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51"/>
  </p:notesMasterIdLst>
  <p:handoutMasterIdLst>
    <p:handoutMasterId r:id="rId52"/>
  </p:handoutMasterIdLst>
  <p:sldIdLst>
    <p:sldId id="309" r:id="rId3"/>
    <p:sldId id="257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30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307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08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ruthi V Kumar" initials="SVK" lastIdx="1" clrIdx="0"/>
  <p:cmAuthor id="1" name="QA 3" initials="RD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7140D"/>
    <a:srgbClr val="FEDF14"/>
    <a:srgbClr val="EED700"/>
    <a:srgbClr val="2927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96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38A7CF-40E5-4CCC-8A6E-27A4A0381A0F}" type="doc">
      <dgm:prSet loTypeId="urn:microsoft.com/office/officeart/2005/8/layout/list1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3EE8E24-E3F5-485C-B48A-FB42B33E7B1B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External customers</a:t>
          </a:r>
          <a:r>
            <a:rPr lang="en-US" sz="2000" dirty="0" smtClean="0">
              <a:solidFill>
                <a:schemeClr val="tx1"/>
              </a:solidFill>
            </a:rPr>
            <a:t> - People or organizations that buy or use a firm’s goods or services</a:t>
          </a:r>
          <a:endParaRPr lang="en-US" sz="2000" dirty="0">
            <a:solidFill>
              <a:schemeClr val="tx1"/>
            </a:solidFill>
          </a:endParaRPr>
        </a:p>
      </dgm:t>
    </dgm:pt>
    <dgm:pt modelId="{4DCA6EA5-46FD-46CC-9F44-F03C7C7C206B}" type="parTrans" cxnId="{32CD9DE8-BD9F-41A9-945B-C5DA1083AAE6}">
      <dgm:prSet/>
      <dgm:spPr/>
      <dgm:t>
        <a:bodyPr/>
        <a:lstStyle/>
        <a:p>
          <a:endParaRPr lang="en-US"/>
        </a:p>
      </dgm:t>
    </dgm:pt>
    <dgm:pt modelId="{A948256C-35B7-4198-A2E9-E41B7722AFD3}" type="sibTrans" cxnId="{32CD9DE8-BD9F-41A9-945B-C5DA1083AAE6}">
      <dgm:prSet/>
      <dgm:spPr/>
      <dgm:t>
        <a:bodyPr/>
        <a:lstStyle/>
        <a:p>
          <a:endParaRPr lang="en-US"/>
        </a:p>
      </dgm:t>
    </dgm:pt>
    <dgm:pt modelId="{20E83192-F747-4BA1-8409-F958435092EB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Internal customers</a:t>
          </a:r>
          <a:r>
            <a:rPr lang="en-US" sz="2000" dirty="0" smtClean="0">
              <a:solidFill>
                <a:schemeClr val="tx1"/>
              </a:solidFill>
            </a:rPr>
            <a:t> - Employees or departments within the organization whose success depends on the work of other employees or departments</a:t>
          </a:r>
          <a:endParaRPr lang="en-US" sz="2000" dirty="0">
            <a:solidFill>
              <a:schemeClr val="tx1"/>
            </a:solidFill>
          </a:endParaRPr>
        </a:p>
      </dgm:t>
    </dgm:pt>
    <dgm:pt modelId="{C5DA1B57-47DA-4E26-A2D2-FF47B5104C70}" type="parTrans" cxnId="{7559B71A-6E7C-4C5F-A7E3-8FFD09C21DF6}">
      <dgm:prSet/>
      <dgm:spPr/>
      <dgm:t>
        <a:bodyPr/>
        <a:lstStyle/>
        <a:p>
          <a:endParaRPr lang="en-US"/>
        </a:p>
      </dgm:t>
    </dgm:pt>
    <dgm:pt modelId="{19DCE454-C85D-4585-9B19-DC9511C2683C}" type="sibTrans" cxnId="{7559B71A-6E7C-4C5F-A7E3-8FFD09C21DF6}">
      <dgm:prSet/>
      <dgm:spPr/>
      <dgm:t>
        <a:bodyPr/>
        <a:lstStyle/>
        <a:p>
          <a:endParaRPr lang="en-US"/>
        </a:p>
      </dgm:t>
    </dgm:pt>
    <dgm:pt modelId="{4510AF0F-8BD5-4D85-8039-71CBF340FF52}" type="pres">
      <dgm:prSet presAssocID="{3938A7CF-40E5-4CCC-8A6E-27A4A0381A0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E16CE3-6C26-4A57-BF73-4E47153B082D}" type="pres">
      <dgm:prSet presAssocID="{63EE8E24-E3F5-485C-B48A-FB42B33E7B1B}" presName="parentLin" presStyleCnt="0"/>
      <dgm:spPr/>
    </dgm:pt>
    <dgm:pt modelId="{5E84D7E6-4B96-49BC-992D-27E0778FAB5E}" type="pres">
      <dgm:prSet presAssocID="{63EE8E24-E3F5-485C-B48A-FB42B33E7B1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A35A26F-3DB4-409C-9319-88318231DF1D}" type="pres">
      <dgm:prSet presAssocID="{63EE8E24-E3F5-485C-B48A-FB42B33E7B1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EC662-CB05-44A9-89F8-09B863B3A126}" type="pres">
      <dgm:prSet presAssocID="{63EE8E24-E3F5-485C-B48A-FB42B33E7B1B}" presName="negativeSpace" presStyleCnt="0"/>
      <dgm:spPr/>
    </dgm:pt>
    <dgm:pt modelId="{BB180F4B-309B-4F45-94E0-F95FB2E83676}" type="pres">
      <dgm:prSet presAssocID="{63EE8E24-E3F5-485C-B48A-FB42B33E7B1B}" presName="childText" presStyleLbl="conFgAcc1" presStyleIdx="0" presStyleCnt="2">
        <dgm:presLayoutVars>
          <dgm:bulletEnabled val="1"/>
        </dgm:presLayoutVars>
      </dgm:prSet>
      <dgm:spPr/>
    </dgm:pt>
    <dgm:pt modelId="{969AD6E8-44EC-4628-BCA1-5EB46AB794BC}" type="pres">
      <dgm:prSet presAssocID="{A948256C-35B7-4198-A2E9-E41B7722AFD3}" presName="spaceBetweenRectangles" presStyleCnt="0"/>
      <dgm:spPr/>
    </dgm:pt>
    <dgm:pt modelId="{9DAA1A16-2A71-4854-B3EA-28E97746EEE8}" type="pres">
      <dgm:prSet presAssocID="{20E83192-F747-4BA1-8409-F958435092EB}" presName="parentLin" presStyleCnt="0"/>
      <dgm:spPr/>
    </dgm:pt>
    <dgm:pt modelId="{F88B00DB-EFE7-463C-A814-4686597FC3F1}" type="pres">
      <dgm:prSet presAssocID="{20E83192-F747-4BA1-8409-F958435092E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8B5B722-4785-4145-AAF1-7176C8D8F41A}" type="pres">
      <dgm:prSet presAssocID="{20E83192-F747-4BA1-8409-F958435092E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E6F60-911F-45A9-8C08-1E8F37440793}" type="pres">
      <dgm:prSet presAssocID="{20E83192-F747-4BA1-8409-F958435092EB}" presName="negativeSpace" presStyleCnt="0"/>
      <dgm:spPr/>
    </dgm:pt>
    <dgm:pt modelId="{0B6D092E-BB24-4A8B-8D1D-517229B58F13}" type="pres">
      <dgm:prSet presAssocID="{20E83192-F747-4BA1-8409-F958435092E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559B71A-6E7C-4C5F-A7E3-8FFD09C21DF6}" srcId="{3938A7CF-40E5-4CCC-8A6E-27A4A0381A0F}" destId="{20E83192-F747-4BA1-8409-F958435092EB}" srcOrd="1" destOrd="0" parTransId="{C5DA1B57-47DA-4E26-A2D2-FF47B5104C70}" sibTransId="{19DCE454-C85D-4585-9B19-DC9511C2683C}"/>
    <dgm:cxn modelId="{7B5A35DF-CB06-4BAD-8D3D-D7261B382F93}" type="presOf" srcId="{20E83192-F747-4BA1-8409-F958435092EB}" destId="{F88B00DB-EFE7-463C-A814-4686597FC3F1}" srcOrd="0" destOrd="0" presId="urn:microsoft.com/office/officeart/2005/8/layout/list1"/>
    <dgm:cxn modelId="{2F211708-3402-442D-9B19-393274534554}" type="presOf" srcId="{63EE8E24-E3F5-485C-B48A-FB42B33E7B1B}" destId="{2A35A26F-3DB4-409C-9319-88318231DF1D}" srcOrd="1" destOrd="0" presId="urn:microsoft.com/office/officeart/2005/8/layout/list1"/>
    <dgm:cxn modelId="{32CD9DE8-BD9F-41A9-945B-C5DA1083AAE6}" srcId="{3938A7CF-40E5-4CCC-8A6E-27A4A0381A0F}" destId="{63EE8E24-E3F5-485C-B48A-FB42B33E7B1B}" srcOrd="0" destOrd="0" parTransId="{4DCA6EA5-46FD-46CC-9F44-F03C7C7C206B}" sibTransId="{A948256C-35B7-4198-A2E9-E41B7722AFD3}"/>
    <dgm:cxn modelId="{BF227A49-D2BA-4CA7-BB21-37F850D36764}" type="presOf" srcId="{3938A7CF-40E5-4CCC-8A6E-27A4A0381A0F}" destId="{4510AF0F-8BD5-4D85-8039-71CBF340FF52}" srcOrd="0" destOrd="0" presId="urn:microsoft.com/office/officeart/2005/8/layout/list1"/>
    <dgm:cxn modelId="{AD6A3A9A-3FBC-46DA-B705-35589E174690}" type="presOf" srcId="{20E83192-F747-4BA1-8409-F958435092EB}" destId="{28B5B722-4785-4145-AAF1-7176C8D8F41A}" srcOrd="1" destOrd="0" presId="urn:microsoft.com/office/officeart/2005/8/layout/list1"/>
    <dgm:cxn modelId="{E0A9F0AC-601D-4D3D-AF1E-E3AE234DDE47}" type="presOf" srcId="{63EE8E24-E3F5-485C-B48A-FB42B33E7B1B}" destId="{5E84D7E6-4B96-49BC-992D-27E0778FAB5E}" srcOrd="0" destOrd="0" presId="urn:microsoft.com/office/officeart/2005/8/layout/list1"/>
    <dgm:cxn modelId="{67220DC5-0FC7-4477-A6F8-DF78B618FA93}" type="presParOf" srcId="{4510AF0F-8BD5-4D85-8039-71CBF340FF52}" destId="{98E16CE3-6C26-4A57-BF73-4E47153B082D}" srcOrd="0" destOrd="0" presId="urn:microsoft.com/office/officeart/2005/8/layout/list1"/>
    <dgm:cxn modelId="{514C9339-F0D2-4ECE-9FF6-7BB0862CCDC8}" type="presParOf" srcId="{98E16CE3-6C26-4A57-BF73-4E47153B082D}" destId="{5E84D7E6-4B96-49BC-992D-27E0778FAB5E}" srcOrd="0" destOrd="0" presId="urn:microsoft.com/office/officeart/2005/8/layout/list1"/>
    <dgm:cxn modelId="{19E05061-0A28-4E4D-BF23-5CFE119426B2}" type="presParOf" srcId="{98E16CE3-6C26-4A57-BF73-4E47153B082D}" destId="{2A35A26F-3DB4-409C-9319-88318231DF1D}" srcOrd="1" destOrd="0" presId="urn:microsoft.com/office/officeart/2005/8/layout/list1"/>
    <dgm:cxn modelId="{4E393CA9-DD3B-40E5-9322-63CD75B002E9}" type="presParOf" srcId="{4510AF0F-8BD5-4D85-8039-71CBF340FF52}" destId="{903EC662-CB05-44A9-89F8-09B863B3A126}" srcOrd="1" destOrd="0" presId="urn:microsoft.com/office/officeart/2005/8/layout/list1"/>
    <dgm:cxn modelId="{74DF8753-3F66-43B6-8332-D00804E396F8}" type="presParOf" srcId="{4510AF0F-8BD5-4D85-8039-71CBF340FF52}" destId="{BB180F4B-309B-4F45-94E0-F95FB2E83676}" srcOrd="2" destOrd="0" presId="urn:microsoft.com/office/officeart/2005/8/layout/list1"/>
    <dgm:cxn modelId="{9446807A-9985-400D-A22F-F184FDB6E27E}" type="presParOf" srcId="{4510AF0F-8BD5-4D85-8039-71CBF340FF52}" destId="{969AD6E8-44EC-4628-BCA1-5EB46AB794BC}" srcOrd="3" destOrd="0" presId="urn:microsoft.com/office/officeart/2005/8/layout/list1"/>
    <dgm:cxn modelId="{91CC519E-91C8-46C9-966D-7D7A1CCDCBDD}" type="presParOf" srcId="{4510AF0F-8BD5-4D85-8039-71CBF340FF52}" destId="{9DAA1A16-2A71-4854-B3EA-28E97746EEE8}" srcOrd="4" destOrd="0" presId="urn:microsoft.com/office/officeart/2005/8/layout/list1"/>
    <dgm:cxn modelId="{40B289FF-43BA-4D98-90C5-D90A292B3391}" type="presParOf" srcId="{9DAA1A16-2A71-4854-B3EA-28E97746EEE8}" destId="{F88B00DB-EFE7-463C-A814-4686597FC3F1}" srcOrd="0" destOrd="0" presId="urn:microsoft.com/office/officeart/2005/8/layout/list1"/>
    <dgm:cxn modelId="{0BC4B213-6D33-4CCD-BF16-B2614A49E212}" type="presParOf" srcId="{9DAA1A16-2A71-4854-B3EA-28E97746EEE8}" destId="{28B5B722-4785-4145-AAF1-7176C8D8F41A}" srcOrd="1" destOrd="0" presId="urn:microsoft.com/office/officeart/2005/8/layout/list1"/>
    <dgm:cxn modelId="{CBA83B30-F564-40EF-BBA0-58347BCE61A5}" type="presParOf" srcId="{4510AF0F-8BD5-4D85-8039-71CBF340FF52}" destId="{765E6F60-911F-45A9-8C08-1E8F37440793}" srcOrd="5" destOrd="0" presId="urn:microsoft.com/office/officeart/2005/8/layout/list1"/>
    <dgm:cxn modelId="{CCF86371-A005-4449-9632-3012142E1334}" type="presParOf" srcId="{4510AF0F-8BD5-4D85-8039-71CBF340FF52}" destId="{0B6D092E-BB24-4A8B-8D1D-517229B58F1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551DB6-77C3-44D3-8F5E-C1A7BB3E45B3}" type="doc">
      <dgm:prSet loTypeId="urn:microsoft.com/office/officeart/2005/8/layout/list1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DD6D0DD-72FD-4CA2-BAB5-6B4E87311A5B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Interactive television - Television service package that includes a return path for viewers to interact with programs or commercials by clicking their remote controls</a:t>
          </a:r>
          <a:endParaRPr lang="en-US" sz="2000" dirty="0">
            <a:solidFill>
              <a:schemeClr val="tx1"/>
            </a:solidFill>
          </a:endParaRPr>
        </a:p>
      </dgm:t>
    </dgm:pt>
    <dgm:pt modelId="{29C2D0B5-12B1-4EA7-9BA8-EB39DA61BC16}" type="parTrans" cxnId="{C4F0D78A-9AED-41DE-BDCA-AD4969C1C932}">
      <dgm:prSet/>
      <dgm:spPr/>
      <dgm:t>
        <a:bodyPr/>
        <a:lstStyle/>
        <a:p>
          <a:endParaRPr lang="en-US"/>
        </a:p>
      </dgm:t>
    </dgm:pt>
    <dgm:pt modelId="{696EE29A-2767-4784-95D2-78DB4AF307A7}" type="sibTrans" cxnId="{C4F0D78A-9AED-41DE-BDCA-AD4969C1C932}">
      <dgm:prSet/>
      <dgm:spPr/>
      <dgm:t>
        <a:bodyPr/>
        <a:lstStyle/>
        <a:p>
          <a:endParaRPr lang="en-US"/>
        </a:p>
      </dgm:t>
    </dgm:pt>
    <dgm:pt modelId="{80F9E3D3-A63F-47BA-94B8-20B7734506CF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Application service providers (ASPs) - Outside companies that specialize in providing both the computers and the application support for managing information systems of business clients</a:t>
          </a:r>
          <a:endParaRPr lang="en-US" sz="2000" dirty="0">
            <a:solidFill>
              <a:schemeClr val="tx1"/>
            </a:solidFill>
          </a:endParaRPr>
        </a:p>
      </dgm:t>
    </dgm:pt>
    <dgm:pt modelId="{85286AFC-C791-4C49-9084-8BF004FF00A3}" type="parTrans" cxnId="{132F9B74-5E34-45AE-BA0B-02F582D1D138}">
      <dgm:prSet/>
      <dgm:spPr/>
      <dgm:t>
        <a:bodyPr/>
        <a:lstStyle/>
        <a:p>
          <a:endParaRPr lang="en-US"/>
        </a:p>
      </dgm:t>
    </dgm:pt>
    <dgm:pt modelId="{E9773B74-28E0-492A-A6DD-DEC4CF36E28C}" type="sibTrans" cxnId="{132F9B74-5E34-45AE-BA0B-02F582D1D138}">
      <dgm:prSet/>
      <dgm:spPr/>
      <dgm:t>
        <a:bodyPr/>
        <a:lstStyle/>
        <a:p>
          <a:endParaRPr lang="en-US"/>
        </a:p>
      </dgm:t>
    </dgm:pt>
    <dgm:pt modelId="{C32A0318-7F99-45A5-829E-9B4A0592149E}" type="pres">
      <dgm:prSet presAssocID="{C7551DB6-77C3-44D3-8F5E-C1A7BB3E45B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6919C6-F6DB-4BA1-8354-D19ADDBE4546}" type="pres">
      <dgm:prSet presAssocID="{8DD6D0DD-72FD-4CA2-BAB5-6B4E87311A5B}" presName="parentLin" presStyleCnt="0"/>
      <dgm:spPr/>
    </dgm:pt>
    <dgm:pt modelId="{54270EF9-A44C-44D6-8686-41404E1A0159}" type="pres">
      <dgm:prSet presAssocID="{8DD6D0DD-72FD-4CA2-BAB5-6B4E87311A5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FCF4EDC-3257-4B58-9F0B-916278DEFE3D}" type="pres">
      <dgm:prSet presAssocID="{8DD6D0DD-72FD-4CA2-BAB5-6B4E87311A5B}" presName="parentText" presStyleLbl="node1" presStyleIdx="0" presStyleCnt="2" custLinFactNeighborX="-10326" custLinFactNeighborY="9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1DFE9-7D00-4ECF-9347-59D83EB1FE1A}" type="pres">
      <dgm:prSet presAssocID="{8DD6D0DD-72FD-4CA2-BAB5-6B4E87311A5B}" presName="negativeSpace" presStyleCnt="0"/>
      <dgm:spPr/>
    </dgm:pt>
    <dgm:pt modelId="{02565DDF-D507-42CB-AEE8-318C517653AE}" type="pres">
      <dgm:prSet presAssocID="{8DD6D0DD-72FD-4CA2-BAB5-6B4E87311A5B}" presName="childText" presStyleLbl="conFgAcc1" presStyleIdx="0" presStyleCnt="2">
        <dgm:presLayoutVars>
          <dgm:bulletEnabled val="1"/>
        </dgm:presLayoutVars>
      </dgm:prSet>
      <dgm:spPr/>
    </dgm:pt>
    <dgm:pt modelId="{06E76DCF-C325-44B8-971B-E6B8CD62F8F0}" type="pres">
      <dgm:prSet presAssocID="{696EE29A-2767-4784-95D2-78DB4AF307A7}" presName="spaceBetweenRectangles" presStyleCnt="0"/>
      <dgm:spPr/>
    </dgm:pt>
    <dgm:pt modelId="{FAFD347C-3AD9-49E3-A951-A6B8254F6B84}" type="pres">
      <dgm:prSet presAssocID="{80F9E3D3-A63F-47BA-94B8-20B7734506CF}" presName="parentLin" presStyleCnt="0"/>
      <dgm:spPr/>
    </dgm:pt>
    <dgm:pt modelId="{CAACBC86-5F11-4685-866C-64F3CBB04C17}" type="pres">
      <dgm:prSet presAssocID="{80F9E3D3-A63F-47BA-94B8-20B7734506C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8546164-5F9E-4524-BA6A-E8E9A93AC248}" type="pres">
      <dgm:prSet presAssocID="{80F9E3D3-A63F-47BA-94B8-20B7734506CF}" presName="parentText" presStyleLbl="node1" presStyleIdx="1" presStyleCnt="2" custLinFactNeighborX="-1" custLinFactNeighborY="-44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08CE8-5C3F-490D-B009-01DB1A700EB5}" type="pres">
      <dgm:prSet presAssocID="{80F9E3D3-A63F-47BA-94B8-20B7734506CF}" presName="negativeSpace" presStyleCnt="0"/>
      <dgm:spPr/>
    </dgm:pt>
    <dgm:pt modelId="{B20189F3-684D-4151-9484-A6765D7363B0}" type="pres">
      <dgm:prSet presAssocID="{80F9E3D3-A63F-47BA-94B8-20B7734506C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4F0D78A-9AED-41DE-BDCA-AD4969C1C932}" srcId="{C7551DB6-77C3-44D3-8F5E-C1A7BB3E45B3}" destId="{8DD6D0DD-72FD-4CA2-BAB5-6B4E87311A5B}" srcOrd="0" destOrd="0" parTransId="{29C2D0B5-12B1-4EA7-9BA8-EB39DA61BC16}" sibTransId="{696EE29A-2767-4784-95D2-78DB4AF307A7}"/>
    <dgm:cxn modelId="{7B07019D-15F7-4D3B-AD43-8F37896247DC}" type="presOf" srcId="{80F9E3D3-A63F-47BA-94B8-20B7734506CF}" destId="{CAACBC86-5F11-4685-866C-64F3CBB04C17}" srcOrd="0" destOrd="0" presId="urn:microsoft.com/office/officeart/2005/8/layout/list1"/>
    <dgm:cxn modelId="{0E3E1D87-B737-4934-97F6-2F77C55C3457}" type="presOf" srcId="{8DD6D0DD-72FD-4CA2-BAB5-6B4E87311A5B}" destId="{3FCF4EDC-3257-4B58-9F0B-916278DEFE3D}" srcOrd="1" destOrd="0" presId="urn:microsoft.com/office/officeart/2005/8/layout/list1"/>
    <dgm:cxn modelId="{FEFDEA9C-13B9-443C-ABA1-6B8C7EFB2BB6}" type="presOf" srcId="{8DD6D0DD-72FD-4CA2-BAB5-6B4E87311A5B}" destId="{54270EF9-A44C-44D6-8686-41404E1A0159}" srcOrd="0" destOrd="0" presId="urn:microsoft.com/office/officeart/2005/8/layout/list1"/>
    <dgm:cxn modelId="{FAC16F46-7454-4B69-AE05-1FAFDCF880DE}" type="presOf" srcId="{80F9E3D3-A63F-47BA-94B8-20B7734506CF}" destId="{38546164-5F9E-4524-BA6A-E8E9A93AC248}" srcOrd="1" destOrd="0" presId="urn:microsoft.com/office/officeart/2005/8/layout/list1"/>
    <dgm:cxn modelId="{76072A9F-8D71-4064-BC00-870C0F96E4EC}" type="presOf" srcId="{C7551DB6-77C3-44D3-8F5E-C1A7BB3E45B3}" destId="{C32A0318-7F99-45A5-829E-9B4A0592149E}" srcOrd="0" destOrd="0" presId="urn:microsoft.com/office/officeart/2005/8/layout/list1"/>
    <dgm:cxn modelId="{132F9B74-5E34-45AE-BA0B-02F582D1D138}" srcId="{C7551DB6-77C3-44D3-8F5E-C1A7BB3E45B3}" destId="{80F9E3D3-A63F-47BA-94B8-20B7734506CF}" srcOrd="1" destOrd="0" parTransId="{85286AFC-C791-4C49-9084-8BF004FF00A3}" sibTransId="{E9773B74-28E0-492A-A6DD-DEC4CF36E28C}"/>
    <dgm:cxn modelId="{047D9AD2-D6D2-4413-BFF1-52D17A4CE3EF}" type="presParOf" srcId="{C32A0318-7F99-45A5-829E-9B4A0592149E}" destId="{1E6919C6-F6DB-4BA1-8354-D19ADDBE4546}" srcOrd="0" destOrd="0" presId="urn:microsoft.com/office/officeart/2005/8/layout/list1"/>
    <dgm:cxn modelId="{156144A4-C830-459A-94A8-C1157952ACD6}" type="presParOf" srcId="{1E6919C6-F6DB-4BA1-8354-D19ADDBE4546}" destId="{54270EF9-A44C-44D6-8686-41404E1A0159}" srcOrd="0" destOrd="0" presId="urn:microsoft.com/office/officeart/2005/8/layout/list1"/>
    <dgm:cxn modelId="{3DC1EDBA-B761-4EAE-8CD4-409DD5705C36}" type="presParOf" srcId="{1E6919C6-F6DB-4BA1-8354-D19ADDBE4546}" destId="{3FCF4EDC-3257-4B58-9F0B-916278DEFE3D}" srcOrd="1" destOrd="0" presId="urn:microsoft.com/office/officeart/2005/8/layout/list1"/>
    <dgm:cxn modelId="{73819BA1-A9C0-40CF-86EF-F565AEE8A424}" type="presParOf" srcId="{C32A0318-7F99-45A5-829E-9B4A0592149E}" destId="{E7D1DFE9-7D00-4ECF-9347-59D83EB1FE1A}" srcOrd="1" destOrd="0" presId="urn:microsoft.com/office/officeart/2005/8/layout/list1"/>
    <dgm:cxn modelId="{05F29D2D-6270-4445-96DC-1FF98B405027}" type="presParOf" srcId="{C32A0318-7F99-45A5-829E-9B4A0592149E}" destId="{02565DDF-D507-42CB-AEE8-318C517653AE}" srcOrd="2" destOrd="0" presId="urn:microsoft.com/office/officeart/2005/8/layout/list1"/>
    <dgm:cxn modelId="{223AA89C-7669-471B-8EC9-86410E2691BD}" type="presParOf" srcId="{C32A0318-7F99-45A5-829E-9B4A0592149E}" destId="{06E76DCF-C325-44B8-971B-E6B8CD62F8F0}" srcOrd="3" destOrd="0" presId="urn:microsoft.com/office/officeart/2005/8/layout/list1"/>
    <dgm:cxn modelId="{0131896F-683C-420A-8748-AA3B41F4DA27}" type="presParOf" srcId="{C32A0318-7F99-45A5-829E-9B4A0592149E}" destId="{FAFD347C-3AD9-49E3-A951-A6B8254F6B84}" srcOrd="4" destOrd="0" presId="urn:microsoft.com/office/officeart/2005/8/layout/list1"/>
    <dgm:cxn modelId="{A0EE501C-E7F2-4CF5-80A9-0760CBE51EF8}" type="presParOf" srcId="{FAFD347C-3AD9-49E3-A951-A6B8254F6B84}" destId="{CAACBC86-5F11-4685-866C-64F3CBB04C17}" srcOrd="0" destOrd="0" presId="urn:microsoft.com/office/officeart/2005/8/layout/list1"/>
    <dgm:cxn modelId="{F5006376-6C6E-422F-B480-4B3EC15E9C74}" type="presParOf" srcId="{FAFD347C-3AD9-49E3-A951-A6B8254F6B84}" destId="{38546164-5F9E-4524-BA6A-E8E9A93AC248}" srcOrd="1" destOrd="0" presId="urn:microsoft.com/office/officeart/2005/8/layout/list1"/>
    <dgm:cxn modelId="{EA618E8B-3BCD-4EE8-BD28-C6609DE1EADF}" type="presParOf" srcId="{C32A0318-7F99-45A5-829E-9B4A0592149E}" destId="{00208CE8-5C3F-490D-B009-01DB1A700EB5}" srcOrd="5" destOrd="0" presId="urn:microsoft.com/office/officeart/2005/8/layout/list1"/>
    <dgm:cxn modelId="{76F56C42-712B-43A7-9C3E-94164B4AA6AF}" type="presParOf" srcId="{C32A0318-7F99-45A5-829E-9B4A0592149E}" destId="{B20189F3-684D-4151-9484-A6765D7363B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FE5B0B-AB01-4D72-869D-965D61056689}" type="doc">
      <dgm:prSet loTypeId="urn:microsoft.com/office/officeart/2005/8/layout/list1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A6EF70F-77B1-4F30-9284-6124EA11FB4F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Business-to-business marketing</a:t>
          </a:r>
          <a:r>
            <a:rPr lang="en-US" sz="2400" dirty="0" smtClean="0">
              <a:solidFill>
                <a:schemeClr val="tx1"/>
              </a:solidFill>
            </a:rPr>
            <a:t> - Organizational sales and purchases of goods and services to support production of other products</a:t>
          </a:r>
          <a:endParaRPr lang="en-US" sz="2400" dirty="0">
            <a:solidFill>
              <a:schemeClr val="tx1"/>
            </a:solidFill>
          </a:endParaRPr>
        </a:p>
      </dgm:t>
    </dgm:pt>
    <dgm:pt modelId="{E13293E4-18CB-4220-B369-EE00ABE04443}" type="parTrans" cxnId="{D9F68742-2210-4B77-ABB6-223F65F06C37}">
      <dgm:prSet/>
      <dgm:spPr/>
      <dgm:t>
        <a:bodyPr/>
        <a:lstStyle/>
        <a:p>
          <a:endParaRPr lang="en-US"/>
        </a:p>
      </dgm:t>
    </dgm:pt>
    <dgm:pt modelId="{03FE95EF-62FF-49E2-8000-3EEDABC83438}" type="sibTrans" cxnId="{D9F68742-2210-4B77-ABB6-223F65F06C37}">
      <dgm:prSet/>
      <dgm:spPr/>
      <dgm:t>
        <a:bodyPr/>
        <a:lstStyle/>
        <a:p>
          <a:endParaRPr lang="en-US"/>
        </a:p>
      </dgm:t>
    </dgm:pt>
    <dgm:pt modelId="{A0CDE993-6322-4D6B-9B65-B0157CA69B53}" type="pres">
      <dgm:prSet presAssocID="{8AFE5B0B-AB01-4D72-869D-965D610566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DFF343-C7EA-449C-974F-0C30568EA56D}" type="pres">
      <dgm:prSet presAssocID="{CA6EF70F-77B1-4F30-9284-6124EA11FB4F}" presName="parentLin" presStyleCnt="0"/>
      <dgm:spPr/>
    </dgm:pt>
    <dgm:pt modelId="{ADF60014-6767-4D6E-8DF4-FD86A03E1987}" type="pres">
      <dgm:prSet presAssocID="{CA6EF70F-77B1-4F30-9284-6124EA11FB4F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087D9224-A52B-45FE-9838-D05A66D2D2EE}" type="pres">
      <dgm:prSet presAssocID="{CA6EF70F-77B1-4F30-9284-6124EA11FB4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2F098-449D-47AF-BFFB-21D48501AB3E}" type="pres">
      <dgm:prSet presAssocID="{CA6EF70F-77B1-4F30-9284-6124EA11FB4F}" presName="negativeSpace" presStyleCnt="0"/>
      <dgm:spPr/>
    </dgm:pt>
    <dgm:pt modelId="{D02F2F52-68CE-4AB5-A093-E7F88F9D20E4}" type="pres">
      <dgm:prSet presAssocID="{CA6EF70F-77B1-4F30-9284-6124EA11FB4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E4D938D-C592-431E-B0AE-834F582BEDAB}" type="presOf" srcId="{CA6EF70F-77B1-4F30-9284-6124EA11FB4F}" destId="{087D9224-A52B-45FE-9838-D05A66D2D2EE}" srcOrd="1" destOrd="0" presId="urn:microsoft.com/office/officeart/2005/8/layout/list1"/>
    <dgm:cxn modelId="{ED15E1AA-185A-4759-8393-2DFCDAE5D767}" type="presOf" srcId="{CA6EF70F-77B1-4F30-9284-6124EA11FB4F}" destId="{ADF60014-6767-4D6E-8DF4-FD86A03E1987}" srcOrd="0" destOrd="0" presId="urn:microsoft.com/office/officeart/2005/8/layout/list1"/>
    <dgm:cxn modelId="{BBAAE509-4887-4A00-BF7E-7408619D9AE2}" type="presOf" srcId="{8AFE5B0B-AB01-4D72-869D-965D61056689}" destId="{A0CDE993-6322-4D6B-9B65-B0157CA69B53}" srcOrd="0" destOrd="0" presId="urn:microsoft.com/office/officeart/2005/8/layout/list1"/>
    <dgm:cxn modelId="{D9F68742-2210-4B77-ABB6-223F65F06C37}" srcId="{8AFE5B0B-AB01-4D72-869D-965D61056689}" destId="{CA6EF70F-77B1-4F30-9284-6124EA11FB4F}" srcOrd="0" destOrd="0" parTransId="{E13293E4-18CB-4220-B369-EE00ABE04443}" sibTransId="{03FE95EF-62FF-49E2-8000-3EEDABC83438}"/>
    <dgm:cxn modelId="{57B63405-76AE-42A0-A0DD-18529CFE6717}" type="presParOf" srcId="{A0CDE993-6322-4D6B-9B65-B0157CA69B53}" destId="{2FDFF343-C7EA-449C-974F-0C30568EA56D}" srcOrd="0" destOrd="0" presId="urn:microsoft.com/office/officeart/2005/8/layout/list1"/>
    <dgm:cxn modelId="{3E9DA64A-A585-4CB8-AF1C-1141A3AE8E1E}" type="presParOf" srcId="{2FDFF343-C7EA-449C-974F-0C30568EA56D}" destId="{ADF60014-6767-4D6E-8DF4-FD86A03E1987}" srcOrd="0" destOrd="0" presId="urn:microsoft.com/office/officeart/2005/8/layout/list1"/>
    <dgm:cxn modelId="{BFE5AEBE-AD19-461B-B535-2C53DC8F6B9C}" type="presParOf" srcId="{2FDFF343-C7EA-449C-974F-0C30568EA56D}" destId="{087D9224-A52B-45FE-9838-D05A66D2D2EE}" srcOrd="1" destOrd="0" presId="urn:microsoft.com/office/officeart/2005/8/layout/list1"/>
    <dgm:cxn modelId="{E4EB045D-E1AF-43C8-B6C2-7AEB991D5849}" type="presParOf" srcId="{A0CDE993-6322-4D6B-9B65-B0157CA69B53}" destId="{DD32F098-449D-47AF-BFFB-21D48501AB3E}" srcOrd="1" destOrd="0" presId="urn:microsoft.com/office/officeart/2005/8/layout/list1"/>
    <dgm:cxn modelId="{FB01E1B9-1EB0-4D6C-9358-838530FBFE20}" type="presParOf" srcId="{A0CDE993-6322-4D6B-9B65-B0157CA69B53}" destId="{D02F2F52-68CE-4AB5-A093-E7F88F9D20E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26918-3064-6E42-A299-7FE56F86057C}" type="datetimeFigureOut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6C38-1D6E-7044-A0C7-B473B6D46E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32972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DC17F-833C-2641-98B2-840A6B3BA077}" type="datetimeFigureOut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5DB8A-4D92-6940-A47A-36AE24402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73327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one16e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5099" y="1975436"/>
            <a:ext cx="4761261" cy="3188356"/>
          </a:xfrm>
        </p:spPr>
        <p:txBody>
          <a:bodyPr anchor="t">
            <a:noAutofit/>
          </a:bodyPr>
          <a:lstStyle>
            <a:lvl1pPr>
              <a:lnSpc>
                <a:spcPts val="5160"/>
              </a:lnSpc>
              <a:defRPr sz="5400" cap="all" spc="-1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5099" y="4846320"/>
            <a:ext cx="4571023" cy="1398172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 spc="0">
                <a:solidFill>
                  <a:schemeClr val="tx1"/>
                </a:solidFill>
                <a:latin typeface="Trebuchet MS Bold"/>
                <a:cs typeface="Trebuchet MS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F547-DEBC-894D-9785-9AEA5A664622}" type="datetime1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975099" y="1098956"/>
            <a:ext cx="25334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smtClean="0">
                <a:solidFill>
                  <a:schemeClr val="tx1"/>
                </a:solidFill>
                <a:latin typeface="Calibri"/>
                <a:cs typeface="Calibri"/>
              </a:rPr>
              <a:t>Chapter 11</a:t>
            </a:r>
            <a:endParaRPr lang="en-US" sz="3200" b="1" i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5281" y="6268721"/>
            <a:ext cx="3150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FFFFFF"/>
                </a:solidFill>
                <a:latin typeface="Cambria"/>
                <a:cs typeface="Cambria"/>
              </a:rPr>
              <a:t>© 2014 Cengage Learning.  All Rights Reserved. 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2881797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BE06-E95B-B245-9118-D6D34FC4A6FA}" type="datetime1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533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82EE-3329-6649-8BED-C620C1CCFA52}" type="datetime1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1491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D73B-1C6E-C942-8619-30E5F64124A4}" type="datetime1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049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one16ePT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5099" y="1975436"/>
            <a:ext cx="4761261" cy="3188356"/>
          </a:xfrm>
        </p:spPr>
        <p:txBody>
          <a:bodyPr anchor="t">
            <a:noAutofit/>
          </a:bodyPr>
          <a:lstStyle>
            <a:lvl1pPr>
              <a:lnSpc>
                <a:spcPts val="5160"/>
              </a:lnSpc>
              <a:defRPr sz="5400" cap="all" spc="-1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5099" y="4846320"/>
            <a:ext cx="4571023" cy="1398172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 spc="0">
                <a:solidFill>
                  <a:schemeClr val="tx1"/>
                </a:solidFill>
                <a:latin typeface="Trebuchet MS Bold"/>
                <a:cs typeface="Trebuchet MS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F547-DEBC-894D-9785-9AEA5A6646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75099" y="1098956"/>
            <a:ext cx="25334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cs typeface="Calibri"/>
              </a:rPr>
              <a:t>Chapter 11</a:t>
            </a:r>
            <a:endParaRPr lang="en-US" sz="3200" b="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5281" y="6268721"/>
            <a:ext cx="3150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FFFFFF"/>
                </a:solidFill>
                <a:latin typeface="Cambria"/>
                <a:cs typeface="Cambria"/>
              </a:rPr>
              <a:t>© 2014 Cengage Learning.  All Rights Reserved. 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2066180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one16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920"/>
            <a:ext cx="8229600" cy="47149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D884-57D7-D74B-B7C2-0BF96B4ABC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5270" y="6497478"/>
            <a:ext cx="2133600" cy="365125"/>
          </a:xfrm>
        </p:spPr>
        <p:txBody>
          <a:bodyPr/>
          <a:lstStyle/>
          <a:p>
            <a:fld id="{4B896723-57CD-594F-A552-1F057032A5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26639" y="6611779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FAC090"/>
                </a:solidFill>
                <a:latin typeface="Cambria"/>
                <a:cs typeface="Cambria"/>
              </a:rPr>
              <a:t>© 2014 Cengage Learning.  All Rights Reserved.  May not be scanned, copied or duplicated, or posted to a publicly accessible website, in whole or in part.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084101" y="9769"/>
            <a:ext cx="6854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</a:rPr>
              <a:t>Chapter 8  Marketing Research and Sales Forecasting</a:t>
            </a:r>
            <a:endParaRPr lang="en-US" sz="1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233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one16eOBJ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076" y="274638"/>
            <a:ext cx="7377723" cy="973751"/>
          </a:xfrm>
          <a:effectLst>
            <a:outerShdw blurRad="50800" dist="38100" dir="2700000" sx="97000" sy="97000" algn="tl" rotWithShape="0">
              <a:prstClr val="black">
                <a:alpha val="47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29279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692" y="1264689"/>
            <a:ext cx="7954108" cy="4714940"/>
          </a:xfrm>
        </p:spPr>
        <p:txBody>
          <a:bodyPr/>
          <a:lstStyle>
            <a:lvl1pPr marL="514350" indent="-514350">
              <a:buClr>
                <a:srgbClr val="FF0000"/>
              </a:buClr>
              <a:buSzPct val="120000"/>
              <a:buFont typeface="Wingdings" charset="2"/>
              <a:buAutoNum type="arabicPlain"/>
              <a:defRPr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D884-57D7-D74B-B7C2-0BF96B4ABC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5270" y="6497478"/>
            <a:ext cx="2133600" cy="365125"/>
          </a:xfrm>
        </p:spPr>
        <p:txBody>
          <a:bodyPr/>
          <a:lstStyle/>
          <a:p>
            <a:fld id="{4B896723-57CD-594F-A552-1F057032A5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26639" y="6611779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prstClr val="white">
                    <a:lumMod val="85000"/>
                  </a:prstClr>
                </a:solidFill>
                <a:latin typeface="Cambria"/>
                <a:cs typeface="Cambria"/>
              </a:rPr>
              <a:t>© 2014 Cengage Learning.  All Rights Reserved.  May not be scanned, copied or duplicated, or posted to a publicly accessible website, in whole or in part.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084101" y="9769"/>
            <a:ext cx="6854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</a:rPr>
              <a:t>Chapter 8  Marketing Research and Sales Forecasting</a:t>
            </a:r>
            <a:endParaRPr lang="en-US" sz="1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986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232F-257B-DA4F-B1B9-674BBEDDAC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744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83C4-AB2C-874B-81C9-C24BB68FD7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249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A60B-AB7F-3044-ACFE-C83A52ECA4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708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2D4-A7D8-804A-A695-68B39F9B93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66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one16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920"/>
            <a:ext cx="8229600" cy="47149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D884-57D7-D74B-B7C2-0BF96B4ABCF3}" type="datetime1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5270" y="6497478"/>
            <a:ext cx="2133600" cy="365125"/>
          </a:xfrm>
        </p:spPr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26639" y="6611779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FAC090"/>
                </a:solidFill>
                <a:latin typeface="Cambria"/>
                <a:cs typeface="Cambria"/>
              </a:rPr>
              <a:t>© 2014 Cengage Learning.  All Rights Reserved.  May not be scanned, copied or duplicated, or posted to a publicly accessible website, in whole or in part.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084101" y="9769"/>
            <a:ext cx="6854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000" dirty="0" smtClean="0">
                <a:solidFill>
                  <a:schemeClr val="bg1">
                    <a:lumMod val="50000"/>
                  </a:schemeClr>
                </a:solidFill>
              </a:rPr>
              <a:t>Chapter 11</a:t>
            </a:r>
            <a:r>
              <a:rPr lang="en-IN" sz="1000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N" sz="1000" dirty="0" smtClean="0">
                <a:solidFill>
                  <a:schemeClr val="bg1">
                    <a:lumMod val="50000"/>
                  </a:schemeClr>
                </a:solidFill>
              </a:rPr>
              <a:t>Marketing: </a:t>
            </a:r>
            <a:r>
              <a:rPr lang="en-US" sz="1000" dirty="0" smtClean="0">
                <a:ea typeface="ＭＳ Ｐゴシック" pitchFamily="34" charset="-128"/>
              </a:rPr>
              <a:t>Relationship Marketing and Customer</a:t>
            </a:r>
            <a:r>
              <a:rPr lang="en-US" sz="1000" baseline="0" dirty="0" smtClean="0">
                <a:ea typeface="ＭＳ Ｐゴシック" pitchFamily="34" charset="-128"/>
              </a:rPr>
              <a:t> </a:t>
            </a:r>
            <a:r>
              <a:rPr lang="en-US" sz="1000" dirty="0" smtClean="0">
                <a:ea typeface="ＭＳ Ｐゴシック" pitchFamily="34" charset="-128"/>
              </a:rPr>
              <a:t>Relationship Management (CRM)</a:t>
            </a:r>
            <a:endParaRPr lang="en-IN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859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C3B8-9DBA-8D4C-9AAA-258604806F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77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2680-8D42-BB42-94AF-BA68EB201D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7217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BE06-E95B-B245-9118-D6D34FC4A6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238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82EE-3329-6649-8BED-C620C1CCFA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14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D73B-1C6E-C942-8619-30E5F64124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17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one16eOBJ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076" y="274638"/>
            <a:ext cx="7377723" cy="973751"/>
          </a:xfrm>
          <a:effectLst>
            <a:outerShdw blurRad="50800" dist="38100" dir="2700000" sx="97000" sy="97000" algn="tl" rotWithShape="0">
              <a:prstClr val="black">
                <a:alpha val="47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29279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692" y="1264689"/>
            <a:ext cx="7954108" cy="4714940"/>
          </a:xfrm>
        </p:spPr>
        <p:txBody>
          <a:bodyPr/>
          <a:lstStyle>
            <a:lvl1pPr marL="514350" indent="-514350">
              <a:buClr>
                <a:srgbClr val="FF0000"/>
              </a:buClr>
              <a:buSzPct val="120000"/>
              <a:buFont typeface="Wingdings" charset="2"/>
              <a:buAutoNum type="arabicPlain"/>
              <a:defRPr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D884-57D7-D74B-B7C2-0BF96B4ABCF3}" type="datetime1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5270" y="6497478"/>
            <a:ext cx="2133600" cy="365125"/>
          </a:xfrm>
        </p:spPr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26639" y="6611779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  <a:latin typeface="Cambria"/>
                <a:cs typeface="Cambria"/>
              </a:rPr>
              <a:t>© 2014 Cengage Learning.  All Rights Reserved.  May not be scanned, copied or duplicated, or posted to a publicly accessible website, in whole or in part.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084101" y="9769"/>
            <a:ext cx="6854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000" dirty="0" smtClean="0">
                <a:solidFill>
                  <a:schemeClr val="bg1">
                    <a:lumMod val="50000"/>
                  </a:schemeClr>
                </a:solidFill>
              </a:rPr>
              <a:t>Chapter 11</a:t>
            </a:r>
            <a:r>
              <a:rPr lang="en-IN" sz="1000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N" sz="1000" dirty="0" smtClean="0">
                <a:solidFill>
                  <a:schemeClr val="bg1">
                    <a:lumMod val="50000"/>
                  </a:schemeClr>
                </a:solidFill>
              </a:rPr>
              <a:t>Marketing: </a:t>
            </a:r>
            <a:r>
              <a:rPr lang="en-US" sz="1000" dirty="0" smtClean="0">
                <a:ea typeface="ＭＳ Ｐゴシック" pitchFamily="34" charset="-128"/>
              </a:rPr>
              <a:t>Relationship Marketing and Customer</a:t>
            </a:r>
            <a:r>
              <a:rPr lang="en-US" sz="1000" baseline="0" dirty="0" smtClean="0">
                <a:ea typeface="ＭＳ Ｐゴシック" pitchFamily="34" charset="-128"/>
              </a:rPr>
              <a:t> </a:t>
            </a:r>
            <a:r>
              <a:rPr lang="en-US" sz="1000" dirty="0" smtClean="0">
                <a:ea typeface="ＭＳ Ｐゴシック" pitchFamily="34" charset="-128"/>
              </a:rPr>
              <a:t>Relationship Management</a:t>
            </a:r>
            <a:r>
              <a:rPr lang="en-US" sz="1000" baseline="0" dirty="0" smtClean="0">
                <a:ea typeface="ＭＳ Ｐゴシック" pitchFamily="34" charset="-128"/>
              </a:rPr>
              <a:t> </a:t>
            </a:r>
            <a:r>
              <a:rPr lang="en-US" sz="1000" dirty="0" smtClean="0">
                <a:ea typeface="ＭＳ Ｐゴシック" pitchFamily="34" charset="-128"/>
              </a:rPr>
              <a:t>(CRM</a:t>
            </a:r>
            <a:r>
              <a:rPr lang="en-US" sz="1400" dirty="0" smtClean="0">
                <a:ea typeface="ＭＳ Ｐゴシック" pitchFamily="34" charset="-128"/>
              </a:rPr>
              <a:t>)</a:t>
            </a:r>
            <a:endParaRPr lang="en-IN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275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232F-257B-DA4F-B1B9-674BBEDDAC5B}" type="datetime1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3899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83C4-AB2C-874B-81C9-C24BB68FD701}" type="datetime1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8164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A60B-AB7F-3044-ACFE-C83A52ECA41E}" type="datetime1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036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2D4-A7D8-804A-A695-68B39F9B933C}" type="datetime1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8468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C3B8-9DBA-8D4C-9AAA-258604806F9D}" type="datetime1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3752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2680-8D42-BB42-94AF-BA68EB201D9A}" type="datetime1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3129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3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072"/>
            <a:ext cx="8229600" cy="4714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4EBA9-6EBF-F841-954A-92830B4900F0}" type="datetime1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896723-57CD-594F-A552-1F057032A5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335320" y="59379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132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400" b="1" i="0" kern="1200">
          <a:solidFill>
            <a:schemeClr val="tx1"/>
          </a:solidFill>
          <a:latin typeface="Trebuchet MS Bold"/>
          <a:ea typeface="+mj-ea"/>
          <a:cs typeface="Trebuchet MS Bold"/>
        </a:defRPr>
      </a:lvl1pPr>
    </p:titleStyle>
    <p:bodyStyle>
      <a:lvl1pPr marL="347472" indent="-347472" algn="l" defTabSz="457200" rtl="0" eaLnBrk="1" latinLnBrk="0" hangingPunct="1">
        <a:spcBef>
          <a:spcPct val="20000"/>
        </a:spcBef>
        <a:buClr>
          <a:srgbClr val="292795"/>
        </a:buClr>
        <a:buSzPct val="101000"/>
        <a:buFont typeface="Lucida Grande"/>
        <a:buChar char="▮"/>
        <a:defRPr sz="3200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3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072"/>
            <a:ext cx="8229600" cy="4714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4EBA9-6EBF-F841-954A-92830B4900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896723-57CD-594F-A552-1F057032A5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335320" y="59379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61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400" b="1" i="0" kern="1200">
          <a:solidFill>
            <a:schemeClr val="tx1"/>
          </a:solidFill>
          <a:latin typeface="Trebuchet MS Bold"/>
          <a:ea typeface="+mj-ea"/>
          <a:cs typeface="Trebuchet MS Bold"/>
        </a:defRPr>
      </a:lvl1pPr>
    </p:titleStyle>
    <p:bodyStyle>
      <a:lvl1pPr marL="347472" indent="-347472" algn="l" defTabSz="457200" rtl="0" eaLnBrk="1" latinLnBrk="0" hangingPunct="1">
        <a:spcBef>
          <a:spcPct val="20000"/>
        </a:spcBef>
        <a:buClr>
          <a:srgbClr val="292795"/>
        </a:buClr>
        <a:buSzPct val="101000"/>
        <a:buFont typeface="Lucida Grande"/>
        <a:buChar char="▮"/>
        <a:defRPr sz="3200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rel.com/corel/pages/index.jsp?pgid=12900002&amp;storeKey=us&amp;languageCode=en&amp;pgid=530005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xus.com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gage.com/marketing/book_content/boone_9781133628460/videos/part3.html" TargetMode="External"/><Relationship Id="rId2" Type="http://schemas.openxmlformats.org/officeDocument/2006/relationships/hyperlink" Target="http://www.cengage.com/marketing/book_content/boone_9781133628460/videos/ch11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800" dirty="0">
                <a:ea typeface="ＭＳ Ｐゴシック" pitchFamily="34" charset="-128"/>
              </a:rPr>
              <a:t>Relationship Marketing and Customer</a:t>
            </a:r>
            <a:br>
              <a:rPr lang="en-US" sz="3800" dirty="0">
                <a:ea typeface="ＭＳ Ｐゴシック" pitchFamily="34" charset="-128"/>
              </a:rPr>
            </a:br>
            <a:r>
              <a:rPr lang="en-US" sz="3800" dirty="0">
                <a:ea typeface="ＭＳ Ｐゴシック" pitchFamily="34" charset="-128"/>
              </a:rPr>
              <a:t>Relationship Management (CRM)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71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Relationship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Firms build long-term relationships in four </a:t>
            </a:r>
            <a:r>
              <a:rPr lang="en-US" dirty="0" smtClean="0"/>
              <a:t>ways</a:t>
            </a:r>
            <a:endParaRPr lang="en-US" dirty="0"/>
          </a:p>
          <a:p>
            <a:pPr lvl="1"/>
            <a:r>
              <a:rPr lang="en-US" dirty="0"/>
              <a:t>Gather information about their customers</a:t>
            </a:r>
          </a:p>
          <a:p>
            <a:pPr lvl="1"/>
            <a:r>
              <a:rPr lang="en-US" dirty="0"/>
              <a:t>Analyze the data and use it to modify the marketing mix</a:t>
            </a:r>
          </a:p>
          <a:p>
            <a:pPr lvl="1"/>
            <a:r>
              <a:rPr lang="en-US" dirty="0"/>
              <a:t>Monitor interactions with customers</a:t>
            </a:r>
          </a:p>
          <a:p>
            <a:pPr lvl="1"/>
            <a:r>
              <a:rPr lang="en-US" dirty="0" smtClean="0"/>
              <a:t>Use customers’ preferences and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88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719903293"/>
              </p:ext>
            </p:extLst>
          </p:nvPr>
        </p:nvGraphicFramePr>
        <p:xfrm>
          <a:off x="1524000" y="18343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6959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11.1 - Three Levels of Relationship Marketing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482445"/>
            <a:ext cx="7832035" cy="198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21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Level: Focus on Price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superficial level, least likely to lead to long-term relationships</a:t>
            </a:r>
          </a:p>
          <a:p>
            <a:r>
              <a:rPr lang="en-US" dirty="0"/>
              <a:t>Marketers rely on pricing to motivate customers</a:t>
            </a:r>
          </a:p>
          <a:p>
            <a:r>
              <a:rPr lang="en-US" dirty="0"/>
              <a:t>Competitors can easily duplicate pricing benefits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05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Level: Social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Customer service and communication are key factors</a:t>
            </a:r>
          </a:p>
          <a:p>
            <a:r>
              <a:rPr lang="en-US" dirty="0"/>
              <a:t>Example: </a:t>
            </a:r>
            <a:r>
              <a:rPr lang="en-US" dirty="0" smtClean="0"/>
              <a:t>A wine </a:t>
            </a:r>
            <a:r>
              <a:rPr lang="en-US" dirty="0"/>
              <a:t>shop holding a wine-tasting reception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06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Third Level: Interdependent Partnership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>
              <a:defRPr/>
            </a:pPr>
            <a:r>
              <a:rPr lang="en-US" dirty="0"/>
              <a:t>Relationship transformed into structural changes that ensure partnership and interdependence between buyer and seller</a:t>
            </a:r>
          </a:p>
          <a:p>
            <a:pPr marL="338138" indent="-338138">
              <a:defRPr/>
            </a:pPr>
            <a:r>
              <a:rPr lang="en-US" dirty="0"/>
              <a:t>Example: Canadian software marketer </a:t>
            </a:r>
            <a:r>
              <a:rPr lang="en-US" dirty="0">
                <a:hlinkClick r:id="rId2"/>
              </a:rPr>
              <a:t>Corel </a:t>
            </a:r>
            <a:r>
              <a:rPr lang="en-US" dirty="0"/>
              <a:t>chose a cloud-based </a:t>
            </a:r>
            <a:r>
              <a:rPr lang="en-US" dirty="0" smtClean="0"/>
              <a:t>approach</a:t>
            </a:r>
          </a:p>
          <a:p>
            <a:pPr marL="733616" lvl="1" indent="-338138">
              <a:defRPr/>
            </a:pPr>
            <a:r>
              <a:rPr lang="en-US" dirty="0" smtClean="0"/>
              <a:t>Its tech-help </a:t>
            </a:r>
            <a:r>
              <a:rPr lang="en-US" dirty="0"/>
              <a:t>agents can now answer customer queries via chat, telephone, the Web, or social </a:t>
            </a:r>
            <a:r>
              <a:rPr lang="en-US" dirty="0" smtClean="0"/>
              <a:t>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74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11.2 - Three Steps to Measure Consumer Satisfaction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287" y="1678725"/>
            <a:ext cx="7818783" cy="421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85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Customer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build long-term relationships firms must understand what customers need, want, and expect</a:t>
            </a:r>
          </a:p>
          <a:p>
            <a:r>
              <a:rPr lang="en-US" dirty="0"/>
              <a:t>Must measure customer satisfaction</a:t>
            </a:r>
          </a:p>
          <a:p>
            <a:r>
              <a:rPr lang="en-US" dirty="0" smtClean="0"/>
              <a:t>Marketers </a:t>
            </a:r>
            <a:r>
              <a:rPr lang="en-US" dirty="0"/>
              <a:t>need to keep in touch with the needs of current and potential </a:t>
            </a:r>
            <a:r>
              <a:rPr lang="en-US" dirty="0" smtClean="0"/>
              <a:t>customers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3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Obtaining Customer Feedback </a:t>
            </a:r>
            <a:br>
              <a:rPr lang="en-US" dirty="0"/>
            </a:br>
            <a:r>
              <a:rPr lang="en-US" dirty="0"/>
              <a:t>and Ensuring Satisfaction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Sources of information include toll free numbers or online feedback</a:t>
            </a:r>
          </a:p>
          <a:p>
            <a:r>
              <a:rPr lang="en-US" dirty="0"/>
              <a:t>Some firms hire mystery shoppers posing as customers to evaluate service</a:t>
            </a:r>
          </a:p>
          <a:p>
            <a:r>
              <a:rPr lang="en-US" dirty="0"/>
              <a:t>Complaints help firms overcome problems and demonstrate commitment to service</a:t>
            </a:r>
          </a:p>
          <a:p>
            <a:r>
              <a:rPr lang="en-US" dirty="0"/>
              <a:t>Some firms conduct surveys to measure </a:t>
            </a:r>
            <a:r>
              <a:rPr lang="en-US" dirty="0" smtClean="0"/>
              <a:t>satisfaction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64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Buyer-Seller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Consumers form </a:t>
            </a:r>
            <a:r>
              <a:rPr lang="en-US" dirty="0" smtClean="0"/>
              <a:t>relationships to:</a:t>
            </a:r>
            <a:endParaRPr lang="en-US" dirty="0"/>
          </a:p>
          <a:p>
            <a:pPr lvl="1"/>
            <a:r>
              <a:rPr lang="en-US" dirty="0" smtClean="0"/>
              <a:t>Reduce </a:t>
            </a:r>
            <a:r>
              <a:rPr lang="en-US" dirty="0"/>
              <a:t>choices</a:t>
            </a:r>
          </a:p>
          <a:p>
            <a:pPr lvl="1"/>
            <a:r>
              <a:rPr lang="en-US" dirty="0" smtClean="0"/>
              <a:t>Simplify </a:t>
            </a:r>
            <a:r>
              <a:rPr lang="en-US" dirty="0"/>
              <a:t>information gathering and the entire buying process</a:t>
            </a:r>
          </a:p>
          <a:p>
            <a:pPr lvl="1"/>
            <a:r>
              <a:rPr lang="en-US" dirty="0" smtClean="0"/>
              <a:t>Reduce </a:t>
            </a:r>
            <a:r>
              <a:rPr lang="en-US" dirty="0"/>
              <a:t>the risk of </a:t>
            </a:r>
            <a:r>
              <a:rPr lang="en-US" dirty="0" smtClean="0"/>
              <a:t>dissatisfaction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89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33400" indent="-533400">
              <a:buFont typeface="Calibri" pitchFamily="34" charset="0"/>
              <a:buAutoNum type="arabicPeriod"/>
            </a:pPr>
            <a:r>
              <a:rPr lang="en-US" dirty="0"/>
              <a:t>Contrast transaction-based marketing with relationship-based </a:t>
            </a:r>
            <a:r>
              <a:rPr lang="en-US" dirty="0" smtClean="0"/>
              <a:t>marketing.</a:t>
            </a:r>
            <a:endParaRPr lang="en-US" dirty="0"/>
          </a:p>
          <a:p>
            <a:pPr marL="533400" indent="-533400">
              <a:buFont typeface="Calibri" pitchFamily="34" charset="0"/>
              <a:buAutoNum type="arabicPeriod"/>
            </a:pPr>
            <a:r>
              <a:rPr lang="en-US" dirty="0"/>
              <a:t>Identify and explain the four basic elements of relationship marketing, as well as the importance of internal </a:t>
            </a:r>
            <a:r>
              <a:rPr lang="en-US" dirty="0" smtClean="0"/>
              <a:t>marketing.</a:t>
            </a:r>
            <a:endParaRPr lang="en-US" dirty="0"/>
          </a:p>
          <a:p>
            <a:pPr marL="533400" indent="-533400">
              <a:buFont typeface="Calibri" pitchFamily="34" charset="0"/>
              <a:buAutoNum type="arabicPeriod"/>
            </a:pPr>
            <a:r>
              <a:rPr lang="en-US" dirty="0"/>
              <a:t>Identify the three levels of the relationship marketing </a:t>
            </a:r>
            <a:r>
              <a:rPr lang="en-US" dirty="0" smtClean="0"/>
              <a:t>continuum.</a:t>
            </a:r>
            <a:endParaRPr lang="en-US" dirty="0"/>
          </a:p>
          <a:p>
            <a:pPr marL="533400" indent="-533400">
              <a:buFont typeface="Calibri" pitchFamily="34" charset="0"/>
              <a:buAutoNum type="arabicPeriod"/>
            </a:pPr>
            <a:r>
              <a:rPr lang="en-US" dirty="0"/>
              <a:t>Explain how firms can enhance customer </a:t>
            </a:r>
            <a:r>
              <a:rPr lang="en-US" dirty="0" smtClean="0"/>
              <a:t>satisfaction.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9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Buyer-Seller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6550" lvl="1" indent="-336550"/>
            <a:r>
              <a:rPr lang="en-US" dirty="0"/>
              <a:t>Perceived positive value received in a long-term buyer-seller relationships is a key benefit for customers</a:t>
            </a:r>
          </a:p>
          <a:p>
            <a:pPr marL="336550" lvl="1" indent="-336550"/>
            <a:r>
              <a:rPr lang="en-US" dirty="0"/>
              <a:t>Customers may switch loyalties if they perceive better benefits from a competitor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07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Marketers Keep Customers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Retaining customers is more profitable than losing them</a:t>
            </a:r>
          </a:p>
          <a:p>
            <a:r>
              <a:rPr lang="en-US" b="1" dirty="0">
                <a:solidFill>
                  <a:srgbClr val="FF0000"/>
                </a:solidFill>
              </a:rPr>
              <a:t>Customer </a:t>
            </a:r>
            <a:r>
              <a:rPr lang="en-US" b="1" dirty="0" smtClean="0">
                <a:solidFill>
                  <a:srgbClr val="FF0000"/>
                </a:solidFill>
              </a:rPr>
              <a:t>churn</a:t>
            </a:r>
            <a:r>
              <a:rPr lang="en-US" dirty="0"/>
              <a:t> </a:t>
            </a:r>
            <a:r>
              <a:rPr lang="en-US" dirty="0" smtClean="0"/>
              <a:t>- Customer turnover</a:t>
            </a:r>
          </a:p>
          <a:p>
            <a:pPr lvl="1"/>
            <a:r>
              <a:rPr lang="en-US" dirty="0" smtClean="0"/>
              <a:t>Is expensive for a company</a:t>
            </a:r>
          </a:p>
          <a:p>
            <a:r>
              <a:rPr lang="en-US" dirty="0" smtClean="0"/>
              <a:t>Firms </a:t>
            </a:r>
            <a:r>
              <a:rPr lang="en-US" dirty="0"/>
              <a:t>generate more profits with each additional year of a </a:t>
            </a:r>
            <a:r>
              <a:rPr lang="en-US" dirty="0" smtClean="0"/>
              <a:t>relationship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085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Marketers Keep Customers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/>
            <a:r>
              <a:rPr lang="en-US" b="1" dirty="0">
                <a:solidFill>
                  <a:srgbClr val="FF0000"/>
                </a:solidFill>
              </a:rPr>
              <a:t>Frequency marketing </a:t>
            </a:r>
            <a:r>
              <a:rPr lang="en-US" dirty="0"/>
              <a:t>-</a:t>
            </a:r>
            <a:r>
              <a:rPr lang="en-US" b="1" dirty="0"/>
              <a:t> </a:t>
            </a:r>
            <a:r>
              <a:rPr lang="en-US" dirty="0">
                <a:solidFill>
                  <a:srgbClr val="000000"/>
                </a:solidFill>
              </a:rPr>
              <a:t>Frequent-buyer or </a:t>
            </a:r>
            <a:r>
              <a:rPr lang="en-US" dirty="0" smtClean="0">
                <a:solidFill>
                  <a:srgbClr val="000000"/>
                </a:solidFill>
              </a:rPr>
              <a:t>-user </a:t>
            </a:r>
            <a:r>
              <a:rPr lang="en-US" dirty="0">
                <a:solidFill>
                  <a:srgbClr val="000000"/>
                </a:solidFill>
              </a:rPr>
              <a:t>marketing programs that reward customers </a:t>
            </a:r>
            <a:endParaRPr lang="en-US" dirty="0" smtClean="0">
              <a:solidFill>
                <a:srgbClr val="000000"/>
              </a:solidFill>
            </a:endParaRPr>
          </a:p>
          <a:p>
            <a:pPr marL="338138" indent="-338138"/>
            <a:r>
              <a:rPr lang="en-US" b="1" dirty="0" smtClean="0">
                <a:solidFill>
                  <a:srgbClr val="FF0000"/>
                </a:solidFill>
              </a:rPr>
              <a:t>Affinity </a:t>
            </a:r>
            <a:r>
              <a:rPr lang="en-US" b="1" dirty="0">
                <a:solidFill>
                  <a:srgbClr val="FF0000"/>
                </a:solidFill>
              </a:rPr>
              <a:t>marketing </a:t>
            </a:r>
            <a:r>
              <a:rPr lang="en-US" dirty="0"/>
              <a:t>-</a:t>
            </a:r>
            <a:r>
              <a:rPr lang="en-US" b="1" dirty="0"/>
              <a:t> </a:t>
            </a:r>
            <a:r>
              <a:rPr lang="en-US" dirty="0" smtClean="0">
                <a:solidFill>
                  <a:srgbClr val="000000"/>
                </a:solidFill>
              </a:rPr>
              <a:t>Solicits </a:t>
            </a:r>
            <a:r>
              <a:rPr lang="en-US" dirty="0">
                <a:solidFill>
                  <a:srgbClr val="000000"/>
                </a:solidFill>
              </a:rPr>
              <a:t>responses from individuals who share common interests and </a:t>
            </a:r>
            <a:r>
              <a:rPr lang="en-US" dirty="0" smtClean="0">
                <a:solidFill>
                  <a:srgbClr val="000000"/>
                </a:solidFill>
              </a:rPr>
              <a:t>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69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of software to analyze data about customers</a:t>
            </a:r>
          </a:p>
          <a:p>
            <a:r>
              <a:rPr lang="en-US" dirty="0"/>
              <a:t>Helps </a:t>
            </a:r>
            <a:r>
              <a:rPr lang="en-US" dirty="0" smtClean="0"/>
              <a:t>firms to:</a:t>
            </a:r>
            <a:endParaRPr lang="en-US" dirty="0"/>
          </a:p>
          <a:p>
            <a:pPr lvl="1"/>
            <a:r>
              <a:rPr lang="en-US" dirty="0"/>
              <a:t>Identify their most profitable customers</a:t>
            </a:r>
          </a:p>
          <a:p>
            <a:pPr lvl="1"/>
            <a:r>
              <a:rPr lang="en-US" dirty="0"/>
              <a:t>Calculate the lifetime value of each customer’s business</a:t>
            </a:r>
          </a:p>
          <a:p>
            <a:pPr lvl="1"/>
            <a:r>
              <a:rPr lang="en-US" dirty="0"/>
              <a:t>Build relationships and encourage genuine brand </a:t>
            </a:r>
            <a:r>
              <a:rPr lang="en-US" dirty="0" smtClean="0"/>
              <a:t>loyalty</a:t>
            </a:r>
          </a:p>
          <a:p>
            <a:pPr lvl="1"/>
            <a:r>
              <a:rPr lang="en-US" dirty="0"/>
              <a:t>Improve customer retention and referral </a:t>
            </a:r>
            <a:r>
              <a:rPr lang="en-US" dirty="0" smtClean="0"/>
              <a:t>rates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55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Reduce </a:t>
            </a:r>
            <a:r>
              <a:rPr lang="en-US" dirty="0"/>
              <a:t>marketing and promotion costs</a:t>
            </a:r>
          </a:p>
          <a:p>
            <a:pPr lvl="1"/>
            <a:r>
              <a:rPr lang="en-US" dirty="0"/>
              <a:t>Boost sales volume per customer or targeted customer group</a:t>
            </a:r>
          </a:p>
          <a:p>
            <a:pPr lvl="1"/>
            <a:r>
              <a:rPr lang="en-US" dirty="0"/>
              <a:t>Expand loyalty programs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59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sources of data</a:t>
            </a:r>
          </a:p>
          <a:p>
            <a:pPr lvl="1"/>
            <a:r>
              <a:rPr lang="en-US" dirty="0" smtClean="0"/>
              <a:t>Credit </a:t>
            </a:r>
            <a:r>
              <a:rPr lang="en-US" dirty="0"/>
              <a:t>card applications</a:t>
            </a:r>
          </a:p>
          <a:p>
            <a:pPr lvl="1"/>
            <a:r>
              <a:rPr lang="en-US" dirty="0"/>
              <a:t>Software registration</a:t>
            </a:r>
          </a:p>
          <a:p>
            <a:pPr lvl="1"/>
            <a:r>
              <a:rPr lang="en-US" dirty="0"/>
              <a:t>Product warranties</a:t>
            </a:r>
          </a:p>
          <a:p>
            <a:pPr lvl="1"/>
            <a:r>
              <a:rPr lang="en-US" dirty="0"/>
              <a:t>Point-of-sale register scanners</a:t>
            </a:r>
          </a:p>
          <a:p>
            <a:pPr lvl="1"/>
            <a:r>
              <a:rPr lang="en-US" dirty="0"/>
              <a:t>Customer opinion surveys</a:t>
            </a:r>
          </a:p>
          <a:p>
            <a:pPr lvl="1"/>
            <a:r>
              <a:rPr lang="en-US" dirty="0" smtClean="0"/>
              <a:t>Websites</a:t>
            </a:r>
            <a:endParaRPr lang="en-US" dirty="0"/>
          </a:p>
          <a:p>
            <a:pPr lvl="1"/>
            <a:r>
              <a:rPr lang="en-US" dirty="0"/>
              <a:t>Telecom companies database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94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631064095"/>
              </p:ext>
            </p:extLst>
          </p:nvPr>
        </p:nvGraphicFramePr>
        <p:xfrm>
          <a:off x="490333" y="1539933"/>
          <a:ext cx="7699512" cy="4318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400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Customers as Advocates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Grassroots marketing </a:t>
            </a:r>
            <a:r>
              <a:rPr lang="en-US" dirty="0"/>
              <a:t>- Connecting directly with existing and potential customers through nonmainstream channels</a:t>
            </a:r>
          </a:p>
          <a:p>
            <a:r>
              <a:rPr lang="en-US" b="1" dirty="0">
                <a:solidFill>
                  <a:srgbClr val="FF0000"/>
                </a:solidFill>
              </a:rPr>
              <a:t>Viral marketing </a:t>
            </a:r>
            <a:r>
              <a:rPr lang="en-US" dirty="0"/>
              <a:t>- Satisfied customers </a:t>
            </a:r>
            <a:r>
              <a:rPr lang="en-US" dirty="0" smtClean="0"/>
              <a:t>spread </a:t>
            </a:r>
            <a:r>
              <a:rPr lang="en-US" dirty="0"/>
              <a:t>the word about products </a:t>
            </a:r>
            <a:r>
              <a:rPr lang="en-US" dirty="0" smtClean="0"/>
              <a:t>to </a:t>
            </a:r>
            <a:r>
              <a:rPr lang="en-US" dirty="0"/>
              <a:t>other consumers</a:t>
            </a:r>
          </a:p>
          <a:p>
            <a:r>
              <a:rPr lang="en-US" b="1" dirty="0">
                <a:solidFill>
                  <a:srgbClr val="FF0000"/>
                </a:solidFill>
              </a:rPr>
              <a:t>Buzz marketing </a:t>
            </a:r>
            <a:r>
              <a:rPr lang="en-US" dirty="0"/>
              <a:t>- </a:t>
            </a:r>
            <a:r>
              <a:rPr lang="en-US" dirty="0" smtClean="0"/>
              <a:t>Gathers </a:t>
            </a:r>
            <a:r>
              <a:rPr lang="en-US" dirty="0"/>
              <a:t>volunteers to try products and then relies on them to talk about their </a:t>
            </a:r>
            <a:r>
              <a:rPr lang="en-US" dirty="0" smtClean="0"/>
              <a:t>experiences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93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Relationship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Combination of strategies and tools that </a:t>
            </a:r>
            <a:r>
              <a:rPr lang="en-US" dirty="0" smtClean="0"/>
              <a:t>drive customer relationship programs</a:t>
            </a:r>
          </a:p>
          <a:p>
            <a:r>
              <a:rPr lang="en-US" dirty="0" smtClean="0"/>
              <a:t>Leverages </a:t>
            </a:r>
            <a:r>
              <a:rPr lang="en-US" dirty="0"/>
              <a:t>technology to manage customer </a:t>
            </a:r>
            <a:r>
              <a:rPr lang="en-US" dirty="0" smtClean="0"/>
              <a:t>relationships</a:t>
            </a:r>
          </a:p>
          <a:p>
            <a:r>
              <a:rPr lang="en-US" dirty="0" smtClean="0"/>
              <a:t>Integrates </a:t>
            </a:r>
            <a:r>
              <a:rPr lang="en-US" dirty="0"/>
              <a:t>all stakeholders into a company’s product design and development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56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CRM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systems can make sense of huge amounts of data</a:t>
            </a:r>
          </a:p>
          <a:p>
            <a:r>
              <a:rPr lang="en-US" dirty="0" smtClean="0"/>
              <a:t>Simplifies </a:t>
            </a:r>
            <a:r>
              <a:rPr lang="en-US" dirty="0"/>
              <a:t>complex business processes </a:t>
            </a:r>
            <a:endParaRPr lang="en-US" dirty="0" smtClean="0"/>
          </a:p>
          <a:p>
            <a:r>
              <a:rPr lang="en-US" dirty="0" smtClean="0"/>
              <a:t>CRM </a:t>
            </a:r>
            <a:r>
              <a:rPr lang="en-US" dirty="0"/>
              <a:t>can be used at two different </a:t>
            </a:r>
            <a:r>
              <a:rPr lang="en-US" dirty="0" smtClean="0"/>
              <a:t>levels </a:t>
            </a:r>
            <a:endParaRPr lang="en-US" dirty="0"/>
          </a:p>
          <a:p>
            <a:pPr lvl="1"/>
            <a:r>
              <a:rPr lang="en-US" dirty="0"/>
              <a:t>On-demand</a:t>
            </a:r>
          </a:p>
          <a:p>
            <a:pPr lvl="1"/>
            <a:r>
              <a:rPr lang="en-US" dirty="0"/>
              <a:t>On-premises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22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5"/>
            </a:pPr>
            <a:r>
              <a:rPr lang="en-US" dirty="0"/>
              <a:t>Describe how companies build buyer-seller </a:t>
            </a:r>
            <a:r>
              <a:rPr lang="en-US" dirty="0" smtClean="0"/>
              <a:t>relationships.</a:t>
            </a:r>
          </a:p>
          <a:p>
            <a:pPr marL="533400" indent="-533400">
              <a:buFont typeface="Calibri" pitchFamily="34" charset="0"/>
              <a:buAutoNum type="arabicPeriod" startAt="6"/>
            </a:pPr>
            <a:r>
              <a:rPr lang="en-US" dirty="0"/>
              <a:t>Explain customer relationship management (CRM) and the role of technology in building customer </a:t>
            </a:r>
            <a:r>
              <a:rPr lang="en-US" dirty="0" smtClean="0"/>
              <a:t>relationships.</a:t>
            </a:r>
            <a:endParaRPr lang="en-US" dirty="0"/>
          </a:p>
          <a:p>
            <a:pPr marL="533400" indent="-533400">
              <a:buFont typeface="Calibri" pitchFamily="34" charset="0"/>
              <a:buAutoNum type="arabicPeriod" startAt="6"/>
            </a:pPr>
            <a:r>
              <a:rPr lang="en-US" dirty="0"/>
              <a:t>Describe the buyer-seller relationship in B2B marketing and identify the four types of business </a:t>
            </a:r>
            <a:r>
              <a:rPr lang="en-US" dirty="0" smtClean="0"/>
              <a:t>partnerships.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8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CRM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 companywide commitment and knowledge </a:t>
            </a:r>
            <a:r>
              <a:rPr lang="en-US" dirty="0" smtClean="0"/>
              <a:t>to </a:t>
            </a:r>
            <a:r>
              <a:rPr lang="en-US" dirty="0"/>
              <a:t>use </a:t>
            </a:r>
            <a:r>
              <a:rPr lang="en-US" dirty="0" smtClean="0"/>
              <a:t>the CRM system</a:t>
            </a:r>
            <a:endParaRPr lang="en-US" dirty="0"/>
          </a:p>
          <a:p>
            <a:r>
              <a:rPr lang="en-US" dirty="0" smtClean="0"/>
              <a:t>Failure to effectively </a:t>
            </a:r>
            <a:r>
              <a:rPr lang="en-US" dirty="0"/>
              <a:t>reorganize firm’s people and processes to take advantage of benefits a CRM system </a:t>
            </a:r>
            <a:r>
              <a:rPr lang="en-US" dirty="0" smtClean="0"/>
              <a:t>offers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84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Retrieving Lost Customers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Customers leave for a variety of reasons</a:t>
            </a:r>
          </a:p>
          <a:p>
            <a:pPr lvl="1"/>
            <a:r>
              <a:rPr lang="en-US" dirty="0" smtClean="0"/>
              <a:t>Boredom </a:t>
            </a:r>
          </a:p>
          <a:p>
            <a:pPr lvl="1"/>
            <a:r>
              <a:rPr lang="en-US" dirty="0" smtClean="0"/>
              <a:t>Move to a new location</a:t>
            </a:r>
          </a:p>
          <a:p>
            <a:pPr lvl="1"/>
            <a:r>
              <a:rPr lang="en-US" dirty="0" smtClean="0"/>
              <a:t>No longer have a need for the product</a:t>
            </a:r>
          </a:p>
          <a:p>
            <a:pPr lvl="1"/>
            <a:r>
              <a:rPr lang="en-US" dirty="0" smtClean="0"/>
              <a:t>Prefer competing products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Customer win-back</a:t>
            </a:r>
            <a:r>
              <a:rPr lang="en-US" dirty="0" smtClean="0"/>
              <a:t> </a:t>
            </a:r>
            <a:r>
              <a:rPr lang="en-US" dirty="0"/>
              <a:t>- Process of rejuvenating lost relationships with </a:t>
            </a:r>
            <a:r>
              <a:rPr lang="en-US" dirty="0" smtClean="0"/>
              <a:t>customers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0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</a:t>
            </a:r>
            <a:r>
              <a:rPr lang="en-US" dirty="0" smtClean="0"/>
              <a:t>11.3 - Customer </a:t>
            </a:r>
            <a:r>
              <a:rPr lang="en-US" dirty="0"/>
              <a:t>Retention in the Auto Industry: A Representative 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8165" y="1465502"/>
            <a:ext cx="5739800" cy="480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38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Retrieving Lost Customers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Rules for service </a:t>
            </a:r>
            <a:r>
              <a:rPr lang="en-US" dirty="0" smtClean="0"/>
              <a:t>providers</a:t>
            </a:r>
            <a:endParaRPr lang="en-US" dirty="0"/>
          </a:p>
          <a:p>
            <a:pPr marL="747522" lvl="2" indent="-347472">
              <a:buClr>
                <a:srgbClr val="292795"/>
              </a:buClr>
              <a:buSzPct val="101000"/>
              <a:buFont typeface="Lucida Grande"/>
              <a:buChar char="▮"/>
              <a:defRPr/>
            </a:pPr>
            <a:r>
              <a:rPr lang="en-US" dirty="0"/>
              <a:t>To anticipate where problems will arise and figure out how to prevent them</a:t>
            </a:r>
          </a:p>
          <a:p>
            <a:pPr marL="747522" lvl="2" indent="-347472">
              <a:buClr>
                <a:srgbClr val="292795"/>
              </a:buClr>
              <a:buSzPct val="101000"/>
              <a:buFont typeface="Lucida Grande"/>
              <a:buChar char="▮"/>
              <a:defRPr/>
            </a:pPr>
            <a:r>
              <a:rPr lang="en-US" dirty="0"/>
              <a:t>To accept that mistakes will occur in even the best </a:t>
            </a:r>
            <a:r>
              <a:rPr lang="en-US" dirty="0" smtClean="0"/>
              <a:t>systems </a:t>
            </a:r>
            <a:r>
              <a:rPr lang="en-US" dirty="0"/>
              <a:t>and have a high-quality recovery effort in place that employees are empowered to enact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21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102915938"/>
              </p:ext>
            </p:extLst>
          </p:nvPr>
        </p:nvGraphicFramePr>
        <p:xfrm>
          <a:off x="463825" y="1357244"/>
          <a:ext cx="784528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150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Buyer-Seller Relationships in</a:t>
            </a:r>
            <a:br>
              <a:rPr lang="en-US" dirty="0"/>
            </a:br>
            <a:r>
              <a:rPr lang="en-US" dirty="0"/>
              <a:t>Business-to-Business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of buyer-seller </a:t>
            </a:r>
            <a:r>
              <a:rPr lang="en-US" dirty="0" smtClean="0"/>
              <a:t>relationships</a:t>
            </a:r>
            <a:endParaRPr lang="en-US" dirty="0"/>
          </a:p>
          <a:p>
            <a:pPr lvl="1"/>
            <a:r>
              <a:rPr lang="en-US" dirty="0"/>
              <a:t>Lower prices</a:t>
            </a:r>
          </a:p>
          <a:p>
            <a:pPr lvl="1"/>
            <a:r>
              <a:rPr lang="en-US" dirty="0"/>
              <a:t>Quicker delivery</a:t>
            </a:r>
          </a:p>
          <a:p>
            <a:pPr lvl="1"/>
            <a:r>
              <a:rPr lang="en-US" dirty="0"/>
              <a:t>Improved quality and </a:t>
            </a:r>
            <a:r>
              <a:rPr lang="en-US" dirty="0" smtClean="0"/>
              <a:t>reliability</a:t>
            </a:r>
            <a:endParaRPr lang="en-US" dirty="0"/>
          </a:p>
          <a:p>
            <a:pPr lvl="1"/>
            <a:r>
              <a:rPr lang="en-US" dirty="0"/>
              <a:t>Customized product features</a:t>
            </a:r>
          </a:p>
          <a:p>
            <a:pPr lvl="1"/>
            <a:r>
              <a:rPr lang="en-US" dirty="0"/>
              <a:t>Favorable financing terms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068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Buyer-Seller Relationships in</a:t>
            </a:r>
            <a:br>
              <a:rPr lang="en-US" dirty="0"/>
            </a:br>
            <a:r>
              <a:rPr lang="en-US" dirty="0"/>
              <a:t>Business-to-Business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Partnership</a:t>
            </a:r>
            <a:r>
              <a:rPr lang="en-US" dirty="0"/>
              <a:t> - Affiliation of two or more companies that help each other achieve common goals</a:t>
            </a:r>
          </a:p>
          <a:p>
            <a:pPr lvl="1"/>
            <a:r>
              <a:rPr lang="en-US" dirty="0"/>
              <a:t>Protect or improve position in existing markets</a:t>
            </a:r>
          </a:p>
          <a:p>
            <a:pPr lvl="1"/>
            <a:r>
              <a:rPr lang="en-US" dirty="0"/>
              <a:t>Gain access to new domestic or international markets</a:t>
            </a:r>
          </a:p>
          <a:p>
            <a:pPr lvl="1"/>
            <a:r>
              <a:rPr lang="en-US" dirty="0"/>
              <a:t>Quickly enter new markets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0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Business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Partner firm must add value to the relationship</a:t>
            </a:r>
          </a:p>
          <a:p>
            <a:r>
              <a:rPr lang="en-US" dirty="0"/>
              <a:t>Partner firms often complement each other</a:t>
            </a:r>
          </a:p>
          <a:p>
            <a:r>
              <a:rPr lang="en-US" dirty="0"/>
              <a:t>Firms must share similar values and </a:t>
            </a: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47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Buyer partnership</a:t>
            </a:r>
            <a:r>
              <a:rPr lang="en-US" b="1" dirty="0"/>
              <a:t> </a:t>
            </a:r>
            <a:r>
              <a:rPr lang="en-US" dirty="0"/>
              <a:t>- Firm purchases goods and services from one or more providers</a:t>
            </a:r>
          </a:p>
          <a:p>
            <a:r>
              <a:rPr lang="en-US" b="1" dirty="0">
                <a:solidFill>
                  <a:srgbClr val="FF0000"/>
                </a:solidFill>
              </a:rPr>
              <a:t>Seller partnership </a:t>
            </a:r>
            <a:r>
              <a:rPr lang="en-US" dirty="0"/>
              <a:t>- Long-term exchanges of goods and services in return for cash or other consideration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358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Internal partnerships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IN" dirty="0"/>
              <a:t>Relationship involving customers within an organization</a:t>
            </a:r>
          </a:p>
          <a:p>
            <a:pPr lvl="1"/>
            <a:r>
              <a:rPr lang="en-US" dirty="0"/>
              <a:t>Foundation of an organization’s ability to meet its commitment to external entities</a:t>
            </a:r>
          </a:p>
          <a:p>
            <a:r>
              <a:rPr lang="en-US" b="1" dirty="0">
                <a:solidFill>
                  <a:srgbClr val="FF0000"/>
                </a:solidFill>
              </a:rPr>
              <a:t>Lateral partnerships</a:t>
            </a:r>
            <a:r>
              <a:rPr lang="en-US" dirty="0"/>
              <a:t> - Strategic relationship that extends to external entities but involves no direct </a:t>
            </a:r>
            <a:r>
              <a:rPr lang="en-US" dirty="0" smtClean="0"/>
              <a:t>buyer-seller interactions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48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8"/>
            </a:pPr>
            <a:r>
              <a:rPr lang="en-US" dirty="0"/>
              <a:t>Describe how B2B marketing incorporates national account selling, </a:t>
            </a:r>
            <a:r>
              <a:rPr lang="en-US" dirty="0" smtClean="0"/>
              <a:t>EDI </a:t>
            </a:r>
            <a:r>
              <a:rPr lang="en-US" dirty="0"/>
              <a:t>and Web services, VMI, CPFaR, managing the supply chains, and creating </a:t>
            </a:r>
            <a:r>
              <a:rPr lang="en-US" dirty="0" smtClean="0"/>
              <a:t>alliances.</a:t>
            </a:r>
            <a:endParaRPr lang="en-US" dirty="0"/>
          </a:p>
          <a:p>
            <a:pPr marL="533400" indent="-533400">
              <a:buFont typeface="Calibri" pitchFamily="34" charset="0"/>
              <a:buAutoNum type="arabicPeriod" startAt="8"/>
            </a:pPr>
            <a:r>
              <a:rPr lang="en-US" dirty="0"/>
              <a:t>Identify and evaluate the most common measurement and evaluation techniques within a relationship marketing </a:t>
            </a:r>
            <a:r>
              <a:rPr lang="en-US" dirty="0" smtClean="0"/>
              <a:t>program.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46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Cobranding and Comarketing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Cobranding</a:t>
            </a:r>
            <a:r>
              <a:rPr lang="en-US" dirty="0"/>
              <a:t> </a:t>
            </a:r>
            <a:r>
              <a:rPr lang="en-US" dirty="0" smtClean="0"/>
              <a:t>- Cooperative </a:t>
            </a:r>
            <a:r>
              <a:rPr lang="en-US" dirty="0"/>
              <a:t>arrangement in which two or more businesses team up to closely link their names on a single product</a:t>
            </a:r>
          </a:p>
          <a:p>
            <a:r>
              <a:rPr lang="en-US" b="1" dirty="0">
                <a:solidFill>
                  <a:srgbClr val="FF0000"/>
                </a:solidFill>
              </a:rPr>
              <a:t>Comarketing</a:t>
            </a:r>
            <a:r>
              <a:rPr lang="en-US" dirty="0"/>
              <a:t> - Cooperative arrangement in which two businesses jointly market each other’s products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72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National Account Selling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Promotional effort in which a dedicated sales team is assigned to a firm’s major </a:t>
            </a:r>
            <a:r>
              <a:rPr lang="en-US" dirty="0" smtClean="0"/>
              <a:t>customers</a:t>
            </a:r>
            <a:endParaRPr lang="en-US" dirty="0"/>
          </a:p>
          <a:p>
            <a:pPr lvl="1"/>
            <a:r>
              <a:rPr lang="en-US" dirty="0"/>
              <a:t>Demonstrates depth of commitment to </a:t>
            </a:r>
            <a:r>
              <a:rPr lang="en-US" dirty="0" smtClean="0"/>
              <a:t>customers</a:t>
            </a:r>
            <a:endParaRPr lang="en-US" dirty="0"/>
          </a:p>
          <a:p>
            <a:pPr lvl="1"/>
            <a:r>
              <a:rPr lang="en-US" dirty="0"/>
              <a:t>Ability to collaborate on mutually beneficial </a:t>
            </a:r>
            <a:r>
              <a:rPr lang="en-US" dirty="0" smtClean="0"/>
              <a:t>solutions </a:t>
            </a:r>
            <a:r>
              <a:rPr lang="en-US" dirty="0"/>
              <a:t>to problems</a:t>
            </a:r>
          </a:p>
          <a:p>
            <a:pPr lvl="1"/>
            <a:r>
              <a:rPr lang="en-US" dirty="0"/>
              <a:t>Improvements in efficiency and effectiveness for both partners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94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Business-to-Business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Indispensable</a:t>
            </a:r>
          </a:p>
          <a:p>
            <a:r>
              <a:rPr lang="en-US" dirty="0"/>
              <a:t>Essential in building B2B relationships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82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Electronic Data Exchanges and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Electronic data interchanges (EDI)</a:t>
            </a:r>
            <a:r>
              <a:rPr lang="en-US" dirty="0"/>
              <a:t> - Computer-to-computer exchanges of invoices, orders, and other business documents</a:t>
            </a:r>
          </a:p>
          <a:p>
            <a:r>
              <a:rPr lang="en-US" b="1" dirty="0">
                <a:solidFill>
                  <a:srgbClr val="FF0000"/>
                </a:solidFill>
              </a:rPr>
              <a:t>Quick-response merchandising</a:t>
            </a:r>
            <a:r>
              <a:rPr lang="en-US" dirty="0"/>
              <a:t> - A just-in-time strategy that reduces the time merchandise is held in inventory</a:t>
            </a:r>
          </a:p>
          <a:p>
            <a:r>
              <a:rPr lang="en-US" b="1" dirty="0">
                <a:solidFill>
                  <a:srgbClr val="FF0000"/>
                </a:solidFill>
              </a:rPr>
              <a:t>Web services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- </a:t>
            </a:r>
            <a:r>
              <a:rPr lang="en-IN" dirty="0"/>
              <a:t>Platform-independent information exchange systems that use the Internet to allow interaction between </a:t>
            </a:r>
            <a:r>
              <a:rPr lang="en-IN" dirty="0" smtClean="0"/>
              <a:t>the</a:t>
            </a:r>
          </a:p>
          <a:p>
            <a:pPr marL="344488" indent="0">
              <a:buNone/>
            </a:pPr>
            <a:r>
              <a:rPr lang="en-IN" dirty="0" smtClean="0"/>
              <a:t>firms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94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Vendor-Managed Inventory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Inventory management system in which the seller determines how much of a product is needed</a:t>
            </a:r>
          </a:p>
          <a:p>
            <a:r>
              <a:rPr lang="en-US" b="1" dirty="0">
                <a:solidFill>
                  <a:srgbClr val="FF0000"/>
                </a:solidFill>
              </a:rPr>
              <a:t>Collaborative planning, forecasting, and replenishment (CPFaR) </a:t>
            </a:r>
            <a:r>
              <a:rPr lang="en-US" dirty="0"/>
              <a:t>- Modified VMI approach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448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 Supply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Supply chain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- Sequence of suppliers that contribute to the creation and delivery of a product</a:t>
            </a:r>
          </a:p>
          <a:p>
            <a:r>
              <a:rPr lang="en-US" dirty="0"/>
              <a:t>Effective management offers several </a:t>
            </a:r>
            <a:r>
              <a:rPr lang="en-US" dirty="0" smtClean="0"/>
              <a:t>advantages</a:t>
            </a:r>
            <a:endParaRPr lang="en-US" dirty="0"/>
          </a:p>
          <a:p>
            <a:pPr lvl="1"/>
            <a:r>
              <a:rPr lang="en-US" dirty="0"/>
              <a:t>Increased innovation</a:t>
            </a:r>
          </a:p>
          <a:p>
            <a:pPr lvl="1"/>
            <a:r>
              <a:rPr lang="en-US" dirty="0"/>
              <a:t>Decreased costs</a:t>
            </a:r>
          </a:p>
          <a:p>
            <a:pPr lvl="1"/>
            <a:r>
              <a:rPr lang="en-US" dirty="0"/>
              <a:t>Improved conflict resolution within the chain</a:t>
            </a:r>
          </a:p>
          <a:p>
            <a:pPr lvl="1"/>
            <a:r>
              <a:rPr lang="en-US" dirty="0"/>
              <a:t>Improved communication and involvement among members of the chain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54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Business-to-Business Alliances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Strategic alliances</a:t>
            </a:r>
            <a:r>
              <a:rPr lang="en-US" dirty="0"/>
              <a:t> - Partnership formed to create a competitive advantage</a:t>
            </a:r>
          </a:p>
          <a:p>
            <a:pPr lvl="1"/>
            <a:r>
              <a:rPr lang="en-US" dirty="0"/>
              <a:t>Improve supply chain relationships and enhance operating flexibility</a:t>
            </a:r>
          </a:p>
          <a:p>
            <a:r>
              <a:rPr lang="en-US" dirty="0"/>
              <a:t>Can be a new operation in which alliance partners </a:t>
            </a:r>
            <a:r>
              <a:rPr lang="en-US" dirty="0" smtClean="0"/>
              <a:t>have </a:t>
            </a:r>
            <a:r>
              <a:rPr lang="en-US" dirty="0"/>
              <a:t>an ownership stake</a:t>
            </a:r>
          </a:p>
          <a:p>
            <a:r>
              <a:rPr lang="en-US" dirty="0"/>
              <a:t>May be less </a:t>
            </a:r>
            <a:r>
              <a:rPr lang="en-US" dirty="0" smtClean="0"/>
              <a:t>formal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64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Evaluating Customer Relationship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/>
            <a:r>
              <a:rPr lang="en-US" b="1" dirty="0">
                <a:solidFill>
                  <a:srgbClr val="FF0000"/>
                </a:solidFill>
              </a:rPr>
              <a:t>Lifetime value of a customer </a:t>
            </a:r>
            <a:r>
              <a:rPr lang="en-US" dirty="0"/>
              <a:t>-</a:t>
            </a:r>
            <a:r>
              <a:rPr lang="en-US" b="1" dirty="0"/>
              <a:t> </a:t>
            </a:r>
            <a:r>
              <a:rPr lang="en-US" dirty="0">
                <a:solidFill>
                  <a:srgbClr val="000000"/>
                </a:solidFill>
              </a:rPr>
              <a:t>Revenues and intangible benefits a customer brings to the seller over an average </a:t>
            </a:r>
            <a:r>
              <a:rPr lang="en-US" dirty="0" smtClean="0">
                <a:solidFill>
                  <a:srgbClr val="000000"/>
                </a:solidFill>
              </a:rPr>
              <a:t>lifetime</a:t>
            </a:r>
          </a:p>
          <a:p>
            <a:pPr marL="338138" indent="-338138"/>
            <a:r>
              <a:rPr lang="en-US" dirty="0" smtClean="0"/>
              <a:t>May </a:t>
            </a:r>
            <a:r>
              <a:rPr lang="en-US" dirty="0"/>
              <a:t>influence the types of customers a firm tries to reach</a:t>
            </a:r>
          </a:p>
          <a:p>
            <a:pPr marL="738188" lvl="1" indent="-338138"/>
            <a:r>
              <a:rPr lang="en-US" dirty="0"/>
              <a:t>Example: </a:t>
            </a:r>
            <a:r>
              <a:rPr lang="en-US" dirty="0">
                <a:hlinkClick r:id="rId2"/>
              </a:rPr>
              <a:t>Lexus</a:t>
            </a:r>
            <a:r>
              <a:rPr lang="en-US" dirty="0"/>
              <a:t> targets former owners of Mercedes and Cadillac </a:t>
            </a:r>
            <a:r>
              <a:rPr lang="en-US" dirty="0" smtClean="0"/>
              <a:t>cars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42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Pepe’s</a:t>
            </a:r>
            <a:r>
              <a:rPr lang="en-US" dirty="0" smtClean="0"/>
              <a:t> Pizzeria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3999"/>
            <a:ext cx="7354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www.cengage.com/marketing/book_content/boone_9781133628460/videos/ch11.html</a:t>
            </a:r>
            <a:endParaRPr lang="en-US" u="sng" dirty="0" smtClean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084301"/>
            <a:ext cx="8229600" cy="973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 Bold"/>
                <a:ea typeface="+mj-ea"/>
                <a:cs typeface="Trebuchet MS Bold"/>
              </a:rPr>
              <a:t>Scripps Networks Interactive &amp; Food Network Video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 Bold"/>
              <a:ea typeface="+mj-ea"/>
              <a:cs typeface="Trebuchet MS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328347"/>
            <a:ext cx="7354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www.cengage.com/marketing/book_content/boone_9781133628460/videos/part3.html</a:t>
            </a:r>
            <a:endParaRPr lang="en-US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20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Transaction-based marketing </a:t>
            </a:r>
            <a:r>
              <a:rPr lang="en-US" dirty="0" smtClean="0"/>
              <a:t>-</a:t>
            </a:r>
            <a:r>
              <a:rPr lang="en-US" b="1" dirty="0" smtClean="0"/>
              <a:t> </a:t>
            </a:r>
            <a:r>
              <a:rPr lang="en-US" dirty="0"/>
              <a:t>Buyer and seller exchanges characterized by limited communications and little or no ongoing relationship between the parties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Relationship Marketing  </a:t>
            </a:r>
            <a:r>
              <a:rPr lang="en-US" dirty="0" smtClean="0">
                <a:latin typeface="Cambria" pitchFamily="18" charset="0"/>
              </a:rPr>
              <a:t>-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  <a:cs typeface="Arial" charset="0"/>
              </a:rPr>
              <a:t>Development, growth, and maintenance of long-term, cost-effective relationships with individual customers, suppliers, employees, and other partners for mutual benefit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 </a:t>
            </a:r>
          </a:p>
          <a:p>
            <a:endParaRPr lang="en-US" b="1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182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The Shift from Transaction-Based Marketing to Relationship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Shift away from production-oriented marketing</a:t>
            </a:r>
          </a:p>
          <a:p>
            <a:pPr lvl="1"/>
            <a:r>
              <a:rPr lang="en-US" dirty="0"/>
              <a:t>Emphasis on individual sales and transactions</a:t>
            </a:r>
          </a:p>
          <a:p>
            <a:pPr lvl="1"/>
            <a:r>
              <a:rPr lang="en-US" dirty="0"/>
              <a:t>Limited communication</a:t>
            </a:r>
          </a:p>
          <a:p>
            <a:pPr lvl="1"/>
            <a:r>
              <a:rPr lang="en-US" dirty="0"/>
              <a:t>No ongoing relationship</a:t>
            </a:r>
          </a:p>
          <a:p>
            <a:pPr lvl="1"/>
            <a:r>
              <a:rPr lang="en-US" dirty="0" smtClean="0"/>
              <a:t>Limited in some </a:t>
            </a:r>
            <a:r>
              <a:rPr lang="en-US" dirty="0"/>
              <a:t>markets, such as residential real estate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07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Shift from Transaction-Based Marketing to Relationship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Shift toward relationship marketing</a:t>
            </a:r>
          </a:p>
          <a:p>
            <a:pPr lvl="1"/>
            <a:r>
              <a:rPr lang="en-US" dirty="0"/>
              <a:t>Views customers as equal partners in transactions</a:t>
            </a:r>
          </a:p>
          <a:p>
            <a:pPr lvl="1"/>
            <a:r>
              <a:rPr lang="en-US" dirty="0"/>
              <a:t>Encourages long-term relationships, repeat purchases, and multiple brand purchases from the firm</a:t>
            </a:r>
          </a:p>
          <a:p>
            <a:pPr lvl="1"/>
            <a:r>
              <a:rPr lang="en-US" dirty="0"/>
              <a:t>Leads to increased sales and low marketing costs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38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11.1 - Forms of Buyer-Seller Interactions from Conflict to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297" y="2000969"/>
            <a:ext cx="7871790" cy="36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48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Focuses on </a:t>
            </a:r>
            <a:r>
              <a:rPr lang="en-US" dirty="0" smtClean="0"/>
              <a:t>long </a:t>
            </a:r>
            <a:r>
              <a:rPr lang="en-US" dirty="0"/>
              <a:t>term rather than short term</a:t>
            </a:r>
          </a:p>
          <a:p>
            <a:r>
              <a:rPr lang="en-US" dirty="0"/>
              <a:t>Emphasizes retaining customers over making a sale</a:t>
            </a:r>
          </a:p>
          <a:p>
            <a:r>
              <a:rPr lang="en-US" dirty="0"/>
              <a:t>Ranks customer service as a high priority</a:t>
            </a:r>
          </a:p>
          <a:p>
            <a:r>
              <a:rPr lang="en-US" dirty="0"/>
              <a:t>Encourages frequent customer contact</a:t>
            </a:r>
          </a:p>
          <a:p>
            <a:r>
              <a:rPr lang="en-US" dirty="0"/>
              <a:t>Fosters customer commitment with the </a:t>
            </a:r>
            <a:endParaRPr lang="en-US" dirty="0" smtClean="0"/>
          </a:p>
          <a:p>
            <a:pPr marL="344488" indent="0">
              <a:buNone/>
            </a:pPr>
            <a:r>
              <a:rPr lang="en-US" dirty="0" smtClean="0"/>
              <a:t>firm</a:t>
            </a:r>
            <a:endParaRPr lang="en-US" dirty="0"/>
          </a:p>
          <a:p>
            <a:r>
              <a:rPr lang="en-US" dirty="0"/>
              <a:t>Bases customer interactions on cooperation and </a:t>
            </a:r>
            <a:r>
              <a:rPr lang="en-US" dirty="0" smtClean="0"/>
              <a:t>trust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60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</TotalTime>
  <Words>1591</Words>
  <Application>Microsoft Office PowerPoint</Application>
  <PresentationFormat>On-screen Show (4:3)</PresentationFormat>
  <Paragraphs>246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1_Office Theme</vt:lpstr>
      <vt:lpstr>Relationship Marketing and Customer Relationship Management (CRM)</vt:lpstr>
      <vt:lpstr>Objectives</vt:lpstr>
      <vt:lpstr>Objectives</vt:lpstr>
      <vt:lpstr>Objectives</vt:lpstr>
      <vt:lpstr>Introduction</vt:lpstr>
      <vt:lpstr>The Shift from Transaction-Based Marketing to Relationship Marketing</vt:lpstr>
      <vt:lpstr>The Shift from Transaction-Based Marketing to Relationship Marketing</vt:lpstr>
      <vt:lpstr>Figure 11.1 - Forms of Buyer-Seller Interactions from Conflict to Integration</vt:lpstr>
      <vt:lpstr>Relationship Marketing</vt:lpstr>
      <vt:lpstr>Elements of Relationship Marketing</vt:lpstr>
      <vt:lpstr>Internal Marketing</vt:lpstr>
      <vt:lpstr>Table 11.1 - Three Levels of Relationship Marketing</vt:lpstr>
      <vt:lpstr>First Level: Focus on Price</vt:lpstr>
      <vt:lpstr>Second Level: Social Interactions</vt:lpstr>
      <vt:lpstr>Third Level: Interdependent Partnership</vt:lpstr>
      <vt:lpstr>Figure 11.2 - Three Steps to Measure Consumer Satisfaction</vt:lpstr>
      <vt:lpstr>Understanding Customer Needs</vt:lpstr>
      <vt:lpstr>Obtaining Customer Feedback  and Ensuring Satisfaction</vt:lpstr>
      <vt:lpstr>Building Buyer-Seller Relationships</vt:lpstr>
      <vt:lpstr>Building Buyer-Seller Relationships</vt:lpstr>
      <vt:lpstr>How Marketers Keep Customers</vt:lpstr>
      <vt:lpstr>How Marketers Keep Customers</vt:lpstr>
      <vt:lpstr>Database Marketing</vt:lpstr>
      <vt:lpstr>Database Marketing</vt:lpstr>
      <vt:lpstr>Database Marketing</vt:lpstr>
      <vt:lpstr>Database Marketing</vt:lpstr>
      <vt:lpstr>Customers as Advocates</vt:lpstr>
      <vt:lpstr>Customer Relationship Management</vt:lpstr>
      <vt:lpstr>Benefits of CRM</vt:lpstr>
      <vt:lpstr>Problems With CRM</vt:lpstr>
      <vt:lpstr>Retrieving Lost Customers</vt:lpstr>
      <vt:lpstr>Figure 11.3 - Customer Retention in the Auto Industry: A Representative Sample</vt:lpstr>
      <vt:lpstr>Retrieving Lost Customers</vt:lpstr>
      <vt:lpstr>Slide 34</vt:lpstr>
      <vt:lpstr>Buyer-Seller Relationships in Business-to-Business Markets</vt:lpstr>
      <vt:lpstr>Buyer-Seller Relationships in Business-to-Business Markets</vt:lpstr>
      <vt:lpstr>Choosing Business Partners</vt:lpstr>
      <vt:lpstr>Types of Partnerships</vt:lpstr>
      <vt:lpstr>Types of Partnerships</vt:lpstr>
      <vt:lpstr>Cobranding and Comarketing</vt:lpstr>
      <vt:lpstr>National Account Selling</vt:lpstr>
      <vt:lpstr>Business-to-Business Databases</vt:lpstr>
      <vt:lpstr>Electronic Data Exchanges and Web Services</vt:lpstr>
      <vt:lpstr>Vendor-Managed Inventory</vt:lpstr>
      <vt:lpstr>Managing the Supply Chain</vt:lpstr>
      <vt:lpstr>Business-to-Business Alliances</vt:lpstr>
      <vt:lpstr>Evaluating Customer Relationship Programs</vt:lpstr>
      <vt:lpstr>Pepe’s Pizzeria Video</vt:lpstr>
    </vt:vector>
  </TitlesOfParts>
  <Company>just 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patti hudepohl</dc:creator>
  <cp:lastModifiedBy>Windows User</cp:lastModifiedBy>
  <cp:revision>227</cp:revision>
  <dcterms:created xsi:type="dcterms:W3CDTF">2012-05-10T00:37:09Z</dcterms:created>
  <dcterms:modified xsi:type="dcterms:W3CDTF">2012-09-18T14:23:34Z</dcterms:modified>
</cp:coreProperties>
</file>