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2" r:id="rId3"/>
    <p:sldId id="283" r:id="rId4"/>
    <p:sldId id="284" r:id="rId5"/>
    <p:sldId id="286" r:id="rId6"/>
    <p:sldId id="287" r:id="rId7"/>
    <p:sldId id="288" r:id="rId8"/>
    <p:sldId id="259" r:id="rId9"/>
    <p:sldId id="278" r:id="rId10"/>
    <p:sldId id="258" r:id="rId11"/>
    <p:sldId id="261" r:id="rId12"/>
    <p:sldId id="260" r:id="rId13"/>
    <p:sldId id="270" r:id="rId14"/>
    <p:sldId id="271" r:id="rId15"/>
    <p:sldId id="272" r:id="rId16"/>
    <p:sldId id="273" r:id="rId17"/>
    <p:sldId id="274" r:id="rId18"/>
    <p:sldId id="263" r:id="rId19"/>
    <p:sldId id="275" r:id="rId20"/>
    <p:sldId id="290" r:id="rId21"/>
    <p:sldId id="265" r:id="rId22"/>
    <p:sldId id="266" r:id="rId23"/>
    <p:sldId id="276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3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6FE801-75ED-4237-856E-5774266BF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87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16286E-6616-4293-B386-93440FB1EA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44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7AB72-0A48-42D8-BEBF-072764BC49CC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 userDrawn="1"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96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970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9701" name="Rectangle 5"/>
              <p:cNvSpPr>
                <a:spLocks noChangeArrowheads="1"/>
              </p:cNvSpPr>
              <p:nvPr userDrawn="1"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 userDrawn="1"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703" name="Line 7"/>
              <p:cNvSpPr>
                <a:spLocks noChangeShapeType="1"/>
              </p:cNvSpPr>
              <p:nvPr userDrawn="1"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9705" name="Rectangle 9"/>
              <p:cNvSpPr>
                <a:spLocks noChangeArrowheads="1"/>
              </p:cNvSpPr>
              <p:nvPr userDrawn="1"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 userDrawn="1"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9B94A9-CF8E-4C33-9EDC-86AAF50A9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8A43D-893B-4A67-95C2-4F9E36457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194310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6769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D278E-DBEA-4CDA-9BA5-DA725771C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017A-29D3-4137-BF30-6A7DDB167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8482-846C-4194-B842-52F454C91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B3230-DBBF-4D83-9DD4-5FA469A1B7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6798-A760-427C-B5E2-A9F38C830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ACD74-9B7D-4CB0-99F7-CC1B23716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FF9C7-D1B9-43BF-9FB7-61E79DED7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C26DA-E225-4DAF-8425-AEBF82D1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5BF99-47F3-4495-BB70-768DBE2AB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-30480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7A47F08-07F5-4ED1-B82B-26CB1AE009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8687" name="Picture 15" descr="Schart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76400" y="6159500"/>
            <a:ext cx="5808663" cy="698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HrHUBxFcY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Theories to Understand Selling and Marketing Relationships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962400"/>
            <a:ext cx="6858000" cy="123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dirty="0" smtClean="0"/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endParaRPr lang="en-US" dirty="0" smtClean="0"/>
          </a:p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Dr. Denton Anthony</a:t>
            </a:r>
            <a:endParaRPr lang="en-US" sz="2400" dirty="0"/>
          </a:p>
        </p:txBody>
      </p:sp>
      <p:pic>
        <p:nvPicPr>
          <p:cNvPr id="2052" name="Picture 4" descr="Schart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495800"/>
            <a:ext cx="5808663" cy="69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Relationship Development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two-way flow of information is what distinguishes personal selling from other forms of promotion (communication).</a:t>
            </a:r>
          </a:p>
          <a:p>
            <a:endParaRPr lang="en-US" dirty="0"/>
          </a:p>
          <a:p>
            <a:r>
              <a:rPr lang="en-US" dirty="0"/>
              <a:t>It is through the act of disclosing information to the other party that buyers and sellers seek to determine </a:t>
            </a:r>
            <a:r>
              <a:rPr lang="en-US" dirty="0" smtClean="0"/>
              <a:t>service/product- </a:t>
            </a:r>
            <a:r>
              <a:rPr lang="en-US" dirty="0"/>
              <a:t>related suitability and interpersonal compatibility</a:t>
            </a:r>
            <a:r>
              <a:rPr lang="en-US" dirty="0" smtClean="0"/>
              <a:t>. </a:t>
            </a:r>
            <a:r>
              <a:rPr lang="en-US" i="1" dirty="0" smtClean="0">
                <a:solidFill>
                  <a:srgbClr val="FF0000"/>
                </a:solidFill>
              </a:rPr>
              <a:t>What does this mean?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821363"/>
          </a:xfrm>
        </p:spPr>
        <p:txBody>
          <a:bodyPr/>
          <a:lstStyle/>
          <a:p>
            <a:r>
              <a:rPr lang="en-US" sz="2400"/>
              <a:t>The Information provided by disclosure also makes it possible for a salesperson to adapt during the sales encounter. </a:t>
            </a:r>
          </a:p>
          <a:p>
            <a:r>
              <a:rPr lang="en-US" sz="2400"/>
              <a:t>Disclosure is the primary means for advancing a relationship beyond a causal acquaintanceship (Altman and Taylor, 1973)</a:t>
            </a:r>
          </a:p>
          <a:p>
            <a:r>
              <a:rPr lang="en-US" sz="2400"/>
              <a:t>There are four interpersonal events that strongly influence relationship development:</a:t>
            </a:r>
          </a:p>
          <a:p>
            <a:pPr lvl="1"/>
            <a:r>
              <a:rPr lang="en-US" sz="2200"/>
              <a:t>Verbal disclosures</a:t>
            </a:r>
          </a:p>
          <a:p>
            <a:pPr lvl="1"/>
            <a:r>
              <a:rPr lang="en-US" sz="2200"/>
              <a:t>Non-verbal communications</a:t>
            </a:r>
          </a:p>
          <a:p>
            <a:pPr lvl="1"/>
            <a:r>
              <a:rPr lang="en-US" sz="2200"/>
              <a:t>The physical environment</a:t>
            </a:r>
          </a:p>
          <a:p>
            <a:pPr lvl="1"/>
            <a:r>
              <a:rPr lang="en-US" sz="2200"/>
              <a:t>Interpersonal perceptions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/>
              <a:t>Relationship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Sales Relationships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theoretical perspectives offer insight on the effects of disclosure on interpersonal interactions.</a:t>
            </a:r>
          </a:p>
          <a:p>
            <a:r>
              <a:rPr lang="en-US"/>
              <a:t>They are:</a:t>
            </a:r>
          </a:p>
          <a:p>
            <a:pPr lvl="1"/>
            <a:r>
              <a:rPr lang="en-US"/>
              <a:t>Social Penetration Theory (SPT)</a:t>
            </a:r>
          </a:p>
          <a:p>
            <a:pPr lvl="1"/>
            <a:r>
              <a:rPr lang="en-US"/>
              <a:t>Uncertainty Reduction Theory (URT)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340600" cy="685800"/>
          </a:xfrm>
        </p:spPr>
        <p:txBody>
          <a:bodyPr/>
          <a:lstStyle/>
          <a:p>
            <a:r>
              <a:rPr lang="en-US"/>
              <a:t>Social Penetration Theory (SPT)</a:t>
            </a:r>
            <a:r>
              <a:rPr lang="en-US" sz="3600"/>
              <a:t/>
            </a:r>
            <a:br>
              <a:rPr lang="en-US" sz="3600"/>
            </a:br>
            <a:endParaRPr lang="en-US" sz="36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dirty="0"/>
              <a:t>The Social Penetration Theory (SPT) examines the growth, development, deterioration and dissolution of interpersonal relationships</a:t>
            </a:r>
          </a:p>
          <a:p>
            <a:r>
              <a:rPr lang="en-US" dirty="0"/>
              <a:t>The term social penetration refers to:</a:t>
            </a:r>
          </a:p>
          <a:p>
            <a:pPr lvl="1"/>
            <a:r>
              <a:rPr lang="en-US" dirty="0"/>
              <a:t>Overt (open) interpersonal behaviours which take place in social interactions and,</a:t>
            </a:r>
          </a:p>
          <a:p>
            <a:pPr lvl="1"/>
            <a:r>
              <a:rPr lang="en-US" dirty="0"/>
              <a:t>Internal subjective processes which precede, accompany and follow overt exchanges (Altman and Taylor, 1973).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3188"/>
            <a:ext cx="7340600" cy="838200"/>
          </a:xfrm>
        </p:spPr>
        <p:txBody>
          <a:bodyPr/>
          <a:lstStyle/>
          <a:p>
            <a:r>
              <a:rPr lang="en-US" dirty="0"/>
              <a:t>SPT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343400"/>
          </a:xfrm>
        </p:spPr>
        <p:txBody>
          <a:bodyPr/>
          <a:lstStyle/>
          <a:p>
            <a:r>
              <a:rPr lang="en-US" dirty="0"/>
              <a:t>The SPT contends that relationships are better understood overtime as a function of dyadic factors (rewards and costs), individual personal characteristics and situational factors.  </a:t>
            </a:r>
            <a:endParaRPr lang="en-US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/>
              <a:ea typeface="Calibri"/>
              <a:cs typeface="Consola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Consolas"/>
                <a:hlinkClick r:id="rId2"/>
              </a:rPr>
              <a:t>http://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Consolas"/>
                <a:hlinkClick r:id="rId2"/>
              </a:rPr>
              <a:t>www.youtube.com/watch?v=VHrHUBxFcYg</a:t>
            </a:r>
            <a:endParaRPr lang="en-US" dirty="0"/>
          </a:p>
          <a:p>
            <a:r>
              <a:rPr lang="en-US" dirty="0"/>
              <a:t>SPT poses that social disclosure and its reciprocity are essential in establishing the foundation of a relationship.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Areas of Interest for the Social Penetration Theory</a:t>
            </a:r>
          </a:p>
        </p:txBody>
      </p:sp>
      <p:graphicFrame>
        <p:nvGraphicFramePr>
          <p:cNvPr id="2457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3400" y="1447800"/>
          <a:ext cx="80772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Photo Editor Photo" r:id="rId3" imgW="10228571" imgH="6516010" progId="">
                  <p:embed/>
                </p:oleObj>
              </mc:Choice>
              <mc:Fallback>
                <p:oleObj name="Photo Editor Photo" r:id="rId3" imgW="10228571" imgH="6516010" progId="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80772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Reward/Cost Aspects of Framework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dirty="0"/>
              <a:t>People assess the reward/cost balance of an ongoing or next interaction.</a:t>
            </a:r>
          </a:p>
          <a:p>
            <a:r>
              <a:rPr lang="en-US" dirty="0"/>
              <a:t>The theory contends that people ‘</a:t>
            </a:r>
            <a:r>
              <a:rPr lang="en-US" i="1" dirty="0"/>
              <a:t>forecast’ or ‘predict’ </a:t>
            </a:r>
            <a:r>
              <a:rPr lang="en-US" dirty="0"/>
              <a:t>implications of future interactions at the same or deeper level of exchange.</a:t>
            </a:r>
          </a:p>
          <a:p>
            <a:r>
              <a:rPr lang="en-US" dirty="0"/>
              <a:t>The decision of future interactions is contingent upon </a:t>
            </a:r>
            <a:r>
              <a:rPr lang="en-US" dirty="0" smtClean="0"/>
              <a:t>levels </a:t>
            </a:r>
            <a:r>
              <a:rPr lang="en-US" dirty="0"/>
              <a:t>of satisfaction/dissatisfaction at the </a:t>
            </a:r>
            <a:r>
              <a:rPr lang="en-US" i="1" dirty="0">
                <a:solidFill>
                  <a:schemeClr val="hlink"/>
                </a:solidFill>
              </a:rPr>
              <a:t>transactional</a:t>
            </a:r>
            <a:r>
              <a:rPr lang="en-US" dirty="0"/>
              <a:t>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adapted from Altman and Taylor 1973, p.35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Interpersonal Reward / Cost Aspects of Social Penetration Process</a:t>
            </a:r>
          </a:p>
        </p:txBody>
      </p:sp>
      <p:graphicFrame>
        <p:nvGraphicFramePr>
          <p:cNvPr id="2662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1524000"/>
          <a:ext cx="77724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Bitmap Image" r:id="rId3" imgW="9161905" imgH="5733333" progId="PBrush">
                  <p:embed/>
                </p:oleObj>
              </mc:Choice>
              <mc:Fallback>
                <p:oleObj name="Bitmap Image" r:id="rId3" imgW="9161905" imgH="5733333" progId="PBrush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77724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533400"/>
          </a:xfrm>
        </p:spPr>
        <p:txBody>
          <a:bodyPr/>
          <a:lstStyle/>
          <a:p>
            <a:r>
              <a:rPr lang="en-US"/>
              <a:t>SPT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46238"/>
            <a:ext cx="8229600" cy="4221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Therefore, relationships are viewed as progressing from basic human interactions to complex interpersonal relationships, which seems to parallel sales exchanges </a:t>
            </a:r>
            <a:r>
              <a:rPr lang="en-US" dirty="0" smtClean="0"/>
              <a:t>leading to long-term </a:t>
            </a:r>
            <a:r>
              <a:rPr lang="en-US" dirty="0"/>
              <a:t>relationships.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Applying the SPT to sales </a:t>
            </a:r>
            <a:r>
              <a:rPr lang="en-US" dirty="0" smtClean="0"/>
              <a:t>situations is applicable since it often takes several quality interactions that are evaluated by the buyer to often close a sale.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Uncertainty Reduction Theory (URT)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URT is a complementary theoretical perspective that contributes to the understanding of disclosure on the quality of interpersonal exchanges and relationship development. 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URT is built on the premise that relationships will prosper when uncertainty regarding the (social) situation is reduced through disclosure.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Relationship </a:t>
            </a:r>
            <a:r>
              <a:rPr lang="en-US" dirty="0" smtClean="0"/>
              <a:t>Marketing (RM)?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Principles and standards </a:t>
            </a:r>
            <a:r>
              <a:rPr lang="en-US" dirty="0"/>
              <a:t>that:</a:t>
            </a:r>
          </a:p>
          <a:p>
            <a:r>
              <a:rPr lang="en-US" dirty="0"/>
              <a:t>Create stable links between exchange partners</a:t>
            </a:r>
          </a:p>
          <a:p>
            <a:r>
              <a:rPr lang="en-US" dirty="0"/>
              <a:t>Create effective, cost-efficient measures to engage long-term customer commitment.</a:t>
            </a:r>
          </a:p>
          <a:p>
            <a:r>
              <a:rPr lang="en-US" dirty="0"/>
              <a:t>Create stronger relations between a customer and the salesperson/organization.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assumption is that when strangers meet, there primary concern is over uncertainty reduction or increasing predictability about the behaviour of both themselves and others in the interaction.</a:t>
            </a:r>
          </a:p>
          <a:p>
            <a:endParaRPr lang="en-US" dirty="0" smtClean="0"/>
          </a:p>
          <a:p>
            <a:r>
              <a:rPr lang="en-US" dirty="0" smtClean="0"/>
              <a:t>The theory is built on a series of axioms.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563563"/>
          </a:xfrm>
        </p:spPr>
        <p:txBody>
          <a:bodyPr/>
          <a:lstStyle/>
          <a:p>
            <a:r>
              <a:rPr lang="en-US"/>
              <a:t>URT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Salespeople </a:t>
            </a:r>
            <a:r>
              <a:rPr lang="en-US" dirty="0"/>
              <a:t>and customers in a given situation will/should disclose personal or task-specific information to reduce uncertainty about the sale/purchase task as well as the interpersonal setting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URT posits that </a:t>
            </a:r>
            <a:r>
              <a:rPr lang="en-US" i="1" dirty="0" smtClean="0">
                <a:solidFill>
                  <a:schemeClr val="hlink"/>
                </a:solidFill>
              </a:rPr>
              <a:t>communication</a:t>
            </a:r>
            <a:r>
              <a:rPr lang="en-US" dirty="0" smtClean="0"/>
              <a:t> facilitates the understanding of others in a social situation and provides procedural knowledge (what to do next) necessary to successfully conduct an interaction.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7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0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533400"/>
          </a:xfrm>
        </p:spPr>
        <p:txBody>
          <a:bodyPr/>
          <a:lstStyle/>
          <a:p>
            <a:r>
              <a:rPr lang="en-US"/>
              <a:t>URT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r>
              <a:rPr lang="en-US"/>
              <a:t>The act of disclosing reduces uncertainty by enabling buyers and sellers to predict how an interaction partner is likely to behave.</a:t>
            </a:r>
          </a:p>
          <a:p>
            <a:r>
              <a:rPr lang="en-US"/>
              <a:t>There are many sales situations where customers experience uncertainty and rely on the credence properties (trust, integrity, etc.) of the salesperson (eg., financial services)</a:t>
            </a:r>
          </a:p>
          <a:p>
            <a:r>
              <a:rPr lang="en-US"/>
              <a:t>When a salesperson is able to reduce the customer’s uncertainty, the customer’s perception of interaction quality is increased.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/>
              <a:t>Questions and comments?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Relationship Marketing Defined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numerous suitable definitions for RM. For our purposes, we will define RM as: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Creating, developing and sustaining exchanges of value between parties </a:t>
            </a:r>
            <a:r>
              <a:rPr lang="en-US" dirty="0" smtClean="0"/>
              <a:t>(buyers and sellers) that lead to continuous </a:t>
            </a:r>
            <a:r>
              <a:rPr lang="en-US" dirty="0"/>
              <a:t>stable links.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Relationship Marketing,…..From 4Ps to 4Cs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 different way of looking at marketing</a:t>
            </a:r>
          </a:p>
          <a:p>
            <a:r>
              <a:rPr lang="en-US" dirty="0" smtClean="0"/>
              <a:t>Price</a:t>
            </a:r>
            <a:r>
              <a:rPr lang="en-US" dirty="0"/>
              <a:t>		Cost to Customer</a:t>
            </a:r>
          </a:p>
          <a:p>
            <a:r>
              <a:rPr lang="en-US" dirty="0"/>
              <a:t>Place		Convenience</a:t>
            </a:r>
          </a:p>
          <a:p>
            <a:r>
              <a:rPr lang="en-US" dirty="0"/>
              <a:t>Product		Customers needs and wants</a:t>
            </a:r>
          </a:p>
          <a:p>
            <a:r>
              <a:rPr lang="en-US" dirty="0"/>
              <a:t>Promotion	Communication	 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438400" y="2362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514600" y="2895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8194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2004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r>
              <a:rPr lang="en-US" sz="3800" dirty="0"/>
              <a:t>Two Viewpoints on Relationships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6188"/>
            <a:ext cx="8001000" cy="3122612"/>
          </a:xfrm>
        </p:spPr>
        <p:txBody>
          <a:bodyPr/>
          <a:lstStyle/>
          <a:p>
            <a:r>
              <a:rPr lang="en-US" dirty="0"/>
              <a:t>Customer/buyer Viewpoint</a:t>
            </a:r>
          </a:p>
          <a:p>
            <a:r>
              <a:rPr lang="en-US" dirty="0"/>
              <a:t>Sellers </a:t>
            </a:r>
            <a:r>
              <a:rPr lang="en-US" dirty="0" smtClean="0"/>
              <a:t>Viewpoint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Why is it important to understand both positions?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r>
              <a:rPr lang="en-US" dirty="0"/>
              <a:t>Customer/buyer’s Viewpoint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Why would you as a customer engage in relationships?</a:t>
            </a:r>
          </a:p>
          <a:p>
            <a:r>
              <a:rPr lang="en-US" dirty="0" smtClean="0"/>
              <a:t>Benefits </a:t>
            </a:r>
            <a:r>
              <a:rPr lang="en-US" dirty="0"/>
              <a:t>for engaging in relationships include:</a:t>
            </a:r>
          </a:p>
          <a:p>
            <a:pPr lvl="1"/>
            <a:r>
              <a:rPr lang="en-US" dirty="0"/>
              <a:t>Reduces choice and search alternatives</a:t>
            </a:r>
          </a:p>
          <a:p>
            <a:pPr lvl="1"/>
            <a:r>
              <a:rPr lang="en-US" dirty="0"/>
              <a:t>Initiates and builds trust</a:t>
            </a:r>
          </a:p>
          <a:p>
            <a:pPr lvl="1"/>
            <a:r>
              <a:rPr lang="en-US" dirty="0"/>
              <a:t>Social bonds through communication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dirty="0"/>
              <a:t>Supplier/Salespersons’ Viewpoint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Benefits include:</a:t>
            </a:r>
          </a:p>
          <a:p>
            <a:pPr lvl="1"/>
            <a:r>
              <a:rPr lang="en-US" dirty="0"/>
              <a:t>“locking” up the customer/buyer (retention)</a:t>
            </a:r>
          </a:p>
          <a:p>
            <a:pPr lvl="1"/>
            <a:r>
              <a:rPr lang="en-US" dirty="0"/>
              <a:t>Positive word of </a:t>
            </a:r>
            <a:r>
              <a:rPr lang="en-US" dirty="0" smtClean="0"/>
              <a:t>mouth if positive exchanges occur</a:t>
            </a:r>
            <a:endParaRPr lang="en-US" dirty="0"/>
          </a:p>
          <a:p>
            <a:pPr lvl="1"/>
            <a:r>
              <a:rPr lang="en-US" dirty="0"/>
              <a:t>Customer commitment</a:t>
            </a:r>
          </a:p>
          <a:p>
            <a:pPr lvl="1"/>
            <a:r>
              <a:rPr lang="en-US" dirty="0"/>
              <a:t>Increase in purchase rates (may include secondary </a:t>
            </a:r>
            <a:r>
              <a:rPr lang="en-US" dirty="0" smtClean="0"/>
              <a:t>products and services)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Relationships in Marketing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Based on the principle of reciprocity</a:t>
            </a:r>
          </a:p>
          <a:p>
            <a:pPr>
              <a:lnSpc>
                <a:spcPct val="90000"/>
              </a:lnSpc>
            </a:pPr>
            <a:r>
              <a:rPr lang="en-US"/>
              <a:t>Reciprocity is a “social interaction where movement of one party evokes a compensating movement in some other party” (Houston and Gassenheimer, 1987) </a:t>
            </a:r>
          </a:p>
          <a:p>
            <a:pPr>
              <a:lnSpc>
                <a:spcPct val="90000"/>
              </a:lnSpc>
            </a:pPr>
            <a:r>
              <a:rPr lang="en-US"/>
              <a:t>In sales encounters, the balance between the disclosures of buyers and sellers may be critical in establishing buyer and seller relationships.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990600"/>
          </a:xfrm>
        </p:spPr>
        <p:txBody>
          <a:bodyPr/>
          <a:lstStyle/>
          <a:p>
            <a:r>
              <a:rPr lang="en-US" sz="3600"/>
              <a:t>The Sales Process: Selling Foundations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1874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In order to be successful in today’s global business environment, salespeople must have a solid relationship building foundation.  They must:    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1371600" y="5105400"/>
            <a:ext cx="6400800" cy="609600"/>
            <a:chOff x="864" y="3216"/>
            <a:chExt cx="4032" cy="384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864" y="3216"/>
              <a:ext cx="4032" cy="384"/>
            </a:xfrm>
            <a:prstGeom prst="rect">
              <a:avLst/>
            </a:prstGeom>
            <a:solidFill>
              <a:srgbClr val="0000FF"/>
            </a:solidFill>
            <a:ln w="12700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9942" name="Text Box 6"/>
            <p:cNvSpPr txBox="1">
              <a:spLocks noChangeArrowheads="1"/>
            </p:cNvSpPr>
            <p:nvPr/>
          </p:nvSpPr>
          <p:spPr bwMode="auto">
            <a:xfrm>
              <a:off x="888" y="3264"/>
              <a:ext cx="3984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Possess Excellent Communication Skills</a:t>
              </a:r>
            </a:p>
          </p:txBody>
        </p:sp>
      </p:grp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1371600" y="4445000"/>
            <a:ext cx="6400800" cy="609600"/>
            <a:chOff x="864" y="2800"/>
            <a:chExt cx="4032" cy="384"/>
          </a:xfrm>
        </p:grpSpPr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864" y="2800"/>
              <a:ext cx="4032" cy="384"/>
            </a:xfrm>
            <a:prstGeom prst="rect">
              <a:avLst/>
            </a:prstGeom>
            <a:solidFill>
              <a:srgbClr val="0000FF"/>
            </a:solidFill>
            <a:ln w="12700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1512" y="2848"/>
              <a:ext cx="2736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Understand Buyer </a:t>
              </a:r>
              <a:r>
                <a:rPr lang="en-US" sz="24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Behaviour</a:t>
              </a:r>
              <a:endPara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9946" name="Group 10"/>
          <p:cNvGrpSpPr>
            <a:grpSpLocks/>
          </p:cNvGrpSpPr>
          <p:nvPr/>
        </p:nvGrpSpPr>
        <p:grpSpPr bwMode="auto">
          <a:xfrm>
            <a:off x="1371600" y="3784600"/>
            <a:ext cx="6400800" cy="609600"/>
            <a:chOff x="864" y="2384"/>
            <a:chExt cx="4032" cy="384"/>
          </a:xfrm>
        </p:grpSpPr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864" y="2384"/>
              <a:ext cx="4032" cy="384"/>
            </a:xfrm>
            <a:prstGeom prst="rect">
              <a:avLst/>
            </a:prstGeom>
            <a:solidFill>
              <a:srgbClr val="0000FF"/>
            </a:solidFill>
            <a:ln w="12700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9948" name="Text Box 12"/>
            <p:cNvSpPr txBox="1">
              <a:spLocks noChangeArrowheads="1"/>
            </p:cNvSpPr>
            <p:nvPr/>
          </p:nvSpPr>
          <p:spPr bwMode="auto">
            <a:xfrm>
              <a:off x="1728" y="2432"/>
              <a:ext cx="2304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Behave Ethically</a:t>
              </a:r>
            </a:p>
          </p:txBody>
        </p:sp>
      </p:grpSp>
      <p:grpSp>
        <p:nvGrpSpPr>
          <p:cNvPr id="39949" name="Group 13"/>
          <p:cNvGrpSpPr>
            <a:grpSpLocks/>
          </p:cNvGrpSpPr>
          <p:nvPr/>
        </p:nvGrpSpPr>
        <p:grpSpPr bwMode="auto">
          <a:xfrm>
            <a:off x="1371600" y="3124200"/>
            <a:ext cx="6400800" cy="609600"/>
            <a:chOff x="864" y="1968"/>
            <a:chExt cx="4032" cy="384"/>
          </a:xfrm>
        </p:grpSpPr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864" y="1968"/>
              <a:ext cx="4032" cy="384"/>
            </a:xfrm>
            <a:prstGeom prst="rect">
              <a:avLst/>
            </a:prstGeom>
            <a:solidFill>
              <a:srgbClr val="0000FF"/>
            </a:solidFill>
            <a:ln w="12700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1728" y="2016"/>
              <a:ext cx="2304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Be Trustworthy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theme/theme1.xml><?xml version="1.0" encoding="utf-8"?>
<a:theme xmlns:a="http://schemas.openxmlformats.org/drawingml/2006/main" name="Layers">
  <a:themeElements>
    <a:clrScheme name="Layers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1321</TotalTime>
  <Words>919</Words>
  <Application>Microsoft Office PowerPoint</Application>
  <PresentationFormat>On-screen Show (4:3)</PresentationFormat>
  <Paragraphs>104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Layers</vt:lpstr>
      <vt:lpstr>Photo Editor Photo</vt:lpstr>
      <vt:lpstr>Bitmap Image</vt:lpstr>
      <vt:lpstr>Theories to Understand Selling and Marketing Relationships </vt:lpstr>
      <vt:lpstr>What is Relationship Marketing (RM)?</vt:lpstr>
      <vt:lpstr>Relationship Marketing Defined</vt:lpstr>
      <vt:lpstr>Relationship Marketing,…..From 4Ps to 4Cs</vt:lpstr>
      <vt:lpstr>Two Viewpoints on Relationships</vt:lpstr>
      <vt:lpstr>Customer/buyer’s Viewpoint</vt:lpstr>
      <vt:lpstr>Supplier/Salespersons’ Viewpoint</vt:lpstr>
      <vt:lpstr>Relationships in Marketing</vt:lpstr>
      <vt:lpstr>The Sales Process: Selling Foundations</vt:lpstr>
      <vt:lpstr>Relationship Development</vt:lpstr>
      <vt:lpstr>Relationship Development</vt:lpstr>
      <vt:lpstr>Understanding Sales Relationships</vt:lpstr>
      <vt:lpstr>Social Penetration Theory (SPT) </vt:lpstr>
      <vt:lpstr>SPT</vt:lpstr>
      <vt:lpstr>Areas of Interest for the Social Penetration Theory</vt:lpstr>
      <vt:lpstr>Reward/Cost Aspects of Framework</vt:lpstr>
      <vt:lpstr>Interpersonal Reward / Cost Aspects of Social Penetration Process</vt:lpstr>
      <vt:lpstr>SPT</vt:lpstr>
      <vt:lpstr>Uncertainty Reduction Theory (URT)</vt:lpstr>
      <vt:lpstr>URT</vt:lpstr>
      <vt:lpstr>URT</vt:lpstr>
      <vt:lpstr>URT</vt:lpstr>
      <vt:lpstr>Questions and comments?</vt:lpstr>
    </vt:vector>
  </TitlesOfParts>
  <Company>St. Francis Xavier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Related to Selling and Marketing Relationships</dc:title>
  <dc:creator>danthony</dc:creator>
  <cp:lastModifiedBy>Windows User</cp:lastModifiedBy>
  <cp:revision>71</cp:revision>
  <cp:lastPrinted>2004-01-11T15:37:42Z</cp:lastPrinted>
  <dcterms:created xsi:type="dcterms:W3CDTF">2004-01-06T20:07:07Z</dcterms:created>
  <dcterms:modified xsi:type="dcterms:W3CDTF">2012-09-26T16:58:15Z</dcterms:modified>
</cp:coreProperties>
</file>