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89" r:id="rId3"/>
    <p:sldId id="288" r:id="rId4"/>
    <p:sldId id="257" r:id="rId5"/>
    <p:sldId id="292" r:id="rId6"/>
    <p:sldId id="287" r:id="rId7"/>
    <p:sldId id="290" r:id="rId8"/>
    <p:sldId id="294" r:id="rId9"/>
    <p:sldId id="284" r:id="rId10"/>
    <p:sldId id="285" r:id="rId11"/>
    <p:sldId id="258" r:id="rId12"/>
    <p:sldId id="295" r:id="rId13"/>
    <p:sldId id="276" r:id="rId14"/>
    <p:sldId id="262" r:id="rId15"/>
    <p:sldId id="286" r:id="rId16"/>
    <p:sldId id="304" r:id="rId17"/>
    <p:sldId id="297" r:id="rId18"/>
    <p:sldId id="280" r:id="rId19"/>
    <p:sldId id="299" r:id="rId20"/>
    <p:sldId id="301" r:id="rId21"/>
    <p:sldId id="30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213B26"/>
    <a:srgbClr val="001746"/>
    <a:srgbClr val="002164"/>
    <a:srgbClr val="0008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48D9-5B0F-46C9-80D0-3DF8AD37FBA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54EF-D95B-4E78-AC28-662C9FC74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48D9-5B0F-46C9-80D0-3DF8AD37FBA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54EF-D95B-4E78-AC28-662C9FC74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48D9-5B0F-46C9-80D0-3DF8AD37FBA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54EF-D95B-4E78-AC28-662C9FC74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48D9-5B0F-46C9-80D0-3DF8AD37FBA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54EF-D95B-4E78-AC28-662C9FC74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48D9-5B0F-46C9-80D0-3DF8AD37FBA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54EF-D95B-4E78-AC28-662C9FC74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48D9-5B0F-46C9-80D0-3DF8AD37FBA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54EF-D95B-4E78-AC28-662C9FC74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48D9-5B0F-46C9-80D0-3DF8AD37FBA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54EF-D95B-4E78-AC28-662C9FC74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48D9-5B0F-46C9-80D0-3DF8AD37FBA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54EF-D95B-4E78-AC28-662C9FC74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48D9-5B0F-46C9-80D0-3DF8AD37FBA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54EF-D95B-4E78-AC28-662C9FC74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48D9-5B0F-46C9-80D0-3DF8AD37FBA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54EF-D95B-4E78-AC28-662C9FC74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48D9-5B0F-46C9-80D0-3DF8AD37FBA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54EF-D95B-4E78-AC28-662C9FC74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E48D9-5B0F-46C9-80D0-3DF8AD37FBA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754EF-D95B-4E78-AC28-662C9FC74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224" y="1928802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cap="all" dirty="0" smtClean="0">
                <a:solidFill>
                  <a:srgbClr val="FFFF00"/>
                </a:solidFill>
                <a:ea typeface="+mj-ea"/>
                <a:cs typeface="+mj-cs"/>
              </a:rPr>
              <a:t>The BUSINESS STRATEGY </a:t>
            </a:r>
            <a:r>
              <a:rPr lang="en-US" sz="4000" b="1" cap="all" dirty="0" err="1" smtClean="0">
                <a:solidFill>
                  <a:srgbClr val="FFFF00"/>
                </a:solidFill>
                <a:ea typeface="+mj-ea"/>
                <a:cs typeface="+mj-cs"/>
              </a:rPr>
              <a:t>FoR</a:t>
            </a:r>
            <a:endParaRPr lang="en-US" sz="4000" b="1" cap="all" dirty="0" smtClean="0">
              <a:solidFill>
                <a:srgbClr val="FFFF00"/>
              </a:solidFill>
              <a:ea typeface="+mj-ea"/>
              <a:cs typeface="+mj-cs"/>
            </a:endParaRPr>
          </a:p>
          <a:p>
            <a:pPr algn="ctr"/>
            <a:r>
              <a:rPr lang="en-US" sz="4000" b="1" cap="all" dirty="0" smtClean="0">
                <a:solidFill>
                  <a:srgbClr val="FFFF00"/>
                </a:solidFill>
                <a:ea typeface="+mj-ea"/>
                <a:cs typeface="+mj-cs"/>
              </a:rPr>
              <a:t>managing intellectual capital  in the new business environment</a:t>
            </a:r>
          </a:p>
          <a:p>
            <a:pPr algn="ctr"/>
            <a:r>
              <a:rPr lang="en-US" sz="2800" b="1" cap="all" dirty="0" smtClean="0">
                <a:solidFill>
                  <a:schemeClr val="bg1"/>
                </a:solidFill>
                <a:ea typeface="+mj-ea"/>
                <a:cs typeface="+mj-cs"/>
              </a:rPr>
              <a:t>Audrey L. Chin</a:t>
            </a:r>
          </a:p>
          <a:p>
            <a:pPr algn="ctr"/>
            <a:r>
              <a:rPr lang="en-US" sz="2800" b="1" cap="all" dirty="0" smtClean="0">
                <a:solidFill>
                  <a:schemeClr val="bg1"/>
                </a:solidFill>
                <a:ea typeface="+mj-ea"/>
                <a:cs typeface="+mj-cs"/>
              </a:rPr>
              <a:t>05 </a:t>
            </a:r>
            <a:r>
              <a:rPr lang="en-US" sz="2800" b="1" cap="all" dirty="0" err="1" smtClean="0">
                <a:solidFill>
                  <a:schemeClr val="bg1"/>
                </a:solidFill>
                <a:ea typeface="+mj-ea"/>
                <a:cs typeface="+mj-cs"/>
              </a:rPr>
              <a:t>july</a:t>
            </a:r>
            <a:r>
              <a:rPr lang="en-US" sz="2800" b="1" cap="all" dirty="0" smtClean="0">
                <a:solidFill>
                  <a:schemeClr val="bg1"/>
                </a:solidFill>
                <a:ea typeface="+mj-ea"/>
                <a:cs typeface="+mj-cs"/>
              </a:rPr>
              <a:t> 2012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Why KM is crucial in the new business environment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Recent studies conducted at the Institute for Intellectual Capital Research in </a:t>
            </a:r>
            <a:r>
              <a:rPr lang="en-US" dirty="0" err="1" smtClean="0">
                <a:solidFill>
                  <a:schemeClr val="bg1"/>
                </a:solidFill>
              </a:rPr>
              <a:t>Dundas</a:t>
            </a:r>
            <a:r>
              <a:rPr lang="en-US" dirty="0" smtClean="0">
                <a:solidFill>
                  <a:schemeClr val="bg1"/>
                </a:solidFill>
              </a:rPr>
              <a:t>, Ontario provide strong evidence that knowledge management programs incl. KM staff are not only becoming more prevalent but are resulting in tremendous cost savings.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Financial Benefits Knowledge Management Programs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5152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85842"/>
                <a:gridCol w="7043758"/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25 per cent of Fortune 500 companies currently have CKOs;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80 per cent of Fortune 500 companies currently have KM staff;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From 1997-2000</a:t>
                      </a:r>
                      <a:endParaRPr lang="en-US" sz="16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The Ford </a:t>
                      </a:r>
                      <a:r>
                        <a:rPr lang="en-US" sz="1600" dirty="0"/>
                        <a:t>Motor Company saved $914 million, mainly due to effective knowledge management programs;  Chevron has saved $650 million since 1991, while Texas Instruments has saved $1 billion since it launched KM programs in the mid-1990s.</a:t>
                      </a:r>
                      <a:endParaRPr lang="en-US" sz="16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in 2001</a:t>
                      </a:r>
                      <a:endParaRPr lang="en-US" sz="16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The Canadian Centre for Management Development launched a formal cross-country KM training program </a:t>
                      </a:r>
                      <a:r>
                        <a:rPr lang="en-US" sz="1600" dirty="0" smtClean="0"/>
                        <a:t>for senior </a:t>
                      </a:r>
                      <a:r>
                        <a:rPr lang="en-US" sz="1600" dirty="0"/>
                        <a:t>federal government officials</a:t>
                      </a:r>
                      <a:endParaRPr lang="en-US" sz="16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in 2001</a:t>
                      </a:r>
                      <a:endParaRPr lang="en-US" sz="16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Health Canada administered a KM diagnostic to identify its knowledge bottlenecks</a:t>
                      </a:r>
                      <a:endParaRPr lang="en-US" sz="16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2001</a:t>
                      </a:r>
                      <a:endParaRPr lang="en-US" sz="16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95 per cent of CEOs polled at the 2001 World Economic Forum in </a:t>
                      </a:r>
                      <a:r>
                        <a:rPr lang="en-US" sz="1600" dirty="0" err="1"/>
                        <a:t>Davos</a:t>
                      </a:r>
                      <a:r>
                        <a:rPr lang="en-US" sz="1600" dirty="0"/>
                        <a:t>, Switzerland, said that KM was critical to organizational success;</a:t>
                      </a:r>
                      <a:endParaRPr lang="en-US" sz="16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2001</a:t>
                      </a:r>
                      <a:endParaRPr lang="en-US" sz="16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91 per cent of Canadian business leaders polled by </a:t>
                      </a:r>
                      <a:r>
                        <a:rPr lang="en-US" sz="1600" dirty="0" err="1"/>
                        <a:t>Ipsos</a:t>
                      </a:r>
                      <a:r>
                        <a:rPr lang="en-US" sz="1600" dirty="0"/>
                        <a:t>- Reid believed that KM practices have a direct impact on organizational effectiveness, and one-third of </a:t>
                      </a:r>
                      <a:r>
                        <a:rPr lang="en-US" sz="1600" dirty="0" smtClean="0"/>
                        <a:t>Canadian organizations that have not undertaken a KM initiative expect to do so in the next 12 months</a:t>
                      </a:r>
                      <a:endParaRPr lang="en-US" sz="16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emerging role of the chief knowledge officer (CKO)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chief knowledge officer (CKO) is an organizational leader, responsible for ensuring that the organization maximizes the value it achieves through "knowledge".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CKOs can help an organization maximize the returns on investment in knowledge (people, processes and intellectual capital), exploit their intangible assets (know-how, patents, customer relationships), repeat successes, share best practices, improve innovation, and avoid knowledge loss after organizational restructuring.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0019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Future value–and job security–of the CKO placement/position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49629"/>
          <a:ext cx="8229600" cy="46762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85842"/>
                <a:gridCol w="7043758"/>
              </a:tblGrid>
              <a:tr h="37140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Why the CKO will become a mainstay in the boardroom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29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Over half-a-million knowledge-intensive, high-tech jobs currently remain unfilled in America;</a:t>
                      </a:r>
                    </a:p>
                  </a:txBody>
                  <a:tcPr marL="68580" marR="68580" marT="0" marB="0"/>
                </a:tc>
              </a:tr>
              <a:tr h="6029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42 per cent of Fortune 500 companies anticipate appointing a CKO within the next three years</a:t>
                      </a:r>
                    </a:p>
                  </a:txBody>
                  <a:tcPr marL="68580" marR="68580" marT="0" marB="0"/>
                </a:tc>
              </a:tr>
              <a:tr h="6029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33 per cent of Fortune 1000 companies report that knowledge management activities are already under way.</a:t>
                      </a:r>
                    </a:p>
                  </a:txBody>
                  <a:tcPr marL="68580" marR="68580" marT="0" marB="0"/>
                </a:tc>
              </a:tr>
              <a:tr h="726071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Forty five per cent of 53 executive search firms in Canada and the United States were indeed familiar with the position of CKO. </a:t>
                      </a:r>
                    </a:p>
                  </a:txBody>
                  <a:tcPr/>
                </a:tc>
              </a:tr>
              <a:tr h="6362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72 per cent of the respondents expected CKO searches to increase significantly in the future.</a:t>
                      </a:r>
                    </a:p>
                  </a:txBody>
                  <a:tcPr marL="68580" marR="68580" marT="0" marB="0"/>
                </a:tc>
              </a:tr>
              <a:tr h="8162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Forty-seven per cent of the headhunters predicted that CKOs would have working experience in IT and be placed primarily in high-tech industries where most of the work is knowledge-intensive.</a:t>
                      </a:r>
                    </a:p>
                  </a:txBody>
                  <a:tcPr marL="68580" marR="68580" marT="0" marB="0"/>
                </a:tc>
              </a:tr>
              <a:tr h="2923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>
                <a:solidFill>
                  <a:srgbClr val="FFFF00"/>
                </a:solidFill>
              </a:rPr>
              <a:t>responsibilities of the CKO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 Collecting relevant data that is useful for the organization as knowledge (extensive business experience needed to be able to determine which info is worth sharing 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    Developing an overall framework that guides knowledge management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    Actively promoting the knowledge agenda within and beyond the company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    Overseeing the development of the knowledge infrastructure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    Facilitating connections, coordination and communications.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Requirements for a </a:t>
            </a:r>
            <a:r>
              <a:rPr lang="en-US" dirty="0" err="1" smtClean="0">
                <a:solidFill>
                  <a:srgbClr val="FFFF00"/>
                </a:solidFill>
              </a:rPr>
              <a:t>succesful</a:t>
            </a:r>
            <a:r>
              <a:rPr lang="en-US" dirty="0" smtClean="0">
                <a:solidFill>
                  <a:srgbClr val="FFFF00"/>
                </a:solidFill>
              </a:rPr>
              <a:t> CKO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The CKOs claimed that in order to succeed in the future, they would need </a:t>
            </a:r>
          </a:p>
          <a:p>
            <a:pPr marL="514350" indent="-514350" algn="just">
              <a:buAutoNum type="arabicParenR"/>
            </a:pPr>
            <a:r>
              <a:rPr lang="en-US" sz="2800" dirty="0" smtClean="0">
                <a:solidFill>
                  <a:schemeClr val="bg1"/>
                </a:solidFill>
              </a:rPr>
              <a:t>more slack time for dreaming, thinking and talking, </a:t>
            </a:r>
          </a:p>
          <a:p>
            <a:pPr marL="514350" indent="-514350" algn="just">
              <a:buAutoNum type="arabicParenR"/>
            </a:pPr>
            <a:r>
              <a:rPr lang="en-US" sz="2800" dirty="0" smtClean="0">
                <a:solidFill>
                  <a:schemeClr val="bg1"/>
                </a:solidFill>
              </a:rPr>
              <a:t>more high-level support from CEOs and board members.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CKO Characteristics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r>
              <a:rPr lang="en-US" sz="2300" dirty="0" smtClean="0">
                <a:solidFill>
                  <a:schemeClr val="bg1"/>
                </a:solidFill>
              </a:rPr>
              <a:t>Highly educated</a:t>
            </a:r>
          </a:p>
          <a:p>
            <a:r>
              <a:rPr lang="en-US" sz="2300" dirty="0" smtClean="0">
                <a:solidFill>
                  <a:schemeClr val="bg1"/>
                </a:solidFill>
              </a:rPr>
              <a:t>Already </a:t>
            </a:r>
            <a:r>
              <a:rPr lang="en-US" sz="2300" dirty="0">
                <a:solidFill>
                  <a:schemeClr val="bg1"/>
                </a:solidFill>
              </a:rPr>
              <a:t>a seasoned organizational performer and chosen for </a:t>
            </a:r>
            <a:r>
              <a:rPr lang="en-US" sz="2300" dirty="0" smtClean="0">
                <a:solidFill>
                  <a:schemeClr val="bg1"/>
                </a:solidFill>
              </a:rPr>
              <a:t>the knowledge management position </a:t>
            </a:r>
            <a:r>
              <a:rPr lang="en-US" sz="2300" dirty="0">
                <a:solidFill>
                  <a:schemeClr val="bg1"/>
                </a:solidFill>
              </a:rPr>
              <a:t>based on their proven performance</a:t>
            </a:r>
          </a:p>
          <a:p>
            <a:r>
              <a:rPr lang="en-US" sz="2300" dirty="0" smtClean="0">
                <a:solidFill>
                  <a:schemeClr val="bg1"/>
                </a:solidFill>
              </a:rPr>
              <a:t>A </a:t>
            </a:r>
            <a:r>
              <a:rPr lang="en-US" sz="2300" dirty="0">
                <a:solidFill>
                  <a:schemeClr val="bg1"/>
                </a:solidFill>
              </a:rPr>
              <a:t>“researcher” … seeks new knowledge, likes to learn</a:t>
            </a:r>
          </a:p>
          <a:p>
            <a:r>
              <a:rPr lang="en-US" sz="2300" dirty="0" smtClean="0">
                <a:solidFill>
                  <a:schemeClr val="bg1"/>
                </a:solidFill>
              </a:rPr>
              <a:t>Attracted </a:t>
            </a:r>
            <a:r>
              <a:rPr lang="en-US" sz="2300" dirty="0">
                <a:solidFill>
                  <a:schemeClr val="bg1"/>
                </a:solidFill>
              </a:rPr>
              <a:t>to “being at the forefront of something </a:t>
            </a:r>
            <a:r>
              <a:rPr lang="en-US" sz="2300" dirty="0" smtClean="0">
                <a:solidFill>
                  <a:schemeClr val="bg1"/>
                </a:solidFill>
              </a:rPr>
              <a:t>new and exciting”</a:t>
            </a:r>
          </a:p>
          <a:p>
            <a:r>
              <a:rPr lang="en-US" sz="2300" dirty="0" smtClean="0">
                <a:solidFill>
                  <a:schemeClr val="bg1"/>
                </a:solidFill>
              </a:rPr>
              <a:t>Motivated </a:t>
            </a:r>
            <a:r>
              <a:rPr lang="en-US" sz="2300" dirty="0">
                <a:solidFill>
                  <a:schemeClr val="bg1"/>
                </a:solidFill>
              </a:rPr>
              <a:t>more by a challenge than by formal </a:t>
            </a:r>
            <a:r>
              <a:rPr lang="en-US" sz="2300" dirty="0" smtClean="0">
                <a:solidFill>
                  <a:schemeClr val="bg1"/>
                </a:solidFill>
              </a:rPr>
              <a:t>power </a:t>
            </a:r>
          </a:p>
          <a:p>
            <a:r>
              <a:rPr lang="en-US" sz="2300" dirty="0" smtClean="0">
                <a:solidFill>
                  <a:schemeClr val="bg1"/>
                </a:solidFill>
              </a:rPr>
              <a:t>Receives </a:t>
            </a:r>
            <a:r>
              <a:rPr lang="en-US" sz="2300" dirty="0">
                <a:solidFill>
                  <a:schemeClr val="bg1"/>
                </a:solidFill>
              </a:rPr>
              <a:t>intrinsic rewards from helping others … some altruism and/or evangelism</a:t>
            </a:r>
          </a:p>
          <a:p>
            <a:r>
              <a:rPr lang="en-US" sz="2300" dirty="0" smtClean="0">
                <a:solidFill>
                  <a:schemeClr val="bg1"/>
                </a:solidFill>
              </a:rPr>
              <a:t>A </a:t>
            </a:r>
            <a:r>
              <a:rPr lang="en-US" sz="2300" dirty="0">
                <a:solidFill>
                  <a:schemeClr val="bg1"/>
                </a:solidFill>
              </a:rPr>
              <a:t>risk-taker … sometimes a maverick</a:t>
            </a:r>
          </a:p>
          <a:p>
            <a:r>
              <a:rPr lang="en-US" sz="2300" dirty="0" smtClean="0">
                <a:solidFill>
                  <a:schemeClr val="bg1"/>
                </a:solidFill>
              </a:rPr>
              <a:t>Sees </a:t>
            </a:r>
            <a:r>
              <a:rPr lang="en-US" sz="2300" dirty="0">
                <a:solidFill>
                  <a:schemeClr val="bg1"/>
                </a:solidFill>
              </a:rPr>
              <a:t>knowledge management as a way to “make a mark within the organization”.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1785926"/>
            <a:ext cx="7772400" cy="35004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KM PROJECT #1 WITHIN THE INDUSTRY: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APPLYING KNOWLEDGE MANAGEMENT as BUSINESS STRATEGY for DEVELOPING THE RELIABILITY CENTERED MAINTENANCE (RCM) in SURINAME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Targetgroup</a:t>
            </a:r>
            <a:r>
              <a:rPr lang="en-US" dirty="0" smtClean="0">
                <a:solidFill>
                  <a:srgbClr val="FFFF00"/>
                </a:solidFill>
              </a:rPr>
              <a:t> : Academics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714908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Environment : Bureaucratic  &amp; Academic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Role : Researcher (</a:t>
            </a:r>
            <a:r>
              <a:rPr lang="en-US" sz="2800" dirty="0" err="1" smtClean="0">
                <a:solidFill>
                  <a:schemeClr val="bg1"/>
                </a:solidFill>
              </a:rPr>
              <a:t>Interdisciplinairy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Conference Presentation  of  Research Proposal :“The Reliability Centered Maintenance Approach in Suriname” by Audrey L. Chin at the ADEKUS Research days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Business Strategy : A first step to a knowledge transfer system in  technology and innovation for the academic community for commercializing  their “academic research”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Targetgroup</a:t>
            </a:r>
            <a:r>
              <a:rPr lang="en-US" dirty="0" smtClean="0">
                <a:solidFill>
                  <a:srgbClr val="FFFF00"/>
                </a:solidFill>
              </a:rPr>
              <a:t>: Practitioners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Environment : Creative &amp; Professional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Role : Change Manager in RCM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Change </a:t>
            </a:r>
            <a:r>
              <a:rPr lang="en-US" sz="2800" dirty="0" smtClean="0">
                <a:solidFill>
                  <a:schemeClr val="bg1"/>
                </a:solidFill>
              </a:rPr>
              <a:t>Managers must help build new practices and communities to bring about changes that will make a constructive difference : The (learning) Community of Practice in Reliability Centered Maintenance (RCM) consisting of RCM academics &amp; practitioners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Business Strategy : The Community of practice as a first step for structuring  &amp; improving organizational learning  in RCM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Introduction : Knowledge Economy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"The basic economic resource - the means </a:t>
            </a:r>
            <a:r>
              <a:rPr lang="en-US" dirty="0" smtClean="0">
                <a:solidFill>
                  <a:schemeClr val="bg1"/>
                </a:solidFill>
              </a:rPr>
              <a:t>of production </a:t>
            </a:r>
            <a:r>
              <a:rPr lang="en-US" dirty="0">
                <a:solidFill>
                  <a:schemeClr val="bg1"/>
                </a:solidFill>
              </a:rPr>
              <a:t>- is no longer capital, nor </a:t>
            </a:r>
            <a:r>
              <a:rPr lang="en-US" dirty="0" smtClean="0">
                <a:solidFill>
                  <a:schemeClr val="bg1"/>
                </a:solidFill>
              </a:rPr>
              <a:t>natural resources</a:t>
            </a:r>
            <a:r>
              <a:rPr lang="en-US" dirty="0">
                <a:solidFill>
                  <a:schemeClr val="bg1"/>
                </a:solidFill>
              </a:rPr>
              <a:t>, nor labor. It is and will be knowledge".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 Summary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71490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Question </a:t>
            </a:r>
            <a:r>
              <a:rPr lang="en-US" sz="2800" dirty="0" smtClean="0">
                <a:solidFill>
                  <a:schemeClr val="bg1"/>
                </a:solidFill>
              </a:rPr>
              <a:t>:What is the first step toward survival in a new business environment, one ruled by intellectual capital?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Answer </a:t>
            </a:r>
            <a:r>
              <a:rPr lang="en-US" sz="2800" dirty="0" smtClean="0">
                <a:solidFill>
                  <a:schemeClr val="bg1"/>
                </a:solidFill>
              </a:rPr>
              <a:t>: Communities of Practices structures the organizational learning in RCM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If well developed, Communities of Practices becomes organizational assets – (intangible) knowledge assets which then can be managed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Only then can the CEO maximize the ROI in knowledge – KNOWLEDGE MANAGEMENT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Next : Implementing the Community of Practice in RCM in an organization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at Strategic Level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4983179"/>
          </a:xfrm>
        </p:spPr>
        <p:txBody>
          <a:bodyPr>
            <a:noAutofit/>
          </a:bodyPr>
          <a:lstStyle/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What is the first step toward survival in a new business environment, one ruled by intellectual capital?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Strategic Problem Details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Very few individuals understand intellectual capital, and almost no one has been able, formally at least, to put a value on it . </a:t>
            </a:r>
          </a:p>
          <a:p>
            <a:pPr algn="just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This is very difficult because “Knowledge” is somehow intangible, so how can an organization maximize the returns on investment in knowledge?</a:t>
            </a:r>
          </a:p>
          <a:p>
            <a:pPr algn="just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Strategic Solution :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Knowledge Management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That’s why KNOWLEDGE MANAGEMENT (KM)–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how an organization makes use of its intellectual capital–is one of the greatest challenges facing senior managers today. </a:t>
            </a:r>
          </a:p>
          <a:p>
            <a:pPr algn="just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Challenges CEO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CEOs are responsible for justifying the value of  knowledge constantly being developed in their organizations : from the capture, codification and dissemination of information, to the acquisition of new competencies through training and development, to the re-engineering of business processes.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Managing Intangible Assets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Present and future success will be more on the strategic management of knowledge assets.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This means that the capacity to manage knowledge is a critical skill, and perhaps the critical skill of this era. 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357430"/>
            <a:ext cx="7772400" cy="13620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REALISTIC Statistics on Knowledge Management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Actual Strategic Problem in new business environment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IDC, an international research organization, has reported that Fortune 500 companies wasted $12 billion by duplicating knowledge work in 2000, e.g., simultaneous search costs, parallel research projects.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1159</Words>
  <Application>Microsoft Office PowerPoint</Application>
  <PresentationFormat>On-screen Show (4:3)</PresentationFormat>
  <Paragraphs>96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</vt:lpstr>
      <vt:lpstr>Introduction : Knowledge Economy</vt:lpstr>
      <vt:lpstr>PROBLEM at Strategic Level</vt:lpstr>
      <vt:lpstr>Strategic Problem Details</vt:lpstr>
      <vt:lpstr>Strategic Solution :  Knowledge Management</vt:lpstr>
      <vt:lpstr>Challenges CEO</vt:lpstr>
      <vt:lpstr>Managing Intangible Assets ?</vt:lpstr>
      <vt:lpstr>REALISTIC Statistics on Knowledge Management</vt:lpstr>
      <vt:lpstr>Actual Strategic Problem in new business environment</vt:lpstr>
      <vt:lpstr>Why KM is crucial in the new business environment</vt:lpstr>
      <vt:lpstr>Financial Benefits Knowledge Management Programs</vt:lpstr>
      <vt:lpstr>The emerging role of the chief knowledge officer (CKO)</vt:lpstr>
      <vt:lpstr>Future value–and job security–of the CKO placement/position</vt:lpstr>
      <vt:lpstr>responsibilities of the CKO</vt:lpstr>
      <vt:lpstr>Requirements for a succesful CKO</vt:lpstr>
      <vt:lpstr>CKO Characteristics </vt:lpstr>
      <vt:lpstr>KM PROJECT #1 WITHIN THE INDUSTRY:  APPLYING KNOWLEDGE MANAGEMENT as BUSINESS STRATEGY for DEVELOPING THE RELIABILITY CENTERED MAINTENANCE (RCM) in SURINAME</vt:lpstr>
      <vt:lpstr>Targetgroup : Academics</vt:lpstr>
      <vt:lpstr>Targetgroup: Practitioners</vt:lpstr>
      <vt:lpstr>In Summary</vt:lpstr>
      <vt:lpstr>Next : Implementing the Community of Practice in RCM in an organization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Managers: Who They Are and What They Do</dc:title>
  <dc:creator>Zeegelaar PC</dc:creator>
  <cp:lastModifiedBy>user</cp:lastModifiedBy>
  <cp:revision>100</cp:revision>
  <dcterms:created xsi:type="dcterms:W3CDTF">2012-06-21T01:41:10Z</dcterms:created>
  <dcterms:modified xsi:type="dcterms:W3CDTF">2013-01-07T15:29:52Z</dcterms:modified>
</cp:coreProperties>
</file>