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61" r:id="rId3"/>
    <p:sldId id="264" r:id="rId4"/>
    <p:sldId id="265" r:id="rId5"/>
    <p:sldId id="266" r:id="rId6"/>
    <p:sldId id="259" r:id="rId7"/>
    <p:sldId id="269" r:id="rId8"/>
    <p:sldId id="26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17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November 25,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November 25,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November 25,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November 25,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November 25,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November 25,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November 25, 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November 25, 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November 25, 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November 25,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November 25,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November 25, 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Loyalty Programs</a:t>
            </a:r>
            <a:endParaRPr lang="en-US" dirty="0"/>
          </a:p>
        </p:txBody>
      </p:sp>
      <p:sp>
        <p:nvSpPr>
          <p:cNvPr id="4" name="TextBox 3"/>
          <p:cNvSpPr txBox="1"/>
          <p:nvPr/>
        </p:nvSpPr>
        <p:spPr>
          <a:xfrm>
            <a:off x="7323307" y="6065978"/>
            <a:ext cx="1364675" cy="369332"/>
          </a:xfrm>
          <a:prstGeom prst="rect">
            <a:avLst/>
          </a:prstGeom>
          <a:noFill/>
        </p:spPr>
        <p:txBody>
          <a:bodyPr wrap="square" rtlCol="0">
            <a:spAutoFit/>
          </a:bodyPr>
          <a:lstStyle/>
          <a:p>
            <a:r>
              <a:rPr lang="en-US" dirty="0" smtClean="0"/>
              <a:t>Nov. 2013</a:t>
            </a:r>
            <a:endParaRPr lang="en-US" dirty="0"/>
          </a:p>
        </p:txBody>
      </p:sp>
      <p:pic>
        <p:nvPicPr>
          <p:cNvPr id="5" name="Picture 4" descr="Soergel CS5-1 copy 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502133"/>
            <a:ext cx="2058256" cy="1348733"/>
          </a:xfrm>
          <a:prstGeom prst="rect">
            <a:avLst/>
          </a:prstGeom>
        </p:spPr>
      </p:pic>
    </p:spTree>
    <p:extLst>
      <p:ext uri="{BB962C8B-B14F-4D97-AF65-F5344CB8AC3E}">
        <p14:creationId xmlns:p14="http://schemas.microsoft.com/office/powerpoint/2010/main" val="206324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Loyalty Program?</a:t>
            </a:r>
            <a:endParaRPr lang="en-US" dirty="0"/>
          </a:p>
        </p:txBody>
      </p:sp>
      <p:sp>
        <p:nvSpPr>
          <p:cNvPr id="3" name="Content Placeholder 2"/>
          <p:cNvSpPr>
            <a:spLocks noGrp="1"/>
          </p:cNvSpPr>
          <p:nvPr>
            <p:ph idx="1"/>
          </p:nvPr>
        </p:nvSpPr>
        <p:spPr/>
        <p:txBody>
          <a:bodyPr/>
          <a:lstStyle/>
          <a:p>
            <a:r>
              <a:rPr lang="en-US" i="1" dirty="0"/>
              <a:t>Loyalty programs are structured marketing efforts that reward, and therefore encourage, loyal buying behavior — behavior which is potentially beneficial to the firm</a:t>
            </a:r>
            <a:r>
              <a:rPr lang="en-US" i="1" dirty="0" smtClean="0"/>
              <a:t>.</a:t>
            </a:r>
          </a:p>
          <a:p>
            <a:endParaRPr lang="en-US" i="1" dirty="0"/>
          </a:p>
          <a:p>
            <a:endParaRPr lang="en-US" dirty="0"/>
          </a:p>
        </p:txBody>
      </p:sp>
    </p:spTree>
    <p:extLst>
      <p:ext uri="{BB962C8B-B14F-4D97-AF65-F5344CB8AC3E}">
        <p14:creationId xmlns:p14="http://schemas.microsoft.com/office/powerpoint/2010/main" val="328930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Loyal Customers help us?	</a:t>
            </a:r>
            <a:endParaRPr lang="en-US" dirty="0"/>
          </a:p>
        </p:txBody>
      </p:sp>
      <p:sp>
        <p:nvSpPr>
          <p:cNvPr id="3" name="Content Placeholder 2"/>
          <p:cNvSpPr>
            <a:spLocks noGrp="1"/>
          </p:cNvSpPr>
          <p:nvPr>
            <p:ph idx="1"/>
          </p:nvPr>
        </p:nvSpPr>
        <p:spPr/>
        <p:txBody>
          <a:bodyPr/>
          <a:lstStyle/>
          <a:p>
            <a:pPr>
              <a:buClr>
                <a:schemeClr val="tx2"/>
              </a:buClr>
            </a:pPr>
            <a:r>
              <a:rPr lang="en-US" dirty="0" smtClean="0"/>
              <a:t>Shoppers are 76% more likely to return to a retailer with whom they have a loyalty membership</a:t>
            </a:r>
          </a:p>
          <a:p>
            <a:pPr marL="0" indent="0">
              <a:buNone/>
            </a:pPr>
            <a:endParaRPr lang="en-US" dirty="0" smtClean="0"/>
          </a:p>
          <a:p>
            <a:pPr>
              <a:buClr>
                <a:schemeClr val="tx2"/>
              </a:buClr>
            </a:pPr>
            <a:r>
              <a:rPr lang="en-US" dirty="0"/>
              <a:t>Returning customers spend on average 67% more than first-time </a:t>
            </a:r>
            <a:r>
              <a:rPr lang="en-US" dirty="0" smtClean="0"/>
              <a:t>customers</a:t>
            </a:r>
          </a:p>
          <a:p>
            <a:pPr>
              <a:buClr>
                <a:schemeClr val="tx2"/>
              </a:buClr>
            </a:pPr>
            <a:endParaRPr lang="en-US" dirty="0"/>
          </a:p>
          <a:p>
            <a:pPr marL="342900" lvl="1" indent="-342900">
              <a:buClr>
                <a:schemeClr val="tx2"/>
              </a:buClr>
            </a:pPr>
            <a:r>
              <a:rPr lang="en-US" sz="2400" dirty="0"/>
              <a:t>It costs 5X more to acquire new customers than it does  </a:t>
            </a:r>
            <a:r>
              <a:rPr lang="en-US" sz="2400" dirty="0" smtClean="0"/>
              <a:t>    to </a:t>
            </a:r>
            <a:r>
              <a:rPr lang="en-US" sz="2400" dirty="0"/>
              <a:t>keep current </a:t>
            </a:r>
            <a:r>
              <a:rPr lang="en-US" sz="2400" dirty="0" smtClean="0"/>
              <a:t>ones</a:t>
            </a:r>
          </a:p>
          <a:p>
            <a:pPr marL="342900" lvl="1" indent="-342900">
              <a:buClr>
                <a:schemeClr val="tx2"/>
              </a:buClr>
            </a:pPr>
            <a:endParaRPr lang="en-US" sz="2400" dirty="0" smtClean="0"/>
          </a:p>
          <a:p>
            <a:pPr marL="342900" lvl="1" indent="-342900">
              <a:buClr>
                <a:schemeClr val="tx2"/>
              </a:buClr>
            </a:pPr>
            <a:r>
              <a:rPr lang="en-US" sz="2400" dirty="0"/>
              <a:t>Reducing customer turnover by 5% can increase profits 25-125%</a:t>
            </a:r>
          </a:p>
          <a:p>
            <a:pPr marL="182880" lvl="1"/>
            <a:endParaRPr lang="en-US" dirty="0"/>
          </a:p>
          <a:p>
            <a:endParaRPr lang="en-US" dirty="0" smtClean="0"/>
          </a:p>
          <a:p>
            <a:endParaRPr lang="en-US" dirty="0"/>
          </a:p>
        </p:txBody>
      </p:sp>
    </p:spTree>
    <p:extLst>
      <p:ext uri="{BB962C8B-B14F-4D97-AF65-F5344CB8AC3E}">
        <p14:creationId xmlns:p14="http://schemas.microsoft.com/office/powerpoint/2010/main" val="266463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Loyalty Program Formats</a:t>
            </a:r>
            <a:endParaRPr lang="en-US" dirty="0"/>
          </a:p>
        </p:txBody>
      </p:sp>
      <p:sp>
        <p:nvSpPr>
          <p:cNvPr id="3" name="Content Placeholder 2"/>
          <p:cNvSpPr>
            <a:spLocks noGrp="1"/>
          </p:cNvSpPr>
          <p:nvPr>
            <p:ph idx="1"/>
          </p:nvPr>
        </p:nvSpPr>
        <p:spPr/>
        <p:txBody>
          <a:bodyPr/>
          <a:lstStyle/>
          <a:p>
            <a:r>
              <a:rPr lang="en-US" dirty="0" smtClean="0"/>
              <a:t>Points Accumulation</a:t>
            </a:r>
          </a:p>
          <a:p>
            <a:pPr lvl="1"/>
            <a:r>
              <a:rPr lang="en-US" dirty="0" smtClean="0"/>
              <a:t>For each $XX spent, the customer receives a number of points. These points are then redeemed at a later time for a predetermined reward.</a:t>
            </a:r>
          </a:p>
          <a:p>
            <a:pPr lvl="1"/>
            <a:endParaRPr lang="en-US" dirty="0"/>
          </a:p>
          <a:p>
            <a:r>
              <a:rPr lang="en-US" dirty="0" smtClean="0"/>
              <a:t>Pricing Tiers</a:t>
            </a:r>
          </a:p>
          <a:p>
            <a:pPr lvl="1"/>
            <a:r>
              <a:rPr lang="en-US" dirty="0" smtClean="0"/>
              <a:t>Program participants receive a secondary pricing tier on select products.</a:t>
            </a:r>
          </a:p>
          <a:p>
            <a:pPr lvl="1"/>
            <a:endParaRPr lang="en-US" dirty="0"/>
          </a:p>
          <a:p>
            <a:r>
              <a:rPr lang="en-US" dirty="0" smtClean="0"/>
              <a:t>Hybrid</a:t>
            </a:r>
          </a:p>
          <a:p>
            <a:pPr lvl="1"/>
            <a:r>
              <a:rPr lang="en-US" dirty="0" smtClean="0"/>
              <a:t>A hybridization of the above formats – points are accumulated for purchases for a predefined reward and a secondary pricing tier exists for program participants</a:t>
            </a:r>
            <a:endParaRPr lang="en-US" dirty="0"/>
          </a:p>
        </p:txBody>
      </p:sp>
    </p:spTree>
    <p:extLst>
      <p:ext uri="{BB962C8B-B14F-4D97-AF65-F5344CB8AC3E}">
        <p14:creationId xmlns:p14="http://schemas.microsoft.com/office/powerpoint/2010/main" val="288453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are the driving factor</a:t>
            </a:r>
            <a:endParaRPr lang="en-US" dirty="0"/>
          </a:p>
        </p:txBody>
      </p:sp>
      <p:sp>
        <p:nvSpPr>
          <p:cNvPr id="3" name="Content Placeholder 2"/>
          <p:cNvSpPr>
            <a:spLocks noGrp="1"/>
          </p:cNvSpPr>
          <p:nvPr>
            <p:ph idx="1"/>
          </p:nvPr>
        </p:nvSpPr>
        <p:spPr/>
        <p:txBody>
          <a:bodyPr/>
          <a:lstStyle/>
          <a:p>
            <a:pPr marL="0" indent="0">
              <a:buNone/>
            </a:pPr>
            <a:r>
              <a:rPr lang="en-US" b="1" dirty="0"/>
              <a:t>What loyalty benefits matter most to you?</a:t>
            </a:r>
            <a:endParaRPr lang="en-US" dirty="0"/>
          </a:p>
          <a:p>
            <a:r>
              <a:rPr lang="en-US" dirty="0"/>
              <a:t>82% Discounted or free items</a:t>
            </a:r>
          </a:p>
          <a:p>
            <a:r>
              <a:rPr lang="en-US" dirty="0"/>
              <a:t>24% Enhanced customer service</a:t>
            </a:r>
          </a:p>
          <a:p>
            <a:r>
              <a:rPr lang="en-US" dirty="0"/>
              <a:t>46% Free shipping</a:t>
            </a:r>
          </a:p>
          <a:p>
            <a:r>
              <a:rPr lang="en-US" dirty="0"/>
              <a:t>25% Exclusive products/events</a:t>
            </a:r>
          </a:p>
          <a:p>
            <a:r>
              <a:rPr lang="en-US" dirty="0"/>
              <a:t>12% Special shopping </a:t>
            </a:r>
            <a:r>
              <a:rPr lang="en-US" dirty="0" smtClean="0"/>
              <a:t>hours</a:t>
            </a:r>
          </a:p>
          <a:p>
            <a:endParaRPr lang="en-US" dirty="0"/>
          </a:p>
          <a:p>
            <a:endParaRPr lang="en-US" dirty="0" smtClean="0"/>
          </a:p>
          <a:p>
            <a:r>
              <a:rPr lang="en-US" dirty="0"/>
              <a:t>The average U.S. household has enrolled in more than 18 customer loyalty programs, but is only active in 8.4.</a:t>
            </a:r>
          </a:p>
          <a:p>
            <a:endParaRPr lang="en-US" dirty="0"/>
          </a:p>
        </p:txBody>
      </p:sp>
    </p:spTree>
    <p:extLst>
      <p:ext uri="{BB962C8B-B14F-4D97-AF65-F5344CB8AC3E}">
        <p14:creationId xmlns:p14="http://schemas.microsoft.com/office/powerpoint/2010/main" val="330013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Safeway Club Card</a:t>
            </a:r>
            <a:endParaRPr lang="en-US" dirty="0"/>
          </a:p>
        </p:txBody>
      </p:sp>
      <p:sp>
        <p:nvSpPr>
          <p:cNvPr id="3" name="Content Placeholder 2"/>
          <p:cNvSpPr>
            <a:spLocks noGrp="1"/>
          </p:cNvSpPr>
          <p:nvPr>
            <p:ph idx="1"/>
          </p:nvPr>
        </p:nvSpPr>
        <p:spPr/>
        <p:txBody>
          <a:bodyPr/>
          <a:lstStyle/>
          <a:p>
            <a:r>
              <a:rPr lang="en-US" dirty="0" smtClean="0"/>
              <a:t>Loyalty club members represent 45% of annual sales</a:t>
            </a:r>
          </a:p>
          <a:p>
            <a:endParaRPr lang="en-US" dirty="0" smtClean="0"/>
          </a:p>
          <a:p>
            <a:r>
              <a:rPr lang="en-US" dirty="0" smtClean="0"/>
              <a:t>Over a year’s time 9 million unique people transact with Safeway, meaning the 5.4 million loyalty club members are about 60% of the total customer base</a:t>
            </a:r>
          </a:p>
          <a:p>
            <a:endParaRPr lang="en-US" dirty="0" smtClean="0"/>
          </a:p>
          <a:p>
            <a:r>
              <a:rPr lang="en-US" dirty="0" smtClean="0"/>
              <a:t>Safeway’s goal is for members to represent 65% of annual sales</a:t>
            </a:r>
            <a:endParaRPr lang="en-US" dirty="0"/>
          </a:p>
        </p:txBody>
      </p:sp>
    </p:spTree>
    <p:extLst>
      <p:ext uri="{BB962C8B-B14F-4D97-AF65-F5344CB8AC3E}">
        <p14:creationId xmlns:p14="http://schemas.microsoft.com/office/powerpoint/2010/main" val="6458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Soergel Orchards Loyalty Program Goals</a:t>
            </a:r>
            <a:endParaRPr lang="en-US" dirty="0"/>
          </a:p>
        </p:txBody>
      </p:sp>
      <p:sp>
        <p:nvSpPr>
          <p:cNvPr id="3" name="Content Placeholder 2"/>
          <p:cNvSpPr>
            <a:spLocks noGrp="1"/>
          </p:cNvSpPr>
          <p:nvPr>
            <p:ph idx="1"/>
          </p:nvPr>
        </p:nvSpPr>
        <p:spPr/>
        <p:txBody>
          <a:bodyPr/>
          <a:lstStyle/>
          <a:p>
            <a:r>
              <a:rPr lang="en-US" dirty="0" smtClean="0"/>
              <a:t>Increase current customer frequency</a:t>
            </a:r>
          </a:p>
          <a:p>
            <a:r>
              <a:rPr lang="en-US" dirty="0" smtClean="0"/>
              <a:t>Increase current customer spend-per-visit</a:t>
            </a:r>
          </a:p>
          <a:p>
            <a:r>
              <a:rPr lang="en-US" dirty="0" smtClean="0"/>
              <a:t>Utilize customer data to enhance the shopping experience and drive operational decision-making</a:t>
            </a:r>
          </a:p>
          <a:p>
            <a:r>
              <a:rPr lang="en-US" dirty="0" smtClean="0"/>
              <a:t>Utilize customer data to customize the shopping experience</a:t>
            </a:r>
          </a:p>
          <a:p>
            <a:r>
              <a:rPr lang="en-US" dirty="0" smtClean="0"/>
              <a:t>Provide a structure for pricing review and analysis</a:t>
            </a:r>
          </a:p>
          <a:p>
            <a:r>
              <a:rPr lang="en-US" dirty="0" smtClean="0"/>
              <a:t>Refine marketing strategies</a:t>
            </a:r>
          </a:p>
        </p:txBody>
      </p:sp>
    </p:spTree>
    <p:extLst>
      <p:ext uri="{BB962C8B-B14F-4D97-AF65-F5344CB8AC3E}">
        <p14:creationId xmlns:p14="http://schemas.microsoft.com/office/powerpoint/2010/main" val="183414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Soergel </a:t>
            </a:r>
            <a:r>
              <a:rPr lang="en-US" dirty="0" smtClean="0"/>
              <a:t>Orchards</a:t>
            </a:r>
            <a:r>
              <a:rPr lang="en-US" dirty="0"/>
              <a:t> </a:t>
            </a:r>
            <a:r>
              <a:rPr lang="en-US" dirty="0" smtClean="0"/>
              <a:t>Loyalty Program	</a:t>
            </a:r>
            <a:endParaRPr lang="en-US" dirty="0"/>
          </a:p>
        </p:txBody>
      </p:sp>
      <p:sp>
        <p:nvSpPr>
          <p:cNvPr id="3" name="Content Placeholder 2"/>
          <p:cNvSpPr>
            <a:spLocks noGrp="1"/>
          </p:cNvSpPr>
          <p:nvPr>
            <p:ph idx="1"/>
          </p:nvPr>
        </p:nvSpPr>
        <p:spPr/>
        <p:txBody>
          <a:bodyPr/>
          <a:lstStyle/>
          <a:p>
            <a:r>
              <a:rPr lang="en-US" dirty="0" smtClean="0"/>
              <a:t>Recommended Format</a:t>
            </a:r>
            <a:endParaRPr lang="en-US" dirty="0" smtClean="0"/>
          </a:p>
          <a:p>
            <a:pPr lvl="1"/>
            <a:r>
              <a:rPr lang="en-US" dirty="0" smtClean="0"/>
              <a:t>Pricing Tiers</a:t>
            </a:r>
          </a:p>
          <a:p>
            <a:pPr lvl="2"/>
            <a:r>
              <a:rPr lang="en-US" dirty="0" smtClean="0"/>
              <a:t>A secondary pricing tier will exist for program members on a select number of products which change weekly</a:t>
            </a:r>
          </a:p>
          <a:p>
            <a:pPr lvl="2"/>
            <a:r>
              <a:rPr lang="en-US" dirty="0" smtClean="0"/>
              <a:t>In addition to the secondary pricing tier, program participants can be offered:</a:t>
            </a:r>
          </a:p>
          <a:p>
            <a:pPr lvl="4"/>
            <a:r>
              <a:rPr lang="en-US" dirty="0" smtClean="0"/>
              <a:t>Early registration and Member-pricing for popular events and classes</a:t>
            </a:r>
          </a:p>
          <a:p>
            <a:pPr lvl="4"/>
            <a:r>
              <a:rPr lang="en-US" dirty="0" smtClean="0"/>
              <a:t>Special Member-only events and opportunities (shopping nights)</a:t>
            </a:r>
          </a:p>
          <a:p>
            <a:pPr lvl="4"/>
            <a:r>
              <a:rPr lang="en-US" dirty="0" smtClean="0"/>
              <a:t>Exclusive emails and outreach</a:t>
            </a:r>
          </a:p>
          <a:p>
            <a:pPr lvl="4"/>
            <a:endParaRPr lang="en-US" dirty="0"/>
          </a:p>
          <a:p>
            <a:pPr lvl="2"/>
            <a:r>
              <a:rPr lang="en-US" dirty="0" smtClean="0"/>
              <a:t>There is nothing in this suggested format that would preclude the incorporation of additional benefits. This program format is most familiar to shoppers in the region and our staff and will require less customer and staff education</a:t>
            </a:r>
            <a:endParaRPr lang="en-US" dirty="0"/>
          </a:p>
        </p:txBody>
      </p:sp>
    </p:spTree>
    <p:extLst>
      <p:ext uri="{BB962C8B-B14F-4D97-AF65-F5344CB8AC3E}">
        <p14:creationId xmlns:p14="http://schemas.microsoft.com/office/powerpoint/2010/main" val="1340854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 Loyalty Program impact each business unit?</a:t>
            </a:r>
            <a:endParaRPr lang="en-US" dirty="0"/>
          </a:p>
        </p:txBody>
      </p:sp>
      <p:sp>
        <p:nvSpPr>
          <p:cNvPr id="3" name="Content Placeholder 2"/>
          <p:cNvSpPr>
            <a:spLocks noGrp="1"/>
          </p:cNvSpPr>
          <p:nvPr>
            <p:ph idx="1"/>
          </p:nvPr>
        </p:nvSpPr>
        <p:spPr/>
        <p:txBody>
          <a:bodyPr>
            <a:normAutofit fontScale="92500"/>
          </a:bodyPr>
          <a:lstStyle/>
          <a:p>
            <a:r>
              <a:rPr lang="en-US" dirty="0" smtClean="0"/>
              <a:t>The creation of a Loyalty Program provides the opportunity to tightly target our customers and provide them offers and opportunities based on their actual shopping history.</a:t>
            </a:r>
          </a:p>
          <a:p>
            <a:pPr marL="0" indent="0">
              <a:buNone/>
            </a:pPr>
            <a:endParaRPr lang="en-US" dirty="0" smtClean="0"/>
          </a:p>
          <a:p>
            <a:r>
              <a:rPr lang="en-US" dirty="0" smtClean="0"/>
              <a:t>In coordination with the Loyalty Program, the new Marketing Strategy currently under development will provide the opportunity for more frequent outreach to the customers of each business unit as a unique group rather than a single message toward the entire mailing list.</a:t>
            </a:r>
          </a:p>
          <a:p>
            <a:endParaRPr lang="en-US" dirty="0"/>
          </a:p>
          <a:p>
            <a:r>
              <a:rPr lang="en-US" dirty="0" smtClean="0"/>
              <a:t>A pricing tier model keeps each business unit within its silo and does not carry-over benefits from one unit to another</a:t>
            </a:r>
            <a:endParaRPr lang="en-US" dirty="0"/>
          </a:p>
        </p:txBody>
      </p:sp>
    </p:spTree>
    <p:extLst>
      <p:ext uri="{BB962C8B-B14F-4D97-AF65-F5344CB8AC3E}">
        <p14:creationId xmlns:p14="http://schemas.microsoft.com/office/powerpoint/2010/main" val="3464526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119</TotalTime>
  <Words>548</Words>
  <Application>Microsoft Macintosh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Loyalty Programs</vt:lpstr>
      <vt:lpstr>What is a Loyalty Program?</vt:lpstr>
      <vt:lpstr>How do Loyal Customers help us? </vt:lpstr>
      <vt:lpstr>Loyalty Program Formats</vt:lpstr>
      <vt:lpstr>Benefits are the driving factor</vt:lpstr>
      <vt:lpstr>Example: Safeway Club Card</vt:lpstr>
      <vt:lpstr>Soergel Orchards Loyalty Program Goals</vt:lpstr>
      <vt:lpstr>Soergel Orchards Loyalty Program </vt:lpstr>
      <vt:lpstr>How would a Loyalty Program impact each business unit?</vt:lpstr>
    </vt:vector>
  </TitlesOfParts>
  <Company>Soergel Orchards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Loyalty Programs</dc:title>
  <dc:creator>Mike Marcus</dc:creator>
  <cp:lastModifiedBy>Mike Marcus</cp:lastModifiedBy>
  <cp:revision>11</cp:revision>
  <dcterms:created xsi:type="dcterms:W3CDTF">2013-11-24T01:51:16Z</dcterms:created>
  <dcterms:modified xsi:type="dcterms:W3CDTF">2013-11-25T20:32:33Z</dcterms:modified>
</cp:coreProperties>
</file>