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11"/>
  </p:notesMasterIdLst>
  <p:handoutMasterIdLst>
    <p:handoutMasterId r:id="rId12"/>
  </p:handout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</p:sldIdLst>
  <p:sldSz cx="9144000" cy="6858000" type="letter"/>
  <p:notesSz cx="9942513" cy="67611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606" autoAdjust="0"/>
    <p:restoredTop sz="86332" autoAdjust="0"/>
  </p:normalViewPr>
  <p:slideViewPr>
    <p:cSldViewPr>
      <p:cViewPr>
        <p:scale>
          <a:sx n="66" d="100"/>
          <a:sy n="66" d="100"/>
        </p:scale>
        <p:origin x="-3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014" y="-72"/>
      </p:cViewPr>
      <p:guideLst>
        <p:guide orient="horz" pos="1591"/>
        <p:guide pos="415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9323" cy="33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3191" y="0"/>
            <a:ext cx="4309323" cy="33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22875"/>
            <a:ext cx="4309323" cy="33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3191" y="6422875"/>
            <a:ext cx="4309323" cy="33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000" b="0" i="1"/>
            </a:lvl1pPr>
          </a:lstStyle>
          <a:p>
            <a:fld id="{81300C1A-AB3F-4C8A-B2BD-A9542FEAA8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694543" y="6496767"/>
            <a:ext cx="555681" cy="257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8622" tIns="45117" rIns="88622" bIns="45117">
            <a:spAutoFit/>
          </a:bodyPr>
          <a:lstStyle/>
          <a:p>
            <a:pPr algn="ctr" defTabSz="881063">
              <a:lnSpc>
                <a:spcPct val="90000"/>
              </a:lnSpc>
              <a:defRPr/>
            </a:pPr>
            <a:r>
              <a:rPr lang="en-US" sz="1200" b="0">
                <a:latin typeface="Arial" pitchFamily="34" charset="0"/>
              </a:rPr>
              <a:t>- </a:t>
            </a:r>
            <a:fld id="{A108DAC8-2A25-4024-9918-6872479758C8}" type="slidenum">
              <a:rPr lang="en-US" sz="1200" b="0">
                <a:latin typeface="Arial" pitchFamily="34" charset="0"/>
              </a:rPr>
              <a:pPr algn="ctr" defTabSz="881063">
                <a:lnSpc>
                  <a:spcPct val="90000"/>
                </a:lnSpc>
                <a:defRPr/>
              </a:pPr>
              <a:t>‹#›</a:t>
            </a:fld>
            <a:r>
              <a:rPr lang="en-US" sz="1200" b="0">
                <a:latin typeface="Arial" pitchFamily="34" charset="0"/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xmlns="" val="16544694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9323" cy="33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3191" y="0"/>
            <a:ext cx="4309323" cy="338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22875"/>
            <a:ext cx="4309323" cy="338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6" tIns="0" rIns="19336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4453" name="Rectangle 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25" y="511175"/>
            <a:ext cx="3370263" cy="2527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6119" y="3212014"/>
            <a:ext cx="7290276" cy="3042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56" tIns="46729" rIns="93456" bIns="467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332371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20673A-C3C4-444D-A588-90EF7374473B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1CCF5-9A2D-47C5-8534-01C0DC8F3324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FC92F7-1B96-46D9-84D4-323FE812E831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401B27-CF95-4EDA-8791-69C1912049BD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C1294A6-EC1A-4582-8A76-0E9E2B3130E9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63840-0D26-41D8-A72A-BA5D2D98AC4C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E2BEA4-4A10-4345-9701-43C05044DAC5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9D1314E-6B05-464D-942C-FA8A2C97DA30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9EB9AA-2E90-4F94-AB65-ED81ACF8FA54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220295-6B8F-4619-9BCE-ADB7899BC022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3DDC64F-3869-403D-BB54-05C8BFC58F6B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3282A99-AC82-442B-9CA4-ED0BB12BA6D0}" type="slidenum">
              <a:rPr lang="zh-TW" altLang="en-US" smtClean="0"/>
              <a:pPr/>
              <a:t>‹#›</a:t>
            </a:fld>
            <a:endParaRPr lang="en-US" altLang="zh-TW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Business Process Reengineering Life Cycle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1</a:t>
            </a:fld>
            <a:endParaRPr lang="en-US" altLang="zh-TW"/>
          </a:p>
        </p:txBody>
      </p:sp>
      <p:grpSp>
        <p:nvGrpSpPr>
          <p:cNvPr id="58371" name="Group 3"/>
          <p:cNvGrpSpPr>
            <a:grpSpLocks/>
          </p:cNvGrpSpPr>
          <p:nvPr/>
        </p:nvGrpSpPr>
        <p:grpSpPr bwMode="auto">
          <a:xfrm>
            <a:off x="77788" y="1196752"/>
            <a:ext cx="8936037" cy="5585048"/>
            <a:chOff x="49" y="419"/>
            <a:chExt cx="5629" cy="3853"/>
          </a:xfrm>
        </p:grpSpPr>
        <p:sp>
          <p:nvSpPr>
            <p:cNvPr id="58372" name="AutoShape 4"/>
            <p:cNvSpPr>
              <a:spLocks noChangeArrowheads="1"/>
            </p:cNvSpPr>
            <p:nvPr/>
          </p:nvSpPr>
          <p:spPr bwMode="auto">
            <a:xfrm>
              <a:off x="160" y="419"/>
              <a:ext cx="1496" cy="468"/>
            </a:xfrm>
            <a:prstGeom prst="homePlate">
              <a:avLst>
                <a:gd name="adj" fmla="val 106553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400"/>
                <a:t>Define corporate visions and business goals</a:t>
              </a:r>
            </a:p>
          </p:txBody>
        </p:sp>
        <p:sp>
          <p:nvSpPr>
            <p:cNvPr id="58373" name="AutoShape 5"/>
            <p:cNvSpPr>
              <a:spLocks noChangeArrowheads="1"/>
            </p:cNvSpPr>
            <p:nvPr/>
          </p:nvSpPr>
          <p:spPr bwMode="auto">
            <a:xfrm>
              <a:off x="610" y="893"/>
              <a:ext cx="1370" cy="468"/>
            </a:xfrm>
            <a:prstGeom prst="homePlate">
              <a:avLst>
                <a:gd name="adj" fmla="val 97578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400"/>
                <a:t>Identify business processes to be reengineered</a:t>
              </a:r>
            </a:p>
          </p:txBody>
        </p:sp>
        <p:sp>
          <p:nvSpPr>
            <p:cNvPr id="58374" name="AutoShape 6"/>
            <p:cNvSpPr>
              <a:spLocks noChangeArrowheads="1"/>
            </p:cNvSpPr>
            <p:nvPr/>
          </p:nvSpPr>
          <p:spPr bwMode="auto">
            <a:xfrm>
              <a:off x="1021" y="1358"/>
              <a:ext cx="1283" cy="468"/>
            </a:xfrm>
            <a:prstGeom prst="homePlate">
              <a:avLst>
                <a:gd name="adj" fmla="val 91382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400"/>
                <a:t>Analyze and measure an existing process</a:t>
              </a:r>
            </a:p>
          </p:txBody>
        </p:sp>
        <p:sp>
          <p:nvSpPr>
            <p:cNvPr id="58375" name="AutoShape 7"/>
            <p:cNvSpPr>
              <a:spLocks noChangeArrowheads="1"/>
            </p:cNvSpPr>
            <p:nvPr/>
          </p:nvSpPr>
          <p:spPr bwMode="auto">
            <a:xfrm>
              <a:off x="1402" y="1832"/>
              <a:ext cx="1554" cy="468"/>
            </a:xfrm>
            <a:prstGeom prst="homePlate">
              <a:avLst>
                <a:gd name="adj" fmla="val 110684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400"/>
                <a:t>Identify enabling IT &amp; generate alternative process redesigns</a:t>
              </a:r>
            </a:p>
          </p:txBody>
        </p:sp>
        <p:sp>
          <p:nvSpPr>
            <p:cNvPr id="58376" name="AutoShape 8"/>
            <p:cNvSpPr>
              <a:spLocks noChangeArrowheads="1"/>
            </p:cNvSpPr>
            <p:nvPr/>
          </p:nvSpPr>
          <p:spPr bwMode="auto">
            <a:xfrm>
              <a:off x="1871" y="2306"/>
              <a:ext cx="1241" cy="468"/>
            </a:xfrm>
            <a:prstGeom prst="homePlate">
              <a:avLst>
                <a:gd name="adj" fmla="val 8839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400"/>
                <a:t>Evaluate and select a process redesign </a:t>
              </a:r>
            </a:p>
          </p:txBody>
        </p:sp>
        <p:sp>
          <p:nvSpPr>
            <p:cNvPr id="58377" name="AutoShape 9"/>
            <p:cNvSpPr>
              <a:spLocks noChangeArrowheads="1"/>
            </p:cNvSpPr>
            <p:nvPr/>
          </p:nvSpPr>
          <p:spPr bwMode="auto">
            <a:xfrm>
              <a:off x="2419" y="2786"/>
              <a:ext cx="1181" cy="468"/>
            </a:xfrm>
            <a:prstGeom prst="homePlate">
              <a:avLst>
                <a:gd name="adj" fmla="val 84117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400"/>
                <a:t>Implement the reengineered process</a:t>
              </a:r>
            </a:p>
          </p:txBody>
        </p:sp>
        <p:sp>
          <p:nvSpPr>
            <p:cNvPr id="58378" name="AutoShape 10"/>
            <p:cNvSpPr>
              <a:spLocks noChangeArrowheads="1"/>
            </p:cNvSpPr>
            <p:nvPr/>
          </p:nvSpPr>
          <p:spPr bwMode="auto">
            <a:xfrm>
              <a:off x="2797" y="3259"/>
              <a:ext cx="1229" cy="468"/>
            </a:xfrm>
            <a:prstGeom prst="homePlate">
              <a:avLst>
                <a:gd name="adj" fmla="val 87536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r>
                <a:rPr lang="en-US" sz="1400"/>
                <a:t>Continuous improvement of the process</a:t>
              </a:r>
            </a:p>
          </p:txBody>
        </p:sp>
        <p:sp>
          <p:nvSpPr>
            <p:cNvPr id="58379" name="Rectangle 11"/>
            <p:cNvSpPr>
              <a:spLocks noChangeArrowheads="1"/>
            </p:cNvSpPr>
            <p:nvPr/>
          </p:nvSpPr>
          <p:spPr bwMode="auto">
            <a:xfrm>
              <a:off x="1662" y="511"/>
              <a:ext cx="780" cy="2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Visioning</a:t>
              </a:r>
            </a:p>
          </p:txBody>
        </p:sp>
        <p:sp>
          <p:nvSpPr>
            <p:cNvPr id="58380" name="Rectangle 12"/>
            <p:cNvSpPr>
              <a:spLocks noChangeArrowheads="1"/>
            </p:cNvSpPr>
            <p:nvPr/>
          </p:nvSpPr>
          <p:spPr bwMode="auto">
            <a:xfrm>
              <a:off x="1992" y="997"/>
              <a:ext cx="860" cy="2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Identifying</a:t>
              </a:r>
            </a:p>
          </p:txBody>
        </p:sp>
        <p:sp>
          <p:nvSpPr>
            <p:cNvPr id="58381" name="Rectangle 13"/>
            <p:cNvSpPr>
              <a:spLocks noChangeArrowheads="1"/>
            </p:cNvSpPr>
            <p:nvPr/>
          </p:nvSpPr>
          <p:spPr bwMode="auto">
            <a:xfrm>
              <a:off x="2340" y="1477"/>
              <a:ext cx="812" cy="2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Analyzing</a:t>
              </a:r>
            </a:p>
          </p:txBody>
        </p:sp>
        <p:sp>
          <p:nvSpPr>
            <p:cNvPr id="58382" name="Rectangle 14"/>
            <p:cNvSpPr>
              <a:spLocks noChangeArrowheads="1"/>
            </p:cNvSpPr>
            <p:nvPr/>
          </p:nvSpPr>
          <p:spPr bwMode="auto">
            <a:xfrm>
              <a:off x="3042" y="1945"/>
              <a:ext cx="996" cy="2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Redesigning</a:t>
              </a:r>
            </a:p>
          </p:txBody>
        </p:sp>
        <p:sp>
          <p:nvSpPr>
            <p:cNvPr id="58383" name="Rectangle 15"/>
            <p:cNvSpPr>
              <a:spLocks noChangeArrowheads="1"/>
            </p:cNvSpPr>
            <p:nvPr/>
          </p:nvSpPr>
          <p:spPr bwMode="auto">
            <a:xfrm>
              <a:off x="3237" y="2398"/>
              <a:ext cx="860" cy="2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Evaluating</a:t>
              </a:r>
            </a:p>
          </p:txBody>
        </p:sp>
        <p:sp>
          <p:nvSpPr>
            <p:cNvPr id="58384" name="Rectangle 16"/>
            <p:cNvSpPr>
              <a:spLocks noChangeArrowheads="1"/>
            </p:cNvSpPr>
            <p:nvPr/>
          </p:nvSpPr>
          <p:spPr bwMode="auto">
            <a:xfrm>
              <a:off x="3666" y="2881"/>
              <a:ext cx="1068" cy="2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Implementing</a:t>
              </a:r>
            </a:p>
          </p:txBody>
        </p:sp>
        <p:sp>
          <p:nvSpPr>
            <p:cNvPr id="58385" name="Rectangle 17"/>
            <p:cNvSpPr>
              <a:spLocks noChangeArrowheads="1"/>
            </p:cNvSpPr>
            <p:nvPr/>
          </p:nvSpPr>
          <p:spPr bwMode="auto">
            <a:xfrm>
              <a:off x="4062" y="3379"/>
              <a:ext cx="828" cy="24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/>
                <a:t>Improving</a:t>
              </a:r>
            </a:p>
          </p:txBody>
        </p:sp>
        <p:sp>
          <p:nvSpPr>
            <p:cNvPr id="58386" name="Rectangle 18"/>
            <p:cNvSpPr>
              <a:spLocks noChangeArrowheads="1"/>
            </p:cNvSpPr>
            <p:nvPr/>
          </p:nvSpPr>
          <p:spPr bwMode="auto">
            <a:xfrm>
              <a:off x="170" y="3905"/>
              <a:ext cx="3644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algn="ctr"/>
              <a:r>
                <a:rPr lang="en-US" sz="2000"/>
                <a:t>Manage change and stakeholder interests</a:t>
              </a:r>
            </a:p>
          </p:txBody>
        </p:sp>
        <p:grpSp>
          <p:nvGrpSpPr>
            <p:cNvPr id="58387" name="Group 19"/>
            <p:cNvGrpSpPr>
              <a:grpSpLocks/>
            </p:cNvGrpSpPr>
            <p:nvPr/>
          </p:nvGrpSpPr>
          <p:grpSpPr bwMode="auto">
            <a:xfrm>
              <a:off x="3805" y="3774"/>
              <a:ext cx="284" cy="498"/>
              <a:chOff x="3805" y="3774"/>
              <a:chExt cx="284" cy="498"/>
            </a:xfrm>
          </p:grpSpPr>
          <p:sp>
            <p:nvSpPr>
              <p:cNvPr id="58400" name="Rectangle 20"/>
              <p:cNvSpPr>
                <a:spLocks noChangeArrowheads="1"/>
              </p:cNvSpPr>
              <p:nvPr/>
            </p:nvSpPr>
            <p:spPr bwMode="auto">
              <a:xfrm>
                <a:off x="3810" y="3864"/>
                <a:ext cx="81" cy="3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1" name="Line 21"/>
              <p:cNvSpPr>
                <a:spLocks noChangeShapeType="1"/>
              </p:cNvSpPr>
              <p:nvPr/>
            </p:nvSpPr>
            <p:spPr bwMode="auto">
              <a:xfrm flipV="1">
                <a:off x="3805" y="3774"/>
                <a:ext cx="0" cy="12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2" name="Line 22"/>
              <p:cNvSpPr>
                <a:spLocks noChangeShapeType="1"/>
              </p:cNvSpPr>
              <p:nvPr/>
            </p:nvSpPr>
            <p:spPr bwMode="auto">
              <a:xfrm>
                <a:off x="3805" y="3774"/>
                <a:ext cx="284" cy="2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3" name="Line 23"/>
              <p:cNvSpPr>
                <a:spLocks noChangeShapeType="1"/>
              </p:cNvSpPr>
              <p:nvPr/>
            </p:nvSpPr>
            <p:spPr bwMode="auto">
              <a:xfrm flipH="1">
                <a:off x="3805" y="4038"/>
                <a:ext cx="284" cy="23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404" name="Line 24"/>
              <p:cNvSpPr>
                <a:spLocks noChangeShapeType="1"/>
              </p:cNvSpPr>
              <p:nvPr/>
            </p:nvSpPr>
            <p:spPr bwMode="auto">
              <a:xfrm flipV="1">
                <a:off x="3805" y="4158"/>
                <a:ext cx="0" cy="11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8388" name="Arc 25"/>
            <p:cNvSpPr>
              <a:spLocks/>
            </p:cNvSpPr>
            <p:nvPr/>
          </p:nvSpPr>
          <p:spPr bwMode="auto">
            <a:xfrm>
              <a:off x="1846" y="3105"/>
              <a:ext cx="945" cy="531"/>
            </a:xfrm>
            <a:custGeom>
              <a:avLst/>
              <a:gdLst>
                <a:gd name="T0" fmla="*/ 41 w 21600"/>
                <a:gd name="T1" fmla="*/ 13 h 21600"/>
                <a:gd name="T2" fmla="*/ 0 w 21600"/>
                <a:gd name="T3" fmla="*/ 0 h 21600"/>
                <a:gd name="T4" fmla="*/ 41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89" name="Arc 26"/>
            <p:cNvSpPr>
              <a:spLocks/>
            </p:cNvSpPr>
            <p:nvPr/>
          </p:nvSpPr>
          <p:spPr bwMode="auto">
            <a:xfrm>
              <a:off x="1474" y="2661"/>
              <a:ext cx="945" cy="504"/>
            </a:xfrm>
            <a:custGeom>
              <a:avLst/>
              <a:gdLst>
                <a:gd name="T0" fmla="*/ 41 w 21600"/>
                <a:gd name="T1" fmla="*/ 12 h 21600"/>
                <a:gd name="T2" fmla="*/ 0 w 21600"/>
                <a:gd name="T3" fmla="*/ 0 h 21600"/>
                <a:gd name="T4" fmla="*/ 41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0" name="Arc 27"/>
            <p:cNvSpPr>
              <a:spLocks/>
            </p:cNvSpPr>
            <p:nvPr/>
          </p:nvSpPr>
          <p:spPr bwMode="auto">
            <a:xfrm>
              <a:off x="949" y="2172"/>
              <a:ext cx="945" cy="531"/>
            </a:xfrm>
            <a:custGeom>
              <a:avLst/>
              <a:gdLst>
                <a:gd name="T0" fmla="*/ 41 w 21600"/>
                <a:gd name="T1" fmla="*/ 13 h 21600"/>
                <a:gd name="T2" fmla="*/ 0 w 21600"/>
                <a:gd name="T3" fmla="*/ 0 h 21600"/>
                <a:gd name="T4" fmla="*/ 41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1" name="Arc 28"/>
            <p:cNvSpPr>
              <a:spLocks/>
            </p:cNvSpPr>
            <p:nvPr/>
          </p:nvSpPr>
          <p:spPr bwMode="auto">
            <a:xfrm>
              <a:off x="451" y="1620"/>
              <a:ext cx="945" cy="549"/>
            </a:xfrm>
            <a:custGeom>
              <a:avLst/>
              <a:gdLst>
                <a:gd name="T0" fmla="*/ 41 w 21600"/>
                <a:gd name="T1" fmla="*/ 14 h 21600"/>
                <a:gd name="T2" fmla="*/ 0 w 21600"/>
                <a:gd name="T3" fmla="*/ 0 h 21600"/>
                <a:gd name="T4" fmla="*/ 41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2" name="Arc 29"/>
            <p:cNvSpPr>
              <a:spLocks/>
            </p:cNvSpPr>
            <p:nvPr/>
          </p:nvSpPr>
          <p:spPr bwMode="auto">
            <a:xfrm>
              <a:off x="214" y="1248"/>
              <a:ext cx="801" cy="468"/>
            </a:xfrm>
            <a:custGeom>
              <a:avLst/>
              <a:gdLst>
                <a:gd name="T0" fmla="*/ 30 w 21600"/>
                <a:gd name="T1" fmla="*/ 10 h 21600"/>
                <a:gd name="T2" fmla="*/ 0 w 21600"/>
                <a:gd name="T3" fmla="*/ 0 h 21600"/>
                <a:gd name="T4" fmla="*/ 3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3" name="Arc 30"/>
            <p:cNvSpPr>
              <a:spLocks/>
            </p:cNvSpPr>
            <p:nvPr/>
          </p:nvSpPr>
          <p:spPr bwMode="auto">
            <a:xfrm>
              <a:off x="49" y="849"/>
              <a:ext cx="567" cy="459"/>
            </a:xfrm>
            <a:custGeom>
              <a:avLst/>
              <a:gdLst>
                <a:gd name="T0" fmla="*/ 15 w 21600"/>
                <a:gd name="T1" fmla="*/ 10 h 21600"/>
                <a:gd name="T2" fmla="*/ 0 w 21600"/>
                <a:gd name="T3" fmla="*/ 0 h 21600"/>
                <a:gd name="T4" fmla="*/ 15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4" name="Rectangle 31"/>
            <p:cNvSpPr>
              <a:spLocks noChangeArrowheads="1"/>
            </p:cNvSpPr>
            <p:nvPr/>
          </p:nvSpPr>
          <p:spPr bwMode="auto">
            <a:xfrm>
              <a:off x="3826" y="490"/>
              <a:ext cx="998" cy="29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400"/>
                <a:t>BPR-LC</a:t>
              </a:r>
              <a:r>
                <a:rPr lang="en-US" sz="2400">
                  <a:latin typeface="Symbol" pitchFamily="18" charset="2"/>
                </a:rPr>
                <a:t> </a:t>
              </a:r>
              <a:r>
                <a:rPr lang="en-US" sz="2400" baseline="30000">
                  <a:latin typeface="Symbol" pitchFamily="18" charset="2"/>
                </a:rPr>
                <a:t>Ó</a:t>
              </a:r>
            </a:p>
          </p:txBody>
        </p:sp>
        <p:sp>
          <p:nvSpPr>
            <p:cNvPr id="58395" name="Line 32"/>
            <p:cNvSpPr>
              <a:spLocks noChangeShapeType="1"/>
            </p:cNvSpPr>
            <p:nvPr/>
          </p:nvSpPr>
          <p:spPr bwMode="auto">
            <a:xfrm>
              <a:off x="600" y="1368"/>
              <a:ext cx="472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6" name="Line 33"/>
            <p:cNvSpPr>
              <a:spLocks noChangeShapeType="1"/>
            </p:cNvSpPr>
            <p:nvPr/>
          </p:nvSpPr>
          <p:spPr bwMode="auto">
            <a:xfrm flipV="1">
              <a:off x="4272" y="1068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7" name="Rectangle 34"/>
            <p:cNvSpPr>
              <a:spLocks noChangeArrowheads="1"/>
            </p:cNvSpPr>
            <p:nvPr/>
          </p:nvSpPr>
          <p:spPr bwMode="auto">
            <a:xfrm>
              <a:off x="3410" y="859"/>
              <a:ext cx="2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 dirty="0"/>
                <a:t>Enterprise-wide engineering</a:t>
              </a:r>
            </a:p>
          </p:txBody>
        </p:sp>
        <p:sp>
          <p:nvSpPr>
            <p:cNvPr id="58398" name="Line 35"/>
            <p:cNvSpPr>
              <a:spLocks noChangeShapeType="1"/>
            </p:cNvSpPr>
            <p:nvPr/>
          </p:nvSpPr>
          <p:spPr bwMode="auto">
            <a:xfrm>
              <a:off x="4428" y="1380"/>
              <a:ext cx="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399" name="Rectangle 36"/>
            <p:cNvSpPr>
              <a:spLocks noChangeArrowheads="1"/>
            </p:cNvSpPr>
            <p:nvPr/>
          </p:nvSpPr>
          <p:spPr bwMode="auto">
            <a:xfrm>
              <a:off x="4130" y="1603"/>
              <a:ext cx="1432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2000"/>
                <a:t>Process-specific </a:t>
              </a:r>
            </a:p>
            <a:p>
              <a:r>
                <a:rPr lang="en-US" sz="2000"/>
                <a:t>engineering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4704"/>
            <a:ext cx="8991600" cy="539452"/>
          </a:xfrm>
          <a:noFill/>
        </p:spPr>
        <p:txBody>
          <a:bodyPr>
            <a:normAutofit fontScale="900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/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>
                <a:ea typeface="新細明體" pitchFamily="18" charset="-120"/>
              </a:rPr>
              <a:t/>
            </a:r>
            <a:br>
              <a:rPr lang="en-US" altLang="zh-TW" dirty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/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 smtClean="0">
                <a:ea typeface="新細明體" pitchFamily="18" charset="-120"/>
              </a:rPr>
              <a:t>Phase 1: Visioning</a:t>
            </a:r>
            <a:br>
              <a:rPr lang="en-US" altLang="zh-TW" dirty="0" smtClean="0">
                <a:ea typeface="新細明體" pitchFamily="18" charset="-120"/>
              </a:rPr>
            </a:br>
            <a:endParaRPr lang="en-US" altLang="zh-TW" dirty="0" smtClean="0">
              <a:ea typeface="新細明體" pitchFamily="18" charset="-12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2</a:t>
            </a:fld>
            <a:endParaRPr lang="en-US" altLang="zh-TW"/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30175" y="2276872"/>
            <a:ext cx="8915400" cy="3897610"/>
          </a:xfrm>
          <a:noFill/>
        </p:spPr>
        <p:txBody>
          <a:bodyPr>
            <a:normAutofit fontScale="92500" lnSpcReduction="10000"/>
          </a:bodyPr>
          <a:lstStyle/>
          <a:p>
            <a:pPr>
              <a:spcBef>
                <a:spcPct val="15000"/>
              </a:spcBef>
            </a:pPr>
            <a:r>
              <a:rPr lang="en-US" altLang="zh-TW" dirty="0" smtClean="0">
                <a:ea typeface="新細明體" pitchFamily="18" charset="-120"/>
              </a:rPr>
              <a:t>Apply to enterprise-wide reengineering effort.</a:t>
            </a:r>
          </a:p>
          <a:p>
            <a:pPr>
              <a:spcBef>
                <a:spcPct val="15000"/>
              </a:spcBef>
            </a:pPr>
            <a:r>
              <a:rPr lang="en-US" altLang="zh-TW" dirty="0" smtClean="0">
                <a:ea typeface="新細明體" pitchFamily="18" charset="-120"/>
              </a:rPr>
              <a:t>Develop overview of current and future business strategies, organizational structure, and business processes.</a:t>
            </a:r>
          </a:p>
          <a:p>
            <a:pPr>
              <a:spcBef>
                <a:spcPct val="15000"/>
              </a:spcBef>
            </a:pPr>
            <a:r>
              <a:rPr lang="en-US" altLang="zh-TW" dirty="0" smtClean="0">
                <a:ea typeface="新細明體" pitchFamily="18" charset="-120"/>
              </a:rPr>
              <a:t>Develop organizational commitment to reengineering.</a:t>
            </a:r>
          </a:p>
          <a:p>
            <a:pPr>
              <a:spcBef>
                <a:spcPct val="15000"/>
              </a:spcBef>
            </a:pPr>
            <a:r>
              <a:rPr lang="en-US" altLang="zh-TW" dirty="0" smtClean="0">
                <a:ea typeface="新細明體" pitchFamily="18" charset="-120"/>
              </a:rPr>
              <a:t>Develop and communicate a business case for action. </a:t>
            </a:r>
          </a:p>
          <a:p>
            <a:pPr>
              <a:spcBef>
                <a:spcPct val="15000"/>
              </a:spcBef>
            </a:pPr>
            <a:r>
              <a:rPr lang="en-US" altLang="zh-TW" dirty="0" smtClean="0">
                <a:ea typeface="新細明體" pitchFamily="18" charset="-120"/>
              </a:rPr>
              <a:t>Create a new corporate vision.</a:t>
            </a:r>
          </a:p>
          <a:p>
            <a:pPr>
              <a:spcBef>
                <a:spcPct val="15000"/>
              </a:spcBef>
            </a:pPr>
            <a:r>
              <a:rPr lang="en-US" altLang="zh-TW" dirty="0" smtClean="0">
                <a:ea typeface="新細明體" pitchFamily="18" charset="-120"/>
              </a:rPr>
              <a:t>Set stretched goals.</a:t>
            </a:r>
          </a:p>
          <a:p>
            <a:pPr>
              <a:spcBef>
                <a:spcPct val="15000"/>
              </a:spcBef>
            </a:pPr>
            <a:r>
              <a:rPr lang="en-US" altLang="zh-TW" dirty="0" smtClean="0">
                <a:ea typeface="新細明體" pitchFamily="18" charset="-120"/>
              </a:rPr>
              <a:t>Prioritize objectives.</a:t>
            </a:r>
          </a:p>
          <a:p>
            <a:pPr>
              <a:spcBef>
                <a:spcPct val="15000"/>
              </a:spcBef>
            </a:pPr>
            <a:r>
              <a:rPr lang="en-US" altLang="zh-TW" dirty="0" smtClean="0">
                <a:ea typeface="新細明體" pitchFamily="18" charset="-120"/>
              </a:rPr>
              <a:t>Assess implementation capabilities and barriers. </a:t>
            </a:r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146943" y="1628800"/>
            <a:ext cx="7548563" cy="4889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i="1" dirty="0">
                <a:solidFill>
                  <a:schemeClr val="tx2"/>
                </a:solidFill>
                <a:latin typeface="Arial" pitchFamily="34" charset="0"/>
              </a:rPr>
              <a:t>Define corporate vision and business goals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Case for Action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700808"/>
            <a:ext cx="8210550" cy="4185642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altLang="zh-TW" i="1" u="sng" dirty="0" smtClean="0">
                <a:ea typeface="新細明體" pitchFamily="18" charset="-120"/>
              </a:rPr>
              <a:t>Business context</a:t>
            </a:r>
            <a:r>
              <a:rPr lang="en-US" altLang="zh-TW" dirty="0" smtClean="0">
                <a:ea typeface="新細明體" pitchFamily="18" charset="-120"/>
              </a:rPr>
              <a:t>: What is happening, what is changing, and what is newly important in the environment in which the company operates. </a:t>
            </a:r>
          </a:p>
          <a:p>
            <a:r>
              <a:rPr lang="en-US" altLang="zh-TW" i="1" u="sng" dirty="0" smtClean="0">
                <a:ea typeface="新細明體" pitchFamily="18" charset="-120"/>
              </a:rPr>
              <a:t>Business problem</a:t>
            </a:r>
            <a:r>
              <a:rPr lang="en-US" altLang="zh-TW" dirty="0" smtClean="0">
                <a:ea typeface="新細明體" pitchFamily="18" charset="-120"/>
              </a:rPr>
              <a:t>: The major concern of the company.  </a:t>
            </a:r>
          </a:p>
          <a:p>
            <a:r>
              <a:rPr lang="en-US" altLang="zh-TW" i="1" u="sng" dirty="0" smtClean="0">
                <a:ea typeface="新細明體" pitchFamily="18" charset="-120"/>
              </a:rPr>
              <a:t>Marketplace demands</a:t>
            </a:r>
            <a:r>
              <a:rPr lang="en-US" altLang="zh-TW" dirty="0" smtClean="0">
                <a:ea typeface="新細明體" pitchFamily="18" charset="-120"/>
              </a:rPr>
              <a:t>: New performance requirements that cannot be met by the company. </a:t>
            </a:r>
          </a:p>
          <a:p>
            <a:r>
              <a:rPr lang="en-US" altLang="zh-TW" i="1" u="sng" dirty="0" smtClean="0">
                <a:ea typeface="新細明體" pitchFamily="18" charset="-120"/>
              </a:rPr>
              <a:t>Diagnostics</a:t>
            </a:r>
            <a:r>
              <a:rPr lang="en-US" altLang="zh-TW" dirty="0" smtClean="0">
                <a:ea typeface="新細明體" pitchFamily="18" charset="-120"/>
              </a:rPr>
              <a:t>: Why the company cannot meet the new performance requirements?  Why the incremental improvement is not enough? </a:t>
            </a:r>
          </a:p>
          <a:p>
            <a:r>
              <a:rPr lang="en-US" altLang="zh-TW" i="1" u="sng" dirty="0" smtClean="0">
                <a:ea typeface="新細明體" pitchFamily="18" charset="-120"/>
              </a:rPr>
              <a:t>Cost of inaction</a:t>
            </a:r>
            <a:r>
              <a:rPr lang="en-US" altLang="zh-TW" dirty="0" smtClean="0">
                <a:ea typeface="新細明體" pitchFamily="18" charset="-120"/>
              </a:rPr>
              <a:t>: Consequences of not reengineering.  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4460875" y="6223000"/>
            <a:ext cx="37639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1600"/>
              <a:t>Source: Hammer and Champy, 1993.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Objectives for Business Reengineering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4</a:t>
            </a:fld>
            <a:endParaRPr lang="en-US" altLang="zh-TW"/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6075" y="1700808"/>
            <a:ext cx="8324850" cy="3352800"/>
          </a:xfrm>
          <a:noFill/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Improve customer satisfaction  </a:t>
            </a:r>
          </a:p>
          <a:p>
            <a:r>
              <a:rPr lang="en-US" altLang="zh-TW" dirty="0" smtClean="0">
                <a:ea typeface="新細明體" pitchFamily="18" charset="-120"/>
              </a:rPr>
              <a:t>Shorten cycle time  </a:t>
            </a:r>
          </a:p>
          <a:p>
            <a:r>
              <a:rPr lang="en-US" altLang="zh-TW" dirty="0" smtClean="0">
                <a:ea typeface="新細明體" pitchFamily="18" charset="-120"/>
              </a:rPr>
              <a:t>Improve output quality  </a:t>
            </a:r>
          </a:p>
          <a:p>
            <a:r>
              <a:rPr lang="en-US" altLang="zh-TW" dirty="0" smtClean="0">
                <a:ea typeface="新細明體" pitchFamily="18" charset="-120"/>
              </a:rPr>
              <a:t>Cut down costs  </a:t>
            </a:r>
          </a:p>
          <a:p>
            <a:r>
              <a:rPr lang="en-US" altLang="zh-TW" dirty="0" smtClean="0">
                <a:ea typeface="新細明體" pitchFamily="18" charset="-120"/>
              </a:rPr>
              <a:t>Increase competitiveness</a:t>
            </a:r>
          </a:p>
          <a:p>
            <a:r>
              <a:rPr lang="en-US" altLang="zh-TW" dirty="0" smtClean="0">
                <a:ea typeface="新細明體" pitchFamily="18" charset="-120"/>
              </a:rPr>
              <a:t>Maintain the leadership position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6075" y="4560888"/>
            <a:ext cx="7870825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Business Vision, Strategy, and Processes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5</a:t>
            </a:fld>
            <a:endParaRPr lang="en-US" altLang="zh-TW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279400" y="1063625"/>
            <a:ext cx="4765675" cy="6048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06362" tIns="52388" rIns="106362" bIns="52388">
            <a:spAutoFit/>
          </a:bodyPr>
          <a:lstStyle/>
          <a:p>
            <a:pPr algn="ctr" defTabSz="1208088"/>
            <a:r>
              <a:rPr lang="en-US" sz="3200"/>
              <a:t>Enterprise-Wide Vision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41300" y="3025775"/>
            <a:ext cx="4841875" cy="666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06362" tIns="52388" rIns="106362" bIns="52388">
            <a:spAutoFit/>
          </a:bodyPr>
          <a:lstStyle/>
          <a:p>
            <a:pPr algn="ctr" defTabSz="1208088"/>
            <a:r>
              <a:rPr lang="en-US" sz="3600"/>
              <a:t>Business Strategy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80975" y="5254625"/>
            <a:ext cx="4959350" cy="666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106362" tIns="52388" rIns="106362" bIns="52388">
            <a:spAutoFit/>
          </a:bodyPr>
          <a:lstStyle/>
          <a:p>
            <a:pPr algn="ctr" defTabSz="1208088"/>
            <a:r>
              <a:rPr lang="en-US" sz="3600"/>
              <a:t>Process Visualization</a:t>
            </a:r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2235200" y="1739900"/>
            <a:ext cx="406400" cy="1282700"/>
          </a:xfrm>
          <a:prstGeom prst="downArrow">
            <a:avLst>
              <a:gd name="adj1" fmla="val 50000"/>
              <a:gd name="adj2" fmla="val 157827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2235200" y="3702050"/>
            <a:ext cx="387350" cy="1587500"/>
          </a:xfrm>
          <a:prstGeom prst="downArrow">
            <a:avLst>
              <a:gd name="adj1" fmla="val 50000"/>
              <a:gd name="adj2" fmla="val 204937"/>
            </a:avLst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 flipV="1">
            <a:off x="1524000" y="1752600"/>
            <a:ext cx="0" cy="12763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Line 9"/>
          <p:cNvSpPr>
            <a:spLocks noChangeShapeType="1"/>
          </p:cNvSpPr>
          <p:nvPr/>
        </p:nvSpPr>
        <p:spPr bwMode="auto">
          <a:xfrm flipV="1">
            <a:off x="3790950" y="1733550"/>
            <a:ext cx="0" cy="127635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/>
          <p:cNvSpPr>
            <a:spLocks noChangeShapeType="1"/>
          </p:cNvSpPr>
          <p:nvPr/>
        </p:nvSpPr>
        <p:spPr bwMode="auto">
          <a:xfrm flipV="1">
            <a:off x="3771900" y="3695700"/>
            <a:ext cx="0" cy="15621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/>
          <p:cNvSpPr>
            <a:spLocks noChangeShapeType="1"/>
          </p:cNvSpPr>
          <p:nvPr/>
        </p:nvSpPr>
        <p:spPr bwMode="auto">
          <a:xfrm flipV="1">
            <a:off x="1524000" y="3714750"/>
            <a:ext cx="0" cy="156210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5448300" y="830263"/>
            <a:ext cx="32575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400" dirty="0"/>
              <a:t>Determine who we are and what we are doing about</a:t>
            </a:r>
          </a:p>
        </p:txBody>
      </p:sp>
      <p:sp>
        <p:nvSpPr>
          <p:cNvPr id="62477" name="Rectangle 13"/>
          <p:cNvSpPr>
            <a:spLocks noChangeArrowheads="1"/>
          </p:cNvSpPr>
          <p:nvPr/>
        </p:nvSpPr>
        <p:spPr bwMode="auto">
          <a:xfrm>
            <a:off x="5467350" y="2773363"/>
            <a:ext cx="3257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400"/>
              <a:t>Define the </a:t>
            </a:r>
            <a:r>
              <a:rPr lang="en-US" sz="2400" i="1"/>
              <a:t>right </a:t>
            </a:r>
            <a:r>
              <a:rPr lang="en-US" sz="2400"/>
              <a:t>things to do</a:t>
            </a: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5543550" y="5097463"/>
            <a:ext cx="3257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2400"/>
              <a:t>Do the right things </a:t>
            </a:r>
            <a:r>
              <a:rPr lang="en-US" sz="2400" i="1"/>
              <a:t>right</a:t>
            </a:r>
          </a:p>
        </p:txBody>
      </p:sp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381000" y="6115050"/>
            <a:ext cx="7334250" cy="739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sz="1400" dirty="0" err="1" smtClean="0"/>
              <a:t>sumber</a:t>
            </a:r>
            <a:r>
              <a:rPr lang="en-US" sz="1400" dirty="0" smtClean="0"/>
              <a:t>: </a:t>
            </a:r>
            <a:r>
              <a:rPr lang="en-US" sz="1400" dirty="0"/>
              <a:t>John L. Barrett, “Process Visualization: Getting the Vision Right Is Key,” </a:t>
            </a:r>
            <a:r>
              <a:rPr lang="en-US" sz="1400" i="1" dirty="0"/>
              <a:t>Information Systems Management, </a:t>
            </a:r>
            <a:r>
              <a:rPr lang="en-US" sz="1400" dirty="0"/>
              <a:t>Spring 1994, pp. 14-23. </a:t>
            </a:r>
          </a:p>
          <a:p>
            <a:endParaRPr lang="en-US" sz="1400" dirty="0"/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8823325" y="65293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Vision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700808"/>
            <a:ext cx="8839200" cy="4623792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ea typeface="新細明體" pitchFamily="18" charset="-120"/>
              </a:rPr>
              <a:t>A statement of the future business environment and how the company will operate in that environment. </a:t>
            </a:r>
          </a:p>
          <a:p>
            <a:r>
              <a:rPr lang="en-US" altLang="zh-TW" dirty="0" smtClean="0">
                <a:ea typeface="新細明體" pitchFamily="18" charset="-120"/>
              </a:rPr>
              <a:t>Vision is the result of dreams in action .  It is a  positive image of the future that is the strongest motivator for change. </a:t>
            </a:r>
          </a:p>
          <a:p>
            <a:r>
              <a:rPr lang="en-US" altLang="zh-TW" dirty="0" smtClean="0">
                <a:ea typeface="新細明體" pitchFamily="18" charset="-120"/>
              </a:rPr>
              <a:t>Characteristics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Common purpose: worth the effort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Positive feeling and diffuse fear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Clarity and values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Capture the imagination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Inspires and empowers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Should have "reach" and "range"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4871609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Mission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56792"/>
            <a:ext cx="8458200" cy="3929608"/>
          </a:xfrm>
          <a:noFill/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A statement of the basic purpose or reason for the company to exit. </a:t>
            </a:r>
          </a:p>
          <a:p>
            <a:r>
              <a:rPr lang="en-US" altLang="zh-TW" dirty="0" smtClean="0">
                <a:ea typeface="新細明體" pitchFamily="18" charset="-120"/>
              </a:rPr>
              <a:t>Lines of questioning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What business are we in?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What is the geographic scope?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What markets do we serve?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What products and services do we provide?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What are the critical successful factors of the organization? </a:t>
            </a:r>
          </a:p>
          <a:p>
            <a:pPr lvl="1"/>
            <a:r>
              <a:rPr lang="en-US" altLang="zh-TW" dirty="0" smtClean="0">
                <a:ea typeface="新細明體" pitchFamily="18" charset="-120"/>
              </a:rPr>
              <a:t>How can we achieve our competitive advantage?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22167626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新細明體" pitchFamily="18" charset="-120"/>
              </a:rPr>
              <a:t>Strategic Visioning Process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Sumber Kepustakaan : gunston.gmu.edu/ecommerce/mba731/doc/BPR_all_Part_I.ppt</a:t>
            </a:r>
            <a:endParaRPr lang="en-US" altLang="zh-TW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8</a:t>
            </a:fld>
            <a:endParaRPr lang="en-US" altLang="zh-TW"/>
          </a:p>
        </p:txBody>
      </p:sp>
      <p:sp>
        <p:nvSpPr>
          <p:cNvPr id="9221" name="AutoShape 3"/>
          <p:cNvSpPr>
            <a:spLocks noChangeArrowheads="1"/>
          </p:cNvSpPr>
          <p:nvPr/>
        </p:nvSpPr>
        <p:spPr bwMode="auto">
          <a:xfrm>
            <a:off x="996950" y="5645150"/>
            <a:ext cx="2197100" cy="673100"/>
          </a:xfrm>
          <a:prstGeom prst="rightArrow">
            <a:avLst>
              <a:gd name="adj1" fmla="val 50000"/>
              <a:gd name="adj2" fmla="val 7770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Past</a:t>
            </a:r>
          </a:p>
        </p:txBody>
      </p:sp>
      <p:sp>
        <p:nvSpPr>
          <p:cNvPr id="9222" name="AutoShape 4"/>
          <p:cNvSpPr>
            <a:spLocks noChangeArrowheads="1"/>
          </p:cNvSpPr>
          <p:nvPr/>
        </p:nvSpPr>
        <p:spPr bwMode="auto">
          <a:xfrm>
            <a:off x="3816350" y="5568950"/>
            <a:ext cx="2197100" cy="749300"/>
          </a:xfrm>
          <a:prstGeom prst="rightArrow">
            <a:avLst>
              <a:gd name="adj1" fmla="val 50000"/>
              <a:gd name="adj2" fmla="val 756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Present</a:t>
            </a:r>
          </a:p>
        </p:txBody>
      </p:sp>
      <p:sp>
        <p:nvSpPr>
          <p:cNvPr id="9223" name="AutoShape 5"/>
          <p:cNvSpPr>
            <a:spLocks noChangeArrowheads="1"/>
          </p:cNvSpPr>
          <p:nvPr/>
        </p:nvSpPr>
        <p:spPr bwMode="auto">
          <a:xfrm>
            <a:off x="6938963" y="5492750"/>
            <a:ext cx="2197100" cy="825500"/>
          </a:xfrm>
          <a:prstGeom prst="rightArrow">
            <a:avLst>
              <a:gd name="adj1" fmla="val 50000"/>
              <a:gd name="adj2" fmla="val 7427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Future</a:t>
            </a:r>
          </a:p>
        </p:txBody>
      </p:sp>
      <p:graphicFrame>
        <p:nvGraphicFramePr>
          <p:cNvPr id="9218" name="Object 1024"/>
          <p:cNvGraphicFramePr>
            <a:graphicFrameLocks/>
          </p:cNvGraphicFramePr>
          <p:nvPr/>
        </p:nvGraphicFramePr>
        <p:xfrm>
          <a:off x="527050" y="2724150"/>
          <a:ext cx="2292350" cy="1830388"/>
        </p:xfrm>
        <a:graphic>
          <a:graphicData uri="http://schemas.openxmlformats.org/presentationml/2006/ole">
            <p:oleObj spid="_x0000_s1026" name="ClipArt" r:id="rId3" imgW="3659166" imgH="2923262" progId="">
              <p:embed/>
            </p:oleObj>
          </a:graphicData>
        </a:graphic>
      </p:graphicFrame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1039813" y="4700588"/>
            <a:ext cx="11303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Context</a:t>
            </a:r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1084263" y="2033588"/>
            <a:ext cx="1044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2000"/>
              <a:t>Stories</a:t>
            </a:r>
          </a:p>
        </p:txBody>
      </p:sp>
      <p:graphicFrame>
        <p:nvGraphicFramePr>
          <p:cNvPr id="9219" name="Object 1025"/>
          <p:cNvGraphicFramePr>
            <a:graphicFrameLocks/>
          </p:cNvGraphicFramePr>
          <p:nvPr/>
        </p:nvGraphicFramePr>
        <p:xfrm>
          <a:off x="3733800" y="1670050"/>
          <a:ext cx="2049463" cy="2884488"/>
        </p:xfrm>
        <a:graphic>
          <a:graphicData uri="http://schemas.openxmlformats.org/presentationml/2006/ole">
            <p:oleObj spid="_x0000_s1027" name="ClipArt" r:id="rId4" imgW="2604263" imgH="3660831" progId="">
              <p:embed/>
            </p:oleObj>
          </a:graphicData>
        </a:graphic>
      </p:graphicFrame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291013" y="4813300"/>
            <a:ext cx="1182687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2400"/>
              <a:t>Insight</a:t>
            </a:r>
          </a:p>
        </p:txBody>
      </p:sp>
      <p:sp>
        <p:nvSpPr>
          <p:cNvPr id="512011" name="AutoShape 11"/>
          <p:cNvSpPr>
            <a:spLocks noChangeArrowheads="1"/>
          </p:cNvSpPr>
          <p:nvPr/>
        </p:nvSpPr>
        <p:spPr bwMode="auto">
          <a:xfrm>
            <a:off x="5340350" y="768350"/>
            <a:ext cx="2044700" cy="1206500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>
                <a:latin typeface="Arial" pitchFamily="34" charset="0"/>
              </a:rPr>
              <a:t>Visions</a:t>
            </a:r>
          </a:p>
        </p:txBody>
      </p: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8375650" y="3267075"/>
            <a:ext cx="674688" cy="1219200"/>
            <a:chOff x="5276" y="2058"/>
            <a:chExt cx="425" cy="768"/>
          </a:xfrm>
        </p:grpSpPr>
        <p:sp>
          <p:nvSpPr>
            <p:cNvPr id="9287" name="Freeform 13"/>
            <p:cNvSpPr>
              <a:spLocks/>
            </p:cNvSpPr>
            <p:nvPr/>
          </p:nvSpPr>
          <p:spPr bwMode="auto">
            <a:xfrm>
              <a:off x="5298" y="2465"/>
              <a:ext cx="403" cy="361"/>
            </a:xfrm>
            <a:custGeom>
              <a:avLst/>
              <a:gdLst>
                <a:gd name="T0" fmla="*/ 284 w 403"/>
                <a:gd name="T1" fmla="*/ 7 h 361"/>
                <a:gd name="T2" fmla="*/ 402 w 403"/>
                <a:gd name="T3" fmla="*/ 326 h 361"/>
                <a:gd name="T4" fmla="*/ 397 w 403"/>
                <a:gd name="T5" fmla="*/ 333 h 361"/>
                <a:gd name="T6" fmla="*/ 388 w 403"/>
                <a:gd name="T7" fmla="*/ 328 h 361"/>
                <a:gd name="T8" fmla="*/ 275 w 403"/>
                <a:gd name="T9" fmla="*/ 19 h 361"/>
                <a:gd name="T10" fmla="*/ 268 w 403"/>
                <a:gd name="T11" fmla="*/ 16 h 361"/>
                <a:gd name="T12" fmla="*/ 225 w 403"/>
                <a:gd name="T13" fmla="*/ 15 h 361"/>
                <a:gd name="T14" fmla="*/ 169 w 403"/>
                <a:gd name="T15" fmla="*/ 18 h 361"/>
                <a:gd name="T16" fmla="*/ 119 w 403"/>
                <a:gd name="T17" fmla="*/ 21 h 361"/>
                <a:gd name="T18" fmla="*/ 104 w 403"/>
                <a:gd name="T19" fmla="*/ 25 h 361"/>
                <a:gd name="T20" fmla="*/ 95 w 403"/>
                <a:gd name="T21" fmla="*/ 33 h 361"/>
                <a:gd name="T22" fmla="*/ 89 w 403"/>
                <a:gd name="T23" fmla="*/ 43 h 361"/>
                <a:gd name="T24" fmla="*/ 10 w 403"/>
                <a:gd name="T25" fmla="*/ 357 h 361"/>
                <a:gd name="T26" fmla="*/ 5 w 403"/>
                <a:gd name="T27" fmla="*/ 360 h 361"/>
                <a:gd name="T28" fmla="*/ 0 w 403"/>
                <a:gd name="T29" fmla="*/ 353 h 361"/>
                <a:gd name="T30" fmla="*/ 78 w 403"/>
                <a:gd name="T31" fmla="*/ 41 h 361"/>
                <a:gd name="T32" fmla="*/ 85 w 403"/>
                <a:gd name="T33" fmla="*/ 24 h 361"/>
                <a:gd name="T34" fmla="*/ 92 w 403"/>
                <a:gd name="T35" fmla="*/ 18 h 361"/>
                <a:gd name="T36" fmla="*/ 99 w 403"/>
                <a:gd name="T37" fmla="*/ 12 h 361"/>
                <a:gd name="T38" fmla="*/ 108 w 403"/>
                <a:gd name="T39" fmla="*/ 8 h 361"/>
                <a:gd name="T40" fmla="*/ 125 w 403"/>
                <a:gd name="T41" fmla="*/ 7 h 361"/>
                <a:gd name="T42" fmla="*/ 177 w 403"/>
                <a:gd name="T43" fmla="*/ 3 h 361"/>
                <a:gd name="T44" fmla="*/ 235 w 403"/>
                <a:gd name="T45" fmla="*/ 0 h 361"/>
                <a:gd name="T46" fmla="*/ 262 w 403"/>
                <a:gd name="T47" fmla="*/ 1 h 361"/>
                <a:gd name="T48" fmla="*/ 276 w 403"/>
                <a:gd name="T49" fmla="*/ 3 h 361"/>
                <a:gd name="T50" fmla="*/ 284 w 403"/>
                <a:gd name="T51" fmla="*/ 7 h 36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403"/>
                <a:gd name="T79" fmla="*/ 0 h 361"/>
                <a:gd name="T80" fmla="*/ 403 w 403"/>
                <a:gd name="T81" fmla="*/ 361 h 36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403" h="361">
                  <a:moveTo>
                    <a:pt x="284" y="7"/>
                  </a:moveTo>
                  <a:lnTo>
                    <a:pt x="402" y="326"/>
                  </a:lnTo>
                  <a:lnTo>
                    <a:pt x="397" y="333"/>
                  </a:lnTo>
                  <a:lnTo>
                    <a:pt x="388" y="328"/>
                  </a:lnTo>
                  <a:lnTo>
                    <a:pt x="275" y="19"/>
                  </a:lnTo>
                  <a:lnTo>
                    <a:pt x="268" y="16"/>
                  </a:lnTo>
                  <a:lnTo>
                    <a:pt x="225" y="15"/>
                  </a:lnTo>
                  <a:lnTo>
                    <a:pt x="169" y="18"/>
                  </a:lnTo>
                  <a:lnTo>
                    <a:pt x="119" y="21"/>
                  </a:lnTo>
                  <a:lnTo>
                    <a:pt x="104" y="25"/>
                  </a:lnTo>
                  <a:lnTo>
                    <a:pt x="95" y="33"/>
                  </a:lnTo>
                  <a:lnTo>
                    <a:pt x="89" y="43"/>
                  </a:lnTo>
                  <a:lnTo>
                    <a:pt x="10" y="357"/>
                  </a:lnTo>
                  <a:lnTo>
                    <a:pt x="5" y="360"/>
                  </a:lnTo>
                  <a:lnTo>
                    <a:pt x="0" y="353"/>
                  </a:lnTo>
                  <a:lnTo>
                    <a:pt x="78" y="41"/>
                  </a:lnTo>
                  <a:lnTo>
                    <a:pt x="85" y="24"/>
                  </a:lnTo>
                  <a:lnTo>
                    <a:pt x="92" y="18"/>
                  </a:lnTo>
                  <a:lnTo>
                    <a:pt x="99" y="12"/>
                  </a:lnTo>
                  <a:lnTo>
                    <a:pt x="108" y="8"/>
                  </a:lnTo>
                  <a:lnTo>
                    <a:pt x="125" y="7"/>
                  </a:lnTo>
                  <a:lnTo>
                    <a:pt x="177" y="3"/>
                  </a:lnTo>
                  <a:lnTo>
                    <a:pt x="235" y="0"/>
                  </a:lnTo>
                  <a:lnTo>
                    <a:pt x="262" y="1"/>
                  </a:lnTo>
                  <a:lnTo>
                    <a:pt x="276" y="3"/>
                  </a:lnTo>
                  <a:lnTo>
                    <a:pt x="284" y="7"/>
                  </a:lnTo>
                </a:path>
              </a:pathLst>
            </a:custGeom>
            <a:solidFill>
              <a:srgbClr val="3F1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14"/>
            <p:cNvSpPr>
              <a:spLocks/>
            </p:cNvSpPr>
            <p:nvPr/>
          </p:nvSpPr>
          <p:spPr bwMode="auto">
            <a:xfrm>
              <a:off x="5276" y="2058"/>
              <a:ext cx="420" cy="420"/>
            </a:xfrm>
            <a:custGeom>
              <a:avLst/>
              <a:gdLst>
                <a:gd name="T0" fmla="*/ 334 w 420"/>
                <a:gd name="T1" fmla="*/ 0 h 420"/>
                <a:gd name="T2" fmla="*/ 391 w 420"/>
                <a:gd name="T3" fmla="*/ 0 h 420"/>
                <a:gd name="T4" fmla="*/ 417 w 420"/>
                <a:gd name="T5" fmla="*/ 16 h 420"/>
                <a:gd name="T6" fmla="*/ 419 w 420"/>
                <a:gd name="T7" fmla="*/ 55 h 420"/>
                <a:gd name="T8" fmla="*/ 355 w 420"/>
                <a:gd name="T9" fmla="*/ 279 h 420"/>
                <a:gd name="T10" fmla="*/ 350 w 420"/>
                <a:gd name="T11" fmla="*/ 302 h 420"/>
                <a:gd name="T12" fmla="*/ 347 w 420"/>
                <a:gd name="T13" fmla="*/ 326 h 420"/>
                <a:gd name="T14" fmla="*/ 344 w 420"/>
                <a:gd name="T15" fmla="*/ 378 h 420"/>
                <a:gd name="T16" fmla="*/ 332 w 420"/>
                <a:gd name="T17" fmla="*/ 402 h 420"/>
                <a:gd name="T18" fmla="*/ 317 w 420"/>
                <a:gd name="T19" fmla="*/ 406 h 420"/>
                <a:gd name="T20" fmla="*/ 299 w 420"/>
                <a:gd name="T21" fmla="*/ 408 h 420"/>
                <a:gd name="T22" fmla="*/ 248 w 420"/>
                <a:gd name="T23" fmla="*/ 411 h 420"/>
                <a:gd name="T24" fmla="*/ 155 w 420"/>
                <a:gd name="T25" fmla="*/ 414 h 420"/>
                <a:gd name="T26" fmla="*/ 82 w 420"/>
                <a:gd name="T27" fmla="*/ 419 h 420"/>
                <a:gd name="T28" fmla="*/ 64 w 420"/>
                <a:gd name="T29" fmla="*/ 413 h 420"/>
                <a:gd name="T30" fmla="*/ 49 w 420"/>
                <a:gd name="T31" fmla="*/ 396 h 420"/>
                <a:gd name="T32" fmla="*/ 34 w 420"/>
                <a:gd name="T33" fmla="*/ 373 h 420"/>
                <a:gd name="T34" fmla="*/ 20 w 420"/>
                <a:gd name="T35" fmla="*/ 350 h 420"/>
                <a:gd name="T36" fmla="*/ 12 w 420"/>
                <a:gd name="T37" fmla="*/ 336 h 420"/>
                <a:gd name="T38" fmla="*/ 8 w 420"/>
                <a:gd name="T39" fmla="*/ 324 h 420"/>
                <a:gd name="T40" fmla="*/ 1 w 420"/>
                <a:gd name="T41" fmla="*/ 305 h 420"/>
                <a:gd name="T42" fmla="*/ 0 w 420"/>
                <a:gd name="T43" fmla="*/ 296 h 420"/>
                <a:gd name="T44" fmla="*/ 1 w 420"/>
                <a:gd name="T45" fmla="*/ 284 h 420"/>
                <a:gd name="T46" fmla="*/ 7 w 420"/>
                <a:gd name="T47" fmla="*/ 279 h 420"/>
                <a:gd name="T48" fmla="*/ 18 w 420"/>
                <a:gd name="T49" fmla="*/ 271 h 420"/>
                <a:gd name="T50" fmla="*/ 32 w 420"/>
                <a:gd name="T51" fmla="*/ 270 h 420"/>
                <a:gd name="T52" fmla="*/ 49 w 420"/>
                <a:gd name="T53" fmla="*/ 270 h 420"/>
                <a:gd name="T54" fmla="*/ 282 w 420"/>
                <a:gd name="T55" fmla="*/ 279 h 420"/>
                <a:gd name="T56" fmla="*/ 287 w 420"/>
                <a:gd name="T57" fmla="*/ 223 h 420"/>
                <a:gd name="T58" fmla="*/ 295 w 420"/>
                <a:gd name="T59" fmla="*/ 120 h 420"/>
                <a:gd name="T60" fmla="*/ 300 w 420"/>
                <a:gd name="T61" fmla="*/ 49 h 420"/>
                <a:gd name="T62" fmla="*/ 308 w 420"/>
                <a:gd name="T63" fmla="*/ 18 h 420"/>
                <a:gd name="T64" fmla="*/ 334 w 420"/>
                <a:gd name="T65" fmla="*/ 0 h 42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0"/>
                <a:gd name="T100" fmla="*/ 0 h 420"/>
                <a:gd name="T101" fmla="*/ 420 w 420"/>
                <a:gd name="T102" fmla="*/ 420 h 42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0" h="420">
                  <a:moveTo>
                    <a:pt x="334" y="0"/>
                  </a:moveTo>
                  <a:lnTo>
                    <a:pt x="391" y="0"/>
                  </a:lnTo>
                  <a:lnTo>
                    <a:pt x="417" y="16"/>
                  </a:lnTo>
                  <a:lnTo>
                    <a:pt x="419" y="55"/>
                  </a:lnTo>
                  <a:lnTo>
                    <a:pt x="355" y="279"/>
                  </a:lnTo>
                  <a:lnTo>
                    <a:pt x="350" y="302"/>
                  </a:lnTo>
                  <a:lnTo>
                    <a:pt x="347" y="326"/>
                  </a:lnTo>
                  <a:lnTo>
                    <a:pt x="344" y="378"/>
                  </a:lnTo>
                  <a:lnTo>
                    <a:pt x="332" y="402"/>
                  </a:lnTo>
                  <a:lnTo>
                    <a:pt x="317" y="406"/>
                  </a:lnTo>
                  <a:lnTo>
                    <a:pt x="299" y="408"/>
                  </a:lnTo>
                  <a:lnTo>
                    <a:pt x="248" y="411"/>
                  </a:lnTo>
                  <a:lnTo>
                    <a:pt x="155" y="414"/>
                  </a:lnTo>
                  <a:lnTo>
                    <a:pt x="82" y="419"/>
                  </a:lnTo>
                  <a:lnTo>
                    <a:pt x="64" y="413"/>
                  </a:lnTo>
                  <a:lnTo>
                    <a:pt x="49" y="396"/>
                  </a:lnTo>
                  <a:lnTo>
                    <a:pt x="34" y="373"/>
                  </a:lnTo>
                  <a:lnTo>
                    <a:pt x="20" y="350"/>
                  </a:lnTo>
                  <a:lnTo>
                    <a:pt x="12" y="336"/>
                  </a:lnTo>
                  <a:lnTo>
                    <a:pt x="8" y="324"/>
                  </a:lnTo>
                  <a:lnTo>
                    <a:pt x="1" y="305"/>
                  </a:lnTo>
                  <a:lnTo>
                    <a:pt x="0" y="296"/>
                  </a:lnTo>
                  <a:lnTo>
                    <a:pt x="1" y="284"/>
                  </a:lnTo>
                  <a:lnTo>
                    <a:pt x="7" y="279"/>
                  </a:lnTo>
                  <a:lnTo>
                    <a:pt x="18" y="271"/>
                  </a:lnTo>
                  <a:lnTo>
                    <a:pt x="32" y="270"/>
                  </a:lnTo>
                  <a:lnTo>
                    <a:pt x="49" y="270"/>
                  </a:lnTo>
                  <a:lnTo>
                    <a:pt x="282" y="279"/>
                  </a:lnTo>
                  <a:lnTo>
                    <a:pt x="287" y="223"/>
                  </a:lnTo>
                  <a:lnTo>
                    <a:pt x="295" y="120"/>
                  </a:lnTo>
                  <a:lnTo>
                    <a:pt x="300" y="49"/>
                  </a:lnTo>
                  <a:lnTo>
                    <a:pt x="308" y="18"/>
                  </a:lnTo>
                  <a:lnTo>
                    <a:pt x="334" y="0"/>
                  </a:lnTo>
                </a:path>
              </a:pathLst>
            </a:custGeom>
            <a:solidFill>
              <a:srgbClr val="9F7F5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9" name="Freeform 15"/>
          <p:cNvSpPr>
            <a:spLocks/>
          </p:cNvSpPr>
          <p:nvPr/>
        </p:nvSpPr>
        <p:spPr bwMode="auto">
          <a:xfrm>
            <a:off x="6369050" y="1636713"/>
            <a:ext cx="2371725" cy="1157287"/>
          </a:xfrm>
          <a:custGeom>
            <a:avLst/>
            <a:gdLst>
              <a:gd name="T0" fmla="*/ 1038225 w 1494"/>
              <a:gd name="T1" fmla="*/ 141287 h 729"/>
              <a:gd name="T2" fmla="*/ 900113 w 1494"/>
              <a:gd name="T3" fmla="*/ 125412 h 729"/>
              <a:gd name="T4" fmla="*/ 785812 w 1494"/>
              <a:gd name="T5" fmla="*/ 136525 h 729"/>
              <a:gd name="T6" fmla="*/ 684212 w 1494"/>
              <a:gd name="T7" fmla="*/ 163512 h 729"/>
              <a:gd name="T8" fmla="*/ 584200 w 1494"/>
              <a:gd name="T9" fmla="*/ 211137 h 729"/>
              <a:gd name="T10" fmla="*/ 501650 w 1494"/>
              <a:gd name="T11" fmla="*/ 282575 h 729"/>
              <a:gd name="T12" fmla="*/ 457200 w 1494"/>
              <a:gd name="T13" fmla="*/ 346075 h 729"/>
              <a:gd name="T14" fmla="*/ 403225 w 1494"/>
              <a:gd name="T15" fmla="*/ 379412 h 729"/>
              <a:gd name="T16" fmla="*/ 307975 w 1494"/>
              <a:gd name="T17" fmla="*/ 374650 h 729"/>
              <a:gd name="T18" fmla="*/ 219075 w 1494"/>
              <a:gd name="T19" fmla="*/ 395287 h 729"/>
              <a:gd name="T20" fmla="*/ 133350 w 1494"/>
              <a:gd name="T21" fmla="*/ 438150 h 729"/>
              <a:gd name="T22" fmla="*/ 79375 w 1494"/>
              <a:gd name="T23" fmla="*/ 488950 h 729"/>
              <a:gd name="T24" fmla="*/ 31750 w 1494"/>
              <a:gd name="T25" fmla="*/ 561975 h 729"/>
              <a:gd name="T26" fmla="*/ 6350 w 1494"/>
              <a:gd name="T27" fmla="*/ 639762 h 729"/>
              <a:gd name="T28" fmla="*/ 0 w 1494"/>
              <a:gd name="T29" fmla="*/ 701675 h 729"/>
              <a:gd name="T30" fmla="*/ 7938 w 1494"/>
              <a:gd name="T31" fmla="*/ 773112 h 729"/>
              <a:gd name="T32" fmla="*/ 33338 w 1494"/>
              <a:gd name="T33" fmla="*/ 838200 h 729"/>
              <a:gd name="T34" fmla="*/ 80962 w 1494"/>
              <a:gd name="T35" fmla="*/ 911225 h 729"/>
              <a:gd name="T36" fmla="*/ 149225 w 1494"/>
              <a:gd name="T37" fmla="*/ 968375 h 729"/>
              <a:gd name="T38" fmla="*/ 222250 w 1494"/>
              <a:gd name="T39" fmla="*/ 1004887 h 729"/>
              <a:gd name="T40" fmla="*/ 293688 w 1494"/>
              <a:gd name="T41" fmla="*/ 1022350 h 729"/>
              <a:gd name="T42" fmla="*/ 376237 w 1494"/>
              <a:gd name="T43" fmla="*/ 1023937 h 729"/>
              <a:gd name="T44" fmla="*/ 450850 w 1494"/>
              <a:gd name="T45" fmla="*/ 1008062 h 729"/>
              <a:gd name="T46" fmla="*/ 496888 w 1494"/>
              <a:gd name="T47" fmla="*/ 1025525 h 729"/>
              <a:gd name="T48" fmla="*/ 565150 w 1494"/>
              <a:gd name="T49" fmla="*/ 1069975 h 729"/>
              <a:gd name="T50" fmla="*/ 652462 w 1494"/>
              <a:gd name="T51" fmla="*/ 1109662 h 729"/>
              <a:gd name="T52" fmla="*/ 765175 w 1494"/>
              <a:gd name="T53" fmla="*/ 1139825 h 729"/>
              <a:gd name="T54" fmla="*/ 881063 w 1494"/>
              <a:gd name="T55" fmla="*/ 1155700 h 729"/>
              <a:gd name="T56" fmla="*/ 977900 w 1494"/>
              <a:gd name="T57" fmla="*/ 1155700 h 729"/>
              <a:gd name="T58" fmla="*/ 1108075 w 1494"/>
              <a:gd name="T59" fmla="*/ 1138237 h 729"/>
              <a:gd name="T60" fmla="*/ 1206500 w 1494"/>
              <a:gd name="T61" fmla="*/ 1112837 h 729"/>
              <a:gd name="T62" fmla="*/ 1298575 w 1494"/>
              <a:gd name="T63" fmla="*/ 1074737 h 729"/>
              <a:gd name="T64" fmla="*/ 1355725 w 1494"/>
              <a:gd name="T65" fmla="*/ 1068387 h 729"/>
              <a:gd name="T66" fmla="*/ 1436687 w 1494"/>
              <a:gd name="T67" fmla="*/ 1093787 h 729"/>
              <a:gd name="T68" fmla="*/ 1514475 w 1494"/>
              <a:gd name="T69" fmla="*/ 1103312 h 729"/>
              <a:gd name="T70" fmla="*/ 1600200 w 1494"/>
              <a:gd name="T71" fmla="*/ 1098550 h 729"/>
              <a:gd name="T72" fmla="*/ 1689100 w 1494"/>
              <a:gd name="T73" fmla="*/ 1074737 h 729"/>
              <a:gd name="T74" fmla="*/ 1768475 w 1494"/>
              <a:gd name="T75" fmla="*/ 1030287 h 729"/>
              <a:gd name="T76" fmla="*/ 1871663 w 1494"/>
              <a:gd name="T77" fmla="*/ 1058862 h 729"/>
              <a:gd name="T78" fmla="*/ 1974850 w 1494"/>
              <a:gd name="T79" fmla="*/ 1065212 h 729"/>
              <a:gd name="T80" fmla="*/ 2111375 w 1494"/>
              <a:gd name="T81" fmla="*/ 1036637 h 729"/>
              <a:gd name="T82" fmla="*/ 2228850 w 1494"/>
              <a:gd name="T83" fmla="*/ 966787 h 729"/>
              <a:gd name="T84" fmla="*/ 2308225 w 1494"/>
              <a:gd name="T85" fmla="*/ 881062 h 729"/>
              <a:gd name="T86" fmla="*/ 2351088 w 1494"/>
              <a:gd name="T87" fmla="*/ 790575 h 729"/>
              <a:gd name="T88" fmla="*/ 2370138 w 1494"/>
              <a:gd name="T89" fmla="*/ 690562 h 729"/>
              <a:gd name="T90" fmla="*/ 2354263 w 1494"/>
              <a:gd name="T91" fmla="*/ 598487 h 729"/>
              <a:gd name="T92" fmla="*/ 2309813 w 1494"/>
              <a:gd name="T93" fmla="*/ 504825 h 729"/>
              <a:gd name="T94" fmla="*/ 2239963 w 1494"/>
              <a:gd name="T95" fmla="*/ 427037 h 729"/>
              <a:gd name="T96" fmla="*/ 2166938 w 1494"/>
              <a:gd name="T97" fmla="*/ 376237 h 729"/>
              <a:gd name="T98" fmla="*/ 2070100 w 1494"/>
              <a:gd name="T99" fmla="*/ 333375 h 729"/>
              <a:gd name="T100" fmla="*/ 1982788 w 1494"/>
              <a:gd name="T101" fmla="*/ 320675 h 729"/>
              <a:gd name="T102" fmla="*/ 1958975 w 1494"/>
              <a:gd name="T103" fmla="*/ 254000 h 729"/>
              <a:gd name="T104" fmla="*/ 1916113 w 1494"/>
              <a:gd name="T105" fmla="*/ 187325 h 729"/>
              <a:gd name="T106" fmla="*/ 1849438 w 1494"/>
              <a:gd name="T107" fmla="*/ 119062 h 729"/>
              <a:gd name="T108" fmla="*/ 1770063 w 1494"/>
              <a:gd name="T109" fmla="*/ 68262 h 729"/>
              <a:gd name="T110" fmla="*/ 1665288 w 1494"/>
              <a:gd name="T111" fmla="*/ 23812 h 729"/>
              <a:gd name="T112" fmla="*/ 1555750 w 1494"/>
              <a:gd name="T113" fmla="*/ 3175 h 729"/>
              <a:gd name="T114" fmla="*/ 1439862 w 1494"/>
              <a:gd name="T115" fmla="*/ 1587 h 729"/>
              <a:gd name="T116" fmla="*/ 1322387 w 1494"/>
              <a:gd name="T117" fmla="*/ 22225 h 729"/>
              <a:gd name="T118" fmla="*/ 1209675 w 1494"/>
              <a:gd name="T119" fmla="*/ 68262 h 729"/>
              <a:gd name="T120" fmla="*/ 1127125 w 1494"/>
              <a:gd name="T121" fmla="*/ 123825 h 729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1494"/>
              <a:gd name="T184" fmla="*/ 0 h 729"/>
              <a:gd name="T185" fmla="*/ 1494 w 1494"/>
              <a:gd name="T186" fmla="*/ 729 h 729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1494" h="729">
                <a:moveTo>
                  <a:pt x="689" y="96"/>
                </a:moveTo>
                <a:lnTo>
                  <a:pt x="654" y="89"/>
                </a:lnTo>
                <a:lnTo>
                  <a:pt x="607" y="81"/>
                </a:lnTo>
                <a:lnTo>
                  <a:pt x="567" y="79"/>
                </a:lnTo>
                <a:lnTo>
                  <a:pt x="525" y="83"/>
                </a:lnTo>
                <a:lnTo>
                  <a:pt x="495" y="86"/>
                </a:lnTo>
                <a:lnTo>
                  <a:pt x="464" y="93"/>
                </a:lnTo>
                <a:lnTo>
                  <a:pt x="431" y="103"/>
                </a:lnTo>
                <a:lnTo>
                  <a:pt x="401" y="116"/>
                </a:lnTo>
                <a:lnTo>
                  <a:pt x="368" y="133"/>
                </a:lnTo>
                <a:lnTo>
                  <a:pt x="337" y="157"/>
                </a:lnTo>
                <a:lnTo>
                  <a:pt x="316" y="178"/>
                </a:lnTo>
                <a:lnTo>
                  <a:pt x="301" y="197"/>
                </a:lnTo>
                <a:lnTo>
                  <a:pt x="288" y="218"/>
                </a:lnTo>
                <a:lnTo>
                  <a:pt x="279" y="246"/>
                </a:lnTo>
                <a:lnTo>
                  <a:pt x="254" y="239"/>
                </a:lnTo>
                <a:lnTo>
                  <a:pt x="221" y="236"/>
                </a:lnTo>
                <a:lnTo>
                  <a:pt x="194" y="236"/>
                </a:lnTo>
                <a:lnTo>
                  <a:pt x="163" y="242"/>
                </a:lnTo>
                <a:lnTo>
                  <a:pt x="138" y="249"/>
                </a:lnTo>
                <a:lnTo>
                  <a:pt x="112" y="260"/>
                </a:lnTo>
                <a:lnTo>
                  <a:pt x="84" y="276"/>
                </a:lnTo>
                <a:lnTo>
                  <a:pt x="68" y="291"/>
                </a:lnTo>
                <a:lnTo>
                  <a:pt x="50" y="308"/>
                </a:lnTo>
                <a:lnTo>
                  <a:pt x="34" y="327"/>
                </a:lnTo>
                <a:lnTo>
                  <a:pt x="20" y="354"/>
                </a:lnTo>
                <a:lnTo>
                  <a:pt x="10" y="377"/>
                </a:lnTo>
                <a:lnTo>
                  <a:pt x="4" y="403"/>
                </a:lnTo>
                <a:lnTo>
                  <a:pt x="2" y="422"/>
                </a:lnTo>
                <a:lnTo>
                  <a:pt x="0" y="442"/>
                </a:lnTo>
                <a:lnTo>
                  <a:pt x="2" y="465"/>
                </a:lnTo>
                <a:lnTo>
                  <a:pt x="5" y="487"/>
                </a:lnTo>
                <a:lnTo>
                  <a:pt x="12" y="507"/>
                </a:lnTo>
                <a:lnTo>
                  <a:pt x="21" y="528"/>
                </a:lnTo>
                <a:lnTo>
                  <a:pt x="34" y="552"/>
                </a:lnTo>
                <a:lnTo>
                  <a:pt x="51" y="574"/>
                </a:lnTo>
                <a:lnTo>
                  <a:pt x="69" y="592"/>
                </a:lnTo>
                <a:lnTo>
                  <a:pt x="94" y="610"/>
                </a:lnTo>
                <a:lnTo>
                  <a:pt x="118" y="624"/>
                </a:lnTo>
                <a:lnTo>
                  <a:pt x="140" y="633"/>
                </a:lnTo>
                <a:lnTo>
                  <a:pt x="160" y="639"/>
                </a:lnTo>
                <a:lnTo>
                  <a:pt x="185" y="644"/>
                </a:lnTo>
                <a:lnTo>
                  <a:pt x="211" y="645"/>
                </a:lnTo>
                <a:lnTo>
                  <a:pt x="237" y="645"/>
                </a:lnTo>
                <a:lnTo>
                  <a:pt x="264" y="640"/>
                </a:lnTo>
                <a:lnTo>
                  <a:pt x="284" y="635"/>
                </a:lnTo>
                <a:lnTo>
                  <a:pt x="298" y="631"/>
                </a:lnTo>
                <a:lnTo>
                  <a:pt x="313" y="646"/>
                </a:lnTo>
                <a:lnTo>
                  <a:pt x="334" y="661"/>
                </a:lnTo>
                <a:lnTo>
                  <a:pt x="356" y="674"/>
                </a:lnTo>
                <a:lnTo>
                  <a:pt x="381" y="687"/>
                </a:lnTo>
                <a:lnTo>
                  <a:pt x="411" y="699"/>
                </a:lnTo>
                <a:lnTo>
                  <a:pt x="443" y="710"/>
                </a:lnTo>
                <a:lnTo>
                  <a:pt x="482" y="718"/>
                </a:lnTo>
                <a:lnTo>
                  <a:pt x="516" y="724"/>
                </a:lnTo>
                <a:lnTo>
                  <a:pt x="555" y="728"/>
                </a:lnTo>
                <a:lnTo>
                  <a:pt x="585" y="728"/>
                </a:lnTo>
                <a:lnTo>
                  <a:pt x="616" y="728"/>
                </a:lnTo>
                <a:lnTo>
                  <a:pt x="659" y="723"/>
                </a:lnTo>
                <a:lnTo>
                  <a:pt x="698" y="717"/>
                </a:lnTo>
                <a:lnTo>
                  <a:pt x="726" y="711"/>
                </a:lnTo>
                <a:lnTo>
                  <a:pt x="760" y="701"/>
                </a:lnTo>
                <a:lnTo>
                  <a:pt x="796" y="687"/>
                </a:lnTo>
                <a:lnTo>
                  <a:pt x="818" y="677"/>
                </a:lnTo>
                <a:lnTo>
                  <a:pt x="836" y="665"/>
                </a:lnTo>
                <a:lnTo>
                  <a:pt x="854" y="673"/>
                </a:lnTo>
                <a:lnTo>
                  <a:pt x="881" y="683"/>
                </a:lnTo>
                <a:lnTo>
                  <a:pt x="905" y="689"/>
                </a:lnTo>
                <a:lnTo>
                  <a:pt x="927" y="693"/>
                </a:lnTo>
                <a:lnTo>
                  <a:pt x="954" y="695"/>
                </a:lnTo>
                <a:lnTo>
                  <a:pt x="977" y="695"/>
                </a:lnTo>
                <a:lnTo>
                  <a:pt x="1008" y="692"/>
                </a:lnTo>
                <a:lnTo>
                  <a:pt x="1037" y="685"/>
                </a:lnTo>
                <a:lnTo>
                  <a:pt x="1064" y="677"/>
                </a:lnTo>
                <a:lnTo>
                  <a:pt x="1090" y="663"/>
                </a:lnTo>
                <a:lnTo>
                  <a:pt x="1114" y="649"/>
                </a:lnTo>
                <a:lnTo>
                  <a:pt x="1148" y="661"/>
                </a:lnTo>
                <a:lnTo>
                  <a:pt x="1179" y="667"/>
                </a:lnTo>
                <a:lnTo>
                  <a:pt x="1205" y="671"/>
                </a:lnTo>
                <a:lnTo>
                  <a:pt x="1244" y="671"/>
                </a:lnTo>
                <a:lnTo>
                  <a:pt x="1283" y="666"/>
                </a:lnTo>
                <a:lnTo>
                  <a:pt x="1330" y="653"/>
                </a:lnTo>
                <a:lnTo>
                  <a:pt x="1370" y="633"/>
                </a:lnTo>
                <a:lnTo>
                  <a:pt x="1404" y="609"/>
                </a:lnTo>
                <a:lnTo>
                  <a:pt x="1436" y="580"/>
                </a:lnTo>
                <a:lnTo>
                  <a:pt x="1454" y="555"/>
                </a:lnTo>
                <a:lnTo>
                  <a:pt x="1469" y="531"/>
                </a:lnTo>
                <a:lnTo>
                  <a:pt x="1481" y="498"/>
                </a:lnTo>
                <a:lnTo>
                  <a:pt x="1489" y="469"/>
                </a:lnTo>
                <a:lnTo>
                  <a:pt x="1493" y="435"/>
                </a:lnTo>
                <a:lnTo>
                  <a:pt x="1490" y="409"/>
                </a:lnTo>
                <a:lnTo>
                  <a:pt x="1483" y="377"/>
                </a:lnTo>
                <a:lnTo>
                  <a:pt x="1472" y="346"/>
                </a:lnTo>
                <a:lnTo>
                  <a:pt x="1455" y="318"/>
                </a:lnTo>
                <a:lnTo>
                  <a:pt x="1435" y="291"/>
                </a:lnTo>
                <a:lnTo>
                  <a:pt x="1411" y="269"/>
                </a:lnTo>
                <a:lnTo>
                  <a:pt x="1389" y="251"/>
                </a:lnTo>
                <a:lnTo>
                  <a:pt x="1365" y="237"/>
                </a:lnTo>
                <a:lnTo>
                  <a:pt x="1333" y="221"/>
                </a:lnTo>
                <a:lnTo>
                  <a:pt x="1304" y="210"/>
                </a:lnTo>
                <a:lnTo>
                  <a:pt x="1277" y="206"/>
                </a:lnTo>
                <a:lnTo>
                  <a:pt x="1249" y="202"/>
                </a:lnTo>
                <a:lnTo>
                  <a:pt x="1244" y="181"/>
                </a:lnTo>
                <a:lnTo>
                  <a:pt x="1234" y="160"/>
                </a:lnTo>
                <a:lnTo>
                  <a:pt x="1222" y="141"/>
                </a:lnTo>
                <a:lnTo>
                  <a:pt x="1207" y="118"/>
                </a:lnTo>
                <a:lnTo>
                  <a:pt x="1189" y="97"/>
                </a:lnTo>
                <a:lnTo>
                  <a:pt x="1165" y="75"/>
                </a:lnTo>
                <a:lnTo>
                  <a:pt x="1142" y="57"/>
                </a:lnTo>
                <a:lnTo>
                  <a:pt x="1115" y="43"/>
                </a:lnTo>
                <a:lnTo>
                  <a:pt x="1081" y="26"/>
                </a:lnTo>
                <a:lnTo>
                  <a:pt x="1049" y="15"/>
                </a:lnTo>
                <a:lnTo>
                  <a:pt x="1015" y="7"/>
                </a:lnTo>
                <a:lnTo>
                  <a:pt x="980" y="2"/>
                </a:lnTo>
                <a:lnTo>
                  <a:pt x="945" y="0"/>
                </a:lnTo>
                <a:lnTo>
                  <a:pt x="907" y="1"/>
                </a:lnTo>
                <a:lnTo>
                  <a:pt x="873" y="5"/>
                </a:lnTo>
                <a:lnTo>
                  <a:pt x="833" y="14"/>
                </a:lnTo>
                <a:lnTo>
                  <a:pt x="790" y="29"/>
                </a:lnTo>
                <a:lnTo>
                  <a:pt x="762" y="43"/>
                </a:lnTo>
                <a:lnTo>
                  <a:pt x="734" y="59"/>
                </a:lnTo>
                <a:lnTo>
                  <a:pt x="710" y="78"/>
                </a:lnTo>
                <a:lnTo>
                  <a:pt x="689" y="96"/>
                </a:lnTo>
              </a:path>
            </a:pathLst>
          </a:custGeom>
          <a:solidFill>
            <a:srgbClr val="3F7FFF"/>
          </a:solidFill>
          <a:ln w="50800" cap="rnd">
            <a:solidFill>
              <a:srgbClr val="BFD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30" name="Group 16"/>
          <p:cNvGrpSpPr>
            <a:grpSpLocks/>
          </p:cNvGrpSpPr>
          <p:nvPr/>
        </p:nvGrpSpPr>
        <p:grpSpPr bwMode="auto">
          <a:xfrm>
            <a:off x="7883525" y="2344738"/>
            <a:ext cx="644525" cy="725487"/>
            <a:chOff x="4966" y="1477"/>
            <a:chExt cx="406" cy="457"/>
          </a:xfrm>
        </p:grpSpPr>
        <p:sp>
          <p:nvSpPr>
            <p:cNvPr id="9276" name="Freeform 17"/>
            <p:cNvSpPr>
              <a:spLocks/>
            </p:cNvSpPr>
            <p:nvPr/>
          </p:nvSpPr>
          <p:spPr bwMode="auto">
            <a:xfrm>
              <a:off x="5205" y="1854"/>
              <a:ext cx="66" cy="80"/>
            </a:xfrm>
            <a:custGeom>
              <a:avLst/>
              <a:gdLst>
                <a:gd name="T0" fmla="*/ 0 w 66"/>
                <a:gd name="T1" fmla="*/ 27 h 80"/>
                <a:gd name="T2" fmla="*/ 5 w 66"/>
                <a:gd name="T3" fmla="*/ 45 h 80"/>
                <a:gd name="T4" fmla="*/ 11 w 66"/>
                <a:gd name="T5" fmla="*/ 54 h 80"/>
                <a:gd name="T6" fmla="*/ 22 w 66"/>
                <a:gd name="T7" fmla="*/ 68 h 80"/>
                <a:gd name="T8" fmla="*/ 26 w 66"/>
                <a:gd name="T9" fmla="*/ 79 h 80"/>
                <a:gd name="T10" fmla="*/ 65 w 66"/>
                <a:gd name="T11" fmla="*/ 48 h 80"/>
                <a:gd name="T12" fmla="*/ 48 w 66"/>
                <a:gd name="T13" fmla="*/ 15 h 80"/>
                <a:gd name="T14" fmla="*/ 42 w 66"/>
                <a:gd name="T15" fmla="*/ 0 h 80"/>
                <a:gd name="T16" fmla="*/ 0 w 66"/>
                <a:gd name="T17" fmla="*/ 27 h 8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6"/>
                <a:gd name="T28" fmla="*/ 0 h 80"/>
                <a:gd name="T29" fmla="*/ 66 w 66"/>
                <a:gd name="T30" fmla="*/ 80 h 8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6" h="80">
                  <a:moveTo>
                    <a:pt x="0" y="27"/>
                  </a:moveTo>
                  <a:lnTo>
                    <a:pt x="5" y="45"/>
                  </a:lnTo>
                  <a:lnTo>
                    <a:pt x="11" y="54"/>
                  </a:lnTo>
                  <a:lnTo>
                    <a:pt x="22" y="68"/>
                  </a:lnTo>
                  <a:lnTo>
                    <a:pt x="26" y="79"/>
                  </a:lnTo>
                  <a:lnTo>
                    <a:pt x="65" y="48"/>
                  </a:lnTo>
                  <a:lnTo>
                    <a:pt x="48" y="15"/>
                  </a:lnTo>
                  <a:lnTo>
                    <a:pt x="42" y="0"/>
                  </a:lnTo>
                  <a:lnTo>
                    <a:pt x="0" y="27"/>
                  </a:lnTo>
                </a:path>
              </a:pathLst>
            </a:custGeom>
            <a:solidFill>
              <a:srgbClr val="FFBFB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77" name="Group 18"/>
            <p:cNvGrpSpPr>
              <a:grpSpLocks/>
            </p:cNvGrpSpPr>
            <p:nvPr/>
          </p:nvGrpSpPr>
          <p:grpSpPr bwMode="auto">
            <a:xfrm>
              <a:off x="5062" y="1796"/>
              <a:ext cx="75" cy="64"/>
              <a:chOff x="5062" y="1796"/>
              <a:chExt cx="75" cy="64"/>
            </a:xfrm>
          </p:grpSpPr>
          <p:sp>
            <p:nvSpPr>
              <p:cNvPr id="9285" name="Freeform 19"/>
              <p:cNvSpPr>
                <a:spLocks/>
              </p:cNvSpPr>
              <p:nvPr/>
            </p:nvSpPr>
            <p:spPr bwMode="auto">
              <a:xfrm>
                <a:off x="5078" y="1814"/>
                <a:ext cx="59" cy="46"/>
              </a:xfrm>
              <a:custGeom>
                <a:avLst/>
                <a:gdLst>
                  <a:gd name="T0" fmla="*/ 0 w 59"/>
                  <a:gd name="T1" fmla="*/ 0 h 46"/>
                  <a:gd name="T2" fmla="*/ 1 w 59"/>
                  <a:gd name="T3" fmla="*/ 19 h 46"/>
                  <a:gd name="T4" fmla="*/ 2 w 59"/>
                  <a:gd name="T5" fmla="*/ 29 h 46"/>
                  <a:gd name="T6" fmla="*/ 2 w 59"/>
                  <a:gd name="T7" fmla="*/ 37 h 46"/>
                  <a:gd name="T8" fmla="*/ 2 w 59"/>
                  <a:gd name="T9" fmla="*/ 45 h 46"/>
                  <a:gd name="T10" fmla="*/ 58 w 59"/>
                  <a:gd name="T11" fmla="*/ 40 h 46"/>
                  <a:gd name="T12" fmla="*/ 56 w 59"/>
                  <a:gd name="T13" fmla="*/ 3 h 46"/>
                  <a:gd name="T14" fmla="*/ 0 w 59"/>
                  <a:gd name="T15" fmla="*/ 0 h 4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9"/>
                  <a:gd name="T25" fmla="*/ 0 h 46"/>
                  <a:gd name="T26" fmla="*/ 59 w 59"/>
                  <a:gd name="T27" fmla="*/ 46 h 4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9" h="46">
                    <a:moveTo>
                      <a:pt x="0" y="0"/>
                    </a:moveTo>
                    <a:lnTo>
                      <a:pt x="1" y="19"/>
                    </a:lnTo>
                    <a:lnTo>
                      <a:pt x="2" y="29"/>
                    </a:lnTo>
                    <a:lnTo>
                      <a:pt x="2" y="37"/>
                    </a:lnTo>
                    <a:lnTo>
                      <a:pt x="2" y="45"/>
                    </a:lnTo>
                    <a:lnTo>
                      <a:pt x="58" y="40"/>
                    </a:lnTo>
                    <a:lnTo>
                      <a:pt x="56" y="3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5F3F1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6" name="Freeform 20"/>
              <p:cNvSpPr>
                <a:spLocks/>
              </p:cNvSpPr>
              <p:nvPr/>
            </p:nvSpPr>
            <p:spPr bwMode="auto">
              <a:xfrm>
                <a:off x="5062" y="1796"/>
                <a:ext cx="59" cy="24"/>
              </a:xfrm>
              <a:custGeom>
                <a:avLst/>
                <a:gdLst>
                  <a:gd name="T0" fmla="*/ 0 w 59"/>
                  <a:gd name="T1" fmla="*/ 3 h 24"/>
                  <a:gd name="T2" fmla="*/ 0 w 59"/>
                  <a:gd name="T3" fmla="*/ 23 h 24"/>
                  <a:gd name="T4" fmla="*/ 58 w 59"/>
                  <a:gd name="T5" fmla="*/ 23 h 24"/>
                  <a:gd name="T6" fmla="*/ 57 w 59"/>
                  <a:gd name="T7" fmla="*/ 0 h 24"/>
                  <a:gd name="T8" fmla="*/ 0 w 59"/>
                  <a:gd name="T9" fmla="*/ 3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9"/>
                  <a:gd name="T16" fmla="*/ 0 h 24"/>
                  <a:gd name="T17" fmla="*/ 59 w 59"/>
                  <a:gd name="T18" fmla="*/ 24 h 2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9" h="24">
                    <a:moveTo>
                      <a:pt x="0" y="3"/>
                    </a:moveTo>
                    <a:lnTo>
                      <a:pt x="0" y="23"/>
                    </a:lnTo>
                    <a:lnTo>
                      <a:pt x="58" y="23"/>
                    </a:lnTo>
                    <a:lnTo>
                      <a:pt x="57" y="0"/>
                    </a:lnTo>
                    <a:lnTo>
                      <a:pt x="0" y="3"/>
                    </a:lnTo>
                  </a:path>
                </a:pathLst>
              </a:custGeom>
              <a:solidFill>
                <a:srgbClr val="FFF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78" name="Freeform 21"/>
            <p:cNvSpPr>
              <a:spLocks/>
            </p:cNvSpPr>
            <p:nvPr/>
          </p:nvSpPr>
          <p:spPr bwMode="auto">
            <a:xfrm>
              <a:off x="4966" y="1517"/>
              <a:ext cx="356" cy="410"/>
            </a:xfrm>
            <a:custGeom>
              <a:avLst/>
              <a:gdLst>
                <a:gd name="T0" fmla="*/ 51 w 356"/>
                <a:gd name="T1" fmla="*/ 141 h 410"/>
                <a:gd name="T2" fmla="*/ 23 w 356"/>
                <a:gd name="T3" fmla="*/ 148 h 410"/>
                <a:gd name="T4" fmla="*/ 7 w 356"/>
                <a:gd name="T5" fmla="*/ 167 h 410"/>
                <a:gd name="T6" fmla="*/ 0 w 356"/>
                <a:gd name="T7" fmla="*/ 192 h 410"/>
                <a:gd name="T8" fmla="*/ 3 w 356"/>
                <a:gd name="T9" fmla="*/ 214 h 410"/>
                <a:gd name="T10" fmla="*/ 13 w 356"/>
                <a:gd name="T11" fmla="*/ 230 h 410"/>
                <a:gd name="T12" fmla="*/ 34 w 356"/>
                <a:gd name="T13" fmla="*/ 239 h 410"/>
                <a:gd name="T14" fmla="*/ 65 w 356"/>
                <a:gd name="T15" fmla="*/ 238 h 410"/>
                <a:gd name="T16" fmla="*/ 81 w 356"/>
                <a:gd name="T17" fmla="*/ 236 h 410"/>
                <a:gd name="T18" fmla="*/ 69 w 356"/>
                <a:gd name="T19" fmla="*/ 277 h 410"/>
                <a:gd name="T20" fmla="*/ 117 w 356"/>
                <a:gd name="T21" fmla="*/ 282 h 410"/>
                <a:gd name="T22" fmla="*/ 136 w 356"/>
                <a:gd name="T23" fmla="*/ 286 h 410"/>
                <a:gd name="T24" fmla="*/ 148 w 356"/>
                <a:gd name="T25" fmla="*/ 294 h 410"/>
                <a:gd name="T26" fmla="*/ 131 w 356"/>
                <a:gd name="T27" fmla="*/ 331 h 410"/>
                <a:gd name="T28" fmla="*/ 92 w 356"/>
                <a:gd name="T29" fmla="*/ 330 h 410"/>
                <a:gd name="T30" fmla="*/ 79 w 356"/>
                <a:gd name="T31" fmla="*/ 351 h 410"/>
                <a:gd name="T32" fmla="*/ 90 w 356"/>
                <a:gd name="T33" fmla="*/ 395 h 410"/>
                <a:gd name="T34" fmla="*/ 114 w 356"/>
                <a:gd name="T35" fmla="*/ 409 h 410"/>
                <a:gd name="T36" fmla="*/ 182 w 356"/>
                <a:gd name="T37" fmla="*/ 401 h 410"/>
                <a:gd name="T38" fmla="*/ 249 w 356"/>
                <a:gd name="T39" fmla="*/ 369 h 410"/>
                <a:gd name="T40" fmla="*/ 291 w 356"/>
                <a:gd name="T41" fmla="*/ 332 h 410"/>
                <a:gd name="T42" fmla="*/ 305 w 356"/>
                <a:gd name="T43" fmla="*/ 303 h 410"/>
                <a:gd name="T44" fmla="*/ 335 w 356"/>
                <a:gd name="T45" fmla="*/ 256 h 410"/>
                <a:gd name="T46" fmla="*/ 349 w 356"/>
                <a:gd name="T47" fmla="*/ 208 h 410"/>
                <a:gd name="T48" fmla="*/ 355 w 356"/>
                <a:gd name="T49" fmla="*/ 147 h 410"/>
                <a:gd name="T50" fmla="*/ 343 w 356"/>
                <a:gd name="T51" fmla="*/ 79 h 410"/>
                <a:gd name="T52" fmla="*/ 308 w 356"/>
                <a:gd name="T53" fmla="*/ 32 h 410"/>
                <a:gd name="T54" fmla="*/ 277 w 356"/>
                <a:gd name="T55" fmla="*/ 12 h 410"/>
                <a:gd name="T56" fmla="*/ 233 w 356"/>
                <a:gd name="T57" fmla="*/ 0 h 410"/>
                <a:gd name="T58" fmla="*/ 150 w 356"/>
                <a:gd name="T59" fmla="*/ 14 h 410"/>
                <a:gd name="T60" fmla="*/ 102 w 356"/>
                <a:gd name="T61" fmla="*/ 50 h 410"/>
                <a:gd name="T62" fmla="*/ 74 w 356"/>
                <a:gd name="T63" fmla="*/ 93 h 410"/>
                <a:gd name="T64" fmla="*/ 69 w 356"/>
                <a:gd name="T65" fmla="*/ 139 h 41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56"/>
                <a:gd name="T100" fmla="*/ 0 h 410"/>
                <a:gd name="T101" fmla="*/ 356 w 356"/>
                <a:gd name="T102" fmla="*/ 410 h 41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56" h="410">
                  <a:moveTo>
                    <a:pt x="69" y="139"/>
                  </a:moveTo>
                  <a:lnTo>
                    <a:pt x="51" y="141"/>
                  </a:lnTo>
                  <a:lnTo>
                    <a:pt x="33" y="143"/>
                  </a:lnTo>
                  <a:lnTo>
                    <a:pt x="23" y="148"/>
                  </a:lnTo>
                  <a:lnTo>
                    <a:pt x="14" y="156"/>
                  </a:lnTo>
                  <a:lnTo>
                    <a:pt x="7" y="167"/>
                  </a:lnTo>
                  <a:lnTo>
                    <a:pt x="3" y="182"/>
                  </a:lnTo>
                  <a:lnTo>
                    <a:pt x="0" y="192"/>
                  </a:lnTo>
                  <a:lnTo>
                    <a:pt x="0" y="203"/>
                  </a:lnTo>
                  <a:lnTo>
                    <a:pt x="3" y="214"/>
                  </a:lnTo>
                  <a:lnTo>
                    <a:pt x="7" y="224"/>
                  </a:lnTo>
                  <a:lnTo>
                    <a:pt x="13" y="230"/>
                  </a:lnTo>
                  <a:lnTo>
                    <a:pt x="23" y="236"/>
                  </a:lnTo>
                  <a:lnTo>
                    <a:pt x="34" y="239"/>
                  </a:lnTo>
                  <a:lnTo>
                    <a:pt x="49" y="242"/>
                  </a:lnTo>
                  <a:lnTo>
                    <a:pt x="65" y="238"/>
                  </a:lnTo>
                  <a:lnTo>
                    <a:pt x="73" y="236"/>
                  </a:lnTo>
                  <a:lnTo>
                    <a:pt x="81" y="236"/>
                  </a:lnTo>
                  <a:lnTo>
                    <a:pt x="70" y="239"/>
                  </a:lnTo>
                  <a:lnTo>
                    <a:pt x="69" y="277"/>
                  </a:lnTo>
                  <a:lnTo>
                    <a:pt x="99" y="280"/>
                  </a:lnTo>
                  <a:lnTo>
                    <a:pt x="117" y="282"/>
                  </a:lnTo>
                  <a:lnTo>
                    <a:pt x="126" y="282"/>
                  </a:lnTo>
                  <a:lnTo>
                    <a:pt x="136" y="286"/>
                  </a:lnTo>
                  <a:lnTo>
                    <a:pt x="143" y="291"/>
                  </a:lnTo>
                  <a:lnTo>
                    <a:pt x="148" y="294"/>
                  </a:lnTo>
                  <a:lnTo>
                    <a:pt x="150" y="322"/>
                  </a:lnTo>
                  <a:lnTo>
                    <a:pt x="131" y="331"/>
                  </a:lnTo>
                  <a:lnTo>
                    <a:pt x="116" y="331"/>
                  </a:lnTo>
                  <a:lnTo>
                    <a:pt x="92" y="330"/>
                  </a:lnTo>
                  <a:lnTo>
                    <a:pt x="75" y="326"/>
                  </a:lnTo>
                  <a:lnTo>
                    <a:pt x="79" y="351"/>
                  </a:lnTo>
                  <a:lnTo>
                    <a:pt x="81" y="378"/>
                  </a:lnTo>
                  <a:lnTo>
                    <a:pt x="90" y="395"/>
                  </a:lnTo>
                  <a:lnTo>
                    <a:pt x="98" y="401"/>
                  </a:lnTo>
                  <a:lnTo>
                    <a:pt x="114" y="409"/>
                  </a:lnTo>
                  <a:lnTo>
                    <a:pt x="156" y="405"/>
                  </a:lnTo>
                  <a:lnTo>
                    <a:pt x="182" y="401"/>
                  </a:lnTo>
                  <a:lnTo>
                    <a:pt x="219" y="383"/>
                  </a:lnTo>
                  <a:lnTo>
                    <a:pt x="249" y="369"/>
                  </a:lnTo>
                  <a:lnTo>
                    <a:pt x="281" y="348"/>
                  </a:lnTo>
                  <a:lnTo>
                    <a:pt x="291" y="332"/>
                  </a:lnTo>
                  <a:lnTo>
                    <a:pt x="298" y="318"/>
                  </a:lnTo>
                  <a:lnTo>
                    <a:pt x="305" y="303"/>
                  </a:lnTo>
                  <a:lnTo>
                    <a:pt x="323" y="280"/>
                  </a:lnTo>
                  <a:lnTo>
                    <a:pt x="335" y="256"/>
                  </a:lnTo>
                  <a:lnTo>
                    <a:pt x="343" y="232"/>
                  </a:lnTo>
                  <a:lnTo>
                    <a:pt x="349" y="208"/>
                  </a:lnTo>
                  <a:lnTo>
                    <a:pt x="353" y="180"/>
                  </a:lnTo>
                  <a:lnTo>
                    <a:pt x="355" y="147"/>
                  </a:lnTo>
                  <a:lnTo>
                    <a:pt x="351" y="112"/>
                  </a:lnTo>
                  <a:lnTo>
                    <a:pt x="343" y="79"/>
                  </a:lnTo>
                  <a:lnTo>
                    <a:pt x="329" y="58"/>
                  </a:lnTo>
                  <a:lnTo>
                    <a:pt x="308" y="32"/>
                  </a:lnTo>
                  <a:lnTo>
                    <a:pt x="292" y="21"/>
                  </a:lnTo>
                  <a:lnTo>
                    <a:pt x="277" y="12"/>
                  </a:lnTo>
                  <a:lnTo>
                    <a:pt x="257" y="5"/>
                  </a:lnTo>
                  <a:lnTo>
                    <a:pt x="233" y="0"/>
                  </a:lnTo>
                  <a:lnTo>
                    <a:pt x="197" y="2"/>
                  </a:lnTo>
                  <a:lnTo>
                    <a:pt x="150" y="14"/>
                  </a:lnTo>
                  <a:lnTo>
                    <a:pt x="120" y="33"/>
                  </a:lnTo>
                  <a:lnTo>
                    <a:pt x="102" y="50"/>
                  </a:lnTo>
                  <a:lnTo>
                    <a:pt x="86" y="72"/>
                  </a:lnTo>
                  <a:lnTo>
                    <a:pt x="74" y="93"/>
                  </a:lnTo>
                  <a:lnTo>
                    <a:pt x="69" y="123"/>
                  </a:lnTo>
                  <a:lnTo>
                    <a:pt x="69" y="139"/>
                  </a:lnTo>
                </a:path>
              </a:pathLst>
            </a:custGeom>
            <a:solidFill>
              <a:srgbClr val="FFBFB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79" name="Group 22"/>
            <p:cNvGrpSpPr>
              <a:grpSpLocks/>
            </p:cNvGrpSpPr>
            <p:nvPr/>
          </p:nvGrpSpPr>
          <p:grpSpPr bwMode="auto">
            <a:xfrm>
              <a:off x="5058" y="1638"/>
              <a:ext cx="75" cy="95"/>
              <a:chOff x="5058" y="1638"/>
              <a:chExt cx="75" cy="95"/>
            </a:xfrm>
          </p:grpSpPr>
          <p:sp>
            <p:nvSpPr>
              <p:cNvPr id="9283" name="Freeform 23"/>
              <p:cNvSpPr>
                <a:spLocks/>
              </p:cNvSpPr>
              <p:nvPr/>
            </p:nvSpPr>
            <p:spPr bwMode="auto">
              <a:xfrm>
                <a:off x="5058" y="1638"/>
                <a:ext cx="75" cy="95"/>
              </a:xfrm>
              <a:custGeom>
                <a:avLst/>
                <a:gdLst>
                  <a:gd name="T0" fmla="*/ 36 w 75"/>
                  <a:gd name="T1" fmla="*/ 0 h 95"/>
                  <a:gd name="T2" fmla="*/ 40 w 75"/>
                  <a:gd name="T3" fmla="*/ 0 h 95"/>
                  <a:gd name="T4" fmla="*/ 46 w 75"/>
                  <a:gd name="T5" fmla="*/ 1 h 95"/>
                  <a:gd name="T6" fmla="*/ 52 w 75"/>
                  <a:gd name="T7" fmla="*/ 3 h 95"/>
                  <a:gd name="T8" fmla="*/ 58 w 75"/>
                  <a:gd name="T9" fmla="*/ 8 h 95"/>
                  <a:gd name="T10" fmla="*/ 63 w 75"/>
                  <a:gd name="T11" fmla="*/ 13 h 95"/>
                  <a:gd name="T12" fmla="*/ 67 w 75"/>
                  <a:gd name="T13" fmla="*/ 21 h 95"/>
                  <a:gd name="T14" fmla="*/ 72 w 75"/>
                  <a:gd name="T15" fmla="*/ 29 h 95"/>
                  <a:gd name="T16" fmla="*/ 73 w 75"/>
                  <a:gd name="T17" fmla="*/ 38 h 95"/>
                  <a:gd name="T18" fmla="*/ 74 w 75"/>
                  <a:gd name="T19" fmla="*/ 47 h 95"/>
                  <a:gd name="T20" fmla="*/ 73 w 75"/>
                  <a:gd name="T21" fmla="*/ 58 h 95"/>
                  <a:gd name="T22" fmla="*/ 71 w 75"/>
                  <a:gd name="T23" fmla="*/ 68 h 95"/>
                  <a:gd name="T24" fmla="*/ 67 w 75"/>
                  <a:gd name="T25" fmla="*/ 76 h 95"/>
                  <a:gd name="T26" fmla="*/ 61 w 75"/>
                  <a:gd name="T27" fmla="*/ 82 h 95"/>
                  <a:gd name="T28" fmla="*/ 57 w 75"/>
                  <a:gd name="T29" fmla="*/ 88 h 95"/>
                  <a:gd name="T30" fmla="*/ 51 w 75"/>
                  <a:gd name="T31" fmla="*/ 91 h 95"/>
                  <a:gd name="T32" fmla="*/ 43 w 75"/>
                  <a:gd name="T33" fmla="*/ 94 h 95"/>
                  <a:gd name="T34" fmla="*/ 37 w 75"/>
                  <a:gd name="T35" fmla="*/ 94 h 95"/>
                  <a:gd name="T36" fmla="*/ 30 w 75"/>
                  <a:gd name="T37" fmla="*/ 94 h 95"/>
                  <a:gd name="T38" fmla="*/ 23 w 75"/>
                  <a:gd name="T39" fmla="*/ 91 h 95"/>
                  <a:gd name="T40" fmla="*/ 15 w 75"/>
                  <a:gd name="T41" fmla="*/ 86 h 95"/>
                  <a:gd name="T42" fmla="*/ 11 w 75"/>
                  <a:gd name="T43" fmla="*/ 82 h 95"/>
                  <a:gd name="T44" fmla="*/ 8 w 75"/>
                  <a:gd name="T45" fmla="*/ 76 h 95"/>
                  <a:gd name="T46" fmla="*/ 5 w 75"/>
                  <a:gd name="T47" fmla="*/ 70 h 95"/>
                  <a:gd name="T48" fmla="*/ 2 w 75"/>
                  <a:gd name="T49" fmla="*/ 62 h 95"/>
                  <a:gd name="T50" fmla="*/ 0 w 75"/>
                  <a:gd name="T51" fmla="*/ 55 h 95"/>
                  <a:gd name="T52" fmla="*/ 0 w 75"/>
                  <a:gd name="T53" fmla="*/ 49 h 95"/>
                  <a:gd name="T54" fmla="*/ 0 w 75"/>
                  <a:gd name="T55" fmla="*/ 42 h 95"/>
                  <a:gd name="T56" fmla="*/ 1 w 75"/>
                  <a:gd name="T57" fmla="*/ 36 h 95"/>
                  <a:gd name="T58" fmla="*/ 3 w 75"/>
                  <a:gd name="T59" fmla="*/ 27 h 95"/>
                  <a:gd name="T60" fmla="*/ 7 w 75"/>
                  <a:gd name="T61" fmla="*/ 19 h 95"/>
                  <a:gd name="T62" fmla="*/ 12 w 75"/>
                  <a:gd name="T63" fmla="*/ 12 h 95"/>
                  <a:gd name="T64" fmla="*/ 17 w 75"/>
                  <a:gd name="T65" fmla="*/ 8 h 95"/>
                  <a:gd name="T66" fmla="*/ 22 w 75"/>
                  <a:gd name="T67" fmla="*/ 4 h 95"/>
                  <a:gd name="T68" fmla="*/ 30 w 75"/>
                  <a:gd name="T69" fmla="*/ 0 h 95"/>
                  <a:gd name="T70" fmla="*/ 36 w 75"/>
                  <a:gd name="T71" fmla="*/ 0 h 9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5"/>
                  <a:gd name="T109" fmla="*/ 0 h 95"/>
                  <a:gd name="T110" fmla="*/ 75 w 75"/>
                  <a:gd name="T111" fmla="*/ 95 h 9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5" h="95">
                    <a:moveTo>
                      <a:pt x="36" y="0"/>
                    </a:moveTo>
                    <a:lnTo>
                      <a:pt x="40" y="0"/>
                    </a:lnTo>
                    <a:lnTo>
                      <a:pt x="46" y="1"/>
                    </a:lnTo>
                    <a:lnTo>
                      <a:pt x="52" y="3"/>
                    </a:lnTo>
                    <a:lnTo>
                      <a:pt x="58" y="8"/>
                    </a:lnTo>
                    <a:lnTo>
                      <a:pt x="63" y="13"/>
                    </a:lnTo>
                    <a:lnTo>
                      <a:pt x="67" y="21"/>
                    </a:lnTo>
                    <a:lnTo>
                      <a:pt x="72" y="29"/>
                    </a:lnTo>
                    <a:lnTo>
                      <a:pt x="73" y="38"/>
                    </a:lnTo>
                    <a:lnTo>
                      <a:pt x="74" y="47"/>
                    </a:lnTo>
                    <a:lnTo>
                      <a:pt x="73" y="58"/>
                    </a:lnTo>
                    <a:lnTo>
                      <a:pt x="71" y="68"/>
                    </a:lnTo>
                    <a:lnTo>
                      <a:pt x="67" y="76"/>
                    </a:lnTo>
                    <a:lnTo>
                      <a:pt x="61" y="82"/>
                    </a:lnTo>
                    <a:lnTo>
                      <a:pt x="57" y="88"/>
                    </a:lnTo>
                    <a:lnTo>
                      <a:pt x="51" y="91"/>
                    </a:lnTo>
                    <a:lnTo>
                      <a:pt x="43" y="94"/>
                    </a:lnTo>
                    <a:lnTo>
                      <a:pt x="37" y="94"/>
                    </a:lnTo>
                    <a:lnTo>
                      <a:pt x="30" y="94"/>
                    </a:lnTo>
                    <a:lnTo>
                      <a:pt x="23" y="91"/>
                    </a:lnTo>
                    <a:lnTo>
                      <a:pt x="15" y="86"/>
                    </a:lnTo>
                    <a:lnTo>
                      <a:pt x="11" y="82"/>
                    </a:lnTo>
                    <a:lnTo>
                      <a:pt x="8" y="76"/>
                    </a:lnTo>
                    <a:lnTo>
                      <a:pt x="5" y="70"/>
                    </a:lnTo>
                    <a:lnTo>
                      <a:pt x="2" y="62"/>
                    </a:lnTo>
                    <a:lnTo>
                      <a:pt x="0" y="55"/>
                    </a:lnTo>
                    <a:lnTo>
                      <a:pt x="0" y="49"/>
                    </a:lnTo>
                    <a:lnTo>
                      <a:pt x="0" y="42"/>
                    </a:lnTo>
                    <a:lnTo>
                      <a:pt x="1" y="36"/>
                    </a:lnTo>
                    <a:lnTo>
                      <a:pt x="3" y="27"/>
                    </a:lnTo>
                    <a:lnTo>
                      <a:pt x="7" y="19"/>
                    </a:lnTo>
                    <a:lnTo>
                      <a:pt x="12" y="12"/>
                    </a:lnTo>
                    <a:lnTo>
                      <a:pt x="17" y="8"/>
                    </a:lnTo>
                    <a:lnTo>
                      <a:pt x="22" y="4"/>
                    </a:lnTo>
                    <a:lnTo>
                      <a:pt x="30" y="0"/>
                    </a:lnTo>
                    <a:lnTo>
                      <a:pt x="36" y="0"/>
                    </a:lnTo>
                  </a:path>
                </a:pathLst>
              </a:custGeom>
              <a:solidFill>
                <a:srgbClr val="FFFFF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4" name="Freeform 24"/>
              <p:cNvSpPr>
                <a:spLocks/>
              </p:cNvSpPr>
              <p:nvPr/>
            </p:nvSpPr>
            <p:spPr bwMode="auto">
              <a:xfrm>
                <a:off x="5062" y="1677"/>
                <a:ext cx="32" cy="42"/>
              </a:xfrm>
              <a:custGeom>
                <a:avLst/>
                <a:gdLst>
                  <a:gd name="T0" fmla="*/ 15 w 32"/>
                  <a:gd name="T1" fmla="*/ 0 h 42"/>
                  <a:gd name="T2" fmla="*/ 17 w 32"/>
                  <a:gd name="T3" fmla="*/ 0 h 42"/>
                  <a:gd name="T4" fmla="*/ 19 w 32"/>
                  <a:gd name="T5" fmla="*/ 1 h 42"/>
                  <a:gd name="T6" fmla="*/ 22 w 32"/>
                  <a:gd name="T7" fmla="*/ 2 h 42"/>
                  <a:gd name="T8" fmla="*/ 23 w 32"/>
                  <a:gd name="T9" fmla="*/ 4 h 42"/>
                  <a:gd name="T10" fmla="*/ 26 w 32"/>
                  <a:gd name="T11" fmla="*/ 7 h 42"/>
                  <a:gd name="T12" fmla="*/ 28 w 32"/>
                  <a:gd name="T13" fmla="*/ 10 h 42"/>
                  <a:gd name="T14" fmla="*/ 30 w 32"/>
                  <a:gd name="T15" fmla="*/ 13 h 42"/>
                  <a:gd name="T16" fmla="*/ 31 w 32"/>
                  <a:gd name="T17" fmla="*/ 17 h 42"/>
                  <a:gd name="T18" fmla="*/ 31 w 32"/>
                  <a:gd name="T19" fmla="*/ 21 h 42"/>
                  <a:gd name="T20" fmla="*/ 30 w 32"/>
                  <a:gd name="T21" fmla="*/ 26 h 42"/>
                  <a:gd name="T22" fmla="*/ 29 w 32"/>
                  <a:gd name="T23" fmla="*/ 30 h 42"/>
                  <a:gd name="T24" fmla="*/ 28 w 32"/>
                  <a:gd name="T25" fmla="*/ 33 h 42"/>
                  <a:gd name="T26" fmla="*/ 26 w 32"/>
                  <a:gd name="T27" fmla="*/ 36 h 42"/>
                  <a:gd name="T28" fmla="*/ 23 w 32"/>
                  <a:gd name="T29" fmla="*/ 38 h 42"/>
                  <a:gd name="T30" fmla="*/ 21 w 32"/>
                  <a:gd name="T31" fmla="*/ 40 h 42"/>
                  <a:gd name="T32" fmla="*/ 18 w 32"/>
                  <a:gd name="T33" fmla="*/ 41 h 42"/>
                  <a:gd name="T34" fmla="*/ 15 w 32"/>
                  <a:gd name="T35" fmla="*/ 41 h 42"/>
                  <a:gd name="T36" fmla="*/ 12 w 32"/>
                  <a:gd name="T37" fmla="*/ 41 h 42"/>
                  <a:gd name="T38" fmla="*/ 9 w 32"/>
                  <a:gd name="T39" fmla="*/ 40 h 42"/>
                  <a:gd name="T40" fmla="*/ 7 w 32"/>
                  <a:gd name="T41" fmla="*/ 37 h 42"/>
                  <a:gd name="T42" fmla="*/ 5 w 32"/>
                  <a:gd name="T43" fmla="*/ 36 h 42"/>
                  <a:gd name="T44" fmla="*/ 3 w 32"/>
                  <a:gd name="T45" fmla="*/ 33 h 42"/>
                  <a:gd name="T46" fmla="*/ 2 w 32"/>
                  <a:gd name="T47" fmla="*/ 31 h 42"/>
                  <a:gd name="T48" fmla="*/ 0 w 32"/>
                  <a:gd name="T49" fmla="*/ 28 h 42"/>
                  <a:gd name="T50" fmla="*/ 0 w 32"/>
                  <a:gd name="T51" fmla="*/ 25 h 42"/>
                  <a:gd name="T52" fmla="*/ 0 w 32"/>
                  <a:gd name="T53" fmla="*/ 22 h 42"/>
                  <a:gd name="T54" fmla="*/ 0 w 32"/>
                  <a:gd name="T55" fmla="*/ 19 h 42"/>
                  <a:gd name="T56" fmla="*/ 0 w 32"/>
                  <a:gd name="T57" fmla="*/ 16 h 42"/>
                  <a:gd name="T58" fmla="*/ 2 w 32"/>
                  <a:gd name="T59" fmla="*/ 12 h 42"/>
                  <a:gd name="T60" fmla="*/ 3 w 32"/>
                  <a:gd name="T61" fmla="*/ 9 h 42"/>
                  <a:gd name="T62" fmla="*/ 5 w 32"/>
                  <a:gd name="T63" fmla="*/ 6 h 42"/>
                  <a:gd name="T64" fmla="*/ 7 w 32"/>
                  <a:gd name="T65" fmla="*/ 4 h 42"/>
                  <a:gd name="T66" fmla="*/ 9 w 32"/>
                  <a:gd name="T67" fmla="*/ 3 h 42"/>
                  <a:gd name="T68" fmla="*/ 12 w 32"/>
                  <a:gd name="T69" fmla="*/ 1 h 42"/>
                  <a:gd name="T70" fmla="*/ 15 w 32"/>
                  <a:gd name="T71" fmla="*/ 0 h 4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2"/>
                  <a:gd name="T109" fmla="*/ 0 h 42"/>
                  <a:gd name="T110" fmla="*/ 32 w 32"/>
                  <a:gd name="T111" fmla="*/ 42 h 4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2" h="42">
                    <a:moveTo>
                      <a:pt x="15" y="0"/>
                    </a:moveTo>
                    <a:lnTo>
                      <a:pt x="17" y="0"/>
                    </a:lnTo>
                    <a:lnTo>
                      <a:pt x="19" y="1"/>
                    </a:lnTo>
                    <a:lnTo>
                      <a:pt x="22" y="2"/>
                    </a:lnTo>
                    <a:lnTo>
                      <a:pt x="23" y="4"/>
                    </a:lnTo>
                    <a:lnTo>
                      <a:pt x="26" y="7"/>
                    </a:lnTo>
                    <a:lnTo>
                      <a:pt x="28" y="10"/>
                    </a:lnTo>
                    <a:lnTo>
                      <a:pt x="30" y="13"/>
                    </a:lnTo>
                    <a:lnTo>
                      <a:pt x="31" y="17"/>
                    </a:lnTo>
                    <a:lnTo>
                      <a:pt x="31" y="21"/>
                    </a:lnTo>
                    <a:lnTo>
                      <a:pt x="30" y="26"/>
                    </a:lnTo>
                    <a:lnTo>
                      <a:pt x="29" y="30"/>
                    </a:lnTo>
                    <a:lnTo>
                      <a:pt x="28" y="33"/>
                    </a:lnTo>
                    <a:lnTo>
                      <a:pt x="26" y="36"/>
                    </a:lnTo>
                    <a:lnTo>
                      <a:pt x="23" y="38"/>
                    </a:lnTo>
                    <a:lnTo>
                      <a:pt x="21" y="40"/>
                    </a:lnTo>
                    <a:lnTo>
                      <a:pt x="18" y="41"/>
                    </a:lnTo>
                    <a:lnTo>
                      <a:pt x="15" y="41"/>
                    </a:lnTo>
                    <a:lnTo>
                      <a:pt x="12" y="41"/>
                    </a:lnTo>
                    <a:lnTo>
                      <a:pt x="9" y="40"/>
                    </a:lnTo>
                    <a:lnTo>
                      <a:pt x="7" y="37"/>
                    </a:lnTo>
                    <a:lnTo>
                      <a:pt x="5" y="36"/>
                    </a:lnTo>
                    <a:lnTo>
                      <a:pt x="3" y="33"/>
                    </a:lnTo>
                    <a:lnTo>
                      <a:pt x="2" y="31"/>
                    </a:lnTo>
                    <a:lnTo>
                      <a:pt x="0" y="28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0" y="16"/>
                    </a:lnTo>
                    <a:lnTo>
                      <a:pt x="2" y="12"/>
                    </a:lnTo>
                    <a:lnTo>
                      <a:pt x="3" y="9"/>
                    </a:lnTo>
                    <a:lnTo>
                      <a:pt x="5" y="6"/>
                    </a:lnTo>
                    <a:lnTo>
                      <a:pt x="7" y="4"/>
                    </a:lnTo>
                    <a:lnTo>
                      <a:pt x="9" y="3"/>
                    </a:lnTo>
                    <a:lnTo>
                      <a:pt x="12" y="1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 cap="rnd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280" name="Group 25"/>
            <p:cNvGrpSpPr>
              <a:grpSpLocks/>
            </p:cNvGrpSpPr>
            <p:nvPr/>
          </p:nvGrpSpPr>
          <p:grpSpPr bwMode="auto">
            <a:xfrm>
              <a:off x="5052" y="1477"/>
              <a:ext cx="320" cy="360"/>
              <a:chOff x="5052" y="1477"/>
              <a:chExt cx="320" cy="360"/>
            </a:xfrm>
          </p:grpSpPr>
          <p:sp>
            <p:nvSpPr>
              <p:cNvPr id="9281" name="Freeform 26"/>
              <p:cNvSpPr>
                <a:spLocks/>
              </p:cNvSpPr>
              <p:nvPr/>
            </p:nvSpPr>
            <p:spPr bwMode="auto">
              <a:xfrm>
                <a:off x="5070" y="1589"/>
                <a:ext cx="84" cy="56"/>
              </a:xfrm>
              <a:custGeom>
                <a:avLst/>
                <a:gdLst>
                  <a:gd name="T0" fmla="*/ 2 w 84"/>
                  <a:gd name="T1" fmla="*/ 25 h 56"/>
                  <a:gd name="T2" fmla="*/ 9 w 84"/>
                  <a:gd name="T3" fmla="*/ 17 h 56"/>
                  <a:gd name="T4" fmla="*/ 17 w 84"/>
                  <a:gd name="T5" fmla="*/ 12 h 56"/>
                  <a:gd name="T6" fmla="*/ 31 w 84"/>
                  <a:gd name="T7" fmla="*/ 3 h 56"/>
                  <a:gd name="T8" fmla="*/ 37 w 84"/>
                  <a:gd name="T9" fmla="*/ 0 h 56"/>
                  <a:gd name="T10" fmla="*/ 40 w 84"/>
                  <a:gd name="T11" fmla="*/ 0 h 56"/>
                  <a:gd name="T12" fmla="*/ 48 w 84"/>
                  <a:gd name="T13" fmla="*/ 4 h 56"/>
                  <a:gd name="T14" fmla="*/ 63 w 84"/>
                  <a:gd name="T15" fmla="*/ 19 h 56"/>
                  <a:gd name="T16" fmla="*/ 79 w 84"/>
                  <a:gd name="T17" fmla="*/ 37 h 56"/>
                  <a:gd name="T18" fmla="*/ 83 w 84"/>
                  <a:gd name="T19" fmla="*/ 44 h 56"/>
                  <a:gd name="T20" fmla="*/ 82 w 84"/>
                  <a:gd name="T21" fmla="*/ 50 h 56"/>
                  <a:gd name="T22" fmla="*/ 79 w 84"/>
                  <a:gd name="T23" fmla="*/ 53 h 56"/>
                  <a:gd name="T24" fmla="*/ 72 w 84"/>
                  <a:gd name="T25" fmla="*/ 55 h 56"/>
                  <a:gd name="T26" fmla="*/ 64 w 84"/>
                  <a:gd name="T27" fmla="*/ 49 h 56"/>
                  <a:gd name="T28" fmla="*/ 56 w 84"/>
                  <a:gd name="T29" fmla="*/ 40 h 56"/>
                  <a:gd name="T30" fmla="*/ 49 w 84"/>
                  <a:gd name="T31" fmla="*/ 31 h 56"/>
                  <a:gd name="T32" fmla="*/ 39 w 84"/>
                  <a:gd name="T33" fmla="*/ 21 h 56"/>
                  <a:gd name="T34" fmla="*/ 35 w 84"/>
                  <a:gd name="T35" fmla="*/ 19 h 56"/>
                  <a:gd name="T36" fmla="*/ 30 w 84"/>
                  <a:gd name="T37" fmla="*/ 20 h 56"/>
                  <a:gd name="T38" fmla="*/ 25 w 84"/>
                  <a:gd name="T39" fmla="*/ 25 h 56"/>
                  <a:gd name="T40" fmla="*/ 15 w 84"/>
                  <a:gd name="T41" fmla="*/ 33 h 56"/>
                  <a:gd name="T42" fmla="*/ 9 w 84"/>
                  <a:gd name="T43" fmla="*/ 37 h 56"/>
                  <a:gd name="T44" fmla="*/ 5 w 84"/>
                  <a:gd name="T45" fmla="*/ 37 h 56"/>
                  <a:gd name="T46" fmla="*/ 0 w 84"/>
                  <a:gd name="T47" fmla="*/ 33 h 56"/>
                  <a:gd name="T48" fmla="*/ 2 w 84"/>
                  <a:gd name="T49" fmla="*/ 25 h 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4"/>
                  <a:gd name="T76" fmla="*/ 0 h 56"/>
                  <a:gd name="T77" fmla="*/ 84 w 84"/>
                  <a:gd name="T78" fmla="*/ 56 h 5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4" h="56">
                    <a:moveTo>
                      <a:pt x="2" y="25"/>
                    </a:moveTo>
                    <a:lnTo>
                      <a:pt x="9" y="17"/>
                    </a:lnTo>
                    <a:lnTo>
                      <a:pt x="17" y="12"/>
                    </a:lnTo>
                    <a:lnTo>
                      <a:pt x="31" y="3"/>
                    </a:lnTo>
                    <a:lnTo>
                      <a:pt x="37" y="0"/>
                    </a:lnTo>
                    <a:lnTo>
                      <a:pt x="40" y="0"/>
                    </a:lnTo>
                    <a:lnTo>
                      <a:pt x="48" y="4"/>
                    </a:lnTo>
                    <a:lnTo>
                      <a:pt x="63" y="19"/>
                    </a:lnTo>
                    <a:lnTo>
                      <a:pt x="79" y="37"/>
                    </a:lnTo>
                    <a:lnTo>
                      <a:pt x="83" y="44"/>
                    </a:lnTo>
                    <a:lnTo>
                      <a:pt x="82" y="50"/>
                    </a:lnTo>
                    <a:lnTo>
                      <a:pt x="79" y="53"/>
                    </a:lnTo>
                    <a:lnTo>
                      <a:pt x="72" y="55"/>
                    </a:lnTo>
                    <a:lnTo>
                      <a:pt x="64" y="49"/>
                    </a:lnTo>
                    <a:lnTo>
                      <a:pt x="56" y="40"/>
                    </a:lnTo>
                    <a:lnTo>
                      <a:pt x="49" y="31"/>
                    </a:lnTo>
                    <a:lnTo>
                      <a:pt x="39" y="21"/>
                    </a:lnTo>
                    <a:lnTo>
                      <a:pt x="35" y="19"/>
                    </a:lnTo>
                    <a:lnTo>
                      <a:pt x="30" y="20"/>
                    </a:lnTo>
                    <a:lnTo>
                      <a:pt x="25" y="25"/>
                    </a:lnTo>
                    <a:lnTo>
                      <a:pt x="15" y="33"/>
                    </a:lnTo>
                    <a:lnTo>
                      <a:pt x="9" y="37"/>
                    </a:lnTo>
                    <a:lnTo>
                      <a:pt x="5" y="37"/>
                    </a:lnTo>
                    <a:lnTo>
                      <a:pt x="0" y="33"/>
                    </a:lnTo>
                    <a:lnTo>
                      <a:pt x="2" y="25"/>
                    </a:lnTo>
                  </a:path>
                </a:pathLst>
              </a:custGeom>
              <a:solidFill>
                <a:srgbClr val="5F3F1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82" name="Freeform 27"/>
              <p:cNvSpPr>
                <a:spLocks/>
              </p:cNvSpPr>
              <p:nvPr/>
            </p:nvSpPr>
            <p:spPr bwMode="auto">
              <a:xfrm>
                <a:off x="5052" y="1477"/>
                <a:ext cx="320" cy="360"/>
              </a:xfrm>
              <a:custGeom>
                <a:avLst/>
                <a:gdLst>
                  <a:gd name="T0" fmla="*/ 182 w 320"/>
                  <a:gd name="T1" fmla="*/ 259 h 360"/>
                  <a:gd name="T2" fmla="*/ 143 w 320"/>
                  <a:gd name="T3" fmla="*/ 245 h 360"/>
                  <a:gd name="T4" fmla="*/ 150 w 320"/>
                  <a:gd name="T5" fmla="*/ 202 h 360"/>
                  <a:gd name="T6" fmla="*/ 131 w 320"/>
                  <a:gd name="T7" fmla="*/ 184 h 360"/>
                  <a:gd name="T8" fmla="*/ 115 w 320"/>
                  <a:gd name="T9" fmla="*/ 164 h 360"/>
                  <a:gd name="T10" fmla="*/ 107 w 320"/>
                  <a:gd name="T11" fmla="*/ 135 h 360"/>
                  <a:gd name="T12" fmla="*/ 103 w 320"/>
                  <a:gd name="T13" fmla="*/ 108 h 360"/>
                  <a:gd name="T14" fmla="*/ 103 w 320"/>
                  <a:gd name="T15" fmla="*/ 82 h 360"/>
                  <a:gd name="T16" fmla="*/ 94 w 320"/>
                  <a:gd name="T17" fmla="*/ 79 h 360"/>
                  <a:gd name="T18" fmla="*/ 73 w 320"/>
                  <a:gd name="T19" fmla="*/ 77 h 360"/>
                  <a:gd name="T20" fmla="*/ 48 w 320"/>
                  <a:gd name="T21" fmla="*/ 85 h 360"/>
                  <a:gd name="T22" fmla="*/ 26 w 320"/>
                  <a:gd name="T23" fmla="*/ 97 h 360"/>
                  <a:gd name="T24" fmla="*/ 10 w 320"/>
                  <a:gd name="T25" fmla="*/ 108 h 360"/>
                  <a:gd name="T26" fmla="*/ 0 w 320"/>
                  <a:gd name="T27" fmla="*/ 91 h 360"/>
                  <a:gd name="T28" fmla="*/ 0 w 320"/>
                  <a:gd name="T29" fmla="*/ 73 h 360"/>
                  <a:gd name="T30" fmla="*/ 8 w 320"/>
                  <a:gd name="T31" fmla="*/ 51 h 360"/>
                  <a:gd name="T32" fmla="*/ 24 w 320"/>
                  <a:gd name="T33" fmla="*/ 30 h 360"/>
                  <a:gd name="T34" fmla="*/ 52 w 320"/>
                  <a:gd name="T35" fmla="*/ 15 h 360"/>
                  <a:gd name="T36" fmla="*/ 89 w 320"/>
                  <a:gd name="T37" fmla="*/ 4 h 360"/>
                  <a:gd name="T38" fmla="*/ 130 w 320"/>
                  <a:gd name="T39" fmla="*/ 0 h 360"/>
                  <a:gd name="T40" fmla="*/ 168 w 320"/>
                  <a:gd name="T41" fmla="*/ 5 h 360"/>
                  <a:gd name="T42" fmla="*/ 208 w 320"/>
                  <a:gd name="T43" fmla="*/ 18 h 360"/>
                  <a:gd name="T44" fmla="*/ 237 w 320"/>
                  <a:gd name="T45" fmla="*/ 39 h 360"/>
                  <a:gd name="T46" fmla="*/ 262 w 320"/>
                  <a:gd name="T47" fmla="*/ 64 h 360"/>
                  <a:gd name="T48" fmla="*/ 284 w 320"/>
                  <a:gd name="T49" fmla="*/ 97 h 360"/>
                  <a:gd name="T50" fmla="*/ 297 w 320"/>
                  <a:gd name="T51" fmla="*/ 130 h 360"/>
                  <a:gd name="T52" fmla="*/ 308 w 320"/>
                  <a:gd name="T53" fmla="*/ 162 h 360"/>
                  <a:gd name="T54" fmla="*/ 315 w 320"/>
                  <a:gd name="T55" fmla="*/ 204 h 360"/>
                  <a:gd name="T56" fmla="*/ 319 w 320"/>
                  <a:gd name="T57" fmla="*/ 230 h 360"/>
                  <a:gd name="T58" fmla="*/ 314 w 320"/>
                  <a:gd name="T59" fmla="*/ 269 h 360"/>
                  <a:gd name="T60" fmla="*/ 302 w 320"/>
                  <a:gd name="T61" fmla="*/ 309 h 360"/>
                  <a:gd name="T62" fmla="*/ 289 w 320"/>
                  <a:gd name="T63" fmla="*/ 340 h 360"/>
                  <a:gd name="T64" fmla="*/ 278 w 320"/>
                  <a:gd name="T65" fmla="*/ 353 h 360"/>
                  <a:gd name="T66" fmla="*/ 258 w 320"/>
                  <a:gd name="T67" fmla="*/ 359 h 360"/>
                  <a:gd name="T68" fmla="*/ 240 w 320"/>
                  <a:gd name="T69" fmla="*/ 359 h 360"/>
                  <a:gd name="T70" fmla="*/ 230 w 320"/>
                  <a:gd name="T71" fmla="*/ 359 h 360"/>
                  <a:gd name="T72" fmla="*/ 216 w 320"/>
                  <a:gd name="T73" fmla="*/ 355 h 360"/>
                  <a:gd name="T74" fmla="*/ 206 w 320"/>
                  <a:gd name="T75" fmla="*/ 338 h 360"/>
                  <a:gd name="T76" fmla="*/ 207 w 320"/>
                  <a:gd name="T77" fmla="*/ 331 h 360"/>
                  <a:gd name="T78" fmla="*/ 221 w 320"/>
                  <a:gd name="T79" fmla="*/ 327 h 360"/>
                  <a:gd name="T80" fmla="*/ 228 w 320"/>
                  <a:gd name="T81" fmla="*/ 319 h 360"/>
                  <a:gd name="T82" fmla="*/ 236 w 320"/>
                  <a:gd name="T83" fmla="*/ 307 h 360"/>
                  <a:gd name="T84" fmla="*/ 240 w 320"/>
                  <a:gd name="T85" fmla="*/ 293 h 360"/>
                  <a:gd name="T86" fmla="*/ 238 w 320"/>
                  <a:gd name="T87" fmla="*/ 286 h 360"/>
                  <a:gd name="T88" fmla="*/ 237 w 320"/>
                  <a:gd name="T89" fmla="*/ 275 h 360"/>
                  <a:gd name="T90" fmla="*/ 232 w 320"/>
                  <a:gd name="T91" fmla="*/ 263 h 360"/>
                  <a:gd name="T92" fmla="*/ 222 w 320"/>
                  <a:gd name="T93" fmla="*/ 252 h 360"/>
                  <a:gd name="T94" fmla="*/ 212 w 320"/>
                  <a:gd name="T95" fmla="*/ 248 h 360"/>
                  <a:gd name="T96" fmla="*/ 200 w 320"/>
                  <a:gd name="T97" fmla="*/ 249 h 360"/>
                  <a:gd name="T98" fmla="*/ 182 w 320"/>
                  <a:gd name="T99" fmla="*/ 259 h 360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320"/>
                  <a:gd name="T151" fmla="*/ 0 h 360"/>
                  <a:gd name="T152" fmla="*/ 320 w 320"/>
                  <a:gd name="T153" fmla="*/ 360 h 360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320" h="360">
                    <a:moveTo>
                      <a:pt x="182" y="259"/>
                    </a:moveTo>
                    <a:lnTo>
                      <a:pt x="143" y="245"/>
                    </a:lnTo>
                    <a:lnTo>
                      <a:pt x="150" y="202"/>
                    </a:lnTo>
                    <a:lnTo>
                      <a:pt x="131" y="184"/>
                    </a:lnTo>
                    <a:lnTo>
                      <a:pt x="115" y="164"/>
                    </a:lnTo>
                    <a:lnTo>
                      <a:pt x="107" y="135"/>
                    </a:lnTo>
                    <a:lnTo>
                      <a:pt x="103" y="108"/>
                    </a:lnTo>
                    <a:lnTo>
                      <a:pt x="103" y="82"/>
                    </a:lnTo>
                    <a:lnTo>
                      <a:pt x="94" y="79"/>
                    </a:lnTo>
                    <a:lnTo>
                      <a:pt x="73" y="77"/>
                    </a:lnTo>
                    <a:lnTo>
                      <a:pt x="48" y="85"/>
                    </a:lnTo>
                    <a:lnTo>
                      <a:pt x="26" y="97"/>
                    </a:lnTo>
                    <a:lnTo>
                      <a:pt x="10" y="108"/>
                    </a:lnTo>
                    <a:lnTo>
                      <a:pt x="0" y="91"/>
                    </a:lnTo>
                    <a:lnTo>
                      <a:pt x="0" y="73"/>
                    </a:lnTo>
                    <a:lnTo>
                      <a:pt x="8" y="51"/>
                    </a:lnTo>
                    <a:lnTo>
                      <a:pt x="24" y="30"/>
                    </a:lnTo>
                    <a:lnTo>
                      <a:pt x="52" y="15"/>
                    </a:lnTo>
                    <a:lnTo>
                      <a:pt x="89" y="4"/>
                    </a:lnTo>
                    <a:lnTo>
                      <a:pt x="130" y="0"/>
                    </a:lnTo>
                    <a:lnTo>
                      <a:pt x="168" y="5"/>
                    </a:lnTo>
                    <a:lnTo>
                      <a:pt x="208" y="18"/>
                    </a:lnTo>
                    <a:lnTo>
                      <a:pt x="237" y="39"/>
                    </a:lnTo>
                    <a:lnTo>
                      <a:pt x="262" y="64"/>
                    </a:lnTo>
                    <a:lnTo>
                      <a:pt x="284" y="97"/>
                    </a:lnTo>
                    <a:lnTo>
                      <a:pt x="297" y="130"/>
                    </a:lnTo>
                    <a:lnTo>
                      <a:pt x="308" y="162"/>
                    </a:lnTo>
                    <a:lnTo>
                      <a:pt x="315" y="204"/>
                    </a:lnTo>
                    <a:lnTo>
                      <a:pt x="319" y="230"/>
                    </a:lnTo>
                    <a:lnTo>
                      <a:pt x="314" y="269"/>
                    </a:lnTo>
                    <a:lnTo>
                      <a:pt x="302" y="309"/>
                    </a:lnTo>
                    <a:lnTo>
                      <a:pt x="289" y="340"/>
                    </a:lnTo>
                    <a:lnTo>
                      <a:pt x="278" y="353"/>
                    </a:lnTo>
                    <a:lnTo>
                      <a:pt x="258" y="359"/>
                    </a:lnTo>
                    <a:lnTo>
                      <a:pt x="240" y="359"/>
                    </a:lnTo>
                    <a:lnTo>
                      <a:pt x="230" y="359"/>
                    </a:lnTo>
                    <a:lnTo>
                      <a:pt x="216" y="355"/>
                    </a:lnTo>
                    <a:lnTo>
                      <a:pt x="206" y="338"/>
                    </a:lnTo>
                    <a:lnTo>
                      <a:pt x="207" y="331"/>
                    </a:lnTo>
                    <a:lnTo>
                      <a:pt x="221" y="327"/>
                    </a:lnTo>
                    <a:lnTo>
                      <a:pt x="228" y="319"/>
                    </a:lnTo>
                    <a:lnTo>
                      <a:pt x="236" y="307"/>
                    </a:lnTo>
                    <a:lnTo>
                      <a:pt x="240" y="293"/>
                    </a:lnTo>
                    <a:lnTo>
                      <a:pt x="238" y="286"/>
                    </a:lnTo>
                    <a:lnTo>
                      <a:pt x="237" y="275"/>
                    </a:lnTo>
                    <a:lnTo>
                      <a:pt x="232" y="263"/>
                    </a:lnTo>
                    <a:lnTo>
                      <a:pt x="222" y="252"/>
                    </a:lnTo>
                    <a:lnTo>
                      <a:pt x="212" y="248"/>
                    </a:lnTo>
                    <a:lnTo>
                      <a:pt x="200" y="249"/>
                    </a:lnTo>
                    <a:lnTo>
                      <a:pt x="182" y="259"/>
                    </a:lnTo>
                  </a:path>
                </a:pathLst>
              </a:custGeom>
              <a:solidFill>
                <a:srgbClr val="5F3F1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231" name="Group 28"/>
          <p:cNvGrpSpPr>
            <a:grpSpLocks/>
          </p:cNvGrpSpPr>
          <p:nvPr/>
        </p:nvGrpSpPr>
        <p:grpSpPr bwMode="auto">
          <a:xfrm>
            <a:off x="6915150" y="3459163"/>
            <a:ext cx="1293813" cy="1011237"/>
            <a:chOff x="4356" y="2179"/>
            <a:chExt cx="815" cy="637"/>
          </a:xfrm>
        </p:grpSpPr>
        <p:sp>
          <p:nvSpPr>
            <p:cNvPr id="9274" name="Freeform 29"/>
            <p:cNvSpPr>
              <a:spLocks/>
            </p:cNvSpPr>
            <p:nvPr/>
          </p:nvSpPr>
          <p:spPr bwMode="auto">
            <a:xfrm>
              <a:off x="4432" y="2179"/>
              <a:ext cx="678" cy="112"/>
            </a:xfrm>
            <a:custGeom>
              <a:avLst/>
              <a:gdLst>
                <a:gd name="T0" fmla="*/ 227 w 678"/>
                <a:gd name="T1" fmla="*/ 3 h 112"/>
                <a:gd name="T2" fmla="*/ 166 w 678"/>
                <a:gd name="T3" fmla="*/ 8 h 112"/>
                <a:gd name="T4" fmla="*/ 109 w 678"/>
                <a:gd name="T5" fmla="*/ 15 h 112"/>
                <a:gd name="T6" fmla="*/ 74 w 678"/>
                <a:gd name="T7" fmla="*/ 21 h 112"/>
                <a:gd name="T8" fmla="*/ 48 w 678"/>
                <a:gd name="T9" fmla="*/ 27 h 112"/>
                <a:gd name="T10" fmla="*/ 30 w 678"/>
                <a:gd name="T11" fmla="*/ 34 h 112"/>
                <a:gd name="T12" fmla="*/ 17 w 678"/>
                <a:gd name="T13" fmla="*/ 39 h 112"/>
                <a:gd name="T14" fmla="*/ 7 w 678"/>
                <a:gd name="T15" fmla="*/ 46 h 112"/>
                <a:gd name="T16" fmla="*/ 2 w 678"/>
                <a:gd name="T17" fmla="*/ 52 h 112"/>
                <a:gd name="T18" fmla="*/ 1 w 678"/>
                <a:gd name="T19" fmla="*/ 60 h 112"/>
                <a:gd name="T20" fmla="*/ 6 w 678"/>
                <a:gd name="T21" fmla="*/ 67 h 112"/>
                <a:gd name="T22" fmla="*/ 16 w 678"/>
                <a:gd name="T23" fmla="*/ 73 h 112"/>
                <a:gd name="T24" fmla="*/ 29 w 678"/>
                <a:gd name="T25" fmla="*/ 79 h 112"/>
                <a:gd name="T26" fmla="*/ 52 w 678"/>
                <a:gd name="T27" fmla="*/ 86 h 112"/>
                <a:gd name="T28" fmla="*/ 79 w 678"/>
                <a:gd name="T29" fmla="*/ 93 h 112"/>
                <a:gd name="T30" fmla="*/ 125 w 678"/>
                <a:gd name="T31" fmla="*/ 100 h 112"/>
                <a:gd name="T32" fmla="*/ 169 w 678"/>
                <a:gd name="T33" fmla="*/ 105 h 112"/>
                <a:gd name="T34" fmla="*/ 227 w 678"/>
                <a:gd name="T35" fmla="*/ 109 h 112"/>
                <a:gd name="T36" fmla="*/ 303 w 678"/>
                <a:gd name="T37" fmla="*/ 111 h 112"/>
                <a:gd name="T38" fmla="*/ 455 w 678"/>
                <a:gd name="T39" fmla="*/ 109 h 112"/>
                <a:gd name="T40" fmla="*/ 549 w 678"/>
                <a:gd name="T41" fmla="*/ 100 h 112"/>
                <a:gd name="T42" fmla="*/ 603 w 678"/>
                <a:gd name="T43" fmla="*/ 91 h 112"/>
                <a:gd name="T44" fmla="*/ 633 w 678"/>
                <a:gd name="T45" fmla="*/ 84 h 112"/>
                <a:gd name="T46" fmla="*/ 653 w 678"/>
                <a:gd name="T47" fmla="*/ 78 h 112"/>
                <a:gd name="T48" fmla="*/ 665 w 678"/>
                <a:gd name="T49" fmla="*/ 71 h 112"/>
                <a:gd name="T50" fmla="*/ 674 w 678"/>
                <a:gd name="T51" fmla="*/ 65 h 112"/>
                <a:gd name="T52" fmla="*/ 677 w 678"/>
                <a:gd name="T53" fmla="*/ 54 h 112"/>
                <a:gd name="T54" fmla="*/ 667 w 678"/>
                <a:gd name="T55" fmla="*/ 42 h 112"/>
                <a:gd name="T56" fmla="*/ 649 w 678"/>
                <a:gd name="T57" fmla="*/ 33 h 112"/>
                <a:gd name="T58" fmla="*/ 613 w 678"/>
                <a:gd name="T59" fmla="*/ 22 h 112"/>
                <a:gd name="T60" fmla="*/ 547 w 678"/>
                <a:gd name="T61" fmla="*/ 12 h 112"/>
                <a:gd name="T62" fmla="*/ 455 w 678"/>
                <a:gd name="T63" fmla="*/ 2 h 112"/>
                <a:gd name="T64" fmla="*/ 346 w 678"/>
                <a:gd name="T65" fmla="*/ 0 h 1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78"/>
                <a:gd name="T100" fmla="*/ 0 h 112"/>
                <a:gd name="T101" fmla="*/ 678 w 678"/>
                <a:gd name="T102" fmla="*/ 112 h 1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78" h="112">
                  <a:moveTo>
                    <a:pt x="346" y="0"/>
                  </a:moveTo>
                  <a:lnTo>
                    <a:pt x="227" y="3"/>
                  </a:lnTo>
                  <a:lnTo>
                    <a:pt x="196" y="6"/>
                  </a:lnTo>
                  <a:lnTo>
                    <a:pt x="166" y="8"/>
                  </a:lnTo>
                  <a:lnTo>
                    <a:pt x="138" y="12"/>
                  </a:lnTo>
                  <a:lnTo>
                    <a:pt x="109" y="15"/>
                  </a:lnTo>
                  <a:lnTo>
                    <a:pt x="91" y="18"/>
                  </a:lnTo>
                  <a:lnTo>
                    <a:pt x="74" y="21"/>
                  </a:lnTo>
                  <a:lnTo>
                    <a:pt x="60" y="24"/>
                  </a:lnTo>
                  <a:lnTo>
                    <a:pt x="48" y="27"/>
                  </a:lnTo>
                  <a:lnTo>
                    <a:pt x="39" y="30"/>
                  </a:lnTo>
                  <a:lnTo>
                    <a:pt x="30" y="34"/>
                  </a:lnTo>
                  <a:lnTo>
                    <a:pt x="22" y="36"/>
                  </a:lnTo>
                  <a:lnTo>
                    <a:pt x="17" y="39"/>
                  </a:lnTo>
                  <a:lnTo>
                    <a:pt x="12" y="42"/>
                  </a:lnTo>
                  <a:lnTo>
                    <a:pt x="7" y="46"/>
                  </a:lnTo>
                  <a:lnTo>
                    <a:pt x="4" y="48"/>
                  </a:lnTo>
                  <a:lnTo>
                    <a:pt x="2" y="52"/>
                  </a:lnTo>
                  <a:lnTo>
                    <a:pt x="0" y="55"/>
                  </a:lnTo>
                  <a:lnTo>
                    <a:pt x="1" y="60"/>
                  </a:lnTo>
                  <a:lnTo>
                    <a:pt x="2" y="62"/>
                  </a:lnTo>
                  <a:lnTo>
                    <a:pt x="6" y="67"/>
                  </a:lnTo>
                  <a:lnTo>
                    <a:pt x="11" y="71"/>
                  </a:lnTo>
                  <a:lnTo>
                    <a:pt x="16" y="73"/>
                  </a:lnTo>
                  <a:lnTo>
                    <a:pt x="22" y="76"/>
                  </a:lnTo>
                  <a:lnTo>
                    <a:pt x="29" y="79"/>
                  </a:lnTo>
                  <a:lnTo>
                    <a:pt x="39" y="82"/>
                  </a:lnTo>
                  <a:lnTo>
                    <a:pt x="52" y="86"/>
                  </a:lnTo>
                  <a:lnTo>
                    <a:pt x="64" y="89"/>
                  </a:lnTo>
                  <a:lnTo>
                    <a:pt x="79" y="93"/>
                  </a:lnTo>
                  <a:lnTo>
                    <a:pt x="101" y="97"/>
                  </a:lnTo>
                  <a:lnTo>
                    <a:pt x="125" y="100"/>
                  </a:lnTo>
                  <a:lnTo>
                    <a:pt x="147" y="103"/>
                  </a:lnTo>
                  <a:lnTo>
                    <a:pt x="169" y="105"/>
                  </a:lnTo>
                  <a:lnTo>
                    <a:pt x="196" y="107"/>
                  </a:lnTo>
                  <a:lnTo>
                    <a:pt x="227" y="109"/>
                  </a:lnTo>
                  <a:lnTo>
                    <a:pt x="265" y="110"/>
                  </a:lnTo>
                  <a:lnTo>
                    <a:pt x="303" y="111"/>
                  </a:lnTo>
                  <a:lnTo>
                    <a:pt x="397" y="111"/>
                  </a:lnTo>
                  <a:lnTo>
                    <a:pt x="455" y="109"/>
                  </a:lnTo>
                  <a:lnTo>
                    <a:pt x="504" y="105"/>
                  </a:lnTo>
                  <a:lnTo>
                    <a:pt x="549" y="100"/>
                  </a:lnTo>
                  <a:lnTo>
                    <a:pt x="589" y="94"/>
                  </a:lnTo>
                  <a:lnTo>
                    <a:pt x="603" y="91"/>
                  </a:lnTo>
                  <a:lnTo>
                    <a:pt x="617" y="88"/>
                  </a:lnTo>
                  <a:lnTo>
                    <a:pt x="633" y="84"/>
                  </a:lnTo>
                  <a:lnTo>
                    <a:pt x="643" y="82"/>
                  </a:lnTo>
                  <a:lnTo>
                    <a:pt x="653" y="78"/>
                  </a:lnTo>
                  <a:lnTo>
                    <a:pt x="661" y="74"/>
                  </a:lnTo>
                  <a:lnTo>
                    <a:pt x="665" y="71"/>
                  </a:lnTo>
                  <a:lnTo>
                    <a:pt x="669" y="67"/>
                  </a:lnTo>
                  <a:lnTo>
                    <a:pt x="674" y="65"/>
                  </a:lnTo>
                  <a:lnTo>
                    <a:pt x="677" y="59"/>
                  </a:lnTo>
                  <a:lnTo>
                    <a:pt x="677" y="54"/>
                  </a:lnTo>
                  <a:lnTo>
                    <a:pt x="674" y="48"/>
                  </a:lnTo>
                  <a:lnTo>
                    <a:pt x="667" y="42"/>
                  </a:lnTo>
                  <a:lnTo>
                    <a:pt x="658" y="37"/>
                  </a:lnTo>
                  <a:lnTo>
                    <a:pt x="649" y="33"/>
                  </a:lnTo>
                  <a:lnTo>
                    <a:pt x="635" y="28"/>
                  </a:lnTo>
                  <a:lnTo>
                    <a:pt x="613" y="22"/>
                  </a:lnTo>
                  <a:lnTo>
                    <a:pt x="586" y="18"/>
                  </a:lnTo>
                  <a:lnTo>
                    <a:pt x="547" y="12"/>
                  </a:lnTo>
                  <a:lnTo>
                    <a:pt x="506" y="7"/>
                  </a:lnTo>
                  <a:lnTo>
                    <a:pt x="455" y="2"/>
                  </a:lnTo>
                  <a:lnTo>
                    <a:pt x="410" y="1"/>
                  </a:lnTo>
                  <a:lnTo>
                    <a:pt x="346" y="0"/>
                  </a:lnTo>
                </a:path>
              </a:pathLst>
            </a:custGeom>
            <a:solidFill>
              <a:srgbClr val="3F7F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30"/>
            <p:cNvSpPr>
              <a:spLocks/>
            </p:cNvSpPr>
            <p:nvPr/>
          </p:nvSpPr>
          <p:spPr bwMode="auto">
            <a:xfrm>
              <a:off x="4356" y="2233"/>
              <a:ext cx="815" cy="583"/>
            </a:xfrm>
            <a:custGeom>
              <a:avLst/>
              <a:gdLst>
                <a:gd name="T0" fmla="*/ 77 w 815"/>
                <a:gd name="T1" fmla="*/ 6 h 583"/>
                <a:gd name="T2" fmla="*/ 82 w 815"/>
                <a:gd name="T3" fmla="*/ 13 h 583"/>
                <a:gd name="T4" fmla="*/ 92 w 815"/>
                <a:gd name="T5" fmla="*/ 19 h 583"/>
                <a:gd name="T6" fmla="*/ 105 w 815"/>
                <a:gd name="T7" fmla="*/ 25 h 583"/>
                <a:gd name="T8" fmla="*/ 128 w 815"/>
                <a:gd name="T9" fmla="*/ 32 h 583"/>
                <a:gd name="T10" fmla="*/ 155 w 815"/>
                <a:gd name="T11" fmla="*/ 39 h 583"/>
                <a:gd name="T12" fmla="*/ 201 w 815"/>
                <a:gd name="T13" fmla="*/ 46 h 583"/>
                <a:gd name="T14" fmla="*/ 245 w 815"/>
                <a:gd name="T15" fmla="*/ 51 h 583"/>
                <a:gd name="T16" fmla="*/ 303 w 815"/>
                <a:gd name="T17" fmla="*/ 55 h 583"/>
                <a:gd name="T18" fmla="*/ 379 w 815"/>
                <a:gd name="T19" fmla="*/ 57 h 583"/>
                <a:gd name="T20" fmla="*/ 531 w 815"/>
                <a:gd name="T21" fmla="*/ 55 h 583"/>
                <a:gd name="T22" fmla="*/ 625 w 815"/>
                <a:gd name="T23" fmla="*/ 46 h 583"/>
                <a:gd name="T24" fmla="*/ 679 w 815"/>
                <a:gd name="T25" fmla="*/ 37 h 583"/>
                <a:gd name="T26" fmla="*/ 709 w 815"/>
                <a:gd name="T27" fmla="*/ 30 h 583"/>
                <a:gd name="T28" fmla="*/ 729 w 815"/>
                <a:gd name="T29" fmla="*/ 24 h 583"/>
                <a:gd name="T30" fmla="*/ 741 w 815"/>
                <a:gd name="T31" fmla="*/ 17 h 583"/>
                <a:gd name="T32" fmla="*/ 750 w 815"/>
                <a:gd name="T33" fmla="*/ 11 h 583"/>
                <a:gd name="T34" fmla="*/ 753 w 815"/>
                <a:gd name="T35" fmla="*/ 0 h 583"/>
                <a:gd name="T36" fmla="*/ 783 w 815"/>
                <a:gd name="T37" fmla="*/ 524 h 583"/>
                <a:gd name="T38" fmla="*/ 716 w 815"/>
                <a:gd name="T39" fmla="*/ 553 h 583"/>
                <a:gd name="T40" fmla="*/ 661 w 815"/>
                <a:gd name="T41" fmla="*/ 555 h 583"/>
                <a:gd name="T42" fmla="*/ 597 w 815"/>
                <a:gd name="T43" fmla="*/ 567 h 583"/>
                <a:gd name="T44" fmla="*/ 553 w 815"/>
                <a:gd name="T45" fmla="*/ 582 h 583"/>
                <a:gd name="T46" fmla="*/ 498 w 815"/>
                <a:gd name="T47" fmla="*/ 574 h 583"/>
                <a:gd name="T48" fmla="*/ 443 w 815"/>
                <a:gd name="T49" fmla="*/ 560 h 583"/>
                <a:gd name="T50" fmla="*/ 379 w 815"/>
                <a:gd name="T51" fmla="*/ 562 h 583"/>
                <a:gd name="T52" fmla="*/ 321 w 815"/>
                <a:gd name="T53" fmla="*/ 572 h 583"/>
                <a:gd name="T54" fmla="*/ 274 w 815"/>
                <a:gd name="T55" fmla="*/ 577 h 583"/>
                <a:gd name="T56" fmla="*/ 202 w 815"/>
                <a:gd name="T57" fmla="*/ 565 h 583"/>
                <a:gd name="T58" fmla="*/ 142 w 815"/>
                <a:gd name="T59" fmla="*/ 560 h 583"/>
                <a:gd name="T60" fmla="*/ 87 w 815"/>
                <a:gd name="T61" fmla="*/ 567 h 583"/>
                <a:gd name="T62" fmla="*/ 26 w 815"/>
                <a:gd name="T63" fmla="*/ 548 h 583"/>
                <a:gd name="T64" fmla="*/ 8 w 815"/>
                <a:gd name="T65" fmla="*/ 476 h 58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15"/>
                <a:gd name="T100" fmla="*/ 0 h 583"/>
                <a:gd name="T101" fmla="*/ 815 w 815"/>
                <a:gd name="T102" fmla="*/ 583 h 58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15" h="583">
                  <a:moveTo>
                    <a:pt x="76" y="1"/>
                  </a:moveTo>
                  <a:lnTo>
                    <a:pt x="77" y="6"/>
                  </a:lnTo>
                  <a:lnTo>
                    <a:pt x="78" y="8"/>
                  </a:lnTo>
                  <a:lnTo>
                    <a:pt x="82" y="13"/>
                  </a:lnTo>
                  <a:lnTo>
                    <a:pt x="87" y="17"/>
                  </a:lnTo>
                  <a:lnTo>
                    <a:pt x="92" y="19"/>
                  </a:lnTo>
                  <a:lnTo>
                    <a:pt x="98" y="22"/>
                  </a:lnTo>
                  <a:lnTo>
                    <a:pt x="105" y="25"/>
                  </a:lnTo>
                  <a:lnTo>
                    <a:pt x="115" y="28"/>
                  </a:lnTo>
                  <a:lnTo>
                    <a:pt x="128" y="32"/>
                  </a:lnTo>
                  <a:lnTo>
                    <a:pt x="140" y="35"/>
                  </a:lnTo>
                  <a:lnTo>
                    <a:pt x="155" y="39"/>
                  </a:lnTo>
                  <a:lnTo>
                    <a:pt x="177" y="43"/>
                  </a:lnTo>
                  <a:lnTo>
                    <a:pt x="201" y="46"/>
                  </a:lnTo>
                  <a:lnTo>
                    <a:pt x="223" y="49"/>
                  </a:lnTo>
                  <a:lnTo>
                    <a:pt x="245" y="51"/>
                  </a:lnTo>
                  <a:lnTo>
                    <a:pt x="272" y="53"/>
                  </a:lnTo>
                  <a:lnTo>
                    <a:pt x="303" y="55"/>
                  </a:lnTo>
                  <a:lnTo>
                    <a:pt x="341" y="56"/>
                  </a:lnTo>
                  <a:lnTo>
                    <a:pt x="379" y="57"/>
                  </a:lnTo>
                  <a:lnTo>
                    <a:pt x="473" y="57"/>
                  </a:lnTo>
                  <a:lnTo>
                    <a:pt x="531" y="55"/>
                  </a:lnTo>
                  <a:lnTo>
                    <a:pt x="580" y="51"/>
                  </a:lnTo>
                  <a:lnTo>
                    <a:pt x="625" y="46"/>
                  </a:lnTo>
                  <a:lnTo>
                    <a:pt x="665" y="40"/>
                  </a:lnTo>
                  <a:lnTo>
                    <a:pt x="679" y="37"/>
                  </a:lnTo>
                  <a:lnTo>
                    <a:pt x="693" y="34"/>
                  </a:lnTo>
                  <a:lnTo>
                    <a:pt x="709" y="30"/>
                  </a:lnTo>
                  <a:lnTo>
                    <a:pt x="719" y="28"/>
                  </a:lnTo>
                  <a:lnTo>
                    <a:pt x="729" y="24"/>
                  </a:lnTo>
                  <a:lnTo>
                    <a:pt x="737" y="20"/>
                  </a:lnTo>
                  <a:lnTo>
                    <a:pt x="741" y="17"/>
                  </a:lnTo>
                  <a:lnTo>
                    <a:pt x="745" y="13"/>
                  </a:lnTo>
                  <a:lnTo>
                    <a:pt x="750" y="11"/>
                  </a:lnTo>
                  <a:lnTo>
                    <a:pt x="753" y="5"/>
                  </a:lnTo>
                  <a:lnTo>
                    <a:pt x="753" y="0"/>
                  </a:lnTo>
                  <a:lnTo>
                    <a:pt x="814" y="509"/>
                  </a:lnTo>
                  <a:lnTo>
                    <a:pt x="783" y="524"/>
                  </a:lnTo>
                  <a:lnTo>
                    <a:pt x="747" y="541"/>
                  </a:lnTo>
                  <a:lnTo>
                    <a:pt x="716" y="553"/>
                  </a:lnTo>
                  <a:lnTo>
                    <a:pt x="690" y="557"/>
                  </a:lnTo>
                  <a:lnTo>
                    <a:pt x="661" y="555"/>
                  </a:lnTo>
                  <a:lnTo>
                    <a:pt x="627" y="555"/>
                  </a:lnTo>
                  <a:lnTo>
                    <a:pt x="597" y="567"/>
                  </a:lnTo>
                  <a:lnTo>
                    <a:pt x="571" y="577"/>
                  </a:lnTo>
                  <a:lnTo>
                    <a:pt x="553" y="582"/>
                  </a:lnTo>
                  <a:lnTo>
                    <a:pt x="527" y="579"/>
                  </a:lnTo>
                  <a:lnTo>
                    <a:pt x="498" y="574"/>
                  </a:lnTo>
                  <a:lnTo>
                    <a:pt x="472" y="567"/>
                  </a:lnTo>
                  <a:lnTo>
                    <a:pt x="443" y="560"/>
                  </a:lnTo>
                  <a:lnTo>
                    <a:pt x="415" y="555"/>
                  </a:lnTo>
                  <a:lnTo>
                    <a:pt x="379" y="562"/>
                  </a:lnTo>
                  <a:lnTo>
                    <a:pt x="352" y="567"/>
                  </a:lnTo>
                  <a:lnTo>
                    <a:pt x="321" y="572"/>
                  </a:lnTo>
                  <a:lnTo>
                    <a:pt x="300" y="574"/>
                  </a:lnTo>
                  <a:lnTo>
                    <a:pt x="274" y="577"/>
                  </a:lnTo>
                  <a:lnTo>
                    <a:pt x="233" y="569"/>
                  </a:lnTo>
                  <a:lnTo>
                    <a:pt x="202" y="565"/>
                  </a:lnTo>
                  <a:lnTo>
                    <a:pt x="166" y="557"/>
                  </a:lnTo>
                  <a:lnTo>
                    <a:pt x="142" y="560"/>
                  </a:lnTo>
                  <a:lnTo>
                    <a:pt x="111" y="567"/>
                  </a:lnTo>
                  <a:lnTo>
                    <a:pt x="87" y="567"/>
                  </a:lnTo>
                  <a:lnTo>
                    <a:pt x="58" y="560"/>
                  </a:lnTo>
                  <a:lnTo>
                    <a:pt x="26" y="548"/>
                  </a:lnTo>
                  <a:lnTo>
                    <a:pt x="0" y="524"/>
                  </a:lnTo>
                  <a:lnTo>
                    <a:pt x="8" y="476"/>
                  </a:lnTo>
                  <a:lnTo>
                    <a:pt x="76" y="1"/>
                  </a:lnTo>
                </a:path>
              </a:pathLst>
            </a:custGeom>
            <a:solidFill>
              <a:srgbClr val="0000F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2" name="Freeform 31"/>
          <p:cNvSpPr>
            <a:spLocks/>
          </p:cNvSpPr>
          <p:nvPr/>
        </p:nvSpPr>
        <p:spPr bwMode="auto">
          <a:xfrm>
            <a:off x="7040563" y="3232150"/>
            <a:ext cx="642937" cy="344488"/>
          </a:xfrm>
          <a:custGeom>
            <a:avLst/>
            <a:gdLst>
              <a:gd name="T0" fmla="*/ 0 w 405"/>
              <a:gd name="T1" fmla="*/ 254000 h 217"/>
              <a:gd name="T2" fmla="*/ 22225 w 405"/>
              <a:gd name="T3" fmla="*/ 311150 h 217"/>
              <a:gd name="T4" fmla="*/ 31750 w 405"/>
              <a:gd name="T5" fmla="*/ 333375 h 217"/>
              <a:gd name="T6" fmla="*/ 41275 w 405"/>
              <a:gd name="T7" fmla="*/ 342900 h 217"/>
              <a:gd name="T8" fmla="*/ 52387 w 405"/>
              <a:gd name="T9" fmla="*/ 339725 h 217"/>
              <a:gd name="T10" fmla="*/ 63500 w 405"/>
              <a:gd name="T11" fmla="*/ 333375 h 217"/>
              <a:gd name="T12" fmla="*/ 379412 w 405"/>
              <a:gd name="T13" fmla="*/ 150813 h 217"/>
              <a:gd name="T14" fmla="*/ 395287 w 405"/>
              <a:gd name="T15" fmla="*/ 149225 h 217"/>
              <a:gd name="T16" fmla="*/ 414337 w 405"/>
              <a:gd name="T17" fmla="*/ 160338 h 217"/>
              <a:gd name="T18" fmla="*/ 434975 w 405"/>
              <a:gd name="T19" fmla="*/ 160338 h 217"/>
              <a:gd name="T20" fmla="*/ 460375 w 405"/>
              <a:gd name="T21" fmla="*/ 155575 h 217"/>
              <a:gd name="T22" fmla="*/ 495300 w 405"/>
              <a:gd name="T23" fmla="*/ 147638 h 217"/>
              <a:gd name="T24" fmla="*/ 514350 w 405"/>
              <a:gd name="T25" fmla="*/ 138113 h 217"/>
              <a:gd name="T26" fmla="*/ 617537 w 405"/>
              <a:gd name="T27" fmla="*/ 127000 h 217"/>
              <a:gd name="T28" fmla="*/ 636587 w 405"/>
              <a:gd name="T29" fmla="*/ 120650 h 217"/>
              <a:gd name="T30" fmla="*/ 631825 w 405"/>
              <a:gd name="T31" fmla="*/ 111125 h 217"/>
              <a:gd name="T32" fmla="*/ 622300 w 405"/>
              <a:gd name="T33" fmla="*/ 106363 h 217"/>
              <a:gd name="T34" fmla="*/ 582612 w 405"/>
              <a:gd name="T35" fmla="*/ 98425 h 217"/>
              <a:gd name="T36" fmla="*/ 533400 w 405"/>
              <a:gd name="T37" fmla="*/ 101600 h 217"/>
              <a:gd name="T38" fmla="*/ 534987 w 405"/>
              <a:gd name="T39" fmla="*/ 96838 h 217"/>
              <a:gd name="T40" fmla="*/ 582612 w 405"/>
              <a:gd name="T41" fmla="*/ 92075 h 217"/>
              <a:gd name="T42" fmla="*/ 623887 w 405"/>
              <a:gd name="T43" fmla="*/ 82550 h 217"/>
              <a:gd name="T44" fmla="*/ 639762 w 405"/>
              <a:gd name="T45" fmla="*/ 74613 h 217"/>
              <a:gd name="T46" fmla="*/ 641350 w 405"/>
              <a:gd name="T47" fmla="*/ 58738 h 217"/>
              <a:gd name="T48" fmla="*/ 617537 w 405"/>
              <a:gd name="T49" fmla="*/ 52388 h 217"/>
              <a:gd name="T50" fmla="*/ 525462 w 405"/>
              <a:gd name="T51" fmla="*/ 68263 h 217"/>
              <a:gd name="T52" fmla="*/ 525462 w 405"/>
              <a:gd name="T53" fmla="*/ 58738 h 217"/>
              <a:gd name="T54" fmla="*/ 611187 w 405"/>
              <a:gd name="T55" fmla="*/ 33338 h 217"/>
              <a:gd name="T56" fmla="*/ 631825 w 405"/>
              <a:gd name="T57" fmla="*/ 23813 h 217"/>
              <a:gd name="T58" fmla="*/ 630237 w 405"/>
              <a:gd name="T59" fmla="*/ 9525 h 217"/>
              <a:gd name="T60" fmla="*/ 617537 w 405"/>
              <a:gd name="T61" fmla="*/ 1588 h 217"/>
              <a:gd name="T62" fmla="*/ 606425 w 405"/>
              <a:gd name="T63" fmla="*/ 0 h 217"/>
              <a:gd name="T64" fmla="*/ 504825 w 405"/>
              <a:gd name="T65" fmla="*/ 33338 h 21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05"/>
              <a:gd name="T100" fmla="*/ 0 h 217"/>
              <a:gd name="T101" fmla="*/ 405 w 405"/>
              <a:gd name="T102" fmla="*/ 217 h 21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05" h="217">
                <a:moveTo>
                  <a:pt x="0" y="160"/>
                </a:moveTo>
                <a:lnTo>
                  <a:pt x="14" y="196"/>
                </a:lnTo>
                <a:lnTo>
                  <a:pt x="20" y="210"/>
                </a:lnTo>
                <a:lnTo>
                  <a:pt x="26" y="216"/>
                </a:lnTo>
                <a:lnTo>
                  <a:pt x="33" y="214"/>
                </a:lnTo>
                <a:lnTo>
                  <a:pt x="40" y="210"/>
                </a:lnTo>
                <a:lnTo>
                  <a:pt x="239" y="95"/>
                </a:lnTo>
                <a:lnTo>
                  <a:pt x="249" y="94"/>
                </a:lnTo>
                <a:lnTo>
                  <a:pt x="261" y="101"/>
                </a:lnTo>
                <a:lnTo>
                  <a:pt x="274" y="101"/>
                </a:lnTo>
                <a:lnTo>
                  <a:pt x="290" y="98"/>
                </a:lnTo>
                <a:lnTo>
                  <a:pt x="312" y="93"/>
                </a:lnTo>
                <a:lnTo>
                  <a:pt x="324" y="87"/>
                </a:lnTo>
                <a:lnTo>
                  <a:pt x="389" y="80"/>
                </a:lnTo>
                <a:lnTo>
                  <a:pt x="401" y="76"/>
                </a:lnTo>
                <a:lnTo>
                  <a:pt x="398" y="70"/>
                </a:lnTo>
                <a:lnTo>
                  <a:pt x="392" y="67"/>
                </a:lnTo>
                <a:lnTo>
                  <a:pt x="367" y="62"/>
                </a:lnTo>
                <a:lnTo>
                  <a:pt x="336" y="64"/>
                </a:lnTo>
                <a:lnTo>
                  <a:pt x="337" y="61"/>
                </a:lnTo>
                <a:lnTo>
                  <a:pt x="367" y="58"/>
                </a:lnTo>
                <a:lnTo>
                  <a:pt x="393" y="52"/>
                </a:lnTo>
                <a:lnTo>
                  <a:pt x="403" y="47"/>
                </a:lnTo>
                <a:lnTo>
                  <a:pt x="404" y="37"/>
                </a:lnTo>
                <a:lnTo>
                  <a:pt x="389" y="33"/>
                </a:lnTo>
                <a:lnTo>
                  <a:pt x="331" y="43"/>
                </a:lnTo>
                <a:lnTo>
                  <a:pt x="331" y="37"/>
                </a:lnTo>
                <a:lnTo>
                  <a:pt x="385" y="21"/>
                </a:lnTo>
                <a:lnTo>
                  <a:pt x="398" y="15"/>
                </a:lnTo>
                <a:lnTo>
                  <a:pt x="397" y="6"/>
                </a:lnTo>
                <a:lnTo>
                  <a:pt x="389" y="1"/>
                </a:lnTo>
                <a:lnTo>
                  <a:pt x="382" y="0"/>
                </a:lnTo>
                <a:lnTo>
                  <a:pt x="318" y="2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33" name="Group 32"/>
          <p:cNvGrpSpPr>
            <a:grpSpLocks/>
          </p:cNvGrpSpPr>
          <p:nvPr/>
        </p:nvGrpSpPr>
        <p:grpSpPr bwMode="auto">
          <a:xfrm>
            <a:off x="7153275" y="3749675"/>
            <a:ext cx="630238" cy="368300"/>
            <a:chOff x="4506" y="2362"/>
            <a:chExt cx="397" cy="232"/>
          </a:xfrm>
        </p:grpSpPr>
        <p:sp>
          <p:nvSpPr>
            <p:cNvPr id="9272" name="Freeform 33"/>
            <p:cNvSpPr>
              <a:spLocks/>
            </p:cNvSpPr>
            <p:nvPr/>
          </p:nvSpPr>
          <p:spPr bwMode="auto">
            <a:xfrm>
              <a:off x="4748" y="2426"/>
              <a:ext cx="155" cy="168"/>
            </a:xfrm>
            <a:custGeom>
              <a:avLst/>
              <a:gdLst>
                <a:gd name="T0" fmla="*/ 83 w 155"/>
                <a:gd name="T1" fmla="*/ 0 h 168"/>
                <a:gd name="T2" fmla="*/ 52 w 155"/>
                <a:gd name="T3" fmla="*/ 42 h 168"/>
                <a:gd name="T4" fmla="*/ 0 w 155"/>
                <a:gd name="T5" fmla="*/ 37 h 168"/>
                <a:gd name="T6" fmla="*/ 42 w 155"/>
                <a:gd name="T7" fmla="*/ 85 h 168"/>
                <a:gd name="T8" fmla="*/ 3 w 155"/>
                <a:gd name="T9" fmla="*/ 146 h 168"/>
                <a:gd name="T10" fmla="*/ 72 w 155"/>
                <a:gd name="T11" fmla="*/ 108 h 168"/>
                <a:gd name="T12" fmla="*/ 121 w 155"/>
                <a:gd name="T13" fmla="*/ 167 h 168"/>
                <a:gd name="T14" fmla="*/ 109 w 155"/>
                <a:gd name="T15" fmla="*/ 92 h 168"/>
                <a:gd name="T16" fmla="*/ 154 w 155"/>
                <a:gd name="T17" fmla="*/ 48 h 168"/>
                <a:gd name="T18" fmla="*/ 99 w 155"/>
                <a:gd name="T19" fmla="*/ 49 h 168"/>
                <a:gd name="T20" fmla="*/ 83 w 155"/>
                <a:gd name="T21" fmla="*/ 0 h 1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5"/>
                <a:gd name="T34" fmla="*/ 0 h 168"/>
                <a:gd name="T35" fmla="*/ 155 w 155"/>
                <a:gd name="T36" fmla="*/ 168 h 1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5" h="168">
                  <a:moveTo>
                    <a:pt x="83" y="0"/>
                  </a:moveTo>
                  <a:lnTo>
                    <a:pt x="52" y="42"/>
                  </a:lnTo>
                  <a:lnTo>
                    <a:pt x="0" y="37"/>
                  </a:lnTo>
                  <a:lnTo>
                    <a:pt x="42" y="85"/>
                  </a:lnTo>
                  <a:lnTo>
                    <a:pt x="3" y="146"/>
                  </a:lnTo>
                  <a:lnTo>
                    <a:pt x="72" y="108"/>
                  </a:lnTo>
                  <a:lnTo>
                    <a:pt x="121" y="167"/>
                  </a:lnTo>
                  <a:lnTo>
                    <a:pt x="109" y="92"/>
                  </a:lnTo>
                  <a:lnTo>
                    <a:pt x="154" y="48"/>
                  </a:lnTo>
                  <a:lnTo>
                    <a:pt x="99" y="49"/>
                  </a:lnTo>
                  <a:lnTo>
                    <a:pt x="83" y="0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Freeform 34"/>
            <p:cNvSpPr>
              <a:spLocks/>
            </p:cNvSpPr>
            <p:nvPr/>
          </p:nvSpPr>
          <p:spPr bwMode="auto">
            <a:xfrm>
              <a:off x="4506" y="2362"/>
              <a:ext cx="150" cy="167"/>
            </a:xfrm>
            <a:custGeom>
              <a:avLst/>
              <a:gdLst>
                <a:gd name="T0" fmla="*/ 41 w 150"/>
                <a:gd name="T1" fmla="*/ 2 h 167"/>
                <a:gd name="T2" fmla="*/ 29 w 150"/>
                <a:gd name="T3" fmla="*/ 9 h 167"/>
                <a:gd name="T4" fmla="*/ 25 w 150"/>
                <a:gd name="T5" fmla="*/ 14 h 167"/>
                <a:gd name="T6" fmla="*/ 19 w 150"/>
                <a:gd name="T7" fmla="*/ 18 h 167"/>
                <a:gd name="T8" fmla="*/ 13 w 150"/>
                <a:gd name="T9" fmla="*/ 29 h 167"/>
                <a:gd name="T10" fmla="*/ 9 w 150"/>
                <a:gd name="T11" fmla="*/ 37 h 167"/>
                <a:gd name="T12" fmla="*/ 5 w 150"/>
                <a:gd name="T13" fmla="*/ 45 h 167"/>
                <a:gd name="T14" fmla="*/ 2 w 150"/>
                <a:gd name="T15" fmla="*/ 58 h 167"/>
                <a:gd name="T16" fmla="*/ 1 w 150"/>
                <a:gd name="T17" fmla="*/ 65 h 167"/>
                <a:gd name="T18" fmla="*/ 0 w 150"/>
                <a:gd name="T19" fmla="*/ 71 h 167"/>
                <a:gd name="T20" fmla="*/ 0 w 150"/>
                <a:gd name="T21" fmla="*/ 82 h 167"/>
                <a:gd name="T22" fmla="*/ 1 w 150"/>
                <a:gd name="T23" fmla="*/ 92 h 167"/>
                <a:gd name="T24" fmla="*/ 3 w 150"/>
                <a:gd name="T25" fmla="*/ 103 h 167"/>
                <a:gd name="T26" fmla="*/ 5 w 150"/>
                <a:gd name="T27" fmla="*/ 110 h 167"/>
                <a:gd name="T28" fmla="*/ 8 w 150"/>
                <a:gd name="T29" fmla="*/ 118 h 167"/>
                <a:gd name="T30" fmla="*/ 12 w 150"/>
                <a:gd name="T31" fmla="*/ 125 h 167"/>
                <a:gd name="T32" fmla="*/ 17 w 150"/>
                <a:gd name="T33" fmla="*/ 133 h 167"/>
                <a:gd name="T34" fmla="*/ 22 w 150"/>
                <a:gd name="T35" fmla="*/ 138 h 167"/>
                <a:gd name="T36" fmla="*/ 29 w 150"/>
                <a:gd name="T37" fmla="*/ 145 h 167"/>
                <a:gd name="T38" fmla="*/ 35 w 150"/>
                <a:gd name="T39" fmla="*/ 149 h 167"/>
                <a:gd name="T40" fmla="*/ 41 w 150"/>
                <a:gd name="T41" fmla="*/ 154 h 167"/>
                <a:gd name="T42" fmla="*/ 48 w 150"/>
                <a:gd name="T43" fmla="*/ 158 h 167"/>
                <a:gd name="T44" fmla="*/ 54 w 150"/>
                <a:gd name="T45" fmla="*/ 161 h 167"/>
                <a:gd name="T46" fmla="*/ 62 w 150"/>
                <a:gd name="T47" fmla="*/ 164 h 167"/>
                <a:gd name="T48" fmla="*/ 70 w 150"/>
                <a:gd name="T49" fmla="*/ 165 h 167"/>
                <a:gd name="T50" fmla="*/ 76 w 150"/>
                <a:gd name="T51" fmla="*/ 166 h 167"/>
                <a:gd name="T52" fmla="*/ 87 w 150"/>
                <a:gd name="T53" fmla="*/ 166 h 167"/>
                <a:gd name="T54" fmla="*/ 96 w 150"/>
                <a:gd name="T55" fmla="*/ 165 h 167"/>
                <a:gd name="T56" fmla="*/ 103 w 150"/>
                <a:gd name="T57" fmla="*/ 164 h 167"/>
                <a:gd name="T58" fmla="*/ 109 w 150"/>
                <a:gd name="T59" fmla="*/ 163 h 167"/>
                <a:gd name="T60" fmla="*/ 116 w 150"/>
                <a:gd name="T61" fmla="*/ 161 h 167"/>
                <a:gd name="T62" fmla="*/ 124 w 150"/>
                <a:gd name="T63" fmla="*/ 158 h 167"/>
                <a:gd name="T64" fmla="*/ 130 w 150"/>
                <a:gd name="T65" fmla="*/ 153 h 167"/>
                <a:gd name="T66" fmla="*/ 136 w 150"/>
                <a:gd name="T67" fmla="*/ 148 h 167"/>
                <a:gd name="T68" fmla="*/ 139 w 150"/>
                <a:gd name="T69" fmla="*/ 142 h 167"/>
                <a:gd name="T70" fmla="*/ 142 w 150"/>
                <a:gd name="T71" fmla="*/ 136 h 167"/>
                <a:gd name="T72" fmla="*/ 146 w 150"/>
                <a:gd name="T73" fmla="*/ 127 h 167"/>
                <a:gd name="T74" fmla="*/ 148 w 150"/>
                <a:gd name="T75" fmla="*/ 115 h 167"/>
                <a:gd name="T76" fmla="*/ 149 w 150"/>
                <a:gd name="T77" fmla="*/ 106 h 167"/>
                <a:gd name="T78" fmla="*/ 138 w 150"/>
                <a:gd name="T79" fmla="*/ 109 h 167"/>
                <a:gd name="T80" fmla="*/ 130 w 150"/>
                <a:gd name="T81" fmla="*/ 114 h 167"/>
                <a:gd name="T82" fmla="*/ 118 w 150"/>
                <a:gd name="T83" fmla="*/ 117 h 167"/>
                <a:gd name="T84" fmla="*/ 103 w 150"/>
                <a:gd name="T85" fmla="*/ 119 h 167"/>
                <a:gd name="T86" fmla="*/ 88 w 150"/>
                <a:gd name="T87" fmla="*/ 120 h 167"/>
                <a:gd name="T88" fmla="*/ 76 w 150"/>
                <a:gd name="T89" fmla="*/ 118 h 167"/>
                <a:gd name="T90" fmla="*/ 61 w 150"/>
                <a:gd name="T91" fmla="*/ 111 h 167"/>
                <a:gd name="T92" fmla="*/ 49 w 150"/>
                <a:gd name="T93" fmla="*/ 102 h 167"/>
                <a:gd name="T94" fmla="*/ 41 w 150"/>
                <a:gd name="T95" fmla="*/ 88 h 167"/>
                <a:gd name="T96" fmla="*/ 38 w 150"/>
                <a:gd name="T97" fmla="*/ 76 h 167"/>
                <a:gd name="T98" fmla="*/ 37 w 150"/>
                <a:gd name="T99" fmla="*/ 61 h 167"/>
                <a:gd name="T100" fmla="*/ 37 w 150"/>
                <a:gd name="T101" fmla="*/ 48 h 167"/>
                <a:gd name="T102" fmla="*/ 39 w 150"/>
                <a:gd name="T103" fmla="*/ 32 h 167"/>
                <a:gd name="T104" fmla="*/ 42 w 150"/>
                <a:gd name="T105" fmla="*/ 15 h 167"/>
                <a:gd name="T106" fmla="*/ 51 w 150"/>
                <a:gd name="T107" fmla="*/ 0 h 167"/>
                <a:gd name="T108" fmla="*/ 41 w 150"/>
                <a:gd name="T109" fmla="*/ 2 h 16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0"/>
                <a:gd name="T166" fmla="*/ 0 h 167"/>
                <a:gd name="T167" fmla="*/ 150 w 150"/>
                <a:gd name="T168" fmla="*/ 167 h 16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0" h="167">
                  <a:moveTo>
                    <a:pt x="41" y="2"/>
                  </a:moveTo>
                  <a:lnTo>
                    <a:pt x="29" y="9"/>
                  </a:lnTo>
                  <a:lnTo>
                    <a:pt x="25" y="14"/>
                  </a:lnTo>
                  <a:lnTo>
                    <a:pt x="19" y="18"/>
                  </a:lnTo>
                  <a:lnTo>
                    <a:pt x="13" y="29"/>
                  </a:lnTo>
                  <a:lnTo>
                    <a:pt x="9" y="37"/>
                  </a:lnTo>
                  <a:lnTo>
                    <a:pt x="5" y="45"/>
                  </a:lnTo>
                  <a:lnTo>
                    <a:pt x="2" y="58"/>
                  </a:lnTo>
                  <a:lnTo>
                    <a:pt x="1" y="65"/>
                  </a:lnTo>
                  <a:lnTo>
                    <a:pt x="0" y="71"/>
                  </a:lnTo>
                  <a:lnTo>
                    <a:pt x="0" y="82"/>
                  </a:lnTo>
                  <a:lnTo>
                    <a:pt x="1" y="92"/>
                  </a:lnTo>
                  <a:lnTo>
                    <a:pt x="3" y="103"/>
                  </a:lnTo>
                  <a:lnTo>
                    <a:pt x="5" y="110"/>
                  </a:lnTo>
                  <a:lnTo>
                    <a:pt x="8" y="118"/>
                  </a:lnTo>
                  <a:lnTo>
                    <a:pt x="12" y="125"/>
                  </a:lnTo>
                  <a:lnTo>
                    <a:pt x="17" y="133"/>
                  </a:lnTo>
                  <a:lnTo>
                    <a:pt x="22" y="138"/>
                  </a:lnTo>
                  <a:lnTo>
                    <a:pt x="29" y="145"/>
                  </a:lnTo>
                  <a:lnTo>
                    <a:pt x="35" y="149"/>
                  </a:lnTo>
                  <a:lnTo>
                    <a:pt x="41" y="154"/>
                  </a:lnTo>
                  <a:lnTo>
                    <a:pt x="48" y="158"/>
                  </a:lnTo>
                  <a:lnTo>
                    <a:pt x="54" y="161"/>
                  </a:lnTo>
                  <a:lnTo>
                    <a:pt x="62" y="164"/>
                  </a:lnTo>
                  <a:lnTo>
                    <a:pt x="70" y="165"/>
                  </a:lnTo>
                  <a:lnTo>
                    <a:pt x="76" y="166"/>
                  </a:lnTo>
                  <a:lnTo>
                    <a:pt x="87" y="166"/>
                  </a:lnTo>
                  <a:lnTo>
                    <a:pt x="96" y="165"/>
                  </a:lnTo>
                  <a:lnTo>
                    <a:pt x="103" y="164"/>
                  </a:lnTo>
                  <a:lnTo>
                    <a:pt x="109" y="163"/>
                  </a:lnTo>
                  <a:lnTo>
                    <a:pt x="116" y="161"/>
                  </a:lnTo>
                  <a:lnTo>
                    <a:pt x="124" y="158"/>
                  </a:lnTo>
                  <a:lnTo>
                    <a:pt x="130" y="153"/>
                  </a:lnTo>
                  <a:lnTo>
                    <a:pt x="136" y="148"/>
                  </a:lnTo>
                  <a:lnTo>
                    <a:pt x="139" y="142"/>
                  </a:lnTo>
                  <a:lnTo>
                    <a:pt x="142" y="136"/>
                  </a:lnTo>
                  <a:lnTo>
                    <a:pt x="146" y="127"/>
                  </a:lnTo>
                  <a:lnTo>
                    <a:pt x="148" y="115"/>
                  </a:lnTo>
                  <a:lnTo>
                    <a:pt x="149" y="106"/>
                  </a:lnTo>
                  <a:lnTo>
                    <a:pt x="138" y="109"/>
                  </a:lnTo>
                  <a:lnTo>
                    <a:pt x="130" y="114"/>
                  </a:lnTo>
                  <a:lnTo>
                    <a:pt x="118" y="117"/>
                  </a:lnTo>
                  <a:lnTo>
                    <a:pt x="103" y="119"/>
                  </a:lnTo>
                  <a:lnTo>
                    <a:pt x="88" y="120"/>
                  </a:lnTo>
                  <a:lnTo>
                    <a:pt x="76" y="118"/>
                  </a:lnTo>
                  <a:lnTo>
                    <a:pt x="61" y="111"/>
                  </a:lnTo>
                  <a:lnTo>
                    <a:pt x="49" y="102"/>
                  </a:lnTo>
                  <a:lnTo>
                    <a:pt x="41" y="88"/>
                  </a:lnTo>
                  <a:lnTo>
                    <a:pt x="38" y="76"/>
                  </a:lnTo>
                  <a:lnTo>
                    <a:pt x="37" y="61"/>
                  </a:lnTo>
                  <a:lnTo>
                    <a:pt x="37" y="48"/>
                  </a:lnTo>
                  <a:lnTo>
                    <a:pt x="39" y="32"/>
                  </a:lnTo>
                  <a:lnTo>
                    <a:pt x="42" y="15"/>
                  </a:lnTo>
                  <a:lnTo>
                    <a:pt x="51" y="0"/>
                  </a:lnTo>
                  <a:lnTo>
                    <a:pt x="41" y="2"/>
                  </a:lnTo>
                </a:path>
              </a:pathLst>
            </a:custGeom>
            <a:solidFill>
              <a:srgbClr val="0000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4" name="Group 35"/>
          <p:cNvGrpSpPr>
            <a:grpSpLocks/>
          </p:cNvGrpSpPr>
          <p:nvPr/>
        </p:nvGrpSpPr>
        <p:grpSpPr bwMode="auto">
          <a:xfrm>
            <a:off x="7123113" y="3719513"/>
            <a:ext cx="630237" cy="368300"/>
            <a:chOff x="4487" y="2343"/>
            <a:chExt cx="397" cy="232"/>
          </a:xfrm>
        </p:grpSpPr>
        <p:sp>
          <p:nvSpPr>
            <p:cNvPr id="9270" name="Freeform 36"/>
            <p:cNvSpPr>
              <a:spLocks/>
            </p:cNvSpPr>
            <p:nvPr/>
          </p:nvSpPr>
          <p:spPr bwMode="auto">
            <a:xfrm>
              <a:off x="4729" y="2407"/>
              <a:ext cx="155" cy="168"/>
            </a:xfrm>
            <a:custGeom>
              <a:avLst/>
              <a:gdLst>
                <a:gd name="T0" fmla="*/ 83 w 155"/>
                <a:gd name="T1" fmla="*/ 0 h 168"/>
                <a:gd name="T2" fmla="*/ 52 w 155"/>
                <a:gd name="T3" fmla="*/ 42 h 168"/>
                <a:gd name="T4" fmla="*/ 0 w 155"/>
                <a:gd name="T5" fmla="*/ 37 h 168"/>
                <a:gd name="T6" fmla="*/ 42 w 155"/>
                <a:gd name="T7" fmla="*/ 85 h 168"/>
                <a:gd name="T8" fmla="*/ 3 w 155"/>
                <a:gd name="T9" fmla="*/ 146 h 168"/>
                <a:gd name="T10" fmla="*/ 73 w 155"/>
                <a:gd name="T11" fmla="*/ 108 h 168"/>
                <a:gd name="T12" fmla="*/ 121 w 155"/>
                <a:gd name="T13" fmla="*/ 167 h 168"/>
                <a:gd name="T14" fmla="*/ 109 w 155"/>
                <a:gd name="T15" fmla="*/ 92 h 168"/>
                <a:gd name="T16" fmla="*/ 154 w 155"/>
                <a:gd name="T17" fmla="*/ 48 h 168"/>
                <a:gd name="T18" fmla="*/ 99 w 155"/>
                <a:gd name="T19" fmla="*/ 49 h 168"/>
                <a:gd name="T20" fmla="*/ 83 w 155"/>
                <a:gd name="T21" fmla="*/ 0 h 1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5"/>
                <a:gd name="T34" fmla="*/ 0 h 168"/>
                <a:gd name="T35" fmla="*/ 155 w 155"/>
                <a:gd name="T36" fmla="*/ 168 h 1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5" h="168">
                  <a:moveTo>
                    <a:pt x="83" y="0"/>
                  </a:moveTo>
                  <a:lnTo>
                    <a:pt x="52" y="42"/>
                  </a:lnTo>
                  <a:lnTo>
                    <a:pt x="0" y="37"/>
                  </a:lnTo>
                  <a:lnTo>
                    <a:pt x="42" y="85"/>
                  </a:lnTo>
                  <a:lnTo>
                    <a:pt x="3" y="146"/>
                  </a:lnTo>
                  <a:lnTo>
                    <a:pt x="73" y="108"/>
                  </a:lnTo>
                  <a:lnTo>
                    <a:pt x="121" y="167"/>
                  </a:lnTo>
                  <a:lnTo>
                    <a:pt x="109" y="92"/>
                  </a:lnTo>
                  <a:lnTo>
                    <a:pt x="154" y="48"/>
                  </a:lnTo>
                  <a:lnTo>
                    <a:pt x="99" y="49"/>
                  </a:lnTo>
                  <a:lnTo>
                    <a:pt x="83" y="0"/>
                  </a:lnTo>
                </a:path>
              </a:pathLst>
            </a:custGeom>
            <a:solidFill>
              <a:srgbClr val="FF9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37"/>
            <p:cNvSpPr>
              <a:spLocks/>
            </p:cNvSpPr>
            <p:nvPr/>
          </p:nvSpPr>
          <p:spPr bwMode="auto">
            <a:xfrm>
              <a:off x="4487" y="2343"/>
              <a:ext cx="150" cy="167"/>
            </a:xfrm>
            <a:custGeom>
              <a:avLst/>
              <a:gdLst>
                <a:gd name="T0" fmla="*/ 41 w 150"/>
                <a:gd name="T1" fmla="*/ 1 h 167"/>
                <a:gd name="T2" fmla="*/ 29 w 150"/>
                <a:gd name="T3" fmla="*/ 9 h 167"/>
                <a:gd name="T4" fmla="*/ 25 w 150"/>
                <a:gd name="T5" fmla="*/ 13 h 167"/>
                <a:gd name="T6" fmla="*/ 20 w 150"/>
                <a:gd name="T7" fmla="*/ 18 h 167"/>
                <a:gd name="T8" fmla="*/ 13 w 150"/>
                <a:gd name="T9" fmla="*/ 29 h 167"/>
                <a:gd name="T10" fmla="*/ 9 w 150"/>
                <a:gd name="T11" fmla="*/ 37 h 167"/>
                <a:gd name="T12" fmla="*/ 5 w 150"/>
                <a:gd name="T13" fmla="*/ 45 h 167"/>
                <a:gd name="T14" fmla="*/ 2 w 150"/>
                <a:gd name="T15" fmla="*/ 59 h 167"/>
                <a:gd name="T16" fmla="*/ 1 w 150"/>
                <a:gd name="T17" fmla="*/ 65 h 167"/>
                <a:gd name="T18" fmla="*/ 0 w 150"/>
                <a:gd name="T19" fmla="*/ 71 h 167"/>
                <a:gd name="T20" fmla="*/ 0 w 150"/>
                <a:gd name="T21" fmla="*/ 81 h 167"/>
                <a:gd name="T22" fmla="*/ 1 w 150"/>
                <a:gd name="T23" fmla="*/ 92 h 167"/>
                <a:gd name="T24" fmla="*/ 3 w 150"/>
                <a:gd name="T25" fmla="*/ 102 h 167"/>
                <a:gd name="T26" fmla="*/ 5 w 150"/>
                <a:gd name="T27" fmla="*/ 110 h 167"/>
                <a:gd name="T28" fmla="*/ 8 w 150"/>
                <a:gd name="T29" fmla="*/ 118 h 167"/>
                <a:gd name="T30" fmla="*/ 12 w 150"/>
                <a:gd name="T31" fmla="*/ 125 h 167"/>
                <a:gd name="T32" fmla="*/ 17 w 150"/>
                <a:gd name="T33" fmla="*/ 132 h 167"/>
                <a:gd name="T34" fmla="*/ 22 w 150"/>
                <a:gd name="T35" fmla="*/ 138 h 167"/>
                <a:gd name="T36" fmla="*/ 29 w 150"/>
                <a:gd name="T37" fmla="*/ 145 h 167"/>
                <a:gd name="T38" fmla="*/ 35 w 150"/>
                <a:gd name="T39" fmla="*/ 149 h 167"/>
                <a:gd name="T40" fmla="*/ 41 w 150"/>
                <a:gd name="T41" fmla="*/ 154 h 167"/>
                <a:gd name="T42" fmla="*/ 48 w 150"/>
                <a:gd name="T43" fmla="*/ 158 h 167"/>
                <a:gd name="T44" fmla="*/ 54 w 150"/>
                <a:gd name="T45" fmla="*/ 161 h 167"/>
                <a:gd name="T46" fmla="*/ 62 w 150"/>
                <a:gd name="T47" fmla="*/ 163 h 167"/>
                <a:gd name="T48" fmla="*/ 70 w 150"/>
                <a:gd name="T49" fmla="*/ 165 h 167"/>
                <a:gd name="T50" fmla="*/ 76 w 150"/>
                <a:gd name="T51" fmla="*/ 166 h 167"/>
                <a:gd name="T52" fmla="*/ 87 w 150"/>
                <a:gd name="T53" fmla="*/ 166 h 167"/>
                <a:gd name="T54" fmla="*/ 96 w 150"/>
                <a:gd name="T55" fmla="*/ 165 h 167"/>
                <a:gd name="T56" fmla="*/ 103 w 150"/>
                <a:gd name="T57" fmla="*/ 164 h 167"/>
                <a:gd name="T58" fmla="*/ 109 w 150"/>
                <a:gd name="T59" fmla="*/ 162 h 167"/>
                <a:gd name="T60" fmla="*/ 116 w 150"/>
                <a:gd name="T61" fmla="*/ 161 h 167"/>
                <a:gd name="T62" fmla="*/ 124 w 150"/>
                <a:gd name="T63" fmla="*/ 157 h 167"/>
                <a:gd name="T64" fmla="*/ 130 w 150"/>
                <a:gd name="T65" fmla="*/ 153 h 167"/>
                <a:gd name="T66" fmla="*/ 136 w 150"/>
                <a:gd name="T67" fmla="*/ 147 h 167"/>
                <a:gd name="T68" fmla="*/ 139 w 150"/>
                <a:gd name="T69" fmla="*/ 142 h 167"/>
                <a:gd name="T70" fmla="*/ 142 w 150"/>
                <a:gd name="T71" fmla="*/ 136 h 167"/>
                <a:gd name="T72" fmla="*/ 146 w 150"/>
                <a:gd name="T73" fmla="*/ 128 h 167"/>
                <a:gd name="T74" fmla="*/ 148 w 150"/>
                <a:gd name="T75" fmla="*/ 116 h 167"/>
                <a:gd name="T76" fmla="*/ 149 w 150"/>
                <a:gd name="T77" fmla="*/ 106 h 167"/>
                <a:gd name="T78" fmla="*/ 139 w 150"/>
                <a:gd name="T79" fmla="*/ 109 h 167"/>
                <a:gd name="T80" fmla="*/ 130 w 150"/>
                <a:gd name="T81" fmla="*/ 113 h 167"/>
                <a:gd name="T82" fmla="*/ 118 w 150"/>
                <a:gd name="T83" fmla="*/ 117 h 167"/>
                <a:gd name="T84" fmla="*/ 104 w 150"/>
                <a:gd name="T85" fmla="*/ 119 h 167"/>
                <a:gd name="T86" fmla="*/ 88 w 150"/>
                <a:gd name="T87" fmla="*/ 119 h 167"/>
                <a:gd name="T88" fmla="*/ 76 w 150"/>
                <a:gd name="T89" fmla="*/ 118 h 167"/>
                <a:gd name="T90" fmla="*/ 61 w 150"/>
                <a:gd name="T91" fmla="*/ 110 h 167"/>
                <a:gd name="T92" fmla="*/ 49 w 150"/>
                <a:gd name="T93" fmla="*/ 101 h 167"/>
                <a:gd name="T94" fmla="*/ 41 w 150"/>
                <a:gd name="T95" fmla="*/ 88 h 167"/>
                <a:gd name="T96" fmla="*/ 38 w 150"/>
                <a:gd name="T97" fmla="*/ 76 h 167"/>
                <a:gd name="T98" fmla="*/ 37 w 150"/>
                <a:gd name="T99" fmla="*/ 62 h 167"/>
                <a:gd name="T100" fmla="*/ 37 w 150"/>
                <a:gd name="T101" fmla="*/ 49 h 167"/>
                <a:gd name="T102" fmla="*/ 39 w 150"/>
                <a:gd name="T103" fmla="*/ 31 h 167"/>
                <a:gd name="T104" fmla="*/ 42 w 150"/>
                <a:gd name="T105" fmla="*/ 15 h 167"/>
                <a:gd name="T106" fmla="*/ 51 w 150"/>
                <a:gd name="T107" fmla="*/ 0 h 167"/>
                <a:gd name="T108" fmla="*/ 41 w 150"/>
                <a:gd name="T109" fmla="*/ 1 h 16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0"/>
                <a:gd name="T166" fmla="*/ 0 h 167"/>
                <a:gd name="T167" fmla="*/ 150 w 150"/>
                <a:gd name="T168" fmla="*/ 167 h 16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0" h="167">
                  <a:moveTo>
                    <a:pt x="41" y="1"/>
                  </a:moveTo>
                  <a:lnTo>
                    <a:pt x="29" y="9"/>
                  </a:lnTo>
                  <a:lnTo>
                    <a:pt x="25" y="13"/>
                  </a:lnTo>
                  <a:lnTo>
                    <a:pt x="20" y="18"/>
                  </a:lnTo>
                  <a:lnTo>
                    <a:pt x="13" y="29"/>
                  </a:lnTo>
                  <a:lnTo>
                    <a:pt x="9" y="37"/>
                  </a:lnTo>
                  <a:lnTo>
                    <a:pt x="5" y="45"/>
                  </a:lnTo>
                  <a:lnTo>
                    <a:pt x="2" y="59"/>
                  </a:lnTo>
                  <a:lnTo>
                    <a:pt x="1" y="65"/>
                  </a:lnTo>
                  <a:lnTo>
                    <a:pt x="0" y="71"/>
                  </a:lnTo>
                  <a:lnTo>
                    <a:pt x="0" y="81"/>
                  </a:lnTo>
                  <a:lnTo>
                    <a:pt x="1" y="92"/>
                  </a:lnTo>
                  <a:lnTo>
                    <a:pt x="3" y="102"/>
                  </a:lnTo>
                  <a:lnTo>
                    <a:pt x="5" y="110"/>
                  </a:lnTo>
                  <a:lnTo>
                    <a:pt x="8" y="118"/>
                  </a:lnTo>
                  <a:lnTo>
                    <a:pt x="12" y="125"/>
                  </a:lnTo>
                  <a:lnTo>
                    <a:pt x="17" y="132"/>
                  </a:lnTo>
                  <a:lnTo>
                    <a:pt x="22" y="138"/>
                  </a:lnTo>
                  <a:lnTo>
                    <a:pt x="29" y="145"/>
                  </a:lnTo>
                  <a:lnTo>
                    <a:pt x="35" y="149"/>
                  </a:lnTo>
                  <a:lnTo>
                    <a:pt x="41" y="154"/>
                  </a:lnTo>
                  <a:lnTo>
                    <a:pt x="48" y="158"/>
                  </a:lnTo>
                  <a:lnTo>
                    <a:pt x="54" y="161"/>
                  </a:lnTo>
                  <a:lnTo>
                    <a:pt x="62" y="163"/>
                  </a:lnTo>
                  <a:lnTo>
                    <a:pt x="70" y="165"/>
                  </a:lnTo>
                  <a:lnTo>
                    <a:pt x="76" y="166"/>
                  </a:lnTo>
                  <a:lnTo>
                    <a:pt x="87" y="166"/>
                  </a:lnTo>
                  <a:lnTo>
                    <a:pt x="96" y="165"/>
                  </a:lnTo>
                  <a:lnTo>
                    <a:pt x="103" y="164"/>
                  </a:lnTo>
                  <a:lnTo>
                    <a:pt x="109" y="162"/>
                  </a:lnTo>
                  <a:lnTo>
                    <a:pt x="116" y="161"/>
                  </a:lnTo>
                  <a:lnTo>
                    <a:pt x="124" y="157"/>
                  </a:lnTo>
                  <a:lnTo>
                    <a:pt x="130" y="153"/>
                  </a:lnTo>
                  <a:lnTo>
                    <a:pt x="136" y="147"/>
                  </a:lnTo>
                  <a:lnTo>
                    <a:pt x="139" y="142"/>
                  </a:lnTo>
                  <a:lnTo>
                    <a:pt x="142" y="136"/>
                  </a:lnTo>
                  <a:lnTo>
                    <a:pt x="146" y="128"/>
                  </a:lnTo>
                  <a:lnTo>
                    <a:pt x="148" y="116"/>
                  </a:lnTo>
                  <a:lnTo>
                    <a:pt x="149" y="106"/>
                  </a:lnTo>
                  <a:lnTo>
                    <a:pt x="139" y="109"/>
                  </a:lnTo>
                  <a:lnTo>
                    <a:pt x="130" y="113"/>
                  </a:lnTo>
                  <a:lnTo>
                    <a:pt x="118" y="117"/>
                  </a:lnTo>
                  <a:lnTo>
                    <a:pt x="104" y="119"/>
                  </a:lnTo>
                  <a:lnTo>
                    <a:pt x="88" y="119"/>
                  </a:lnTo>
                  <a:lnTo>
                    <a:pt x="76" y="118"/>
                  </a:lnTo>
                  <a:lnTo>
                    <a:pt x="61" y="110"/>
                  </a:lnTo>
                  <a:lnTo>
                    <a:pt x="49" y="101"/>
                  </a:lnTo>
                  <a:lnTo>
                    <a:pt x="41" y="88"/>
                  </a:lnTo>
                  <a:lnTo>
                    <a:pt x="38" y="76"/>
                  </a:lnTo>
                  <a:lnTo>
                    <a:pt x="37" y="62"/>
                  </a:lnTo>
                  <a:lnTo>
                    <a:pt x="37" y="49"/>
                  </a:lnTo>
                  <a:lnTo>
                    <a:pt x="39" y="31"/>
                  </a:lnTo>
                  <a:lnTo>
                    <a:pt x="42" y="15"/>
                  </a:lnTo>
                  <a:lnTo>
                    <a:pt x="51" y="0"/>
                  </a:lnTo>
                  <a:lnTo>
                    <a:pt x="41" y="1"/>
                  </a:lnTo>
                </a:path>
              </a:pathLst>
            </a:custGeom>
            <a:solidFill>
              <a:srgbClr val="FF9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5" name="Group 38"/>
          <p:cNvGrpSpPr>
            <a:grpSpLocks/>
          </p:cNvGrpSpPr>
          <p:nvPr/>
        </p:nvGrpSpPr>
        <p:grpSpPr bwMode="auto">
          <a:xfrm>
            <a:off x="7985125" y="3573463"/>
            <a:ext cx="547688" cy="865187"/>
            <a:chOff x="5030" y="2251"/>
            <a:chExt cx="345" cy="545"/>
          </a:xfrm>
        </p:grpSpPr>
        <p:sp>
          <p:nvSpPr>
            <p:cNvPr id="9268" name="Freeform 39"/>
            <p:cNvSpPr>
              <a:spLocks/>
            </p:cNvSpPr>
            <p:nvPr/>
          </p:nvSpPr>
          <p:spPr bwMode="auto">
            <a:xfrm>
              <a:off x="5092" y="2251"/>
              <a:ext cx="283" cy="475"/>
            </a:xfrm>
            <a:custGeom>
              <a:avLst/>
              <a:gdLst>
                <a:gd name="T0" fmla="*/ 261 w 283"/>
                <a:gd name="T1" fmla="*/ 458 h 475"/>
                <a:gd name="T2" fmla="*/ 227 w 283"/>
                <a:gd name="T3" fmla="*/ 469 h 475"/>
                <a:gd name="T4" fmla="*/ 182 w 283"/>
                <a:gd name="T5" fmla="*/ 474 h 475"/>
                <a:gd name="T6" fmla="*/ 136 w 283"/>
                <a:gd name="T7" fmla="*/ 474 h 475"/>
                <a:gd name="T8" fmla="*/ 106 w 283"/>
                <a:gd name="T9" fmla="*/ 465 h 475"/>
                <a:gd name="T10" fmla="*/ 89 w 283"/>
                <a:gd name="T11" fmla="*/ 463 h 475"/>
                <a:gd name="T12" fmla="*/ 69 w 283"/>
                <a:gd name="T13" fmla="*/ 393 h 475"/>
                <a:gd name="T14" fmla="*/ 57 w 283"/>
                <a:gd name="T15" fmla="*/ 314 h 475"/>
                <a:gd name="T16" fmla="*/ 41 w 283"/>
                <a:gd name="T17" fmla="*/ 225 h 475"/>
                <a:gd name="T18" fmla="*/ 21 w 283"/>
                <a:gd name="T19" fmla="*/ 127 h 475"/>
                <a:gd name="T20" fmla="*/ 2 w 283"/>
                <a:gd name="T21" fmla="*/ 86 h 475"/>
                <a:gd name="T22" fmla="*/ 0 w 283"/>
                <a:gd name="T23" fmla="*/ 62 h 475"/>
                <a:gd name="T24" fmla="*/ 5 w 283"/>
                <a:gd name="T25" fmla="*/ 53 h 475"/>
                <a:gd name="T26" fmla="*/ 19 w 283"/>
                <a:gd name="T27" fmla="*/ 41 h 475"/>
                <a:gd name="T28" fmla="*/ 29 w 283"/>
                <a:gd name="T29" fmla="*/ 34 h 475"/>
                <a:gd name="T30" fmla="*/ 57 w 283"/>
                <a:gd name="T31" fmla="*/ 26 h 475"/>
                <a:gd name="T32" fmla="*/ 110 w 283"/>
                <a:gd name="T33" fmla="*/ 26 h 475"/>
                <a:gd name="T34" fmla="*/ 158 w 283"/>
                <a:gd name="T35" fmla="*/ 17 h 475"/>
                <a:gd name="T36" fmla="*/ 206 w 283"/>
                <a:gd name="T37" fmla="*/ 7 h 475"/>
                <a:gd name="T38" fmla="*/ 246 w 283"/>
                <a:gd name="T39" fmla="*/ 0 h 475"/>
                <a:gd name="T40" fmla="*/ 282 w 283"/>
                <a:gd name="T41" fmla="*/ 115 h 475"/>
                <a:gd name="T42" fmla="*/ 132 w 283"/>
                <a:gd name="T43" fmla="*/ 113 h 475"/>
                <a:gd name="T44" fmla="*/ 110 w 283"/>
                <a:gd name="T45" fmla="*/ 108 h 475"/>
                <a:gd name="T46" fmla="*/ 110 w 283"/>
                <a:gd name="T47" fmla="*/ 123 h 475"/>
                <a:gd name="T48" fmla="*/ 127 w 283"/>
                <a:gd name="T49" fmla="*/ 206 h 475"/>
                <a:gd name="T50" fmla="*/ 142 w 283"/>
                <a:gd name="T51" fmla="*/ 259 h 475"/>
                <a:gd name="T52" fmla="*/ 170 w 283"/>
                <a:gd name="T53" fmla="*/ 307 h 475"/>
                <a:gd name="T54" fmla="*/ 210 w 283"/>
                <a:gd name="T55" fmla="*/ 369 h 475"/>
                <a:gd name="T56" fmla="*/ 261 w 283"/>
                <a:gd name="T57" fmla="*/ 458 h 47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83"/>
                <a:gd name="T88" fmla="*/ 0 h 475"/>
                <a:gd name="T89" fmla="*/ 283 w 283"/>
                <a:gd name="T90" fmla="*/ 475 h 47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83" h="475">
                  <a:moveTo>
                    <a:pt x="261" y="458"/>
                  </a:moveTo>
                  <a:lnTo>
                    <a:pt x="227" y="469"/>
                  </a:lnTo>
                  <a:lnTo>
                    <a:pt x="182" y="474"/>
                  </a:lnTo>
                  <a:lnTo>
                    <a:pt x="136" y="474"/>
                  </a:lnTo>
                  <a:lnTo>
                    <a:pt x="106" y="465"/>
                  </a:lnTo>
                  <a:lnTo>
                    <a:pt x="89" y="463"/>
                  </a:lnTo>
                  <a:lnTo>
                    <a:pt x="69" y="393"/>
                  </a:lnTo>
                  <a:lnTo>
                    <a:pt x="57" y="314"/>
                  </a:lnTo>
                  <a:lnTo>
                    <a:pt x="41" y="225"/>
                  </a:lnTo>
                  <a:lnTo>
                    <a:pt x="21" y="127"/>
                  </a:lnTo>
                  <a:lnTo>
                    <a:pt x="2" y="86"/>
                  </a:lnTo>
                  <a:lnTo>
                    <a:pt x="0" y="62"/>
                  </a:lnTo>
                  <a:lnTo>
                    <a:pt x="5" y="53"/>
                  </a:lnTo>
                  <a:lnTo>
                    <a:pt x="19" y="41"/>
                  </a:lnTo>
                  <a:lnTo>
                    <a:pt x="29" y="34"/>
                  </a:lnTo>
                  <a:lnTo>
                    <a:pt x="57" y="26"/>
                  </a:lnTo>
                  <a:lnTo>
                    <a:pt x="110" y="26"/>
                  </a:lnTo>
                  <a:lnTo>
                    <a:pt x="158" y="17"/>
                  </a:lnTo>
                  <a:lnTo>
                    <a:pt x="206" y="7"/>
                  </a:lnTo>
                  <a:lnTo>
                    <a:pt x="246" y="0"/>
                  </a:lnTo>
                  <a:lnTo>
                    <a:pt x="282" y="115"/>
                  </a:lnTo>
                  <a:lnTo>
                    <a:pt x="132" y="113"/>
                  </a:lnTo>
                  <a:lnTo>
                    <a:pt x="110" y="108"/>
                  </a:lnTo>
                  <a:lnTo>
                    <a:pt x="110" y="123"/>
                  </a:lnTo>
                  <a:lnTo>
                    <a:pt x="127" y="206"/>
                  </a:lnTo>
                  <a:lnTo>
                    <a:pt x="142" y="259"/>
                  </a:lnTo>
                  <a:lnTo>
                    <a:pt x="170" y="307"/>
                  </a:lnTo>
                  <a:lnTo>
                    <a:pt x="210" y="369"/>
                  </a:lnTo>
                  <a:lnTo>
                    <a:pt x="261" y="458"/>
                  </a:lnTo>
                </a:path>
              </a:pathLst>
            </a:custGeom>
            <a:solidFill>
              <a:srgbClr val="3F5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40"/>
            <p:cNvSpPr>
              <a:spLocks/>
            </p:cNvSpPr>
            <p:nvPr/>
          </p:nvSpPr>
          <p:spPr bwMode="auto">
            <a:xfrm>
              <a:off x="5030" y="2711"/>
              <a:ext cx="336" cy="85"/>
            </a:xfrm>
            <a:custGeom>
              <a:avLst/>
              <a:gdLst>
                <a:gd name="T0" fmla="*/ 153 w 336"/>
                <a:gd name="T1" fmla="*/ 3 h 85"/>
                <a:gd name="T2" fmla="*/ 99 w 336"/>
                <a:gd name="T3" fmla="*/ 11 h 85"/>
                <a:gd name="T4" fmla="*/ 56 w 336"/>
                <a:gd name="T5" fmla="*/ 21 h 85"/>
                <a:gd name="T6" fmla="*/ 34 w 336"/>
                <a:gd name="T7" fmla="*/ 28 h 85"/>
                <a:gd name="T8" fmla="*/ 15 w 336"/>
                <a:gd name="T9" fmla="*/ 40 h 85"/>
                <a:gd name="T10" fmla="*/ 6 w 336"/>
                <a:gd name="T11" fmla="*/ 49 h 85"/>
                <a:gd name="T12" fmla="*/ 0 w 336"/>
                <a:gd name="T13" fmla="*/ 64 h 85"/>
                <a:gd name="T14" fmla="*/ 2 w 336"/>
                <a:gd name="T15" fmla="*/ 76 h 85"/>
                <a:gd name="T16" fmla="*/ 7 w 336"/>
                <a:gd name="T17" fmla="*/ 80 h 85"/>
                <a:gd name="T18" fmla="*/ 19 w 336"/>
                <a:gd name="T19" fmla="*/ 83 h 85"/>
                <a:gd name="T20" fmla="*/ 57 w 336"/>
                <a:gd name="T21" fmla="*/ 80 h 85"/>
                <a:gd name="T22" fmla="*/ 116 w 336"/>
                <a:gd name="T23" fmla="*/ 75 h 85"/>
                <a:gd name="T24" fmla="*/ 180 w 336"/>
                <a:gd name="T25" fmla="*/ 67 h 85"/>
                <a:gd name="T26" fmla="*/ 219 w 336"/>
                <a:gd name="T27" fmla="*/ 65 h 85"/>
                <a:gd name="T28" fmla="*/ 224 w 336"/>
                <a:gd name="T29" fmla="*/ 77 h 85"/>
                <a:gd name="T30" fmla="*/ 266 w 336"/>
                <a:gd name="T31" fmla="*/ 83 h 85"/>
                <a:gd name="T32" fmla="*/ 306 w 336"/>
                <a:gd name="T33" fmla="*/ 84 h 85"/>
                <a:gd name="T34" fmla="*/ 330 w 336"/>
                <a:gd name="T35" fmla="*/ 82 h 85"/>
                <a:gd name="T36" fmla="*/ 335 w 336"/>
                <a:gd name="T37" fmla="*/ 65 h 85"/>
                <a:gd name="T38" fmla="*/ 332 w 336"/>
                <a:gd name="T39" fmla="*/ 37 h 85"/>
                <a:gd name="T40" fmla="*/ 320 w 336"/>
                <a:gd name="T41" fmla="*/ 0 h 85"/>
                <a:gd name="T42" fmla="*/ 168 w 336"/>
                <a:gd name="T43" fmla="*/ 0 h 85"/>
                <a:gd name="T44" fmla="*/ 153 w 336"/>
                <a:gd name="T45" fmla="*/ 3 h 8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36"/>
                <a:gd name="T70" fmla="*/ 0 h 85"/>
                <a:gd name="T71" fmla="*/ 336 w 336"/>
                <a:gd name="T72" fmla="*/ 85 h 8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36" h="85">
                  <a:moveTo>
                    <a:pt x="153" y="3"/>
                  </a:moveTo>
                  <a:lnTo>
                    <a:pt x="99" y="11"/>
                  </a:lnTo>
                  <a:lnTo>
                    <a:pt x="56" y="21"/>
                  </a:lnTo>
                  <a:lnTo>
                    <a:pt x="34" y="28"/>
                  </a:lnTo>
                  <a:lnTo>
                    <a:pt x="15" y="40"/>
                  </a:lnTo>
                  <a:lnTo>
                    <a:pt x="6" y="49"/>
                  </a:lnTo>
                  <a:lnTo>
                    <a:pt x="0" y="64"/>
                  </a:lnTo>
                  <a:lnTo>
                    <a:pt x="2" y="76"/>
                  </a:lnTo>
                  <a:lnTo>
                    <a:pt x="7" y="80"/>
                  </a:lnTo>
                  <a:lnTo>
                    <a:pt x="19" y="83"/>
                  </a:lnTo>
                  <a:lnTo>
                    <a:pt x="57" y="80"/>
                  </a:lnTo>
                  <a:lnTo>
                    <a:pt x="116" y="75"/>
                  </a:lnTo>
                  <a:lnTo>
                    <a:pt x="180" y="67"/>
                  </a:lnTo>
                  <a:lnTo>
                    <a:pt x="219" y="65"/>
                  </a:lnTo>
                  <a:lnTo>
                    <a:pt x="224" y="77"/>
                  </a:lnTo>
                  <a:lnTo>
                    <a:pt x="266" y="83"/>
                  </a:lnTo>
                  <a:lnTo>
                    <a:pt x="306" y="84"/>
                  </a:lnTo>
                  <a:lnTo>
                    <a:pt x="330" y="82"/>
                  </a:lnTo>
                  <a:lnTo>
                    <a:pt x="335" y="65"/>
                  </a:lnTo>
                  <a:lnTo>
                    <a:pt x="332" y="37"/>
                  </a:lnTo>
                  <a:lnTo>
                    <a:pt x="320" y="0"/>
                  </a:lnTo>
                  <a:lnTo>
                    <a:pt x="168" y="0"/>
                  </a:lnTo>
                  <a:lnTo>
                    <a:pt x="153" y="3"/>
                  </a:lnTo>
                </a:path>
              </a:pathLst>
            </a:custGeom>
            <a:solidFill>
              <a:srgbClr val="7F5F3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6" name="Group 41"/>
          <p:cNvGrpSpPr>
            <a:grpSpLocks/>
          </p:cNvGrpSpPr>
          <p:nvPr/>
        </p:nvGrpSpPr>
        <p:grpSpPr bwMode="auto">
          <a:xfrm>
            <a:off x="7883525" y="3570288"/>
            <a:ext cx="928688" cy="933450"/>
            <a:chOff x="4966" y="2249"/>
            <a:chExt cx="585" cy="588"/>
          </a:xfrm>
        </p:grpSpPr>
        <p:sp>
          <p:nvSpPr>
            <p:cNvPr id="9266" name="Freeform 42"/>
            <p:cNvSpPr>
              <a:spLocks/>
            </p:cNvSpPr>
            <p:nvPr/>
          </p:nvSpPr>
          <p:spPr bwMode="auto">
            <a:xfrm>
              <a:off x="4966" y="2739"/>
              <a:ext cx="371" cy="98"/>
            </a:xfrm>
            <a:custGeom>
              <a:avLst/>
              <a:gdLst>
                <a:gd name="T0" fmla="*/ 168 w 371"/>
                <a:gd name="T1" fmla="*/ 4 h 98"/>
                <a:gd name="T2" fmla="*/ 108 w 371"/>
                <a:gd name="T3" fmla="*/ 14 h 98"/>
                <a:gd name="T4" fmla="*/ 60 w 371"/>
                <a:gd name="T5" fmla="*/ 26 h 98"/>
                <a:gd name="T6" fmla="*/ 35 w 371"/>
                <a:gd name="T7" fmla="*/ 33 h 98"/>
                <a:gd name="T8" fmla="*/ 15 w 371"/>
                <a:gd name="T9" fmla="*/ 46 h 98"/>
                <a:gd name="T10" fmla="*/ 6 w 371"/>
                <a:gd name="T11" fmla="*/ 57 h 98"/>
                <a:gd name="T12" fmla="*/ 0 w 371"/>
                <a:gd name="T13" fmla="*/ 73 h 98"/>
                <a:gd name="T14" fmla="*/ 0 w 371"/>
                <a:gd name="T15" fmla="*/ 87 h 98"/>
                <a:gd name="T16" fmla="*/ 7 w 371"/>
                <a:gd name="T17" fmla="*/ 91 h 98"/>
                <a:gd name="T18" fmla="*/ 18 w 371"/>
                <a:gd name="T19" fmla="*/ 95 h 98"/>
                <a:gd name="T20" fmla="*/ 56 w 371"/>
                <a:gd name="T21" fmla="*/ 97 h 98"/>
                <a:gd name="T22" fmla="*/ 130 w 371"/>
                <a:gd name="T23" fmla="*/ 93 h 98"/>
                <a:gd name="T24" fmla="*/ 199 w 371"/>
                <a:gd name="T25" fmla="*/ 85 h 98"/>
                <a:gd name="T26" fmla="*/ 241 w 371"/>
                <a:gd name="T27" fmla="*/ 75 h 98"/>
                <a:gd name="T28" fmla="*/ 246 w 371"/>
                <a:gd name="T29" fmla="*/ 88 h 98"/>
                <a:gd name="T30" fmla="*/ 270 w 371"/>
                <a:gd name="T31" fmla="*/ 91 h 98"/>
                <a:gd name="T32" fmla="*/ 293 w 371"/>
                <a:gd name="T33" fmla="*/ 94 h 98"/>
                <a:gd name="T34" fmla="*/ 338 w 371"/>
                <a:gd name="T35" fmla="*/ 95 h 98"/>
                <a:gd name="T36" fmla="*/ 364 w 371"/>
                <a:gd name="T37" fmla="*/ 93 h 98"/>
                <a:gd name="T38" fmla="*/ 370 w 371"/>
                <a:gd name="T39" fmla="*/ 75 h 98"/>
                <a:gd name="T40" fmla="*/ 365 w 371"/>
                <a:gd name="T41" fmla="*/ 43 h 98"/>
                <a:gd name="T42" fmla="*/ 352 w 371"/>
                <a:gd name="T43" fmla="*/ 0 h 98"/>
                <a:gd name="T44" fmla="*/ 183 w 371"/>
                <a:gd name="T45" fmla="*/ 0 h 98"/>
                <a:gd name="T46" fmla="*/ 168 w 371"/>
                <a:gd name="T47" fmla="*/ 4 h 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71"/>
                <a:gd name="T73" fmla="*/ 0 h 98"/>
                <a:gd name="T74" fmla="*/ 371 w 371"/>
                <a:gd name="T75" fmla="*/ 98 h 9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71" h="98">
                  <a:moveTo>
                    <a:pt x="168" y="4"/>
                  </a:moveTo>
                  <a:lnTo>
                    <a:pt x="108" y="14"/>
                  </a:lnTo>
                  <a:lnTo>
                    <a:pt x="60" y="26"/>
                  </a:lnTo>
                  <a:lnTo>
                    <a:pt x="35" y="33"/>
                  </a:lnTo>
                  <a:lnTo>
                    <a:pt x="15" y="46"/>
                  </a:lnTo>
                  <a:lnTo>
                    <a:pt x="6" y="57"/>
                  </a:lnTo>
                  <a:lnTo>
                    <a:pt x="0" y="73"/>
                  </a:lnTo>
                  <a:lnTo>
                    <a:pt x="0" y="87"/>
                  </a:lnTo>
                  <a:lnTo>
                    <a:pt x="7" y="91"/>
                  </a:lnTo>
                  <a:lnTo>
                    <a:pt x="18" y="95"/>
                  </a:lnTo>
                  <a:lnTo>
                    <a:pt x="56" y="97"/>
                  </a:lnTo>
                  <a:lnTo>
                    <a:pt x="130" y="93"/>
                  </a:lnTo>
                  <a:lnTo>
                    <a:pt x="199" y="85"/>
                  </a:lnTo>
                  <a:lnTo>
                    <a:pt x="241" y="75"/>
                  </a:lnTo>
                  <a:lnTo>
                    <a:pt x="246" y="88"/>
                  </a:lnTo>
                  <a:lnTo>
                    <a:pt x="270" y="91"/>
                  </a:lnTo>
                  <a:lnTo>
                    <a:pt x="293" y="94"/>
                  </a:lnTo>
                  <a:lnTo>
                    <a:pt x="338" y="95"/>
                  </a:lnTo>
                  <a:lnTo>
                    <a:pt x="364" y="93"/>
                  </a:lnTo>
                  <a:lnTo>
                    <a:pt x="370" y="75"/>
                  </a:lnTo>
                  <a:lnTo>
                    <a:pt x="365" y="43"/>
                  </a:lnTo>
                  <a:lnTo>
                    <a:pt x="352" y="0"/>
                  </a:lnTo>
                  <a:lnTo>
                    <a:pt x="183" y="0"/>
                  </a:lnTo>
                  <a:lnTo>
                    <a:pt x="168" y="4"/>
                  </a:lnTo>
                </a:path>
              </a:pathLst>
            </a:custGeom>
            <a:solidFill>
              <a:srgbClr val="7F5F3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43"/>
            <p:cNvSpPr>
              <a:spLocks/>
            </p:cNvSpPr>
            <p:nvPr/>
          </p:nvSpPr>
          <p:spPr bwMode="auto">
            <a:xfrm>
              <a:off x="5075" y="2249"/>
              <a:ext cx="476" cy="520"/>
            </a:xfrm>
            <a:custGeom>
              <a:avLst/>
              <a:gdLst>
                <a:gd name="T0" fmla="*/ 451 w 476"/>
                <a:gd name="T1" fmla="*/ 31 h 520"/>
                <a:gd name="T2" fmla="*/ 470 w 476"/>
                <a:gd name="T3" fmla="*/ 72 h 520"/>
                <a:gd name="T4" fmla="*/ 472 w 476"/>
                <a:gd name="T5" fmla="*/ 86 h 520"/>
                <a:gd name="T6" fmla="*/ 475 w 476"/>
                <a:gd name="T7" fmla="*/ 108 h 520"/>
                <a:gd name="T8" fmla="*/ 470 w 476"/>
                <a:gd name="T9" fmla="*/ 134 h 520"/>
                <a:gd name="T10" fmla="*/ 455 w 476"/>
                <a:gd name="T11" fmla="*/ 149 h 520"/>
                <a:gd name="T12" fmla="*/ 441 w 476"/>
                <a:gd name="T13" fmla="*/ 158 h 520"/>
                <a:gd name="T14" fmla="*/ 419 w 476"/>
                <a:gd name="T15" fmla="*/ 160 h 520"/>
                <a:gd name="T16" fmla="*/ 376 w 476"/>
                <a:gd name="T17" fmla="*/ 160 h 520"/>
                <a:gd name="T18" fmla="*/ 333 w 476"/>
                <a:gd name="T19" fmla="*/ 162 h 520"/>
                <a:gd name="T20" fmla="*/ 292 w 476"/>
                <a:gd name="T21" fmla="*/ 155 h 520"/>
                <a:gd name="T22" fmla="*/ 268 w 476"/>
                <a:gd name="T23" fmla="*/ 151 h 520"/>
                <a:gd name="T24" fmla="*/ 220 w 476"/>
                <a:gd name="T25" fmla="*/ 141 h 520"/>
                <a:gd name="T26" fmla="*/ 185 w 476"/>
                <a:gd name="T27" fmla="*/ 129 h 520"/>
                <a:gd name="T28" fmla="*/ 149 w 476"/>
                <a:gd name="T29" fmla="*/ 117 h 520"/>
                <a:gd name="T30" fmla="*/ 115 w 476"/>
                <a:gd name="T31" fmla="*/ 98 h 520"/>
                <a:gd name="T32" fmla="*/ 125 w 476"/>
                <a:gd name="T33" fmla="*/ 125 h 520"/>
                <a:gd name="T34" fmla="*/ 139 w 476"/>
                <a:gd name="T35" fmla="*/ 162 h 520"/>
                <a:gd name="T36" fmla="*/ 144 w 476"/>
                <a:gd name="T37" fmla="*/ 215 h 520"/>
                <a:gd name="T38" fmla="*/ 149 w 476"/>
                <a:gd name="T39" fmla="*/ 255 h 520"/>
                <a:gd name="T40" fmla="*/ 165 w 476"/>
                <a:gd name="T41" fmla="*/ 311 h 520"/>
                <a:gd name="T42" fmla="*/ 190 w 476"/>
                <a:gd name="T43" fmla="*/ 380 h 520"/>
                <a:gd name="T44" fmla="*/ 211 w 476"/>
                <a:gd name="T45" fmla="*/ 436 h 520"/>
                <a:gd name="T46" fmla="*/ 239 w 476"/>
                <a:gd name="T47" fmla="*/ 493 h 520"/>
                <a:gd name="T48" fmla="*/ 211 w 476"/>
                <a:gd name="T49" fmla="*/ 514 h 520"/>
                <a:gd name="T50" fmla="*/ 142 w 476"/>
                <a:gd name="T51" fmla="*/ 519 h 520"/>
                <a:gd name="T52" fmla="*/ 92 w 476"/>
                <a:gd name="T53" fmla="*/ 514 h 520"/>
                <a:gd name="T54" fmla="*/ 68 w 476"/>
                <a:gd name="T55" fmla="*/ 507 h 520"/>
                <a:gd name="T56" fmla="*/ 56 w 476"/>
                <a:gd name="T57" fmla="*/ 500 h 520"/>
                <a:gd name="T58" fmla="*/ 62 w 476"/>
                <a:gd name="T59" fmla="*/ 445 h 520"/>
                <a:gd name="T60" fmla="*/ 58 w 476"/>
                <a:gd name="T61" fmla="*/ 371 h 520"/>
                <a:gd name="T62" fmla="*/ 50 w 476"/>
                <a:gd name="T63" fmla="*/ 265 h 520"/>
                <a:gd name="T64" fmla="*/ 46 w 476"/>
                <a:gd name="T65" fmla="*/ 198 h 520"/>
                <a:gd name="T66" fmla="*/ 36 w 476"/>
                <a:gd name="T67" fmla="*/ 151 h 520"/>
                <a:gd name="T68" fmla="*/ 31 w 476"/>
                <a:gd name="T69" fmla="*/ 141 h 520"/>
                <a:gd name="T70" fmla="*/ 12 w 476"/>
                <a:gd name="T71" fmla="*/ 129 h 520"/>
                <a:gd name="T72" fmla="*/ 3 w 476"/>
                <a:gd name="T73" fmla="*/ 105 h 520"/>
                <a:gd name="T74" fmla="*/ 0 w 476"/>
                <a:gd name="T75" fmla="*/ 72 h 520"/>
                <a:gd name="T76" fmla="*/ 3 w 476"/>
                <a:gd name="T77" fmla="*/ 46 h 520"/>
                <a:gd name="T78" fmla="*/ 12 w 476"/>
                <a:gd name="T79" fmla="*/ 28 h 520"/>
                <a:gd name="T80" fmla="*/ 68 w 476"/>
                <a:gd name="T81" fmla="*/ 21 h 520"/>
                <a:gd name="T82" fmla="*/ 185 w 476"/>
                <a:gd name="T83" fmla="*/ 12 h 520"/>
                <a:gd name="T84" fmla="*/ 235 w 476"/>
                <a:gd name="T85" fmla="*/ 0 h 520"/>
                <a:gd name="T86" fmla="*/ 316 w 476"/>
                <a:gd name="T87" fmla="*/ 7 h 520"/>
                <a:gd name="T88" fmla="*/ 383 w 476"/>
                <a:gd name="T89" fmla="*/ 12 h 520"/>
                <a:gd name="T90" fmla="*/ 451 w 476"/>
                <a:gd name="T91" fmla="*/ 31 h 52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76"/>
                <a:gd name="T139" fmla="*/ 0 h 520"/>
                <a:gd name="T140" fmla="*/ 476 w 476"/>
                <a:gd name="T141" fmla="*/ 520 h 52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76" h="520">
                  <a:moveTo>
                    <a:pt x="451" y="31"/>
                  </a:moveTo>
                  <a:lnTo>
                    <a:pt x="470" y="72"/>
                  </a:lnTo>
                  <a:lnTo>
                    <a:pt x="472" y="86"/>
                  </a:lnTo>
                  <a:lnTo>
                    <a:pt x="475" y="108"/>
                  </a:lnTo>
                  <a:lnTo>
                    <a:pt x="470" y="134"/>
                  </a:lnTo>
                  <a:lnTo>
                    <a:pt x="455" y="149"/>
                  </a:lnTo>
                  <a:lnTo>
                    <a:pt x="441" y="158"/>
                  </a:lnTo>
                  <a:lnTo>
                    <a:pt x="419" y="160"/>
                  </a:lnTo>
                  <a:lnTo>
                    <a:pt x="376" y="160"/>
                  </a:lnTo>
                  <a:lnTo>
                    <a:pt x="333" y="162"/>
                  </a:lnTo>
                  <a:lnTo>
                    <a:pt x="292" y="155"/>
                  </a:lnTo>
                  <a:lnTo>
                    <a:pt x="268" y="151"/>
                  </a:lnTo>
                  <a:lnTo>
                    <a:pt x="220" y="141"/>
                  </a:lnTo>
                  <a:lnTo>
                    <a:pt x="185" y="129"/>
                  </a:lnTo>
                  <a:lnTo>
                    <a:pt x="149" y="117"/>
                  </a:lnTo>
                  <a:lnTo>
                    <a:pt x="115" y="98"/>
                  </a:lnTo>
                  <a:lnTo>
                    <a:pt x="125" y="125"/>
                  </a:lnTo>
                  <a:lnTo>
                    <a:pt x="139" y="162"/>
                  </a:lnTo>
                  <a:lnTo>
                    <a:pt x="144" y="215"/>
                  </a:lnTo>
                  <a:lnTo>
                    <a:pt x="149" y="255"/>
                  </a:lnTo>
                  <a:lnTo>
                    <a:pt x="165" y="311"/>
                  </a:lnTo>
                  <a:lnTo>
                    <a:pt x="190" y="380"/>
                  </a:lnTo>
                  <a:lnTo>
                    <a:pt x="211" y="436"/>
                  </a:lnTo>
                  <a:lnTo>
                    <a:pt x="239" y="493"/>
                  </a:lnTo>
                  <a:lnTo>
                    <a:pt x="211" y="514"/>
                  </a:lnTo>
                  <a:lnTo>
                    <a:pt x="142" y="519"/>
                  </a:lnTo>
                  <a:lnTo>
                    <a:pt x="92" y="514"/>
                  </a:lnTo>
                  <a:lnTo>
                    <a:pt x="68" y="507"/>
                  </a:lnTo>
                  <a:lnTo>
                    <a:pt x="56" y="500"/>
                  </a:lnTo>
                  <a:lnTo>
                    <a:pt x="62" y="445"/>
                  </a:lnTo>
                  <a:lnTo>
                    <a:pt x="58" y="371"/>
                  </a:lnTo>
                  <a:lnTo>
                    <a:pt x="50" y="265"/>
                  </a:lnTo>
                  <a:lnTo>
                    <a:pt x="46" y="198"/>
                  </a:lnTo>
                  <a:lnTo>
                    <a:pt x="36" y="151"/>
                  </a:lnTo>
                  <a:lnTo>
                    <a:pt x="31" y="141"/>
                  </a:lnTo>
                  <a:lnTo>
                    <a:pt x="12" y="129"/>
                  </a:lnTo>
                  <a:lnTo>
                    <a:pt x="3" y="105"/>
                  </a:lnTo>
                  <a:lnTo>
                    <a:pt x="0" y="72"/>
                  </a:lnTo>
                  <a:lnTo>
                    <a:pt x="3" y="46"/>
                  </a:lnTo>
                  <a:lnTo>
                    <a:pt x="12" y="28"/>
                  </a:lnTo>
                  <a:lnTo>
                    <a:pt x="68" y="21"/>
                  </a:lnTo>
                  <a:lnTo>
                    <a:pt x="185" y="12"/>
                  </a:lnTo>
                  <a:lnTo>
                    <a:pt x="235" y="0"/>
                  </a:lnTo>
                  <a:lnTo>
                    <a:pt x="316" y="7"/>
                  </a:lnTo>
                  <a:lnTo>
                    <a:pt x="383" y="12"/>
                  </a:lnTo>
                  <a:lnTo>
                    <a:pt x="451" y="31"/>
                  </a:lnTo>
                </a:path>
              </a:pathLst>
            </a:custGeom>
            <a:solidFill>
              <a:srgbClr val="3F5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7" name="Freeform 44"/>
          <p:cNvSpPr>
            <a:spLocks/>
          </p:cNvSpPr>
          <p:nvPr/>
        </p:nvSpPr>
        <p:spPr bwMode="auto">
          <a:xfrm>
            <a:off x="8337550" y="3919538"/>
            <a:ext cx="785813" cy="609600"/>
          </a:xfrm>
          <a:custGeom>
            <a:avLst/>
            <a:gdLst>
              <a:gd name="T0" fmla="*/ 552450 w 495"/>
              <a:gd name="T1" fmla="*/ 11112 h 384"/>
              <a:gd name="T2" fmla="*/ 784225 w 495"/>
              <a:gd name="T3" fmla="*/ 550863 h 384"/>
              <a:gd name="T4" fmla="*/ 776288 w 495"/>
              <a:gd name="T5" fmla="*/ 563563 h 384"/>
              <a:gd name="T6" fmla="*/ 758825 w 495"/>
              <a:gd name="T7" fmla="*/ 554038 h 384"/>
              <a:gd name="T8" fmla="*/ 536575 w 495"/>
              <a:gd name="T9" fmla="*/ 31750 h 384"/>
              <a:gd name="T10" fmla="*/ 523875 w 495"/>
              <a:gd name="T11" fmla="*/ 26988 h 384"/>
              <a:gd name="T12" fmla="*/ 439738 w 495"/>
              <a:gd name="T13" fmla="*/ 23812 h 384"/>
              <a:gd name="T14" fmla="*/ 328613 w 495"/>
              <a:gd name="T15" fmla="*/ 26988 h 384"/>
              <a:gd name="T16" fmla="*/ 231775 w 495"/>
              <a:gd name="T17" fmla="*/ 33338 h 384"/>
              <a:gd name="T18" fmla="*/ 203200 w 495"/>
              <a:gd name="T19" fmla="*/ 41275 h 384"/>
              <a:gd name="T20" fmla="*/ 185738 w 495"/>
              <a:gd name="T21" fmla="*/ 55563 h 384"/>
              <a:gd name="T22" fmla="*/ 174625 w 495"/>
              <a:gd name="T23" fmla="*/ 71438 h 384"/>
              <a:gd name="T24" fmla="*/ 22225 w 495"/>
              <a:gd name="T25" fmla="*/ 601663 h 384"/>
              <a:gd name="T26" fmla="*/ 11113 w 495"/>
              <a:gd name="T27" fmla="*/ 608013 h 384"/>
              <a:gd name="T28" fmla="*/ 0 w 495"/>
              <a:gd name="T29" fmla="*/ 596900 h 384"/>
              <a:gd name="T30" fmla="*/ 152400 w 495"/>
              <a:gd name="T31" fmla="*/ 68263 h 384"/>
              <a:gd name="T32" fmla="*/ 168275 w 495"/>
              <a:gd name="T33" fmla="*/ 39687 h 384"/>
              <a:gd name="T34" fmla="*/ 180975 w 495"/>
              <a:gd name="T35" fmla="*/ 26988 h 384"/>
              <a:gd name="T36" fmla="*/ 193675 w 495"/>
              <a:gd name="T37" fmla="*/ 20637 h 384"/>
              <a:gd name="T38" fmla="*/ 211138 w 495"/>
              <a:gd name="T39" fmla="*/ 12700 h 384"/>
              <a:gd name="T40" fmla="*/ 242888 w 495"/>
              <a:gd name="T41" fmla="*/ 11112 h 384"/>
              <a:gd name="T42" fmla="*/ 346075 w 495"/>
              <a:gd name="T43" fmla="*/ 3175 h 384"/>
              <a:gd name="T44" fmla="*/ 458788 w 495"/>
              <a:gd name="T45" fmla="*/ 0 h 384"/>
              <a:gd name="T46" fmla="*/ 512763 w 495"/>
              <a:gd name="T47" fmla="*/ 1588 h 384"/>
              <a:gd name="T48" fmla="*/ 538163 w 495"/>
              <a:gd name="T49" fmla="*/ 3175 h 384"/>
              <a:gd name="T50" fmla="*/ 552450 w 495"/>
              <a:gd name="T51" fmla="*/ 11112 h 384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495"/>
              <a:gd name="T79" fmla="*/ 0 h 384"/>
              <a:gd name="T80" fmla="*/ 495 w 495"/>
              <a:gd name="T81" fmla="*/ 384 h 384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495" h="384">
                <a:moveTo>
                  <a:pt x="348" y="7"/>
                </a:moveTo>
                <a:lnTo>
                  <a:pt x="494" y="347"/>
                </a:lnTo>
                <a:lnTo>
                  <a:pt x="489" y="355"/>
                </a:lnTo>
                <a:lnTo>
                  <a:pt x="478" y="349"/>
                </a:lnTo>
                <a:lnTo>
                  <a:pt x="338" y="20"/>
                </a:lnTo>
                <a:lnTo>
                  <a:pt x="330" y="17"/>
                </a:lnTo>
                <a:lnTo>
                  <a:pt x="277" y="15"/>
                </a:lnTo>
                <a:lnTo>
                  <a:pt x="207" y="17"/>
                </a:lnTo>
                <a:lnTo>
                  <a:pt x="146" y="21"/>
                </a:lnTo>
                <a:lnTo>
                  <a:pt x="128" y="26"/>
                </a:lnTo>
                <a:lnTo>
                  <a:pt x="117" y="35"/>
                </a:lnTo>
                <a:lnTo>
                  <a:pt x="110" y="45"/>
                </a:lnTo>
                <a:lnTo>
                  <a:pt x="14" y="379"/>
                </a:lnTo>
                <a:lnTo>
                  <a:pt x="7" y="383"/>
                </a:lnTo>
                <a:lnTo>
                  <a:pt x="0" y="376"/>
                </a:lnTo>
                <a:lnTo>
                  <a:pt x="96" y="43"/>
                </a:lnTo>
                <a:lnTo>
                  <a:pt x="106" y="25"/>
                </a:lnTo>
                <a:lnTo>
                  <a:pt x="114" y="17"/>
                </a:lnTo>
                <a:lnTo>
                  <a:pt x="122" y="13"/>
                </a:lnTo>
                <a:lnTo>
                  <a:pt x="133" y="8"/>
                </a:lnTo>
                <a:lnTo>
                  <a:pt x="153" y="7"/>
                </a:lnTo>
                <a:lnTo>
                  <a:pt x="218" y="2"/>
                </a:lnTo>
                <a:lnTo>
                  <a:pt x="289" y="0"/>
                </a:lnTo>
                <a:lnTo>
                  <a:pt x="323" y="1"/>
                </a:lnTo>
                <a:lnTo>
                  <a:pt x="339" y="2"/>
                </a:lnTo>
                <a:lnTo>
                  <a:pt x="348" y="7"/>
                </a:lnTo>
              </a:path>
            </a:pathLst>
          </a:custGeom>
          <a:solidFill>
            <a:srgbClr val="5F3F1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38" name="Group 45"/>
          <p:cNvGrpSpPr>
            <a:grpSpLocks/>
          </p:cNvGrpSpPr>
          <p:nvPr/>
        </p:nvGrpSpPr>
        <p:grpSpPr bwMode="auto">
          <a:xfrm>
            <a:off x="7262813" y="2954338"/>
            <a:ext cx="630237" cy="619125"/>
            <a:chOff x="4575" y="1861"/>
            <a:chExt cx="397" cy="390"/>
          </a:xfrm>
        </p:grpSpPr>
        <p:grpSp>
          <p:nvGrpSpPr>
            <p:cNvPr id="9261" name="Group 46"/>
            <p:cNvGrpSpPr>
              <a:grpSpLocks/>
            </p:cNvGrpSpPr>
            <p:nvPr/>
          </p:nvGrpSpPr>
          <p:grpSpPr bwMode="auto">
            <a:xfrm>
              <a:off x="4575" y="1861"/>
              <a:ext cx="397" cy="390"/>
              <a:chOff x="4575" y="1861"/>
              <a:chExt cx="397" cy="390"/>
            </a:xfrm>
          </p:grpSpPr>
          <p:sp>
            <p:nvSpPr>
              <p:cNvPr id="9263" name="Oval 47"/>
              <p:cNvSpPr>
                <a:spLocks noChangeArrowheads="1"/>
              </p:cNvSpPr>
              <p:nvPr/>
            </p:nvSpPr>
            <p:spPr bwMode="auto">
              <a:xfrm>
                <a:off x="4575" y="1861"/>
                <a:ext cx="397" cy="390"/>
              </a:xfrm>
              <a:prstGeom prst="ellipse">
                <a:avLst/>
              </a:prstGeom>
              <a:solidFill>
                <a:srgbClr val="9F9FB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4" name="Oval 48"/>
              <p:cNvSpPr>
                <a:spLocks noChangeArrowheads="1"/>
              </p:cNvSpPr>
              <p:nvPr/>
            </p:nvSpPr>
            <p:spPr bwMode="auto">
              <a:xfrm>
                <a:off x="4599" y="1863"/>
                <a:ext cx="358" cy="349"/>
              </a:xfrm>
              <a:prstGeom prst="ellipse">
                <a:avLst/>
              </a:prstGeom>
              <a:solidFill>
                <a:srgbClr val="BFBF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65" name="Oval 49"/>
              <p:cNvSpPr>
                <a:spLocks noChangeArrowheads="1"/>
              </p:cNvSpPr>
              <p:nvPr/>
            </p:nvSpPr>
            <p:spPr bwMode="auto">
              <a:xfrm>
                <a:off x="4663" y="1883"/>
                <a:ext cx="277" cy="266"/>
              </a:xfrm>
              <a:prstGeom prst="ellipse">
                <a:avLst/>
              </a:prstGeom>
              <a:solidFill>
                <a:srgbClr val="DFD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62" name="Oval 50"/>
            <p:cNvSpPr>
              <a:spLocks noChangeArrowheads="1"/>
            </p:cNvSpPr>
            <p:nvPr/>
          </p:nvSpPr>
          <p:spPr bwMode="auto">
            <a:xfrm>
              <a:off x="4802" y="1922"/>
              <a:ext cx="71" cy="7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9" name="Group 51"/>
          <p:cNvGrpSpPr>
            <a:grpSpLocks/>
          </p:cNvGrpSpPr>
          <p:nvPr/>
        </p:nvGrpSpPr>
        <p:grpSpPr bwMode="auto">
          <a:xfrm>
            <a:off x="8007350" y="2984500"/>
            <a:ext cx="854075" cy="755650"/>
            <a:chOff x="5044" y="1880"/>
            <a:chExt cx="538" cy="476"/>
          </a:xfrm>
        </p:grpSpPr>
        <p:sp>
          <p:nvSpPr>
            <p:cNvPr id="9254" name="Freeform 52"/>
            <p:cNvSpPr>
              <a:spLocks/>
            </p:cNvSpPr>
            <p:nvPr/>
          </p:nvSpPr>
          <p:spPr bwMode="auto">
            <a:xfrm>
              <a:off x="5044" y="1960"/>
              <a:ext cx="291" cy="287"/>
            </a:xfrm>
            <a:custGeom>
              <a:avLst/>
              <a:gdLst>
                <a:gd name="T0" fmla="*/ 0 w 291"/>
                <a:gd name="T1" fmla="*/ 44 h 287"/>
                <a:gd name="T2" fmla="*/ 96 w 291"/>
                <a:gd name="T3" fmla="*/ 0 h 287"/>
                <a:gd name="T4" fmla="*/ 131 w 291"/>
                <a:gd name="T5" fmla="*/ 117 h 287"/>
                <a:gd name="T6" fmla="*/ 156 w 291"/>
                <a:gd name="T7" fmla="*/ 179 h 287"/>
                <a:gd name="T8" fmla="*/ 198 w 291"/>
                <a:gd name="T9" fmla="*/ 130 h 287"/>
                <a:gd name="T10" fmla="*/ 222 w 291"/>
                <a:gd name="T11" fmla="*/ 99 h 287"/>
                <a:gd name="T12" fmla="*/ 244 w 291"/>
                <a:gd name="T13" fmla="*/ 85 h 287"/>
                <a:gd name="T14" fmla="*/ 257 w 291"/>
                <a:gd name="T15" fmla="*/ 80 h 287"/>
                <a:gd name="T16" fmla="*/ 272 w 291"/>
                <a:gd name="T17" fmla="*/ 82 h 287"/>
                <a:gd name="T18" fmla="*/ 286 w 291"/>
                <a:gd name="T19" fmla="*/ 94 h 287"/>
                <a:gd name="T20" fmla="*/ 290 w 291"/>
                <a:gd name="T21" fmla="*/ 107 h 287"/>
                <a:gd name="T22" fmla="*/ 287 w 291"/>
                <a:gd name="T23" fmla="*/ 155 h 287"/>
                <a:gd name="T24" fmla="*/ 163 w 291"/>
                <a:gd name="T25" fmla="*/ 286 h 287"/>
                <a:gd name="T26" fmla="*/ 146 w 291"/>
                <a:gd name="T27" fmla="*/ 286 h 287"/>
                <a:gd name="T28" fmla="*/ 123 w 291"/>
                <a:gd name="T29" fmla="*/ 274 h 287"/>
                <a:gd name="T30" fmla="*/ 105 w 291"/>
                <a:gd name="T31" fmla="*/ 254 h 287"/>
                <a:gd name="T32" fmla="*/ 53 w 291"/>
                <a:gd name="T33" fmla="*/ 173 h 287"/>
                <a:gd name="T34" fmla="*/ 0 w 291"/>
                <a:gd name="T35" fmla="*/ 44 h 28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91"/>
                <a:gd name="T55" fmla="*/ 0 h 287"/>
                <a:gd name="T56" fmla="*/ 291 w 291"/>
                <a:gd name="T57" fmla="*/ 287 h 28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91" h="287">
                  <a:moveTo>
                    <a:pt x="0" y="44"/>
                  </a:moveTo>
                  <a:lnTo>
                    <a:pt x="96" y="0"/>
                  </a:lnTo>
                  <a:lnTo>
                    <a:pt x="131" y="117"/>
                  </a:lnTo>
                  <a:lnTo>
                    <a:pt x="156" y="179"/>
                  </a:lnTo>
                  <a:lnTo>
                    <a:pt x="198" y="130"/>
                  </a:lnTo>
                  <a:lnTo>
                    <a:pt x="222" y="99"/>
                  </a:lnTo>
                  <a:lnTo>
                    <a:pt x="244" y="85"/>
                  </a:lnTo>
                  <a:lnTo>
                    <a:pt x="257" y="80"/>
                  </a:lnTo>
                  <a:lnTo>
                    <a:pt x="272" y="82"/>
                  </a:lnTo>
                  <a:lnTo>
                    <a:pt x="286" y="94"/>
                  </a:lnTo>
                  <a:lnTo>
                    <a:pt x="290" y="107"/>
                  </a:lnTo>
                  <a:lnTo>
                    <a:pt x="287" y="155"/>
                  </a:lnTo>
                  <a:lnTo>
                    <a:pt x="163" y="286"/>
                  </a:lnTo>
                  <a:lnTo>
                    <a:pt x="146" y="286"/>
                  </a:lnTo>
                  <a:lnTo>
                    <a:pt x="123" y="274"/>
                  </a:lnTo>
                  <a:lnTo>
                    <a:pt x="105" y="254"/>
                  </a:lnTo>
                  <a:lnTo>
                    <a:pt x="53" y="173"/>
                  </a:lnTo>
                  <a:lnTo>
                    <a:pt x="0" y="44"/>
                  </a:lnTo>
                </a:path>
              </a:pathLst>
            </a:custGeom>
            <a:solidFill>
              <a:srgbClr val="3F5F00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55" name="Group 53"/>
            <p:cNvGrpSpPr>
              <a:grpSpLocks/>
            </p:cNvGrpSpPr>
            <p:nvPr/>
          </p:nvGrpSpPr>
          <p:grpSpPr bwMode="auto">
            <a:xfrm>
              <a:off x="5195" y="1880"/>
              <a:ext cx="387" cy="476"/>
              <a:chOff x="5195" y="1880"/>
              <a:chExt cx="387" cy="476"/>
            </a:xfrm>
          </p:grpSpPr>
          <p:sp>
            <p:nvSpPr>
              <p:cNvPr id="9256" name="Freeform 54"/>
              <p:cNvSpPr>
                <a:spLocks/>
              </p:cNvSpPr>
              <p:nvPr/>
            </p:nvSpPr>
            <p:spPr bwMode="auto">
              <a:xfrm>
                <a:off x="5195" y="1948"/>
                <a:ext cx="56" cy="307"/>
              </a:xfrm>
              <a:custGeom>
                <a:avLst/>
                <a:gdLst>
                  <a:gd name="T0" fmla="*/ 27 w 56"/>
                  <a:gd name="T1" fmla="*/ 0 h 307"/>
                  <a:gd name="T2" fmla="*/ 10 w 56"/>
                  <a:gd name="T3" fmla="*/ 9 h 307"/>
                  <a:gd name="T4" fmla="*/ 10 w 56"/>
                  <a:gd name="T5" fmla="*/ 40 h 307"/>
                  <a:gd name="T6" fmla="*/ 24 w 56"/>
                  <a:gd name="T7" fmla="*/ 50 h 307"/>
                  <a:gd name="T8" fmla="*/ 10 w 56"/>
                  <a:gd name="T9" fmla="*/ 71 h 307"/>
                  <a:gd name="T10" fmla="*/ 0 w 56"/>
                  <a:gd name="T11" fmla="*/ 97 h 307"/>
                  <a:gd name="T12" fmla="*/ 0 w 56"/>
                  <a:gd name="T13" fmla="*/ 164 h 307"/>
                  <a:gd name="T14" fmla="*/ 10 w 56"/>
                  <a:gd name="T15" fmla="*/ 236 h 307"/>
                  <a:gd name="T16" fmla="*/ 27 w 56"/>
                  <a:gd name="T17" fmla="*/ 294 h 307"/>
                  <a:gd name="T18" fmla="*/ 45 w 56"/>
                  <a:gd name="T19" fmla="*/ 306 h 307"/>
                  <a:gd name="T20" fmla="*/ 55 w 56"/>
                  <a:gd name="T21" fmla="*/ 277 h 307"/>
                  <a:gd name="T22" fmla="*/ 43 w 56"/>
                  <a:gd name="T23" fmla="*/ 183 h 307"/>
                  <a:gd name="T24" fmla="*/ 41 w 56"/>
                  <a:gd name="T25" fmla="*/ 57 h 307"/>
                  <a:gd name="T26" fmla="*/ 27 w 56"/>
                  <a:gd name="T27" fmla="*/ 0 h 30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6"/>
                  <a:gd name="T43" fmla="*/ 0 h 307"/>
                  <a:gd name="T44" fmla="*/ 56 w 56"/>
                  <a:gd name="T45" fmla="*/ 307 h 30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6" h="307">
                    <a:moveTo>
                      <a:pt x="27" y="0"/>
                    </a:moveTo>
                    <a:lnTo>
                      <a:pt x="10" y="9"/>
                    </a:lnTo>
                    <a:lnTo>
                      <a:pt x="10" y="40"/>
                    </a:lnTo>
                    <a:lnTo>
                      <a:pt x="24" y="50"/>
                    </a:lnTo>
                    <a:lnTo>
                      <a:pt x="10" y="71"/>
                    </a:lnTo>
                    <a:lnTo>
                      <a:pt x="0" y="97"/>
                    </a:lnTo>
                    <a:lnTo>
                      <a:pt x="0" y="164"/>
                    </a:lnTo>
                    <a:lnTo>
                      <a:pt x="10" y="236"/>
                    </a:lnTo>
                    <a:lnTo>
                      <a:pt x="27" y="294"/>
                    </a:lnTo>
                    <a:lnTo>
                      <a:pt x="45" y="306"/>
                    </a:lnTo>
                    <a:lnTo>
                      <a:pt x="55" y="277"/>
                    </a:lnTo>
                    <a:lnTo>
                      <a:pt x="43" y="183"/>
                    </a:lnTo>
                    <a:lnTo>
                      <a:pt x="41" y="57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FF0000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Freeform 55"/>
              <p:cNvSpPr>
                <a:spLocks/>
              </p:cNvSpPr>
              <p:nvPr/>
            </p:nvSpPr>
            <p:spPr bwMode="auto">
              <a:xfrm>
                <a:off x="5219" y="1880"/>
                <a:ext cx="92" cy="121"/>
              </a:xfrm>
              <a:custGeom>
                <a:avLst/>
                <a:gdLst>
                  <a:gd name="T0" fmla="*/ 91 w 92"/>
                  <a:gd name="T1" fmla="*/ 26 h 121"/>
                  <a:gd name="T2" fmla="*/ 60 w 92"/>
                  <a:gd name="T3" fmla="*/ 0 h 121"/>
                  <a:gd name="T4" fmla="*/ 5 w 92"/>
                  <a:gd name="T5" fmla="*/ 48 h 121"/>
                  <a:gd name="T6" fmla="*/ 0 w 92"/>
                  <a:gd name="T7" fmla="*/ 70 h 121"/>
                  <a:gd name="T8" fmla="*/ 12 w 92"/>
                  <a:gd name="T9" fmla="*/ 120 h 121"/>
                  <a:gd name="T10" fmla="*/ 91 w 92"/>
                  <a:gd name="T11" fmla="*/ 26 h 1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2"/>
                  <a:gd name="T19" fmla="*/ 0 h 121"/>
                  <a:gd name="T20" fmla="*/ 92 w 92"/>
                  <a:gd name="T21" fmla="*/ 121 h 1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2" h="121">
                    <a:moveTo>
                      <a:pt x="91" y="26"/>
                    </a:moveTo>
                    <a:lnTo>
                      <a:pt x="60" y="0"/>
                    </a:lnTo>
                    <a:lnTo>
                      <a:pt x="5" y="48"/>
                    </a:lnTo>
                    <a:lnTo>
                      <a:pt x="0" y="70"/>
                    </a:lnTo>
                    <a:lnTo>
                      <a:pt x="12" y="120"/>
                    </a:lnTo>
                    <a:lnTo>
                      <a:pt x="91" y="26"/>
                    </a:lnTo>
                  </a:path>
                </a:pathLst>
              </a:custGeom>
              <a:solidFill>
                <a:srgbClr val="FFFFBF"/>
              </a:solidFill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58" name="Group 56"/>
              <p:cNvGrpSpPr>
                <a:grpSpLocks/>
              </p:cNvGrpSpPr>
              <p:nvPr/>
            </p:nvGrpSpPr>
            <p:grpSpPr bwMode="auto">
              <a:xfrm>
                <a:off x="5219" y="1904"/>
                <a:ext cx="363" cy="452"/>
                <a:chOff x="5219" y="1904"/>
                <a:chExt cx="363" cy="452"/>
              </a:xfrm>
            </p:grpSpPr>
            <p:sp>
              <p:nvSpPr>
                <p:cNvPr id="9259" name="Freeform 57"/>
                <p:cNvSpPr>
                  <a:spLocks/>
                </p:cNvSpPr>
                <p:nvPr/>
              </p:nvSpPr>
              <p:spPr bwMode="auto">
                <a:xfrm>
                  <a:off x="5219" y="1904"/>
                  <a:ext cx="363" cy="452"/>
                </a:xfrm>
                <a:custGeom>
                  <a:avLst/>
                  <a:gdLst>
                    <a:gd name="T0" fmla="*/ 79 w 363"/>
                    <a:gd name="T1" fmla="*/ 5 h 452"/>
                    <a:gd name="T2" fmla="*/ 100 w 363"/>
                    <a:gd name="T3" fmla="*/ 0 h 452"/>
                    <a:gd name="T4" fmla="*/ 119 w 363"/>
                    <a:gd name="T5" fmla="*/ 5 h 452"/>
                    <a:gd name="T6" fmla="*/ 134 w 363"/>
                    <a:gd name="T7" fmla="*/ 17 h 452"/>
                    <a:gd name="T8" fmla="*/ 150 w 363"/>
                    <a:gd name="T9" fmla="*/ 46 h 452"/>
                    <a:gd name="T10" fmla="*/ 167 w 363"/>
                    <a:gd name="T11" fmla="*/ 103 h 452"/>
                    <a:gd name="T12" fmla="*/ 198 w 363"/>
                    <a:gd name="T13" fmla="*/ 175 h 452"/>
                    <a:gd name="T14" fmla="*/ 242 w 363"/>
                    <a:gd name="T15" fmla="*/ 266 h 452"/>
                    <a:gd name="T16" fmla="*/ 283 w 363"/>
                    <a:gd name="T17" fmla="*/ 316 h 452"/>
                    <a:gd name="T18" fmla="*/ 328 w 363"/>
                    <a:gd name="T19" fmla="*/ 366 h 452"/>
                    <a:gd name="T20" fmla="*/ 345 w 363"/>
                    <a:gd name="T21" fmla="*/ 391 h 452"/>
                    <a:gd name="T22" fmla="*/ 362 w 363"/>
                    <a:gd name="T23" fmla="*/ 412 h 452"/>
                    <a:gd name="T24" fmla="*/ 331 w 363"/>
                    <a:gd name="T25" fmla="*/ 436 h 452"/>
                    <a:gd name="T26" fmla="*/ 313 w 363"/>
                    <a:gd name="T27" fmla="*/ 448 h 452"/>
                    <a:gd name="T28" fmla="*/ 289 w 363"/>
                    <a:gd name="T29" fmla="*/ 422 h 452"/>
                    <a:gd name="T30" fmla="*/ 287 w 363"/>
                    <a:gd name="T31" fmla="*/ 451 h 452"/>
                    <a:gd name="T32" fmla="*/ 234 w 363"/>
                    <a:gd name="T33" fmla="*/ 448 h 452"/>
                    <a:gd name="T34" fmla="*/ 189 w 363"/>
                    <a:gd name="T35" fmla="*/ 451 h 452"/>
                    <a:gd name="T36" fmla="*/ 124 w 363"/>
                    <a:gd name="T37" fmla="*/ 446 h 452"/>
                    <a:gd name="T38" fmla="*/ 43 w 363"/>
                    <a:gd name="T39" fmla="*/ 431 h 452"/>
                    <a:gd name="T40" fmla="*/ 12 w 363"/>
                    <a:gd name="T41" fmla="*/ 408 h 452"/>
                    <a:gd name="T42" fmla="*/ 9 w 363"/>
                    <a:gd name="T43" fmla="*/ 391 h 452"/>
                    <a:gd name="T44" fmla="*/ 33 w 363"/>
                    <a:gd name="T45" fmla="*/ 350 h 452"/>
                    <a:gd name="T46" fmla="*/ 39 w 363"/>
                    <a:gd name="T47" fmla="*/ 314 h 452"/>
                    <a:gd name="T48" fmla="*/ 29 w 363"/>
                    <a:gd name="T49" fmla="*/ 266 h 452"/>
                    <a:gd name="T50" fmla="*/ 5 w 363"/>
                    <a:gd name="T51" fmla="*/ 201 h 452"/>
                    <a:gd name="T52" fmla="*/ 0 w 363"/>
                    <a:gd name="T53" fmla="*/ 161 h 452"/>
                    <a:gd name="T54" fmla="*/ 3 w 363"/>
                    <a:gd name="T55" fmla="*/ 132 h 452"/>
                    <a:gd name="T56" fmla="*/ 12 w 363"/>
                    <a:gd name="T57" fmla="*/ 106 h 452"/>
                    <a:gd name="T58" fmla="*/ 27 w 363"/>
                    <a:gd name="T59" fmla="*/ 74 h 452"/>
                    <a:gd name="T60" fmla="*/ 46 w 363"/>
                    <a:gd name="T61" fmla="*/ 41 h 452"/>
                    <a:gd name="T62" fmla="*/ 60 w 363"/>
                    <a:gd name="T63" fmla="*/ 22 h 452"/>
                    <a:gd name="T64" fmla="*/ 79 w 363"/>
                    <a:gd name="T65" fmla="*/ 5 h 45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363"/>
                    <a:gd name="T100" fmla="*/ 0 h 452"/>
                    <a:gd name="T101" fmla="*/ 363 w 363"/>
                    <a:gd name="T102" fmla="*/ 452 h 45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363" h="452">
                      <a:moveTo>
                        <a:pt x="79" y="5"/>
                      </a:moveTo>
                      <a:lnTo>
                        <a:pt x="100" y="0"/>
                      </a:lnTo>
                      <a:lnTo>
                        <a:pt x="119" y="5"/>
                      </a:lnTo>
                      <a:lnTo>
                        <a:pt x="134" y="17"/>
                      </a:lnTo>
                      <a:lnTo>
                        <a:pt x="150" y="46"/>
                      </a:lnTo>
                      <a:lnTo>
                        <a:pt x="167" y="103"/>
                      </a:lnTo>
                      <a:lnTo>
                        <a:pt x="198" y="175"/>
                      </a:lnTo>
                      <a:lnTo>
                        <a:pt x="242" y="266"/>
                      </a:lnTo>
                      <a:lnTo>
                        <a:pt x="283" y="316"/>
                      </a:lnTo>
                      <a:lnTo>
                        <a:pt x="328" y="366"/>
                      </a:lnTo>
                      <a:lnTo>
                        <a:pt x="345" y="391"/>
                      </a:lnTo>
                      <a:lnTo>
                        <a:pt x="362" y="412"/>
                      </a:lnTo>
                      <a:lnTo>
                        <a:pt x="331" y="436"/>
                      </a:lnTo>
                      <a:lnTo>
                        <a:pt x="313" y="448"/>
                      </a:lnTo>
                      <a:lnTo>
                        <a:pt x="289" y="422"/>
                      </a:lnTo>
                      <a:lnTo>
                        <a:pt x="287" y="451"/>
                      </a:lnTo>
                      <a:lnTo>
                        <a:pt x="234" y="448"/>
                      </a:lnTo>
                      <a:lnTo>
                        <a:pt x="189" y="451"/>
                      </a:lnTo>
                      <a:lnTo>
                        <a:pt x="124" y="446"/>
                      </a:lnTo>
                      <a:lnTo>
                        <a:pt x="43" y="431"/>
                      </a:lnTo>
                      <a:lnTo>
                        <a:pt x="12" y="408"/>
                      </a:lnTo>
                      <a:lnTo>
                        <a:pt x="9" y="391"/>
                      </a:lnTo>
                      <a:lnTo>
                        <a:pt x="33" y="350"/>
                      </a:lnTo>
                      <a:lnTo>
                        <a:pt x="39" y="314"/>
                      </a:lnTo>
                      <a:lnTo>
                        <a:pt x="29" y="266"/>
                      </a:lnTo>
                      <a:lnTo>
                        <a:pt x="5" y="201"/>
                      </a:lnTo>
                      <a:lnTo>
                        <a:pt x="0" y="161"/>
                      </a:lnTo>
                      <a:lnTo>
                        <a:pt x="3" y="132"/>
                      </a:lnTo>
                      <a:lnTo>
                        <a:pt x="12" y="106"/>
                      </a:lnTo>
                      <a:lnTo>
                        <a:pt x="27" y="74"/>
                      </a:lnTo>
                      <a:lnTo>
                        <a:pt x="46" y="41"/>
                      </a:lnTo>
                      <a:lnTo>
                        <a:pt x="60" y="22"/>
                      </a:lnTo>
                      <a:lnTo>
                        <a:pt x="79" y="5"/>
                      </a:lnTo>
                    </a:path>
                  </a:pathLst>
                </a:custGeom>
                <a:solidFill>
                  <a:srgbClr val="3F5F00"/>
                </a:solidFill>
                <a:ln w="12700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260" name="Freeform 58"/>
                <p:cNvSpPr>
                  <a:spLocks/>
                </p:cNvSpPr>
                <p:nvPr/>
              </p:nvSpPr>
              <p:spPr bwMode="auto">
                <a:xfrm>
                  <a:off x="5250" y="1906"/>
                  <a:ext cx="73" cy="234"/>
                </a:xfrm>
                <a:custGeom>
                  <a:avLst/>
                  <a:gdLst>
                    <a:gd name="T0" fmla="*/ 72 w 73"/>
                    <a:gd name="T1" fmla="*/ 0 h 234"/>
                    <a:gd name="T2" fmla="*/ 66 w 73"/>
                    <a:gd name="T3" fmla="*/ 32 h 234"/>
                    <a:gd name="T4" fmla="*/ 50 w 73"/>
                    <a:gd name="T5" fmla="*/ 80 h 234"/>
                    <a:gd name="T6" fmla="*/ 24 w 73"/>
                    <a:gd name="T7" fmla="*/ 56 h 234"/>
                    <a:gd name="T8" fmla="*/ 36 w 73"/>
                    <a:gd name="T9" fmla="*/ 92 h 234"/>
                    <a:gd name="T10" fmla="*/ 0 w 73"/>
                    <a:gd name="T11" fmla="*/ 233 h 23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73"/>
                    <a:gd name="T19" fmla="*/ 0 h 234"/>
                    <a:gd name="T20" fmla="*/ 73 w 73"/>
                    <a:gd name="T21" fmla="*/ 234 h 23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73" h="234">
                      <a:moveTo>
                        <a:pt x="72" y="0"/>
                      </a:moveTo>
                      <a:lnTo>
                        <a:pt x="66" y="32"/>
                      </a:lnTo>
                      <a:lnTo>
                        <a:pt x="50" y="80"/>
                      </a:lnTo>
                      <a:lnTo>
                        <a:pt x="24" y="56"/>
                      </a:lnTo>
                      <a:lnTo>
                        <a:pt x="36" y="92"/>
                      </a:lnTo>
                      <a:lnTo>
                        <a:pt x="0" y="233"/>
                      </a:lnTo>
                    </a:path>
                  </a:pathLst>
                </a:custGeom>
                <a:noFill/>
                <a:ln w="12700" cap="rnd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9240" name="Group 59"/>
          <p:cNvGrpSpPr>
            <a:grpSpLocks/>
          </p:cNvGrpSpPr>
          <p:nvPr/>
        </p:nvGrpSpPr>
        <p:grpSpPr bwMode="auto">
          <a:xfrm>
            <a:off x="7705725" y="3435350"/>
            <a:ext cx="330200" cy="204788"/>
            <a:chOff x="4854" y="2164"/>
            <a:chExt cx="208" cy="129"/>
          </a:xfrm>
        </p:grpSpPr>
        <p:sp>
          <p:nvSpPr>
            <p:cNvPr id="9249" name="Freeform 60"/>
            <p:cNvSpPr>
              <a:spLocks/>
            </p:cNvSpPr>
            <p:nvPr/>
          </p:nvSpPr>
          <p:spPr bwMode="auto">
            <a:xfrm>
              <a:off x="4854" y="2164"/>
              <a:ext cx="208" cy="129"/>
            </a:xfrm>
            <a:custGeom>
              <a:avLst/>
              <a:gdLst>
                <a:gd name="T0" fmla="*/ 152 w 208"/>
                <a:gd name="T1" fmla="*/ 1 h 129"/>
                <a:gd name="T2" fmla="*/ 41 w 208"/>
                <a:gd name="T3" fmla="*/ 15 h 129"/>
                <a:gd name="T4" fmla="*/ 12 w 208"/>
                <a:gd name="T5" fmla="*/ 19 h 129"/>
                <a:gd name="T6" fmla="*/ 4 w 208"/>
                <a:gd name="T7" fmla="*/ 21 h 129"/>
                <a:gd name="T8" fmla="*/ 0 w 208"/>
                <a:gd name="T9" fmla="*/ 25 h 129"/>
                <a:gd name="T10" fmla="*/ 1 w 208"/>
                <a:gd name="T11" fmla="*/ 35 h 129"/>
                <a:gd name="T12" fmla="*/ 10 w 208"/>
                <a:gd name="T13" fmla="*/ 49 h 129"/>
                <a:gd name="T14" fmla="*/ 18 w 208"/>
                <a:gd name="T15" fmla="*/ 61 h 129"/>
                <a:gd name="T16" fmla="*/ 17 w 208"/>
                <a:gd name="T17" fmla="*/ 80 h 129"/>
                <a:gd name="T18" fmla="*/ 46 w 208"/>
                <a:gd name="T19" fmla="*/ 100 h 129"/>
                <a:gd name="T20" fmla="*/ 52 w 208"/>
                <a:gd name="T21" fmla="*/ 104 h 129"/>
                <a:gd name="T22" fmla="*/ 60 w 208"/>
                <a:gd name="T23" fmla="*/ 103 h 129"/>
                <a:gd name="T24" fmla="*/ 74 w 208"/>
                <a:gd name="T25" fmla="*/ 109 h 129"/>
                <a:gd name="T26" fmla="*/ 89 w 208"/>
                <a:gd name="T27" fmla="*/ 118 h 129"/>
                <a:gd name="T28" fmla="*/ 103 w 208"/>
                <a:gd name="T29" fmla="*/ 128 h 129"/>
                <a:gd name="T30" fmla="*/ 112 w 208"/>
                <a:gd name="T31" fmla="*/ 127 h 129"/>
                <a:gd name="T32" fmla="*/ 123 w 208"/>
                <a:gd name="T33" fmla="*/ 120 h 129"/>
                <a:gd name="T34" fmla="*/ 123 w 208"/>
                <a:gd name="T35" fmla="*/ 110 h 129"/>
                <a:gd name="T36" fmla="*/ 115 w 208"/>
                <a:gd name="T37" fmla="*/ 102 h 129"/>
                <a:gd name="T38" fmla="*/ 100 w 208"/>
                <a:gd name="T39" fmla="*/ 94 h 129"/>
                <a:gd name="T40" fmla="*/ 91 w 208"/>
                <a:gd name="T41" fmla="*/ 91 h 129"/>
                <a:gd name="T42" fmla="*/ 103 w 208"/>
                <a:gd name="T43" fmla="*/ 76 h 129"/>
                <a:gd name="T44" fmla="*/ 116 w 208"/>
                <a:gd name="T45" fmla="*/ 70 h 129"/>
                <a:gd name="T46" fmla="*/ 119 w 208"/>
                <a:gd name="T47" fmla="*/ 73 h 129"/>
                <a:gd name="T48" fmla="*/ 128 w 208"/>
                <a:gd name="T49" fmla="*/ 76 h 129"/>
                <a:gd name="T50" fmla="*/ 142 w 208"/>
                <a:gd name="T51" fmla="*/ 76 h 129"/>
                <a:gd name="T52" fmla="*/ 151 w 208"/>
                <a:gd name="T53" fmla="*/ 72 h 129"/>
                <a:gd name="T54" fmla="*/ 165 w 208"/>
                <a:gd name="T55" fmla="*/ 65 h 129"/>
                <a:gd name="T56" fmla="*/ 170 w 208"/>
                <a:gd name="T57" fmla="*/ 60 h 129"/>
                <a:gd name="T58" fmla="*/ 175 w 208"/>
                <a:gd name="T59" fmla="*/ 51 h 129"/>
                <a:gd name="T60" fmla="*/ 182 w 208"/>
                <a:gd name="T61" fmla="*/ 43 h 129"/>
                <a:gd name="T62" fmla="*/ 194 w 208"/>
                <a:gd name="T63" fmla="*/ 41 h 129"/>
                <a:gd name="T64" fmla="*/ 207 w 208"/>
                <a:gd name="T65" fmla="*/ 41 h 129"/>
                <a:gd name="T66" fmla="*/ 195 w 208"/>
                <a:gd name="T67" fmla="*/ 0 h 129"/>
                <a:gd name="T68" fmla="*/ 152 w 208"/>
                <a:gd name="T69" fmla="*/ 1 h 12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8"/>
                <a:gd name="T106" fmla="*/ 0 h 129"/>
                <a:gd name="T107" fmla="*/ 208 w 208"/>
                <a:gd name="T108" fmla="*/ 129 h 12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8" h="129">
                  <a:moveTo>
                    <a:pt x="152" y="1"/>
                  </a:moveTo>
                  <a:lnTo>
                    <a:pt x="41" y="15"/>
                  </a:lnTo>
                  <a:lnTo>
                    <a:pt x="12" y="19"/>
                  </a:lnTo>
                  <a:lnTo>
                    <a:pt x="4" y="21"/>
                  </a:lnTo>
                  <a:lnTo>
                    <a:pt x="0" y="25"/>
                  </a:lnTo>
                  <a:lnTo>
                    <a:pt x="1" y="35"/>
                  </a:lnTo>
                  <a:lnTo>
                    <a:pt x="10" y="49"/>
                  </a:lnTo>
                  <a:lnTo>
                    <a:pt x="18" y="61"/>
                  </a:lnTo>
                  <a:lnTo>
                    <a:pt x="17" y="80"/>
                  </a:lnTo>
                  <a:lnTo>
                    <a:pt x="46" y="100"/>
                  </a:lnTo>
                  <a:lnTo>
                    <a:pt x="52" y="104"/>
                  </a:lnTo>
                  <a:lnTo>
                    <a:pt x="60" y="103"/>
                  </a:lnTo>
                  <a:lnTo>
                    <a:pt x="74" y="109"/>
                  </a:lnTo>
                  <a:lnTo>
                    <a:pt x="89" y="118"/>
                  </a:lnTo>
                  <a:lnTo>
                    <a:pt x="103" y="128"/>
                  </a:lnTo>
                  <a:lnTo>
                    <a:pt x="112" y="127"/>
                  </a:lnTo>
                  <a:lnTo>
                    <a:pt x="123" y="120"/>
                  </a:lnTo>
                  <a:lnTo>
                    <a:pt x="123" y="110"/>
                  </a:lnTo>
                  <a:lnTo>
                    <a:pt x="115" y="102"/>
                  </a:lnTo>
                  <a:lnTo>
                    <a:pt x="100" y="94"/>
                  </a:lnTo>
                  <a:lnTo>
                    <a:pt x="91" y="91"/>
                  </a:lnTo>
                  <a:lnTo>
                    <a:pt x="103" y="76"/>
                  </a:lnTo>
                  <a:lnTo>
                    <a:pt x="116" y="70"/>
                  </a:lnTo>
                  <a:lnTo>
                    <a:pt x="119" y="73"/>
                  </a:lnTo>
                  <a:lnTo>
                    <a:pt x="128" y="76"/>
                  </a:lnTo>
                  <a:lnTo>
                    <a:pt x="142" y="76"/>
                  </a:lnTo>
                  <a:lnTo>
                    <a:pt x="151" y="72"/>
                  </a:lnTo>
                  <a:lnTo>
                    <a:pt x="165" y="65"/>
                  </a:lnTo>
                  <a:lnTo>
                    <a:pt x="170" y="60"/>
                  </a:lnTo>
                  <a:lnTo>
                    <a:pt x="175" y="51"/>
                  </a:lnTo>
                  <a:lnTo>
                    <a:pt x="182" y="43"/>
                  </a:lnTo>
                  <a:lnTo>
                    <a:pt x="194" y="41"/>
                  </a:lnTo>
                  <a:lnTo>
                    <a:pt x="207" y="41"/>
                  </a:lnTo>
                  <a:lnTo>
                    <a:pt x="195" y="0"/>
                  </a:lnTo>
                  <a:lnTo>
                    <a:pt x="152" y="1"/>
                  </a:lnTo>
                </a:path>
              </a:pathLst>
            </a:custGeom>
            <a:solidFill>
              <a:srgbClr val="FFBFB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50" name="Group 61"/>
            <p:cNvGrpSpPr>
              <a:grpSpLocks/>
            </p:cNvGrpSpPr>
            <p:nvPr/>
          </p:nvGrpSpPr>
          <p:grpSpPr bwMode="auto">
            <a:xfrm>
              <a:off x="4871" y="2192"/>
              <a:ext cx="73" cy="78"/>
              <a:chOff x="4871" y="2192"/>
              <a:chExt cx="73" cy="78"/>
            </a:xfrm>
          </p:grpSpPr>
          <p:sp>
            <p:nvSpPr>
              <p:cNvPr id="9251" name="Freeform 62"/>
              <p:cNvSpPr>
                <a:spLocks/>
              </p:cNvSpPr>
              <p:nvPr/>
            </p:nvSpPr>
            <p:spPr bwMode="auto">
              <a:xfrm>
                <a:off x="4871" y="2192"/>
                <a:ext cx="60" cy="36"/>
              </a:xfrm>
              <a:custGeom>
                <a:avLst/>
                <a:gdLst>
                  <a:gd name="T0" fmla="*/ 59 w 60"/>
                  <a:gd name="T1" fmla="*/ 2 h 36"/>
                  <a:gd name="T2" fmla="*/ 30 w 60"/>
                  <a:gd name="T3" fmla="*/ 0 h 36"/>
                  <a:gd name="T4" fmla="*/ 3 w 60"/>
                  <a:gd name="T5" fmla="*/ 15 h 36"/>
                  <a:gd name="T6" fmla="*/ 0 w 60"/>
                  <a:gd name="T7" fmla="*/ 29 h 36"/>
                  <a:gd name="T8" fmla="*/ 1 w 60"/>
                  <a:gd name="T9" fmla="*/ 35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6"/>
                  <a:gd name="T17" fmla="*/ 60 w 60"/>
                  <a:gd name="T18" fmla="*/ 36 h 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6">
                    <a:moveTo>
                      <a:pt x="59" y="2"/>
                    </a:moveTo>
                    <a:lnTo>
                      <a:pt x="30" y="0"/>
                    </a:lnTo>
                    <a:lnTo>
                      <a:pt x="3" y="15"/>
                    </a:lnTo>
                    <a:lnTo>
                      <a:pt x="0" y="29"/>
                    </a:lnTo>
                    <a:lnTo>
                      <a:pt x="1" y="3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2" name="Freeform 63"/>
              <p:cNvSpPr>
                <a:spLocks/>
              </p:cNvSpPr>
              <p:nvPr/>
            </p:nvSpPr>
            <p:spPr bwMode="auto">
              <a:xfrm>
                <a:off x="4906" y="2213"/>
                <a:ext cx="38" cy="57"/>
              </a:xfrm>
              <a:custGeom>
                <a:avLst/>
                <a:gdLst>
                  <a:gd name="T0" fmla="*/ 37 w 38"/>
                  <a:gd name="T1" fmla="*/ 0 h 57"/>
                  <a:gd name="T2" fmla="*/ 4 w 38"/>
                  <a:gd name="T3" fmla="*/ 34 h 57"/>
                  <a:gd name="T4" fmla="*/ 0 w 38"/>
                  <a:gd name="T5" fmla="*/ 41 h 57"/>
                  <a:gd name="T6" fmla="*/ 4 w 38"/>
                  <a:gd name="T7" fmla="*/ 48 h 57"/>
                  <a:gd name="T8" fmla="*/ 7 w 38"/>
                  <a:gd name="T9" fmla="*/ 54 h 57"/>
                  <a:gd name="T10" fmla="*/ 9 w 38"/>
                  <a:gd name="T11" fmla="*/ 56 h 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"/>
                  <a:gd name="T19" fmla="*/ 0 h 57"/>
                  <a:gd name="T20" fmla="*/ 38 w 38"/>
                  <a:gd name="T21" fmla="*/ 57 h 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" h="57">
                    <a:moveTo>
                      <a:pt x="37" y="0"/>
                    </a:moveTo>
                    <a:lnTo>
                      <a:pt x="4" y="34"/>
                    </a:lnTo>
                    <a:lnTo>
                      <a:pt x="0" y="41"/>
                    </a:lnTo>
                    <a:lnTo>
                      <a:pt x="4" y="48"/>
                    </a:lnTo>
                    <a:lnTo>
                      <a:pt x="7" y="54"/>
                    </a:lnTo>
                    <a:lnTo>
                      <a:pt x="9" y="56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3" name="Freeform 64"/>
              <p:cNvSpPr>
                <a:spLocks/>
              </p:cNvSpPr>
              <p:nvPr/>
            </p:nvSpPr>
            <p:spPr bwMode="auto">
              <a:xfrm>
                <a:off x="4888" y="2204"/>
                <a:ext cx="49" cy="65"/>
              </a:xfrm>
              <a:custGeom>
                <a:avLst/>
                <a:gdLst>
                  <a:gd name="T0" fmla="*/ 48 w 49"/>
                  <a:gd name="T1" fmla="*/ 0 h 65"/>
                  <a:gd name="T2" fmla="*/ 26 w 49"/>
                  <a:gd name="T3" fmla="*/ 6 h 65"/>
                  <a:gd name="T4" fmla="*/ 4 w 49"/>
                  <a:gd name="T5" fmla="*/ 19 h 65"/>
                  <a:gd name="T6" fmla="*/ 0 w 49"/>
                  <a:gd name="T7" fmla="*/ 33 h 65"/>
                  <a:gd name="T8" fmla="*/ 18 w 49"/>
                  <a:gd name="T9" fmla="*/ 61 h 65"/>
                  <a:gd name="T10" fmla="*/ 25 w 49"/>
                  <a:gd name="T11" fmla="*/ 64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9"/>
                  <a:gd name="T19" fmla="*/ 0 h 65"/>
                  <a:gd name="T20" fmla="*/ 49 w 49"/>
                  <a:gd name="T21" fmla="*/ 65 h 6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9" h="65">
                    <a:moveTo>
                      <a:pt x="48" y="0"/>
                    </a:moveTo>
                    <a:lnTo>
                      <a:pt x="26" y="6"/>
                    </a:lnTo>
                    <a:lnTo>
                      <a:pt x="4" y="19"/>
                    </a:lnTo>
                    <a:lnTo>
                      <a:pt x="0" y="33"/>
                    </a:lnTo>
                    <a:lnTo>
                      <a:pt x="18" y="61"/>
                    </a:lnTo>
                    <a:lnTo>
                      <a:pt x="25" y="64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41" name="Freeform 65"/>
          <p:cNvSpPr>
            <a:spLocks/>
          </p:cNvSpPr>
          <p:nvPr/>
        </p:nvSpPr>
        <p:spPr bwMode="auto">
          <a:xfrm>
            <a:off x="7945438" y="3421063"/>
            <a:ext cx="98425" cy="103187"/>
          </a:xfrm>
          <a:custGeom>
            <a:avLst/>
            <a:gdLst>
              <a:gd name="T0" fmla="*/ 0 w 62"/>
              <a:gd name="T1" fmla="*/ 0 h 65"/>
              <a:gd name="T2" fmla="*/ 42863 w 62"/>
              <a:gd name="T3" fmla="*/ 101600 h 65"/>
              <a:gd name="T4" fmla="*/ 96838 w 62"/>
              <a:gd name="T5" fmla="*/ 98425 h 65"/>
              <a:gd name="T6" fmla="*/ 66675 w 62"/>
              <a:gd name="T7" fmla="*/ 0 h 65"/>
              <a:gd name="T8" fmla="*/ 0 w 62"/>
              <a:gd name="T9" fmla="*/ 0 h 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65"/>
              <a:gd name="T17" fmla="*/ 62 w 62"/>
              <a:gd name="T18" fmla="*/ 65 h 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65">
                <a:moveTo>
                  <a:pt x="0" y="0"/>
                </a:moveTo>
                <a:lnTo>
                  <a:pt x="27" y="64"/>
                </a:lnTo>
                <a:lnTo>
                  <a:pt x="61" y="62"/>
                </a:lnTo>
                <a:lnTo>
                  <a:pt x="42" y="0"/>
                </a:lnTo>
                <a:lnTo>
                  <a:pt x="0" y="0"/>
                </a:lnTo>
              </a:path>
            </a:pathLst>
          </a:custGeom>
          <a:solidFill>
            <a:srgbClr val="FFFF9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Freeform 66"/>
          <p:cNvSpPr>
            <a:spLocks/>
          </p:cNvSpPr>
          <p:nvPr/>
        </p:nvSpPr>
        <p:spPr bwMode="auto">
          <a:xfrm>
            <a:off x="7977188" y="3170238"/>
            <a:ext cx="522287" cy="382587"/>
          </a:xfrm>
          <a:custGeom>
            <a:avLst/>
            <a:gdLst>
              <a:gd name="T0" fmla="*/ 3175 w 329"/>
              <a:gd name="T1" fmla="*/ 250825 h 241"/>
              <a:gd name="T2" fmla="*/ 11112 w 329"/>
              <a:gd name="T3" fmla="*/ 285750 h 241"/>
              <a:gd name="T4" fmla="*/ 23812 w 329"/>
              <a:gd name="T5" fmla="*/ 325437 h 241"/>
              <a:gd name="T6" fmla="*/ 33337 w 329"/>
              <a:gd name="T7" fmla="*/ 357187 h 241"/>
              <a:gd name="T8" fmla="*/ 119062 w 329"/>
              <a:gd name="T9" fmla="*/ 358775 h 241"/>
              <a:gd name="T10" fmla="*/ 190500 w 329"/>
              <a:gd name="T11" fmla="*/ 363537 h 241"/>
              <a:gd name="T12" fmla="*/ 265112 w 329"/>
              <a:gd name="T13" fmla="*/ 376237 h 241"/>
              <a:gd name="T14" fmla="*/ 304800 w 329"/>
              <a:gd name="T15" fmla="*/ 381000 h 241"/>
              <a:gd name="T16" fmla="*/ 366712 w 329"/>
              <a:gd name="T17" fmla="*/ 331787 h 241"/>
              <a:gd name="T18" fmla="*/ 442912 w 329"/>
              <a:gd name="T19" fmla="*/ 230187 h 241"/>
              <a:gd name="T20" fmla="*/ 490537 w 329"/>
              <a:gd name="T21" fmla="*/ 152400 h 241"/>
              <a:gd name="T22" fmla="*/ 515937 w 329"/>
              <a:gd name="T23" fmla="*/ 95250 h 241"/>
              <a:gd name="T24" fmla="*/ 520700 w 329"/>
              <a:gd name="T25" fmla="*/ 42862 h 241"/>
              <a:gd name="T26" fmla="*/ 504825 w 329"/>
              <a:gd name="T27" fmla="*/ 15875 h 241"/>
              <a:gd name="T28" fmla="*/ 468312 w 329"/>
              <a:gd name="T29" fmla="*/ 0 h 241"/>
              <a:gd name="T30" fmla="*/ 428625 w 329"/>
              <a:gd name="T31" fmla="*/ 9525 h 241"/>
              <a:gd name="T32" fmla="*/ 390525 w 329"/>
              <a:gd name="T33" fmla="*/ 42862 h 241"/>
              <a:gd name="T34" fmla="*/ 350837 w 329"/>
              <a:gd name="T35" fmla="*/ 92075 h 241"/>
              <a:gd name="T36" fmla="*/ 315912 w 329"/>
              <a:gd name="T37" fmla="*/ 134937 h 241"/>
              <a:gd name="T38" fmla="*/ 280987 w 329"/>
              <a:gd name="T39" fmla="*/ 180975 h 241"/>
              <a:gd name="T40" fmla="*/ 266700 w 329"/>
              <a:gd name="T41" fmla="*/ 209550 h 241"/>
              <a:gd name="T42" fmla="*/ 269875 w 329"/>
              <a:gd name="T43" fmla="*/ 227012 h 241"/>
              <a:gd name="T44" fmla="*/ 261937 w 329"/>
              <a:gd name="T45" fmla="*/ 236537 h 241"/>
              <a:gd name="T46" fmla="*/ 252412 w 329"/>
              <a:gd name="T47" fmla="*/ 241300 h 241"/>
              <a:gd name="T48" fmla="*/ 219075 w 329"/>
              <a:gd name="T49" fmla="*/ 244475 h 241"/>
              <a:gd name="T50" fmla="*/ 109537 w 329"/>
              <a:gd name="T51" fmla="*/ 231775 h 241"/>
              <a:gd name="T52" fmla="*/ 0 w 329"/>
              <a:gd name="T53" fmla="*/ 222250 h 241"/>
              <a:gd name="T54" fmla="*/ 3175 w 329"/>
              <a:gd name="T55" fmla="*/ 250825 h 24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29"/>
              <a:gd name="T85" fmla="*/ 0 h 241"/>
              <a:gd name="T86" fmla="*/ 329 w 329"/>
              <a:gd name="T87" fmla="*/ 241 h 24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29" h="241">
                <a:moveTo>
                  <a:pt x="2" y="158"/>
                </a:moveTo>
                <a:lnTo>
                  <a:pt x="7" y="180"/>
                </a:lnTo>
                <a:lnTo>
                  <a:pt x="15" y="205"/>
                </a:lnTo>
                <a:lnTo>
                  <a:pt x="21" y="225"/>
                </a:lnTo>
                <a:lnTo>
                  <a:pt x="75" y="226"/>
                </a:lnTo>
                <a:lnTo>
                  <a:pt x="120" y="229"/>
                </a:lnTo>
                <a:lnTo>
                  <a:pt x="167" y="237"/>
                </a:lnTo>
                <a:lnTo>
                  <a:pt x="192" y="240"/>
                </a:lnTo>
                <a:lnTo>
                  <a:pt x="231" y="209"/>
                </a:lnTo>
                <a:lnTo>
                  <a:pt x="279" y="145"/>
                </a:lnTo>
                <a:lnTo>
                  <a:pt x="309" y="96"/>
                </a:lnTo>
                <a:lnTo>
                  <a:pt x="325" y="60"/>
                </a:lnTo>
                <a:lnTo>
                  <a:pt x="328" y="27"/>
                </a:lnTo>
                <a:lnTo>
                  <a:pt x="318" y="10"/>
                </a:lnTo>
                <a:lnTo>
                  <a:pt x="295" y="0"/>
                </a:lnTo>
                <a:lnTo>
                  <a:pt x="270" y="6"/>
                </a:lnTo>
                <a:lnTo>
                  <a:pt x="246" y="27"/>
                </a:lnTo>
                <a:lnTo>
                  <a:pt x="221" y="58"/>
                </a:lnTo>
                <a:lnTo>
                  <a:pt x="199" y="85"/>
                </a:lnTo>
                <a:lnTo>
                  <a:pt x="177" y="114"/>
                </a:lnTo>
                <a:lnTo>
                  <a:pt x="168" y="132"/>
                </a:lnTo>
                <a:lnTo>
                  <a:pt x="170" y="143"/>
                </a:lnTo>
                <a:lnTo>
                  <a:pt x="165" y="149"/>
                </a:lnTo>
                <a:lnTo>
                  <a:pt x="159" y="152"/>
                </a:lnTo>
                <a:lnTo>
                  <a:pt x="138" y="154"/>
                </a:lnTo>
                <a:lnTo>
                  <a:pt x="69" y="146"/>
                </a:lnTo>
                <a:lnTo>
                  <a:pt x="0" y="140"/>
                </a:lnTo>
                <a:lnTo>
                  <a:pt x="2" y="158"/>
                </a:lnTo>
              </a:path>
            </a:pathLst>
          </a:custGeom>
          <a:solidFill>
            <a:srgbClr val="3F5F00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243" name="Group 67"/>
          <p:cNvGrpSpPr>
            <a:grpSpLocks/>
          </p:cNvGrpSpPr>
          <p:nvPr/>
        </p:nvGrpSpPr>
        <p:grpSpPr bwMode="auto">
          <a:xfrm>
            <a:off x="7905750" y="2881313"/>
            <a:ext cx="242888" cy="257175"/>
            <a:chOff x="4980" y="1815"/>
            <a:chExt cx="153" cy="162"/>
          </a:xfrm>
        </p:grpSpPr>
        <p:sp>
          <p:nvSpPr>
            <p:cNvPr id="9246" name="Freeform 68"/>
            <p:cNvSpPr>
              <a:spLocks/>
            </p:cNvSpPr>
            <p:nvPr/>
          </p:nvSpPr>
          <p:spPr bwMode="auto">
            <a:xfrm>
              <a:off x="4980" y="1815"/>
              <a:ext cx="153" cy="162"/>
            </a:xfrm>
            <a:custGeom>
              <a:avLst/>
              <a:gdLst>
                <a:gd name="T0" fmla="*/ 69 w 153"/>
                <a:gd name="T1" fmla="*/ 152 h 162"/>
                <a:gd name="T2" fmla="*/ 66 w 153"/>
                <a:gd name="T3" fmla="*/ 145 h 162"/>
                <a:gd name="T4" fmla="*/ 53 w 153"/>
                <a:gd name="T5" fmla="*/ 140 h 162"/>
                <a:gd name="T6" fmla="*/ 38 w 153"/>
                <a:gd name="T7" fmla="*/ 133 h 162"/>
                <a:gd name="T8" fmla="*/ 17 w 153"/>
                <a:gd name="T9" fmla="*/ 93 h 162"/>
                <a:gd name="T10" fmla="*/ 0 w 153"/>
                <a:gd name="T11" fmla="*/ 55 h 162"/>
                <a:gd name="T12" fmla="*/ 0 w 153"/>
                <a:gd name="T13" fmla="*/ 36 h 162"/>
                <a:gd name="T14" fmla="*/ 30 w 153"/>
                <a:gd name="T15" fmla="*/ 5 h 162"/>
                <a:gd name="T16" fmla="*/ 53 w 153"/>
                <a:gd name="T17" fmla="*/ 4 h 162"/>
                <a:gd name="T18" fmla="*/ 59 w 153"/>
                <a:gd name="T19" fmla="*/ 8 h 162"/>
                <a:gd name="T20" fmla="*/ 79 w 153"/>
                <a:gd name="T21" fmla="*/ 0 h 162"/>
                <a:gd name="T22" fmla="*/ 87 w 153"/>
                <a:gd name="T23" fmla="*/ 1 h 162"/>
                <a:gd name="T24" fmla="*/ 93 w 153"/>
                <a:gd name="T25" fmla="*/ 6 h 162"/>
                <a:gd name="T26" fmla="*/ 96 w 153"/>
                <a:gd name="T27" fmla="*/ 13 h 162"/>
                <a:gd name="T28" fmla="*/ 91 w 153"/>
                <a:gd name="T29" fmla="*/ 21 h 162"/>
                <a:gd name="T30" fmla="*/ 55 w 153"/>
                <a:gd name="T31" fmla="*/ 39 h 162"/>
                <a:gd name="T32" fmla="*/ 47 w 153"/>
                <a:gd name="T33" fmla="*/ 65 h 162"/>
                <a:gd name="T34" fmla="*/ 60 w 153"/>
                <a:gd name="T35" fmla="*/ 45 h 162"/>
                <a:gd name="T36" fmla="*/ 95 w 153"/>
                <a:gd name="T37" fmla="*/ 35 h 162"/>
                <a:gd name="T38" fmla="*/ 99 w 153"/>
                <a:gd name="T39" fmla="*/ 35 h 162"/>
                <a:gd name="T40" fmla="*/ 105 w 153"/>
                <a:gd name="T41" fmla="*/ 39 h 162"/>
                <a:gd name="T42" fmla="*/ 108 w 153"/>
                <a:gd name="T43" fmla="*/ 50 h 162"/>
                <a:gd name="T44" fmla="*/ 103 w 153"/>
                <a:gd name="T45" fmla="*/ 57 h 162"/>
                <a:gd name="T46" fmla="*/ 75 w 153"/>
                <a:gd name="T47" fmla="*/ 68 h 162"/>
                <a:gd name="T48" fmla="*/ 75 w 153"/>
                <a:gd name="T49" fmla="*/ 79 h 162"/>
                <a:gd name="T50" fmla="*/ 93 w 153"/>
                <a:gd name="T51" fmla="*/ 102 h 162"/>
                <a:gd name="T52" fmla="*/ 101 w 153"/>
                <a:gd name="T53" fmla="*/ 101 h 162"/>
                <a:gd name="T54" fmla="*/ 109 w 153"/>
                <a:gd name="T55" fmla="*/ 100 h 162"/>
                <a:gd name="T56" fmla="*/ 120 w 153"/>
                <a:gd name="T57" fmla="*/ 93 h 162"/>
                <a:gd name="T58" fmla="*/ 125 w 153"/>
                <a:gd name="T59" fmla="*/ 85 h 162"/>
                <a:gd name="T60" fmla="*/ 134 w 153"/>
                <a:gd name="T61" fmla="*/ 81 h 162"/>
                <a:gd name="T62" fmla="*/ 142 w 153"/>
                <a:gd name="T63" fmla="*/ 81 h 162"/>
                <a:gd name="T64" fmla="*/ 148 w 153"/>
                <a:gd name="T65" fmla="*/ 84 h 162"/>
                <a:gd name="T66" fmla="*/ 151 w 153"/>
                <a:gd name="T67" fmla="*/ 93 h 162"/>
                <a:gd name="T68" fmla="*/ 152 w 153"/>
                <a:gd name="T69" fmla="*/ 100 h 162"/>
                <a:gd name="T70" fmla="*/ 148 w 153"/>
                <a:gd name="T71" fmla="*/ 105 h 162"/>
                <a:gd name="T72" fmla="*/ 136 w 153"/>
                <a:gd name="T73" fmla="*/ 111 h 162"/>
                <a:gd name="T74" fmla="*/ 120 w 153"/>
                <a:gd name="T75" fmla="*/ 116 h 162"/>
                <a:gd name="T76" fmla="*/ 113 w 153"/>
                <a:gd name="T77" fmla="*/ 121 h 162"/>
                <a:gd name="T78" fmla="*/ 124 w 153"/>
                <a:gd name="T79" fmla="*/ 143 h 162"/>
                <a:gd name="T80" fmla="*/ 75 w 153"/>
                <a:gd name="T81" fmla="*/ 161 h 162"/>
                <a:gd name="T82" fmla="*/ 69 w 153"/>
                <a:gd name="T83" fmla="*/ 152 h 16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53"/>
                <a:gd name="T127" fmla="*/ 0 h 162"/>
                <a:gd name="T128" fmla="*/ 153 w 153"/>
                <a:gd name="T129" fmla="*/ 162 h 16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53" h="162">
                  <a:moveTo>
                    <a:pt x="69" y="152"/>
                  </a:moveTo>
                  <a:lnTo>
                    <a:pt x="66" y="145"/>
                  </a:lnTo>
                  <a:lnTo>
                    <a:pt x="53" y="140"/>
                  </a:lnTo>
                  <a:lnTo>
                    <a:pt x="38" y="133"/>
                  </a:lnTo>
                  <a:lnTo>
                    <a:pt x="17" y="93"/>
                  </a:lnTo>
                  <a:lnTo>
                    <a:pt x="0" y="55"/>
                  </a:lnTo>
                  <a:lnTo>
                    <a:pt x="0" y="36"/>
                  </a:lnTo>
                  <a:lnTo>
                    <a:pt x="30" y="5"/>
                  </a:lnTo>
                  <a:lnTo>
                    <a:pt x="53" y="4"/>
                  </a:lnTo>
                  <a:lnTo>
                    <a:pt x="59" y="8"/>
                  </a:lnTo>
                  <a:lnTo>
                    <a:pt x="79" y="0"/>
                  </a:lnTo>
                  <a:lnTo>
                    <a:pt x="87" y="1"/>
                  </a:lnTo>
                  <a:lnTo>
                    <a:pt x="93" y="6"/>
                  </a:lnTo>
                  <a:lnTo>
                    <a:pt x="96" y="13"/>
                  </a:lnTo>
                  <a:lnTo>
                    <a:pt x="91" y="21"/>
                  </a:lnTo>
                  <a:lnTo>
                    <a:pt x="55" y="39"/>
                  </a:lnTo>
                  <a:lnTo>
                    <a:pt x="47" y="65"/>
                  </a:lnTo>
                  <a:lnTo>
                    <a:pt x="60" y="45"/>
                  </a:lnTo>
                  <a:lnTo>
                    <a:pt x="95" y="35"/>
                  </a:lnTo>
                  <a:lnTo>
                    <a:pt x="99" y="35"/>
                  </a:lnTo>
                  <a:lnTo>
                    <a:pt x="105" y="39"/>
                  </a:lnTo>
                  <a:lnTo>
                    <a:pt x="108" y="50"/>
                  </a:lnTo>
                  <a:lnTo>
                    <a:pt x="103" y="57"/>
                  </a:lnTo>
                  <a:lnTo>
                    <a:pt x="75" y="68"/>
                  </a:lnTo>
                  <a:lnTo>
                    <a:pt x="75" y="79"/>
                  </a:lnTo>
                  <a:lnTo>
                    <a:pt x="93" y="102"/>
                  </a:lnTo>
                  <a:lnTo>
                    <a:pt x="101" y="101"/>
                  </a:lnTo>
                  <a:lnTo>
                    <a:pt x="109" y="100"/>
                  </a:lnTo>
                  <a:lnTo>
                    <a:pt x="120" y="93"/>
                  </a:lnTo>
                  <a:lnTo>
                    <a:pt x="125" y="85"/>
                  </a:lnTo>
                  <a:lnTo>
                    <a:pt x="134" y="81"/>
                  </a:lnTo>
                  <a:lnTo>
                    <a:pt x="142" y="81"/>
                  </a:lnTo>
                  <a:lnTo>
                    <a:pt x="148" y="84"/>
                  </a:lnTo>
                  <a:lnTo>
                    <a:pt x="151" y="93"/>
                  </a:lnTo>
                  <a:lnTo>
                    <a:pt x="152" y="100"/>
                  </a:lnTo>
                  <a:lnTo>
                    <a:pt x="148" y="105"/>
                  </a:lnTo>
                  <a:lnTo>
                    <a:pt x="136" y="111"/>
                  </a:lnTo>
                  <a:lnTo>
                    <a:pt x="120" y="116"/>
                  </a:lnTo>
                  <a:lnTo>
                    <a:pt x="113" y="121"/>
                  </a:lnTo>
                  <a:lnTo>
                    <a:pt x="124" y="143"/>
                  </a:lnTo>
                  <a:lnTo>
                    <a:pt x="75" y="161"/>
                  </a:lnTo>
                  <a:lnTo>
                    <a:pt x="69" y="152"/>
                  </a:lnTo>
                </a:path>
              </a:pathLst>
            </a:custGeom>
            <a:solidFill>
              <a:srgbClr val="FFBFBF"/>
            </a:solidFill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47" name="Freeform 69"/>
            <p:cNvSpPr>
              <a:spLocks/>
            </p:cNvSpPr>
            <p:nvPr/>
          </p:nvSpPr>
          <p:spPr bwMode="auto">
            <a:xfrm>
              <a:off x="5110" y="1905"/>
              <a:ext cx="17" cy="17"/>
            </a:xfrm>
            <a:custGeom>
              <a:avLst/>
              <a:gdLst>
                <a:gd name="T0" fmla="*/ 0 w 17"/>
                <a:gd name="T1" fmla="*/ 0 h 17"/>
                <a:gd name="T2" fmla="*/ 2 w 17"/>
                <a:gd name="T3" fmla="*/ 8 h 17"/>
                <a:gd name="T4" fmla="*/ 9 w 17"/>
                <a:gd name="T5" fmla="*/ 12 h 17"/>
                <a:gd name="T6" fmla="*/ 16 w 17"/>
                <a:gd name="T7" fmla="*/ 16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17"/>
                <a:gd name="T14" fmla="*/ 17 w 17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17">
                  <a:moveTo>
                    <a:pt x="0" y="0"/>
                  </a:moveTo>
                  <a:lnTo>
                    <a:pt x="2" y="8"/>
                  </a:lnTo>
                  <a:lnTo>
                    <a:pt x="9" y="12"/>
                  </a:lnTo>
                  <a:lnTo>
                    <a:pt x="16" y="1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Freeform 70"/>
            <p:cNvSpPr>
              <a:spLocks/>
            </p:cNvSpPr>
            <p:nvPr/>
          </p:nvSpPr>
          <p:spPr bwMode="auto">
            <a:xfrm>
              <a:off x="5004" y="1825"/>
              <a:ext cx="35" cy="42"/>
            </a:xfrm>
            <a:custGeom>
              <a:avLst/>
              <a:gdLst>
                <a:gd name="T0" fmla="*/ 34 w 35"/>
                <a:gd name="T1" fmla="*/ 0 h 42"/>
                <a:gd name="T2" fmla="*/ 14 w 35"/>
                <a:gd name="T3" fmla="*/ 8 h 42"/>
                <a:gd name="T4" fmla="*/ 8 w 35"/>
                <a:gd name="T5" fmla="*/ 16 h 42"/>
                <a:gd name="T6" fmla="*/ 4 w 35"/>
                <a:gd name="T7" fmla="*/ 26 h 42"/>
                <a:gd name="T8" fmla="*/ 0 w 35"/>
                <a:gd name="T9" fmla="*/ 38 h 42"/>
                <a:gd name="T10" fmla="*/ 0 w 35"/>
                <a:gd name="T11" fmla="*/ 41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42"/>
                <a:gd name="T20" fmla="*/ 35 w 35"/>
                <a:gd name="T21" fmla="*/ 42 h 4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42">
                  <a:moveTo>
                    <a:pt x="34" y="0"/>
                  </a:moveTo>
                  <a:lnTo>
                    <a:pt x="14" y="8"/>
                  </a:lnTo>
                  <a:lnTo>
                    <a:pt x="8" y="16"/>
                  </a:lnTo>
                  <a:lnTo>
                    <a:pt x="4" y="26"/>
                  </a:lnTo>
                  <a:lnTo>
                    <a:pt x="0" y="38"/>
                  </a:lnTo>
                  <a:lnTo>
                    <a:pt x="0" y="4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4" name="Freeform 71"/>
          <p:cNvSpPr>
            <a:spLocks/>
          </p:cNvSpPr>
          <p:nvPr/>
        </p:nvSpPr>
        <p:spPr bwMode="auto">
          <a:xfrm>
            <a:off x="8004175" y="3076575"/>
            <a:ext cx="142875" cy="98425"/>
          </a:xfrm>
          <a:custGeom>
            <a:avLst/>
            <a:gdLst>
              <a:gd name="T0" fmla="*/ 20637 w 90"/>
              <a:gd name="T1" fmla="*/ 96838 h 62"/>
              <a:gd name="T2" fmla="*/ 0 w 90"/>
              <a:gd name="T3" fmla="*/ 47625 h 62"/>
              <a:gd name="T4" fmla="*/ 119063 w 90"/>
              <a:gd name="T5" fmla="*/ 0 h 62"/>
              <a:gd name="T6" fmla="*/ 141288 w 90"/>
              <a:gd name="T7" fmla="*/ 41275 h 62"/>
              <a:gd name="T8" fmla="*/ 20637 w 90"/>
              <a:gd name="T9" fmla="*/ 96838 h 6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"/>
              <a:gd name="T16" fmla="*/ 0 h 62"/>
              <a:gd name="T17" fmla="*/ 90 w 90"/>
              <a:gd name="T18" fmla="*/ 62 h 6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" h="62">
                <a:moveTo>
                  <a:pt x="13" y="61"/>
                </a:moveTo>
                <a:lnTo>
                  <a:pt x="0" y="30"/>
                </a:lnTo>
                <a:lnTo>
                  <a:pt x="75" y="0"/>
                </a:lnTo>
                <a:lnTo>
                  <a:pt x="89" y="26"/>
                </a:lnTo>
                <a:lnTo>
                  <a:pt x="13" y="61"/>
                </a:lnTo>
              </a:path>
            </a:pathLst>
          </a:custGeom>
          <a:solidFill>
            <a:srgbClr val="FFFFBF"/>
          </a:solidFill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Rectangle 72"/>
          <p:cNvSpPr>
            <a:spLocks noChangeArrowheads="1"/>
          </p:cNvSpPr>
          <p:nvPr/>
        </p:nvSpPr>
        <p:spPr bwMode="auto">
          <a:xfrm>
            <a:off x="6842125" y="4813300"/>
            <a:ext cx="1573213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2400"/>
              <a:t>Foresight</a:t>
            </a:r>
          </a:p>
        </p:txBody>
      </p:sp>
    </p:spTree>
    <p:extLst>
      <p:ext uri="{BB962C8B-B14F-4D97-AF65-F5344CB8AC3E}">
        <p14:creationId xmlns:p14="http://schemas.microsoft.com/office/powerpoint/2010/main" xmlns="" val="1926251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l"/>
            <a:r>
              <a:rPr lang="en-US" altLang="zh-TW" sz="2400" dirty="0" smtClean="0">
                <a:ea typeface="新細明體" pitchFamily="18" charset="-120"/>
              </a:rPr>
              <a:t>Five Bold Steps Vision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72380" y="6141720"/>
            <a:ext cx="3315370" cy="365760"/>
          </a:xfrm>
        </p:spPr>
        <p:txBody>
          <a:bodyPr/>
          <a:lstStyle/>
          <a:p>
            <a:r>
              <a:rPr lang="en-US" altLang="zh-TW" dirty="0" err="1" smtClean="0"/>
              <a:t>Sumber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Kepustakaan</a:t>
            </a:r>
            <a:r>
              <a:rPr lang="en-US" altLang="zh-TW" dirty="0" smtClean="0"/>
              <a:t> : gunston.gmu.edu/ecommerce/mba731/doc/BPR_all_Part_I.ppt</a:t>
            </a:r>
            <a:endParaRPr lang="en-US" altLang="zh-TW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1B27-CF95-4EDA-8791-69C1912049BD}" type="slidenum">
              <a:rPr lang="zh-TW" altLang="en-US" smtClean="0"/>
              <a:pPr/>
              <a:t>9</a:t>
            </a:fld>
            <a:endParaRPr lang="en-US" altLang="zh-TW"/>
          </a:p>
        </p:txBody>
      </p:sp>
      <p:sp>
        <p:nvSpPr>
          <p:cNvPr id="103427" name="AutoShape 1027"/>
          <p:cNvSpPr>
            <a:spLocks noChangeArrowheads="1"/>
          </p:cNvSpPr>
          <p:nvPr/>
        </p:nvSpPr>
        <p:spPr bwMode="auto">
          <a:xfrm>
            <a:off x="3587750" y="539750"/>
            <a:ext cx="2578100" cy="749300"/>
          </a:xfrm>
          <a:prstGeom prst="star16">
            <a:avLst>
              <a:gd name="adj" fmla="val 37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3600"/>
              <a:t>Vision</a:t>
            </a:r>
          </a:p>
        </p:txBody>
      </p:sp>
      <p:sp>
        <p:nvSpPr>
          <p:cNvPr id="103428" name="Rectangle 1028"/>
          <p:cNvSpPr>
            <a:spLocks noChangeArrowheads="1"/>
          </p:cNvSpPr>
          <p:nvPr/>
        </p:nvSpPr>
        <p:spPr bwMode="auto">
          <a:xfrm>
            <a:off x="4030663" y="1454150"/>
            <a:ext cx="169703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3200"/>
              <a:t>Mission</a:t>
            </a:r>
          </a:p>
        </p:txBody>
      </p:sp>
      <p:sp>
        <p:nvSpPr>
          <p:cNvPr id="513029" name="AutoShape 1029"/>
          <p:cNvSpPr>
            <a:spLocks noChangeArrowheads="1"/>
          </p:cNvSpPr>
          <p:nvPr/>
        </p:nvSpPr>
        <p:spPr bwMode="auto">
          <a:xfrm>
            <a:off x="3435350" y="1911350"/>
            <a:ext cx="3035300" cy="4330700"/>
          </a:xfrm>
          <a:prstGeom prst="upArrow">
            <a:avLst>
              <a:gd name="adj1" fmla="val 50000"/>
              <a:gd name="adj2" fmla="val 31244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 dirty="0"/>
              <a:t>1. step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 dirty="0"/>
              <a:t>2.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 dirty="0"/>
              <a:t>3.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 dirty="0"/>
              <a:t>4.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r>
              <a:rPr lang="en-US" sz="3200" dirty="0"/>
              <a:t>5.</a:t>
            </a:r>
          </a:p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3200" dirty="0"/>
          </a:p>
        </p:txBody>
      </p:sp>
      <p:sp>
        <p:nvSpPr>
          <p:cNvPr id="103430" name="Rectangle 1030"/>
          <p:cNvSpPr>
            <a:spLocks noChangeArrowheads="1"/>
          </p:cNvSpPr>
          <p:nvPr/>
        </p:nvSpPr>
        <p:spPr bwMode="auto">
          <a:xfrm>
            <a:off x="2301875" y="5301208"/>
            <a:ext cx="11334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2800" dirty="0"/>
              <a:t>Value</a:t>
            </a:r>
          </a:p>
        </p:txBody>
      </p:sp>
      <p:sp>
        <p:nvSpPr>
          <p:cNvPr id="103431" name="AutoShape 1031"/>
          <p:cNvSpPr>
            <a:spLocks noChangeArrowheads="1"/>
          </p:cNvSpPr>
          <p:nvPr/>
        </p:nvSpPr>
        <p:spPr bwMode="auto">
          <a:xfrm rot="-2040000">
            <a:off x="227013" y="2627313"/>
            <a:ext cx="3687762" cy="965200"/>
          </a:xfrm>
          <a:prstGeom prst="rightArrow">
            <a:avLst>
              <a:gd name="adj1" fmla="val 50000"/>
              <a:gd name="adj2" fmla="val 6497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2800"/>
              <a:t>Supporting Trends</a:t>
            </a:r>
          </a:p>
        </p:txBody>
      </p:sp>
      <p:sp>
        <p:nvSpPr>
          <p:cNvPr id="103432" name="AutoShape 1032"/>
          <p:cNvSpPr>
            <a:spLocks noChangeArrowheads="1"/>
          </p:cNvSpPr>
          <p:nvPr/>
        </p:nvSpPr>
        <p:spPr bwMode="auto">
          <a:xfrm rot="2820000">
            <a:off x="5768182" y="2726531"/>
            <a:ext cx="3687762" cy="1031875"/>
          </a:xfrm>
          <a:prstGeom prst="leftArrow">
            <a:avLst>
              <a:gd name="adj1" fmla="val 50000"/>
              <a:gd name="adj2" fmla="val 77549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3200"/>
              <a:t>Challenges</a:t>
            </a:r>
          </a:p>
        </p:txBody>
      </p:sp>
      <p:sp>
        <p:nvSpPr>
          <p:cNvPr id="103433" name="Rectangle 1033"/>
          <p:cNvSpPr>
            <a:spLocks noChangeArrowheads="1"/>
          </p:cNvSpPr>
          <p:nvPr/>
        </p:nvSpPr>
        <p:spPr bwMode="auto">
          <a:xfrm>
            <a:off x="3586576" y="6324600"/>
            <a:ext cx="5331589" cy="31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 err="1" smtClean="0"/>
              <a:t>SUmber</a:t>
            </a:r>
            <a:r>
              <a:rPr lang="en-US" sz="1600" dirty="0" smtClean="0"/>
              <a:t>: </a:t>
            </a:r>
            <a:r>
              <a:rPr lang="en-US" sz="1600" dirty="0"/>
              <a:t>The Grove Consultants International, 1996. </a:t>
            </a:r>
          </a:p>
        </p:txBody>
      </p:sp>
    </p:spTree>
    <p:extLst>
      <p:ext uri="{BB962C8B-B14F-4D97-AF65-F5344CB8AC3E}">
        <p14:creationId xmlns:p14="http://schemas.microsoft.com/office/powerpoint/2010/main" xmlns="" val="1607575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305</TotalTime>
  <Pages>3</Pages>
  <Words>521</Words>
  <Application>Microsoft Office PowerPoint</Application>
  <PresentationFormat>Letter Paper (8.5x11 in)</PresentationFormat>
  <Paragraphs>110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Civic</vt:lpstr>
      <vt:lpstr>ClipArt</vt:lpstr>
      <vt:lpstr>Business Process Reengineering Life Cycle </vt:lpstr>
      <vt:lpstr>   Phase 1: Visioning </vt:lpstr>
      <vt:lpstr>Case for Action</vt:lpstr>
      <vt:lpstr>Objectives for Business Reengineering</vt:lpstr>
      <vt:lpstr>Business Vision, Strategy, and Processes</vt:lpstr>
      <vt:lpstr>Vision</vt:lpstr>
      <vt:lpstr>Mission</vt:lpstr>
      <vt:lpstr>Strategic Visioning Process</vt:lpstr>
      <vt:lpstr>Five Bold Steps Vision</vt:lpstr>
    </vt:vector>
  </TitlesOfParts>
  <Company>Advanced IT Consulting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Process Reengineering:  Principles, Methods, and Tools</dc:title>
  <dc:creator>Minder Chen</dc:creator>
  <cp:lastModifiedBy>User</cp:lastModifiedBy>
  <cp:revision>27</cp:revision>
  <cp:lastPrinted>2013-04-17T06:46:39Z</cp:lastPrinted>
  <dcterms:created xsi:type="dcterms:W3CDTF">1998-03-06T18:09:26Z</dcterms:created>
  <dcterms:modified xsi:type="dcterms:W3CDTF">2015-01-22T06:43:46Z</dcterms:modified>
</cp:coreProperties>
</file>