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7"/>
  </p:notesMasterIdLst>
  <p:handoutMasterIdLst>
    <p:handoutMasterId r:id="rId8"/>
  </p:handoutMasterIdLst>
  <p:sldIdLst>
    <p:sldId id="305" r:id="rId2"/>
    <p:sldId id="306" r:id="rId3"/>
    <p:sldId id="307" r:id="rId4"/>
    <p:sldId id="308" r:id="rId5"/>
    <p:sldId id="309" r:id="rId6"/>
  </p:sldIdLst>
  <p:sldSz cx="9144000" cy="6858000" type="letter"/>
  <p:notesSz cx="9942513" cy="67611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4948" autoAdjust="0"/>
  </p:normalViewPr>
  <p:slideViewPr>
    <p:cSldViewPr>
      <p:cViewPr>
        <p:scale>
          <a:sx n="66" d="100"/>
          <a:sy n="66" d="100"/>
        </p:scale>
        <p:origin x="-1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014" y="-72"/>
      </p:cViewPr>
      <p:guideLst>
        <p:guide orient="horz" pos="1591"/>
        <p:guide pos="415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9323" cy="3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3191" y="0"/>
            <a:ext cx="4309323" cy="3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2875"/>
            <a:ext cx="4309323" cy="33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3191" y="6422875"/>
            <a:ext cx="4309323" cy="33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/>
            </a:lvl1pPr>
          </a:lstStyle>
          <a:p>
            <a:fld id="{81300C1A-AB3F-4C8A-B2BD-A9542FEAA8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94543" y="6496767"/>
            <a:ext cx="555681" cy="25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622" tIns="45117" rIns="88622" bIns="45117">
            <a:spAutoFit/>
          </a:bodyPr>
          <a:lstStyle/>
          <a:p>
            <a:pPr algn="ctr" defTabSz="881063">
              <a:lnSpc>
                <a:spcPct val="90000"/>
              </a:lnSpc>
              <a:defRPr/>
            </a:pPr>
            <a:r>
              <a:rPr lang="en-US" sz="1200" b="0">
                <a:latin typeface="Arial" pitchFamily="34" charset="0"/>
              </a:rPr>
              <a:t>- </a:t>
            </a:r>
            <a:fld id="{A108DAC8-2A25-4024-9918-6872479758C8}" type="slidenum">
              <a:rPr lang="en-US" sz="1200" b="0">
                <a:latin typeface="Arial" pitchFamily="34" charset="0"/>
              </a:rPr>
              <a:pPr algn="ctr" defTabSz="881063">
                <a:lnSpc>
                  <a:spcPct val="90000"/>
                </a:lnSpc>
                <a:defRPr/>
              </a:pPr>
              <a:t>‹#›</a:t>
            </a:fld>
            <a:r>
              <a:rPr lang="en-US" sz="1200" b="0">
                <a:latin typeface="Arial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xmlns="" val="1654469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9323" cy="3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3191" y="0"/>
            <a:ext cx="4309323" cy="3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2875"/>
            <a:ext cx="4309323" cy="33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511175"/>
            <a:ext cx="3370263" cy="2527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6119" y="3212014"/>
            <a:ext cx="7290276" cy="304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6" tIns="46729" rIns="93456" bIns="46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32371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20673A-C3C4-444D-A588-90EF7374473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CCF5-9A2D-47C5-8534-01C0DC8F3324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FC92F7-1B96-46D9-84D4-323FE812E831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401B27-CF95-4EDA-8791-69C1912049BD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1294A6-EC1A-4582-8A76-0E9E2B3130E9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3840-0D26-41D8-A72A-BA5D2D98AC4C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E2BEA4-4A10-4345-9701-43C05044DAC5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D1314E-6B05-464D-942C-FA8A2C97DA30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9EB9AA-2E90-4F94-AB65-ED81ACF8FA54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20295-6B8F-4619-9BCE-ADB7899BC022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DDC64F-3869-403D-BB54-05C8BFC58F6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82A99-AC82-442B-9CA4-ED0BB12BA6D0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BPR Principles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1</a:t>
            </a:fld>
            <a:endParaRPr lang="en-US" altLang="zh-TW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altLang="zh-TW" smtClean="0">
                <a:ea typeface="新細明體" pitchFamily="18" charset="-120"/>
              </a:rPr>
              <a:t>Organize around outcomes, not tasks. </a:t>
            </a:r>
          </a:p>
          <a:p>
            <a:r>
              <a:rPr lang="en-US" altLang="zh-TW" smtClean="0">
                <a:ea typeface="新細明體" pitchFamily="18" charset="-120"/>
              </a:rPr>
              <a:t>Have those who use the output of the process perform the process. </a:t>
            </a:r>
          </a:p>
          <a:p>
            <a:r>
              <a:rPr lang="en-US" altLang="zh-TW" smtClean="0">
                <a:ea typeface="新細明體" pitchFamily="18" charset="-120"/>
              </a:rPr>
              <a:t>Subsume information-processing work into the real work that produces the information. </a:t>
            </a:r>
          </a:p>
          <a:p>
            <a:r>
              <a:rPr lang="en-US" altLang="zh-TW" smtClean="0">
                <a:ea typeface="新細明體" pitchFamily="18" charset="-120"/>
              </a:rPr>
              <a:t>Treat geographically dispersed resources as though they were centralized. </a:t>
            </a:r>
          </a:p>
          <a:p>
            <a:r>
              <a:rPr lang="en-US" altLang="zh-TW" smtClean="0">
                <a:ea typeface="新細明體" pitchFamily="18" charset="-120"/>
              </a:rPr>
              <a:t>Link parallel activities instead of integrating their results. </a:t>
            </a:r>
          </a:p>
          <a:p>
            <a:r>
              <a:rPr lang="en-US" altLang="zh-TW" smtClean="0">
                <a:ea typeface="新細明體" pitchFamily="18" charset="-120"/>
              </a:rPr>
              <a:t>Put decision points where the work is performed and build controls into the process. </a:t>
            </a:r>
          </a:p>
          <a:p>
            <a:r>
              <a:rPr lang="en-US" altLang="zh-TW" smtClean="0">
                <a:ea typeface="新細明體" pitchFamily="18" charset="-120"/>
              </a:rPr>
              <a:t>Capture information once and at the source. 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42900" y="6118225"/>
            <a:ext cx="71310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400"/>
              <a:t>Source: Michael Hammer, “Reengineering Work: Don’t Automate, Obliterate,” Harvard Business Review, July-August, 1990, pp. 104-112.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46" y="476672"/>
            <a:ext cx="8534400" cy="457200"/>
          </a:xfrm>
          <a:noFill/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BPR Principles - Derived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2</a:t>
            </a:fld>
            <a:endParaRPr lang="en-US" altLang="zh-TW"/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12776"/>
            <a:ext cx="8915400" cy="4267200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ct val="15000"/>
              </a:spcBef>
            </a:pPr>
            <a:r>
              <a:rPr lang="en-US" altLang="zh-TW" sz="2600" dirty="0" smtClean="0">
                <a:ea typeface="新細明體" pitchFamily="18" charset="-120"/>
              </a:rPr>
              <a:t>Redesign process steps such that they are perform in a correct order.  Combine several process steps into one.   </a:t>
            </a:r>
          </a:p>
          <a:p>
            <a:pPr>
              <a:spcBef>
                <a:spcPct val="15000"/>
              </a:spcBef>
            </a:pPr>
            <a:r>
              <a:rPr lang="en-US" altLang="zh-TW" sz="2600" dirty="0" smtClean="0">
                <a:ea typeface="新細明體" pitchFamily="18" charset="-120"/>
              </a:rPr>
              <a:t>Design for parallel </a:t>
            </a:r>
            <a:r>
              <a:rPr lang="en-US" altLang="zh-TW" sz="2600" dirty="0" err="1" smtClean="0">
                <a:ea typeface="新細明體" pitchFamily="18" charset="-120"/>
              </a:rPr>
              <a:t>subprocesses</a:t>
            </a:r>
            <a:r>
              <a:rPr lang="en-US" altLang="zh-TW" sz="2600" dirty="0" smtClean="0">
                <a:ea typeface="新細明體" pitchFamily="18" charset="-120"/>
              </a:rPr>
              <a:t> whenever possible to reduce waiting time between tasks.  Integrate </a:t>
            </a:r>
            <a:r>
              <a:rPr lang="en-US" altLang="zh-TW" sz="2600" dirty="0" err="1" smtClean="0">
                <a:ea typeface="新細明體" pitchFamily="18" charset="-120"/>
              </a:rPr>
              <a:t>subprocesses</a:t>
            </a:r>
            <a:r>
              <a:rPr lang="en-US" altLang="zh-TW" sz="2600" dirty="0" smtClean="0">
                <a:ea typeface="新細明體" pitchFamily="18" charset="-120"/>
              </a:rPr>
              <a:t>.  </a:t>
            </a:r>
          </a:p>
          <a:p>
            <a:pPr>
              <a:spcBef>
                <a:spcPct val="15000"/>
              </a:spcBef>
            </a:pPr>
            <a:r>
              <a:rPr lang="en-US" altLang="zh-TW" sz="2600" dirty="0" smtClean="0">
                <a:ea typeface="新細明體" pitchFamily="18" charset="-120"/>
              </a:rPr>
              <a:t>Processes may have multiple versions.  Remove complex, exceptions, and special cases.  </a:t>
            </a:r>
          </a:p>
          <a:p>
            <a:pPr>
              <a:spcBef>
                <a:spcPct val="15000"/>
              </a:spcBef>
            </a:pPr>
            <a:r>
              <a:rPr lang="en-US" altLang="zh-TW" sz="2600" dirty="0" smtClean="0">
                <a:ea typeface="新細明體" pitchFamily="18" charset="-120"/>
              </a:rPr>
              <a:t>Empower human potentials.  Give front-line workers the responsibility to make decisions. </a:t>
            </a:r>
          </a:p>
          <a:p>
            <a:pPr>
              <a:spcBef>
                <a:spcPct val="15000"/>
              </a:spcBef>
            </a:pPr>
            <a:r>
              <a:rPr lang="en-US" altLang="zh-TW" sz="2600" dirty="0" smtClean="0">
                <a:ea typeface="新細明體" pitchFamily="18" charset="-120"/>
              </a:rPr>
              <a:t>Provide mechanism in the process to encourage individual, team, and organizational learning           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23850" y="6065838"/>
            <a:ext cx="820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200"/>
              <a:t>Source: Derived from Michael Hammer and James Champy, </a:t>
            </a:r>
            <a:r>
              <a:rPr lang="en-US" sz="1200" i="1"/>
              <a:t>Reengineering the Corporation: A Manifesto for Business Revolution, </a:t>
            </a:r>
            <a:r>
              <a:rPr lang="en-US" sz="1200"/>
              <a:t>HarperCollins Publishers, Inc., 1993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Informating, Not Automation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484784"/>
            <a:ext cx="8705850" cy="54864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z="4000" dirty="0" smtClean="0">
                <a:ea typeface="新細明體" pitchFamily="18" charset="-120"/>
              </a:rPr>
              <a:t>An individual without information cannot take responsibility; </a:t>
            </a:r>
          </a:p>
          <a:p>
            <a:pPr marL="0" indent="0">
              <a:buFontTx/>
              <a:buNone/>
            </a:pPr>
            <a:r>
              <a:rPr lang="en-US" altLang="zh-TW" sz="4000" dirty="0" smtClean="0">
                <a:ea typeface="新細明體" pitchFamily="18" charset="-120"/>
              </a:rPr>
              <a:t>an individual who is given information cannot help but take responsibility.  </a:t>
            </a:r>
            <a:endParaRPr lang="en-US" altLang="zh-TW" sz="3200" dirty="0" smtClean="0">
              <a:ea typeface="新細明體" pitchFamily="18" charset="-120"/>
            </a:endParaRPr>
          </a:p>
          <a:p>
            <a:pPr marL="0" indent="0" algn="r">
              <a:buFontTx/>
              <a:buNone/>
            </a:pPr>
            <a:endParaRPr lang="en-US" altLang="zh-TW" sz="3200" dirty="0" smtClean="0">
              <a:ea typeface="新細明體" pitchFamily="18" charset="-120"/>
            </a:endParaRPr>
          </a:p>
          <a:p>
            <a:pPr marL="0" indent="0" algn="r">
              <a:buFontTx/>
              <a:buNone/>
            </a:pPr>
            <a:r>
              <a:rPr lang="en-US" altLang="zh-TW" sz="3200" dirty="0" err="1" smtClean="0">
                <a:ea typeface="新細明體" pitchFamily="18" charset="-120"/>
              </a:rPr>
              <a:t>Sumber</a:t>
            </a:r>
            <a:r>
              <a:rPr lang="en-US" altLang="zh-TW" sz="3200" dirty="0" smtClean="0">
                <a:ea typeface="新細明體" pitchFamily="18" charset="-120"/>
              </a:rPr>
              <a:t> : Jan </a:t>
            </a:r>
            <a:r>
              <a:rPr lang="en-US" altLang="zh-TW" sz="3200" dirty="0" err="1" smtClean="0">
                <a:ea typeface="新細明體" pitchFamily="18" charset="-120"/>
              </a:rPr>
              <a:t>Calzon</a:t>
            </a:r>
            <a:endParaRPr lang="en-US" altLang="zh-TW" sz="3200" dirty="0" smtClean="0">
              <a:ea typeface="新細明體" pitchFamily="18" charset="-120"/>
            </a:endParaRPr>
          </a:p>
          <a:p>
            <a:pPr marL="0" indent="0" algn="r">
              <a:buFontTx/>
              <a:buNone/>
            </a:pPr>
            <a:r>
              <a:rPr lang="en-US" altLang="zh-TW" sz="3200" dirty="0" smtClean="0">
                <a:ea typeface="新細明體" pitchFamily="18" charset="-120"/>
              </a:rPr>
              <a:t>CEO, Scandinavian Airlines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BPR Principles - Derived (Continued)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3581400" cy="365760"/>
          </a:xfrm>
        </p:spPr>
        <p:txBody>
          <a:bodyPr/>
          <a:lstStyle/>
          <a:p>
            <a:r>
              <a:rPr lang="en-US" altLang="zh-TW" dirty="0" err="1" smtClean="0"/>
              <a:t>Sumber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Kepustakaan</a:t>
            </a:r>
            <a:r>
              <a:rPr lang="en-US" altLang="zh-TW" dirty="0" smtClean="0"/>
              <a:t> : gunston.gmu.edu/ecommerce/mba731/doc/BPR_all_Part_I.ppt</a:t>
            </a:r>
            <a:endParaRPr lang="en-US" altLang="zh-TW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12088" cy="48006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zh-TW" sz="2400" dirty="0" smtClean="0">
                <a:ea typeface="新細明體" pitchFamily="18" charset="-120"/>
              </a:rPr>
              <a:t>Perform the work where it makes sense. </a:t>
            </a:r>
          </a:p>
          <a:p>
            <a:r>
              <a:rPr lang="en-US" altLang="zh-TW" sz="2400" dirty="0" smtClean="0">
                <a:ea typeface="新細明體" pitchFamily="18" charset="-120"/>
              </a:rPr>
              <a:t>Reduce controls and checks.  ==&gt; Build in feedback mechanisms at each steps to minimize the need for the checkpoints and control.  </a:t>
            </a:r>
          </a:p>
          <a:p>
            <a:r>
              <a:rPr lang="en-US" altLang="zh-TW" sz="2400" dirty="0" smtClean="0">
                <a:ea typeface="新細明體" pitchFamily="18" charset="-120"/>
              </a:rPr>
              <a:t>Minimize reconciliation.  </a:t>
            </a:r>
          </a:p>
          <a:p>
            <a:r>
              <a:rPr lang="en-US" altLang="zh-TW" sz="2400" dirty="0" smtClean="0">
                <a:ea typeface="新細明體" pitchFamily="18" charset="-120"/>
              </a:rPr>
              <a:t>Eliminate multiple external contact points. ==&gt; Use case managers to provide a single point of contact for customers.  One-stop customer service or customer service center. </a:t>
            </a:r>
          </a:p>
          <a:p>
            <a:r>
              <a:rPr lang="en-US" altLang="zh-TW" sz="2400" dirty="0" smtClean="0">
                <a:ea typeface="新細明體" pitchFamily="18" charset="-120"/>
              </a:rPr>
              <a:t>Design processes with centralized and decentralized operations.  </a:t>
            </a:r>
          </a:p>
          <a:p>
            <a:r>
              <a:rPr lang="en-US" altLang="zh-TW" sz="2400" dirty="0" smtClean="0">
                <a:ea typeface="新細明體" pitchFamily="18" charset="-120"/>
              </a:rPr>
              <a:t>Coordinate inventory, buffers, and other assets by sharing data cross organization boundaries.  JIT, continuous replenishment, supplier shelf management. </a:t>
            </a:r>
          </a:p>
          <a:p>
            <a:r>
              <a:rPr lang="en-US" altLang="zh-TW" sz="2400" dirty="0" smtClean="0">
                <a:ea typeface="新細明體" pitchFamily="18" charset="-120"/>
              </a:rPr>
              <a:t>Strive for “doing things right the first time”.  Eliminate rework and iteration. 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altLang="zh-TW" dirty="0" smtClean="0">
                <a:ea typeface="新細明體" pitchFamily="18" charset="-120"/>
              </a:rPr>
              <a:t>A BPR Framework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5</a:t>
            </a:fld>
            <a:endParaRPr lang="en-US" altLang="zh-TW"/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4782" y="1084264"/>
            <a:ext cx="2819400" cy="1981200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ct val="15000"/>
              </a:spcBef>
              <a:buFontTx/>
              <a:buNone/>
            </a:pP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Organization</a:t>
            </a:r>
          </a:p>
          <a:p>
            <a:pPr lvl="1">
              <a:spcBef>
                <a:spcPct val="15000"/>
              </a:spcBef>
            </a:pP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Job skills</a:t>
            </a:r>
          </a:p>
          <a:p>
            <a:pPr lvl="1">
              <a:spcBef>
                <a:spcPct val="15000"/>
              </a:spcBef>
            </a:pP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Structures</a:t>
            </a:r>
          </a:p>
          <a:p>
            <a:pPr lvl="1">
              <a:spcBef>
                <a:spcPct val="15000"/>
              </a:spcBef>
            </a:pP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Reward</a:t>
            </a:r>
          </a:p>
          <a:p>
            <a:pPr lvl="1">
              <a:spcBef>
                <a:spcPct val="15000"/>
              </a:spcBef>
            </a:pP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Values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686300" y="688975"/>
            <a:ext cx="44450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15000"/>
              </a:spcBef>
            </a:pPr>
            <a:r>
              <a:rPr lang="en-US" sz="2800" dirty="0">
                <a:solidFill>
                  <a:srgbClr val="00B050"/>
                </a:solidFill>
              </a:rPr>
              <a:t>Technology</a:t>
            </a:r>
          </a:p>
          <a:p>
            <a:pPr marL="857250" lvl="1" indent="-400050">
              <a:lnSpc>
                <a:spcPct val="90000"/>
              </a:lnSpc>
              <a:spcBef>
                <a:spcPct val="15000"/>
              </a:spcBef>
              <a:buFontTx/>
              <a:buChar char="–"/>
            </a:pPr>
            <a:r>
              <a:rPr lang="en-US" sz="2400" dirty="0">
                <a:solidFill>
                  <a:srgbClr val="00B050"/>
                </a:solidFill>
              </a:rPr>
              <a:t>Enabling technologies</a:t>
            </a:r>
          </a:p>
          <a:p>
            <a:pPr marL="857250" lvl="1" indent="-400050">
              <a:lnSpc>
                <a:spcPct val="90000"/>
              </a:lnSpc>
              <a:spcBef>
                <a:spcPct val="15000"/>
              </a:spcBef>
              <a:buFontTx/>
              <a:buChar char="–"/>
            </a:pPr>
            <a:r>
              <a:rPr lang="en-US" sz="2400" dirty="0">
                <a:solidFill>
                  <a:srgbClr val="00B050"/>
                </a:solidFill>
              </a:rPr>
              <a:t>IS architectures</a:t>
            </a:r>
          </a:p>
          <a:p>
            <a:pPr marL="857250" lvl="1" indent="-400050">
              <a:lnSpc>
                <a:spcPct val="90000"/>
              </a:lnSpc>
              <a:spcBef>
                <a:spcPct val="15000"/>
              </a:spcBef>
              <a:buFontTx/>
              <a:buChar char="–"/>
            </a:pPr>
            <a:r>
              <a:rPr lang="en-US" sz="2400" dirty="0">
                <a:solidFill>
                  <a:srgbClr val="00B050"/>
                </a:solidFill>
              </a:rPr>
              <a:t>Methods and tools </a:t>
            </a:r>
          </a:p>
          <a:p>
            <a:pPr marL="857250" lvl="1" indent="-400050">
              <a:lnSpc>
                <a:spcPct val="90000"/>
              </a:lnSpc>
              <a:spcBef>
                <a:spcPct val="15000"/>
              </a:spcBef>
              <a:buFontTx/>
              <a:buChar char="–"/>
            </a:pPr>
            <a:r>
              <a:rPr lang="en-US" sz="2400" dirty="0">
                <a:solidFill>
                  <a:srgbClr val="00B050"/>
                </a:solidFill>
              </a:rPr>
              <a:t>IS organizations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650206" y="5066393"/>
            <a:ext cx="6199187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85000"/>
              </a:lnSpc>
              <a:spcBef>
                <a:spcPct val="10000"/>
              </a:spcBef>
            </a:pPr>
            <a:r>
              <a:rPr lang="en-US" dirty="0"/>
              <a:t>Process</a:t>
            </a:r>
          </a:p>
          <a:p>
            <a:pPr marL="857250" lvl="1" indent="-400050">
              <a:lnSpc>
                <a:spcPct val="85000"/>
              </a:lnSpc>
              <a:spcBef>
                <a:spcPct val="10000"/>
              </a:spcBef>
              <a:buFontTx/>
              <a:buChar char="–"/>
            </a:pPr>
            <a:r>
              <a:rPr lang="en-US" dirty="0"/>
              <a:t>Core business processes</a:t>
            </a:r>
          </a:p>
          <a:p>
            <a:pPr marL="857250" lvl="1" indent="-400050">
              <a:lnSpc>
                <a:spcPct val="85000"/>
              </a:lnSpc>
              <a:spcBef>
                <a:spcPct val="10000"/>
              </a:spcBef>
              <a:buFontTx/>
              <a:buChar char="–"/>
            </a:pPr>
            <a:r>
              <a:rPr lang="en-US" dirty="0"/>
              <a:t>Value-added</a:t>
            </a:r>
          </a:p>
          <a:p>
            <a:pPr marL="857250" lvl="1" indent="-400050">
              <a:lnSpc>
                <a:spcPct val="85000"/>
              </a:lnSpc>
              <a:spcBef>
                <a:spcPct val="10000"/>
              </a:spcBef>
              <a:buFontTx/>
              <a:buChar char="–"/>
            </a:pPr>
            <a:r>
              <a:rPr lang="en-US" dirty="0"/>
              <a:t>Customer-focus</a:t>
            </a:r>
          </a:p>
          <a:p>
            <a:pPr marL="857250" lvl="1" indent="-400050">
              <a:lnSpc>
                <a:spcPct val="85000"/>
              </a:lnSpc>
              <a:spcBef>
                <a:spcPct val="10000"/>
              </a:spcBef>
              <a:buFontTx/>
              <a:buChar char="–"/>
            </a:pPr>
            <a:r>
              <a:rPr lang="en-US" dirty="0"/>
              <a:t>Innovation</a:t>
            </a: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1494632" y="326231"/>
            <a:ext cx="5307012" cy="4386263"/>
          </a:xfrm>
          <a:prstGeom prst="triangle">
            <a:avLst>
              <a:gd name="adj" fmla="val 5129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2231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8125" y="3986213"/>
            <a:ext cx="1227138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4221163" y="3624263"/>
            <a:ext cx="1236662" cy="1244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2233" name="Picture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3838" y="4156075"/>
            <a:ext cx="715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4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2050" y="4324350"/>
            <a:ext cx="5540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5" name="Picture 1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1688" y="3378200"/>
            <a:ext cx="2603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6" name="Picture 12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7913" y="3382963"/>
            <a:ext cx="2603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7" name="Picture 13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22600"/>
            <a:ext cx="20955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8" name="Picture 14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6750" y="1460500"/>
            <a:ext cx="690563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239" name="Group 15"/>
          <p:cNvGrpSpPr>
            <a:grpSpLocks/>
          </p:cNvGrpSpPr>
          <p:nvPr/>
        </p:nvGrpSpPr>
        <p:grpSpPr bwMode="auto">
          <a:xfrm>
            <a:off x="3092450" y="2389188"/>
            <a:ext cx="1177925" cy="1331912"/>
            <a:chOff x="1948" y="1505"/>
            <a:chExt cx="742" cy="839"/>
          </a:xfrm>
        </p:grpSpPr>
        <p:grpSp>
          <p:nvGrpSpPr>
            <p:cNvPr id="52245" name="Group 16"/>
            <p:cNvGrpSpPr>
              <a:grpSpLocks/>
            </p:cNvGrpSpPr>
            <p:nvPr/>
          </p:nvGrpSpPr>
          <p:grpSpPr bwMode="auto">
            <a:xfrm>
              <a:off x="1948" y="1703"/>
              <a:ext cx="343" cy="240"/>
              <a:chOff x="1948" y="1703"/>
              <a:chExt cx="343" cy="240"/>
            </a:xfrm>
          </p:grpSpPr>
          <p:grpSp>
            <p:nvGrpSpPr>
              <p:cNvPr id="52290" name="Group 17"/>
              <p:cNvGrpSpPr>
                <a:grpSpLocks/>
              </p:cNvGrpSpPr>
              <p:nvPr/>
            </p:nvGrpSpPr>
            <p:grpSpPr bwMode="auto">
              <a:xfrm>
                <a:off x="2132" y="1801"/>
                <a:ext cx="159" cy="142"/>
                <a:chOff x="2132" y="1801"/>
                <a:chExt cx="159" cy="142"/>
              </a:xfrm>
            </p:grpSpPr>
            <p:sp>
              <p:nvSpPr>
                <p:cNvPr id="52302" name="Freeform 18"/>
                <p:cNvSpPr>
                  <a:spLocks/>
                </p:cNvSpPr>
                <p:nvPr/>
              </p:nvSpPr>
              <p:spPr bwMode="auto">
                <a:xfrm>
                  <a:off x="2132" y="1801"/>
                  <a:ext cx="159" cy="142"/>
                </a:xfrm>
                <a:custGeom>
                  <a:avLst/>
                  <a:gdLst>
                    <a:gd name="T0" fmla="*/ 92 w 159"/>
                    <a:gd name="T1" fmla="*/ 0 h 142"/>
                    <a:gd name="T2" fmla="*/ 40 w 159"/>
                    <a:gd name="T3" fmla="*/ 25 h 142"/>
                    <a:gd name="T4" fmla="*/ 15 w 159"/>
                    <a:gd name="T5" fmla="*/ 39 h 142"/>
                    <a:gd name="T6" fmla="*/ 4 w 159"/>
                    <a:gd name="T7" fmla="*/ 51 h 142"/>
                    <a:gd name="T8" fmla="*/ 0 w 159"/>
                    <a:gd name="T9" fmla="*/ 73 h 142"/>
                    <a:gd name="T10" fmla="*/ 3 w 159"/>
                    <a:gd name="T11" fmla="*/ 94 h 142"/>
                    <a:gd name="T12" fmla="*/ 13 w 159"/>
                    <a:gd name="T13" fmla="*/ 116 h 142"/>
                    <a:gd name="T14" fmla="*/ 30 w 159"/>
                    <a:gd name="T15" fmla="*/ 129 h 142"/>
                    <a:gd name="T16" fmla="*/ 38 w 159"/>
                    <a:gd name="T17" fmla="*/ 141 h 142"/>
                    <a:gd name="T18" fmla="*/ 64 w 159"/>
                    <a:gd name="T19" fmla="*/ 126 h 142"/>
                    <a:gd name="T20" fmla="*/ 84 w 159"/>
                    <a:gd name="T21" fmla="*/ 118 h 142"/>
                    <a:gd name="T22" fmla="*/ 103 w 159"/>
                    <a:gd name="T23" fmla="*/ 108 h 142"/>
                    <a:gd name="T24" fmla="*/ 119 w 159"/>
                    <a:gd name="T25" fmla="*/ 92 h 142"/>
                    <a:gd name="T26" fmla="*/ 134 w 159"/>
                    <a:gd name="T27" fmla="*/ 78 h 142"/>
                    <a:gd name="T28" fmla="*/ 145 w 159"/>
                    <a:gd name="T29" fmla="*/ 63 h 142"/>
                    <a:gd name="T30" fmla="*/ 158 w 159"/>
                    <a:gd name="T31" fmla="*/ 48 h 142"/>
                    <a:gd name="T32" fmla="*/ 118 w 159"/>
                    <a:gd name="T33" fmla="*/ 25 h 142"/>
                    <a:gd name="T34" fmla="*/ 92 w 159"/>
                    <a:gd name="T35" fmla="*/ 0 h 1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59"/>
                    <a:gd name="T55" fmla="*/ 0 h 142"/>
                    <a:gd name="T56" fmla="*/ 159 w 159"/>
                    <a:gd name="T57" fmla="*/ 142 h 14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59" h="142">
                      <a:moveTo>
                        <a:pt x="92" y="0"/>
                      </a:moveTo>
                      <a:lnTo>
                        <a:pt x="40" y="25"/>
                      </a:lnTo>
                      <a:lnTo>
                        <a:pt x="15" y="39"/>
                      </a:lnTo>
                      <a:lnTo>
                        <a:pt x="4" y="51"/>
                      </a:lnTo>
                      <a:lnTo>
                        <a:pt x="0" y="73"/>
                      </a:lnTo>
                      <a:lnTo>
                        <a:pt x="3" y="94"/>
                      </a:lnTo>
                      <a:lnTo>
                        <a:pt x="13" y="116"/>
                      </a:lnTo>
                      <a:lnTo>
                        <a:pt x="30" y="129"/>
                      </a:lnTo>
                      <a:lnTo>
                        <a:pt x="38" y="141"/>
                      </a:lnTo>
                      <a:lnTo>
                        <a:pt x="64" y="126"/>
                      </a:lnTo>
                      <a:lnTo>
                        <a:pt x="84" y="118"/>
                      </a:lnTo>
                      <a:lnTo>
                        <a:pt x="103" y="108"/>
                      </a:lnTo>
                      <a:lnTo>
                        <a:pt x="119" y="92"/>
                      </a:lnTo>
                      <a:lnTo>
                        <a:pt x="134" y="78"/>
                      </a:lnTo>
                      <a:lnTo>
                        <a:pt x="145" y="63"/>
                      </a:lnTo>
                      <a:lnTo>
                        <a:pt x="158" y="48"/>
                      </a:lnTo>
                      <a:lnTo>
                        <a:pt x="118" y="25"/>
                      </a:lnTo>
                      <a:lnTo>
                        <a:pt x="92" y="0"/>
                      </a:lnTo>
                    </a:path>
                  </a:pathLst>
                </a:custGeom>
                <a:solidFill>
                  <a:srgbClr val="0000F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03" name="Freeform 19"/>
                <p:cNvSpPr>
                  <a:spLocks/>
                </p:cNvSpPr>
                <p:nvPr/>
              </p:nvSpPr>
              <p:spPr bwMode="auto">
                <a:xfrm>
                  <a:off x="2134" y="1853"/>
                  <a:ext cx="45" cy="74"/>
                </a:xfrm>
                <a:custGeom>
                  <a:avLst/>
                  <a:gdLst>
                    <a:gd name="T0" fmla="*/ 25 w 45"/>
                    <a:gd name="T1" fmla="*/ 9 h 74"/>
                    <a:gd name="T2" fmla="*/ 15 w 45"/>
                    <a:gd name="T3" fmla="*/ 1 h 74"/>
                    <a:gd name="T4" fmla="*/ 5 w 45"/>
                    <a:gd name="T5" fmla="*/ 0 h 74"/>
                    <a:gd name="T6" fmla="*/ 0 w 45"/>
                    <a:gd name="T7" fmla="*/ 1 h 74"/>
                    <a:gd name="T8" fmla="*/ 11 w 45"/>
                    <a:gd name="T9" fmla="*/ 15 h 74"/>
                    <a:gd name="T10" fmla="*/ 18 w 45"/>
                    <a:gd name="T11" fmla="*/ 28 h 74"/>
                    <a:gd name="T12" fmla="*/ 20 w 45"/>
                    <a:gd name="T13" fmla="*/ 43 h 74"/>
                    <a:gd name="T14" fmla="*/ 18 w 45"/>
                    <a:gd name="T15" fmla="*/ 51 h 74"/>
                    <a:gd name="T16" fmla="*/ 9 w 45"/>
                    <a:gd name="T17" fmla="*/ 61 h 74"/>
                    <a:gd name="T18" fmla="*/ 21 w 45"/>
                    <a:gd name="T19" fmla="*/ 69 h 74"/>
                    <a:gd name="T20" fmla="*/ 31 w 45"/>
                    <a:gd name="T21" fmla="*/ 67 h 74"/>
                    <a:gd name="T22" fmla="*/ 43 w 45"/>
                    <a:gd name="T23" fmla="*/ 73 h 74"/>
                    <a:gd name="T24" fmla="*/ 44 w 45"/>
                    <a:gd name="T25" fmla="*/ 57 h 74"/>
                    <a:gd name="T26" fmla="*/ 41 w 45"/>
                    <a:gd name="T27" fmla="*/ 43 h 74"/>
                    <a:gd name="T28" fmla="*/ 34 w 45"/>
                    <a:gd name="T29" fmla="*/ 24 h 74"/>
                    <a:gd name="T30" fmla="*/ 25 w 45"/>
                    <a:gd name="T31" fmla="*/ 9 h 7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5"/>
                    <a:gd name="T49" fmla="*/ 0 h 74"/>
                    <a:gd name="T50" fmla="*/ 45 w 45"/>
                    <a:gd name="T51" fmla="*/ 74 h 7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5" h="74">
                      <a:moveTo>
                        <a:pt x="25" y="9"/>
                      </a:moveTo>
                      <a:lnTo>
                        <a:pt x="15" y="1"/>
                      </a:lnTo>
                      <a:lnTo>
                        <a:pt x="5" y="0"/>
                      </a:lnTo>
                      <a:lnTo>
                        <a:pt x="0" y="1"/>
                      </a:lnTo>
                      <a:lnTo>
                        <a:pt x="11" y="15"/>
                      </a:lnTo>
                      <a:lnTo>
                        <a:pt x="18" y="28"/>
                      </a:lnTo>
                      <a:lnTo>
                        <a:pt x="20" y="43"/>
                      </a:lnTo>
                      <a:lnTo>
                        <a:pt x="18" y="51"/>
                      </a:lnTo>
                      <a:lnTo>
                        <a:pt x="9" y="61"/>
                      </a:lnTo>
                      <a:lnTo>
                        <a:pt x="21" y="69"/>
                      </a:lnTo>
                      <a:lnTo>
                        <a:pt x="31" y="67"/>
                      </a:lnTo>
                      <a:lnTo>
                        <a:pt x="43" y="73"/>
                      </a:lnTo>
                      <a:lnTo>
                        <a:pt x="44" y="57"/>
                      </a:lnTo>
                      <a:lnTo>
                        <a:pt x="41" y="43"/>
                      </a:lnTo>
                      <a:lnTo>
                        <a:pt x="34" y="24"/>
                      </a:lnTo>
                      <a:lnTo>
                        <a:pt x="25" y="9"/>
                      </a:lnTo>
                    </a:path>
                  </a:pathLst>
                </a:custGeom>
                <a:solidFill>
                  <a:srgbClr val="E0E0F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04" name="Freeform 20"/>
                <p:cNvSpPr>
                  <a:spLocks/>
                </p:cNvSpPr>
                <p:nvPr/>
              </p:nvSpPr>
              <p:spPr bwMode="auto">
                <a:xfrm>
                  <a:off x="2135" y="1851"/>
                  <a:ext cx="45" cy="92"/>
                </a:xfrm>
                <a:custGeom>
                  <a:avLst/>
                  <a:gdLst>
                    <a:gd name="T0" fmla="*/ 34 w 45"/>
                    <a:gd name="T1" fmla="*/ 91 h 92"/>
                    <a:gd name="T2" fmla="*/ 40 w 45"/>
                    <a:gd name="T3" fmla="*/ 81 h 92"/>
                    <a:gd name="T4" fmla="*/ 44 w 45"/>
                    <a:gd name="T5" fmla="*/ 63 h 92"/>
                    <a:gd name="T6" fmla="*/ 41 w 45"/>
                    <a:gd name="T7" fmla="*/ 44 h 92"/>
                    <a:gd name="T8" fmla="*/ 34 w 45"/>
                    <a:gd name="T9" fmla="*/ 23 h 92"/>
                    <a:gd name="T10" fmla="*/ 23 w 45"/>
                    <a:gd name="T11" fmla="*/ 9 h 92"/>
                    <a:gd name="T12" fmla="*/ 13 w 45"/>
                    <a:gd name="T13" fmla="*/ 1 h 92"/>
                    <a:gd name="T14" fmla="*/ 0 w 45"/>
                    <a:gd name="T15" fmla="*/ 0 h 9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5"/>
                    <a:gd name="T25" fmla="*/ 0 h 92"/>
                    <a:gd name="T26" fmla="*/ 45 w 45"/>
                    <a:gd name="T27" fmla="*/ 92 h 9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5" h="92">
                      <a:moveTo>
                        <a:pt x="34" y="91"/>
                      </a:moveTo>
                      <a:lnTo>
                        <a:pt x="40" y="81"/>
                      </a:lnTo>
                      <a:lnTo>
                        <a:pt x="44" y="63"/>
                      </a:lnTo>
                      <a:lnTo>
                        <a:pt x="41" y="44"/>
                      </a:lnTo>
                      <a:lnTo>
                        <a:pt x="34" y="23"/>
                      </a:lnTo>
                      <a:lnTo>
                        <a:pt x="23" y="9"/>
                      </a:lnTo>
                      <a:lnTo>
                        <a:pt x="13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2291" name="Group 21"/>
              <p:cNvGrpSpPr>
                <a:grpSpLocks/>
              </p:cNvGrpSpPr>
              <p:nvPr/>
            </p:nvGrpSpPr>
            <p:grpSpPr bwMode="auto">
              <a:xfrm>
                <a:off x="1948" y="1703"/>
                <a:ext cx="209" cy="228"/>
                <a:chOff x="1948" y="1703"/>
                <a:chExt cx="209" cy="228"/>
              </a:xfrm>
            </p:grpSpPr>
            <p:sp>
              <p:nvSpPr>
                <p:cNvPr id="52292" name="Freeform 22"/>
                <p:cNvSpPr>
                  <a:spLocks/>
                </p:cNvSpPr>
                <p:nvPr/>
              </p:nvSpPr>
              <p:spPr bwMode="auto">
                <a:xfrm>
                  <a:off x="2064" y="1796"/>
                  <a:ext cx="93" cy="128"/>
                </a:xfrm>
                <a:custGeom>
                  <a:avLst/>
                  <a:gdLst>
                    <a:gd name="T0" fmla="*/ 88 w 93"/>
                    <a:gd name="T1" fmla="*/ 83 h 128"/>
                    <a:gd name="T2" fmla="*/ 85 w 93"/>
                    <a:gd name="T3" fmla="*/ 74 h 128"/>
                    <a:gd name="T4" fmla="*/ 81 w 93"/>
                    <a:gd name="T5" fmla="*/ 70 h 128"/>
                    <a:gd name="T6" fmla="*/ 77 w 93"/>
                    <a:gd name="T7" fmla="*/ 66 h 128"/>
                    <a:gd name="T8" fmla="*/ 70 w 93"/>
                    <a:gd name="T9" fmla="*/ 61 h 128"/>
                    <a:gd name="T10" fmla="*/ 66 w 93"/>
                    <a:gd name="T11" fmla="*/ 57 h 128"/>
                    <a:gd name="T12" fmla="*/ 61 w 93"/>
                    <a:gd name="T13" fmla="*/ 51 h 128"/>
                    <a:gd name="T14" fmla="*/ 58 w 93"/>
                    <a:gd name="T15" fmla="*/ 45 h 128"/>
                    <a:gd name="T16" fmla="*/ 52 w 93"/>
                    <a:gd name="T17" fmla="*/ 41 h 128"/>
                    <a:gd name="T18" fmla="*/ 44 w 93"/>
                    <a:gd name="T19" fmla="*/ 38 h 128"/>
                    <a:gd name="T20" fmla="*/ 38 w 93"/>
                    <a:gd name="T21" fmla="*/ 32 h 128"/>
                    <a:gd name="T22" fmla="*/ 36 w 93"/>
                    <a:gd name="T23" fmla="*/ 23 h 128"/>
                    <a:gd name="T24" fmla="*/ 31 w 93"/>
                    <a:gd name="T25" fmla="*/ 18 h 128"/>
                    <a:gd name="T26" fmla="*/ 23 w 93"/>
                    <a:gd name="T27" fmla="*/ 1 h 128"/>
                    <a:gd name="T28" fmla="*/ 18 w 93"/>
                    <a:gd name="T29" fmla="*/ 0 h 128"/>
                    <a:gd name="T30" fmla="*/ 15 w 93"/>
                    <a:gd name="T31" fmla="*/ 3 h 128"/>
                    <a:gd name="T32" fmla="*/ 12 w 93"/>
                    <a:gd name="T33" fmla="*/ 7 h 128"/>
                    <a:gd name="T34" fmla="*/ 11 w 93"/>
                    <a:gd name="T35" fmla="*/ 15 h 128"/>
                    <a:gd name="T36" fmla="*/ 13 w 93"/>
                    <a:gd name="T37" fmla="*/ 23 h 128"/>
                    <a:gd name="T38" fmla="*/ 17 w 93"/>
                    <a:gd name="T39" fmla="*/ 28 h 128"/>
                    <a:gd name="T40" fmla="*/ 21 w 93"/>
                    <a:gd name="T41" fmla="*/ 32 h 128"/>
                    <a:gd name="T42" fmla="*/ 25 w 93"/>
                    <a:gd name="T43" fmla="*/ 41 h 128"/>
                    <a:gd name="T44" fmla="*/ 20 w 93"/>
                    <a:gd name="T45" fmla="*/ 39 h 128"/>
                    <a:gd name="T46" fmla="*/ 13 w 93"/>
                    <a:gd name="T47" fmla="*/ 39 h 128"/>
                    <a:gd name="T48" fmla="*/ 11 w 93"/>
                    <a:gd name="T49" fmla="*/ 41 h 128"/>
                    <a:gd name="T50" fmla="*/ 4 w 93"/>
                    <a:gd name="T51" fmla="*/ 45 h 128"/>
                    <a:gd name="T52" fmla="*/ 1 w 93"/>
                    <a:gd name="T53" fmla="*/ 54 h 128"/>
                    <a:gd name="T54" fmla="*/ 0 w 93"/>
                    <a:gd name="T55" fmla="*/ 66 h 128"/>
                    <a:gd name="T56" fmla="*/ 2 w 93"/>
                    <a:gd name="T57" fmla="*/ 80 h 128"/>
                    <a:gd name="T58" fmla="*/ 6 w 93"/>
                    <a:gd name="T59" fmla="*/ 91 h 128"/>
                    <a:gd name="T60" fmla="*/ 11 w 93"/>
                    <a:gd name="T61" fmla="*/ 102 h 128"/>
                    <a:gd name="T62" fmla="*/ 18 w 93"/>
                    <a:gd name="T63" fmla="*/ 114 h 128"/>
                    <a:gd name="T64" fmla="*/ 23 w 93"/>
                    <a:gd name="T65" fmla="*/ 123 h 128"/>
                    <a:gd name="T66" fmla="*/ 28 w 93"/>
                    <a:gd name="T67" fmla="*/ 126 h 128"/>
                    <a:gd name="T68" fmla="*/ 36 w 93"/>
                    <a:gd name="T69" fmla="*/ 127 h 128"/>
                    <a:gd name="T70" fmla="*/ 43 w 93"/>
                    <a:gd name="T71" fmla="*/ 126 h 128"/>
                    <a:gd name="T72" fmla="*/ 50 w 93"/>
                    <a:gd name="T73" fmla="*/ 123 h 128"/>
                    <a:gd name="T74" fmla="*/ 54 w 93"/>
                    <a:gd name="T75" fmla="*/ 120 h 128"/>
                    <a:gd name="T76" fmla="*/ 58 w 93"/>
                    <a:gd name="T77" fmla="*/ 117 h 128"/>
                    <a:gd name="T78" fmla="*/ 61 w 93"/>
                    <a:gd name="T79" fmla="*/ 120 h 128"/>
                    <a:gd name="T80" fmla="*/ 67 w 93"/>
                    <a:gd name="T81" fmla="*/ 120 h 128"/>
                    <a:gd name="T82" fmla="*/ 74 w 93"/>
                    <a:gd name="T83" fmla="*/ 121 h 128"/>
                    <a:gd name="T84" fmla="*/ 81 w 93"/>
                    <a:gd name="T85" fmla="*/ 120 h 128"/>
                    <a:gd name="T86" fmla="*/ 86 w 93"/>
                    <a:gd name="T87" fmla="*/ 115 h 128"/>
                    <a:gd name="T88" fmla="*/ 91 w 93"/>
                    <a:gd name="T89" fmla="*/ 108 h 128"/>
                    <a:gd name="T90" fmla="*/ 92 w 93"/>
                    <a:gd name="T91" fmla="*/ 96 h 128"/>
                    <a:gd name="T92" fmla="*/ 90 w 93"/>
                    <a:gd name="T93" fmla="*/ 85 h 128"/>
                    <a:gd name="T94" fmla="*/ 88 w 93"/>
                    <a:gd name="T95" fmla="*/ 83 h 12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93"/>
                    <a:gd name="T145" fmla="*/ 0 h 128"/>
                    <a:gd name="T146" fmla="*/ 93 w 93"/>
                    <a:gd name="T147" fmla="*/ 128 h 12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93" h="128">
                      <a:moveTo>
                        <a:pt x="88" y="83"/>
                      </a:moveTo>
                      <a:lnTo>
                        <a:pt x="85" y="74"/>
                      </a:lnTo>
                      <a:lnTo>
                        <a:pt x="81" y="70"/>
                      </a:lnTo>
                      <a:lnTo>
                        <a:pt x="77" y="66"/>
                      </a:lnTo>
                      <a:lnTo>
                        <a:pt x="70" y="61"/>
                      </a:lnTo>
                      <a:lnTo>
                        <a:pt x="66" y="57"/>
                      </a:lnTo>
                      <a:lnTo>
                        <a:pt x="61" y="51"/>
                      </a:lnTo>
                      <a:lnTo>
                        <a:pt x="58" y="45"/>
                      </a:lnTo>
                      <a:lnTo>
                        <a:pt x="52" y="41"/>
                      </a:lnTo>
                      <a:lnTo>
                        <a:pt x="44" y="38"/>
                      </a:lnTo>
                      <a:lnTo>
                        <a:pt x="38" y="32"/>
                      </a:lnTo>
                      <a:lnTo>
                        <a:pt x="36" y="23"/>
                      </a:lnTo>
                      <a:lnTo>
                        <a:pt x="31" y="18"/>
                      </a:lnTo>
                      <a:lnTo>
                        <a:pt x="23" y="1"/>
                      </a:lnTo>
                      <a:lnTo>
                        <a:pt x="18" y="0"/>
                      </a:lnTo>
                      <a:lnTo>
                        <a:pt x="15" y="3"/>
                      </a:lnTo>
                      <a:lnTo>
                        <a:pt x="12" y="7"/>
                      </a:lnTo>
                      <a:lnTo>
                        <a:pt x="11" y="15"/>
                      </a:lnTo>
                      <a:lnTo>
                        <a:pt x="13" y="23"/>
                      </a:lnTo>
                      <a:lnTo>
                        <a:pt x="17" y="28"/>
                      </a:lnTo>
                      <a:lnTo>
                        <a:pt x="21" y="32"/>
                      </a:lnTo>
                      <a:lnTo>
                        <a:pt x="25" y="41"/>
                      </a:lnTo>
                      <a:lnTo>
                        <a:pt x="20" y="39"/>
                      </a:lnTo>
                      <a:lnTo>
                        <a:pt x="13" y="39"/>
                      </a:lnTo>
                      <a:lnTo>
                        <a:pt x="11" y="41"/>
                      </a:lnTo>
                      <a:lnTo>
                        <a:pt x="4" y="45"/>
                      </a:lnTo>
                      <a:lnTo>
                        <a:pt x="1" y="54"/>
                      </a:lnTo>
                      <a:lnTo>
                        <a:pt x="0" y="66"/>
                      </a:lnTo>
                      <a:lnTo>
                        <a:pt x="2" y="80"/>
                      </a:lnTo>
                      <a:lnTo>
                        <a:pt x="6" y="91"/>
                      </a:lnTo>
                      <a:lnTo>
                        <a:pt x="11" y="102"/>
                      </a:lnTo>
                      <a:lnTo>
                        <a:pt x="18" y="114"/>
                      </a:lnTo>
                      <a:lnTo>
                        <a:pt x="23" y="123"/>
                      </a:lnTo>
                      <a:lnTo>
                        <a:pt x="28" y="126"/>
                      </a:lnTo>
                      <a:lnTo>
                        <a:pt x="36" y="127"/>
                      </a:lnTo>
                      <a:lnTo>
                        <a:pt x="43" y="126"/>
                      </a:lnTo>
                      <a:lnTo>
                        <a:pt x="50" y="123"/>
                      </a:lnTo>
                      <a:lnTo>
                        <a:pt x="54" y="120"/>
                      </a:lnTo>
                      <a:lnTo>
                        <a:pt x="58" y="117"/>
                      </a:lnTo>
                      <a:lnTo>
                        <a:pt x="61" y="120"/>
                      </a:lnTo>
                      <a:lnTo>
                        <a:pt x="67" y="120"/>
                      </a:lnTo>
                      <a:lnTo>
                        <a:pt x="74" y="121"/>
                      </a:lnTo>
                      <a:lnTo>
                        <a:pt x="81" y="120"/>
                      </a:lnTo>
                      <a:lnTo>
                        <a:pt x="86" y="115"/>
                      </a:lnTo>
                      <a:lnTo>
                        <a:pt x="91" y="108"/>
                      </a:lnTo>
                      <a:lnTo>
                        <a:pt x="92" y="96"/>
                      </a:lnTo>
                      <a:lnTo>
                        <a:pt x="90" y="85"/>
                      </a:lnTo>
                      <a:lnTo>
                        <a:pt x="88" y="83"/>
                      </a:lnTo>
                    </a:path>
                  </a:pathLst>
                </a:custGeom>
                <a:solidFill>
                  <a:srgbClr val="E0A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293" name="Group 23"/>
                <p:cNvGrpSpPr>
                  <a:grpSpLocks/>
                </p:cNvGrpSpPr>
                <p:nvPr/>
              </p:nvGrpSpPr>
              <p:grpSpPr bwMode="auto">
                <a:xfrm>
                  <a:off x="1948" y="1703"/>
                  <a:ext cx="188" cy="228"/>
                  <a:chOff x="1948" y="1703"/>
                  <a:chExt cx="188" cy="228"/>
                </a:xfrm>
              </p:grpSpPr>
              <p:grpSp>
                <p:nvGrpSpPr>
                  <p:cNvPr id="5229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948" y="1703"/>
                    <a:ext cx="188" cy="200"/>
                    <a:chOff x="1948" y="1703"/>
                    <a:chExt cx="188" cy="200"/>
                  </a:xfrm>
                </p:grpSpPr>
                <p:sp>
                  <p:nvSpPr>
                    <p:cNvPr id="52300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948" y="1703"/>
                      <a:ext cx="188" cy="200"/>
                    </a:xfrm>
                    <a:custGeom>
                      <a:avLst/>
                      <a:gdLst>
                        <a:gd name="T0" fmla="*/ 185 w 188"/>
                        <a:gd name="T1" fmla="*/ 177 h 200"/>
                        <a:gd name="T2" fmla="*/ 176 w 188"/>
                        <a:gd name="T3" fmla="*/ 164 h 200"/>
                        <a:gd name="T4" fmla="*/ 162 w 188"/>
                        <a:gd name="T5" fmla="*/ 144 h 200"/>
                        <a:gd name="T6" fmla="*/ 145 w 188"/>
                        <a:gd name="T7" fmla="*/ 127 h 200"/>
                        <a:gd name="T8" fmla="*/ 132 w 188"/>
                        <a:gd name="T9" fmla="*/ 116 h 200"/>
                        <a:gd name="T10" fmla="*/ 122 w 188"/>
                        <a:gd name="T11" fmla="*/ 112 h 200"/>
                        <a:gd name="T12" fmla="*/ 115 w 188"/>
                        <a:gd name="T13" fmla="*/ 111 h 200"/>
                        <a:gd name="T14" fmla="*/ 110 w 188"/>
                        <a:gd name="T15" fmla="*/ 105 h 200"/>
                        <a:gd name="T16" fmla="*/ 112 w 188"/>
                        <a:gd name="T17" fmla="*/ 93 h 200"/>
                        <a:gd name="T18" fmla="*/ 108 w 188"/>
                        <a:gd name="T19" fmla="*/ 80 h 200"/>
                        <a:gd name="T20" fmla="*/ 102 w 188"/>
                        <a:gd name="T21" fmla="*/ 66 h 200"/>
                        <a:gd name="T22" fmla="*/ 92 w 188"/>
                        <a:gd name="T23" fmla="*/ 52 h 200"/>
                        <a:gd name="T24" fmla="*/ 77 w 188"/>
                        <a:gd name="T25" fmla="*/ 35 h 200"/>
                        <a:gd name="T26" fmla="*/ 62 w 188"/>
                        <a:gd name="T27" fmla="*/ 22 h 200"/>
                        <a:gd name="T28" fmla="*/ 47 w 188"/>
                        <a:gd name="T29" fmla="*/ 10 h 200"/>
                        <a:gd name="T30" fmla="*/ 30 w 188"/>
                        <a:gd name="T31" fmla="*/ 3 h 200"/>
                        <a:gd name="T32" fmla="*/ 19 w 188"/>
                        <a:gd name="T33" fmla="*/ 0 h 200"/>
                        <a:gd name="T34" fmla="*/ 9 w 188"/>
                        <a:gd name="T35" fmla="*/ 4 h 200"/>
                        <a:gd name="T36" fmla="*/ 2 w 188"/>
                        <a:gd name="T37" fmla="*/ 10 h 200"/>
                        <a:gd name="T38" fmla="*/ 0 w 188"/>
                        <a:gd name="T39" fmla="*/ 21 h 200"/>
                        <a:gd name="T40" fmla="*/ 1 w 188"/>
                        <a:gd name="T41" fmla="*/ 34 h 200"/>
                        <a:gd name="T42" fmla="*/ 6 w 188"/>
                        <a:gd name="T43" fmla="*/ 49 h 200"/>
                        <a:gd name="T44" fmla="*/ 14 w 188"/>
                        <a:gd name="T45" fmla="*/ 62 h 200"/>
                        <a:gd name="T46" fmla="*/ 22 w 188"/>
                        <a:gd name="T47" fmla="*/ 77 h 200"/>
                        <a:gd name="T48" fmla="*/ 34 w 188"/>
                        <a:gd name="T49" fmla="*/ 87 h 200"/>
                        <a:gd name="T50" fmla="*/ 50 w 188"/>
                        <a:gd name="T51" fmla="*/ 100 h 200"/>
                        <a:gd name="T52" fmla="*/ 64 w 188"/>
                        <a:gd name="T53" fmla="*/ 112 h 200"/>
                        <a:gd name="T54" fmla="*/ 76 w 188"/>
                        <a:gd name="T55" fmla="*/ 118 h 200"/>
                        <a:gd name="T56" fmla="*/ 86 w 188"/>
                        <a:gd name="T57" fmla="*/ 119 h 200"/>
                        <a:gd name="T58" fmla="*/ 97 w 188"/>
                        <a:gd name="T59" fmla="*/ 118 h 200"/>
                        <a:gd name="T60" fmla="*/ 103 w 188"/>
                        <a:gd name="T61" fmla="*/ 119 h 200"/>
                        <a:gd name="T62" fmla="*/ 107 w 188"/>
                        <a:gd name="T63" fmla="*/ 127 h 200"/>
                        <a:gd name="T64" fmla="*/ 111 w 188"/>
                        <a:gd name="T65" fmla="*/ 139 h 200"/>
                        <a:gd name="T66" fmla="*/ 120 w 188"/>
                        <a:gd name="T67" fmla="*/ 150 h 200"/>
                        <a:gd name="T68" fmla="*/ 133 w 188"/>
                        <a:gd name="T69" fmla="*/ 165 h 200"/>
                        <a:gd name="T70" fmla="*/ 145 w 188"/>
                        <a:gd name="T71" fmla="*/ 177 h 200"/>
                        <a:gd name="T72" fmla="*/ 155 w 188"/>
                        <a:gd name="T73" fmla="*/ 189 h 200"/>
                        <a:gd name="T74" fmla="*/ 163 w 188"/>
                        <a:gd name="T75" fmla="*/ 195 h 200"/>
                        <a:gd name="T76" fmla="*/ 172 w 188"/>
                        <a:gd name="T77" fmla="*/ 198 h 200"/>
                        <a:gd name="T78" fmla="*/ 181 w 188"/>
                        <a:gd name="T79" fmla="*/ 199 h 200"/>
                        <a:gd name="T80" fmla="*/ 187 w 188"/>
                        <a:gd name="T81" fmla="*/ 195 h 200"/>
                        <a:gd name="T82" fmla="*/ 187 w 188"/>
                        <a:gd name="T83" fmla="*/ 186 h 200"/>
                        <a:gd name="T84" fmla="*/ 185 w 188"/>
                        <a:gd name="T85" fmla="*/ 177 h 200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w 188"/>
                        <a:gd name="T130" fmla="*/ 0 h 200"/>
                        <a:gd name="T131" fmla="*/ 188 w 188"/>
                        <a:gd name="T132" fmla="*/ 200 h 200"/>
                      </a:gdLst>
                      <a:ahLst/>
                      <a:cxnLst>
                        <a:cxn ang="T86">
                          <a:pos x="T0" y="T1"/>
                        </a:cxn>
                        <a:cxn ang="T87">
                          <a:pos x="T2" y="T3"/>
                        </a:cxn>
                        <a:cxn ang="T88">
                          <a:pos x="T4" y="T5"/>
                        </a:cxn>
                        <a:cxn ang="T89">
                          <a:pos x="T6" y="T7"/>
                        </a:cxn>
                        <a:cxn ang="T90">
                          <a:pos x="T8" y="T9"/>
                        </a:cxn>
                        <a:cxn ang="T91">
                          <a:pos x="T10" y="T11"/>
                        </a:cxn>
                        <a:cxn ang="T92">
                          <a:pos x="T12" y="T13"/>
                        </a:cxn>
                        <a:cxn ang="T93">
                          <a:pos x="T14" y="T15"/>
                        </a:cxn>
                        <a:cxn ang="T94">
                          <a:pos x="T16" y="T17"/>
                        </a:cxn>
                        <a:cxn ang="T95">
                          <a:pos x="T18" y="T19"/>
                        </a:cxn>
                        <a:cxn ang="T96">
                          <a:pos x="T20" y="T21"/>
                        </a:cxn>
                        <a:cxn ang="T97">
                          <a:pos x="T22" y="T23"/>
                        </a:cxn>
                        <a:cxn ang="T98">
                          <a:pos x="T24" y="T25"/>
                        </a:cxn>
                        <a:cxn ang="T99">
                          <a:pos x="T26" y="T27"/>
                        </a:cxn>
                        <a:cxn ang="T100">
                          <a:pos x="T28" y="T29"/>
                        </a:cxn>
                        <a:cxn ang="T101">
                          <a:pos x="T30" y="T31"/>
                        </a:cxn>
                        <a:cxn ang="T102">
                          <a:pos x="T32" y="T33"/>
                        </a:cxn>
                        <a:cxn ang="T103">
                          <a:pos x="T34" y="T35"/>
                        </a:cxn>
                        <a:cxn ang="T104">
                          <a:pos x="T36" y="T37"/>
                        </a:cxn>
                        <a:cxn ang="T105">
                          <a:pos x="T38" y="T39"/>
                        </a:cxn>
                        <a:cxn ang="T106">
                          <a:pos x="T40" y="T41"/>
                        </a:cxn>
                        <a:cxn ang="T107">
                          <a:pos x="T42" y="T43"/>
                        </a:cxn>
                        <a:cxn ang="T108">
                          <a:pos x="T44" y="T45"/>
                        </a:cxn>
                        <a:cxn ang="T109">
                          <a:pos x="T46" y="T47"/>
                        </a:cxn>
                        <a:cxn ang="T110">
                          <a:pos x="T48" y="T49"/>
                        </a:cxn>
                        <a:cxn ang="T111">
                          <a:pos x="T50" y="T51"/>
                        </a:cxn>
                        <a:cxn ang="T112">
                          <a:pos x="T52" y="T53"/>
                        </a:cxn>
                        <a:cxn ang="T113">
                          <a:pos x="T54" y="T55"/>
                        </a:cxn>
                        <a:cxn ang="T114">
                          <a:pos x="T56" y="T57"/>
                        </a:cxn>
                        <a:cxn ang="T115">
                          <a:pos x="T58" y="T59"/>
                        </a:cxn>
                        <a:cxn ang="T116">
                          <a:pos x="T60" y="T61"/>
                        </a:cxn>
                        <a:cxn ang="T117">
                          <a:pos x="T62" y="T63"/>
                        </a:cxn>
                        <a:cxn ang="T118">
                          <a:pos x="T64" y="T65"/>
                        </a:cxn>
                        <a:cxn ang="T119">
                          <a:pos x="T66" y="T67"/>
                        </a:cxn>
                        <a:cxn ang="T120">
                          <a:pos x="T68" y="T69"/>
                        </a:cxn>
                        <a:cxn ang="T121">
                          <a:pos x="T70" y="T71"/>
                        </a:cxn>
                        <a:cxn ang="T122">
                          <a:pos x="T72" y="T73"/>
                        </a:cxn>
                        <a:cxn ang="T123">
                          <a:pos x="T74" y="T75"/>
                        </a:cxn>
                        <a:cxn ang="T124">
                          <a:pos x="T76" y="T77"/>
                        </a:cxn>
                        <a:cxn ang="T125">
                          <a:pos x="T78" y="T79"/>
                        </a:cxn>
                        <a:cxn ang="T126">
                          <a:pos x="T80" y="T81"/>
                        </a:cxn>
                        <a:cxn ang="T127">
                          <a:pos x="T82" y="T83"/>
                        </a:cxn>
                        <a:cxn ang="T128">
                          <a:pos x="T84" y="T85"/>
                        </a:cxn>
                      </a:cxnLst>
                      <a:rect l="T129" t="T130" r="T131" b="T132"/>
                      <a:pathLst>
                        <a:path w="188" h="200">
                          <a:moveTo>
                            <a:pt x="185" y="177"/>
                          </a:moveTo>
                          <a:lnTo>
                            <a:pt x="176" y="164"/>
                          </a:lnTo>
                          <a:lnTo>
                            <a:pt x="162" y="144"/>
                          </a:lnTo>
                          <a:lnTo>
                            <a:pt x="145" y="127"/>
                          </a:lnTo>
                          <a:lnTo>
                            <a:pt x="132" y="116"/>
                          </a:lnTo>
                          <a:lnTo>
                            <a:pt x="122" y="112"/>
                          </a:lnTo>
                          <a:lnTo>
                            <a:pt x="115" y="111"/>
                          </a:lnTo>
                          <a:lnTo>
                            <a:pt x="110" y="105"/>
                          </a:lnTo>
                          <a:lnTo>
                            <a:pt x="112" y="93"/>
                          </a:lnTo>
                          <a:lnTo>
                            <a:pt x="108" y="80"/>
                          </a:lnTo>
                          <a:lnTo>
                            <a:pt x="102" y="66"/>
                          </a:lnTo>
                          <a:lnTo>
                            <a:pt x="92" y="52"/>
                          </a:lnTo>
                          <a:lnTo>
                            <a:pt x="77" y="35"/>
                          </a:lnTo>
                          <a:lnTo>
                            <a:pt x="62" y="22"/>
                          </a:lnTo>
                          <a:lnTo>
                            <a:pt x="47" y="10"/>
                          </a:lnTo>
                          <a:lnTo>
                            <a:pt x="30" y="3"/>
                          </a:lnTo>
                          <a:lnTo>
                            <a:pt x="19" y="0"/>
                          </a:lnTo>
                          <a:lnTo>
                            <a:pt x="9" y="4"/>
                          </a:lnTo>
                          <a:lnTo>
                            <a:pt x="2" y="10"/>
                          </a:lnTo>
                          <a:lnTo>
                            <a:pt x="0" y="21"/>
                          </a:lnTo>
                          <a:lnTo>
                            <a:pt x="1" y="34"/>
                          </a:lnTo>
                          <a:lnTo>
                            <a:pt x="6" y="49"/>
                          </a:lnTo>
                          <a:lnTo>
                            <a:pt x="14" y="62"/>
                          </a:lnTo>
                          <a:lnTo>
                            <a:pt x="22" y="77"/>
                          </a:lnTo>
                          <a:lnTo>
                            <a:pt x="34" y="87"/>
                          </a:lnTo>
                          <a:lnTo>
                            <a:pt x="50" y="100"/>
                          </a:lnTo>
                          <a:lnTo>
                            <a:pt x="64" y="112"/>
                          </a:lnTo>
                          <a:lnTo>
                            <a:pt x="76" y="118"/>
                          </a:lnTo>
                          <a:lnTo>
                            <a:pt x="86" y="119"/>
                          </a:lnTo>
                          <a:lnTo>
                            <a:pt x="97" y="118"/>
                          </a:lnTo>
                          <a:lnTo>
                            <a:pt x="103" y="119"/>
                          </a:lnTo>
                          <a:lnTo>
                            <a:pt x="107" y="127"/>
                          </a:lnTo>
                          <a:lnTo>
                            <a:pt x="111" y="139"/>
                          </a:lnTo>
                          <a:lnTo>
                            <a:pt x="120" y="150"/>
                          </a:lnTo>
                          <a:lnTo>
                            <a:pt x="133" y="165"/>
                          </a:lnTo>
                          <a:lnTo>
                            <a:pt x="145" y="177"/>
                          </a:lnTo>
                          <a:lnTo>
                            <a:pt x="155" y="189"/>
                          </a:lnTo>
                          <a:lnTo>
                            <a:pt x="163" y="195"/>
                          </a:lnTo>
                          <a:lnTo>
                            <a:pt x="172" y="198"/>
                          </a:lnTo>
                          <a:lnTo>
                            <a:pt x="181" y="199"/>
                          </a:lnTo>
                          <a:lnTo>
                            <a:pt x="187" y="195"/>
                          </a:lnTo>
                          <a:lnTo>
                            <a:pt x="187" y="186"/>
                          </a:lnTo>
                          <a:lnTo>
                            <a:pt x="185" y="177"/>
                          </a:lnTo>
                        </a:path>
                      </a:pathLst>
                    </a:custGeom>
                    <a:solidFill>
                      <a:srgbClr val="A0A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01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959" y="1717"/>
                      <a:ext cx="90" cy="96"/>
                    </a:xfrm>
                    <a:custGeom>
                      <a:avLst/>
                      <a:gdLst>
                        <a:gd name="T0" fmla="*/ 89 w 90"/>
                        <a:gd name="T1" fmla="*/ 77 h 96"/>
                        <a:gd name="T2" fmla="*/ 87 w 90"/>
                        <a:gd name="T3" fmla="*/ 65 h 96"/>
                        <a:gd name="T4" fmla="*/ 80 w 90"/>
                        <a:gd name="T5" fmla="*/ 55 h 96"/>
                        <a:gd name="T6" fmla="*/ 68 w 90"/>
                        <a:gd name="T7" fmla="*/ 40 h 96"/>
                        <a:gd name="T8" fmla="*/ 58 w 90"/>
                        <a:gd name="T9" fmla="*/ 28 h 96"/>
                        <a:gd name="T10" fmla="*/ 43 w 90"/>
                        <a:gd name="T11" fmla="*/ 16 h 96"/>
                        <a:gd name="T12" fmla="*/ 30 w 90"/>
                        <a:gd name="T13" fmla="*/ 7 h 96"/>
                        <a:gd name="T14" fmla="*/ 19 w 90"/>
                        <a:gd name="T15" fmla="*/ 0 h 96"/>
                        <a:gd name="T16" fmla="*/ 10 w 90"/>
                        <a:gd name="T17" fmla="*/ 0 h 96"/>
                        <a:gd name="T18" fmla="*/ 2 w 90"/>
                        <a:gd name="T19" fmla="*/ 3 h 96"/>
                        <a:gd name="T20" fmla="*/ 0 w 90"/>
                        <a:gd name="T21" fmla="*/ 12 h 96"/>
                        <a:gd name="T22" fmla="*/ 4 w 90"/>
                        <a:gd name="T23" fmla="*/ 22 h 96"/>
                        <a:gd name="T24" fmla="*/ 10 w 90"/>
                        <a:gd name="T25" fmla="*/ 36 h 96"/>
                        <a:gd name="T26" fmla="*/ 21 w 90"/>
                        <a:gd name="T27" fmla="*/ 50 h 96"/>
                        <a:gd name="T28" fmla="*/ 32 w 90"/>
                        <a:gd name="T29" fmla="*/ 62 h 96"/>
                        <a:gd name="T30" fmla="*/ 43 w 90"/>
                        <a:gd name="T31" fmla="*/ 74 h 96"/>
                        <a:gd name="T32" fmla="*/ 56 w 90"/>
                        <a:gd name="T33" fmla="*/ 85 h 96"/>
                        <a:gd name="T34" fmla="*/ 72 w 90"/>
                        <a:gd name="T35" fmla="*/ 95 h 96"/>
                        <a:gd name="T36" fmla="*/ 83 w 90"/>
                        <a:gd name="T37" fmla="*/ 94 h 96"/>
                        <a:gd name="T38" fmla="*/ 88 w 90"/>
                        <a:gd name="T39" fmla="*/ 88 h 96"/>
                        <a:gd name="T40" fmla="*/ 89 w 90"/>
                        <a:gd name="T41" fmla="*/ 77 h 9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90"/>
                        <a:gd name="T64" fmla="*/ 0 h 96"/>
                        <a:gd name="T65" fmla="*/ 90 w 90"/>
                        <a:gd name="T66" fmla="*/ 96 h 96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90" h="96">
                          <a:moveTo>
                            <a:pt x="89" y="77"/>
                          </a:moveTo>
                          <a:lnTo>
                            <a:pt x="87" y="65"/>
                          </a:lnTo>
                          <a:lnTo>
                            <a:pt x="80" y="55"/>
                          </a:lnTo>
                          <a:lnTo>
                            <a:pt x="68" y="40"/>
                          </a:lnTo>
                          <a:lnTo>
                            <a:pt x="58" y="28"/>
                          </a:lnTo>
                          <a:lnTo>
                            <a:pt x="43" y="16"/>
                          </a:lnTo>
                          <a:lnTo>
                            <a:pt x="30" y="7"/>
                          </a:lnTo>
                          <a:lnTo>
                            <a:pt x="19" y="0"/>
                          </a:lnTo>
                          <a:lnTo>
                            <a:pt x="10" y="0"/>
                          </a:lnTo>
                          <a:lnTo>
                            <a:pt x="2" y="3"/>
                          </a:lnTo>
                          <a:lnTo>
                            <a:pt x="0" y="12"/>
                          </a:lnTo>
                          <a:lnTo>
                            <a:pt x="4" y="22"/>
                          </a:lnTo>
                          <a:lnTo>
                            <a:pt x="10" y="36"/>
                          </a:lnTo>
                          <a:lnTo>
                            <a:pt x="21" y="50"/>
                          </a:lnTo>
                          <a:lnTo>
                            <a:pt x="32" y="62"/>
                          </a:lnTo>
                          <a:lnTo>
                            <a:pt x="43" y="74"/>
                          </a:lnTo>
                          <a:lnTo>
                            <a:pt x="56" y="85"/>
                          </a:lnTo>
                          <a:lnTo>
                            <a:pt x="72" y="95"/>
                          </a:lnTo>
                          <a:lnTo>
                            <a:pt x="83" y="94"/>
                          </a:lnTo>
                          <a:lnTo>
                            <a:pt x="88" y="88"/>
                          </a:lnTo>
                          <a:lnTo>
                            <a:pt x="89" y="77"/>
                          </a:lnTo>
                        </a:path>
                      </a:pathLst>
                    </a:custGeom>
                    <a:solidFill>
                      <a:srgbClr val="E0E0FF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2295" name="Freeform 27"/>
                  <p:cNvSpPr>
                    <a:spLocks/>
                  </p:cNvSpPr>
                  <p:nvPr/>
                </p:nvSpPr>
                <p:spPr bwMode="auto">
                  <a:xfrm>
                    <a:off x="2048" y="1846"/>
                    <a:ext cx="62" cy="85"/>
                  </a:xfrm>
                  <a:custGeom>
                    <a:avLst/>
                    <a:gdLst>
                      <a:gd name="T0" fmla="*/ 15 w 62"/>
                      <a:gd name="T1" fmla="*/ 0 h 85"/>
                      <a:gd name="T2" fmla="*/ 10 w 62"/>
                      <a:gd name="T3" fmla="*/ 1 h 85"/>
                      <a:gd name="T4" fmla="*/ 6 w 62"/>
                      <a:gd name="T5" fmla="*/ 6 h 85"/>
                      <a:gd name="T6" fmla="*/ 6 w 62"/>
                      <a:gd name="T7" fmla="*/ 10 h 85"/>
                      <a:gd name="T8" fmla="*/ 7 w 62"/>
                      <a:gd name="T9" fmla="*/ 15 h 85"/>
                      <a:gd name="T10" fmla="*/ 5 w 62"/>
                      <a:gd name="T11" fmla="*/ 18 h 85"/>
                      <a:gd name="T12" fmla="*/ 1 w 62"/>
                      <a:gd name="T13" fmla="*/ 22 h 85"/>
                      <a:gd name="T14" fmla="*/ 0 w 62"/>
                      <a:gd name="T15" fmla="*/ 29 h 85"/>
                      <a:gd name="T16" fmla="*/ 4 w 62"/>
                      <a:gd name="T17" fmla="*/ 32 h 85"/>
                      <a:gd name="T18" fmla="*/ 10 w 62"/>
                      <a:gd name="T19" fmla="*/ 35 h 85"/>
                      <a:gd name="T20" fmla="*/ 6 w 62"/>
                      <a:gd name="T21" fmla="*/ 43 h 85"/>
                      <a:gd name="T22" fmla="*/ 6 w 62"/>
                      <a:gd name="T23" fmla="*/ 49 h 85"/>
                      <a:gd name="T24" fmla="*/ 9 w 62"/>
                      <a:gd name="T25" fmla="*/ 55 h 85"/>
                      <a:gd name="T26" fmla="*/ 16 w 62"/>
                      <a:gd name="T27" fmla="*/ 57 h 85"/>
                      <a:gd name="T28" fmla="*/ 27 w 62"/>
                      <a:gd name="T29" fmla="*/ 56 h 85"/>
                      <a:gd name="T30" fmla="*/ 26 w 62"/>
                      <a:gd name="T31" fmla="*/ 60 h 85"/>
                      <a:gd name="T32" fmla="*/ 27 w 62"/>
                      <a:gd name="T33" fmla="*/ 69 h 85"/>
                      <a:gd name="T34" fmla="*/ 29 w 62"/>
                      <a:gd name="T35" fmla="*/ 77 h 85"/>
                      <a:gd name="T36" fmla="*/ 32 w 62"/>
                      <a:gd name="T37" fmla="*/ 81 h 85"/>
                      <a:gd name="T38" fmla="*/ 36 w 62"/>
                      <a:gd name="T39" fmla="*/ 84 h 85"/>
                      <a:gd name="T40" fmla="*/ 42 w 62"/>
                      <a:gd name="T41" fmla="*/ 84 h 85"/>
                      <a:gd name="T42" fmla="*/ 50 w 62"/>
                      <a:gd name="T43" fmla="*/ 81 h 85"/>
                      <a:gd name="T44" fmla="*/ 55 w 62"/>
                      <a:gd name="T45" fmla="*/ 77 h 85"/>
                      <a:gd name="T46" fmla="*/ 60 w 62"/>
                      <a:gd name="T47" fmla="*/ 66 h 85"/>
                      <a:gd name="T48" fmla="*/ 61 w 62"/>
                      <a:gd name="T49" fmla="*/ 59 h 85"/>
                      <a:gd name="T50" fmla="*/ 59 w 62"/>
                      <a:gd name="T51" fmla="*/ 56 h 85"/>
                      <a:gd name="T52" fmla="*/ 55 w 62"/>
                      <a:gd name="T53" fmla="*/ 53 h 85"/>
                      <a:gd name="T54" fmla="*/ 51 w 62"/>
                      <a:gd name="T55" fmla="*/ 53 h 85"/>
                      <a:gd name="T56" fmla="*/ 52 w 62"/>
                      <a:gd name="T57" fmla="*/ 47 h 85"/>
                      <a:gd name="T58" fmla="*/ 57 w 62"/>
                      <a:gd name="T59" fmla="*/ 44 h 85"/>
                      <a:gd name="T60" fmla="*/ 59 w 62"/>
                      <a:gd name="T61" fmla="*/ 40 h 85"/>
                      <a:gd name="T62" fmla="*/ 56 w 62"/>
                      <a:gd name="T63" fmla="*/ 34 h 85"/>
                      <a:gd name="T64" fmla="*/ 51 w 62"/>
                      <a:gd name="T65" fmla="*/ 31 h 85"/>
                      <a:gd name="T66" fmla="*/ 54 w 62"/>
                      <a:gd name="T67" fmla="*/ 28 h 85"/>
                      <a:gd name="T68" fmla="*/ 54 w 62"/>
                      <a:gd name="T69" fmla="*/ 22 h 85"/>
                      <a:gd name="T70" fmla="*/ 49 w 62"/>
                      <a:gd name="T71" fmla="*/ 19 h 85"/>
                      <a:gd name="T72" fmla="*/ 51 w 62"/>
                      <a:gd name="T73" fmla="*/ 15 h 85"/>
                      <a:gd name="T74" fmla="*/ 49 w 62"/>
                      <a:gd name="T75" fmla="*/ 9 h 85"/>
                      <a:gd name="T76" fmla="*/ 45 w 62"/>
                      <a:gd name="T77" fmla="*/ 6 h 85"/>
                      <a:gd name="T78" fmla="*/ 39 w 62"/>
                      <a:gd name="T79" fmla="*/ 4 h 85"/>
                      <a:gd name="T80" fmla="*/ 35 w 62"/>
                      <a:gd name="T81" fmla="*/ 6 h 85"/>
                      <a:gd name="T82" fmla="*/ 31 w 62"/>
                      <a:gd name="T83" fmla="*/ 6 h 85"/>
                      <a:gd name="T84" fmla="*/ 26 w 62"/>
                      <a:gd name="T85" fmla="*/ 3 h 85"/>
                      <a:gd name="T86" fmla="*/ 15 w 62"/>
                      <a:gd name="T87" fmla="*/ 0 h 85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62"/>
                      <a:gd name="T133" fmla="*/ 0 h 85"/>
                      <a:gd name="T134" fmla="*/ 62 w 62"/>
                      <a:gd name="T135" fmla="*/ 85 h 85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62" h="85">
                        <a:moveTo>
                          <a:pt x="15" y="0"/>
                        </a:moveTo>
                        <a:lnTo>
                          <a:pt x="10" y="1"/>
                        </a:lnTo>
                        <a:lnTo>
                          <a:pt x="6" y="6"/>
                        </a:lnTo>
                        <a:lnTo>
                          <a:pt x="6" y="10"/>
                        </a:lnTo>
                        <a:lnTo>
                          <a:pt x="7" y="15"/>
                        </a:lnTo>
                        <a:lnTo>
                          <a:pt x="5" y="18"/>
                        </a:lnTo>
                        <a:lnTo>
                          <a:pt x="1" y="22"/>
                        </a:lnTo>
                        <a:lnTo>
                          <a:pt x="0" y="29"/>
                        </a:lnTo>
                        <a:lnTo>
                          <a:pt x="4" y="32"/>
                        </a:lnTo>
                        <a:lnTo>
                          <a:pt x="10" y="35"/>
                        </a:lnTo>
                        <a:lnTo>
                          <a:pt x="6" y="43"/>
                        </a:lnTo>
                        <a:lnTo>
                          <a:pt x="6" y="49"/>
                        </a:lnTo>
                        <a:lnTo>
                          <a:pt x="9" y="55"/>
                        </a:lnTo>
                        <a:lnTo>
                          <a:pt x="16" y="57"/>
                        </a:lnTo>
                        <a:lnTo>
                          <a:pt x="27" y="56"/>
                        </a:lnTo>
                        <a:lnTo>
                          <a:pt x="26" y="60"/>
                        </a:lnTo>
                        <a:lnTo>
                          <a:pt x="27" y="69"/>
                        </a:lnTo>
                        <a:lnTo>
                          <a:pt x="29" y="77"/>
                        </a:lnTo>
                        <a:lnTo>
                          <a:pt x="32" y="81"/>
                        </a:lnTo>
                        <a:lnTo>
                          <a:pt x="36" y="84"/>
                        </a:lnTo>
                        <a:lnTo>
                          <a:pt x="42" y="84"/>
                        </a:lnTo>
                        <a:lnTo>
                          <a:pt x="50" y="81"/>
                        </a:lnTo>
                        <a:lnTo>
                          <a:pt x="55" y="77"/>
                        </a:lnTo>
                        <a:lnTo>
                          <a:pt x="60" y="66"/>
                        </a:lnTo>
                        <a:lnTo>
                          <a:pt x="61" y="59"/>
                        </a:lnTo>
                        <a:lnTo>
                          <a:pt x="59" y="56"/>
                        </a:lnTo>
                        <a:lnTo>
                          <a:pt x="55" y="53"/>
                        </a:lnTo>
                        <a:lnTo>
                          <a:pt x="51" y="53"/>
                        </a:lnTo>
                        <a:lnTo>
                          <a:pt x="52" y="47"/>
                        </a:lnTo>
                        <a:lnTo>
                          <a:pt x="57" y="44"/>
                        </a:lnTo>
                        <a:lnTo>
                          <a:pt x="59" y="40"/>
                        </a:lnTo>
                        <a:lnTo>
                          <a:pt x="56" y="34"/>
                        </a:lnTo>
                        <a:lnTo>
                          <a:pt x="51" y="31"/>
                        </a:lnTo>
                        <a:lnTo>
                          <a:pt x="54" y="28"/>
                        </a:lnTo>
                        <a:lnTo>
                          <a:pt x="54" y="22"/>
                        </a:lnTo>
                        <a:lnTo>
                          <a:pt x="49" y="19"/>
                        </a:lnTo>
                        <a:lnTo>
                          <a:pt x="51" y="15"/>
                        </a:lnTo>
                        <a:lnTo>
                          <a:pt x="49" y="9"/>
                        </a:lnTo>
                        <a:lnTo>
                          <a:pt x="45" y="6"/>
                        </a:lnTo>
                        <a:lnTo>
                          <a:pt x="39" y="4"/>
                        </a:lnTo>
                        <a:lnTo>
                          <a:pt x="35" y="6"/>
                        </a:lnTo>
                        <a:lnTo>
                          <a:pt x="31" y="6"/>
                        </a:lnTo>
                        <a:lnTo>
                          <a:pt x="26" y="3"/>
                        </a:lnTo>
                        <a:lnTo>
                          <a:pt x="15" y="0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96" name="Freeform 28"/>
                  <p:cNvSpPr>
                    <a:spLocks/>
                  </p:cNvSpPr>
                  <p:nvPr/>
                </p:nvSpPr>
                <p:spPr bwMode="auto">
                  <a:xfrm>
                    <a:off x="2057" y="1881"/>
                    <a:ext cx="32" cy="17"/>
                  </a:xfrm>
                  <a:custGeom>
                    <a:avLst/>
                    <a:gdLst>
                      <a:gd name="T0" fmla="*/ 31 w 32"/>
                      <a:gd name="T1" fmla="*/ 5 h 17"/>
                      <a:gd name="T2" fmla="*/ 26 w 32"/>
                      <a:gd name="T3" fmla="*/ 8 h 17"/>
                      <a:gd name="T4" fmla="*/ 19 w 32"/>
                      <a:gd name="T5" fmla="*/ 16 h 17"/>
                      <a:gd name="T6" fmla="*/ 11 w 32"/>
                      <a:gd name="T7" fmla="*/ 13 h 17"/>
                      <a:gd name="T8" fmla="*/ 5 w 32"/>
                      <a:gd name="T9" fmla="*/ 5 h 17"/>
                      <a:gd name="T10" fmla="*/ 0 w 32"/>
                      <a:gd name="T11" fmla="*/ 0 h 1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2"/>
                      <a:gd name="T19" fmla="*/ 0 h 17"/>
                      <a:gd name="T20" fmla="*/ 32 w 32"/>
                      <a:gd name="T21" fmla="*/ 17 h 1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2" h="17">
                        <a:moveTo>
                          <a:pt x="31" y="5"/>
                        </a:moveTo>
                        <a:lnTo>
                          <a:pt x="26" y="8"/>
                        </a:lnTo>
                        <a:lnTo>
                          <a:pt x="19" y="16"/>
                        </a:lnTo>
                        <a:lnTo>
                          <a:pt x="11" y="13"/>
                        </a:lnTo>
                        <a:lnTo>
                          <a:pt x="5" y="5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97" name="Freeform 29"/>
                  <p:cNvSpPr>
                    <a:spLocks/>
                  </p:cNvSpPr>
                  <p:nvPr/>
                </p:nvSpPr>
                <p:spPr bwMode="auto">
                  <a:xfrm>
                    <a:off x="2076" y="1895"/>
                    <a:ext cx="18" cy="17"/>
                  </a:xfrm>
                  <a:custGeom>
                    <a:avLst/>
                    <a:gdLst>
                      <a:gd name="T0" fmla="*/ 0 w 18"/>
                      <a:gd name="T1" fmla="*/ 16 h 17"/>
                      <a:gd name="T2" fmla="*/ 5 w 18"/>
                      <a:gd name="T3" fmla="*/ 16 h 17"/>
                      <a:gd name="T4" fmla="*/ 10 w 18"/>
                      <a:gd name="T5" fmla="*/ 9 h 17"/>
                      <a:gd name="T6" fmla="*/ 17 w 18"/>
                      <a:gd name="T7" fmla="*/ 0 h 1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8"/>
                      <a:gd name="T13" fmla="*/ 0 h 17"/>
                      <a:gd name="T14" fmla="*/ 18 w 18"/>
                      <a:gd name="T15" fmla="*/ 17 h 1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8" h="17">
                        <a:moveTo>
                          <a:pt x="0" y="16"/>
                        </a:moveTo>
                        <a:lnTo>
                          <a:pt x="5" y="16"/>
                        </a:lnTo>
                        <a:lnTo>
                          <a:pt x="10" y="9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98" name="Freeform 30"/>
                  <p:cNvSpPr>
                    <a:spLocks/>
                  </p:cNvSpPr>
                  <p:nvPr/>
                </p:nvSpPr>
                <p:spPr bwMode="auto">
                  <a:xfrm>
                    <a:off x="2078" y="1902"/>
                    <a:ext cx="18" cy="17"/>
                  </a:xfrm>
                  <a:custGeom>
                    <a:avLst/>
                    <a:gdLst>
                      <a:gd name="T0" fmla="*/ 0 w 18"/>
                      <a:gd name="T1" fmla="*/ 16 h 17"/>
                      <a:gd name="T2" fmla="*/ 5 w 18"/>
                      <a:gd name="T3" fmla="*/ 10 h 17"/>
                      <a:gd name="T4" fmla="*/ 10 w 18"/>
                      <a:gd name="T5" fmla="*/ 10 h 17"/>
                      <a:gd name="T6" fmla="*/ 13 w 18"/>
                      <a:gd name="T7" fmla="*/ 16 h 17"/>
                      <a:gd name="T8" fmla="*/ 15 w 18"/>
                      <a:gd name="T9" fmla="*/ 8 h 17"/>
                      <a:gd name="T10" fmla="*/ 17 w 18"/>
                      <a:gd name="T11" fmla="*/ 0 h 1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8"/>
                      <a:gd name="T19" fmla="*/ 0 h 17"/>
                      <a:gd name="T20" fmla="*/ 18 w 18"/>
                      <a:gd name="T21" fmla="*/ 17 h 1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8" h="17">
                        <a:moveTo>
                          <a:pt x="0" y="16"/>
                        </a:moveTo>
                        <a:lnTo>
                          <a:pt x="5" y="10"/>
                        </a:lnTo>
                        <a:lnTo>
                          <a:pt x="10" y="10"/>
                        </a:lnTo>
                        <a:lnTo>
                          <a:pt x="13" y="16"/>
                        </a:lnTo>
                        <a:lnTo>
                          <a:pt x="15" y="8"/>
                        </a:lnTo>
                        <a:lnTo>
                          <a:pt x="17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99" name="Freeform 31"/>
                  <p:cNvSpPr>
                    <a:spLocks/>
                  </p:cNvSpPr>
                  <p:nvPr/>
                </p:nvSpPr>
                <p:spPr bwMode="auto">
                  <a:xfrm>
                    <a:off x="2057" y="1862"/>
                    <a:ext cx="32" cy="17"/>
                  </a:xfrm>
                  <a:custGeom>
                    <a:avLst/>
                    <a:gdLst>
                      <a:gd name="T0" fmla="*/ 0 w 32"/>
                      <a:gd name="T1" fmla="*/ 0 h 17"/>
                      <a:gd name="T2" fmla="*/ 4 w 32"/>
                      <a:gd name="T3" fmla="*/ 4 h 17"/>
                      <a:gd name="T4" fmla="*/ 9 w 32"/>
                      <a:gd name="T5" fmla="*/ 6 h 17"/>
                      <a:gd name="T6" fmla="*/ 11 w 32"/>
                      <a:gd name="T7" fmla="*/ 10 h 17"/>
                      <a:gd name="T8" fmla="*/ 15 w 32"/>
                      <a:gd name="T9" fmla="*/ 12 h 17"/>
                      <a:gd name="T10" fmla="*/ 20 w 32"/>
                      <a:gd name="T11" fmla="*/ 16 h 17"/>
                      <a:gd name="T12" fmla="*/ 24 w 32"/>
                      <a:gd name="T13" fmla="*/ 16 h 17"/>
                      <a:gd name="T14" fmla="*/ 27 w 32"/>
                      <a:gd name="T15" fmla="*/ 10 h 17"/>
                      <a:gd name="T16" fmla="*/ 31 w 32"/>
                      <a:gd name="T17" fmla="*/ 6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2"/>
                      <a:gd name="T28" fmla="*/ 0 h 17"/>
                      <a:gd name="T29" fmla="*/ 32 w 32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2" h="17">
                        <a:moveTo>
                          <a:pt x="0" y="0"/>
                        </a:moveTo>
                        <a:lnTo>
                          <a:pt x="4" y="4"/>
                        </a:lnTo>
                        <a:lnTo>
                          <a:pt x="9" y="6"/>
                        </a:lnTo>
                        <a:lnTo>
                          <a:pt x="11" y="10"/>
                        </a:lnTo>
                        <a:lnTo>
                          <a:pt x="15" y="12"/>
                        </a:lnTo>
                        <a:lnTo>
                          <a:pt x="20" y="16"/>
                        </a:lnTo>
                        <a:lnTo>
                          <a:pt x="24" y="16"/>
                        </a:lnTo>
                        <a:lnTo>
                          <a:pt x="27" y="10"/>
                        </a:lnTo>
                        <a:lnTo>
                          <a:pt x="31" y="6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2246" name="Group 32"/>
            <p:cNvGrpSpPr>
              <a:grpSpLocks/>
            </p:cNvGrpSpPr>
            <p:nvPr/>
          </p:nvGrpSpPr>
          <p:grpSpPr bwMode="auto">
            <a:xfrm>
              <a:off x="2013" y="1568"/>
              <a:ext cx="151" cy="255"/>
              <a:chOff x="2013" y="1568"/>
              <a:chExt cx="151" cy="255"/>
            </a:xfrm>
          </p:grpSpPr>
          <p:grpSp>
            <p:nvGrpSpPr>
              <p:cNvPr id="52277" name="Group 33"/>
              <p:cNvGrpSpPr>
                <a:grpSpLocks/>
              </p:cNvGrpSpPr>
              <p:nvPr/>
            </p:nvGrpSpPr>
            <p:grpSpPr bwMode="auto">
              <a:xfrm>
                <a:off x="2037" y="1607"/>
                <a:ext cx="127" cy="216"/>
                <a:chOff x="2037" y="1607"/>
                <a:chExt cx="127" cy="216"/>
              </a:xfrm>
            </p:grpSpPr>
            <p:sp>
              <p:nvSpPr>
                <p:cNvPr id="52279" name="Freeform 34"/>
                <p:cNvSpPr>
                  <a:spLocks/>
                </p:cNvSpPr>
                <p:nvPr/>
              </p:nvSpPr>
              <p:spPr bwMode="auto">
                <a:xfrm>
                  <a:off x="2037" y="1607"/>
                  <a:ext cx="127" cy="216"/>
                </a:xfrm>
                <a:custGeom>
                  <a:avLst/>
                  <a:gdLst>
                    <a:gd name="T0" fmla="*/ 122 w 127"/>
                    <a:gd name="T1" fmla="*/ 59 h 216"/>
                    <a:gd name="T2" fmla="*/ 125 w 127"/>
                    <a:gd name="T3" fmla="*/ 72 h 216"/>
                    <a:gd name="T4" fmla="*/ 126 w 127"/>
                    <a:gd name="T5" fmla="*/ 85 h 216"/>
                    <a:gd name="T6" fmla="*/ 124 w 127"/>
                    <a:gd name="T7" fmla="*/ 114 h 216"/>
                    <a:gd name="T8" fmla="*/ 121 w 127"/>
                    <a:gd name="T9" fmla="*/ 139 h 216"/>
                    <a:gd name="T10" fmla="*/ 115 w 127"/>
                    <a:gd name="T11" fmla="*/ 154 h 216"/>
                    <a:gd name="T12" fmla="*/ 109 w 127"/>
                    <a:gd name="T13" fmla="*/ 173 h 216"/>
                    <a:gd name="T14" fmla="*/ 105 w 127"/>
                    <a:gd name="T15" fmla="*/ 183 h 216"/>
                    <a:gd name="T16" fmla="*/ 100 w 127"/>
                    <a:gd name="T17" fmla="*/ 195 h 216"/>
                    <a:gd name="T18" fmla="*/ 96 w 127"/>
                    <a:gd name="T19" fmla="*/ 205 h 216"/>
                    <a:gd name="T20" fmla="*/ 92 w 127"/>
                    <a:gd name="T21" fmla="*/ 212 h 216"/>
                    <a:gd name="T22" fmla="*/ 87 w 127"/>
                    <a:gd name="T23" fmla="*/ 215 h 216"/>
                    <a:gd name="T24" fmla="*/ 84 w 127"/>
                    <a:gd name="T25" fmla="*/ 215 h 216"/>
                    <a:gd name="T26" fmla="*/ 79 w 127"/>
                    <a:gd name="T27" fmla="*/ 214 h 216"/>
                    <a:gd name="T28" fmla="*/ 75 w 127"/>
                    <a:gd name="T29" fmla="*/ 215 h 216"/>
                    <a:gd name="T30" fmla="*/ 72 w 127"/>
                    <a:gd name="T31" fmla="*/ 214 h 216"/>
                    <a:gd name="T32" fmla="*/ 69 w 127"/>
                    <a:gd name="T33" fmla="*/ 208 h 216"/>
                    <a:gd name="T34" fmla="*/ 62 w 127"/>
                    <a:gd name="T35" fmla="*/ 195 h 216"/>
                    <a:gd name="T36" fmla="*/ 59 w 127"/>
                    <a:gd name="T37" fmla="*/ 180 h 216"/>
                    <a:gd name="T38" fmla="*/ 55 w 127"/>
                    <a:gd name="T39" fmla="*/ 167 h 216"/>
                    <a:gd name="T40" fmla="*/ 52 w 127"/>
                    <a:gd name="T41" fmla="*/ 155 h 216"/>
                    <a:gd name="T42" fmla="*/ 50 w 127"/>
                    <a:gd name="T43" fmla="*/ 146 h 216"/>
                    <a:gd name="T44" fmla="*/ 45 w 127"/>
                    <a:gd name="T45" fmla="*/ 136 h 216"/>
                    <a:gd name="T46" fmla="*/ 40 w 127"/>
                    <a:gd name="T47" fmla="*/ 127 h 216"/>
                    <a:gd name="T48" fmla="*/ 45 w 127"/>
                    <a:gd name="T49" fmla="*/ 123 h 216"/>
                    <a:gd name="T50" fmla="*/ 51 w 127"/>
                    <a:gd name="T51" fmla="*/ 120 h 216"/>
                    <a:gd name="T52" fmla="*/ 46 w 127"/>
                    <a:gd name="T53" fmla="*/ 114 h 216"/>
                    <a:gd name="T54" fmla="*/ 45 w 127"/>
                    <a:gd name="T55" fmla="*/ 107 h 216"/>
                    <a:gd name="T56" fmla="*/ 44 w 127"/>
                    <a:gd name="T57" fmla="*/ 104 h 216"/>
                    <a:gd name="T58" fmla="*/ 41 w 127"/>
                    <a:gd name="T59" fmla="*/ 99 h 216"/>
                    <a:gd name="T60" fmla="*/ 39 w 127"/>
                    <a:gd name="T61" fmla="*/ 101 h 216"/>
                    <a:gd name="T62" fmla="*/ 36 w 127"/>
                    <a:gd name="T63" fmla="*/ 102 h 216"/>
                    <a:gd name="T64" fmla="*/ 32 w 127"/>
                    <a:gd name="T65" fmla="*/ 107 h 216"/>
                    <a:gd name="T66" fmla="*/ 31 w 127"/>
                    <a:gd name="T67" fmla="*/ 113 h 216"/>
                    <a:gd name="T68" fmla="*/ 30 w 127"/>
                    <a:gd name="T69" fmla="*/ 114 h 216"/>
                    <a:gd name="T70" fmla="*/ 26 w 127"/>
                    <a:gd name="T71" fmla="*/ 114 h 216"/>
                    <a:gd name="T72" fmla="*/ 24 w 127"/>
                    <a:gd name="T73" fmla="*/ 113 h 216"/>
                    <a:gd name="T74" fmla="*/ 21 w 127"/>
                    <a:gd name="T75" fmla="*/ 110 h 216"/>
                    <a:gd name="T76" fmla="*/ 19 w 127"/>
                    <a:gd name="T77" fmla="*/ 98 h 216"/>
                    <a:gd name="T78" fmla="*/ 12 w 127"/>
                    <a:gd name="T79" fmla="*/ 91 h 216"/>
                    <a:gd name="T80" fmla="*/ 10 w 127"/>
                    <a:gd name="T81" fmla="*/ 86 h 216"/>
                    <a:gd name="T82" fmla="*/ 9 w 127"/>
                    <a:gd name="T83" fmla="*/ 80 h 216"/>
                    <a:gd name="T84" fmla="*/ 11 w 127"/>
                    <a:gd name="T85" fmla="*/ 69 h 216"/>
                    <a:gd name="T86" fmla="*/ 14 w 127"/>
                    <a:gd name="T87" fmla="*/ 61 h 216"/>
                    <a:gd name="T88" fmla="*/ 11 w 127"/>
                    <a:gd name="T89" fmla="*/ 54 h 216"/>
                    <a:gd name="T90" fmla="*/ 5 w 127"/>
                    <a:gd name="T91" fmla="*/ 47 h 216"/>
                    <a:gd name="T92" fmla="*/ 0 w 127"/>
                    <a:gd name="T93" fmla="*/ 41 h 216"/>
                    <a:gd name="T94" fmla="*/ 4 w 127"/>
                    <a:gd name="T95" fmla="*/ 26 h 216"/>
                    <a:gd name="T96" fmla="*/ 10 w 127"/>
                    <a:gd name="T97" fmla="*/ 15 h 216"/>
                    <a:gd name="T98" fmla="*/ 27 w 127"/>
                    <a:gd name="T99" fmla="*/ 4 h 216"/>
                    <a:gd name="T100" fmla="*/ 46 w 127"/>
                    <a:gd name="T101" fmla="*/ 0 h 216"/>
                    <a:gd name="T102" fmla="*/ 65 w 127"/>
                    <a:gd name="T103" fmla="*/ 1 h 216"/>
                    <a:gd name="T104" fmla="*/ 85 w 127"/>
                    <a:gd name="T105" fmla="*/ 9 h 216"/>
                    <a:gd name="T106" fmla="*/ 91 w 127"/>
                    <a:gd name="T107" fmla="*/ 18 h 216"/>
                    <a:gd name="T108" fmla="*/ 94 w 127"/>
                    <a:gd name="T109" fmla="*/ 25 h 216"/>
                    <a:gd name="T110" fmla="*/ 96 w 127"/>
                    <a:gd name="T111" fmla="*/ 35 h 216"/>
                    <a:gd name="T112" fmla="*/ 99 w 127"/>
                    <a:gd name="T113" fmla="*/ 39 h 216"/>
                    <a:gd name="T114" fmla="*/ 112 w 127"/>
                    <a:gd name="T115" fmla="*/ 48 h 216"/>
                    <a:gd name="T116" fmla="*/ 119 w 127"/>
                    <a:gd name="T117" fmla="*/ 53 h 216"/>
                    <a:gd name="T118" fmla="*/ 122 w 127"/>
                    <a:gd name="T119" fmla="*/ 59 h 21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27"/>
                    <a:gd name="T181" fmla="*/ 0 h 216"/>
                    <a:gd name="T182" fmla="*/ 127 w 127"/>
                    <a:gd name="T183" fmla="*/ 216 h 21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27" h="216">
                      <a:moveTo>
                        <a:pt x="122" y="59"/>
                      </a:moveTo>
                      <a:lnTo>
                        <a:pt x="125" y="72"/>
                      </a:lnTo>
                      <a:lnTo>
                        <a:pt x="126" y="85"/>
                      </a:lnTo>
                      <a:lnTo>
                        <a:pt x="124" y="114"/>
                      </a:lnTo>
                      <a:lnTo>
                        <a:pt x="121" y="139"/>
                      </a:lnTo>
                      <a:lnTo>
                        <a:pt x="115" y="154"/>
                      </a:lnTo>
                      <a:lnTo>
                        <a:pt x="109" y="173"/>
                      </a:lnTo>
                      <a:lnTo>
                        <a:pt x="105" y="183"/>
                      </a:lnTo>
                      <a:lnTo>
                        <a:pt x="100" y="195"/>
                      </a:lnTo>
                      <a:lnTo>
                        <a:pt x="96" y="205"/>
                      </a:lnTo>
                      <a:lnTo>
                        <a:pt x="92" y="212"/>
                      </a:lnTo>
                      <a:lnTo>
                        <a:pt x="87" y="215"/>
                      </a:lnTo>
                      <a:lnTo>
                        <a:pt x="84" y="215"/>
                      </a:lnTo>
                      <a:lnTo>
                        <a:pt x="79" y="214"/>
                      </a:lnTo>
                      <a:lnTo>
                        <a:pt x="75" y="215"/>
                      </a:lnTo>
                      <a:lnTo>
                        <a:pt x="72" y="214"/>
                      </a:lnTo>
                      <a:lnTo>
                        <a:pt x="69" y="208"/>
                      </a:lnTo>
                      <a:lnTo>
                        <a:pt x="62" y="195"/>
                      </a:lnTo>
                      <a:lnTo>
                        <a:pt x="59" y="180"/>
                      </a:lnTo>
                      <a:lnTo>
                        <a:pt x="55" y="167"/>
                      </a:lnTo>
                      <a:lnTo>
                        <a:pt x="52" y="155"/>
                      </a:lnTo>
                      <a:lnTo>
                        <a:pt x="50" y="146"/>
                      </a:lnTo>
                      <a:lnTo>
                        <a:pt x="45" y="136"/>
                      </a:lnTo>
                      <a:lnTo>
                        <a:pt x="40" y="127"/>
                      </a:lnTo>
                      <a:lnTo>
                        <a:pt x="45" y="123"/>
                      </a:lnTo>
                      <a:lnTo>
                        <a:pt x="51" y="120"/>
                      </a:lnTo>
                      <a:lnTo>
                        <a:pt x="46" y="114"/>
                      </a:lnTo>
                      <a:lnTo>
                        <a:pt x="45" y="107"/>
                      </a:lnTo>
                      <a:lnTo>
                        <a:pt x="44" y="104"/>
                      </a:lnTo>
                      <a:lnTo>
                        <a:pt x="41" y="99"/>
                      </a:lnTo>
                      <a:lnTo>
                        <a:pt x="39" y="101"/>
                      </a:lnTo>
                      <a:lnTo>
                        <a:pt x="36" y="102"/>
                      </a:lnTo>
                      <a:lnTo>
                        <a:pt x="32" y="107"/>
                      </a:lnTo>
                      <a:lnTo>
                        <a:pt x="31" y="113"/>
                      </a:lnTo>
                      <a:lnTo>
                        <a:pt x="30" y="114"/>
                      </a:lnTo>
                      <a:lnTo>
                        <a:pt x="26" y="114"/>
                      </a:lnTo>
                      <a:lnTo>
                        <a:pt x="24" y="113"/>
                      </a:lnTo>
                      <a:lnTo>
                        <a:pt x="21" y="110"/>
                      </a:lnTo>
                      <a:lnTo>
                        <a:pt x="19" y="98"/>
                      </a:lnTo>
                      <a:lnTo>
                        <a:pt x="12" y="91"/>
                      </a:lnTo>
                      <a:lnTo>
                        <a:pt x="10" y="86"/>
                      </a:lnTo>
                      <a:lnTo>
                        <a:pt x="9" y="80"/>
                      </a:lnTo>
                      <a:lnTo>
                        <a:pt x="11" y="69"/>
                      </a:lnTo>
                      <a:lnTo>
                        <a:pt x="14" y="61"/>
                      </a:lnTo>
                      <a:lnTo>
                        <a:pt x="11" y="54"/>
                      </a:lnTo>
                      <a:lnTo>
                        <a:pt x="5" y="47"/>
                      </a:lnTo>
                      <a:lnTo>
                        <a:pt x="0" y="41"/>
                      </a:lnTo>
                      <a:lnTo>
                        <a:pt x="4" y="26"/>
                      </a:lnTo>
                      <a:lnTo>
                        <a:pt x="10" y="15"/>
                      </a:lnTo>
                      <a:lnTo>
                        <a:pt x="27" y="4"/>
                      </a:lnTo>
                      <a:lnTo>
                        <a:pt x="46" y="0"/>
                      </a:lnTo>
                      <a:lnTo>
                        <a:pt x="65" y="1"/>
                      </a:lnTo>
                      <a:lnTo>
                        <a:pt x="85" y="9"/>
                      </a:lnTo>
                      <a:lnTo>
                        <a:pt x="91" y="18"/>
                      </a:lnTo>
                      <a:lnTo>
                        <a:pt x="94" y="25"/>
                      </a:lnTo>
                      <a:lnTo>
                        <a:pt x="96" y="35"/>
                      </a:lnTo>
                      <a:lnTo>
                        <a:pt x="99" y="39"/>
                      </a:lnTo>
                      <a:lnTo>
                        <a:pt x="112" y="48"/>
                      </a:lnTo>
                      <a:lnTo>
                        <a:pt x="119" y="53"/>
                      </a:lnTo>
                      <a:lnTo>
                        <a:pt x="122" y="59"/>
                      </a:lnTo>
                    </a:path>
                  </a:pathLst>
                </a:custGeom>
                <a:solidFill>
                  <a:srgbClr val="E0A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280" name="Group 35"/>
                <p:cNvGrpSpPr>
                  <a:grpSpLocks/>
                </p:cNvGrpSpPr>
                <p:nvPr/>
              </p:nvGrpSpPr>
              <p:grpSpPr bwMode="auto">
                <a:xfrm>
                  <a:off x="2051" y="1640"/>
                  <a:ext cx="98" cy="115"/>
                  <a:chOff x="2051" y="1640"/>
                  <a:chExt cx="98" cy="115"/>
                </a:xfrm>
              </p:grpSpPr>
              <p:grpSp>
                <p:nvGrpSpPr>
                  <p:cNvPr id="5228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2051" y="1640"/>
                    <a:ext cx="98" cy="115"/>
                    <a:chOff x="2051" y="1640"/>
                    <a:chExt cx="98" cy="115"/>
                  </a:xfrm>
                </p:grpSpPr>
                <p:sp>
                  <p:nvSpPr>
                    <p:cNvPr id="52283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2119" y="1651"/>
                      <a:ext cx="30" cy="104"/>
                    </a:xfrm>
                    <a:custGeom>
                      <a:avLst/>
                      <a:gdLst>
                        <a:gd name="T0" fmla="*/ 29 w 30"/>
                        <a:gd name="T1" fmla="*/ 103 h 104"/>
                        <a:gd name="T2" fmla="*/ 25 w 30"/>
                        <a:gd name="T3" fmla="*/ 93 h 104"/>
                        <a:gd name="T4" fmla="*/ 23 w 30"/>
                        <a:gd name="T5" fmla="*/ 87 h 104"/>
                        <a:gd name="T6" fmla="*/ 24 w 30"/>
                        <a:gd name="T7" fmla="*/ 74 h 104"/>
                        <a:gd name="T8" fmla="*/ 26 w 30"/>
                        <a:gd name="T9" fmla="*/ 63 h 104"/>
                        <a:gd name="T10" fmla="*/ 29 w 30"/>
                        <a:gd name="T11" fmla="*/ 50 h 104"/>
                        <a:gd name="T12" fmla="*/ 29 w 30"/>
                        <a:gd name="T13" fmla="*/ 40 h 104"/>
                        <a:gd name="T14" fmla="*/ 23 w 30"/>
                        <a:gd name="T15" fmla="*/ 29 h 104"/>
                        <a:gd name="T16" fmla="*/ 16 w 30"/>
                        <a:gd name="T17" fmla="*/ 22 h 104"/>
                        <a:gd name="T18" fmla="*/ 9 w 30"/>
                        <a:gd name="T19" fmla="*/ 16 h 104"/>
                        <a:gd name="T20" fmla="*/ 0 w 30"/>
                        <a:gd name="T21" fmla="*/ 12 h 104"/>
                        <a:gd name="T22" fmla="*/ 5 w 30"/>
                        <a:gd name="T23" fmla="*/ 12 h 104"/>
                        <a:gd name="T24" fmla="*/ 8 w 30"/>
                        <a:gd name="T25" fmla="*/ 10 h 104"/>
                        <a:gd name="T26" fmla="*/ 10 w 30"/>
                        <a:gd name="T27" fmla="*/ 7 h 104"/>
                        <a:gd name="T28" fmla="*/ 11 w 30"/>
                        <a:gd name="T29" fmla="*/ 3 h 104"/>
                        <a:gd name="T30" fmla="*/ 11 w 30"/>
                        <a:gd name="T31" fmla="*/ 0 h 10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0"/>
                        <a:gd name="T49" fmla="*/ 0 h 104"/>
                        <a:gd name="T50" fmla="*/ 30 w 30"/>
                        <a:gd name="T51" fmla="*/ 104 h 10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0" h="104">
                          <a:moveTo>
                            <a:pt x="29" y="103"/>
                          </a:moveTo>
                          <a:lnTo>
                            <a:pt x="25" y="93"/>
                          </a:lnTo>
                          <a:lnTo>
                            <a:pt x="23" y="87"/>
                          </a:lnTo>
                          <a:lnTo>
                            <a:pt x="24" y="74"/>
                          </a:lnTo>
                          <a:lnTo>
                            <a:pt x="26" y="63"/>
                          </a:lnTo>
                          <a:lnTo>
                            <a:pt x="29" y="50"/>
                          </a:lnTo>
                          <a:lnTo>
                            <a:pt x="29" y="40"/>
                          </a:lnTo>
                          <a:lnTo>
                            <a:pt x="23" y="29"/>
                          </a:lnTo>
                          <a:lnTo>
                            <a:pt x="16" y="22"/>
                          </a:lnTo>
                          <a:lnTo>
                            <a:pt x="9" y="16"/>
                          </a:lnTo>
                          <a:lnTo>
                            <a:pt x="0" y="12"/>
                          </a:lnTo>
                          <a:lnTo>
                            <a:pt x="5" y="12"/>
                          </a:lnTo>
                          <a:lnTo>
                            <a:pt x="8" y="10"/>
                          </a:lnTo>
                          <a:lnTo>
                            <a:pt x="10" y="7"/>
                          </a:lnTo>
                          <a:lnTo>
                            <a:pt x="11" y="3"/>
                          </a:lnTo>
                          <a:lnTo>
                            <a:pt x="11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84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2073" y="1669"/>
                      <a:ext cx="34" cy="17"/>
                    </a:xfrm>
                    <a:custGeom>
                      <a:avLst/>
                      <a:gdLst>
                        <a:gd name="T0" fmla="*/ 33 w 34"/>
                        <a:gd name="T1" fmla="*/ 8 h 17"/>
                        <a:gd name="T2" fmla="*/ 27 w 34"/>
                        <a:gd name="T3" fmla="*/ 12 h 17"/>
                        <a:gd name="T4" fmla="*/ 21 w 34"/>
                        <a:gd name="T5" fmla="*/ 14 h 17"/>
                        <a:gd name="T6" fmla="*/ 13 w 34"/>
                        <a:gd name="T7" fmla="*/ 16 h 17"/>
                        <a:gd name="T8" fmla="*/ 7 w 34"/>
                        <a:gd name="T9" fmla="*/ 14 h 17"/>
                        <a:gd name="T10" fmla="*/ 2 w 34"/>
                        <a:gd name="T11" fmla="*/ 12 h 17"/>
                        <a:gd name="T12" fmla="*/ 0 w 34"/>
                        <a:gd name="T13" fmla="*/ 9 h 17"/>
                        <a:gd name="T14" fmla="*/ 0 w 34"/>
                        <a:gd name="T15" fmla="*/ 3 h 17"/>
                        <a:gd name="T16" fmla="*/ 4 w 34"/>
                        <a:gd name="T17" fmla="*/ 0 h 17"/>
                        <a:gd name="T18" fmla="*/ 9 w 34"/>
                        <a:gd name="T19" fmla="*/ 0 h 17"/>
                        <a:gd name="T20" fmla="*/ 15 w 34"/>
                        <a:gd name="T21" fmla="*/ 2 h 1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4"/>
                        <a:gd name="T34" fmla="*/ 0 h 17"/>
                        <a:gd name="T35" fmla="*/ 34 w 34"/>
                        <a:gd name="T36" fmla="*/ 17 h 1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4" h="17">
                          <a:moveTo>
                            <a:pt x="33" y="8"/>
                          </a:moveTo>
                          <a:lnTo>
                            <a:pt x="27" y="12"/>
                          </a:lnTo>
                          <a:lnTo>
                            <a:pt x="21" y="14"/>
                          </a:lnTo>
                          <a:lnTo>
                            <a:pt x="13" y="16"/>
                          </a:lnTo>
                          <a:lnTo>
                            <a:pt x="7" y="14"/>
                          </a:lnTo>
                          <a:lnTo>
                            <a:pt x="2" y="12"/>
                          </a:lnTo>
                          <a:lnTo>
                            <a:pt x="0" y="9"/>
                          </a:lnTo>
                          <a:lnTo>
                            <a:pt x="0" y="3"/>
                          </a:lnTo>
                          <a:lnTo>
                            <a:pt x="4" y="0"/>
                          </a:lnTo>
                          <a:lnTo>
                            <a:pt x="9" y="0"/>
                          </a:lnTo>
                          <a:lnTo>
                            <a:pt x="15" y="2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85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2100" y="1701"/>
                      <a:ext cx="17" cy="22"/>
                    </a:xfrm>
                    <a:custGeom>
                      <a:avLst/>
                      <a:gdLst>
                        <a:gd name="T0" fmla="*/ 0 w 17"/>
                        <a:gd name="T1" fmla="*/ 0 h 22"/>
                        <a:gd name="T2" fmla="*/ 6 w 17"/>
                        <a:gd name="T3" fmla="*/ 3 h 22"/>
                        <a:gd name="T4" fmla="*/ 11 w 17"/>
                        <a:gd name="T5" fmla="*/ 8 h 22"/>
                        <a:gd name="T6" fmla="*/ 14 w 17"/>
                        <a:gd name="T7" fmla="*/ 15 h 22"/>
                        <a:gd name="T8" fmla="*/ 16 w 17"/>
                        <a:gd name="T9" fmla="*/ 21 h 2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2"/>
                        <a:gd name="T17" fmla="*/ 17 w 17"/>
                        <a:gd name="T18" fmla="*/ 22 h 2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2">
                          <a:moveTo>
                            <a:pt x="0" y="0"/>
                          </a:moveTo>
                          <a:lnTo>
                            <a:pt x="6" y="3"/>
                          </a:lnTo>
                          <a:lnTo>
                            <a:pt x="11" y="8"/>
                          </a:lnTo>
                          <a:lnTo>
                            <a:pt x="14" y="15"/>
                          </a:lnTo>
                          <a:lnTo>
                            <a:pt x="16" y="21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86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2068" y="1649"/>
                      <a:ext cx="17" cy="18"/>
                    </a:xfrm>
                    <a:custGeom>
                      <a:avLst/>
                      <a:gdLst>
                        <a:gd name="T0" fmla="*/ 16 w 17"/>
                        <a:gd name="T1" fmla="*/ 0 h 18"/>
                        <a:gd name="T2" fmla="*/ 8 w 17"/>
                        <a:gd name="T3" fmla="*/ 17 h 18"/>
                        <a:gd name="T4" fmla="*/ 8 w 17"/>
                        <a:gd name="T5" fmla="*/ 13 h 18"/>
                        <a:gd name="T6" fmla="*/ 4 w 17"/>
                        <a:gd name="T7" fmla="*/ 10 h 18"/>
                        <a:gd name="T8" fmla="*/ 0 w 17"/>
                        <a:gd name="T9" fmla="*/ 10 h 1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18"/>
                        <a:gd name="T17" fmla="*/ 17 w 17"/>
                        <a:gd name="T18" fmla="*/ 18 h 1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18">
                          <a:moveTo>
                            <a:pt x="16" y="0"/>
                          </a:moveTo>
                          <a:lnTo>
                            <a:pt x="8" y="17"/>
                          </a:lnTo>
                          <a:lnTo>
                            <a:pt x="8" y="13"/>
                          </a:lnTo>
                          <a:lnTo>
                            <a:pt x="4" y="10"/>
                          </a:lnTo>
                          <a:lnTo>
                            <a:pt x="0" y="1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87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2065" y="1663"/>
                      <a:ext cx="17" cy="17"/>
                    </a:xfrm>
                    <a:custGeom>
                      <a:avLst/>
                      <a:gdLst>
                        <a:gd name="T0" fmla="*/ 9 w 17"/>
                        <a:gd name="T1" fmla="*/ 13 h 17"/>
                        <a:gd name="T2" fmla="*/ 13 w 17"/>
                        <a:gd name="T3" fmla="*/ 13 h 17"/>
                        <a:gd name="T4" fmla="*/ 16 w 17"/>
                        <a:gd name="T5" fmla="*/ 8 h 17"/>
                        <a:gd name="T6" fmla="*/ 16 w 17"/>
                        <a:gd name="T7" fmla="*/ 5 h 17"/>
                        <a:gd name="T8" fmla="*/ 13 w 17"/>
                        <a:gd name="T9" fmla="*/ 0 h 17"/>
                        <a:gd name="T10" fmla="*/ 6 w 17"/>
                        <a:gd name="T11" fmla="*/ 0 h 17"/>
                        <a:gd name="T12" fmla="*/ 2 w 17"/>
                        <a:gd name="T13" fmla="*/ 0 h 17"/>
                        <a:gd name="T14" fmla="*/ 2 w 17"/>
                        <a:gd name="T15" fmla="*/ 5 h 17"/>
                        <a:gd name="T16" fmla="*/ 2 w 17"/>
                        <a:gd name="T17" fmla="*/ 8 h 17"/>
                        <a:gd name="T18" fmla="*/ 0 w 17"/>
                        <a:gd name="T19" fmla="*/ 13 h 17"/>
                        <a:gd name="T20" fmla="*/ 0 w 17"/>
                        <a:gd name="T21" fmla="*/ 16 h 17"/>
                        <a:gd name="T22" fmla="*/ 2 w 17"/>
                        <a:gd name="T23" fmla="*/ 16 h 17"/>
                        <a:gd name="T24" fmla="*/ 9 w 17"/>
                        <a:gd name="T25" fmla="*/ 13 h 1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7"/>
                        <a:gd name="T40" fmla="*/ 0 h 17"/>
                        <a:gd name="T41" fmla="*/ 17 w 17"/>
                        <a:gd name="T42" fmla="*/ 17 h 1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7" h="17">
                          <a:moveTo>
                            <a:pt x="9" y="13"/>
                          </a:moveTo>
                          <a:lnTo>
                            <a:pt x="13" y="13"/>
                          </a:lnTo>
                          <a:lnTo>
                            <a:pt x="16" y="8"/>
                          </a:lnTo>
                          <a:lnTo>
                            <a:pt x="16" y="5"/>
                          </a:lnTo>
                          <a:lnTo>
                            <a:pt x="13" y="0"/>
                          </a:lnTo>
                          <a:lnTo>
                            <a:pt x="6" y="0"/>
                          </a:lnTo>
                          <a:lnTo>
                            <a:pt x="2" y="0"/>
                          </a:lnTo>
                          <a:lnTo>
                            <a:pt x="2" y="5"/>
                          </a:lnTo>
                          <a:lnTo>
                            <a:pt x="2" y="8"/>
                          </a:lnTo>
                          <a:lnTo>
                            <a:pt x="0" y="13"/>
                          </a:lnTo>
                          <a:lnTo>
                            <a:pt x="0" y="16"/>
                          </a:lnTo>
                          <a:lnTo>
                            <a:pt x="2" y="16"/>
                          </a:lnTo>
                          <a:lnTo>
                            <a:pt x="9" y="13"/>
                          </a:lnTo>
                        </a:path>
                      </a:pathLst>
                    </a:custGeom>
                    <a:solidFill>
                      <a:srgbClr val="C0804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88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2051" y="1640"/>
                      <a:ext cx="18" cy="30"/>
                    </a:xfrm>
                    <a:custGeom>
                      <a:avLst/>
                      <a:gdLst>
                        <a:gd name="T0" fmla="*/ 0 w 18"/>
                        <a:gd name="T1" fmla="*/ 29 h 30"/>
                        <a:gd name="T2" fmla="*/ 0 w 18"/>
                        <a:gd name="T3" fmla="*/ 20 h 30"/>
                        <a:gd name="T4" fmla="*/ 4 w 18"/>
                        <a:gd name="T5" fmla="*/ 12 h 30"/>
                        <a:gd name="T6" fmla="*/ 10 w 18"/>
                        <a:gd name="T7" fmla="*/ 10 h 30"/>
                        <a:gd name="T8" fmla="*/ 16 w 18"/>
                        <a:gd name="T9" fmla="*/ 6 h 30"/>
                        <a:gd name="T10" fmla="*/ 17 w 18"/>
                        <a:gd name="T11" fmla="*/ 0 h 3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"/>
                        <a:gd name="T19" fmla="*/ 0 h 30"/>
                        <a:gd name="T20" fmla="*/ 18 w 18"/>
                        <a:gd name="T21" fmla="*/ 30 h 3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" h="30">
                          <a:moveTo>
                            <a:pt x="0" y="29"/>
                          </a:moveTo>
                          <a:lnTo>
                            <a:pt x="0" y="20"/>
                          </a:lnTo>
                          <a:lnTo>
                            <a:pt x="4" y="12"/>
                          </a:lnTo>
                          <a:lnTo>
                            <a:pt x="10" y="10"/>
                          </a:lnTo>
                          <a:lnTo>
                            <a:pt x="16" y="6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89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2068" y="1681"/>
                      <a:ext cx="22" cy="28"/>
                    </a:xfrm>
                    <a:custGeom>
                      <a:avLst/>
                      <a:gdLst>
                        <a:gd name="T0" fmla="*/ 10 w 22"/>
                        <a:gd name="T1" fmla="*/ 26 h 28"/>
                        <a:gd name="T2" fmla="*/ 15 w 22"/>
                        <a:gd name="T3" fmla="*/ 27 h 28"/>
                        <a:gd name="T4" fmla="*/ 19 w 22"/>
                        <a:gd name="T5" fmla="*/ 26 h 28"/>
                        <a:gd name="T6" fmla="*/ 21 w 22"/>
                        <a:gd name="T7" fmla="*/ 23 h 28"/>
                        <a:gd name="T8" fmla="*/ 21 w 22"/>
                        <a:gd name="T9" fmla="*/ 17 h 28"/>
                        <a:gd name="T10" fmla="*/ 17 w 22"/>
                        <a:gd name="T11" fmla="*/ 14 h 28"/>
                        <a:gd name="T12" fmla="*/ 11 w 22"/>
                        <a:gd name="T13" fmla="*/ 11 h 28"/>
                        <a:gd name="T14" fmla="*/ 5 w 22"/>
                        <a:gd name="T15" fmla="*/ 7 h 28"/>
                        <a:gd name="T16" fmla="*/ 1 w 22"/>
                        <a:gd name="T17" fmla="*/ 4 h 28"/>
                        <a:gd name="T18" fmla="*/ 0 w 22"/>
                        <a:gd name="T19" fmla="*/ 0 h 28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22"/>
                        <a:gd name="T31" fmla="*/ 0 h 28"/>
                        <a:gd name="T32" fmla="*/ 22 w 22"/>
                        <a:gd name="T33" fmla="*/ 28 h 28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22" h="28">
                          <a:moveTo>
                            <a:pt x="10" y="26"/>
                          </a:moveTo>
                          <a:lnTo>
                            <a:pt x="15" y="27"/>
                          </a:lnTo>
                          <a:lnTo>
                            <a:pt x="19" y="26"/>
                          </a:lnTo>
                          <a:lnTo>
                            <a:pt x="21" y="23"/>
                          </a:lnTo>
                          <a:lnTo>
                            <a:pt x="21" y="17"/>
                          </a:lnTo>
                          <a:lnTo>
                            <a:pt x="17" y="14"/>
                          </a:lnTo>
                          <a:lnTo>
                            <a:pt x="11" y="11"/>
                          </a:lnTo>
                          <a:lnTo>
                            <a:pt x="5" y="7"/>
                          </a:lnTo>
                          <a:lnTo>
                            <a:pt x="1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2282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84" y="1710"/>
                    <a:ext cx="25" cy="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2278" name="Freeform 45"/>
              <p:cNvSpPr>
                <a:spLocks/>
              </p:cNvSpPr>
              <p:nvPr/>
            </p:nvSpPr>
            <p:spPr bwMode="auto">
              <a:xfrm>
                <a:off x="2013" y="1568"/>
                <a:ext cx="137" cy="91"/>
              </a:xfrm>
              <a:custGeom>
                <a:avLst/>
                <a:gdLst>
                  <a:gd name="T0" fmla="*/ 131 w 137"/>
                  <a:gd name="T1" fmla="*/ 90 h 91"/>
                  <a:gd name="T2" fmla="*/ 122 w 137"/>
                  <a:gd name="T3" fmla="*/ 86 h 91"/>
                  <a:gd name="T4" fmla="*/ 117 w 137"/>
                  <a:gd name="T5" fmla="*/ 78 h 91"/>
                  <a:gd name="T6" fmla="*/ 115 w 137"/>
                  <a:gd name="T7" fmla="*/ 70 h 91"/>
                  <a:gd name="T8" fmla="*/ 112 w 137"/>
                  <a:gd name="T9" fmla="*/ 61 h 91"/>
                  <a:gd name="T10" fmla="*/ 110 w 137"/>
                  <a:gd name="T11" fmla="*/ 54 h 91"/>
                  <a:gd name="T12" fmla="*/ 103 w 137"/>
                  <a:gd name="T13" fmla="*/ 51 h 91"/>
                  <a:gd name="T14" fmla="*/ 98 w 137"/>
                  <a:gd name="T15" fmla="*/ 48 h 91"/>
                  <a:gd name="T16" fmla="*/ 92 w 137"/>
                  <a:gd name="T17" fmla="*/ 49 h 91"/>
                  <a:gd name="T18" fmla="*/ 87 w 137"/>
                  <a:gd name="T19" fmla="*/ 54 h 91"/>
                  <a:gd name="T20" fmla="*/ 83 w 137"/>
                  <a:gd name="T21" fmla="*/ 61 h 91"/>
                  <a:gd name="T22" fmla="*/ 86 w 137"/>
                  <a:gd name="T23" fmla="*/ 70 h 91"/>
                  <a:gd name="T24" fmla="*/ 91 w 137"/>
                  <a:gd name="T25" fmla="*/ 81 h 91"/>
                  <a:gd name="T26" fmla="*/ 79 w 137"/>
                  <a:gd name="T27" fmla="*/ 84 h 91"/>
                  <a:gd name="T28" fmla="*/ 78 w 137"/>
                  <a:gd name="T29" fmla="*/ 78 h 91"/>
                  <a:gd name="T30" fmla="*/ 73 w 137"/>
                  <a:gd name="T31" fmla="*/ 74 h 91"/>
                  <a:gd name="T32" fmla="*/ 68 w 137"/>
                  <a:gd name="T33" fmla="*/ 68 h 91"/>
                  <a:gd name="T34" fmla="*/ 67 w 137"/>
                  <a:gd name="T35" fmla="*/ 62 h 91"/>
                  <a:gd name="T36" fmla="*/ 65 w 137"/>
                  <a:gd name="T37" fmla="*/ 58 h 91"/>
                  <a:gd name="T38" fmla="*/ 62 w 137"/>
                  <a:gd name="T39" fmla="*/ 61 h 91"/>
                  <a:gd name="T40" fmla="*/ 57 w 137"/>
                  <a:gd name="T41" fmla="*/ 61 h 91"/>
                  <a:gd name="T42" fmla="*/ 53 w 137"/>
                  <a:gd name="T43" fmla="*/ 62 h 91"/>
                  <a:gd name="T44" fmla="*/ 48 w 137"/>
                  <a:gd name="T45" fmla="*/ 61 h 91"/>
                  <a:gd name="T46" fmla="*/ 45 w 137"/>
                  <a:gd name="T47" fmla="*/ 61 h 91"/>
                  <a:gd name="T48" fmla="*/ 42 w 137"/>
                  <a:gd name="T49" fmla="*/ 65 h 91"/>
                  <a:gd name="T50" fmla="*/ 38 w 137"/>
                  <a:gd name="T51" fmla="*/ 73 h 91"/>
                  <a:gd name="T52" fmla="*/ 31 w 137"/>
                  <a:gd name="T53" fmla="*/ 77 h 91"/>
                  <a:gd name="T54" fmla="*/ 25 w 137"/>
                  <a:gd name="T55" fmla="*/ 80 h 91"/>
                  <a:gd name="T56" fmla="*/ 19 w 137"/>
                  <a:gd name="T57" fmla="*/ 83 h 91"/>
                  <a:gd name="T58" fmla="*/ 11 w 137"/>
                  <a:gd name="T59" fmla="*/ 84 h 91"/>
                  <a:gd name="T60" fmla="*/ 5 w 137"/>
                  <a:gd name="T61" fmla="*/ 83 h 91"/>
                  <a:gd name="T62" fmla="*/ 1 w 137"/>
                  <a:gd name="T63" fmla="*/ 77 h 91"/>
                  <a:gd name="T64" fmla="*/ 0 w 137"/>
                  <a:gd name="T65" fmla="*/ 70 h 91"/>
                  <a:gd name="T66" fmla="*/ 1 w 137"/>
                  <a:gd name="T67" fmla="*/ 64 h 91"/>
                  <a:gd name="T68" fmla="*/ 5 w 137"/>
                  <a:gd name="T69" fmla="*/ 57 h 91"/>
                  <a:gd name="T70" fmla="*/ 8 w 137"/>
                  <a:gd name="T71" fmla="*/ 48 h 91"/>
                  <a:gd name="T72" fmla="*/ 10 w 137"/>
                  <a:gd name="T73" fmla="*/ 44 h 91"/>
                  <a:gd name="T74" fmla="*/ 16 w 137"/>
                  <a:gd name="T75" fmla="*/ 38 h 91"/>
                  <a:gd name="T76" fmla="*/ 21 w 137"/>
                  <a:gd name="T77" fmla="*/ 35 h 91"/>
                  <a:gd name="T78" fmla="*/ 28 w 137"/>
                  <a:gd name="T79" fmla="*/ 35 h 91"/>
                  <a:gd name="T80" fmla="*/ 31 w 137"/>
                  <a:gd name="T81" fmla="*/ 35 h 91"/>
                  <a:gd name="T82" fmla="*/ 37 w 137"/>
                  <a:gd name="T83" fmla="*/ 26 h 91"/>
                  <a:gd name="T84" fmla="*/ 44 w 137"/>
                  <a:gd name="T85" fmla="*/ 17 h 91"/>
                  <a:gd name="T86" fmla="*/ 55 w 137"/>
                  <a:gd name="T87" fmla="*/ 10 h 91"/>
                  <a:gd name="T88" fmla="*/ 71 w 137"/>
                  <a:gd name="T89" fmla="*/ 3 h 91"/>
                  <a:gd name="T90" fmla="*/ 87 w 137"/>
                  <a:gd name="T91" fmla="*/ 0 h 91"/>
                  <a:gd name="T92" fmla="*/ 97 w 137"/>
                  <a:gd name="T93" fmla="*/ 1 h 91"/>
                  <a:gd name="T94" fmla="*/ 99 w 137"/>
                  <a:gd name="T95" fmla="*/ 4 h 91"/>
                  <a:gd name="T96" fmla="*/ 103 w 137"/>
                  <a:gd name="T97" fmla="*/ 9 h 91"/>
                  <a:gd name="T98" fmla="*/ 108 w 137"/>
                  <a:gd name="T99" fmla="*/ 12 h 91"/>
                  <a:gd name="T100" fmla="*/ 116 w 137"/>
                  <a:gd name="T101" fmla="*/ 16 h 91"/>
                  <a:gd name="T102" fmla="*/ 121 w 137"/>
                  <a:gd name="T103" fmla="*/ 19 h 91"/>
                  <a:gd name="T104" fmla="*/ 125 w 137"/>
                  <a:gd name="T105" fmla="*/ 23 h 91"/>
                  <a:gd name="T106" fmla="*/ 128 w 137"/>
                  <a:gd name="T107" fmla="*/ 29 h 91"/>
                  <a:gd name="T108" fmla="*/ 131 w 137"/>
                  <a:gd name="T109" fmla="*/ 35 h 91"/>
                  <a:gd name="T110" fmla="*/ 131 w 137"/>
                  <a:gd name="T111" fmla="*/ 42 h 91"/>
                  <a:gd name="T112" fmla="*/ 133 w 137"/>
                  <a:gd name="T113" fmla="*/ 49 h 91"/>
                  <a:gd name="T114" fmla="*/ 136 w 137"/>
                  <a:gd name="T115" fmla="*/ 58 h 91"/>
                  <a:gd name="T116" fmla="*/ 136 w 137"/>
                  <a:gd name="T117" fmla="*/ 68 h 91"/>
                  <a:gd name="T118" fmla="*/ 136 w 137"/>
                  <a:gd name="T119" fmla="*/ 75 h 91"/>
                  <a:gd name="T120" fmla="*/ 135 w 137"/>
                  <a:gd name="T121" fmla="*/ 84 h 91"/>
                  <a:gd name="T122" fmla="*/ 131 w 137"/>
                  <a:gd name="T123" fmla="*/ 90 h 9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37"/>
                  <a:gd name="T187" fmla="*/ 0 h 91"/>
                  <a:gd name="T188" fmla="*/ 137 w 137"/>
                  <a:gd name="T189" fmla="*/ 91 h 9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37" h="91">
                    <a:moveTo>
                      <a:pt x="131" y="90"/>
                    </a:moveTo>
                    <a:lnTo>
                      <a:pt x="122" y="86"/>
                    </a:lnTo>
                    <a:lnTo>
                      <a:pt x="117" y="78"/>
                    </a:lnTo>
                    <a:lnTo>
                      <a:pt x="115" y="70"/>
                    </a:lnTo>
                    <a:lnTo>
                      <a:pt x="112" y="61"/>
                    </a:lnTo>
                    <a:lnTo>
                      <a:pt x="110" y="54"/>
                    </a:lnTo>
                    <a:lnTo>
                      <a:pt x="103" y="51"/>
                    </a:lnTo>
                    <a:lnTo>
                      <a:pt x="98" y="48"/>
                    </a:lnTo>
                    <a:lnTo>
                      <a:pt x="92" y="49"/>
                    </a:lnTo>
                    <a:lnTo>
                      <a:pt x="87" y="54"/>
                    </a:lnTo>
                    <a:lnTo>
                      <a:pt x="83" y="61"/>
                    </a:lnTo>
                    <a:lnTo>
                      <a:pt x="86" y="70"/>
                    </a:lnTo>
                    <a:lnTo>
                      <a:pt x="91" y="81"/>
                    </a:lnTo>
                    <a:lnTo>
                      <a:pt x="79" y="84"/>
                    </a:lnTo>
                    <a:lnTo>
                      <a:pt x="78" y="78"/>
                    </a:lnTo>
                    <a:lnTo>
                      <a:pt x="73" y="74"/>
                    </a:lnTo>
                    <a:lnTo>
                      <a:pt x="68" y="68"/>
                    </a:lnTo>
                    <a:lnTo>
                      <a:pt x="67" y="62"/>
                    </a:lnTo>
                    <a:lnTo>
                      <a:pt x="65" y="58"/>
                    </a:lnTo>
                    <a:lnTo>
                      <a:pt x="62" y="61"/>
                    </a:lnTo>
                    <a:lnTo>
                      <a:pt x="57" y="61"/>
                    </a:lnTo>
                    <a:lnTo>
                      <a:pt x="53" y="62"/>
                    </a:lnTo>
                    <a:lnTo>
                      <a:pt x="48" y="61"/>
                    </a:lnTo>
                    <a:lnTo>
                      <a:pt x="45" y="61"/>
                    </a:lnTo>
                    <a:lnTo>
                      <a:pt x="42" y="65"/>
                    </a:lnTo>
                    <a:lnTo>
                      <a:pt x="38" y="73"/>
                    </a:lnTo>
                    <a:lnTo>
                      <a:pt x="31" y="77"/>
                    </a:lnTo>
                    <a:lnTo>
                      <a:pt x="25" y="80"/>
                    </a:lnTo>
                    <a:lnTo>
                      <a:pt x="19" y="83"/>
                    </a:lnTo>
                    <a:lnTo>
                      <a:pt x="11" y="84"/>
                    </a:lnTo>
                    <a:lnTo>
                      <a:pt x="5" y="83"/>
                    </a:lnTo>
                    <a:lnTo>
                      <a:pt x="1" y="77"/>
                    </a:lnTo>
                    <a:lnTo>
                      <a:pt x="0" y="70"/>
                    </a:lnTo>
                    <a:lnTo>
                      <a:pt x="1" y="64"/>
                    </a:lnTo>
                    <a:lnTo>
                      <a:pt x="5" y="57"/>
                    </a:lnTo>
                    <a:lnTo>
                      <a:pt x="8" y="48"/>
                    </a:lnTo>
                    <a:lnTo>
                      <a:pt x="10" y="44"/>
                    </a:lnTo>
                    <a:lnTo>
                      <a:pt x="16" y="38"/>
                    </a:lnTo>
                    <a:lnTo>
                      <a:pt x="21" y="35"/>
                    </a:lnTo>
                    <a:lnTo>
                      <a:pt x="28" y="35"/>
                    </a:lnTo>
                    <a:lnTo>
                      <a:pt x="31" y="35"/>
                    </a:lnTo>
                    <a:lnTo>
                      <a:pt x="37" y="26"/>
                    </a:lnTo>
                    <a:lnTo>
                      <a:pt x="44" y="17"/>
                    </a:lnTo>
                    <a:lnTo>
                      <a:pt x="55" y="10"/>
                    </a:lnTo>
                    <a:lnTo>
                      <a:pt x="71" y="3"/>
                    </a:lnTo>
                    <a:lnTo>
                      <a:pt x="87" y="0"/>
                    </a:lnTo>
                    <a:lnTo>
                      <a:pt x="97" y="1"/>
                    </a:lnTo>
                    <a:lnTo>
                      <a:pt x="99" y="4"/>
                    </a:lnTo>
                    <a:lnTo>
                      <a:pt x="103" y="9"/>
                    </a:lnTo>
                    <a:lnTo>
                      <a:pt x="108" y="12"/>
                    </a:lnTo>
                    <a:lnTo>
                      <a:pt x="116" y="16"/>
                    </a:lnTo>
                    <a:lnTo>
                      <a:pt x="121" y="19"/>
                    </a:lnTo>
                    <a:lnTo>
                      <a:pt x="125" y="23"/>
                    </a:lnTo>
                    <a:lnTo>
                      <a:pt x="128" y="29"/>
                    </a:lnTo>
                    <a:lnTo>
                      <a:pt x="131" y="35"/>
                    </a:lnTo>
                    <a:lnTo>
                      <a:pt x="131" y="42"/>
                    </a:lnTo>
                    <a:lnTo>
                      <a:pt x="133" y="49"/>
                    </a:lnTo>
                    <a:lnTo>
                      <a:pt x="136" y="58"/>
                    </a:lnTo>
                    <a:lnTo>
                      <a:pt x="136" y="68"/>
                    </a:lnTo>
                    <a:lnTo>
                      <a:pt x="136" y="75"/>
                    </a:lnTo>
                    <a:lnTo>
                      <a:pt x="135" y="84"/>
                    </a:lnTo>
                    <a:lnTo>
                      <a:pt x="131" y="90"/>
                    </a:lnTo>
                  </a:path>
                </a:pathLst>
              </a:custGeom>
              <a:solidFill>
                <a:srgbClr val="A0A0A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47" name="Group 46"/>
            <p:cNvGrpSpPr>
              <a:grpSpLocks/>
            </p:cNvGrpSpPr>
            <p:nvPr/>
          </p:nvGrpSpPr>
          <p:grpSpPr bwMode="auto">
            <a:xfrm>
              <a:off x="2365" y="2263"/>
              <a:ext cx="253" cy="81"/>
              <a:chOff x="2365" y="2263"/>
              <a:chExt cx="253" cy="81"/>
            </a:xfrm>
          </p:grpSpPr>
          <p:sp>
            <p:nvSpPr>
              <p:cNvPr id="52275" name="Freeform 47"/>
              <p:cNvSpPr>
                <a:spLocks/>
              </p:cNvSpPr>
              <p:nvPr/>
            </p:nvSpPr>
            <p:spPr bwMode="auto">
              <a:xfrm>
                <a:off x="2367" y="2263"/>
                <a:ext cx="251" cy="63"/>
              </a:xfrm>
              <a:custGeom>
                <a:avLst/>
                <a:gdLst>
                  <a:gd name="T0" fmla="*/ 131 w 251"/>
                  <a:gd name="T1" fmla="*/ 0 h 63"/>
                  <a:gd name="T2" fmla="*/ 115 w 251"/>
                  <a:gd name="T3" fmla="*/ 1 h 63"/>
                  <a:gd name="T4" fmla="*/ 101 w 251"/>
                  <a:gd name="T5" fmla="*/ 7 h 63"/>
                  <a:gd name="T6" fmla="*/ 88 w 251"/>
                  <a:gd name="T7" fmla="*/ 13 h 63"/>
                  <a:gd name="T8" fmla="*/ 68 w 251"/>
                  <a:gd name="T9" fmla="*/ 19 h 63"/>
                  <a:gd name="T10" fmla="*/ 54 w 251"/>
                  <a:gd name="T11" fmla="*/ 19 h 63"/>
                  <a:gd name="T12" fmla="*/ 35 w 251"/>
                  <a:gd name="T13" fmla="*/ 24 h 63"/>
                  <a:gd name="T14" fmla="*/ 19 w 251"/>
                  <a:gd name="T15" fmla="*/ 30 h 63"/>
                  <a:gd name="T16" fmla="*/ 1 w 251"/>
                  <a:gd name="T17" fmla="*/ 35 h 63"/>
                  <a:gd name="T18" fmla="*/ 0 w 251"/>
                  <a:gd name="T19" fmla="*/ 44 h 63"/>
                  <a:gd name="T20" fmla="*/ 8 w 251"/>
                  <a:gd name="T21" fmla="*/ 53 h 63"/>
                  <a:gd name="T22" fmla="*/ 21 w 251"/>
                  <a:gd name="T23" fmla="*/ 61 h 63"/>
                  <a:gd name="T24" fmla="*/ 40 w 251"/>
                  <a:gd name="T25" fmla="*/ 62 h 63"/>
                  <a:gd name="T26" fmla="*/ 101 w 251"/>
                  <a:gd name="T27" fmla="*/ 62 h 63"/>
                  <a:gd name="T28" fmla="*/ 124 w 251"/>
                  <a:gd name="T29" fmla="*/ 61 h 63"/>
                  <a:gd name="T30" fmla="*/ 146 w 251"/>
                  <a:gd name="T31" fmla="*/ 58 h 63"/>
                  <a:gd name="T32" fmla="*/ 166 w 251"/>
                  <a:gd name="T33" fmla="*/ 52 h 63"/>
                  <a:gd name="T34" fmla="*/ 179 w 251"/>
                  <a:gd name="T35" fmla="*/ 49 h 63"/>
                  <a:gd name="T36" fmla="*/ 179 w 251"/>
                  <a:gd name="T37" fmla="*/ 56 h 63"/>
                  <a:gd name="T38" fmla="*/ 235 w 251"/>
                  <a:gd name="T39" fmla="*/ 58 h 63"/>
                  <a:gd name="T40" fmla="*/ 244 w 251"/>
                  <a:gd name="T41" fmla="*/ 49 h 63"/>
                  <a:gd name="T42" fmla="*/ 249 w 251"/>
                  <a:gd name="T43" fmla="*/ 35 h 63"/>
                  <a:gd name="T44" fmla="*/ 250 w 251"/>
                  <a:gd name="T45" fmla="*/ 27 h 63"/>
                  <a:gd name="T46" fmla="*/ 249 w 251"/>
                  <a:gd name="T47" fmla="*/ 12 h 63"/>
                  <a:gd name="T48" fmla="*/ 246 w 251"/>
                  <a:gd name="T49" fmla="*/ 1 h 63"/>
                  <a:gd name="T50" fmla="*/ 233 w 251"/>
                  <a:gd name="T51" fmla="*/ 1 h 63"/>
                  <a:gd name="T52" fmla="*/ 216 w 251"/>
                  <a:gd name="T53" fmla="*/ 9 h 63"/>
                  <a:gd name="T54" fmla="*/ 198 w 251"/>
                  <a:gd name="T55" fmla="*/ 15 h 63"/>
                  <a:gd name="T56" fmla="*/ 184 w 251"/>
                  <a:gd name="T57" fmla="*/ 15 h 63"/>
                  <a:gd name="T58" fmla="*/ 169 w 251"/>
                  <a:gd name="T59" fmla="*/ 12 h 63"/>
                  <a:gd name="T60" fmla="*/ 153 w 251"/>
                  <a:gd name="T61" fmla="*/ 9 h 63"/>
                  <a:gd name="T62" fmla="*/ 123 w 251"/>
                  <a:gd name="T63" fmla="*/ 13 h 63"/>
                  <a:gd name="T64" fmla="*/ 131 w 251"/>
                  <a:gd name="T65" fmla="*/ 0 h 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1"/>
                  <a:gd name="T100" fmla="*/ 0 h 63"/>
                  <a:gd name="T101" fmla="*/ 251 w 251"/>
                  <a:gd name="T102" fmla="*/ 63 h 6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1" h="63">
                    <a:moveTo>
                      <a:pt x="131" y="0"/>
                    </a:moveTo>
                    <a:lnTo>
                      <a:pt x="115" y="1"/>
                    </a:lnTo>
                    <a:lnTo>
                      <a:pt x="101" y="7"/>
                    </a:lnTo>
                    <a:lnTo>
                      <a:pt x="88" y="13"/>
                    </a:lnTo>
                    <a:lnTo>
                      <a:pt x="68" y="19"/>
                    </a:lnTo>
                    <a:lnTo>
                      <a:pt x="54" y="19"/>
                    </a:lnTo>
                    <a:lnTo>
                      <a:pt x="35" y="24"/>
                    </a:lnTo>
                    <a:lnTo>
                      <a:pt x="19" y="30"/>
                    </a:lnTo>
                    <a:lnTo>
                      <a:pt x="1" y="35"/>
                    </a:lnTo>
                    <a:lnTo>
                      <a:pt x="0" y="44"/>
                    </a:lnTo>
                    <a:lnTo>
                      <a:pt x="8" y="53"/>
                    </a:lnTo>
                    <a:lnTo>
                      <a:pt x="21" y="61"/>
                    </a:lnTo>
                    <a:lnTo>
                      <a:pt x="40" y="62"/>
                    </a:lnTo>
                    <a:lnTo>
                      <a:pt x="101" y="62"/>
                    </a:lnTo>
                    <a:lnTo>
                      <a:pt x="124" y="61"/>
                    </a:lnTo>
                    <a:lnTo>
                      <a:pt x="146" y="58"/>
                    </a:lnTo>
                    <a:lnTo>
                      <a:pt x="166" y="52"/>
                    </a:lnTo>
                    <a:lnTo>
                      <a:pt x="179" y="49"/>
                    </a:lnTo>
                    <a:lnTo>
                      <a:pt x="179" y="56"/>
                    </a:lnTo>
                    <a:lnTo>
                      <a:pt x="235" y="58"/>
                    </a:lnTo>
                    <a:lnTo>
                      <a:pt x="244" y="49"/>
                    </a:lnTo>
                    <a:lnTo>
                      <a:pt x="249" y="35"/>
                    </a:lnTo>
                    <a:lnTo>
                      <a:pt x="250" y="27"/>
                    </a:lnTo>
                    <a:lnTo>
                      <a:pt x="249" y="12"/>
                    </a:lnTo>
                    <a:lnTo>
                      <a:pt x="246" y="1"/>
                    </a:lnTo>
                    <a:lnTo>
                      <a:pt x="233" y="1"/>
                    </a:lnTo>
                    <a:lnTo>
                      <a:pt x="216" y="9"/>
                    </a:lnTo>
                    <a:lnTo>
                      <a:pt x="198" y="15"/>
                    </a:lnTo>
                    <a:lnTo>
                      <a:pt x="184" y="15"/>
                    </a:lnTo>
                    <a:lnTo>
                      <a:pt x="169" y="12"/>
                    </a:lnTo>
                    <a:lnTo>
                      <a:pt x="153" y="9"/>
                    </a:lnTo>
                    <a:lnTo>
                      <a:pt x="123" y="13"/>
                    </a:lnTo>
                    <a:lnTo>
                      <a:pt x="131" y="0"/>
                    </a:lnTo>
                  </a:path>
                </a:pathLst>
              </a:custGeom>
              <a:solidFill>
                <a:srgbClr val="60606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6" name="Freeform 48"/>
              <p:cNvSpPr>
                <a:spLocks/>
              </p:cNvSpPr>
              <p:nvPr/>
            </p:nvSpPr>
            <p:spPr bwMode="auto">
              <a:xfrm>
                <a:off x="2365" y="2281"/>
                <a:ext cx="249" cy="63"/>
              </a:xfrm>
              <a:custGeom>
                <a:avLst/>
                <a:gdLst>
                  <a:gd name="T0" fmla="*/ 130 w 249"/>
                  <a:gd name="T1" fmla="*/ 0 h 63"/>
                  <a:gd name="T2" fmla="*/ 113 w 249"/>
                  <a:gd name="T3" fmla="*/ 3 h 63"/>
                  <a:gd name="T4" fmla="*/ 101 w 249"/>
                  <a:gd name="T5" fmla="*/ 7 h 63"/>
                  <a:gd name="T6" fmla="*/ 87 w 249"/>
                  <a:gd name="T7" fmla="*/ 13 h 63"/>
                  <a:gd name="T8" fmla="*/ 67 w 249"/>
                  <a:gd name="T9" fmla="*/ 19 h 63"/>
                  <a:gd name="T10" fmla="*/ 54 w 249"/>
                  <a:gd name="T11" fmla="*/ 19 h 63"/>
                  <a:gd name="T12" fmla="*/ 34 w 249"/>
                  <a:gd name="T13" fmla="*/ 24 h 63"/>
                  <a:gd name="T14" fmla="*/ 17 w 249"/>
                  <a:gd name="T15" fmla="*/ 30 h 63"/>
                  <a:gd name="T16" fmla="*/ 1 w 249"/>
                  <a:gd name="T17" fmla="*/ 37 h 63"/>
                  <a:gd name="T18" fmla="*/ 0 w 249"/>
                  <a:gd name="T19" fmla="*/ 44 h 63"/>
                  <a:gd name="T20" fmla="*/ 6 w 249"/>
                  <a:gd name="T21" fmla="*/ 53 h 63"/>
                  <a:gd name="T22" fmla="*/ 21 w 249"/>
                  <a:gd name="T23" fmla="*/ 59 h 63"/>
                  <a:gd name="T24" fmla="*/ 39 w 249"/>
                  <a:gd name="T25" fmla="*/ 61 h 63"/>
                  <a:gd name="T26" fmla="*/ 100 w 249"/>
                  <a:gd name="T27" fmla="*/ 62 h 63"/>
                  <a:gd name="T28" fmla="*/ 123 w 249"/>
                  <a:gd name="T29" fmla="*/ 61 h 63"/>
                  <a:gd name="T30" fmla="*/ 145 w 249"/>
                  <a:gd name="T31" fmla="*/ 58 h 63"/>
                  <a:gd name="T32" fmla="*/ 166 w 249"/>
                  <a:gd name="T33" fmla="*/ 52 h 63"/>
                  <a:gd name="T34" fmla="*/ 177 w 249"/>
                  <a:gd name="T35" fmla="*/ 49 h 63"/>
                  <a:gd name="T36" fmla="*/ 177 w 249"/>
                  <a:gd name="T37" fmla="*/ 56 h 63"/>
                  <a:gd name="T38" fmla="*/ 233 w 249"/>
                  <a:gd name="T39" fmla="*/ 56 h 63"/>
                  <a:gd name="T40" fmla="*/ 242 w 249"/>
                  <a:gd name="T41" fmla="*/ 49 h 63"/>
                  <a:gd name="T42" fmla="*/ 247 w 249"/>
                  <a:gd name="T43" fmla="*/ 37 h 63"/>
                  <a:gd name="T44" fmla="*/ 248 w 249"/>
                  <a:gd name="T45" fmla="*/ 27 h 63"/>
                  <a:gd name="T46" fmla="*/ 247 w 249"/>
                  <a:gd name="T47" fmla="*/ 12 h 63"/>
                  <a:gd name="T48" fmla="*/ 246 w 249"/>
                  <a:gd name="T49" fmla="*/ 1 h 63"/>
                  <a:gd name="T50" fmla="*/ 232 w 249"/>
                  <a:gd name="T51" fmla="*/ 1 h 63"/>
                  <a:gd name="T52" fmla="*/ 214 w 249"/>
                  <a:gd name="T53" fmla="*/ 9 h 63"/>
                  <a:gd name="T54" fmla="*/ 196 w 249"/>
                  <a:gd name="T55" fmla="*/ 15 h 63"/>
                  <a:gd name="T56" fmla="*/ 183 w 249"/>
                  <a:gd name="T57" fmla="*/ 15 h 63"/>
                  <a:gd name="T58" fmla="*/ 168 w 249"/>
                  <a:gd name="T59" fmla="*/ 12 h 63"/>
                  <a:gd name="T60" fmla="*/ 152 w 249"/>
                  <a:gd name="T61" fmla="*/ 9 h 63"/>
                  <a:gd name="T62" fmla="*/ 122 w 249"/>
                  <a:gd name="T63" fmla="*/ 13 h 63"/>
                  <a:gd name="T64" fmla="*/ 130 w 249"/>
                  <a:gd name="T65" fmla="*/ 0 h 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9"/>
                  <a:gd name="T100" fmla="*/ 0 h 63"/>
                  <a:gd name="T101" fmla="*/ 249 w 249"/>
                  <a:gd name="T102" fmla="*/ 63 h 6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9" h="63">
                    <a:moveTo>
                      <a:pt x="130" y="0"/>
                    </a:moveTo>
                    <a:lnTo>
                      <a:pt x="113" y="3"/>
                    </a:lnTo>
                    <a:lnTo>
                      <a:pt x="101" y="7"/>
                    </a:lnTo>
                    <a:lnTo>
                      <a:pt x="87" y="13"/>
                    </a:lnTo>
                    <a:lnTo>
                      <a:pt x="67" y="19"/>
                    </a:lnTo>
                    <a:lnTo>
                      <a:pt x="54" y="19"/>
                    </a:lnTo>
                    <a:lnTo>
                      <a:pt x="34" y="24"/>
                    </a:lnTo>
                    <a:lnTo>
                      <a:pt x="17" y="30"/>
                    </a:lnTo>
                    <a:lnTo>
                      <a:pt x="1" y="37"/>
                    </a:lnTo>
                    <a:lnTo>
                      <a:pt x="0" y="44"/>
                    </a:lnTo>
                    <a:lnTo>
                      <a:pt x="6" y="53"/>
                    </a:lnTo>
                    <a:lnTo>
                      <a:pt x="21" y="59"/>
                    </a:lnTo>
                    <a:lnTo>
                      <a:pt x="39" y="61"/>
                    </a:lnTo>
                    <a:lnTo>
                      <a:pt x="100" y="62"/>
                    </a:lnTo>
                    <a:lnTo>
                      <a:pt x="123" y="61"/>
                    </a:lnTo>
                    <a:lnTo>
                      <a:pt x="145" y="58"/>
                    </a:lnTo>
                    <a:lnTo>
                      <a:pt x="166" y="52"/>
                    </a:lnTo>
                    <a:lnTo>
                      <a:pt x="177" y="49"/>
                    </a:lnTo>
                    <a:lnTo>
                      <a:pt x="177" y="56"/>
                    </a:lnTo>
                    <a:lnTo>
                      <a:pt x="233" y="56"/>
                    </a:lnTo>
                    <a:lnTo>
                      <a:pt x="242" y="49"/>
                    </a:lnTo>
                    <a:lnTo>
                      <a:pt x="247" y="37"/>
                    </a:lnTo>
                    <a:lnTo>
                      <a:pt x="248" y="27"/>
                    </a:lnTo>
                    <a:lnTo>
                      <a:pt x="247" y="12"/>
                    </a:lnTo>
                    <a:lnTo>
                      <a:pt x="246" y="1"/>
                    </a:lnTo>
                    <a:lnTo>
                      <a:pt x="232" y="1"/>
                    </a:lnTo>
                    <a:lnTo>
                      <a:pt x="214" y="9"/>
                    </a:lnTo>
                    <a:lnTo>
                      <a:pt x="196" y="15"/>
                    </a:lnTo>
                    <a:lnTo>
                      <a:pt x="183" y="15"/>
                    </a:lnTo>
                    <a:lnTo>
                      <a:pt x="168" y="12"/>
                    </a:lnTo>
                    <a:lnTo>
                      <a:pt x="152" y="9"/>
                    </a:lnTo>
                    <a:lnTo>
                      <a:pt x="122" y="13"/>
                    </a:lnTo>
                    <a:lnTo>
                      <a:pt x="130" y="0"/>
                    </a:lnTo>
                  </a:path>
                </a:pathLst>
              </a:custGeom>
              <a:solidFill>
                <a:srgbClr val="80808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48" name="Group 49"/>
            <p:cNvGrpSpPr>
              <a:grpSpLocks/>
            </p:cNvGrpSpPr>
            <p:nvPr/>
          </p:nvGrpSpPr>
          <p:grpSpPr bwMode="auto">
            <a:xfrm>
              <a:off x="2492" y="1548"/>
              <a:ext cx="198" cy="755"/>
              <a:chOff x="2492" y="1548"/>
              <a:chExt cx="198" cy="755"/>
            </a:xfrm>
          </p:grpSpPr>
          <p:sp>
            <p:nvSpPr>
              <p:cNvPr id="52273" name="Freeform 50"/>
              <p:cNvSpPr>
                <a:spLocks/>
              </p:cNvSpPr>
              <p:nvPr/>
            </p:nvSpPr>
            <p:spPr bwMode="auto">
              <a:xfrm>
                <a:off x="2492" y="1548"/>
                <a:ext cx="198" cy="755"/>
              </a:xfrm>
              <a:custGeom>
                <a:avLst/>
                <a:gdLst>
                  <a:gd name="T0" fmla="*/ 141 w 198"/>
                  <a:gd name="T1" fmla="*/ 0 h 755"/>
                  <a:gd name="T2" fmla="*/ 121 w 198"/>
                  <a:gd name="T3" fmla="*/ 32 h 755"/>
                  <a:gd name="T4" fmla="*/ 105 w 198"/>
                  <a:gd name="T5" fmla="*/ 61 h 755"/>
                  <a:gd name="T6" fmla="*/ 97 w 198"/>
                  <a:gd name="T7" fmla="*/ 83 h 755"/>
                  <a:gd name="T8" fmla="*/ 56 w 198"/>
                  <a:gd name="T9" fmla="*/ 177 h 755"/>
                  <a:gd name="T10" fmla="*/ 40 w 198"/>
                  <a:gd name="T11" fmla="*/ 233 h 755"/>
                  <a:gd name="T12" fmla="*/ 37 w 198"/>
                  <a:gd name="T13" fmla="*/ 287 h 755"/>
                  <a:gd name="T14" fmla="*/ 35 w 198"/>
                  <a:gd name="T15" fmla="*/ 363 h 755"/>
                  <a:gd name="T16" fmla="*/ 32 w 198"/>
                  <a:gd name="T17" fmla="*/ 406 h 755"/>
                  <a:gd name="T18" fmla="*/ 24 w 198"/>
                  <a:gd name="T19" fmla="*/ 439 h 755"/>
                  <a:gd name="T20" fmla="*/ 20 w 198"/>
                  <a:gd name="T21" fmla="*/ 467 h 755"/>
                  <a:gd name="T22" fmla="*/ 21 w 198"/>
                  <a:gd name="T23" fmla="*/ 495 h 755"/>
                  <a:gd name="T24" fmla="*/ 27 w 198"/>
                  <a:gd name="T25" fmla="*/ 514 h 755"/>
                  <a:gd name="T26" fmla="*/ 30 w 198"/>
                  <a:gd name="T27" fmla="*/ 539 h 755"/>
                  <a:gd name="T28" fmla="*/ 27 w 198"/>
                  <a:gd name="T29" fmla="*/ 578 h 755"/>
                  <a:gd name="T30" fmla="*/ 26 w 198"/>
                  <a:gd name="T31" fmla="*/ 644 h 755"/>
                  <a:gd name="T32" fmla="*/ 22 w 198"/>
                  <a:gd name="T33" fmla="*/ 676 h 755"/>
                  <a:gd name="T34" fmla="*/ 14 w 198"/>
                  <a:gd name="T35" fmla="*/ 706 h 755"/>
                  <a:gd name="T36" fmla="*/ 0 w 198"/>
                  <a:gd name="T37" fmla="*/ 735 h 755"/>
                  <a:gd name="T38" fmla="*/ 25 w 198"/>
                  <a:gd name="T39" fmla="*/ 745 h 755"/>
                  <a:gd name="T40" fmla="*/ 54 w 198"/>
                  <a:gd name="T41" fmla="*/ 754 h 755"/>
                  <a:gd name="T42" fmla="*/ 75 w 198"/>
                  <a:gd name="T43" fmla="*/ 753 h 755"/>
                  <a:gd name="T44" fmla="*/ 117 w 198"/>
                  <a:gd name="T45" fmla="*/ 742 h 755"/>
                  <a:gd name="T46" fmla="*/ 122 w 198"/>
                  <a:gd name="T47" fmla="*/ 707 h 755"/>
                  <a:gd name="T48" fmla="*/ 126 w 198"/>
                  <a:gd name="T49" fmla="*/ 675 h 755"/>
                  <a:gd name="T50" fmla="*/ 123 w 198"/>
                  <a:gd name="T51" fmla="*/ 654 h 755"/>
                  <a:gd name="T52" fmla="*/ 120 w 198"/>
                  <a:gd name="T53" fmla="*/ 625 h 755"/>
                  <a:gd name="T54" fmla="*/ 123 w 198"/>
                  <a:gd name="T55" fmla="*/ 597 h 755"/>
                  <a:gd name="T56" fmla="*/ 132 w 198"/>
                  <a:gd name="T57" fmla="*/ 571 h 755"/>
                  <a:gd name="T58" fmla="*/ 140 w 198"/>
                  <a:gd name="T59" fmla="*/ 550 h 755"/>
                  <a:gd name="T60" fmla="*/ 141 w 198"/>
                  <a:gd name="T61" fmla="*/ 518 h 755"/>
                  <a:gd name="T62" fmla="*/ 146 w 198"/>
                  <a:gd name="T63" fmla="*/ 502 h 755"/>
                  <a:gd name="T64" fmla="*/ 151 w 198"/>
                  <a:gd name="T65" fmla="*/ 441 h 755"/>
                  <a:gd name="T66" fmla="*/ 158 w 198"/>
                  <a:gd name="T67" fmla="*/ 391 h 755"/>
                  <a:gd name="T68" fmla="*/ 162 w 198"/>
                  <a:gd name="T69" fmla="*/ 354 h 755"/>
                  <a:gd name="T70" fmla="*/ 170 w 198"/>
                  <a:gd name="T71" fmla="*/ 338 h 755"/>
                  <a:gd name="T72" fmla="*/ 177 w 198"/>
                  <a:gd name="T73" fmla="*/ 299 h 755"/>
                  <a:gd name="T74" fmla="*/ 182 w 198"/>
                  <a:gd name="T75" fmla="*/ 252 h 755"/>
                  <a:gd name="T76" fmla="*/ 181 w 198"/>
                  <a:gd name="T77" fmla="*/ 209 h 755"/>
                  <a:gd name="T78" fmla="*/ 182 w 198"/>
                  <a:gd name="T79" fmla="*/ 182 h 755"/>
                  <a:gd name="T80" fmla="*/ 188 w 198"/>
                  <a:gd name="T81" fmla="*/ 148 h 755"/>
                  <a:gd name="T82" fmla="*/ 191 w 198"/>
                  <a:gd name="T83" fmla="*/ 116 h 755"/>
                  <a:gd name="T84" fmla="*/ 195 w 198"/>
                  <a:gd name="T85" fmla="*/ 78 h 755"/>
                  <a:gd name="T86" fmla="*/ 197 w 198"/>
                  <a:gd name="T87" fmla="*/ 44 h 755"/>
                  <a:gd name="T88" fmla="*/ 192 w 198"/>
                  <a:gd name="T89" fmla="*/ 26 h 755"/>
                  <a:gd name="T90" fmla="*/ 182 w 198"/>
                  <a:gd name="T91" fmla="*/ 13 h 755"/>
                  <a:gd name="T92" fmla="*/ 165 w 198"/>
                  <a:gd name="T93" fmla="*/ 3 h 755"/>
                  <a:gd name="T94" fmla="*/ 141 w 198"/>
                  <a:gd name="T95" fmla="*/ 0 h 75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98"/>
                  <a:gd name="T145" fmla="*/ 0 h 755"/>
                  <a:gd name="T146" fmla="*/ 198 w 198"/>
                  <a:gd name="T147" fmla="*/ 755 h 75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98" h="755">
                    <a:moveTo>
                      <a:pt x="141" y="0"/>
                    </a:moveTo>
                    <a:lnTo>
                      <a:pt x="121" y="32"/>
                    </a:lnTo>
                    <a:lnTo>
                      <a:pt x="105" y="61"/>
                    </a:lnTo>
                    <a:lnTo>
                      <a:pt x="97" y="83"/>
                    </a:lnTo>
                    <a:lnTo>
                      <a:pt x="56" y="177"/>
                    </a:lnTo>
                    <a:lnTo>
                      <a:pt x="40" y="233"/>
                    </a:lnTo>
                    <a:lnTo>
                      <a:pt x="37" y="287"/>
                    </a:lnTo>
                    <a:lnTo>
                      <a:pt x="35" y="363"/>
                    </a:lnTo>
                    <a:lnTo>
                      <a:pt x="32" y="406"/>
                    </a:lnTo>
                    <a:lnTo>
                      <a:pt x="24" y="439"/>
                    </a:lnTo>
                    <a:lnTo>
                      <a:pt x="20" y="467"/>
                    </a:lnTo>
                    <a:lnTo>
                      <a:pt x="21" y="495"/>
                    </a:lnTo>
                    <a:lnTo>
                      <a:pt x="27" y="514"/>
                    </a:lnTo>
                    <a:lnTo>
                      <a:pt x="30" y="539"/>
                    </a:lnTo>
                    <a:lnTo>
                      <a:pt x="27" y="578"/>
                    </a:lnTo>
                    <a:lnTo>
                      <a:pt x="26" y="644"/>
                    </a:lnTo>
                    <a:lnTo>
                      <a:pt x="22" y="676"/>
                    </a:lnTo>
                    <a:lnTo>
                      <a:pt x="14" y="706"/>
                    </a:lnTo>
                    <a:lnTo>
                      <a:pt x="0" y="735"/>
                    </a:lnTo>
                    <a:lnTo>
                      <a:pt x="25" y="745"/>
                    </a:lnTo>
                    <a:lnTo>
                      <a:pt x="54" y="754"/>
                    </a:lnTo>
                    <a:lnTo>
                      <a:pt x="75" y="753"/>
                    </a:lnTo>
                    <a:lnTo>
                      <a:pt x="117" y="742"/>
                    </a:lnTo>
                    <a:lnTo>
                      <a:pt x="122" y="707"/>
                    </a:lnTo>
                    <a:lnTo>
                      <a:pt x="126" y="675"/>
                    </a:lnTo>
                    <a:lnTo>
                      <a:pt x="123" y="654"/>
                    </a:lnTo>
                    <a:lnTo>
                      <a:pt x="120" y="625"/>
                    </a:lnTo>
                    <a:lnTo>
                      <a:pt x="123" y="597"/>
                    </a:lnTo>
                    <a:lnTo>
                      <a:pt x="132" y="571"/>
                    </a:lnTo>
                    <a:lnTo>
                      <a:pt x="140" y="550"/>
                    </a:lnTo>
                    <a:lnTo>
                      <a:pt x="141" y="518"/>
                    </a:lnTo>
                    <a:lnTo>
                      <a:pt x="146" y="502"/>
                    </a:lnTo>
                    <a:lnTo>
                      <a:pt x="151" y="441"/>
                    </a:lnTo>
                    <a:lnTo>
                      <a:pt x="158" y="391"/>
                    </a:lnTo>
                    <a:lnTo>
                      <a:pt x="162" y="354"/>
                    </a:lnTo>
                    <a:lnTo>
                      <a:pt x="170" y="338"/>
                    </a:lnTo>
                    <a:lnTo>
                      <a:pt x="177" y="299"/>
                    </a:lnTo>
                    <a:lnTo>
                      <a:pt x="182" y="252"/>
                    </a:lnTo>
                    <a:lnTo>
                      <a:pt x="181" y="209"/>
                    </a:lnTo>
                    <a:lnTo>
                      <a:pt x="182" y="182"/>
                    </a:lnTo>
                    <a:lnTo>
                      <a:pt x="188" y="148"/>
                    </a:lnTo>
                    <a:lnTo>
                      <a:pt x="191" y="116"/>
                    </a:lnTo>
                    <a:lnTo>
                      <a:pt x="195" y="78"/>
                    </a:lnTo>
                    <a:lnTo>
                      <a:pt x="197" y="44"/>
                    </a:lnTo>
                    <a:lnTo>
                      <a:pt x="192" y="26"/>
                    </a:lnTo>
                    <a:lnTo>
                      <a:pt x="182" y="13"/>
                    </a:lnTo>
                    <a:lnTo>
                      <a:pt x="165" y="3"/>
                    </a:lnTo>
                    <a:lnTo>
                      <a:pt x="141" y="0"/>
                    </a:lnTo>
                  </a:path>
                </a:pathLst>
              </a:custGeom>
              <a:solidFill>
                <a:srgbClr val="0000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4" name="Freeform 51"/>
              <p:cNvSpPr>
                <a:spLocks/>
              </p:cNvSpPr>
              <p:nvPr/>
            </p:nvSpPr>
            <p:spPr bwMode="auto">
              <a:xfrm>
                <a:off x="2613" y="1757"/>
                <a:ext cx="52" cy="313"/>
              </a:xfrm>
              <a:custGeom>
                <a:avLst/>
                <a:gdLst>
                  <a:gd name="T0" fmla="*/ 12 w 52"/>
                  <a:gd name="T1" fmla="*/ 312 h 313"/>
                  <a:gd name="T2" fmla="*/ 12 w 52"/>
                  <a:gd name="T3" fmla="*/ 271 h 313"/>
                  <a:gd name="T4" fmla="*/ 4 w 52"/>
                  <a:gd name="T5" fmla="*/ 248 h 313"/>
                  <a:gd name="T6" fmla="*/ 0 w 52"/>
                  <a:gd name="T7" fmla="*/ 229 h 313"/>
                  <a:gd name="T8" fmla="*/ 12 w 52"/>
                  <a:gd name="T9" fmla="*/ 207 h 313"/>
                  <a:gd name="T10" fmla="*/ 12 w 52"/>
                  <a:gd name="T11" fmla="*/ 196 h 313"/>
                  <a:gd name="T12" fmla="*/ 17 w 52"/>
                  <a:gd name="T13" fmla="*/ 179 h 313"/>
                  <a:gd name="T14" fmla="*/ 24 w 52"/>
                  <a:gd name="T15" fmla="*/ 164 h 313"/>
                  <a:gd name="T16" fmla="*/ 21 w 52"/>
                  <a:gd name="T17" fmla="*/ 142 h 313"/>
                  <a:gd name="T18" fmla="*/ 31 w 52"/>
                  <a:gd name="T19" fmla="*/ 129 h 313"/>
                  <a:gd name="T20" fmla="*/ 37 w 52"/>
                  <a:gd name="T21" fmla="*/ 107 h 313"/>
                  <a:gd name="T22" fmla="*/ 37 w 52"/>
                  <a:gd name="T23" fmla="*/ 83 h 313"/>
                  <a:gd name="T24" fmla="*/ 39 w 52"/>
                  <a:gd name="T25" fmla="*/ 59 h 313"/>
                  <a:gd name="T26" fmla="*/ 46 w 52"/>
                  <a:gd name="T27" fmla="*/ 34 h 313"/>
                  <a:gd name="T28" fmla="*/ 51 w 52"/>
                  <a:gd name="T29" fmla="*/ 7 h 313"/>
                  <a:gd name="T30" fmla="*/ 51 w 52"/>
                  <a:gd name="T31" fmla="*/ 0 h 3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2"/>
                  <a:gd name="T49" fmla="*/ 0 h 313"/>
                  <a:gd name="T50" fmla="*/ 52 w 52"/>
                  <a:gd name="T51" fmla="*/ 313 h 3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2" h="313">
                    <a:moveTo>
                      <a:pt x="12" y="312"/>
                    </a:moveTo>
                    <a:lnTo>
                      <a:pt x="12" y="271"/>
                    </a:lnTo>
                    <a:lnTo>
                      <a:pt x="4" y="248"/>
                    </a:lnTo>
                    <a:lnTo>
                      <a:pt x="0" y="229"/>
                    </a:lnTo>
                    <a:lnTo>
                      <a:pt x="12" y="207"/>
                    </a:lnTo>
                    <a:lnTo>
                      <a:pt x="12" y="196"/>
                    </a:lnTo>
                    <a:lnTo>
                      <a:pt x="17" y="179"/>
                    </a:lnTo>
                    <a:lnTo>
                      <a:pt x="24" y="164"/>
                    </a:lnTo>
                    <a:lnTo>
                      <a:pt x="21" y="142"/>
                    </a:lnTo>
                    <a:lnTo>
                      <a:pt x="31" y="129"/>
                    </a:lnTo>
                    <a:lnTo>
                      <a:pt x="37" y="107"/>
                    </a:lnTo>
                    <a:lnTo>
                      <a:pt x="37" y="83"/>
                    </a:lnTo>
                    <a:lnTo>
                      <a:pt x="39" y="59"/>
                    </a:lnTo>
                    <a:lnTo>
                      <a:pt x="46" y="34"/>
                    </a:lnTo>
                    <a:lnTo>
                      <a:pt x="51" y="7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49" name="Group 52"/>
            <p:cNvGrpSpPr>
              <a:grpSpLocks/>
            </p:cNvGrpSpPr>
            <p:nvPr/>
          </p:nvGrpSpPr>
          <p:grpSpPr bwMode="auto">
            <a:xfrm>
              <a:off x="2141" y="1505"/>
              <a:ext cx="510" cy="412"/>
              <a:chOff x="2141" y="1505"/>
              <a:chExt cx="510" cy="412"/>
            </a:xfrm>
          </p:grpSpPr>
          <p:sp>
            <p:nvSpPr>
              <p:cNvPr id="52250" name="Freeform 53"/>
              <p:cNvSpPr>
                <a:spLocks/>
              </p:cNvSpPr>
              <p:nvPr/>
            </p:nvSpPr>
            <p:spPr bwMode="auto">
              <a:xfrm>
                <a:off x="2156" y="1773"/>
                <a:ext cx="187" cy="111"/>
              </a:xfrm>
              <a:custGeom>
                <a:avLst/>
                <a:gdLst>
                  <a:gd name="T0" fmla="*/ 29 w 187"/>
                  <a:gd name="T1" fmla="*/ 0 h 111"/>
                  <a:gd name="T2" fmla="*/ 2 w 187"/>
                  <a:gd name="T3" fmla="*/ 21 h 111"/>
                  <a:gd name="T4" fmla="*/ 0 w 187"/>
                  <a:gd name="T5" fmla="*/ 29 h 111"/>
                  <a:gd name="T6" fmla="*/ 2 w 187"/>
                  <a:gd name="T7" fmla="*/ 44 h 111"/>
                  <a:gd name="T8" fmla="*/ 6 w 187"/>
                  <a:gd name="T9" fmla="*/ 57 h 111"/>
                  <a:gd name="T10" fmla="*/ 15 w 187"/>
                  <a:gd name="T11" fmla="*/ 69 h 111"/>
                  <a:gd name="T12" fmla="*/ 29 w 187"/>
                  <a:gd name="T13" fmla="*/ 81 h 111"/>
                  <a:gd name="T14" fmla="*/ 48 w 187"/>
                  <a:gd name="T15" fmla="*/ 91 h 111"/>
                  <a:gd name="T16" fmla="*/ 72 w 187"/>
                  <a:gd name="T17" fmla="*/ 101 h 111"/>
                  <a:gd name="T18" fmla="*/ 95 w 187"/>
                  <a:gd name="T19" fmla="*/ 109 h 111"/>
                  <a:gd name="T20" fmla="*/ 120 w 187"/>
                  <a:gd name="T21" fmla="*/ 110 h 111"/>
                  <a:gd name="T22" fmla="*/ 141 w 187"/>
                  <a:gd name="T23" fmla="*/ 109 h 111"/>
                  <a:gd name="T24" fmla="*/ 162 w 187"/>
                  <a:gd name="T25" fmla="*/ 98 h 111"/>
                  <a:gd name="T26" fmla="*/ 186 w 187"/>
                  <a:gd name="T27" fmla="*/ 87 h 111"/>
                  <a:gd name="T28" fmla="*/ 154 w 187"/>
                  <a:gd name="T29" fmla="*/ 94 h 111"/>
                  <a:gd name="T30" fmla="*/ 119 w 187"/>
                  <a:gd name="T31" fmla="*/ 97 h 111"/>
                  <a:gd name="T32" fmla="*/ 93 w 187"/>
                  <a:gd name="T33" fmla="*/ 87 h 111"/>
                  <a:gd name="T34" fmla="*/ 63 w 187"/>
                  <a:gd name="T35" fmla="*/ 72 h 111"/>
                  <a:gd name="T36" fmla="*/ 42 w 187"/>
                  <a:gd name="T37" fmla="*/ 50 h 111"/>
                  <a:gd name="T38" fmla="*/ 29 w 187"/>
                  <a:gd name="T39" fmla="*/ 0 h 11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7"/>
                  <a:gd name="T61" fmla="*/ 0 h 111"/>
                  <a:gd name="T62" fmla="*/ 187 w 187"/>
                  <a:gd name="T63" fmla="*/ 111 h 11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7" h="111">
                    <a:moveTo>
                      <a:pt x="29" y="0"/>
                    </a:moveTo>
                    <a:lnTo>
                      <a:pt x="2" y="21"/>
                    </a:lnTo>
                    <a:lnTo>
                      <a:pt x="0" y="29"/>
                    </a:lnTo>
                    <a:lnTo>
                      <a:pt x="2" y="44"/>
                    </a:lnTo>
                    <a:lnTo>
                      <a:pt x="6" y="57"/>
                    </a:lnTo>
                    <a:lnTo>
                      <a:pt x="15" y="69"/>
                    </a:lnTo>
                    <a:lnTo>
                      <a:pt x="29" y="81"/>
                    </a:lnTo>
                    <a:lnTo>
                      <a:pt x="48" y="91"/>
                    </a:lnTo>
                    <a:lnTo>
                      <a:pt x="72" y="101"/>
                    </a:lnTo>
                    <a:lnTo>
                      <a:pt x="95" y="109"/>
                    </a:lnTo>
                    <a:lnTo>
                      <a:pt x="120" y="110"/>
                    </a:lnTo>
                    <a:lnTo>
                      <a:pt x="141" y="109"/>
                    </a:lnTo>
                    <a:lnTo>
                      <a:pt x="162" y="98"/>
                    </a:lnTo>
                    <a:lnTo>
                      <a:pt x="186" y="87"/>
                    </a:lnTo>
                    <a:lnTo>
                      <a:pt x="154" y="94"/>
                    </a:lnTo>
                    <a:lnTo>
                      <a:pt x="119" y="97"/>
                    </a:lnTo>
                    <a:lnTo>
                      <a:pt x="93" y="87"/>
                    </a:lnTo>
                    <a:lnTo>
                      <a:pt x="63" y="72"/>
                    </a:lnTo>
                    <a:lnTo>
                      <a:pt x="42" y="50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00008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Freeform 54"/>
              <p:cNvSpPr>
                <a:spLocks/>
              </p:cNvSpPr>
              <p:nvPr/>
            </p:nvSpPr>
            <p:spPr bwMode="auto">
              <a:xfrm>
                <a:off x="2141" y="1773"/>
                <a:ext cx="81" cy="84"/>
              </a:xfrm>
              <a:custGeom>
                <a:avLst/>
                <a:gdLst>
                  <a:gd name="T0" fmla="*/ 19 w 81"/>
                  <a:gd name="T1" fmla="*/ 3 h 84"/>
                  <a:gd name="T2" fmla="*/ 5 w 81"/>
                  <a:gd name="T3" fmla="*/ 0 h 84"/>
                  <a:gd name="T4" fmla="*/ 1 w 81"/>
                  <a:gd name="T5" fmla="*/ 4 h 84"/>
                  <a:gd name="T6" fmla="*/ 0 w 81"/>
                  <a:gd name="T7" fmla="*/ 13 h 84"/>
                  <a:gd name="T8" fmla="*/ 4 w 81"/>
                  <a:gd name="T9" fmla="*/ 25 h 84"/>
                  <a:gd name="T10" fmla="*/ 13 w 81"/>
                  <a:gd name="T11" fmla="*/ 29 h 84"/>
                  <a:gd name="T12" fmla="*/ 21 w 81"/>
                  <a:gd name="T13" fmla="*/ 31 h 84"/>
                  <a:gd name="T14" fmla="*/ 31 w 81"/>
                  <a:gd name="T15" fmla="*/ 54 h 84"/>
                  <a:gd name="T16" fmla="*/ 53 w 81"/>
                  <a:gd name="T17" fmla="*/ 70 h 84"/>
                  <a:gd name="T18" fmla="*/ 66 w 81"/>
                  <a:gd name="T19" fmla="*/ 79 h 84"/>
                  <a:gd name="T20" fmla="*/ 80 w 81"/>
                  <a:gd name="T21" fmla="*/ 83 h 84"/>
                  <a:gd name="T22" fmla="*/ 64 w 81"/>
                  <a:gd name="T23" fmla="*/ 64 h 84"/>
                  <a:gd name="T24" fmla="*/ 54 w 81"/>
                  <a:gd name="T25" fmla="*/ 52 h 84"/>
                  <a:gd name="T26" fmla="*/ 45 w 81"/>
                  <a:gd name="T27" fmla="*/ 39 h 84"/>
                  <a:gd name="T28" fmla="*/ 30 w 81"/>
                  <a:gd name="T29" fmla="*/ 20 h 84"/>
                  <a:gd name="T30" fmla="*/ 25 w 81"/>
                  <a:gd name="T31" fmla="*/ 16 h 84"/>
                  <a:gd name="T32" fmla="*/ 24 w 81"/>
                  <a:gd name="T33" fmla="*/ 12 h 84"/>
                  <a:gd name="T34" fmla="*/ 23 w 81"/>
                  <a:gd name="T35" fmla="*/ 7 h 84"/>
                  <a:gd name="T36" fmla="*/ 19 w 81"/>
                  <a:gd name="T37" fmla="*/ 3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1"/>
                  <a:gd name="T58" fmla="*/ 0 h 84"/>
                  <a:gd name="T59" fmla="*/ 81 w 81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1" h="84">
                    <a:moveTo>
                      <a:pt x="19" y="3"/>
                    </a:moveTo>
                    <a:lnTo>
                      <a:pt x="5" y="0"/>
                    </a:lnTo>
                    <a:lnTo>
                      <a:pt x="1" y="4"/>
                    </a:lnTo>
                    <a:lnTo>
                      <a:pt x="0" y="13"/>
                    </a:lnTo>
                    <a:lnTo>
                      <a:pt x="4" y="25"/>
                    </a:lnTo>
                    <a:lnTo>
                      <a:pt x="13" y="29"/>
                    </a:lnTo>
                    <a:lnTo>
                      <a:pt x="21" y="31"/>
                    </a:lnTo>
                    <a:lnTo>
                      <a:pt x="31" y="54"/>
                    </a:lnTo>
                    <a:lnTo>
                      <a:pt x="53" y="70"/>
                    </a:lnTo>
                    <a:lnTo>
                      <a:pt x="66" y="79"/>
                    </a:lnTo>
                    <a:lnTo>
                      <a:pt x="80" y="83"/>
                    </a:lnTo>
                    <a:lnTo>
                      <a:pt x="64" y="64"/>
                    </a:lnTo>
                    <a:lnTo>
                      <a:pt x="54" y="52"/>
                    </a:lnTo>
                    <a:lnTo>
                      <a:pt x="45" y="39"/>
                    </a:lnTo>
                    <a:lnTo>
                      <a:pt x="30" y="20"/>
                    </a:lnTo>
                    <a:lnTo>
                      <a:pt x="25" y="16"/>
                    </a:lnTo>
                    <a:lnTo>
                      <a:pt x="24" y="12"/>
                    </a:lnTo>
                    <a:lnTo>
                      <a:pt x="23" y="7"/>
                    </a:lnTo>
                    <a:lnTo>
                      <a:pt x="19" y="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252" name="Group 55"/>
              <p:cNvGrpSpPr>
                <a:grpSpLocks/>
              </p:cNvGrpSpPr>
              <p:nvPr/>
            </p:nvGrpSpPr>
            <p:grpSpPr bwMode="auto">
              <a:xfrm>
                <a:off x="2147" y="1505"/>
                <a:ext cx="504" cy="412"/>
                <a:chOff x="2147" y="1505"/>
                <a:chExt cx="504" cy="412"/>
              </a:xfrm>
            </p:grpSpPr>
            <p:grpSp>
              <p:nvGrpSpPr>
                <p:cNvPr id="52253" name="Group 56"/>
                <p:cNvGrpSpPr>
                  <a:grpSpLocks/>
                </p:cNvGrpSpPr>
                <p:nvPr/>
              </p:nvGrpSpPr>
              <p:grpSpPr bwMode="auto">
                <a:xfrm>
                  <a:off x="2147" y="1505"/>
                  <a:ext cx="504" cy="412"/>
                  <a:chOff x="2147" y="1505"/>
                  <a:chExt cx="504" cy="412"/>
                </a:xfrm>
              </p:grpSpPr>
              <p:grpSp>
                <p:nvGrpSpPr>
                  <p:cNvPr id="5226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147" y="1505"/>
                    <a:ext cx="504" cy="412"/>
                    <a:chOff x="2147" y="1505"/>
                    <a:chExt cx="504" cy="412"/>
                  </a:xfrm>
                </p:grpSpPr>
                <p:grpSp>
                  <p:nvGrpSpPr>
                    <p:cNvPr id="52267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80" y="1505"/>
                      <a:ext cx="83" cy="122"/>
                      <a:chOff x="2480" y="1505"/>
                      <a:chExt cx="83" cy="122"/>
                    </a:xfrm>
                  </p:grpSpPr>
                  <p:sp>
                    <p:nvSpPr>
                      <p:cNvPr id="52269" name="Freeform 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0" y="1505"/>
                        <a:ext cx="83" cy="122"/>
                      </a:xfrm>
                      <a:custGeom>
                        <a:avLst/>
                        <a:gdLst>
                          <a:gd name="T0" fmla="*/ 0 w 83"/>
                          <a:gd name="T1" fmla="*/ 74 h 122"/>
                          <a:gd name="T2" fmla="*/ 12 w 83"/>
                          <a:gd name="T3" fmla="*/ 64 h 122"/>
                          <a:gd name="T4" fmla="*/ 19 w 83"/>
                          <a:gd name="T5" fmla="*/ 55 h 122"/>
                          <a:gd name="T6" fmla="*/ 16 w 83"/>
                          <a:gd name="T7" fmla="*/ 48 h 122"/>
                          <a:gd name="T8" fmla="*/ 16 w 83"/>
                          <a:gd name="T9" fmla="*/ 42 h 122"/>
                          <a:gd name="T10" fmla="*/ 17 w 83"/>
                          <a:gd name="T11" fmla="*/ 36 h 122"/>
                          <a:gd name="T12" fmla="*/ 21 w 83"/>
                          <a:gd name="T13" fmla="*/ 35 h 122"/>
                          <a:gd name="T14" fmla="*/ 19 w 83"/>
                          <a:gd name="T15" fmla="*/ 31 h 122"/>
                          <a:gd name="T16" fmla="*/ 20 w 83"/>
                          <a:gd name="T17" fmla="*/ 25 h 122"/>
                          <a:gd name="T18" fmla="*/ 22 w 83"/>
                          <a:gd name="T19" fmla="*/ 19 h 122"/>
                          <a:gd name="T20" fmla="*/ 26 w 83"/>
                          <a:gd name="T21" fmla="*/ 17 h 122"/>
                          <a:gd name="T22" fmla="*/ 31 w 83"/>
                          <a:gd name="T23" fmla="*/ 16 h 122"/>
                          <a:gd name="T24" fmla="*/ 35 w 83"/>
                          <a:gd name="T25" fmla="*/ 17 h 122"/>
                          <a:gd name="T26" fmla="*/ 34 w 83"/>
                          <a:gd name="T27" fmla="*/ 13 h 122"/>
                          <a:gd name="T28" fmla="*/ 35 w 83"/>
                          <a:gd name="T29" fmla="*/ 7 h 122"/>
                          <a:gd name="T30" fmla="*/ 37 w 83"/>
                          <a:gd name="T31" fmla="*/ 6 h 122"/>
                          <a:gd name="T32" fmla="*/ 41 w 83"/>
                          <a:gd name="T33" fmla="*/ 4 h 122"/>
                          <a:gd name="T34" fmla="*/ 45 w 83"/>
                          <a:gd name="T35" fmla="*/ 4 h 122"/>
                          <a:gd name="T36" fmla="*/ 48 w 83"/>
                          <a:gd name="T37" fmla="*/ 6 h 122"/>
                          <a:gd name="T38" fmla="*/ 52 w 83"/>
                          <a:gd name="T39" fmla="*/ 1 h 122"/>
                          <a:gd name="T40" fmla="*/ 57 w 83"/>
                          <a:gd name="T41" fmla="*/ 0 h 122"/>
                          <a:gd name="T42" fmla="*/ 65 w 83"/>
                          <a:gd name="T43" fmla="*/ 0 h 122"/>
                          <a:gd name="T44" fmla="*/ 73 w 83"/>
                          <a:gd name="T45" fmla="*/ 3 h 122"/>
                          <a:gd name="T46" fmla="*/ 78 w 83"/>
                          <a:gd name="T47" fmla="*/ 9 h 122"/>
                          <a:gd name="T48" fmla="*/ 82 w 83"/>
                          <a:gd name="T49" fmla="*/ 13 h 122"/>
                          <a:gd name="T50" fmla="*/ 82 w 83"/>
                          <a:gd name="T51" fmla="*/ 20 h 122"/>
                          <a:gd name="T52" fmla="*/ 81 w 83"/>
                          <a:gd name="T53" fmla="*/ 28 h 122"/>
                          <a:gd name="T54" fmla="*/ 78 w 83"/>
                          <a:gd name="T55" fmla="*/ 35 h 122"/>
                          <a:gd name="T56" fmla="*/ 76 w 83"/>
                          <a:gd name="T57" fmla="*/ 45 h 122"/>
                          <a:gd name="T58" fmla="*/ 72 w 83"/>
                          <a:gd name="T59" fmla="*/ 54 h 122"/>
                          <a:gd name="T60" fmla="*/ 65 w 83"/>
                          <a:gd name="T61" fmla="*/ 61 h 122"/>
                          <a:gd name="T62" fmla="*/ 52 w 83"/>
                          <a:gd name="T63" fmla="*/ 71 h 122"/>
                          <a:gd name="T64" fmla="*/ 39 w 83"/>
                          <a:gd name="T65" fmla="*/ 77 h 122"/>
                          <a:gd name="T66" fmla="*/ 25 w 83"/>
                          <a:gd name="T67" fmla="*/ 83 h 122"/>
                          <a:gd name="T68" fmla="*/ 9 w 83"/>
                          <a:gd name="T69" fmla="*/ 101 h 122"/>
                          <a:gd name="T70" fmla="*/ 2 w 83"/>
                          <a:gd name="T71" fmla="*/ 121 h 122"/>
                          <a:gd name="T72" fmla="*/ 0 w 83"/>
                          <a:gd name="T73" fmla="*/ 74 h 122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w 83"/>
                          <a:gd name="T112" fmla="*/ 0 h 122"/>
                          <a:gd name="T113" fmla="*/ 83 w 83"/>
                          <a:gd name="T114" fmla="*/ 122 h 122"/>
                        </a:gdLst>
                        <a:ahLst/>
                        <a:cxnLst>
                          <a:cxn ang="T74">
                            <a:pos x="T0" y="T1"/>
                          </a:cxn>
                          <a:cxn ang="T75">
                            <a:pos x="T2" y="T3"/>
                          </a:cxn>
                          <a:cxn ang="T76">
                            <a:pos x="T4" y="T5"/>
                          </a:cxn>
                          <a:cxn ang="T77">
                            <a:pos x="T6" y="T7"/>
                          </a:cxn>
                          <a:cxn ang="T78">
                            <a:pos x="T8" y="T9"/>
                          </a:cxn>
                          <a:cxn ang="T79">
                            <a:pos x="T10" y="T11"/>
                          </a:cxn>
                          <a:cxn ang="T80">
                            <a:pos x="T12" y="T13"/>
                          </a:cxn>
                          <a:cxn ang="T81">
                            <a:pos x="T14" y="T15"/>
                          </a:cxn>
                          <a:cxn ang="T82">
                            <a:pos x="T16" y="T17"/>
                          </a:cxn>
                          <a:cxn ang="T83">
                            <a:pos x="T18" y="T19"/>
                          </a:cxn>
                          <a:cxn ang="T84">
                            <a:pos x="T20" y="T21"/>
                          </a:cxn>
                          <a:cxn ang="T85">
                            <a:pos x="T22" y="T23"/>
                          </a:cxn>
                          <a:cxn ang="T86">
                            <a:pos x="T24" y="T25"/>
                          </a:cxn>
                          <a:cxn ang="T87">
                            <a:pos x="T26" y="T27"/>
                          </a:cxn>
                          <a:cxn ang="T88">
                            <a:pos x="T28" y="T29"/>
                          </a:cxn>
                          <a:cxn ang="T89">
                            <a:pos x="T30" y="T31"/>
                          </a:cxn>
                          <a:cxn ang="T90">
                            <a:pos x="T32" y="T33"/>
                          </a:cxn>
                          <a:cxn ang="T91">
                            <a:pos x="T34" y="T35"/>
                          </a:cxn>
                          <a:cxn ang="T92">
                            <a:pos x="T36" y="T37"/>
                          </a:cxn>
                          <a:cxn ang="T93">
                            <a:pos x="T38" y="T39"/>
                          </a:cxn>
                          <a:cxn ang="T94">
                            <a:pos x="T40" y="T41"/>
                          </a:cxn>
                          <a:cxn ang="T95">
                            <a:pos x="T42" y="T43"/>
                          </a:cxn>
                          <a:cxn ang="T96">
                            <a:pos x="T44" y="T45"/>
                          </a:cxn>
                          <a:cxn ang="T97">
                            <a:pos x="T46" y="T47"/>
                          </a:cxn>
                          <a:cxn ang="T98">
                            <a:pos x="T48" y="T49"/>
                          </a:cxn>
                          <a:cxn ang="T99">
                            <a:pos x="T50" y="T51"/>
                          </a:cxn>
                          <a:cxn ang="T100">
                            <a:pos x="T52" y="T53"/>
                          </a:cxn>
                          <a:cxn ang="T101">
                            <a:pos x="T54" y="T55"/>
                          </a:cxn>
                          <a:cxn ang="T102">
                            <a:pos x="T56" y="T57"/>
                          </a:cxn>
                          <a:cxn ang="T103">
                            <a:pos x="T58" y="T59"/>
                          </a:cxn>
                          <a:cxn ang="T104">
                            <a:pos x="T60" y="T61"/>
                          </a:cxn>
                          <a:cxn ang="T105">
                            <a:pos x="T62" y="T63"/>
                          </a:cxn>
                          <a:cxn ang="T106">
                            <a:pos x="T64" y="T65"/>
                          </a:cxn>
                          <a:cxn ang="T107">
                            <a:pos x="T66" y="T67"/>
                          </a:cxn>
                          <a:cxn ang="T108">
                            <a:pos x="T68" y="T69"/>
                          </a:cxn>
                          <a:cxn ang="T109">
                            <a:pos x="T70" y="T71"/>
                          </a:cxn>
                          <a:cxn ang="T110">
                            <a:pos x="T72" y="T73"/>
                          </a:cxn>
                        </a:cxnLst>
                        <a:rect l="T111" t="T112" r="T113" b="T114"/>
                        <a:pathLst>
                          <a:path w="83" h="122">
                            <a:moveTo>
                              <a:pt x="0" y="74"/>
                            </a:moveTo>
                            <a:lnTo>
                              <a:pt x="12" y="64"/>
                            </a:lnTo>
                            <a:lnTo>
                              <a:pt x="19" y="55"/>
                            </a:lnTo>
                            <a:lnTo>
                              <a:pt x="16" y="48"/>
                            </a:lnTo>
                            <a:lnTo>
                              <a:pt x="16" y="42"/>
                            </a:lnTo>
                            <a:lnTo>
                              <a:pt x="17" y="36"/>
                            </a:lnTo>
                            <a:lnTo>
                              <a:pt x="21" y="35"/>
                            </a:lnTo>
                            <a:lnTo>
                              <a:pt x="19" y="31"/>
                            </a:lnTo>
                            <a:lnTo>
                              <a:pt x="20" y="25"/>
                            </a:lnTo>
                            <a:lnTo>
                              <a:pt x="22" y="19"/>
                            </a:lnTo>
                            <a:lnTo>
                              <a:pt x="26" y="17"/>
                            </a:lnTo>
                            <a:lnTo>
                              <a:pt x="31" y="16"/>
                            </a:lnTo>
                            <a:lnTo>
                              <a:pt x="35" y="17"/>
                            </a:lnTo>
                            <a:lnTo>
                              <a:pt x="34" y="13"/>
                            </a:lnTo>
                            <a:lnTo>
                              <a:pt x="35" y="7"/>
                            </a:lnTo>
                            <a:lnTo>
                              <a:pt x="37" y="6"/>
                            </a:lnTo>
                            <a:lnTo>
                              <a:pt x="41" y="4"/>
                            </a:lnTo>
                            <a:lnTo>
                              <a:pt x="45" y="4"/>
                            </a:lnTo>
                            <a:lnTo>
                              <a:pt x="48" y="6"/>
                            </a:lnTo>
                            <a:lnTo>
                              <a:pt x="52" y="1"/>
                            </a:lnTo>
                            <a:lnTo>
                              <a:pt x="57" y="0"/>
                            </a:lnTo>
                            <a:lnTo>
                              <a:pt x="65" y="0"/>
                            </a:lnTo>
                            <a:lnTo>
                              <a:pt x="73" y="3"/>
                            </a:lnTo>
                            <a:lnTo>
                              <a:pt x="78" y="9"/>
                            </a:lnTo>
                            <a:lnTo>
                              <a:pt x="82" y="13"/>
                            </a:lnTo>
                            <a:lnTo>
                              <a:pt x="82" y="20"/>
                            </a:lnTo>
                            <a:lnTo>
                              <a:pt x="81" y="28"/>
                            </a:lnTo>
                            <a:lnTo>
                              <a:pt x="78" y="35"/>
                            </a:lnTo>
                            <a:lnTo>
                              <a:pt x="76" y="45"/>
                            </a:lnTo>
                            <a:lnTo>
                              <a:pt x="72" y="54"/>
                            </a:lnTo>
                            <a:lnTo>
                              <a:pt x="65" y="61"/>
                            </a:lnTo>
                            <a:lnTo>
                              <a:pt x="52" y="71"/>
                            </a:lnTo>
                            <a:lnTo>
                              <a:pt x="39" y="77"/>
                            </a:lnTo>
                            <a:lnTo>
                              <a:pt x="25" y="83"/>
                            </a:lnTo>
                            <a:lnTo>
                              <a:pt x="9" y="101"/>
                            </a:lnTo>
                            <a:lnTo>
                              <a:pt x="2" y="121"/>
                            </a:lnTo>
                            <a:lnTo>
                              <a:pt x="0" y="74"/>
                            </a:lnTo>
                          </a:path>
                        </a:pathLst>
                      </a:custGeom>
                      <a:solidFill>
                        <a:srgbClr val="E0A08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70" name="Freeform 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29" y="1512"/>
                        <a:ext cx="19" cy="24"/>
                      </a:xfrm>
                      <a:custGeom>
                        <a:avLst/>
                        <a:gdLst>
                          <a:gd name="T0" fmla="*/ 17 w 19"/>
                          <a:gd name="T1" fmla="*/ 23 h 24"/>
                          <a:gd name="T2" fmla="*/ 18 w 19"/>
                          <a:gd name="T3" fmla="*/ 16 h 24"/>
                          <a:gd name="T4" fmla="*/ 17 w 19"/>
                          <a:gd name="T5" fmla="*/ 10 h 24"/>
                          <a:gd name="T6" fmla="*/ 14 w 19"/>
                          <a:gd name="T7" fmla="*/ 4 h 24"/>
                          <a:gd name="T8" fmla="*/ 10 w 19"/>
                          <a:gd name="T9" fmla="*/ 3 h 24"/>
                          <a:gd name="T10" fmla="*/ 6 w 19"/>
                          <a:gd name="T11" fmla="*/ 1 h 24"/>
                          <a:gd name="T12" fmla="*/ 4 w 19"/>
                          <a:gd name="T13" fmla="*/ 1 h 24"/>
                          <a:gd name="T14" fmla="*/ 0 w 19"/>
                          <a:gd name="T15" fmla="*/ 0 h 24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9"/>
                          <a:gd name="T25" fmla="*/ 0 h 24"/>
                          <a:gd name="T26" fmla="*/ 19 w 19"/>
                          <a:gd name="T27" fmla="*/ 24 h 24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9" h="24">
                            <a:moveTo>
                              <a:pt x="17" y="23"/>
                            </a:moveTo>
                            <a:lnTo>
                              <a:pt x="18" y="16"/>
                            </a:lnTo>
                            <a:lnTo>
                              <a:pt x="17" y="10"/>
                            </a:lnTo>
                            <a:lnTo>
                              <a:pt x="14" y="4"/>
                            </a:lnTo>
                            <a:lnTo>
                              <a:pt x="10" y="3"/>
                            </a:lnTo>
                            <a:lnTo>
                              <a:pt x="6" y="1"/>
                            </a:lnTo>
                            <a:lnTo>
                              <a:pt x="4" y="1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71" name="Freeform 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18" y="1522"/>
                        <a:ext cx="17" cy="25"/>
                      </a:xfrm>
                      <a:custGeom>
                        <a:avLst/>
                        <a:gdLst>
                          <a:gd name="T0" fmla="*/ 0 w 17"/>
                          <a:gd name="T1" fmla="*/ 0 h 25"/>
                          <a:gd name="T2" fmla="*/ 7 w 17"/>
                          <a:gd name="T3" fmla="*/ 2 h 25"/>
                          <a:gd name="T4" fmla="*/ 13 w 17"/>
                          <a:gd name="T5" fmla="*/ 5 h 25"/>
                          <a:gd name="T6" fmla="*/ 16 w 17"/>
                          <a:gd name="T7" fmla="*/ 9 h 25"/>
                          <a:gd name="T8" fmla="*/ 16 w 17"/>
                          <a:gd name="T9" fmla="*/ 14 h 25"/>
                          <a:gd name="T10" fmla="*/ 11 w 17"/>
                          <a:gd name="T11" fmla="*/ 18 h 25"/>
                          <a:gd name="T12" fmla="*/ 9 w 17"/>
                          <a:gd name="T13" fmla="*/ 24 h 25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25"/>
                          <a:gd name="T23" fmla="*/ 17 w 17"/>
                          <a:gd name="T24" fmla="*/ 25 h 25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25">
                            <a:moveTo>
                              <a:pt x="0" y="0"/>
                            </a:moveTo>
                            <a:lnTo>
                              <a:pt x="7" y="2"/>
                            </a:lnTo>
                            <a:lnTo>
                              <a:pt x="13" y="5"/>
                            </a:lnTo>
                            <a:lnTo>
                              <a:pt x="16" y="9"/>
                            </a:lnTo>
                            <a:lnTo>
                              <a:pt x="16" y="14"/>
                            </a:lnTo>
                            <a:lnTo>
                              <a:pt x="11" y="18"/>
                            </a:lnTo>
                            <a:lnTo>
                              <a:pt x="9" y="2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72" name="Freeform 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04" y="1537"/>
                        <a:ext cx="17" cy="20"/>
                      </a:xfrm>
                      <a:custGeom>
                        <a:avLst/>
                        <a:gdLst>
                          <a:gd name="T0" fmla="*/ 0 w 17"/>
                          <a:gd name="T1" fmla="*/ 3 h 20"/>
                          <a:gd name="T2" fmla="*/ 5 w 17"/>
                          <a:gd name="T3" fmla="*/ 0 h 20"/>
                          <a:gd name="T4" fmla="*/ 10 w 17"/>
                          <a:gd name="T5" fmla="*/ 1 h 20"/>
                          <a:gd name="T6" fmla="*/ 14 w 17"/>
                          <a:gd name="T7" fmla="*/ 4 h 20"/>
                          <a:gd name="T8" fmla="*/ 16 w 17"/>
                          <a:gd name="T9" fmla="*/ 10 h 20"/>
                          <a:gd name="T10" fmla="*/ 13 w 17"/>
                          <a:gd name="T11" fmla="*/ 13 h 20"/>
                          <a:gd name="T12" fmla="*/ 10 w 17"/>
                          <a:gd name="T13" fmla="*/ 19 h 20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20"/>
                          <a:gd name="T23" fmla="*/ 17 w 17"/>
                          <a:gd name="T24" fmla="*/ 20 h 20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20">
                            <a:moveTo>
                              <a:pt x="0" y="3"/>
                            </a:moveTo>
                            <a:lnTo>
                              <a:pt x="5" y="0"/>
                            </a:lnTo>
                            <a:lnTo>
                              <a:pt x="10" y="1"/>
                            </a:lnTo>
                            <a:lnTo>
                              <a:pt x="14" y="4"/>
                            </a:lnTo>
                            <a:lnTo>
                              <a:pt x="16" y="10"/>
                            </a:lnTo>
                            <a:lnTo>
                              <a:pt x="13" y="13"/>
                            </a:lnTo>
                            <a:lnTo>
                              <a:pt x="10" y="19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52268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2147" y="1528"/>
                      <a:ext cx="504" cy="389"/>
                    </a:xfrm>
                    <a:custGeom>
                      <a:avLst/>
                      <a:gdLst>
                        <a:gd name="T0" fmla="*/ 310 w 504"/>
                        <a:gd name="T1" fmla="*/ 297 h 389"/>
                        <a:gd name="T2" fmla="*/ 326 w 504"/>
                        <a:gd name="T3" fmla="*/ 321 h 389"/>
                        <a:gd name="T4" fmla="*/ 341 w 504"/>
                        <a:gd name="T5" fmla="*/ 334 h 389"/>
                        <a:gd name="T6" fmla="*/ 361 w 504"/>
                        <a:gd name="T7" fmla="*/ 346 h 389"/>
                        <a:gd name="T8" fmla="*/ 364 w 504"/>
                        <a:gd name="T9" fmla="*/ 360 h 389"/>
                        <a:gd name="T10" fmla="*/ 373 w 504"/>
                        <a:gd name="T11" fmla="*/ 370 h 389"/>
                        <a:gd name="T12" fmla="*/ 381 w 504"/>
                        <a:gd name="T13" fmla="*/ 388 h 389"/>
                        <a:gd name="T14" fmla="*/ 387 w 504"/>
                        <a:gd name="T15" fmla="*/ 343 h 389"/>
                        <a:gd name="T16" fmla="*/ 393 w 504"/>
                        <a:gd name="T17" fmla="*/ 313 h 389"/>
                        <a:gd name="T18" fmla="*/ 387 w 504"/>
                        <a:gd name="T19" fmla="*/ 262 h 389"/>
                        <a:gd name="T20" fmla="*/ 398 w 504"/>
                        <a:gd name="T21" fmla="*/ 236 h 389"/>
                        <a:gd name="T22" fmla="*/ 414 w 504"/>
                        <a:gd name="T23" fmla="*/ 186 h 389"/>
                        <a:gd name="T24" fmla="*/ 444 w 504"/>
                        <a:gd name="T25" fmla="*/ 132 h 389"/>
                        <a:gd name="T26" fmla="*/ 453 w 504"/>
                        <a:gd name="T27" fmla="*/ 98 h 389"/>
                        <a:gd name="T28" fmla="*/ 471 w 504"/>
                        <a:gd name="T29" fmla="*/ 56 h 389"/>
                        <a:gd name="T30" fmla="*/ 488 w 504"/>
                        <a:gd name="T31" fmla="*/ 26 h 389"/>
                        <a:gd name="T32" fmla="*/ 503 w 504"/>
                        <a:gd name="T33" fmla="*/ 15 h 389"/>
                        <a:gd name="T34" fmla="*/ 486 w 504"/>
                        <a:gd name="T35" fmla="*/ 6 h 389"/>
                        <a:gd name="T36" fmla="*/ 463 w 504"/>
                        <a:gd name="T37" fmla="*/ 0 h 389"/>
                        <a:gd name="T38" fmla="*/ 437 w 504"/>
                        <a:gd name="T39" fmla="*/ 3 h 389"/>
                        <a:gd name="T40" fmla="*/ 409 w 504"/>
                        <a:gd name="T41" fmla="*/ 12 h 389"/>
                        <a:gd name="T42" fmla="*/ 383 w 504"/>
                        <a:gd name="T43" fmla="*/ 23 h 389"/>
                        <a:gd name="T44" fmla="*/ 366 w 504"/>
                        <a:gd name="T45" fmla="*/ 34 h 389"/>
                        <a:gd name="T46" fmla="*/ 358 w 504"/>
                        <a:gd name="T47" fmla="*/ 31 h 389"/>
                        <a:gd name="T48" fmla="*/ 347 w 504"/>
                        <a:gd name="T49" fmla="*/ 23 h 389"/>
                        <a:gd name="T50" fmla="*/ 344 w 504"/>
                        <a:gd name="T51" fmla="*/ 6 h 389"/>
                        <a:gd name="T52" fmla="*/ 333 w 504"/>
                        <a:gd name="T53" fmla="*/ 15 h 389"/>
                        <a:gd name="T54" fmla="*/ 318 w 504"/>
                        <a:gd name="T55" fmla="*/ 19 h 389"/>
                        <a:gd name="T56" fmla="*/ 298 w 504"/>
                        <a:gd name="T57" fmla="*/ 23 h 389"/>
                        <a:gd name="T58" fmla="*/ 280 w 504"/>
                        <a:gd name="T59" fmla="*/ 25 h 389"/>
                        <a:gd name="T60" fmla="*/ 262 w 504"/>
                        <a:gd name="T61" fmla="*/ 28 h 389"/>
                        <a:gd name="T62" fmla="*/ 236 w 504"/>
                        <a:gd name="T63" fmla="*/ 26 h 389"/>
                        <a:gd name="T64" fmla="*/ 215 w 504"/>
                        <a:gd name="T65" fmla="*/ 35 h 389"/>
                        <a:gd name="T66" fmla="*/ 196 w 504"/>
                        <a:gd name="T67" fmla="*/ 53 h 389"/>
                        <a:gd name="T68" fmla="*/ 177 w 504"/>
                        <a:gd name="T69" fmla="*/ 78 h 389"/>
                        <a:gd name="T70" fmla="*/ 164 w 504"/>
                        <a:gd name="T71" fmla="*/ 97 h 389"/>
                        <a:gd name="T72" fmla="*/ 146 w 504"/>
                        <a:gd name="T73" fmla="*/ 113 h 389"/>
                        <a:gd name="T74" fmla="*/ 129 w 504"/>
                        <a:gd name="T75" fmla="*/ 123 h 389"/>
                        <a:gd name="T76" fmla="*/ 112 w 504"/>
                        <a:gd name="T77" fmla="*/ 136 h 389"/>
                        <a:gd name="T78" fmla="*/ 105 w 504"/>
                        <a:gd name="T79" fmla="*/ 152 h 389"/>
                        <a:gd name="T80" fmla="*/ 76 w 504"/>
                        <a:gd name="T81" fmla="*/ 148 h 389"/>
                        <a:gd name="T82" fmla="*/ 40 w 504"/>
                        <a:gd name="T83" fmla="*/ 154 h 389"/>
                        <a:gd name="T84" fmla="*/ 46 w 504"/>
                        <a:gd name="T85" fmla="*/ 136 h 389"/>
                        <a:gd name="T86" fmla="*/ 9 w 504"/>
                        <a:gd name="T87" fmla="*/ 142 h 389"/>
                        <a:gd name="T88" fmla="*/ 6 w 504"/>
                        <a:gd name="T89" fmla="*/ 189 h 389"/>
                        <a:gd name="T90" fmla="*/ 5 w 504"/>
                        <a:gd name="T91" fmla="*/ 228 h 389"/>
                        <a:gd name="T92" fmla="*/ 0 w 504"/>
                        <a:gd name="T93" fmla="*/ 240 h 389"/>
                        <a:gd name="T94" fmla="*/ 9 w 504"/>
                        <a:gd name="T95" fmla="*/ 245 h 389"/>
                        <a:gd name="T96" fmla="*/ 19 w 504"/>
                        <a:gd name="T97" fmla="*/ 245 h 389"/>
                        <a:gd name="T98" fmla="*/ 27 w 504"/>
                        <a:gd name="T99" fmla="*/ 272 h 389"/>
                        <a:gd name="T100" fmla="*/ 46 w 504"/>
                        <a:gd name="T101" fmla="*/ 302 h 389"/>
                        <a:gd name="T102" fmla="*/ 61 w 504"/>
                        <a:gd name="T103" fmla="*/ 316 h 389"/>
                        <a:gd name="T104" fmla="*/ 76 w 504"/>
                        <a:gd name="T105" fmla="*/ 327 h 389"/>
                        <a:gd name="T106" fmla="*/ 107 w 504"/>
                        <a:gd name="T107" fmla="*/ 341 h 389"/>
                        <a:gd name="T108" fmla="*/ 137 w 504"/>
                        <a:gd name="T109" fmla="*/ 347 h 389"/>
                        <a:gd name="T110" fmla="*/ 170 w 504"/>
                        <a:gd name="T111" fmla="*/ 348 h 389"/>
                        <a:gd name="T112" fmla="*/ 195 w 504"/>
                        <a:gd name="T113" fmla="*/ 343 h 389"/>
                        <a:gd name="T114" fmla="*/ 216 w 504"/>
                        <a:gd name="T115" fmla="*/ 334 h 389"/>
                        <a:gd name="T116" fmla="*/ 235 w 504"/>
                        <a:gd name="T117" fmla="*/ 324 h 389"/>
                        <a:gd name="T118" fmla="*/ 250 w 504"/>
                        <a:gd name="T119" fmla="*/ 309 h 389"/>
                        <a:gd name="T120" fmla="*/ 261 w 504"/>
                        <a:gd name="T121" fmla="*/ 297 h 389"/>
                        <a:gd name="T122" fmla="*/ 283 w 504"/>
                        <a:gd name="T123" fmla="*/ 290 h 389"/>
                        <a:gd name="T124" fmla="*/ 310 w 504"/>
                        <a:gd name="T125" fmla="*/ 297 h 389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504"/>
                        <a:gd name="T190" fmla="*/ 0 h 389"/>
                        <a:gd name="T191" fmla="*/ 504 w 504"/>
                        <a:gd name="T192" fmla="*/ 389 h 389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504" h="389">
                          <a:moveTo>
                            <a:pt x="310" y="297"/>
                          </a:moveTo>
                          <a:lnTo>
                            <a:pt x="326" y="321"/>
                          </a:lnTo>
                          <a:lnTo>
                            <a:pt x="341" y="334"/>
                          </a:lnTo>
                          <a:lnTo>
                            <a:pt x="361" y="346"/>
                          </a:lnTo>
                          <a:lnTo>
                            <a:pt x="364" y="360"/>
                          </a:lnTo>
                          <a:lnTo>
                            <a:pt x="373" y="370"/>
                          </a:lnTo>
                          <a:lnTo>
                            <a:pt x="381" y="388"/>
                          </a:lnTo>
                          <a:lnTo>
                            <a:pt x="387" y="343"/>
                          </a:lnTo>
                          <a:lnTo>
                            <a:pt x="393" y="313"/>
                          </a:lnTo>
                          <a:lnTo>
                            <a:pt x="387" y="262"/>
                          </a:lnTo>
                          <a:lnTo>
                            <a:pt x="398" y="236"/>
                          </a:lnTo>
                          <a:lnTo>
                            <a:pt x="414" y="186"/>
                          </a:lnTo>
                          <a:lnTo>
                            <a:pt x="444" y="132"/>
                          </a:lnTo>
                          <a:lnTo>
                            <a:pt x="453" y="98"/>
                          </a:lnTo>
                          <a:lnTo>
                            <a:pt x="471" y="56"/>
                          </a:lnTo>
                          <a:lnTo>
                            <a:pt x="488" y="26"/>
                          </a:lnTo>
                          <a:lnTo>
                            <a:pt x="503" y="15"/>
                          </a:lnTo>
                          <a:lnTo>
                            <a:pt x="486" y="6"/>
                          </a:lnTo>
                          <a:lnTo>
                            <a:pt x="463" y="0"/>
                          </a:lnTo>
                          <a:lnTo>
                            <a:pt x="437" y="3"/>
                          </a:lnTo>
                          <a:lnTo>
                            <a:pt x="409" y="12"/>
                          </a:lnTo>
                          <a:lnTo>
                            <a:pt x="383" y="23"/>
                          </a:lnTo>
                          <a:lnTo>
                            <a:pt x="366" y="34"/>
                          </a:lnTo>
                          <a:lnTo>
                            <a:pt x="358" y="31"/>
                          </a:lnTo>
                          <a:lnTo>
                            <a:pt x="347" y="23"/>
                          </a:lnTo>
                          <a:lnTo>
                            <a:pt x="344" y="6"/>
                          </a:lnTo>
                          <a:lnTo>
                            <a:pt x="333" y="15"/>
                          </a:lnTo>
                          <a:lnTo>
                            <a:pt x="318" y="19"/>
                          </a:lnTo>
                          <a:lnTo>
                            <a:pt x="298" y="23"/>
                          </a:lnTo>
                          <a:lnTo>
                            <a:pt x="280" y="25"/>
                          </a:lnTo>
                          <a:lnTo>
                            <a:pt x="262" y="28"/>
                          </a:lnTo>
                          <a:lnTo>
                            <a:pt x="236" y="26"/>
                          </a:lnTo>
                          <a:lnTo>
                            <a:pt x="215" y="35"/>
                          </a:lnTo>
                          <a:lnTo>
                            <a:pt x="196" y="53"/>
                          </a:lnTo>
                          <a:lnTo>
                            <a:pt x="177" y="78"/>
                          </a:lnTo>
                          <a:lnTo>
                            <a:pt x="164" y="97"/>
                          </a:lnTo>
                          <a:lnTo>
                            <a:pt x="146" y="113"/>
                          </a:lnTo>
                          <a:lnTo>
                            <a:pt x="129" y="123"/>
                          </a:lnTo>
                          <a:lnTo>
                            <a:pt x="112" y="136"/>
                          </a:lnTo>
                          <a:lnTo>
                            <a:pt x="105" y="152"/>
                          </a:lnTo>
                          <a:lnTo>
                            <a:pt x="76" y="148"/>
                          </a:lnTo>
                          <a:lnTo>
                            <a:pt x="40" y="154"/>
                          </a:lnTo>
                          <a:lnTo>
                            <a:pt x="46" y="136"/>
                          </a:lnTo>
                          <a:lnTo>
                            <a:pt x="9" y="142"/>
                          </a:lnTo>
                          <a:lnTo>
                            <a:pt x="6" y="189"/>
                          </a:lnTo>
                          <a:lnTo>
                            <a:pt x="5" y="228"/>
                          </a:lnTo>
                          <a:lnTo>
                            <a:pt x="0" y="240"/>
                          </a:lnTo>
                          <a:lnTo>
                            <a:pt x="9" y="245"/>
                          </a:lnTo>
                          <a:lnTo>
                            <a:pt x="19" y="245"/>
                          </a:lnTo>
                          <a:lnTo>
                            <a:pt x="27" y="272"/>
                          </a:lnTo>
                          <a:lnTo>
                            <a:pt x="46" y="302"/>
                          </a:lnTo>
                          <a:lnTo>
                            <a:pt x="61" y="316"/>
                          </a:lnTo>
                          <a:lnTo>
                            <a:pt x="76" y="327"/>
                          </a:lnTo>
                          <a:lnTo>
                            <a:pt x="107" y="341"/>
                          </a:lnTo>
                          <a:lnTo>
                            <a:pt x="137" y="347"/>
                          </a:lnTo>
                          <a:lnTo>
                            <a:pt x="170" y="348"/>
                          </a:lnTo>
                          <a:lnTo>
                            <a:pt x="195" y="343"/>
                          </a:lnTo>
                          <a:lnTo>
                            <a:pt x="216" y="334"/>
                          </a:lnTo>
                          <a:lnTo>
                            <a:pt x="235" y="324"/>
                          </a:lnTo>
                          <a:lnTo>
                            <a:pt x="250" y="309"/>
                          </a:lnTo>
                          <a:lnTo>
                            <a:pt x="261" y="297"/>
                          </a:lnTo>
                          <a:lnTo>
                            <a:pt x="283" y="290"/>
                          </a:lnTo>
                          <a:lnTo>
                            <a:pt x="310" y="297"/>
                          </a:lnTo>
                        </a:path>
                      </a:pathLst>
                    </a:custGeom>
                    <a:solidFill>
                      <a:srgbClr val="0000FF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2266" name="Freeform 64"/>
                  <p:cNvSpPr>
                    <a:spLocks/>
                  </p:cNvSpPr>
                  <p:nvPr/>
                </p:nvSpPr>
                <p:spPr bwMode="auto">
                  <a:xfrm>
                    <a:off x="2248" y="1560"/>
                    <a:ext cx="264" cy="193"/>
                  </a:xfrm>
                  <a:custGeom>
                    <a:avLst/>
                    <a:gdLst>
                      <a:gd name="T0" fmla="*/ 263 w 264"/>
                      <a:gd name="T1" fmla="*/ 0 h 193"/>
                      <a:gd name="T2" fmla="*/ 246 w 264"/>
                      <a:gd name="T3" fmla="*/ 18 h 193"/>
                      <a:gd name="T4" fmla="*/ 229 w 264"/>
                      <a:gd name="T5" fmla="*/ 28 h 193"/>
                      <a:gd name="T6" fmla="*/ 214 w 264"/>
                      <a:gd name="T7" fmla="*/ 38 h 193"/>
                      <a:gd name="T8" fmla="*/ 207 w 264"/>
                      <a:gd name="T9" fmla="*/ 50 h 193"/>
                      <a:gd name="T10" fmla="*/ 199 w 264"/>
                      <a:gd name="T11" fmla="*/ 60 h 193"/>
                      <a:gd name="T12" fmla="*/ 188 w 264"/>
                      <a:gd name="T13" fmla="*/ 69 h 193"/>
                      <a:gd name="T14" fmla="*/ 173 w 264"/>
                      <a:gd name="T15" fmla="*/ 75 h 193"/>
                      <a:gd name="T16" fmla="*/ 163 w 264"/>
                      <a:gd name="T17" fmla="*/ 85 h 193"/>
                      <a:gd name="T18" fmla="*/ 155 w 264"/>
                      <a:gd name="T19" fmla="*/ 97 h 193"/>
                      <a:gd name="T20" fmla="*/ 146 w 264"/>
                      <a:gd name="T21" fmla="*/ 111 h 193"/>
                      <a:gd name="T22" fmla="*/ 138 w 264"/>
                      <a:gd name="T23" fmla="*/ 128 h 193"/>
                      <a:gd name="T24" fmla="*/ 132 w 264"/>
                      <a:gd name="T25" fmla="*/ 147 h 193"/>
                      <a:gd name="T26" fmla="*/ 122 w 264"/>
                      <a:gd name="T27" fmla="*/ 163 h 193"/>
                      <a:gd name="T28" fmla="*/ 112 w 264"/>
                      <a:gd name="T29" fmla="*/ 174 h 193"/>
                      <a:gd name="T30" fmla="*/ 98 w 264"/>
                      <a:gd name="T31" fmla="*/ 183 h 193"/>
                      <a:gd name="T32" fmla="*/ 85 w 264"/>
                      <a:gd name="T33" fmla="*/ 189 h 193"/>
                      <a:gd name="T34" fmla="*/ 72 w 264"/>
                      <a:gd name="T35" fmla="*/ 192 h 193"/>
                      <a:gd name="T36" fmla="*/ 57 w 264"/>
                      <a:gd name="T37" fmla="*/ 191 h 193"/>
                      <a:gd name="T38" fmla="*/ 44 w 264"/>
                      <a:gd name="T39" fmla="*/ 188 h 193"/>
                      <a:gd name="T40" fmla="*/ 29 w 264"/>
                      <a:gd name="T41" fmla="*/ 180 h 193"/>
                      <a:gd name="T42" fmla="*/ 16 w 264"/>
                      <a:gd name="T43" fmla="*/ 171 h 193"/>
                      <a:gd name="T44" fmla="*/ 7 w 264"/>
                      <a:gd name="T45" fmla="*/ 160 h 193"/>
                      <a:gd name="T46" fmla="*/ 2 w 264"/>
                      <a:gd name="T47" fmla="*/ 147 h 193"/>
                      <a:gd name="T48" fmla="*/ 0 w 264"/>
                      <a:gd name="T49" fmla="*/ 132 h 193"/>
                      <a:gd name="T50" fmla="*/ 2 w 264"/>
                      <a:gd name="T51" fmla="*/ 117 h 19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264"/>
                      <a:gd name="T79" fmla="*/ 0 h 193"/>
                      <a:gd name="T80" fmla="*/ 264 w 264"/>
                      <a:gd name="T81" fmla="*/ 193 h 19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264" h="193">
                        <a:moveTo>
                          <a:pt x="263" y="0"/>
                        </a:moveTo>
                        <a:lnTo>
                          <a:pt x="246" y="18"/>
                        </a:lnTo>
                        <a:lnTo>
                          <a:pt x="229" y="28"/>
                        </a:lnTo>
                        <a:lnTo>
                          <a:pt x="214" y="38"/>
                        </a:lnTo>
                        <a:lnTo>
                          <a:pt x="207" y="50"/>
                        </a:lnTo>
                        <a:lnTo>
                          <a:pt x="199" y="60"/>
                        </a:lnTo>
                        <a:lnTo>
                          <a:pt x="188" y="69"/>
                        </a:lnTo>
                        <a:lnTo>
                          <a:pt x="173" y="75"/>
                        </a:lnTo>
                        <a:lnTo>
                          <a:pt x="163" y="85"/>
                        </a:lnTo>
                        <a:lnTo>
                          <a:pt x="155" y="97"/>
                        </a:lnTo>
                        <a:lnTo>
                          <a:pt x="146" y="111"/>
                        </a:lnTo>
                        <a:lnTo>
                          <a:pt x="138" y="128"/>
                        </a:lnTo>
                        <a:lnTo>
                          <a:pt x="132" y="147"/>
                        </a:lnTo>
                        <a:lnTo>
                          <a:pt x="122" y="163"/>
                        </a:lnTo>
                        <a:lnTo>
                          <a:pt x="112" y="174"/>
                        </a:lnTo>
                        <a:lnTo>
                          <a:pt x="98" y="183"/>
                        </a:lnTo>
                        <a:lnTo>
                          <a:pt x="85" y="189"/>
                        </a:lnTo>
                        <a:lnTo>
                          <a:pt x="72" y="192"/>
                        </a:lnTo>
                        <a:lnTo>
                          <a:pt x="57" y="191"/>
                        </a:lnTo>
                        <a:lnTo>
                          <a:pt x="44" y="188"/>
                        </a:lnTo>
                        <a:lnTo>
                          <a:pt x="29" y="180"/>
                        </a:lnTo>
                        <a:lnTo>
                          <a:pt x="16" y="171"/>
                        </a:lnTo>
                        <a:lnTo>
                          <a:pt x="7" y="160"/>
                        </a:lnTo>
                        <a:lnTo>
                          <a:pt x="2" y="147"/>
                        </a:lnTo>
                        <a:lnTo>
                          <a:pt x="0" y="132"/>
                        </a:lnTo>
                        <a:lnTo>
                          <a:pt x="2" y="117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254" name="Group 65"/>
                <p:cNvGrpSpPr>
                  <a:grpSpLocks/>
                </p:cNvGrpSpPr>
                <p:nvPr/>
              </p:nvGrpSpPr>
              <p:grpSpPr bwMode="auto">
                <a:xfrm>
                  <a:off x="2151" y="1581"/>
                  <a:ext cx="317" cy="295"/>
                  <a:chOff x="2151" y="1581"/>
                  <a:chExt cx="317" cy="295"/>
                </a:xfrm>
              </p:grpSpPr>
              <p:sp>
                <p:nvSpPr>
                  <p:cNvPr id="52255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93" y="1720"/>
                    <a:ext cx="63" cy="2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56" name="Freeform 67"/>
                  <p:cNvSpPr>
                    <a:spLocks/>
                  </p:cNvSpPr>
                  <p:nvPr/>
                </p:nvSpPr>
                <p:spPr bwMode="auto">
                  <a:xfrm>
                    <a:off x="2392" y="1695"/>
                    <a:ext cx="29" cy="66"/>
                  </a:xfrm>
                  <a:custGeom>
                    <a:avLst/>
                    <a:gdLst>
                      <a:gd name="T0" fmla="*/ 26 w 29"/>
                      <a:gd name="T1" fmla="*/ 65 h 66"/>
                      <a:gd name="T2" fmla="*/ 28 w 29"/>
                      <a:gd name="T3" fmla="*/ 49 h 66"/>
                      <a:gd name="T4" fmla="*/ 24 w 29"/>
                      <a:gd name="T5" fmla="*/ 30 h 66"/>
                      <a:gd name="T6" fmla="*/ 16 w 29"/>
                      <a:gd name="T7" fmla="*/ 12 h 66"/>
                      <a:gd name="T8" fmla="*/ 0 w 29"/>
                      <a:gd name="T9" fmla="*/ 0 h 6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"/>
                      <a:gd name="T16" fmla="*/ 0 h 66"/>
                      <a:gd name="T17" fmla="*/ 29 w 29"/>
                      <a:gd name="T18" fmla="*/ 66 h 6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" h="66">
                        <a:moveTo>
                          <a:pt x="26" y="65"/>
                        </a:moveTo>
                        <a:lnTo>
                          <a:pt x="28" y="49"/>
                        </a:lnTo>
                        <a:lnTo>
                          <a:pt x="24" y="30"/>
                        </a:lnTo>
                        <a:lnTo>
                          <a:pt x="16" y="12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57" name="Freeform 68"/>
                  <p:cNvSpPr>
                    <a:spLocks/>
                  </p:cNvSpPr>
                  <p:nvPr/>
                </p:nvSpPr>
                <p:spPr bwMode="auto">
                  <a:xfrm>
                    <a:off x="2386" y="1708"/>
                    <a:ext cx="19" cy="70"/>
                  </a:xfrm>
                  <a:custGeom>
                    <a:avLst/>
                    <a:gdLst>
                      <a:gd name="T0" fmla="*/ 0 w 19"/>
                      <a:gd name="T1" fmla="*/ 69 h 70"/>
                      <a:gd name="T2" fmla="*/ 10 w 19"/>
                      <a:gd name="T3" fmla="*/ 63 h 70"/>
                      <a:gd name="T4" fmla="*/ 16 w 19"/>
                      <a:gd name="T5" fmla="*/ 53 h 70"/>
                      <a:gd name="T6" fmla="*/ 18 w 19"/>
                      <a:gd name="T7" fmla="*/ 38 h 70"/>
                      <a:gd name="T8" fmla="*/ 17 w 19"/>
                      <a:gd name="T9" fmla="*/ 25 h 70"/>
                      <a:gd name="T10" fmla="*/ 10 w 19"/>
                      <a:gd name="T11" fmla="*/ 10 h 70"/>
                      <a:gd name="T12" fmla="*/ 1 w 19"/>
                      <a:gd name="T13" fmla="*/ 0 h 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9"/>
                      <a:gd name="T22" fmla="*/ 0 h 70"/>
                      <a:gd name="T23" fmla="*/ 19 w 19"/>
                      <a:gd name="T24" fmla="*/ 70 h 7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9" h="70">
                        <a:moveTo>
                          <a:pt x="0" y="69"/>
                        </a:moveTo>
                        <a:lnTo>
                          <a:pt x="10" y="63"/>
                        </a:lnTo>
                        <a:lnTo>
                          <a:pt x="16" y="53"/>
                        </a:lnTo>
                        <a:lnTo>
                          <a:pt x="18" y="38"/>
                        </a:lnTo>
                        <a:lnTo>
                          <a:pt x="17" y="25"/>
                        </a:lnTo>
                        <a:lnTo>
                          <a:pt x="10" y="10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58" name="Freeform 69"/>
                  <p:cNvSpPr>
                    <a:spLocks/>
                  </p:cNvSpPr>
                  <p:nvPr/>
                </p:nvSpPr>
                <p:spPr bwMode="auto">
                  <a:xfrm>
                    <a:off x="2363" y="1717"/>
                    <a:ext cx="17" cy="33"/>
                  </a:xfrm>
                  <a:custGeom>
                    <a:avLst/>
                    <a:gdLst>
                      <a:gd name="T0" fmla="*/ 16 w 17"/>
                      <a:gd name="T1" fmla="*/ 0 h 33"/>
                      <a:gd name="T2" fmla="*/ 14 w 17"/>
                      <a:gd name="T3" fmla="*/ 14 h 33"/>
                      <a:gd name="T4" fmla="*/ 9 w 17"/>
                      <a:gd name="T5" fmla="*/ 26 h 33"/>
                      <a:gd name="T6" fmla="*/ 0 w 17"/>
                      <a:gd name="T7" fmla="*/ 32 h 3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"/>
                      <a:gd name="T13" fmla="*/ 0 h 33"/>
                      <a:gd name="T14" fmla="*/ 17 w 17"/>
                      <a:gd name="T15" fmla="*/ 33 h 3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" h="33">
                        <a:moveTo>
                          <a:pt x="16" y="0"/>
                        </a:moveTo>
                        <a:lnTo>
                          <a:pt x="14" y="14"/>
                        </a:lnTo>
                        <a:lnTo>
                          <a:pt x="9" y="26"/>
                        </a:lnTo>
                        <a:lnTo>
                          <a:pt x="0" y="32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59" name="Freeform 70"/>
                  <p:cNvSpPr>
                    <a:spLocks/>
                  </p:cNvSpPr>
                  <p:nvPr/>
                </p:nvSpPr>
                <p:spPr bwMode="auto">
                  <a:xfrm>
                    <a:off x="2398" y="1672"/>
                    <a:ext cx="70" cy="42"/>
                  </a:xfrm>
                  <a:custGeom>
                    <a:avLst/>
                    <a:gdLst>
                      <a:gd name="T0" fmla="*/ 69 w 70"/>
                      <a:gd name="T1" fmla="*/ 41 h 42"/>
                      <a:gd name="T2" fmla="*/ 63 w 70"/>
                      <a:gd name="T3" fmla="*/ 28 h 42"/>
                      <a:gd name="T4" fmla="*/ 53 w 70"/>
                      <a:gd name="T5" fmla="*/ 15 h 42"/>
                      <a:gd name="T6" fmla="*/ 42 w 70"/>
                      <a:gd name="T7" fmla="*/ 6 h 42"/>
                      <a:gd name="T8" fmla="*/ 31 w 70"/>
                      <a:gd name="T9" fmla="*/ 1 h 42"/>
                      <a:gd name="T10" fmla="*/ 21 w 70"/>
                      <a:gd name="T11" fmla="*/ 0 h 42"/>
                      <a:gd name="T12" fmla="*/ 9 w 70"/>
                      <a:gd name="T13" fmla="*/ 3 h 42"/>
                      <a:gd name="T14" fmla="*/ 0 w 70"/>
                      <a:gd name="T15" fmla="*/ 9 h 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0"/>
                      <a:gd name="T25" fmla="*/ 0 h 42"/>
                      <a:gd name="T26" fmla="*/ 70 w 70"/>
                      <a:gd name="T27" fmla="*/ 42 h 42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0" h="42">
                        <a:moveTo>
                          <a:pt x="69" y="41"/>
                        </a:moveTo>
                        <a:lnTo>
                          <a:pt x="63" y="28"/>
                        </a:lnTo>
                        <a:lnTo>
                          <a:pt x="53" y="15"/>
                        </a:lnTo>
                        <a:lnTo>
                          <a:pt x="42" y="6"/>
                        </a:lnTo>
                        <a:lnTo>
                          <a:pt x="31" y="1"/>
                        </a:lnTo>
                        <a:lnTo>
                          <a:pt x="21" y="0"/>
                        </a:lnTo>
                        <a:lnTo>
                          <a:pt x="9" y="3"/>
                        </a:lnTo>
                        <a:lnTo>
                          <a:pt x="0" y="9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60" name="Freeform 71"/>
                  <p:cNvSpPr>
                    <a:spLocks/>
                  </p:cNvSpPr>
                  <p:nvPr/>
                </p:nvSpPr>
                <p:spPr bwMode="auto">
                  <a:xfrm>
                    <a:off x="2256" y="1773"/>
                    <a:ext cx="153" cy="103"/>
                  </a:xfrm>
                  <a:custGeom>
                    <a:avLst/>
                    <a:gdLst>
                      <a:gd name="T0" fmla="*/ 152 w 153"/>
                      <a:gd name="T1" fmla="*/ 53 h 103"/>
                      <a:gd name="T2" fmla="*/ 129 w 153"/>
                      <a:gd name="T3" fmla="*/ 46 h 103"/>
                      <a:gd name="T4" fmla="*/ 108 w 153"/>
                      <a:gd name="T5" fmla="*/ 37 h 103"/>
                      <a:gd name="T6" fmla="*/ 85 w 153"/>
                      <a:gd name="T7" fmla="*/ 25 h 103"/>
                      <a:gd name="T8" fmla="*/ 65 w 153"/>
                      <a:gd name="T9" fmla="*/ 13 h 103"/>
                      <a:gd name="T10" fmla="*/ 49 w 153"/>
                      <a:gd name="T11" fmla="*/ 0 h 103"/>
                      <a:gd name="T12" fmla="*/ 41 w 153"/>
                      <a:gd name="T13" fmla="*/ 19 h 103"/>
                      <a:gd name="T14" fmla="*/ 30 w 153"/>
                      <a:gd name="T15" fmla="*/ 38 h 103"/>
                      <a:gd name="T16" fmla="*/ 16 w 153"/>
                      <a:gd name="T17" fmla="*/ 55 h 103"/>
                      <a:gd name="T18" fmla="*/ 0 w 153"/>
                      <a:gd name="T19" fmla="*/ 68 h 103"/>
                      <a:gd name="T20" fmla="*/ 15 w 153"/>
                      <a:gd name="T21" fmla="*/ 81 h 103"/>
                      <a:gd name="T22" fmla="*/ 29 w 153"/>
                      <a:gd name="T23" fmla="*/ 90 h 103"/>
                      <a:gd name="T24" fmla="*/ 49 w 153"/>
                      <a:gd name="T25" fmla="*/ 98 h 103"/>
                      <a:gd name="T26" fmla="*/ 67 w 153"/>
                      <a:gd name="T27" fmla="*/ 102 h 103"/>
                      <a:gd name="T28" fmla="*/ 79 w 153"/>
                      <a:gd name="T29" fmla="*/ 101 h 103"/>
                      <a:gd name="T30" fmla="*/ 90 w 153"/>
                      <a:gd name="T31" fmla="*/ 98 h 103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153"/>
                      <a:gd name="T49" fmla="*/ 0 h 103"/>
                      <a:gd name="T50" fmla="*/ 153 w 153"/>
                      <a:gd name="T51" fmla="*/ 103 h 103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153" h="103">
                        <a:moveTo>
                          <a:pt x="152" y="53"/>
                        </a:moveTo>
                        <a:lnTo>
                          <a:pt x="129" y="46"/>
                        </a:lnTo>
                        <a:lnTo>
                          <a:pt x="108" y="37"/>
                        </a:lnTo>
                        <a:lnTo>
                          <a:pt x="85" y="25"/>
                        </a:lnTo>
                        <a:lnTo>
                          <a:pt x="65" y="13"/>
                        </a:lnTo>
                        <a:lnTo>
                          <a:pt x="49" y="0"/>
                        </a:lnTo>
                        <a:lnTo>
                          <a:pt x="41" y="19"/>
                        </a:lnTo>
                        <a:lnTo>
                          <a:pt x="30" y="38"/>
                        </a:lnTo>
                        <a:lnTo>
                          <a:pt x="16" y="55"/>
                        </a:lnTo>
                        <a:lnTo>
                          <a:pt x="0" y="68"/>
                        </a:lnTo>
                        <a:lnTo>
                          <a:pt x="15" y="81"/>
                        </a:lnTo>
                        <a:lnTo>
                          <a:pt x="29" y="90"/>
                        </a:lnTo>
                        <a:lnTo>
                          <a:pt x="49" y="98"/>
                        </a:lnTo>
                        <a:lnTo>
                          <a:pt x="67" y="102"/>
                        </a:lnTo>
                        <a:lnTo>
                          <a:pt x="79" y="101"/>
                        </a:lnTo>
                        <a:lnTo>
                          <a:pt x="90" y="98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61" name="Freeform 72"/>
                  <p:cNvSpPr>
                    <a:spLocks/>
                  </p:cNvSpPr>
                  <p:nvPr/>
                </p:nvSpPr>
                <p:spPr bwMode="auto">
                  <a:xfrm>
                    <a:off x="2302" y="1805"/>
                    <a:ext cx="51" cy="63"/>
                  </a:xfrm>
                  <a:custGeom>
                    <a:avLst/>
                    <a:gdLst>
                      <a:gd name="T0" fmla="*/ 50 w 51"/>
                      <a:gd name="T1" fmla="*/ 0 h 63"/>
                      <a:gd name="T2" fmla="*/ 39 w 51"/>
                      <a:gd name="T3" fmla="*/ 44 h 63"/>
                      <a:gd name="T4" fmla="*/ 0 w 51"/>
                      <a:gd name="T5" fmla="*/ 62 h 63"/>
                      <a:gd name="T6" fmla="*/ 0 60000 65536"/>
                      <a:gd name="T7" fmla="*/ 0 60000 65536"/>
                      <a:gd name="T8" fmla="*/ 0 60000 65536"/>
                      <a:gd name="T9" fmla="*/ 0 w 51"/>
                      <a:gd name="T10" fmla="*/ 0 h 63"/>
                      <a:gd name="T11" fmla="*/ 51 w 51"/>
                      <a:gd name="T12" fmla="*/ 63 h 6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1" h="63">
                        <a:moveTo>
                          <a:pt x="50" y="0"/>
                        </a:moveTo>
                        <a:lnTo>
                          <a:pt x="39" y="44"/>
                        </a:lnTo>
                        <a:lnTo>
                          <a:pt x="0" y="62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62" name="Freeform 73"/>
                  <p:cNvSpPr>
                    <a:spLocks/>
                  </p:cNvSpPr>
                  <p:nvPr/>
                </p:nvSpPr>
                <p:spPr bwMode="auto">
                  <a:xfrm>
                    <a:off x="2408" y="1581"/>
                    <a:ext cx="21" cy="60"/>
                  </a:xfrm>
                  <a:custGeom>
                    <a:avLst/>
                    <a:gdLst>
                      <a:gd name="T0" fmla="*/ 20 w 21"/>
                      <a:gd name="T1" fmla="*/ 0 h 60"/>
                      <a:gd name="T2" fmla="*/ 11 w 21"/>
                      <a:gd name="T3" fmla="*/ 7 h 60"/>
                      <a:gd name="T4" fmla="*/ 6 w 21"/>
                      <a:gd name="T5" fmla="*/ 17 h 60"/>
                      <a:gd name="T6" fmla="*/ 5 w 21"/>
                      <a:gd name="T7" fmla="*/ 26 h 60"/>
                      <a:gd name="T8" fmla="*/ 1 w 21"/>
                      <a:gd name="T9" fmla="*/ 37 h 60"/>
                      <a:gd name="T10" fmla="*/ 0 w 21"/>
                      <a:gd name="T11" fmla="*/ 47 h 60"/>
                      <a:gd name="T12" fmla="*/ 0 w 21"/>
                      <a:gd name="T13" fmla="*/ 59 h 6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1"/>
                      <a:gd name="T22" fmla="*/ 0 h 60"/>
                      <a:gd name="T23" fmla="*/ 21 w 21"/>
                      <a:gd name="T24" fmla="*/ 60 h 6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1" h="60">
                        <a:moveTo>
                          <a:pt x="20" y="0"/>
                        </a:moveTo>
                        <a:lnTo>
                          <a:pt x="11" y="7"/>
                        </a:lnTo>
                        <a:lnTo>
                          <a:pt x="6" y="17"/>
                        </a:lnTo>
                        <a:lnTo>
                          <a:pt x="5" y="26"/>
                        </a:lnTo>
                        <a:lnTo>
                          <a:pt x="1" y="37"/>
                        </a:lnTo>
                        <a:lnTo>
                          <a:pt x="0" y="47"/>
                        </a:lnTo>
                        <a:lnTo>
                          <a:pt x="0" y="59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63" name="Freeform 74"/>
                  <p:cNvSpPr>
                    <a:spLocks/>
                  </p:cNvSpPr>
                  <p:nvPr/>
                </p:nvSpPr>
                <p:spPr bwMode="auto">
                  <a:xfrm>
                    <a:off x="2415" y="1592"/>
                    <a:ext cx="20" cy="37"/>
                  </a:xfrm>
                  <a:custGeom>
                    <a:avLst/>
                    <a:gdLst>
                      <a:gd name="T0" fmla="*/ 15 w 20"/>
                      <a:gd name="T1" fmla="*/ 0 h 37"/>
                      <a:gd name="T2" fmla="*/ 19 w 20"/>
                      <a:gd name="T3" fmla="*/ 8 h 37"/>
                      <a:gd name="T4" fmla="*/ 18 w 20"/>
                      <a:gd name="T5" fmla="*/ 15 h 37"/>
                      <a:gd name="T6" fmla="*/ 15 w 20"/>
                      <a:gd name="T7" fmla="*/ 23 h 37"/>
                      <a:gd name="T8" fmla="*/ 10 w 20"/>
                      <a:gd name="T9" fmla="*/ 27 h 37"/>
                      <a:gd name="T10" fmla="*/ 6 w 20"/>
                      <a:gd name="T11" fmla="*/ 32 h 37"/>
                      <a:gd name="T12" fmla="*/ 0 w 20"/>
                      <a:gd name="T13" fmla="*/ 36 h 3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"/>
                      <a:gd name="T22" fmla="*/ 0 h 37"/>
                      <a:gd name="T23" fmla="*/ 20 w 20"/>
                      <a:gd name="T24" fmla="*/ 37 h 3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" h="37">
                        <a:moveTo>
                          <a:pt x="15" y="0"/>
                        </a:moveTo>
                        <a:lnTo>
                          <a:pt x="19" y="8"/>
                        </a:lnTo>
                        <a:lnTo>
                          <a:pt x="18" y="15"/>
                        </a:lnTo>
                        <a:lnTo>
                          <a:pt x="15" y="23"/>
                        </a:lnTo>
                        <a:lnTo>
                          <a:pt x="10" y="27"/>
                        </a:lnTo>
                        <a:lnTo>
                          <a:pt x="6" y="32"/>
                        </a:lnTo>
                        <a:lnTo>
                          <a:pt x="0" y="36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64" name="Freeform 75"/>
                  <p:cNvSpPr>
                    <a:spLocks/>
                  </p:cNvSpPr>
                  <p:nvPr/>
                </p:nvSpPr>
                <p:spPr bwMode="auto">
                  <a:xfrm>
                    <a:off x="2151" y="1667"/>
                    <a:ext cx="99" cy="204"/>
                  </a:xfrm>
                  <a:custGeom>
                    <a:avLst/>
                    <a:gdLst>
                      <a:gd name="T0" fmla="*/ 0 w 99"/>
                      <a:gd name="T1" fmla="*/ 106 h 204"/>
                      <a:gd name="T2" fmla="*/ 12 w 99"/>
                      <a:gd name="T3" fmla="*/ 107 h 204"/>
                      <a:gd name="T4" fmla="*/ 15 w 99"/>
                      <a:gd name="T5" fmla="*/ 115 h 204"/>
                      <a:gd name="T6" fmla="*/ 17 w 99"/>
                      <a:gd name="T7" fmla="*/ 121 h 204"/>
                      <a:gd name="T8" fmla="*/ 24 w 99"/>
                      <a:gd name="T9" fmla="*/ 124 h 204"/>
                      <a:gd name="T10" fmla="*/ 40 w 99"/>
                      <a:gd name="T11" fmla="*/ 146 h 204"/>
                      <a:gd name="T12" fmla="*/ 51 w 99"/>
                      <a:gd name="T13" fmla="*/ 165 h 204"/>
                      <a:gd name="T14" fmla="*/ 67 w 99"/>
                      <a:gd name="T15" fmla="*/ 181 h 204"/>
                      <a:gd name="T16" fmla="*/ 73 w 99"/>
                      <a:gd name="T17" fmla="*/ 191 h 204"/>
                      <a:gd name="T18" fmla="*/ 98 w 99"/>
                      <a:gd name="T19" fmla="*/ 203 h 204"/>
                      <a:gd name="T20" fmla="*/ 87 w 99"/>
                      <a:gd name="T21" fmla="*/ 193 h 204"/>
                      <a:gd name="T22" fmla="*/ 77 w 99"/>
                      <a:gd name="T23" fmla="*/ 178 h 204"/>
                      <a:gd name="T24" fmla="*/ 73 w 99"/>
                      <a:gd name="T25" fmla="*/ 165 h 204"/>
                      <a:gd name="T26" fmla="*/ 72 w 99"/>
                      <a:gd name="T27" fmla="*/ 149 h 204"/>
                      <a:gd name="T28" fmla="*/ 76 w 99"/>
                      <a:gd name="T29" fmla="*/ 128 h 204"/>
                      <a:gd name="T30" fmla="*/ 65 w 99"/>
                      <a:gd name="T31" fmla="*/ 116 h 204"/>
                      <a:gd name="T32" fmla="*/ 63 w 99"/>
                      <a:gd name="T33" fmla="*/ 96 h 204"/>
                      <a:gd name="T34" fmla="*/ 63 w 99"/>
                      <a:gd name="T35" fmla="*/ 87 h 204"/>
                      <a:gd name="T36" fmla="*/ 31 w 99"/>
                      <a:gd name="T37" fmla="*/ 109 h 204"/>
                      <a:gd name="T38" fmla="*/ 47 w 99"/>
                      <a:gd name="T39" fmla="*/ 81 h 204"/>
                      <a:gd name="T40" fmla="*/ 42 w 99"/>
                      <a:gd name="T41" fmla="*/ 68 h 204"/>
                      <a:gd name="T42" fmla="*/ 36 w 99"/>
                      <a:gd name="T43" fmla="*/ 44 h 204"/>
                      <a:gd name="T44" fmla="*/ 35 w 99"/>
                      <a:gd name="T45" fmla="*/ 28 h 204"/>
                      <a:gd name="T46" fmla="*/ 40 w 99"/>
                      <a:gd name="T47" fmla="*/ 13 h 204"/>
                      <a:gd name="T48" fmla="*/ 43 w 99"/>
                      <a:gd name="T49" fmla="*/ 0 h 20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99"/>
                      <a:gd name="T76" fmla="*/ 0 h 204"/>
                      <a:gd name="T77" fmla="*/ 99 w 99"/>
                      <a:gd name="T78" fmla="*/ 204 h 204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99" h="204">
                        <a:moveTo>
                          <a:pt x="0" y="106"/>
                        </a:moveTo>
                        <a:lnTo>
                          <a:pt x="12" y="107"/>
                        </a:lnTo>
                        <a:lnTo>
                          <a:pt x="15" y="115"/>
                        </a:lnTo>
                        <a:lnTo>
                          <a:pt x="17" y="121"/>
                        </a:lnTo>
                        <a:lnTo>
                          <a:pt x="24" y="124"/>
                        </a:lnTo>
                        <a:lnTo>
                          <a:pt x="40" y="146"/>
                        </a:lnTo>
                        <a:lnTo>
                          <a:pt x="51" y="165"/>
                        </a:lnTo>
                        <a:lnTo>
                          <a:pt x="67" y="181"/>
                        </a:lnTo>
                        <a:lnTo>
                          <a:pt x="73" y="191"/>
                        </a:lnTo>
                        <a:lnTo>
                          <a:pt x="98" y="203"/>
                        </a:lnTo>
                        <a:lnTo>
                          <a:pt x="87" y="193"/>
                        </a:lnTo>
                        <a:lnTo>
                          <a:pt x="77" y="178"/>
                        </a:lnTo>
                        <a:lnTo>
                          <a:pt x="73" y="165"/>
                        </a:lnTo>
                        <a:lnTo>
                          <a:pt x="72" y="149"/>
                        </a:lnTo>
                        <a:lnTo>
                          <a:pt x="76" y="128"/>
                        </a:lnTo>
                        <a:lnTo>
                          <a:pt x="65" y="116"/>
                        </a:lnTo>
                        <a:lnTo>
                          <a:pt x="63" y="96"/>
                        </a:lnTo>
                        <a:lnTo>
                          <a:pt x="63" y="87"/>
                        </a:lnTo>
                        <a:lnTo>
                          <a:pt x="31" y="109"/>
                        </a:lnTo>
                        <a:lnTo>
                          <a:pt x="47" y="81"/>
                        </a:lnTo>
                        <a:lnTo>
                          <a:pt x="42" y="68"/>
                        </a:lnTo>
                        <a:lnTo>
                          <a:pt x="36" y="44"/>
                        </a:lnTo>
                        <a:lnTo>
                          <a:pt x="35" y="28"/>
                        </a:lnTo>
                        <a:lnTo>
                          <a:pt x="40" y="13"/>
                        </a:lnTo>
                        <a:lnTo>
                          <a:pt x="43" y="0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52240" name="Line 76"/>
          <p:cNvSpPr>
            <a:spLocks noChangeShapeType="1"/>
          </p:cNvSpPr>
          <p:nvPr/>
        </p:nvSpPr>
        <p:spPr bwMode="auto">
          <a:xfrm>
            <a:off x="2986088" y="4197350"/>
            <a:ext cx="0" cy="781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77"/>
          <p:cNvSpPr>
            <a:spLocks noChangeShapeType="1"/>
          </p:cNvSpPr>
          <p:nvPr/>
        </p:nvSpPr>
        <p:spPr bwMode="auto">
          <a:xfrm>
            <a:off x="2986088" y="4978400"/>
            <a:ext cx="882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78"/>
          <p:cNvSpPr>
            <a:spLocks noChangeShapeType="1"/>
          </p:cNvSpPr>
          <p:nvPr/>
        </p:nvSpPr>
        <p:spPr bwMode="auto">
          <a:xfrm flipV="1">
            <a:off x="3035300" y="4670425"/>
            <a:ext cx="473075" cy="84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Line 79"/>
          <p:cNvSpPr>
            <a:spLocks noChangeShapeType="1"/>
          </p:cNvSpPr>
          <p:nvPr/>
        </p:nvSpPr>
        <p:spPr bwMode="auto">
          <a:xfrm flipV="1">
            <a:off x="3533775" y="4281488"/>
            <a:ext cx="71438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Line 80"/>
          <p:cNvSpPr>
            <a:spLocks noChangeShapeType="1"/>
          </p:cNvSpPr>
          <p:nvPr/>
        </p:nvSpPr>
        <p:spPr bwMode="auto">
          <a:xfrm flipV="1">
            <a:off x="3605213" y="4224338"/>
            <a:ext cx="285750" cy="57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303</TotalTime>
  <Pages>3</Pages>
  <Words>409</Words>
  <Application>Microsoft Office PowerPoint</Application>
  <PresentationFormat>Letter Paper (8.5x11 in)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BPR Principles</vt:lpstr>
      <vt:lpstr>BPR Principles - Derived</vt:lpstr>
      <vt:lpstr>Informating, Not Automation</vt:lpstr>
      <vt:lpstr>BPR Principles - Derived (Continued)</vt:lpstr>
      <vt:lpstr>A BPR Framework</vt:lpstr>
    </vt:vector>
  </TitlesOfParts>
  <Company>Advanced IT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Process Reengineering:  Principles, Methods, and Tools</dc:title>
  <dc:creator>Minder Chen</dc:creator>
  <cp:lastModifiedBy>User</cp:lastModifiedBy>
  <cp:revision>26</cp:revision>
  <cp:lastPrinted>2013-04-17T06:46:39Z</cp:lastPrinted>
  <dcterms:created xsi:type="dcterms:W3CDTF">1998-03-06T18:09:26Z</dcterms:created>
  <dcterms:modified xsi:type="dcterms:W3CDTF">2015-01-22T06:41:36Z</dcterms:modified>
</cp:coreProperties>
</file>