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4"/>
  </p:notesMasterIdLst>
  <p:handoutMasterIdLst>
    <p:handoutMasterId r:id="rId25"/>
  </p:handoutMasterIdLst>
  <p:sldIdLst>
    <p:sldId id="256" r:id="rId2"/>
    <p:sldId id="290" r:id="rId3"/>
    <p:sldId id="275" r:id="rId4"/>
    <p:sldId id="306" r:id="rId5"/>
    <p:sldId id="307" r:id="rId6"/>
    <p:sldId id="267" r:id="rId7"/>
    <p:sldId id="271" r:id="rId8"/>
    <p:sldId id="269" r:id="rId9"/>
    <p:sldId id="308" r:id="rId10"/>
    <p:sldId id="313" r:id="rId11"/>
    <p:sldId id="294" r:id="rId12"/>
    <p:sldId id="295" r:id="rId13"/>
    <p:sldId id="301" r:id="rId14"/>
    <p:sldId id="298" r:id="rId15"/>
    <p:sldId id="310" r:id="rId16"/>
    <p:sldId id="303" r:id="rId17"/>
    <p:sldId id="299" r:id="rId18"/>
    <p:sldId id="311" r:id="rId19"/>
    <p:sldId id="297" r:id="rId20"/>
    <p:sldId id="270" r:id="rId21"/>
    <p:sldId id="309" r:id="rId22"/>
    <p:sldId id="264"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8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63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63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63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10BE234F-443C-464D-8CBC-055D81B8657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327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327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9CD1194E-98B0-431E-8361-129E403AE2A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6CDD0E-45BF-4CE5-A522-069C3AF58C5D}" type="slidenum">
              <a:rPr lang="en-US"/>
              <a:pPr/>
              <a:t>3</a:t>
            </a:fld>
            <a:endParaRPr lang="en-US"/>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a:t>Cut first sentence from slide, but read to audience.  “It is important for us to remember the vital contribution of engineering and technology to development in general.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grpSp>
        <p:nvGrpSpPr>
          <p:cNvPr id="72706" name="Group 2"/>
          <p:cNvGrpSpPr>
            <a:grpSpLocks/>
          </p:cNvGrpSpPr>
          <p:nvPr/>
        </p:nvGrpSpPr>
        <p:grpSpPr bwMode="auto">
          <a:xfrm>
            <a:off x="0" y="2438400"/>
            <a:ext cx="9009063" cy="1052513"/>
            <a:chOff x="0" y="1536"/>
            <a:chExt cx="5675" cy="663"/>
          </a:xfrm>
        </p:grpSpPr>
        <p:grpSp>
          <p:nvGrpSpPr>
            <p:cNvPr id="72707" name="Group 3"/>
            <p:cNvGrpSpPr>
              <a:grpSpLocks/>
            </p:cNvGrpSpPr>
            <p:nvPr/>
          </p:nvGrpSpPr>
          <p:grpSpPr bwMode="auto">
            <a:xfrm>
              <a:off x="183" y="1604"/>
              <a:ext cx="448" cy="299"/>
              <a:chOff x="720" y="336"/>
              <a:chExt cx="624" cy="432"/>
            </a:xfrm>
          </p:grpSpPr>
          <p:sp>
            <p:nvSpPr>
              <p:cNvPr id="72708"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hu-HU"/>
              </a:p>
            </p:txBody>
          </p:sp>
          <p:sp>
            <p:nvSpPr>
              <p:cNvPr id="72709"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hu-HU"/>
              </a:p>
            </p:txBody>
          </p:sp>
        </p:grpSp>
        <p:grpSp>
          <p:nvGrpSpPr>
            <p:cNvPr id="72710" name="Group 6"/>
            <p:cNvGrpSpPr>
              <a:grpSpLocks/>
            </p:cNvGrpSpPr>
            <p:nvPr/>
          </p:nvGrpSpPr>
          <p:grpSpPr bwMode="auto">
            <a:xfrm>
              <a:off x="261" y="1870"/>
              <a:ext cx="465" cy="299"/>
              <a:chOff x="912" y="2640"/>
              <a:chExt cx="672" cy="432"/>
            </a:xfrm>
          </p:grpSpPr>
          <p:sp>
            <p:nvSpPr>
              <p:cNvPr id="72711"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hu-HU"/>
              </a:p>
            </p:txBody>
          </p:sp>
          <p:sp>
            <p:nvSpPr>
              <p:cNvPr id="72712"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hu-HU"/>
              </a:p>
            </p:txBody>
          </p:sp>
        </p:grpSp>
        <p:sp>
          <p:nvSpPr>
            <p:cNvPr id="72713"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hu-HU"/>
            </a:p>
          </p:txBody>
        </p:sp>
        <p:sp>
          <p:nvSpPr>
            <p:cNvPr id="72714"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hu-HU"/>
            </a:p>
          </p:txBody>
        </p:sp>
        <p:sp>
          <p:nvSpPr>
            <p:cNvPr id="72715"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hu-HU"/>
            </a:p>
          </p:txBody>
        </p:sp>
      </p:grpSp>
      <p:sp>
        <p:nvSpPr>
          <p:cNvPr id="72716"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7271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2718"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72719"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72720"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B9149852-46C8-4E52-85FA-8DB8488DB34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en-US"/>
          </a:p>
        </p:txBody>
      </p:sp>
      <p:sp>
        <p:nvSpPr>
          <p:cNvPr id="5" name="Élőláb helye 4"/>
          <p:cNvSpPr>
            <a:spLocks noGrp="1"/>
          </p:cNvSpPr>
          <p:nvPr>
            <p:ph type="ftr" sz="quarter" idx="11"/>
          </p:nvPr>
        </p:nvSpPr>
        <p:spPr/>
        <p:txBody>
          <a:bodyPr/>
          <a:lstStyle>
            <a:lvl1pPr>
              <a:defRPr/>
            </a:lvl1pPr>
          </a:lstStyle>
          <a:p>
            <a:endParaRPr lang="en-US"/>
          </a:p>
        </p:txBody>
      </p:sp>
      <p:sp>
        <p:nvSpPr>
          <p:cNvPr id="6" name="Dia számának helye 5"/>
          <p:cNvSpPr>
            <a:spLocks noGrp="1"/>
          </p:cNvSpPr>
          <p:nvPr>
            <p:ph type="sldNum" sz="quarter" idx="12"/>
          </p:nvPr>
        </p:nvSpPr>
        <p:spPr/>
        <p:txBody>
          <a:bodyPr/>
          <a:lstStyle>
            <a:lvl1pPr>
              <a:defRPr/>
            </a:lvl1pPr>
          </a:lstStyle>
          <a:p>
            <a:fld id="{22A07B4D-C59F-4783-8BEB-C30F864FF17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7004050" y="214313"/>
            <a:ext cx="1951038" cy="5918200"/>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1150938" y="214313"/>
            <a:ext cx="5700712" cy="5918200"/>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en-US"/>
          </a:p>
        </p:txBody>
      </p:sp>
      <p:sp>
        <p:nvSpPr>
          <p:cNvPr id="5" name="Élőláb helye 4"/>
          <p:cNvSpPr>
            <a:spLocks noGrp="1"/>
          </p:cNvSpPr>
          <p:nvPr>
            <p:ph type="ftr" sz="quarter" idx="11"/>
          </p:nvPr>
        </p:nvSpPr>
        <p:spPr/>
        <p:txBody>
          <a:bodyPr/>
          <a:lstStyle>
            <a:lvl1pPr>
              <a:defRPr/>
            </a:lvl1pPr>
          </a:lstStyle>
          <a:p>
            <a:endParaRPr lang="en-US"/>
          </a:p>
        </p:txBody>
      </p:sp>
      <p:sp>
        <p:nvSpPr>
          <p:cNvPr id="6" name="Dia számának helye 5"/>
          <p:cNvSpPr>
            <a:spLocks noGrp="1"/>
          </p:cNvSpPr>
          <p:nvPr>
            <p:ph type="sldNum" sz="quarter" idx="12"/>
          </p:nvPr>
        </p:nvSpPr>
        <p:spPr/>
        <p:txBody>
          <a:bodyPr/>
          <a:lstStyle>
            <a:lvl1pPr>
              <a:defRPr/>
            </a:lvl1pPr>
          </a:lstStyle>
          <a:p>
            <a:fld id="{DDA7BC44-8D7E-4340-95EA-1D033231336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endParaRPr lang="en-US"/>
          </a:p>
        </p:txBody>
      </p:sp>
      <p:sp>
        <p:nvSpPr>
          <p:cNvPr id="5" name="Élőláb helye 4"/>
          <p:cNvSpPr>
            <a:spLocks noGrp="1"/>
          </p:cNvSpPr>
          <p:nvPr>
            <p:ph type="ftr" sz="quarter" idx="11"/>
          </p:nvPr>
        </p:nvSpPr>
        <p:spPr/>
        <p:txBody>
          <a:bodyPr/>
          <a:lstStyle>
            <a:lvl1pPr>
              <a:defRPr/>
            </a:lvl1pPr>
          </a:lstStyle>
          <a:p>
            <a:endParaRPr lang="en-US"/>
          </a:p>
        </p:txBody>
      </p:sp>
      <p:sp>
        <p:nvSpPr>
          <p:cNvPr id="6" name="Dia számának helye 5"/>
          <p:cNvSpPr>
            <a:spLocks noGrp="1"/>
          </p:cNvSpPr>
          <p:nvPr>
            <p:ph type="sldNum" sz="quarter" idx="12"/>
          </p:nvPr>
        </p:nvSpPr>
        <p:spPr/>
        <p:txBody>
          <a:bodyPr/>
          <a:lstStyle>
            <a:lvl1pPr>
              <a:defRPr/>
            </a:lvl1pPr>
          </a:lstStyle>
          <a:p>
            <a:fld id="{36686BE8-13DE-4794-8A76-33B987FD7FD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endParaRPr lang="en-US"/>
          </a:p>
        </p:txBody>
      </p:sp>
      <p:sp>
        <p:nvSpPr>
          <p:cNvPr id="5" name="Élőláb helye 4"/>
          <p:cNvSpPr>
            <a:spLocks noGrp="1"/>
          </p:cNvSpPr>
          <p:nvPr>
            <p:ph type="ftr" sz="quarter" idx="11"/>
          </p:nvPr>
        </p:nvSpPr>
        <p:spPr/>
        <p:txBody>
          <a:bodyPr/>
          <a:lstStyle>
            <a:lvl1pPr>
              <a:defRPr/>
            </a:lvl1pPr>
          </a:lstStyle>
          <a:p>
            <a:endParaRPr lang="en-US"/>
          </a:p>
        </p:txBody>
      </p:sp>
      <p:sp>
        <p:nvSpPr>
          <p:cNvPr id="6" name="Dia számának helye 5"/>
          <p:cNvSpPr>
            <a:spLocks noGrp="1"/>
          </p:cNvSpPr>
          <p:nvPr>
            <p:ph type="sldNum" sz="quarter" idx="12"/>
          </p:nvPr>
        </p:nvSpPr>
        <p:spPr/>
        <p:txBody>
          <a:bodyPr/>
          <a:lstStyle>
            <a:lvl1pPr>
              <a:defRPr/>
            </a:lvl1pPr>
          </a:lstStyle>
          <a:p>
            <a:fld id="{AB69F0D0-D39A-44A9-887E-EF48FAC11E4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lvl1pPr>
              <a:defRPr/>
            </a:lvl1pPr>
          </a:lstStyle>
          <a:p>
            <a:endParaRPr lang="en-US"/>
          </a:p>
        </p:txBody>
      </p:sp>
      <p:sp>
        <p:nvSpPr>
          <p:cNvPr id="6" name="Élőláb helye 5"/>
          <p:cNvSpPr>
            <a:spLocks noGrp="1"/>
          </p:cNvSpPr>
          <p:nvPr>
            <p:ph type="ftr" sz="quarter" idx="11"/>
          </p:nvPr>
        </p:nvSpPr>
        <p:spPr/>
        <p:txBody>
          <a:bodyPr/>
          <a:lstStyle>
            <a:lvl1pPr>
              <a:defRPr/>
            </a:lvl1pPr>
          </a:lstStyle>
          <a:p>
            <a:endParaRPr lang="en-US"/>
          </a:p>
        </p:txBody>
      </p:sp>
      <p:sp>
        <p:nvSpPr>
          <p:cNvPr id="7" name="Dia számának helye 6"/>
          <p:cNvSpPr>
            <a:spLocks noGrp="1"/>
          </p:cNvSpPr>
          <p:nvPr>
            <p:ph type="sldNum" sz="quarter" idx="12"/>
          </p:nvPr>
        </p:nvSpPr>
        <p:spPr/>
        <p:txBody>
          <a:bodyPr/>
          <a:lstStyle>
            <a:lvl1pPr>
              <a:defRPr/>
            </a:lvl1pPr>
          </a:lstStyle>
          <a:p>
            <a:fld id="{95618E6C-1827-4A0F-95C8-B0ADE3772CA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8229600" cy="1143000"/>
          </a:xfrm>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lvl1pPr>
              <a:defRPr/>
            </a:lvl1pPr>
          </a:lstStyle>
          <a:p>
            <a:endParaRPr lang="en-US"/>
          </a:p>
        </p:txBody>
      </p:sp>
      <p:sp>
        <p:nvSpPr>
          <p:cNvPr id="8" name="Élőláb helye 7"/>
          <p:cNvSpPr>
            <a:spLocks noGrp="1"/>
          </p:cNvSpPr>
          <p:nvPr>
            <p:ph type="ftr" sz="quarter" idx="11"/>
          </p:nvPr>
        </p:nvSpPr>
        <p:spPr/>
        <p:txBody>
          <a:bodyPr/>
          <a:lstStyle>
            <a:lvl1pPr>
              <a:defRPr/>
            </a:lvl1pPr>
          </a:lstStyle>
          <a:p>
            <a:endParaRPr lang="en-US"/>
          </a:p>
        </p:txBody>
      </p:sp>
      <p:sp>
        <p:nvSpPr>
          <p:cNvPr id="9" name="Dia számának helye 8"/>
          <p:cNvSpPr>
            <a:spLocks noGrp="1"/>
          </p:cNvSpPr>
          <p:nvPr>
            <p:ph type="sldNum" sz="quarter" idx="12"/>
          </p:nvPr>
        </p:nvSpPr>
        <p:spPr/>
        <p:txBody>
          <a:bodyPr/>
          <a:lstStyle>
            <a:lvl1pPr>
              <a:defRPr/>
            </a:lvl1pPr>
          </a:lstStyle>
          <a:p>
            <a:fld id="{2893BEA9-F690-419B-AF3B-8C24107F2CF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lvl1pPr>
              <a:defRPr/>
            </a:lvl1pPr>
          </a:lstStyle>
          <a:p>
            <a:endParaRPr lang="en-US"/>
          </a:p>
        </p:txBody>
      </p:sp>
      <p:sp>
        <p:nvSpPr>
          <p:cNvPr id="4" name="Élőláb helye 3"/>
          <p:cNvSpPr>
            <a:spLocks noGrp="1"/>
          </p:cNvSpPr>
          <p:nvPr>
            <p:ph type="ftr" sz="quarter" idx="11"/>
          </p:nvPr>
        </p:nvSpPr>
        <p:spPr/>
        <p:txBody>
          <a:bodyPr/>
          <a:lstStyle>
            <a:lvl1pPr>
              <a:defRPr/>
            </a:lvl1pPr>
          </a:lstStyle>
          <a:p>
            <a:endParaRPr lang="en-US"/>
          </a:p>
        </p:txBody>
      </p:sp>
      <p:sp>
        <p:nvSpPr>
          <p:cNvPr id="5" name="Dia számának helye 4"/>
          <p:cNvSpPr>
            <a:spLocks noGrp="1"/>
          </p:cNvSpPr>
          <p:nvPr>
            <p:ph type="sldNum" sz="quarter" idx="12"/>
          </p:nvPr>
        </p:nvSpPr>
        <p:spPr/>
        <p:txBody>
          <a:bodyPr/>
          <a:lstStyle>
            <a:lvl1pPr>
              <a:defRPr/>
            </a:lvl1pPr>
          </a:lstStyle>
          <a:p>
            <a:fld id="{D2375152-67FC-4AF3-B43C-9E4FFF2645A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lvl1pPr>
              <a:defRPr/>
            </a:lvl1pPr>
          </a:lstStyle>
          <a:p>
            <a:endParaRPr lang="en-US"/>
          </a:p>
        </p:txBody>
      </p:sp>
      <p:sp>
        <p:nvSpPr>
          <p:cNvPr id="3" name="Élőláb helye 2"/>
          <p:cNvSpPr>
            <a:spLocks noGrp="1"/>
          </p:cNvSpPr>
          <p:nvPr>
            <p:ph type="ftr" sz="quarter" idx="11"/>
          </p:nvPr>
        </p:nvSpPr>
        <p:spPr/>
        <p:txBody>
          <a:bodyPr/>
          <a:lstStyle>
            <a:lvl1pPr>
              <a:defRPr/>
            </a:lvl1pPr>
          </a:lstStyle>
          <a:p>
            <a:endParaRPr lang="en-US"/>
          </a:p>
        </p:txBody>
      </p:sp>
      <p:sp>
        <p:nvSpPr>
          <p:cNvPr id="4" name="Dia számának helye 3"/>
          <p:cNvSpPr>
            <a:spLocks noGrp="1"/>
          </p:cNvSpPr>
          <p:nvPr>
            <p:ph type="sldNum" sz="quarter" idx="12"/>
          </p:nvPr>
        </p:nvSpPr>
        <p:spPr/>
        <p:txBody>
          <a:bodyPr/>
          <a:lstStyle>
            <a:lvl1pPr>
              <a:defRPr/>
            </a:lvl1pPr>
          </a:lstStyle>
          <a:p>
            <a:fld id="{0982EBD9-2B7C-42C1-B5B4-5BC2BEEACC5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lvl1pPr>
              <a:defRPr/>
            </a:lvl1pPr>
          </a:lstStyle>
          <a:p>
            <a:endParaRPr lang="en-US"/>
          </a:p>
        </p:txBody>
      </p:sp>
      <p:sp>
        <p:nvSpPr>
          <p:cNvPr id="6" name="Élőláb helye 5"/>
          <p:cNvSpPr>
            <a:spLocks noGrp="1"/>
          </p:cNvSpPr>
          <p:nvPr>
            <p:ph type="ftr" sz="quarter" idx="11"/>
          </p:nvPr>
        </p:nvSpPr>
        <p:spPr/>
        <p:txBody>
          <a:bodyPr/>
          <a:lstStyle>
            <a:lvl1pPr>
              <a:defRPr/>
            </a:lvl1pPr>
          </a:lstStyle>
          <a:p>
            <a:endParaRPr lang="en-US"/>
          </a:p>
        </p:txBody>
      </p:sp>
      <p:sp>
        <p:nvSpPr>
          <p:cNvPr id="7" name="Dia számának helye 6"/>
          <p:cNvSpPr>
            <a:spLocks noGrp="1"/>
          </p:cNvSpPr>
          <p:nvPr>
            <p:ph type="sldNum" sz="quarter" idx="12"/>
          </p:nvPr>
        </p:nvSpPr>
        <p:spPr/>
        <p:txBody>
          <a:bodyPr/>
          <a:lstStyle>
            <a:lvl1pPr>
              <a:defRPr/>
            </a:lvl1pPr>
          </a:lstStyle>
          <a:p>
            <a:fld id="{29730518-C370-4DCC-A1CC-C7504047B14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lvl1pPr>
              <a:defRPr/>
            </a:lvl1pPr>
          </a:lstStyle>
          <a:p>
            <a:endParaRPr lang="en-US"/>
          </a:p>
        </p:txBody>
      </p:sp>
      <p:sp>
        <p:nvSpPr>
          <p:cNvPr id="6" name="Élőláb helye 5"/>
          <p:cNvSpPr>
            <a:spLocks noGrp="1"/>
          </p:cNvSpPr>
          <p:nvPr>
            <p:ph type="ftr" sz="quarter" idx="11"/>
          </p:nvPr>
        </p:nvSpPr>
        <p:spPr/>
        <p:txBody>
          <a:bodyPr/>
          <a:lstStyle>
            <a:lvl1pPr>
              <a:defRPr/>
            </a:lvl1pPr>
          </a:lstStyle>
          <a:p>
            <a:endParaRPr lang="en-US"/>
          </a:p>
        </p:txBody>
      </p:sp>
      <p:sp>
        <p:nvSpPr>
          <p:cNvPr id="7" name="Dia számának helye 6"/>
          <p:cNvSpPr>
            <a:spLocks noGrp="1"/>
          </p:cNvSpPr>
          <p:nvPr>
            <p:ph type="sldNum" sz="quarter" idx="12"/>
          </p:nvPr>
        </p:nvSpPr>
        <p:spPr/>
        <p:txBody>
          <a:bodyPr/>
          <a:lstStyle>
            <a:lvl1pPr>
              <a:defRPr/>
            </a:lvl1pPr>
          </a:lstStyle>
          <a:p>
            <a:fld id="{E2768D11-9351-4D34-9309-43C3579E1DF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hu-HU" sz="2400"/>
          </a:p>
        </p:txBody>
      </p:sp>
      <p:sp>
        <p:nvSpPr>
          <p:cNvPr id="71683"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hu-HU" sz="2400"/>
          </a:p>
        </p:txBody>
      </p:sp>
      <p:sp>
        <p:nvSpPr>
          <p:cNvPr id="71684"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hu-HU" sz="2400"/>
          </a:p>
        </p:txBody>
      </p:sp>
      <p:sp>
        <p:nvSpPr>
          <p:cNvPr id="71685"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hu-HU" sz="2400"/>
          </a:p>
        </p:txBody>
      </p:sp>
      <p:sp>
        <p:nvSpPr>
          <p:cNvPr id="71686"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hu-HU" sz="2400"/>
          </a:p>
        </p:txBody>
      </p:sp>
      <p:sp>
        <p:nvSpPr>
          <p:cNvPr id="71687"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hu-HU" sz="2400"/>
          </a:p>
        </p:txBody>
      </p:sp>
      <p:sp>
        <p:nvSpPr>
          <p:cNvPr id="71688"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hu-HU" sz="2400"/>
          </a:p>
        </p:txBody>
      </p:sp>
      <p:sp>
        <p:nvSpPr>
          <p:cNvPr id="71689"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71690"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691"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71692"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71693"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577D919A-890D-4007-AB15-30DAA5F8089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charset="0"/>
        </a:defRPr>
      </a:lvl2pPr>
      <a:lvl3pPr algn="l" rtl="0" fontAlgn="base">
        <a:spcBef>
          <a:spcPct val="0"/>
        </a:spcBef>
        <a:spcAft>
          <a:spcPct val="0"/>
        </a:spcAft>
        <a:defRPr sz="4400">
          <a:solidFill>
            <a:schemeClr val="tx2"/>
          </a:solidFill>
          <a:latin typeface="Tahoma" charset="0"/>
        </a:defRPr>
      </a:lvl3pPr>
      <a:lvl4pPr algn="l" rtl="0" fontAlgn="base">
        <a:spcBef>
          <a:spcPct val="0"/>
        </a:spcBef>
        <a:spcAft>
          <a:spcPct val="0"/>
        </a:spcAft>
        <a:defRPr sz="4400">
          <a:solidFill>
            <a:schemeClr val="tx2"/>
          </a:solidFill>
          <a:latin typeface="Tahoma" charset="0"/>
        </a:defRPr>
      </a:lvl4pPr>
      <a:lvl5pPr algn="l" rtl="0" fontAlgn="base">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RCJonesPE@aol.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914400"/>
            <a:ext cx="7924800" cy="2228850"/>
          </a:xfrm>
        </p:spPr>
        <p:txBody>
          <a:bodyPr/>
          <a:lstStyle/>
          <a:p>
            <a:pPr algn="ctr"/>
            <a:r>
              <a:rPr lang="en-US" dirty="0"/>
              <a:t>ENGINEERING CAPACITY BUILDING IN DEVELOPING COUNTRIES</a:t>
            </a:r>
          </a:p>
        </p:txBody>
      </p:sp>
      <p:sp>
        <p:nvSpPr>
          <p:cNvPr id="2051" name="Rectangle 3"/>
          <p:cNvSpPr>
            <a:spLocks noGrp="1" noChangeArrowheads="1"/>
          </p:cNvSpPr>
          <p:nvPr>
            <p:ph type="subTitle" idx="1"/>
          </p:nvPr>
        </p:nvSpPr>
        <p:spPr>
          <a:xfrm>
            <a:off x="1295400" y="4495800"/>
            <a:ext cx="6400800" cy="1752600"/>
          </a:xfrm>
        </p:spPr>
        <p:txBody>
          <a:bodyPr/>
          <a:lstStyle/>
          <a:p>
            <a:r>
              <a:rPr lang="en-US" sz="2800"/>
              <a:t>Russel C. Jones, Ph.D., P.E.</a:t>
            </a:r>
          </a:p>
          <a:p>
            <a:r>
              <a:rPr lang="en-US" sz="2800"/>
              <a:t>President </a:t>
            </a:r>
          </a:p>
          <a:p>
            <a:r>
              <a:rPr lang="en-US" sz="2800"/>
              <a:t>WFEO Committee on Capacity Building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Upgrading engineering education in Africa</a:t>
            </a:r>
          </a:p>
        </p:txBody>
      </p:sp>
      <p:sp>
        <p:nvSpPr>
          <p:cNvPr id="92163" name="Rectangle 3"/>
          <p:cNvSpPr>
            <a:spLocks noGrp="1" noChangeArrowheads="1"/>
          </p:cNvSpPr>
          <p:nvPr>
            <p:ph type="body" idx="1"/>
          </p:nvPr>
        </p:nvSpPr>
        <p:spPr/>
        <p:txBody>
          <a:bodyPr/>
          <a:lstStyle/>
          <a:p>
            <a:pPr>
              <a:lnSpc>
                <a:spcPct val="80000"/>
              </a:lnSpc>
            </a:pPr>
            <a:r>
              <a:rPr lang="en-US" sz="2800"/>
              <a:t>Need to update curricula and learning approaches</a:t>
            </a:r>
          </a:p>
          <a:p>
            <a:pPr lvl="1">
              <a:lnSpc>
                <a:spcPct val="80000"/>
              </a:lnSpc>
            </a:pPr>
            <a:r>
              <a:rPr lang="en-US" sz="2400"/>
              <a:t>Emphasis on advanced technologies such as use of ICT in engineering practice (e.g., CAD)</a:t>
            </a:r>
          </a:p>
          <a:p>
            <a:pPr lvl="1">
              <a:lnSpc>
                <a:spcPct val="80000"/>
              </a:lnSpc>
            </a:pPr>
            <a:r>
              <a:rPr lang="en-US" sz="2400"/>
              <a:t>Development of “soft skills” (communications, teamwork, global focus, entrepreneurship, etc.)</a:t>
            </a:r>
          </a:p>
          <a:p>
            <a:pPr lvl="1">
              <a:lnSpc>
                <a:spcPct val="80000"/>
              </a:lnSpc>
            </a:pPr>
            <a:r>
              <a:rPr lang="en-US" sz="2400"/>
              <a:t>Utilization of modern learning methods (e.g., active and collaborative learning, computer enhanced instruction, project based learning)</a:t>
            </a:r>
          </a:p>
          <a:p>
            <a:pPr lvl="1">
              <a:lnSpc>
                <a:spcPct val="80000"/>
              </a:lnSpc>
            </a:pPr>
            <a:r>
              <a:rPr lang="en-US" sz="2400"/>
              <a:t>Quality assurance (outcomes assessment, accreditation approaching Washington Accord quality level)</a:t>
            </a:r>
          </a:p>
          <a:p>
            <a:pPr lvl="1">
              <a:lnSpc>
                <a:spcPct val="80000"/>
              </a:lnSpc>
            </a:pPr>
            <a:endParaRPr 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What outcomes are desired?	</a:t>
            </a:r>
          </a:p>
        </p:txBody>
      </p:sp>
      <p:sp>
        <p:nvSpPr>
          <p:cNvPr id="57347" name="Rectangle 3"/>
          <p:cNvSpPr>
            <a:spLocks noGrp="1" noChangeArrowheads="1"/>
          </p:cNvSpPr>
          <p:nvPr>
            <p:ph type="body" idx="1"/>
          </p:nvPr>
        </p:nvSpPr>
        <p:spPr/>
        <p:txBody>
          <a:bodyPr/>
          <a:lstStyle/>
          <a:p>
            <a:r>
              <a:rPr lang="en-US"/>
              <a:t>A solid base of technologically prepared people in developing countries </a:t>
            </a:r>
          </a:p>
          <a:p>
            <a:pPr lvl="1"/>
            <a:r>
              <a:rPr lang="en-US"/>
              <a:t>to attract investments by multinational companies</a:t>
            </a:r>
          </a:p>
          <a:p>
            <a:pPr lvl="1"/>
            <a:r>
              <a:rPr lang="en-US"/>
              <a:t>to assist in making the most of foreign aid funds, and to address infrastructure needs</a:t>
            </a:r>
          </a:p>
          <a:p>
            <a:pPr lvl="1"/>
            <a:r>
              <a:rPr lang="en-US"/>
              <a:t>to provide a basis for business development by local entrepreneurs</a:t>
            </a:r>
          </a:p>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z="4000"/>
              <a:t>Two complementary approaches	</a:t>
            </a:r>
          </a:p>
        </p:txBody>
      </p:sp>
      <p:sp>
        <p:nvSpPr>
          <p:cNvPr id="58371" name="Rectangle 3"/>
          <p:cNvSpPr>
            <a:spLocks noGrp="1" noChangeArrowheads="1"/>
          </p:cNvSpPr>
          <p:nvPr>
            <p:ph type="body" idx="1"/>
          </p:nvPr>
        </p:nvSpPr>
        <p:spPr>
          <a:xfrm>
            <a:off x="1143000" y="2286000"/>
            <a:ext cx="7772400" cy="4114800"/>
          </a:xfrm>
        </p:spPr>
        <p:txBody>
          <a:bodyPr/>
          <a:lstStyle/>
          <a:p>
            <a:r>
              <a:rPr lang="en-US"/>
              <a:t>UNESCO Cross-sectoral program in technical capacity building, to enhance programs within that organization</a:t>
            </a:r>
          </a:p>
          <a:p>
            <a:r>
              <a:rPr lang="en-US"/>
              <a:t>WFEO Committee on Capacity Building, to provide an action oriented program for forward motion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t>Engineering for the Americas</a:t>
            </a:r>
          </a:p>
        </p:txBody>
      </p:sp>
      <p:sp>
        <p:nvSpPr>
          <p:cNvPr id="78851" name="Rectangle 3"/>
          <p:cNvSpPr>
            <a:spLocks noGrp="1" noChangeArrowheads="1"/>
          </p:cNvSpPr>
          <p:nvPr>
            <p:ph type="body" idx="1"/>
          </p:nvPr>
        </p:nvSpPr>
        <p:spPr/>
        <p:txBody>
          <a:bodyPr/>
          <a:lstStyle/>
          <a:p>
            <a:pPr>
              <a:lnSpc>
                <a:spcPct val="90000"/>
              </a:lnSpc>
            </a:pPr>
            <a:r>
              <a:rPr lang="en-US" sz="2800"/>
              <a:t>OAS Ministers of Science and Technology Resolution – Nov. 2004</a:t>
            </a:r>
          </a:p>
          <a:p>
            <a:pPr>
              <a:lnSpc>
                <a:spcPct val="90000"/>
              </a:lnSpc>
            </a:pPr>
            <a:r>
              <a:rPr lang="en-US" sz="2800"/>
              <a:t>Lima Symposium on Capacity Building, December 2005</a:t>
            </a:r>
          </a:p>
          <a:p>
            <a:pPr lvl="1">
              <a:lnSpc>
                <a:spcPct val="90000"/>
              </a:lnSpc>
            </a:pPr>
            <a:r>
              <a:rPr lang="en-US" sz="2400"/>
              <a:t>Needs of the productive sector</a:t>
            </a:r>
          </a:p>
          <a:p>
            <a:pPr lvl="1">
              <a:lnSpc>
                <a:spcPct val="90000"/>
              </a:lnSpc>
            </a:pPr>
            <a:r>
              <a:rPr lang="en-US" sz="2400"/>
              <a:t>Enhancement of engineering education, including quality assurance</a:t>
            </a:r>
          </a:p>
          <a:p>
            <a:pPr lvl="1">
              <a:lnSpc>
                <a:spcPct val="90000"/>
              </a:lnSpc>
            </a:pPr>
            <a:r>
              <a:rPr lang="en-US" sz="2400"/>
              <a:t>Country planning, financing</a:t>
            </a:r>
          </a:p>
          <a:p>
            <a:pPr>
              <a:lnSpc>
                <a:spcPct val="90000"/>
              </a:lnSpc>
            </a:pPr>
            <a:r>
              <a:rPr lang="en-US" sz="2800"/>
              <a:t>Ongoing program (presentations, workshops, networking, fund raising, etc.)</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z="4000"/>
              <a:t>African initiatives of WFEO CCB</a:t>
            </a:r>
          </a:p>
        </p:txBody>
      </p:sp>
      <p:sp>
        <p:nvSpPr>
          <p:cNvPr id="75779" name="Rectangle 3"/>
          <p:cNvSpPr>
            <a:spLocks noGrp="1" noChangeArrowheads="1"/>
          </p:cNvSpPr>
          <p:nvPr>
            <p:ph type="body" idx="1"/>
          </p:nvPr>
        </p:nvSpPr>
        <p:spPr/>
        <p:txBody>
          <a:bodyPr/>
          <a:lstStyle/>
          <a:p>
            <a:r>
              <a:rPr lang="en-US" sz="2800"/>
              <a:t>Engineering education workshops</a:t>
            </a:r>
          </a:p>
          <a:p>
            <a:r>
              <a:rPr lang="en-US" sz="2800"/>
              <a:t>Development of accreditation systems</a:t>
            </a:r>
          </a:p>
          <a:p>
            <a:r>
              <a:rPr lang="en-US" sz="2800"/>
              <a:t>Entrepreneurial training</a:t>
            </a:r>
          </a:p>
          <a:p>
            <a:r>
              <a:rPr lang="en-US" sz="2800"/>
              <a:t>Stimulation of internship programs</a:t>
            </a:r>
          </a:p>
          <a:p>
            <a:r>
              <a:rPr lang="en-US" sz="2800"/>
              <a:t>Electronic delivery of courses</a:t>
            </a:r>
          </a:p>
          <a:p>
            <a:r>
              <a:rPr lang="en-US" sz="2800"/>
              <a:t>Formation of Engineers Without Borders cells</a:t>
            </a:r>
          </a:p>
          <a:p>
            <a:r>
              <a:rPr lang="en-US" sz="2800"/>
              <a:t>Faculty and student exchanges</a:t>
            </a:r>
          </a:p>
          <a:p>
            <a:r>
              <a:rPr lang="en-US" sz="2800"/>
              <a:t>Incubators for innovation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Current Partners in Africa</a:t>
            </a:r>
          </a:p>
        </p:txBody>
      </p:sp>
      <p:sp>
        <p:nvSpPr>
          <p:cNvPr id="89091" name="Rectangle 3"/>
          <p:cNvSpPr>
            <a:spLocks noGrp="1" noChangeArrowheads="1"/>
          </p:cNvSpPr>
          <p:nvPr>
            <p:ph type="body" idx="1"/>
          </p:nvPr>
        </p:nvSpPr>
        <p:spPr/>
        <p:txBody>
          <a:bodyPr/>
          <a:lstStyle/>
          <a:p>
            <a:pPr>
              <a:lnSpc>
                <a:spcPct val="90000"/>
              </a:lnSpc>
            </a:pPr>
            <a:r>
              <a:rPr lang="en-US" sz="2800"/>
              <a:t>New </a:t>
            </a:r>
            <a:r>
              <a:rPr lang="en-US" sz="2800" i="1"/>
              <a:t>African Engineering Education Association</a:t>
            </a:r>
            <a:r>
              <a:rPr lang="en-US" sz="2800"/>
              <a:t>, founded at ARCEE in September 2006</a:t>
            </a:r>
          </a:p>
          <a:p>
            <a:pPr>
              <a:lnSpc>
                <a:spcPct val="90000"/>
              </a:lnSpc>
            </a:pPr>
            <a:r>
              <a:rPr lang="en-US" sz="2800"/>
              <a:t>Currently strong engineering schools (e.g., University of Dar es Salaam, Cape Town University, …)</a:t>
            </a:r>
          </a:p>
          <a:p>
            <a:pPr>
              <a:lnSpc>
                <a:spcPct val="90000"/>
              </a:lnSpc>
            </a:pPr>
            <a:r>
              <a:rPr lang="en-US" sz="2800"/>
              <a:t>African Engineering Forum</a:t>
            </a:r>
          </a:p>
          <a:p>
            <a:pPr>
              <a:lnSpc>
                <a:spcPct val="90000"/>
              </a:lnSpc>
            </a:pPr>
            <a:r>
              <a:rPr lang="en-US" sz="2800"/>
              <a:t>Engineering Council of South Africa</a:t>
            </a:r>
          </a:p>
          <a:p>
            <a:pPr>
              <a:lnSpc>
                <a:spcPct val="90000"/>
              </a:lnSpc>
            </a:pPr>
            <a:r>
              <a:rPr lang="en-US" sz="2800"/>
              <a:t>WFEO regional and country members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algn="ctr"/>
            <a:r>
              <a:rPr lang="en-US" sz="4000"/>
              <a:t>Early step: Cameroon Conference </a:t>
            </a:r>
            <a:br>
              <a:rPr lang="en-US" sz="4000"/>
            </a:br>
            <a:r>
              <a:rPr lang="en-US" sz="4000"/>
              <a:t>-- June 2006</a:t>
            </a:r>
          </a:p>
        </p:txBody>
      </p:sp>
      <p:sp>
        <p:nvSpPr>
          <p:cNvPr id="80899" name="Rectangle 3"/>
          <p:cNvSpPr>
            <a:spLocks noGrp="1" noChangeArrowheads="1"/>
          </p:cNvSpPr>
          <p:nvPr>
            <p:ph type="body" idx="1"/>
          </p:nvPr>
        </p:nvSpPr>
        <p:spPr/>
        <p:txBody>
          <a:bodyPr/>
          <a:lstStyle/>
          <a:p>
            <a:r>
              <a:rPr lang="en-US"/>
              <a:t>Theme: Sustainable Engineering Development in Africa</a:t>
            </a:r>
          </a:p>
          <a:p>
            <a:r>
              <a:rPr lang="en-US"/>
              <a:t>Participants: 500 from 12 countries</a:t>
            </a:r>
          </a:p>
          <a:p>
            <a:r>
              <a:rPr lang="en-US"/>
              <a:t>Sessions: Capacity building, Engineers Without Borders, UN Millennium Development Goals, Role of ICT, etc.</a:t>
            </a:r>
          </a:p>
          <a:p>
            <a:r>
              <a:rPr lang="en-US"/>
              <a:t>Village visit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143000" y="838200"/>
            <a:ext cx="7793038" cy="1462088"/>
          </a:xfrm>
        </p:spPr>
        <p:txBody>
          <a:bodyPr/>
          <a:lstStyle/>
          <a:p>
            <a:pPr algn="ctr"/>
            <a:r>
              <a:rPr lang="en-US" sz="4000"/>
              <a:t>Second major WFEO </a:t>
            </a:r>
            <a:br>
              <a:rPr lang="en-US" sz="4000"/>
            </a:br>
            <a:r>
              <a:rPr lang="en-US" sz="4000"/>
              <a:t>program in Africa</a:t>
            </a:r>
            <a:br>
              <a:rPr lang="en-US" sz="4000"/>
            </a:br>
            <a:endParaRPr lang="en-US" sz="4000"/>
          </a:p>
        </p:txBody>
      </p:sp>
      <p:sp>
        <p:nvSpPr>
          <p:cNvPr id="76803" name="Rectangle 3"/>
          <p:cNvSpPr>
            <a:spLocks noGrp="1" noChangeArrowheads="1"/>
          </p:cNvSpPr>
          <p:nvPr>
            <p:ph type="body" idx="1"/>
          </p:nvPr>
        </p:nvSpPr>
        <p:spPr/>
        <p:txBody>
          <a:bodyPr/>
          <a:lstStyle/>
          <a:p>
            <a:r>
              <a:rPr lang="en-US" sz="2800"/>
              <a:t>September 2006 series of events:</a:t>
            </a:r>
          </a:p>
          <a:p>
            <a:pPr lvl="1"/>
            <a:r>
              <a:rPr lang="en-US" sz="2400"/>
              <a:t>26 – 27 September: ARCEE Conference in Pretoria</a:t>
            </a:r>
          </a:p>
          <a:p>
            <a:pPr lvl="1"/>
            <a:r>
              <a:rPr lang="en-US" sz="2400"/>
              <a:t>28 – 29 September: WFEO CCB workshop on engineering education (freshman year, active learning)</a:t>
            </a:r>
          </a:p>
          <a:p>
            <a:pPr lvl="1"/>
            <a:r>
              <a:rPr lang="en-US" sz="2400"/>
              <a:t>30 September: Women in engineering conference</a:t>
            </a:r>
          </a:p>
          <a:p>
            <a:pPr lvl="1"/>
            <a:r>
              <a:rPr lang="en-US" sz="2400"/>
              <a:t>1 – 2 October: CCB annual meeting, including interaction with African Engineers Forum re professional development needs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Next steps for WFEO in Africa</a:t>
            </a:r>
          </a:p>
        </p:txBody>
      </p:sp>
      <p:sp>
        <p:nvSpPr>
          <p:cNvPr id="90115" name="Rectangle 3"/>
          <p:cNvSpPr>
            <a:spLocks noGrp="1" noChangeArrowheads="1"/>
          </p:cNvSpPr>
          <p:nvPr>
            <p:ph type="body" idx="1"/>
          </p:nvPr>
        </p:nvSpPr>
        <p:spPr/>
        <p:txBody>
          <a:bodyPr/>
          <a:lstStyle/>
          <a:p>
            <a:r>
              <a:rPr lang="en-US"/>
              <a:t>Engineering education and quality assurance workshop in Nigeria, February 2007</a:t>
            </a:r>
          </a:p>
          <a:p>
            <a:r>
              <a:rPr lang="en-US"/>
              <a:t>Women in engineering and ICT conference in Tunis, June 2007</a:t>
            </a:r>
          </a:p>
          <a:p>
            <a:r>
              <a:rPr lang="en-US"/>
              <a:t>Engineering for Africa conference in Nigeria, December 2007</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reeform 2"/>
          <p:cNvSpPr>
            <a:spLocks/>
          </p:cNvSpPr>
          <p:nvPr/>
        </p:nvSpPr>
        <p:spPr bwMode="auto">
          <a:xfrm>
            <a:off x="2001838" y="2979738"/>
            <a:ext cx="3324225" cy="1160462"/>
          </a:xfrm>
          <a:custGeom>
            <a:avLst/>
            <a:gdLst/>
            <a:ahLst/>
            <a:cxnLst>
              <a:cxn ang="0">
                <a:pos x="0" y="249"/>
              </a:cxn>
              <a:cxn ang="0">
                <a:pos x="55" y="195"/>
              </a:cxn>
              <a:cxn ang="0">
                <a:pos x="179" y="125"/>
              </a:cxn>
              <a:cxn ang="0">
                <a:pos x="335" y="31"/>
              </a:cxn>
              <a:cxn ang="0">
                <a:pos x="537" y="0"/>
              </a:cxn>
              <a:cxn ang="0">
                <a:pos x="1160" y="23"/>
              </a:cxn>
              <a:cxn ang="0">
                <a:pos x="1300" y="62"/>
              </a:cxn>
              <a:cxn ang="0">
                <a:pos x="1363" y="78"/>
              </a:cxn>
              <a:cxn ang="0">
                <a:pos x="1448" y="125"/>
              </a:cxn>
              <a:cxn ang="0">
                <a:pos x="1549" y="195"/>
              </a:cxn>
              <a:cxn ang="0">
                <a:pos x="1627" y="241"/>
              </a:cxn>
              <a:cxn ang="0">
                <a:pos x="1705" y="311"/>
              </a:cxn>
              <a:cxn ang="0">
                <a:pos x="1760" y="350"/>
              </a:cxn>
              <a:cxn ang="0">
                <a:pos x="1845" y="436"/>
              </a:cxn>
              <a:cxn ang="0">
                <a:pos x="1907" y="506"/>
              </a:cxn>
              <a:cxn ang="0">
                <a:pos x="1954" y="599"/>
              </a:cxn>
              <a:cxn ang="0">
                <a:pos x="1977" y="623"/>
              </a:cxn>
              <a:cxn ang="0">
                <a:pos x="1993" y="654"/>
              </a:cxn>
              <a:cxn ang="0">
                <a:pos x="2040" y="701"/>
              </a:cxn>
              <a:cxn ang="0">
                <a:pos x="2110" y="810"/>
              </a:cxn>
            </a:cxnLst>
            <a:rect l="0" t="0" r="r" b="b"/>
            <a:pathLst>
              <a:path w="2110" h="810">
                <a:moveTo>
                  <a:pt x="0" y="249"/>
                </a:moveTo>
                <a:cubicBezTo>
                  <a:pt x="42" y="235"/>
                  <a:pt x="19" y="248"/>
                  <a:pt x="55" y="195"/>
                </a:cubicBezTo>
                <a:cubicBezTo>
                  <a:pt x="69" y="174"/>
                  <a:pt x="154" y="133"/>
                  <a:pt x="179" y="125"/>
                </a:cubicBezTo>
                <a:cubicBezTo>
                  <a:pt x="229" y="92"/>
                  <a:pt x="281" y="58"/>
                  <a:pt x="335" y="31"/>
                </a:cubicBezTo>
                <a:cubicBezTo>
                  <a:pt x="372" y="13"/>
                  <a:pt x="491" y="8"/>
                  <a:pt x="537" y="0"/>
                </a:cubicBezTo>
                <a:cubicBezTo>
                  <a:pt x="778" y="4"/>
                  <a:pt x="942" y="11"/>
                  <a:pt x="1160" y="23"/>
                </a:cubicBezTo>
                <a:cubicBezTo>
                  <a:pt x="1208" y="33"/>
                  <a:pt x="1253" y="48"/>
                  <a:pt x="1300" y="62"/>
                </a:cubicBezTo>
                <a:cubicBezTo>
                  <a:pt x="1321" y="68"/>
                  <a:pt x="1363" y="78"/>
                  <a:pt x="1363" y="78"/>
                </a:cubicBezTo>
                <a:cubicBezTo>
                  <a:pt x="1392" y="99"/>
                  <a:pt x="1417" y="110"/>
                  <a:pt x="1448" y="125"/>
                </a:cubicBezTo>
                <a:cubicBezTo>
                  <a:pt x="1485" y="143"/>
                  <a:pt x="1511" y="177"/>
                  <a:pt x="1549" y="195"/>
                </a:cubicBezTo>
                <a:cubicBezTo>
                  <a:pt x="1598" y="218"/>
                  <a:pt x="1571" y="203"/>
                  <a:pt x="1627" y="241"/>
                </a:cubicBezTo>
                <a:cubicBezTo>
                  <a:pt x="1655" y="260"/>
                  <a:pt x="1679" y="290"/>
                  <a:pt x="1705" y="311"/>
                </a:cubicBezTo>
                <a:cubicBezTo>
                  <a:pt x="1723" y="325"/>
                  <a:pt x="1742" y="337"/>
                  <a:pt x="1760" y="350"/>
                </a:cubicBezTo>
                <a:cubicBezTo>
                  <a:pt x="1790" y="371"/>
                  <a:pt x="1818" y="411"/>
                  <a:pt x="1845" y="436"/>
                </a:cubicBezTo>
                <a:cubicBezTo>
                  <a:pt x="1860" y="449"/>
                  <a:pt x="1896" y="481"/>
                  <a:pt x="1907" y="506"/>
                </a:cubicBezTo>
                <a:cubicBezTo>
                  <a:pt x="1928" y="554"/>
                  <a:pt x="1915" y="558"/>
                  <a:pt x="1954" y="599"/>
                </a:cubicBezTo>
                <a:cubicBezTo>
                  <a:pt x="1962" y="607"/>
                  <a:pt x="1971" y="614"/>
                  <a:pt x="1977" y="623"/>
                </a:cubicBezTo>
                <a:cubicBezTo>
                  <a:pt x="1984" y="632"/>
                  <a:pt x="1986" y="645"/>
                  <a:pt x="1993" y="654"/>
                </a:cubicBezTo>
                <a:cubicBezTo>
                  <a:pt x="2007" y="671"/>
                  <a:pt x="2040" y="701"/>
                  <a:pt x="2040" y="701"/>
                </a:cubicBezTo>
                <a:cubicBezTo>
                  <a:pt x="2055" y="743"/>
                  <a:pt x="2110" y="764"/>
                  <a:pt x="2110" y="810"/>
                </a:cubicBezTo>
              </a:path>
            </a:pathLst>
          </a:custGeom>
          <a:noFill/>
          <a:ln w="9525">
            <a:solidFill>
              <a:schemeClr val="tx1"/>
            </a:solidFill>
            <a:round/>
            <a:headEnd/>
            <a:tailEnd/>
          </a:ln>
          <a:effectLst/>
        </p:spPr>
        <p:txBody>
          <a:bodyPr/>
          <a:lstStyle/>
          <a:p>
            <a:endParaRPr lang="hu-HU"/>
          </a:p>
        </p:txBody>
      </p:sp>
      <p:sp>
        <p:nvSpPr>
          <p:cNvPr id="60419" name="Freeform 3"/>
          <p:cNvSpPr>
            <a:spLocks/>
          </p:cNvSpPr>
          <p:nvPr/>
        </p:nvSpPr>
        <p:spPr bwMode="auto">
          <a:xfrm>
            <a:off x="2003425" y="3068638"/>
            <a:ext cx="3556000" cy="725487"/>
          </a:xfrm>
          <a:custGeom>
            <a:avLst/>
            <a:gdLst/>
            <a:ahLst/>
            <a:cxnLst>
              <a:cxn ang="0">
                <a:pos x="0" y="179"/>
              </a:cxn>
              <a:cxn ang="0">
                <a:pos x="187" y="311"/>
              </a:cxn>
              <a:cxn ang="0">
                <a:pos x="374" y="412"/>
              </a:cxn>
              <a:cxn ang="0">
                <a:pos x="646" y="506"/>
              </a:cxn>
              <a:cxn ang="0">
                <a:pos x="1176" y="467"/>
              </a:cxn>
              <a:cxn ang="0">
                <a:pos x="1308" y="428"/>
              </a:cxn>
              <a:cxn ang="0">
                <a:pos x="1534" y="366"/>
              </a:cxn>
              <a:cxn ang="0">
                <a:pos x="1658" y="327"/>
              </a:cxn>
              <a:cxn ang="0">
                <a:pos x="1830" y="280"/>
              </a:cxn>
              <a:cxn ang="0">
                <a:pos x="1923" y="233"/>
              </a:cxn>
              <a:cxn ang="0">
                <a:pos x="2157" y="70"/>
              </a:cxn>
              <a:cxn ang="0">
                <a:pos x="2211" y="0"/>
              </a:cxn>
            </a:cxnLst>
            <a:rect l="0" t="0" r="r" b="b"/>
            <a:pathLst>
              <a:path w="2257" h="506">
                <a:moveTo>
                  <a:pt x="0" y="179"/>
                </a:moveTo>
                <a:cubicBezTo>
                  <a:pt x="53" y="230"/>
                  <a:pt x="124" y="276"/>
                  <a:pt x="187" y="311"/>
                </a:cubicBezTo>
                <a:cubicBezTo>
                  <a:pt x="250" y="346"/>
                  <a:pt x="305" y="388"/>
                  <a:pt x="374" y="412"/>
                </a:cubicBezTo>
                <a:cubicBezTo>
                  <a:pt x="454" y="474"/>
                  <a:pt x="547" y="495"/>
                  <a:pt x="646" y="506"/>
                </a:cubicBezTo>
                <a:cubicBezTo>
                  <a:pt x="832" y="498"/>
                  <a:pt x="997" y="496"/>
                  <a:pt x="1176" y="467"/>
                </a:cubicBezTo>
                <a:cubicBezTo>
                  <a:pt x="1222" y="460"/>
                  <a:pt x="1264" y="441"/>
                  <a:pt x="1308" y="428"/>
                </a:cubicBezTo>
                <a:cubicBezTo>
                  <a:pt x="1383" y="407"/>
                  <a:pt x="1459" y="388"/>
                  <a:pt x="1534" y="366"/>
                </a:cubicBezTo>
                <a:cubicBezTo>
                  <a:pt x="1573" y="339"/>
                  <a:pt x="1613" y="338"/>
                  <a:pt x="1658" y="327"/>
                </a:cubicBezTo>
                <a:cubicBezTo>
                  <a:pt x="1715" y="313"/>
                  <a:pt x="1774" y="299"/>
                  <a:pt x="1830" y="280"/>
                </a:cubicBezTo>
                <a:cubicBezTo>
                  <a:pt x="1858" y="261"/>
                  <a:pt x="1891" y="244"/>
                  <a:pt x="1923" y="233"/>
                </a:cubicBezTo>
                <a:cubicBezTo>
                  <a:pt x="1990" y="166"/>
                  <a:pt x="2084" y="130"/>
                  <a:pt x="2157" y="70"/>
                </a:cubicBezTo>
                <a:cubicBezTo>
                  <a:pt x="2170" y="59"/>
                  <a:pt x="2257" y="0"/>
                  <a:pt x="2211" y="0"/>
                </a:cubicBezTo>
              </a:path>
            </a:pathLst>
          </a:custGeom>
          <a:noFill/>
          <a:ln w="38100" cmpd="sng">
            <a:solidFill>
              <a:schemeClr val="tx1"/>
            </a:solidFill>
            <a:round/>
            <a:headEnd/>
            <a:tailEnd/>
          </a:ln>
          <a:effectLst/>
        </p:spPr>
        <p:txBody>
          <a:bodyPr/>
          <a:lstStyle/>
          <a:p>
            <a:endParaRPr lang="hu-HU"/>
          </a:p>
        </p:txBody>
      </p:sp>
      <p:sp>
        <p:nvSpPr>
          <p:cNvPr id="60420" name="Freeform 4"/>
          <p:cNvSpPr>
            <a:spLocks/>
          </p:cNvSpPr>
          <p:nvPr/>
        </p:nvSpPr>
        <p:spPr bwMode="auto">
          <a:xfrm>
            <a:off x="5327650" y="3103563"/>
            <a:ext cx="233363" cy="1049337"/>
          </a:xfrm>
          <a:custGeom>
            <a:avLst/>
            <a:gdLst/>
            <a:ahLst/>
            <a:cxnLst>
              <a:cxn ang="0">
                <a:pos x="148" y="0"/>
              </a:cxn>
              <a:cxn ang="0">
                <a:pos x="140" y="163"/>
              </a:cxn>
              <a:cxn ang="0">
                <a:pos x="85" y="358"/>
              </a:cxn>
              <a:cxn ang="0">
                <a:pos x="62" y="506"/>
              </a:cxn>
              <a:cxn ang="0">
                <a:pos x="39" y="677"/>
              </a:cxn>
              <a:cxn ang="0">
                <a:pos x="23" y="724"/>
              </a:cxn>
              <a:cxn ang="0">
                <a:pos x="0" y="731"/>
              </a:cxn>
            </a:cxnLst>
            <a:rect l="0" t="0" r="r" b="b"/>
            <a:pathLst>
              <a:path w="148" h="732">
                <a:moveTo>
                  <a:pt x="148" y="0"/>
                </a:moveTo>
                <a:cubicBezTo>
                  <a:pt x="145" y="54"/>
                  <a:pt x="144" y="109"/>
                  <a:pt x="140" y="163"/>
                </a:cubicBezTo>
                <a:cubicBezTo>
                  <a:pt x="135" y="230"/>
                  <a:pt x="97" y="292"/>
                  <a:pt x="85" y="358"/>
                </a:cubicBezTo>
                <a:cubicBezTo>
                  <a:pt x="71" y="438"/>
                  <a:pt x="70" y="433"/>
                  <a:pt x="62" y="506"/>
                </a:cubicBezTo>
                <a:cubicBezTo>
                  <a:pt x="56" y="561"/>
                  <a:pt x="52" y="622"/>
                  <a:pt x="39" y="677"/>
                </a:cubicBezTo>
                <a:cubicBezTo>
                  <a:pt x="35" y="693"/>
                  <a:pt x="28" y="708"/>
                  <a:pt x="23" y="724"/>
                </a:cubicBezTo>
                <a:cubicBezTo>
                  <a:pt x="20" y="732"/>
                  <a:pt x="0" y="731"/>
                  <a:pt x="0" y="731"/>
                </a:cubicBezTo>
              </a:path>
            </a:pathLst>
          </a:custGeom>
          <a:noFill/>
          <a:ln w="9525">
            <a:solidFill>
              <a:schemeClr val="tx1"/>
            </a:solidFill>
            <a:round/>
            <a:headEnd/>
            <a:tailEnd/>
          </a:ln>
          <a:effectLst/>
        </p:spPr>
        <p:txBody>
          <a:bodyPr/>
          <a:lstStyle/>
          <a:p>
            <a:endParaRPr lang="hu-HU"/>
          </a:p>
        </p:txBody>
      </p:sp>
      <p:sp>
        <p:nvSpPr>
          <p:cNvPr id="60421" name="Freeform 5"/>
          <p:cNvSpPr>
            <a:spLocks/>
          </p:cNvSpPr>
          <p:nvPr/>
        </p:nvSpPr>
        <p:spPr bwMode="auto">
          <a:xfrm>
            <a:off x="2446338" y="3027363"/>
            <a:ext cx="98425" cy="568325"/>
          </a:xfrm>
          <a:custGeom>
            <a:avLst/>
            <a:gdLst/>
            <a:ahLst/>
            <a:cxnLst>
              <a:cxn ang="0">
                <a:pos x="0" y="0"/>
              </a:cxn>
              <a:cxn ang="0">
                <a:pos x="62" y="101"/>
              </a:cxn>
              <a:cxn ang="0">
                <a:pos x="55" y="273"/>
              </a:cxn>
              <a:cxn ang="0">
                <a:pos x="0" y="397"/>
              </a:cxn>
            </a:cxnLst>
            <a:rect l="0" t="0" r="r" b="b"/>
            <a:pathLst>
              <a:path w="62" h="397">
                <a:moveTo>
                  <a:pt x="0" y="0"/>
                </a:moveTo>
                <a:cubicBezTo>
                  <a:pt x="45" y="15"/>
                  <a:pt x="49" y="59"/>
                  <a:pt x="62" y="101"/>
                </a:cubicBezTo>
                <a:cubicBezTo>
                  <a:pt x="60" y="158"/>
                  <a:pt x="61" y="216"/>
                  <a:pt x="55" y="273"/>
                </a:cubicBezTo>
                <a:cubicBezTo>
                  <a:pt x="51" y="311"/>
                  <a:pt x="0" y="373"/>
                  <a:pt x="0" y="397"/>
                </a:cubicBezTo>
              </a:path>
            </a:pathLst>
          </a:custGeom>
          <a:noFill/>
          <a:ln w="9525">
            <a:solidFill>
              <a:schemeClr val="tx1"/>
            </a:solidFill>
            <a:round/>
            <a:headEnd/>
            <a:tailEnd/>
          </a:ln>
          <a:effectLst/>
        </p:spPr>
        <p:txBody>
          <a:bodyPr/>
          <a:lstStyle/>
          <a:p>
            <a:endParaRPr lang="hu-HU"/>
          </a:p>
        </p:txBody>
      </p:sp>
      <p:sp>
        <p:nvSpPr>
          <p:cNvPr id="60422" name="Oval 6"/>
          <p:cNvSpPr>
            <a:spLocks noChangeArrowheads="1"/>
          </p:cNvSpPr>
          <p:nvPr/>
        </p:nvSpPr>
        <p:spPr bwMode="auto">
          <a:xfrm>
            <a:off x="2286000" y="3201988"/>
            <a:ext cx="76200" cy="74612"/>
          </a:xfrm>
          <a:prstGeom prst="ellipse">
            <a:avLst/>
          </a:prstGeom>
          <a:solidFill>
            <a:schemeClr val="accent1"/>
          </a:solidFill>
          <a:ln w="9525">
            <a:solidFill>
              <a:schemeClr val="tx1"/>
            </a:solidFill>
            <a:round/>
            <a:headEnd/>
            <a:tailEnd/>
          </a:ln>
          <a:effectLst/>
        </p:spPr>
        <p:txBody>
          <a:bodyPr wrap="none" anchor="ctr"/>
          <a:lstStyle/>
          <a:p>
            <a:endParaRPr lang="hu-HU"/>
          </a:p>
        </p:txBody>
      </p:sp>
      <p:sp>
        <p:nvSpPr>
          <p:cNvPr id="60423" name="Freeform 7"/>
          <p:cNvSpPr>
            <a:spLocks/>
          </p:cNvSpPr>
          <p:nvPr/>
        </p:nvSpPr>
        <p:spPr bwMode="auto">
          <a:xfrm>
            <a:off x="2546350" y="2901950"/>
            <a:ext cx="176213" cy="200025"/>
          </a:xfrm>
          <a:custGeom>
            <a:avLst/>
            <a:gdLst/>
            <a:ahLst/>
            <a:cxnLst>
              <a:cxn ang="0">
                <a:pos x="86" y="0"/>
              </a:cxn>
              <a:cxn ang="0">
                <a:pos x="0" y="140"/>
              </a:cxn>
            </a:cxnLst>
            <a:rect l="0" t="0" r="r" b="b"/>
            <a:pathLst>
              <a:path w="112" h="140">
                <a:moveTo>
                  <a:pt x="86" y="0"/>
                </a:moveTo>
                <a:cubicBezTo>
                  <a:pt x="112" y="76"/>
                  <a:pt x="43" y="97"/>
                  <a:pt x="0" y="140"/>
                </a:cubicBezTo>
              </a:path>
            </a:pathLst>
          </a:custGeom>
          <a:noFill/>
          <a:ln w="9525">
            <a:solidFill>
              <a:schemeClr val="tx1"/>
            </a:solidFill>
            <a:round/>
            <a:headEnd/>
            <a:tailEnd/>
          </a:ln>
          <a:effectLst/>
        </p:spPr>
        <p:txBody>
          <a:bodyPr/>
          <a:lstStyle/>
          <a:p>
            <a:endParaRPr lang="hu-HU"/>
          </a:p>
        </p:txBody>
      </p:sp>
      <p:sp>
        <p:nvSpPr>
          <p:cNvPr id="60424" name="Freeform 8"/>
          <p:cNvSpPr>
            <a:spLocks/>
          </p:cNvSpPr>
          <p:nvPr/>
        </p:nvSpPr>
        <p:spPr bwMode="auto">
          <a:xfrm>
            <a:off x="2535238" y="3071813"/>
            <a:ext cx="187325" cy="288925"/>
          </a:xfrm>
          <a:custGeom>
            <a:avLst/>
            <a:gdLst/>
            <a:ahLst/>
            <a:cxnLst>
              <a:cxn ang="0">
                <a:pos x="93" y="0"/>
              </a:cxn>
              <a:cxn ang="0">
                <a:pos x="62" y="163"/>
              </a:cxn>
              <a:cxn ang="0">
                <a:pos x="23" y="194"/>
              </a:cxn>
              <a:cxn ang="0">
                <a:pos x="0" y="202"/>
              </a:cxn>
            </a:cxnLst>
            <a:rect l="0" t="0" r="r" b="b"/>
            <a:pathLst>
              <a:path w="119" h="202">
                <a:moveTo>
                  <a:pt x="93" y="0"/>
                </a:moveTo>
                <a:cubicBezTo>
                  <a:pt x="119" y="75"/>
                  <a:pt x="105" y="100"/>
                  <a:pt x="62" y="163"/>
                </a:cubicBezTo>
                <a:cubicBezTo>
                  <a:pt x="41" y="195"/>
                  <a:pt x="56" y="183"/>
                  <a:pt x="23" y="194"/>
                </a:cubicBezTo>
                <a:cubicBezTo>
                  <a:pt x="15" y="197"/>
                  <a:pt x="0" y="202"/>
                  <a:pt x="0" y="202"/>
                </a:cubicBezTo>
              </a:path>
            </a:pathLst>
          </a:custGeom>
          <a:noFill/>
          <a:ln w="9525">
            <a:solidFill>
              <a:schemeClr val="tx1"/>
            </a:solidFill>
            <a:round/>
            <a:headEnd/>
            <a:tailEnd/>
          </a:ln>
          <a:effectLst/>
        </p:spPr>
        <p:txBody>
          <a:bodyPr/>
          <a:lstStyle/>
          <a:p>
            <a:endParaRPr lang="hu-HU"/>
          </a:p>
        </p:txBody>
      </p:sp>
      <p:sp>
        <p:nvSpPr>
          <p:cNvPr id="60425" name="Freeform 9"/>
          <p:cNvSpPr>
            <a:spLocks/>
          </p:cNvSpPr>
          <p:nvPr/>
        </p:nvSpPr>
        <p:spPr bwMode="auto">
          <a:xfrm>
            <a:off x="2473325" y="3373438"/>
            <a:ext cx="207963" cy="234950"/>
          </a:xfrm>
          <a:custGeom>
            <a:avLst/>
            <a:gdLst/>
            <a:ahLst/>
            <a:cxnLst>
              <a:cxn ang="0">
                <a:pos x="109" y="0"/>
              </a:cxn>
              <a:cxn ang="0">
                <a:pos x="132" y="47"/>
              </a:cxn>
              <a:cxn ang="0">
                <a:pos x="0" y="164"/>
              </a:cxn>
            </a:cxnLst>
            <a:rect l="0" t="0" r="r" b="b"/>
            <a:pathLst>
              <a:path w="132" h="164">
                <a:moveTo>
                  <a:pt x="109" y="0"/>
                </a:moveTo>
                <a:cubicBezTo>
                  <a:pt x="115" y="10"/>
                  <a:pt x="132" y="33"/>
                  <a:pt x="132" y="47"/>
                </a:cubicBezTo>
                <a:cubicBezTo>
                  <a:pt x="132" y="144"/>
                  <a:pt x="64" y="130"/>
                  <a:pt x="0" y="164"/>
                </a:cubicBezTo>
              </a:path>
            </a:pathLst>
          </a:custGeom>
          <a:noFill/>
          <a:ln w="9525">
            <a:solidFill>
              <a:schemeClr val="tx1"/>
            </a:solidFill>
            <a:round/>
            <a:headEnd/>
            <a:tailEnd/>
          </a:ln>
          <a:effectLst/>
        </p:spPr>
        <p:txBody>
          <a:bodyPr/>
          <a:lstStyle/>
          <a:p>
            <a:endParaRPr lang="hu-HU"/>
          </a:p>
        </p:txBody>
      </p:sp>
      <p:sp>
        <p:nvSpPr>
          <p:cNvPr id="60426" name="Freeform 10"/>
          <p:cNvSpPr>
            <a:spLocks/>
          </p:cNvSpPr>
          <p:nvPr/>
        </p:nvSpPr>
        <p:spPr bwMode="auto">
          <a:xfrm>
            <a:off x="2695575" y="2928938"/>
            <a:ext cx="104775" cy="234950"/>
          </a:xfrm>
          <a:custGeom>
            <a:avLst/>
            <a:gdLst/>
            <a:ahLst/>
            <a:cxnLst>
              <a:cxn ang="0">
                <a:pos x="47" y="0"/>
              </a:cxn>
              <a:cxn ang="0">
                <a:pos x="0" y="164"/>
              </a:cxn>
            </a:cxnLst>
            <a:rect l="0" t="0" r="r" b="b"/>
            <a:pathLst>
              <a:path w="67" h="164">
                <a:moveTo>
                  <a:pt x="47" y="0"/>
                </a:moveTo>
                <a:cubicBezTo>
                  <a:pt x="59" y="41"/>
                  <a:pt x="67" y="164"/>
                  <a:pt x="0" y="164"/>
                </a:cubicBezTo>
              </a:path>
            </a:pathLst>
          </a:custGeom>
          <a:noFill/>
          <a:ln w="9525">
            <a:solidFill>
              <a:schemeClr val="tx1"/>
            </a:solidFill>
            <a:round/>
            <a:headEnd/>
            <a:tailEnd/>
          </a:ln>
          <a:effectLst/>
        </p:spPr>
        <p:txBody>
          <a:bodyPr/>
          <a:lstStyle/>
          <a:p>
            <a:endParaRPr lang="hu-HU"/>
          </a:p>
        </p:txBody>
      </p:sp>
      <p:sp>
        <p:nvSpPr>
          <p:cNvPr id="60427" name="Freeform 11"/>
          <p:cNvSpPr>
            <a:spLocks/>
          </p:cNvSpPr>
          <p:nvPr/>
        </p:nvSpPr>
        <p:spPr bwMode="auto">
          <a:xfrm>
            <a:off x="2682875" y="3167063"/>
            <a:ext cx="134938" cy="268287"/>
          </a:xfrm>
          <a:custGeom>
            <a:avLst/>
            <a:gdLst/>
            <a:ahLst/>
            <a:cxnLst>
              <a:cxn ang="0">
                <a:pos x="39" y="0"/>
              </a:cxn>
              <a:cxn ang="0">
                <a:pos x="0" y="187"/>
              </a:cxn>
            </a:cxnLst>
            <a:rect l="0" t="0" r="r" b="b"/>
            <a:pathLst>
              <a:path w="86" h="187">
                <a:moveTo>
                  <a:pt x="39" y="0"/>
                </a:moveTo>
                <a:cubicBezTo>
                  <a:pt x="75" y="52"/>
                  <a:pt x="86" y="187"/>
                  <a:pt x="0" y="187"/>
                </a:cubicBezTo>
              </a:path>
            </a:pathLst>
          </a:custGeom>
          <a:noFill/>
          <a:ln w="9525">
            <a:solidFill>
              <a:schemeClr val="tx1"/>
            </a:solidFill>
            <a:round/>
            <a:headEnd/>
            <a:tailEnd/>
          </a:ln>
          <a:effectLst/>
        </p:spPr>
        <p:txBody>
          <a:bodyPr/>
          <a:lstStyle/>
          <a:p>
            <a:endParaRPr lang="hu-HU"/>
          </a:p>
        </p:txBody>
      </p:sp>
      <p:sp>
        <p:nvSpPr>
          <p:cNvPr id="60428" name="Freeform 12"/>
          <p:cNvSpPr>
            <a:spLocks/>
          </p:cNvSpPr>
          <p:nvPr/>
        </p:nvSpPr>
        <p:spPr bwMode="auto">
          <a:xfrm>
            <a:off x="2655888" y="3578225"/>
            <a:ext cx="74612" cy="177800"/>
          </a:xfrm>
          <a:custGeom>
            <a:avLst/>
            <a:gdLst/>
            <a:ahLst/>
            <a:cxnLst>
              <a:cxn ang="0">
                <a:pos x="0" y="0"/>
              </a:cxn>
              <a:cxn ang="0">
                <a:pos x="46" y="85"/>
              </a:cxn>
              <a:cxn ang="0">
                <a:pos x="31" y="124"/>
              </a:cxn>
            </a:cxnLst>
            <a:rect l="0" t="0" r="r" b="b"/>
            <a:pathLst>
              <a:path w="46" h="124">
                <a:moveTo>
                  <a:pt x="0" y="0"/>
                </a:moveTo>
                <a:cubicBezTo>
                  <a:pt x="35" y="23"/>
                  <a:pt x="34" y="49"/>
                  <a:pt x="46" y="85"/>
                </a:cubicBezTo>
                <a:cubicBezTo>
                  <a:pt x="37" y="119"/>
                  <a:pt x="45" y="108"/>
                  <a:pt x="31" y="124"/>
                </a:cubicBezTo>
              </a:path>
            </a:pathLst>
          </a:custGeom>
          <a:noFill/>
          <a:ln w="9525">
            <a:solidFill>
              <a:schemeClr val="tx1"/>
            </a:solidFill>
            <a:round/>
            <a:headEnd/>
            <a:tailEnd/>
          </a:ln>
          <a:effectLst/>
        </p:spPr>
        <p:txBody>
          <a:bodyPr/>
          <a:lstStyle/>
          <a:p>
            <a:endParaRPr lang="hu-HU"/>
          </a:p>
        </p:txBody>
      </p:sp>
      <p:sp>
        <p:nvSpPr>
          <p:cNvPr id="60429" name="Freeform 13"/>
          <p:cNvSpPr>
            <a:spLocks/>
          </p:cNvSpPr>
          <p:nvPr/>
        </p:nvSpPr>
        <p:spPr bwMode="auto">
          <a:xfrm>
            <a:off x="2682875" y="3400425"/>
            <a:ext cx="131763" cy="244475"/>
          </a:xfrm>
          <a:custGeom>
            <a:avLst/>
            <a:gdLst/>
            <a:ahLst/>
            <a:cxnLst>
              <a:cxn ang="0">
                <a:pos x="62" y="0"/>
              </a:cxn>
              <a:cxn ang="0">
                <a:pos x="55" y="148"/>
              </a:cxn>
              <a:cxn ang="0">
                <a:pos x="0" y="171"/>
              </a:cxn>
            </a:cxnLst>
            <a:rect l="0" t="0" r="r" b="b"/>
            <a:pathLst>
              <a:path w="84" h="171">
                <a:moveTo>
                  <a:pt x="62" y="0"/>
                </a:moveTo>
                <a:cubicBezTo>
                  <a:pt x="84" y="65"/>
                  <a:pt x="77" y="79"/>
                  <a:pt x="55" y="148"/>
                </a:cubicBezTo>
                <a:cubicBezTo>
                  <a:pt x="49" y="167"/>
                  <a:pt x="14" y="157"/>
                  <a:pt x="0" y="171"/>
                </a:cubicBezTo>
              </a:path>
            </a:pathLst>
          </a:custGeom>
          <a:noFill/>
          <a:ln w="9525">
            <a:solidFill>
              <a:schemeClr val="tx1"/>
            </a:solidFill>
            <a:round/>
            <a:headEnd/>
            <a:tailEnd/>
          </a:ln>
          <a:effectLst/>
        </p:spPr>
        <p:txBody>
          <a:bodyPr/>
          <a:lstStyle/>
          <a:p>
            <a:endParaRPr lang="hu-HU"/>
          </a:p>
        </p:txBody>
      </p:sp>
      <p:sp>
        <p:nvSpPr>
          <p:cNvPr id="60430" name="Freeform 14"/>
          <p:cNvSpPr>
            <a:spLocks/>
          </p:cNvSpPr>
          <p:nvPr/>
        </p:nvSpPr>
        <p:spPr bwMode="auto">
          <a:xfrm>
            <a:off x="2781300" y="2917825"/>
            <a:ext cx="147638" cy="134938"/>
          </a:xfrm>
          <a:custGeom>
            <a:avLst/>
            <a:gdLst/>
            <a:ahLst/>
            <a:cxnLst>
              <a:cxn ang="0">
                <a:pos x="94" y="0"/>
              </a:cxn>
              <a:cxn ang="0">
                <a:pos x="78" y="55"/>
              </a:cxn>
              <a:cxn ang="0">
                <a:pos x="0" y="94"/>
              </a:cxn>
            </a:cxnLst>
            <a:rect l="0" t="0" r="r" b="b"/>
            <a:pathLst>
              <a:path w="94" h="94">
                <a:moveTo>
                  <a:pt x="94" y="0"/>
                </a:moveTo>
                <a:cubicBezTo>
                  <a:pt x="93" y="2"/>
                  <a:pt x="82" y="50"/>
                  <a:pt x="78" y="55"/>
                </a:cubicBezTo>
                <a:cubicBezTo>
                  <a:pt x="58" y="80"/>
                  <a:pt x="22" y="72"/>
                  <a:pt x="0" y="94"/>
                </a:cubicBezTo>
              </a:path>
            </a:pathLst>
          </a:custGeom>
          <a:noFill/>
          <a:ln w="9525">
            <a:solidFill>
              <a:schemeClr val="tx1"/>
            </a:solidFill>
            <a:round/>
            <a:headEnd/>
            <a:tailEnd/>
          </a:ln>
          <a:effectLst/>
        </p:spPr>
        <p:txBody>
          <a:bodyPr/>
          <a:lstStyle/>
          <a:p>
            <a:endParaRPr lang="hu-HU"/>
          </a:p>
        </p:txBody>
      </p:sp>
      <p:sp>
        <p:nvSpPr>
          <p:cNvPr id="60431" name="Freeform 15"/>
          <p:cNvSpPr>
            <a:spLocks/>
          </p:cNvSpPr>
          <p:nvPr/>
        </p:nvSpPr>
        <p:spPr bwMode="auto">
          <a:xfrm>
            <a:off x="2794000" y="3049588"/>
            <a:ext cx="142875" cy="203200"/>
          </a:xfrm>
          <a:custGeom>
            <a:avLst/>
            <a:gdLst/>
            <a:ahLst/>
            <a:cxnLst>
              <a:cxn ang="0">
                <a:pos x="78" y="0"/>
              </a:cxn>
              <a:cxn ang="0">
                <a:pos x="70" y="93"/>
              </a:cxn>
              <a:cxn ang="0">
                <a:pos x="23" y="117"/>
              </a:cxn>
              <a:cxn ang="0">
                <a:pos x="0" y="140"/>
              </a:cxn>
            </a:cxnLst>
            <a:rect l="0" t="0" r="r" b="b"/>
            <a:pathLst>
              <a:path w="91" h="142">
                <a:moveTo>
                  <a:pt x="78" y="0"/>
                </a:moveTo>
                <a:cubicBezTo>
                  <a:pt x="87" y="25"/>
                  <a:pt x="91" y="72"/>
                  <a:pt x="70" y="93"/>
                </a:cubicBezTo>
                <a:cubicBezTo>
                  <a:pt x="58" y="105"/>
                  <a:pt x="38" y="107"/>
                  <a:pt x="23" y="117"/>
                </a:cubicBezTo>
                <a:cubicBezTo>
                  <a:pt x="7" y="142"/>
                  <a:pt x="17" y="140"/>
                  <a:pt x="0" y="140"/>
                </a:cubicBezTo>
              </a:path>
            </a:pathLst>
          </a:custGeom>
          <a:noFill/>
          <a:ln w="9525">
            <a:solidFill>
              <a:schemeClr val="tx1"/>
            </a:solidFill>
            <a:round/>
            <a:headEnd/>
            <a:tailEnd/>
          </a:ln>
          <a:effectLst/>
        </p:spPr>
        <p:txBody>
          <a:bodyPr/>
          <a:lstStyle/>
          <a:p>
            <a:endParaRPr lang="hu-HU"/>
          </a:p>
        </p:txBody>
      </p:sp>
      <p:sp>
        <p:nvSpPr>
          <p:cNvPr id="60432" name="Freeform 16"/>
          <p:cNvSpPr>
            <a:spLocks/>
          </p:cNvSpPr>
          <p:nvPr/>
        </p:nvSpPr>
        <p:spPr bwMode="auto">
          <a:xfrm>
            <a:off x="2905125" y="2935288"/>
            <a:ext cx="209550" cy="182562"/>
          </a:xfrm>
          <a:custGeom>
            <a:avLst/>
            <a:gdLst/>
            <a:ahLst/>
            <a:cxnLst>
              <a:cxn ang="0">
                <a:pos x="133" y="0"/>
              </a:cxn>
              <a:cxn ang="0">
                <a:pos x="31" y="109"/>
              </a:cxn>
              <a:cxn ang="0">
                <a:pos x="0" y="125"/>
              </a:cxn>
            </a:cxnLst>
            <a:rect l="0" t="0" r="r" b="b"/>
            <a:pathLst>
              <a:path w="133" h="127">
                <a:moveTo>
                  <a:pt x="133" y="0"/>
                </a:moveTo>
                <a:cubicBezTo>
                  <a:pt x="115" y="69"/>
                  <a:pt x="99" y="86"/>
                  <a:pt x="31" y="109"/>
                </a:cubicBezTo>
                <a:cubicBezTo>
                  <a:pt x="6" y="127"/>
                  <a:pt x="17" y="125"/>
                  <a:pt x="0" y="125"/>
                </a:cubicBezTo>
              </a:path>
            </a:pathLst>
          </a:custGeom>
          <a:noFill/>
          <a:ln w="9525">
            <a:solidFill>
              <a:schemeClr val="tx1"/>
            </a:solidFill>
            <a:round/>
            <a:headEnd/>
            <a:tailEnd/>
          </a:ln>
          <a:effectLst/>
        </p:spPr>
        <p:txBody>
          <a:bodyPr/>
          <a:lstStyle/>
          <a:p>
            <a:endParaRPr lang="hu-HU"/>
          </a:p>
        </p:txBody>
      </p:sp>
      <p:sp>
        <p:nvSpPr>
          <p:cNvPr id="60433" name="Rectangle 17"/>
          <p:cNvSpPr>
            <a:spLocks noChangeArrowheads="1"/>
          </p:cNvSpPr>
          <p:nvPr/>
        </p:nvSpPr>
        <p:spPr bwMode="auto">
          <a:xfrm>
            <a:off x="6248400" y="3962400"/>
            <a:ext cx="2646363" cy="2387600"/>
          </a:xfrm>
          <a:prstGeom prst="rect">
            <a:avLst/>
          </a:prstGeom>
          <a:noFill/>
          <a:ln w="9525">
            <a:solidFill>
              <a:schemeClr val="tx1"/>
            </a:solidFill>
            <a:miter lim="800000"/>
            <a:headEnd/>
            <a:tailEnd/>
          </a:ln>
          <a:effectLst/>
        </p:spPr>
        <p:txBody>
          <a:bodyPr>
            <a:spAutoFit/>
          </a:bodyPr>
          <a:lstStyle/>
          <a:p>
            <a:pPr eaLnBrk="1" hangingPunct="1">
              <a:spcBef>
                <a:spcPct val="50000"/>
              </a:spcBef>
              <a:buClr>
                <a:schemeClr val="hlink"/>
              </a:buClr>
              <a:buSzPct val="60000"/>
              <a:buFont typeface="Wingdings" pitchFamily="2" charset="2"/>
              <a:buNone/>
            </a:pPr>
            <a:r>
              <a:rPr lang="zh-CN" altLang="en-US" sz="3600" i="1">
                <a:effectLst>
                  <a:outerShdw blurRad="38100" dist="38100" dir="2700000" algn="tl">
                    <a:srgbClr val="C0C0C0"/>
                  </a:outerShdw>
                </a:effectLst>
                <a:latin typeface="Verdana" pitchFamily="34" charset="0"/>
                <a:ea typeface="宋体" pitchFamily="2" charset="-122"/>
              </a:rPr>
              <a:t>授人以</a:t>
            </a:r>
            <a:r>
              <a:rPr lang="zh-CN" altLang="en-US" sz="6000" i="1">
                <a:effectLst>
                  <a:outerShdw blurRad="38100" dist="38100" dir="2700000" algn="tl">
                    <a:srgbClr val="C0C0C0"/>
                  </a:outerShdw>
                </a:effectLst>
                <a:latin typeface="Verdana" pitchFamily="34" charset="0"/>
                <a:ea typeface="华文新魏" pitchFamily="2" charset="-122"/>
              </a:rPr>
              <a:t>鱼 </a:t>
            </a:r>
          </a:p>
          <a:p>
            <a:pPr eaLnBrk="1" hangingPunct="1">
              <a:spcBef>
                <a:spcPct val="50000"/>
              </a:spcBef>
              <a:buClr>
                <a:schemeClr val="hlink"/>
              </a:buClr>
              <a:buSzPct val="60000"/>
              <a:buFont typeface="Wingdings" pitchFamily="2" charset="2"/>
              <a:buNone/>
            </a:pPr>
            <a:r>
              <a:rPr lang="zh-CN" altLang="en-US" sz="3600" i="1">
                <a:effectLst>
                  <a:outerShdw blurRad="38100" dist="38100" dir="2700000" algn="tl">
                    <a:srgbClr val="C0C0C0"/>
                  </a:outerShdw>
                </a:effectLst>
                <a:latin typeface="Verdana" pitchFamily="34" charset="0"/>
                <a:ea typeface="宋体" pitchFamily="2" charset="-122"/>
              </a:rPr>
              <a:t>授人以</a:t>
            </a:r>
            <a:r>
              <a:rPr lang="zh-CN" altLang="en-US" sz="6000" i="1">
                <a:effectLst>
                  <a:outerShdw blurRad="38100" dist="38100" dir="2700000" algn="tl">
                    <a:srgbClr val="C0C0C0"/>
                  </a:outerShdw>
                </a:effectLst>
                <a:latin typeface="Verdana" pitchFamily="34" charset="0"/>
                <a:ea typeface="华文新魏" pitchFamily="2" charset="-122"/>
              </a:rPr>
              <a:t>渔</a:t>
            </a:r>
          </a:p>
        </p:txBody>
      </p:sp>
      <p:sp>
        <p:nvSpPr>
          <p:cNvPr id="60434" name="Freeform 18"/>
          <p:cNvSpPr>
            <a:spLocks/>
          </p:cNvSpPr>
          <p:nvPr/>
        </p:nvSpPr>
        <p:spPr bwMode="auto">
          <a:xfrm>
            <a:off x="2757488" y="3267075"/>
            <a:ext cx="193675" cy="501650"/>
          </a:xfrm>
          <a:custGeom>
            <a:avLst/>
            <a:gdLst/>
            <a:ahLst/>
            <a:cxnLst>
              <a:cxn ang="0">
                <a:pos x="101" y="0"/>
              </a:cxn>
              <a:cxn ang="0">
                <a:pos x="46" y="140"/>
              </a:cxn>
              <a:cxn ang="0">
                <a:pos x="85" y="233"/>
              </a:cxn>
              <a:cxn ang="0">
                <a:pos x="0" y="350"/>
              </a:cxn>
            </a:cxnLst>
            <a:rect l="0" t="0" r="r" b="b"/>
            <a:pathLst>
              <a:path w="123" h="350">
                <a:moveTo>
                  <a:pt x="101" y="0"/>
                </a:moveTo>
                <a:cubicBezTo>
                  <a:pt x="123" y="62"/>
                  <a:pt x="96" y="107"/>
                  <a:pt x="46" y="140"/>
                </a:cubicBezTo>
                <a:cubicBezTo>
                  <a:pt x="57" y="173"/>
                  <a:pt x="75" y="199"/>
                  <a:pt x="85" y="233"/>
                </a:cubicBezTo>
                <a:cubicBezTo>
                  <a:pt x="75" y="310"/>
                  <a:pt x="65" y="315"/>
                  <a:pt x="0" y="350"/>
                </a:cubicBezTo>
              </a:path>
            </a:pathLst>
          </a:custGeom>
          <a:noFill/>
          <a:ln w="9525">
            <a:solidFill>
              <a:schemeClr val="tx1"/>
            </a:solidFill>
            <a:round/>
            <a:headEnd/>
            <a:tailEnd/>
          </a:ln>
          <a:effectLst/>
        </p:spPr>
        <p:txBody>
          <a:bodyPr/>
          <a:lstStyle/>
          <a:p>
            <a:endParaRPr lang="hu-HU"/>
          </a:p>
        </p:txBody>
      </p:sp>
      <p:sp>
        <p:nvSpPr>
          <p:cNvPr id="60435" name="Freeform 19"/>
          <p:cNvSpPr>
            <a:spLocks/>
          </p:cNvSpPr>
          <p:nvPr/>
        </p:nvSpPr>
        <p:spPr bwMode="auto">
          <a:xfrm>
            <a:off x="4848225" y="3460750"/>
            <a:ext cx="650875" cy="122238"/>
          </a:xfrm>
          <a:custGeom>
            <a:avLst/>
            <a:gdLst/>
            <a:ahLst/>
            <a:cxnLst>
              <a:cxn ang="0">
                <a:pos x="0" y="0"/>
              </a:cxn>
              <a:cxn ang="0">
                <a:pos x="366" y="70"/>
              </a:cxn>
              <a:cxn ang="0">
                <a:pos x="389" y="78"/>
              </a:cxn>
              <a:cxn ang="0">
                <a:pos x="413" y="85"/>
              </a:cxn>
            </a:cxnLst>
            <a:rect l="0" t="0" r="r" b="b"/>
            <a:pathLst>
              <a:path w="413" h="85">
                <a:moveTo>
                  <a:pt x="0" y="0"/>
                </a:moveTo>
                <a:cubicBezTo>
                  <a:pt x="125" y="12"/>
                  <a:pt x="243" y="54"/>
                  <a:pt x="366" y="70"/>
                </a:cubicBezTo>
                <a:cubicBezTo>
                  <a:pt x="374" y="73"/>
                  <a:pt x="381" y="76"/>
                  <a:pt x="389" y="78"/>
                </a:cubicBezTo>
                <a:cubicBezTo>
                  <a:pt x="397" y="81"/>
                  <a:pt x="413" y="85"/>
                  <a:pt x="413" y="85"/>
                </a:cubicBezTo>
              </a:path>
            </a:pathLst>
          </a:custGeom>
          <a:noFill/>
          <a:ln w="9525">
            <a:solidFill>
              <a:schemeClr val="tx1"/>
            </a:solidFill>
            <a:round/>
            <a:headEnd/>
            <a:tailEnd/>
          </a:ln>
          <a:effectLst/>
        </p:spPr>
        <p:txBody>
          <a:bodyPr/>
          <a:lstStyle/>
          <a:p>
            <a:endParaRPr lang="hu-HU"/>
          </a:p>
        </p:txBody>
      </p:sp>
      <p:sp>
        <p:nvSpPr>
          <p:cNvPr id="60436" name="Freeform 20"/>
          <p:cNvSpPr>
            <a:spLocks/>
          </p:cNvSpPr>
          <p:nvPr/>
        </p:nvSpPr>
        <p:spPr bwMode="auto">
          <a:xfrm>
            <a:off x="5094288" y="3348038"/>
            <a:ext cx="417512" cy="74612"/>
          </a:xfrm>
          <a:custGeom>
            <a:avLst/>
            <a:gdLst/>
            <a:ahLst/>
            <a:cxnLst>
              <a:cxn ang="0">
                <a:pos x="0" y="0"/>
              </a:cxn>
              <a:cxn ang="0">
                <a:pos x="210" y="32"/>
              </a:cxn>
              <a:cxn ang="0">
                <a:pos x="265" y="47"/>
              </a:cxn>
            </a:cxnLst>
            <a:rect l="0" t="0" r="r" b="b"/>
            <a:pathLst>
              <a:path w="265" h="47">
                <a:moveTo>
                  <a:pt x="0" y="0"/>
                </a:moveTo>
                <a:cubicBezTo>
                  <a:pt x="70" y="24"/>
                  <a:pt x="135" y="26"/>
                  <a:pt x="210" y="32"/>
                </a:cubicBezTo>
                <a:cubicBezTo>
                  <a:pt x="255" y="40"/>
                  <a:pt x="237" y="33"/>
                  <a:pt x="265" y="47"/>
                </a:cubicBezTo>
              </a:path>
            </a:pathLst>
          </a:custGeom>
          <a:noFill/>
          <a:ln w="9525">
            <a:solidFill>
              <a:schemeClr val="tx1"/>
            </a:solidFill>
            <a:round/>
            <a:headEnd/>
            <a:tailEnd/>
          </a:ln>
          <a:effectLst/>
        </p:spPr>
        <p:txBody>
          <a:bodyPr/>
          <a:lstStyle/>
          <a:p>
            <a:endParaRPr lang="hu-HU"/>
          </a:p>
        </p:txBody>
      </p:sp>
      <p:sp>
        <p:nvSpPr>
          <p:cNvPr id="60437" name="Freeform 21"/>
          <p:cNvSpPr>
            <a:spLocks/>
          </p:cNvSpPr>
          <p:nvPr/>
        </p:nvSpPr>
        <p:spPr bwMode="auto">
          <a:xfrm>
            <a:off x="5032375" y="3703638"/>
            <a:ext cx="454025" cy="90487"/>
          </a:xfrm>
          <a:custGeom>
            <a:avLst/>
            <a:gdLst/>
            <a:ahLst/>
            <a:cxnLst>
              <a:cxn ang="0">
                <a:pos x="0" y="0"/>
              </a:cxn>
              <a:cxn ang="0">
                <a:pos x="288" y="63"/>
              </a:cxn>
            </a:cxnLst>
            <a:rect l="0" t="0" r="r" b="b"/>
            <a:pathLst>
              <a:path w="288" h="63">
                <a:moveTo>
                  <a:pt x="0" y="0"/>
                </a:moveTo>
                <a:cubicBezTo>
                  <a:pt x="93" y="32"/>
                  <a:pt x="189" y="63"/>
                  <a:pt x="288" y="63"/>
                </a:cubicBezTo>
              </a:path>
            </a:pathLst>
          </a:custGeom>
          <a:noFill/>
          <a:ln w="9525">
            <a:solidFill>
              <a:schemeClr val="tx1"/>
            </a:solidFill>
            <a:round/>
            <a:headEnd/>
            <a:tailEnd/>
          </a:ln>
          <a:effectLst/>
        </p:spPr>
        <p:txBody>
          <a:bodyPr/>
          <a:lstStyle/>
          <a:p>
            <a:endParaRPr lang="hu-HU"/>
          </a:p>
        </p:txBody>
      </p:sp>
      <p:sp>
        <p:nvSpPr>
          <p:cNvPr id="60438" name="Freeform 22"/>
          <p:cNvSpPr>
            <a:spLocks/>
          </p:cNvSpPr>
          <p:nvPr/>
        </p:nvSpPr>
        <p:spPr bwMode="auto">
          <a:xfrm>
            <a:off x="5141913" y="3940175"/>
            <a:ext cx="238125" cy="101600"/>
          </a:xfrm>
          <a:custGeom>
            <a:avLst/>
            <a:gdLst/>
            <a:ahLst/>
            <a:cxnLst>
              <a:cxn ang="0">
                <a:pos x="0" y="0"/>
              </a:cxn>
              <a:cxn ang="0">
                <a:pos x="93" y="47"/>
              </a:cxn>
              <a:cxn ang="0">
                <a:pos x="117" y="63"/>
              </a:cxn>
              <a:cxn ang="0">
                <a:pos x="132" y="70"/>
              </a:cxn>
            </a:cxnLst>
            <a:rect l="0" t="0" r="r" b="b"/>
            <a:pathLst>
              <a:path w="151" h="71">
                <a:moveTo>
                  <a:pt x="0" y="0"/>
                </a:moveTo>
                <a:cubicBezTo>
                  <a:pt x="42" y="14"/>
                  <a:pt x="56" y="28"/>
                  <a:pt x="93" y="47"/>
                </a:cubicBezTo>
                <a:cubicBezTo>
                  <a:pt x="102" y="51"/>
                  <a:pt x="108" y="59"/>
                  <a:pt x="117" y="63"/>
                </a:cubicBezTo>
                <a:cubicBezTo>
                  <a:pt x="133" y="71"/>
                  <a:pt x="151" y="70"/>
                  <a:pt x="132" y="70"/>
                </a:cubicBezTo>
              </a:path>
            </a:pathLst>
          </a:custGeom>
          <a:noFill/>
          <a:ln w="9525">
            <a:solidFill>
              <a:schemeClr val="tx1"/>
            </a:solidFill>
            <a:round/>
            <a:headEnd/>
            <a:tailEnd/>
          </a:ln>
          <a:effectLst/>
        </p:spPr>
        <p:txBody>
          <a:bodyPr/>
          <a:lstStyle/>
          <a:p>
            <a:endParaRPr lang="hu-HU"/>
          </a:p>
        </p:txBody>
      </p:sp>
      <p:sp>
        <p:nvSpPr>
          <p:cNvPr id="60439" name="Freeform 23"/>
          <p:cNvSpPr>
            <a:spLocks/>
          </p:cNvSpPr>
          <p:nvPr/>
        </p:nvSpPr>
        <p:spPr bwMode="auto">
          <a:xfrm>
            <a:off x="5278438" y="3187700"/>
            <a:ext cx="257175" cy="74613"/>
          </a:xfrm>
          <a:custGeom>
            <a:avLst/>
            <a:gdLst/>
            <a:ahLst/>
            <a:cxnLst>
              <a:cxn ang="0">
                <a:pos x="0" y="0"/>
              </a:cxn>
              <a:cxn ang="0">
                <a:pos x="163" y="23"/>
              </a:cxn>
            </a:cxnLst>
            <a:rect l="0" t="0" r="r" b="b"/>
            <a:pathLst>
              <a:path w="163" h="23">
                <a:moveTo>
                  <a:pt x="0" y="0"/>
                </a:moveTo>
                <a:cubicBezTo>
                  <a:pt x="52" y="16"/>
                  <a:pt x="108" y="23"/>
                  <a:pt x="163" y="23"/>
                </a:cubicBezTo>
              </a:path>
            </a:pathLst>
          </a:custGeom>
          <a:noFill/>
          <a:ln w="9525">
            <a:solidFill>
              <a:schemeClr val="tx1"/>
            </a:solidFill>
            <a:round/>
            <a:headEnd/>
            <a:tailEnd/>
          </a:ln>
          <a:effectLst/>
        </p:spPr>
        <p:txBody>
          <a:bodyPr/>
          <a:lstStyle/>
          <a:p>
            <a:endParaRPr lang="hu-HU"/>
          </a:p>
        </p:txBody>
      </p:sp>
      <p:sp>
        <p:nvSpPr>
          <p:cNvPr id="60440" name="Freeform 24"/>
          <p:cNvSpPr>
            <a:spLocks/>
          </p:cNvSpPr>
          <p:nvPr/>
        </p:nvSpPr>
        <p:spPr bwMode="auto">
          <a:xfrm>
            <a:off x="2868613" y="3136900"/>
            <a:ext cx="252412" cy="211138"/>
          </a:xfrm>
          <a:custGeom>
            <a:avLst/>
            <a:gdLst/>
            <a:ahLst/>
            <a:cxnLst>
              <a:cxn ang="0">
                <a:pos x="140" y="0"/>
              </a:cxn>
              <a:cxn ang="0">
                <a:pos x="156" y="23"/>
              </a:cxn>
              <a:cxn ang="0">
                <a:pos x="109" y="124"/>
              </a:cxn>
              <a:cxn ang="0">
                <a:pos x="62" y="140"/>
              </a:cxn>
              <a:cxn ang="0">
                <a:pos x="0" y="147"/>
              </a:cxn>
            </a:cxnLst>
            <a:rect l="0" t="0" r="r" b="b"/>
            <a:pathLst>
              <a:path w="160" h="147">
                <a:moveTo>
                  <a:pt x="140" y="0"/>
                </a:moveTo>
                <a:cubicBezTo>
                  <a:pt x="145" y="8"/>
                  <a:pt x="155" y="14"/>
                  <a:pt x="156" y="23"/>
                </a:cubicBezTo>
                <a:cubicBezTo>
                  <a:pt x="160" y="47"/>
                  <a:pt x="135" y="110"/>
                  <a:pt x="109" y="124"/>
                </a:cubicBezTo>
                <a:cubicBezTo>
                  <a:pt x="95" y="132"/>
                  <a:pt x="78" y="138"/>
                  <a:pt x="62" y="140"/>
                </a:cubicBezTo>
                <a:cubicBezTo>
                  <a:pt x="41" y="142"/>
                  <a:pt x="0" y="147"/>
                  <a:pt x="0" y="147"/>
                </a:cubicBezTo>
              </a:path>
            </a:pathLst>
          </a:custGeom>
          <a:noFill/>
          <a:ln w="9525">
            <a:solidFill>
              <a:schemeClr val="tx1"/>
            </a:solidFill>
            <a:round/>
            <a:headEnd/>
            <a:tailEnd/>
          </a:ln>
          <a:effectLst/>
        </p:spPr>
        <p:txBody>
          <a:bodyPr/>
          <a:lstStyle/>
          <a:p>
            <a:endParaRPr lang="hu-HU"/>
          </a:p>
        </p:txBody>
      </p:sp>
      <p:sp>
        <p:nvSpPr>
          <p:cNvPr id="60441" name="Freeform 25"/>
          <p:cNvSpPr>
            <a:spLocks/>
          </p:cNvSpPr>
          <p:nvPr/>
        </p:nvSpPr>
        <p:spPr bwMode="auto">
          <a:xfrm>
            <a:off x="3116263" y="2913063"/>
            <a:ext cx="206375" cy="209550"/>
          </a:xfrm>
          <a:custGeom>
            <a:avLst/>
            <a:gdLst/>
            <a:ahLst/>
            <a:cxnLst>
              <a:cxn ang="0">
                <a:pos x="108" y="0"/>
              </a:cxn>
              <a:cxn ang="0">
                <a:pos x="116" y="70"/>
              </a:cxn>
              <a:cxn ang="0">
                <a:pos x="0" y="133"/>
              </a:cxn>
            </a:cxnLst>
            <a:rect l="0" t="0" r="r" b="b"/>
            <a:pathLst>
              <a:path w="131" h="146">
                <a:moveTo>
                  <a:pt x="108" y="0"/>
                </a:moveTo>
                <a:cubicBezTo>
                  <a:pt x="131" y="34"/>
                  <a:pt x="129" y="19"/>
                  <a:pt x="116" y="70"/>
                </a:cubicBezTo>
                <a:cubicBezTo>
                  <a:pt x="97" y="146"/>
                  <a:pt x="69" y="133"/>
                  <a:pt x="0" y="133"/>
                </a:cubicBezTo>
              </a:path>
            </a:pathLst>
          </a:custGeom>
          <a:noFill/>
          <a:ln w="9525">
            <a:solidFill>
              <a:schemeClr val="tx1"/>
            </a:solidFill>
            <a:round/>
            <a:headEnd/>
            <a:tailEnd/>
          </a:ln>
          <a:effectLst/>
        </p:spPr>
        <p:txBody>
          <a:bodyPr/>
          <a:lstStyle/>
          <a:p>
            <a:endParaRPr lang="hu-HU"/>
          </a:p>
        </p:txBody>
      </p:sp>
      <p:sp>
        <p:nvSpPr>
          <p:cNvPr id="60442" name="Freeform 26"/>
          <p:cNvSpPr>
            <a:spLocks/>
          </p:cNvSpPr>
          <p:nvPr/>
        </p:nvSpPr>
        <p:spPr bwMode="auto">
          <a:xfrm>
            <a:off x="2881313" y="3373438"/>
            <a:ext cx="166687" cy="185737"/>
          </a:xfrm>
          <a:custGeom>
            <a:avLst/>
            <a:gdLst/>
            <a:ahLst/>
            <a:cxnLst>
              <a:cxn ang="0">
                <a:pos x="85" y="0"/>
              </a:cxn>
              <a:cxn ang="0">
                <a:pos x="0" y="94"/>
              </a:cxn>
            </a:cxnLst>
            <a:rect l="0" t="0" r="r" b="b"/>
            <a:pathLst>
              <a:path w="90" h="94">
                <a:moveTo>
                  <a:pt x="85" y="0"/>
                </a:moveTo>
                <a:cubicBezTo>
                  <a:pt x="74" y="88"/>
                  <a:pt x="90" y="94"/>
                  <a:pt x="0" y="94"/>
                </a:cubicBezTo>
              </a:path>
            </a:pathLst>
          </a:custGeom>
          <a:noFill/>
          <a:ln w="9525">
            <a:solidFill>
              <a:schemeClr val="tx1"/>
            </a:solidFill>
            <a:round/>
            <a:headEnd/>
            <a:tailEnd/>
          </a:ln>
          <a:effectLst/>
        </p:spPr>
        <p:txBody>
          <a:bodyPr/>
          <a:lstStyle/>
          <a:p>
            <a:endParaRPr lang="hu-HU"/>
          </a:p>
        </p:txBody>
      </p:sp>
      <p:sp>
        <p:nvSpPr>
          <p:cNvPr id="60443" name="Freeform 27"/>
          <p:cNvSpPr>
            <a:spLocks/>
          </p:cNvSpPr>
          <p:nvPr/>
        </p:nvSpPr>
        <p:spPr bwMode="auto">
          <a:xfrm>
            <a:off x="3287713" y="2944813"/>
            <a:ext cx="160337" cy="149225"/>
          </a:xfrm>
          <a:custGeom>
            <a:avLst/>
            <a:gdLst/>
            <a:ahLst/>
            <a:cxnLst>
              <a:cxn ang="0">
                <a:pos x="94" y="0"/>
              </a:cxn>
              <a:cxn ang="0">
                <a:pos x="102" y="23"/>
              </a:cxn>
              <a:cxn ang="0">
                <a:pos x="0" y="101"/>
              </a:cxn>
            </a:cxnLst>
            <a:rect l="0" t="0" r="r" b="b"/>
            <a:pathLst>
              <a:path w="102" h="104">
                <a:moveTo>
                  <a:pt x="94" y="0"/>
                </a:moveTo>
                <a:cubicBezTo>
                  <a:pt x="97" y="8"/>
                  <a:pt x="102" y="15"/>
                  <a:pt x="102" y="23"/>
                </a:cubicBezTo>
                <a:cubicBezTo>
                  <a:pt x="102" y="104"/>
                  <a:pt x="66" y="101"/>
                  <a:pt x="0" y="101"/>
                </a:cubicBezTo>
              </a:path>
            </a:pathLst>
          </a:custGeom>
          <a:noFill/>
          <a:ln w="9525">
            <a:solidFill>
              <a:schemeClr val="tx1"/>
            </a:solidFill>
            <a:round/>
            <a:headEnd/>
            <a:tailEnd/>
          </a:ln>
          <a:effectLst/>
        </p:spPr>
        <p:txBody>
          <a:bodyPr/>
          <a:lstStyle/>
          <a:p>
            <a:endParaRPr lang="hu-HU"/>
          </a:p>
        </p:txBody>
      </p:sp>
      <p:sp>
        <p:nvSpPr>
          <p:cNvPr id="60444" name="Freeform 28"/>
          <p:cNvSpPr>
            <a:spLocks/>
          </p:cNvSpPr>
          <p:nvPr/>
        </p:nvSpPr>
        <p:spPr bwMode="auto">
          <a:xfrm>
            <a:off x="3054350" y="3170238"/>
            <a:ext cx="209550" cy="177800"/>
          </a:xfrm>
          <a:custGeom>
            <a:avLst/>
            <a:gdLst/>
            <a:ahLst/>
            <a:cxnLst>
              <a:cxn ang="0">
                <a:pos x="109" y="0"/>
              </a:cxn>
              <a:cxn ang="0">
                <a:pos x="46" y="124"/>
              </a:cxn>
              <a:cxn ang="0">
                <a:pos x="0" y="101"/>
              </a:cxn>
            </a:cxnLst>
            <a:rect l="0" t="0" r="r" b="b"/>
            <a:pathLst>
              <a:path w="133" h="124">
                <a:moveTo>
                  <a:pt x="109" y="0"/>
                </a:moveTo>
                <a:cubicBezTo>
                  <a:pt x="133" y="77"/>
                  <a:pt x="112" y="105"/>
                  <a:pt x="46" y="124"/>
                </a:cubicBezTo>
                <a:cubicBezTo>
                  <a:pt x="32" y="120"/>
                  <a:pt x="0" y="118"/>
                  <a:pt x="0" y="101"/>
                </a:cubicBezTo>
              </a:path>
            </a:pathLst>
          </a:custGeom>
          <a:noFill/>
          <a:ln w="9525">
            <a:solidFill>
              <a:schemeClr val="tx1"/>
            </a:solidFill>
            <a:round/>
            <a:headEnd/>
            <a:tailEnd/>
          </a:ln>
          <a:effectLst/>
        </p:spPr>
        <p:txBody>
          <a:bodyPr/>
          <a:lstStyle/>
          <a:p>
            <a:endParaRPr lang="hu-HU"/>
          </a:p>
        </p:txBody>
      </p:sp>
      <p:sp>
        <p:nvSpPr>
          <p:cNvPr id="60445" name="Freeform 29"/>
          <p:cNvSpPr>
            <a:spLocks/>
          </p:cNvSpPr>
          <p:nvPr/>
        </p:nvSpPr>
        <p:spPr bwMode="auto">
          <a:xfrm>
            <a:off x="3411538" y="2967038"/>
            <a:ext cx="298450" cy="133350"/>
          </a:xfrm>
          <a:custGeom>
            <a:avLst/>
            <a:gdLst/>
            <a:ahLst/>
            <a:cxnLst>
              <a:cxn ang="0">
                <a:pos x="140" y="0"/>
              </a:cxn>
              <a:cxn ang="0">
                <a:pos x="164" y="16"/>
              </a:cxn>
              <a:cxn ang="0">
                <a:pos x="148" y="78"/>
              </a:cxn>
              <a:cxn ang="0">
                <a:pos x="0" y="86"/>
              </a:cxn>
            </a:cxnLst>
            <a:rect l="0" t="0" r="r" b="b"/>
            <a:pathLst>
              <a:path w="189" h="93">
                <a:moveTo>
                  <a:pt x="140" y="0"/>
                </a:moveTo>
                <a:cubicBezTo>
                  <a:pt x="148" y="5"/>
                  <a:pt x="157" y="9"/>
                  <a:pt x="164" y="16"/>
                </a:cubicBezTo>
                <a:cubicBezTo>
                  <a:pt x="189" y="41"/>
                  <a:pt x="179" y="67"/>
                  <a:pt x="148" y="78"/>
                </a:cubicBezTo>
                <a:cubicBezTo>
                  <a:pt x="106" y="93"/>
                  <a:pt x="33" y="86"/>
                  <a:pt x="0" y="86"/>
                </a:cubicBezTo>
              </a:path>
            </a:pathLst>
          </a:custGeom>
          <a:noFill/>
          <a:ln w="9525">
            <a:solidFill>
              <a:schemeClr val="tx1"/>
            </a:solidFill>
            <a:round/>
            <a:headEnd/>
            <a:tailEnd/>
          </a:ln>
          <a:effectLst/>
        </p:spPr>
        <p:txBody>
          <a:bodyPr/>
          <a:lstStyle/>
          <a:p>
            <a:endParaRPr lang="hu-HU"/>
          </a:p>
        </p:txBody>
      </p:sp>
      <p:sp>
        <p:nvSpPr>
          <p:cNvPr id="60446" name="Freeform 30"/>
          <p:cNvSpPr>
            <a:spLocks/>
          </p:cNvSpPr>
          <p:nvPr/>
        </p:nvSpPr>
        <p:spPr bwMode="auto">
          <a:xfrm>
            <a:off x="3695700" y="2967038"/>
            <a:ext cx="160338" cy="134937"/>
          </a:xfrm>
          <a:custGeom>
            <a:avLst/>
            <a:gdLst/>
            <a:ahLst/>
            <a:cxnLst>
              <a:cxn ang="0">
                <a:pos x="102" y="0"/>
              </a:cxn>
              <a:cxn ang="0">
                <a:pos x="0" y="94"/>
              </a:cxn>
            </a:cxnLst>
            <a:rect l="0" t="0" r="r" b="b"/>
            <a:pathLst>
              <a:path w="102" h="94">
                <a:moveTo>
                  <a:pt x="102" y="0"/>
                </a:moveTo>
                <a:cubicBezTo>
                  <a:pt x="83" y="55"/>
                  <a:pt x="66" y="94"/>
                  <a:pt x="0" y="94"/>
                </a:cubicBezTo>
              </a:path>
            </a:pathLst>
          </a:custGeom>
          <a:noFill/>
          <a:ln w="9525">
            <a:solidFill>
              <a:schemeClr val="tx1"/>
            </a:solidFill>
            <a:round/>
            <a:headEnd/>
            <a:tailEnd/>
          </a:ln>
          <a:effectLst/>
        </p:spPr>
        <p:txBody>
          <a:bodyPr/>
          <a:lstStyle/>
          <a:p>
            <a:endParaRPr lang="hu-HU"/>
          </a:p>
        </p:txBody>
      </p:sp>
      <p:sp>
        <p:nvSpPr>
          <p:cNvPr id="60447" name="Freeform 31"/>
          <p:cNvSpPr>
            <a:spLocks/>
          </p:cNvSpPr>
          <p:nvPr/>
        </p:nvSpPr>
        <p:spPr bwMode="auto">
          <a:xfrm>
            <a:off x="3783013" y="2967038"/>
            <a:ext cx="307975" cy="139700"/>
          </a:xfrm>
          <a:custGeom>
            <a:avLst/>
            <a:gdLst/>
            <a:ahLst/>
            <a:cxnLst>
              <a:cxn ang="0">
                <a:pos x="163" y="0"/>
              </a:cxn>
              <a:cxn ang="0">
                <a:pos x="0" y="94"/>
              </a:cxn>
            </a:cxnLst>
            <a:rect l="0" t="0" r="r" b="b"/>
            <a:pathLst>
              <a:path w="195" h="97">
                <a:moveTo>
                  <a:pt x="163" y="0"/>
                </a:moveTo>
                <a:cubicBezTo>
                  <a:pt x="195" y="97"/>
                  <a:pt x="54" y="94"/>
                  <a:pt x="0" y="94"/>
                </a:cubicBezTo>
              </a:path>
            </a:pathLst>
          </a:custGeom>
          <a:noFill/>
          <a:ln w="9525">
            <a:solidFill>
              <a:schemeClr val="tx1"/>
            </a:solidFill>
            <a:round/>
            <a:headEnd/>
            <a:tailEnd/>
          </a:ln>
          <a:effectLst/>
        </p:spPr>
        <p:txBody>
          <a:bodyPr/>
          <a:lstStyle/>
          <a:p>
            <a:endParaRPr lang="hu-HU"/>
          </a:p>
        </p:txBody>
      </p:sp>
      <p:sp>
        <p:nvSpPr>
          <p:cNvPr id="60448" name="Freeform 32"/>
          <p:cNvSpPr>
            <a:spLocks/>
          </p:cNvSpPr>
          <p:nvPr/>
        </p:nvSpPr>
        <p:spPr bwMode="auto">
          <a:xfrm>
            <a:off x="3857625" y="3051175"/>
            <a:ext cx="347663" cy="100013"/>
          </a:xfrm>
          <a:custGeom>
            <a:avLst/>
            <a:gdLst/>
            <a:ahLst/>
            <a:cxnLst>
              <a:cxn ang="0">
                <a:pos x="211" y="0"/>
              </a:cxn>
              <a:cxn ang="0">
                <a:pos x="195" y="70"/>
              </a:cxn>
              <a:cxn ang="0">
                <a:pos x="78" y="62"/>
              </a:cxn>
              <a:cxn ang="0">
                <a:pos x="47" y="54"/>
              </a:cxn>
            </a:cxnLst>
            <a:rect l="0" t="0" r="r" b="b"/>
            <a:pathLst>
              <a:path w="221" h="70">
                <a:moveTo>
                  <a:pt x="211" y="0"/>
                </a:moveTo>
                <a:cubicBezTo>
                  <a:pt x="221" y="32"/>
                  <a:pt x="214" y="43"/>
                  <a:pt x="195" y="70"/>
                </a:cubicBezTo>
                <a:cubicBezTo>
                  <a:pt x="156" y="67"/>
                  <a:pt x="117" y="66"/>
                  <a:pt x="78" y="62"/>
                </a:cubicBezTo>
                <a:cubicBezTo>
                  <a:pt x="0" y="53"/>
                  <a:pt x="80" y="54"/>
                  <a:pt x="47" y="54"/>
                </a:cubicBezTo>
              </a:path>
            </a:pathLst>
          </a:custGeom>
          <a:noFill/>
          <a:ln w="9525">
            <a:solidFill>
              <a:schemeClr val="tx1"/>
            </a:solidFill>
            <a:round/>
            <a:headEnd/>
            <a:tailEnd/>
          </a:ln>
          <a:effectLst/>
        </p:spPr>
        <p:txBody>
          <a:bodyPr/>
          <a:lstStyle/>
          <a:p>
            <a:endParaRPr lang="hu-HU"/>
          </a:p>
        </p:txBody>
      </p:sp>
      <p:sp>
        <p:nvSpPr>
          <p:cNvPr id="60449" name="Freeform 33"/>
          <p:cNvSpPr>
            <a:spLocks/>
          </p:cNvSpPr>
          <p:nvPr/>
        </p:nvSpPr>
        <p:spPr bwMode="auto">
          <a:xfrm>
            <a:off x="3251200" y="3122613"/>
            <a:ext cx="233363" cy="198437"/>
          </a:xfrm>
          <a:custGeom>
            <a:avLst/>
            <a:gdLst/>
            <a:ahLst/>
            <a:cxnLst>
              <a:cxn ang="0">
                <a:pos x="0" y="124"/>
              </a:cxn>
              <a:cxn ang="0">
                <a:pos x="101" y="70"/>
              </a:cxn>
              <a:cxn ang="0">
                <a:pos x="140" y="23"/>
              </a:cxn>
              <a:cxn ang="0">
                <a:pos x="148" y="0"/>
              </a:cxn>
            </a:cxnLst>
            <a:rect l="0" t="0" r="r" b="b"/>
            <a:pathLst>
              <a:path w="148" h="138">
                <a:moveTo>
                  <a:pt x="0" y="124"/>
                </a:moveTo>
                <a:cubicBezTo>
                  <a:pt x="119" y="110"/>
                  <a:pt x="33" y="138"/>
                  <a:pt x="101" y="70"/>
                </a:cubicBezTo>
                <a:cubicBezTo>
                  <a:pt x="119" y="52"/>
                  <a:pt x="129" y="46"/>
                  <a:pt x="140" y="23"/>
                </a:cubicBezTo>
                <a:cubicBezTo>
                  <a:pt x="144" y="16"/>
                  <a:pt x="148" y="0"/>
                  <a:pt x="148" y="0"/>
                </a:cubicBezTo>
              </a:path>
            </a:pathLst>
          </a:custGeom>
          <a:noFill/>
          <a:ln w="9525">
            <a:solidFill>
              <a:schemeClr val="tx1"/>
            </a:solidFill>
            <a:round/>
            <a:headEnd/>
            <a:tailEnd/>
          </a:ln>
          <a:effectLst/>
        </p:spPr>
        <p:txBody>
          <a:bodyPr/>
          <a:lstStyle/>
          <a:p>
            <a:endParaRPr lang="hu-HU"/>
          </a:p>
        </p:txBody>
      </p:sp>
      <p:sp>
        <p:nvSpPr>
          <p:cNvPr id="60450" name="Freeform 34"/>
          <p:cNvSpPr>
            <a:spLocks/>
          </p:cNvSpPr>
          <p:nvPr/>
        </p:nvSpPr>
        <p:spPr bwMode="auto">
          <a:xfrm>
            <a:off x="2990850" y="3605213"/>
            <a:ext cx="77788" cy="203200"/>
          </a:xfrm>
          <a:custGeom>
            <a:avLst/>
            <a:gdLst/>
            <a:ahLst/>
            <a:cxnLst>
              <a:cxn ang="0">
                <a:pos x="0" y="0"/>
              </a:cxn>
              <a:cxn ang="0">
                <a:pos x="15" y="117"/>
              </a:cxn>
              <a:cxn ang="0">
                <a:pos x="0" y="140"/>
              </a:cxn>
            </a:cxnLst>
            <a:rect l="0" t="0" r="r" b="b"/>
            <a:pathLst>
              <a:path w="49" h="142">
                <a:moveTo>
                  <a:pt x="0" y="0"/>
                </a:moveTo>
                <a:cubicBezTo>
                  <a:pt x="49" y="34"/>
                  <a:pt x="29" y="10"/>
                  <a:pt x="15" y="117"/>
                </a:cubicBezTo>
                <a:cubicBezTo>
                  <a:pt x="12" y="142"/>
                  <a:pt x="14" y="140"/>
                  <a:pt x="0" y="140"/>
                </a:cubicBezTo>
              </a:path>
            </a:pathLst>
          </a:custGeom>
          <a:noFill/>
          <a:ln w="9525">
            <a:solidFill>
              <a:schemeClr val="tx1"/>
            </a:solidFill>
            <a:round/>
            <a:headEnd/>
            <a:tailEnd/>
          </a:ln>
          <a:effectLst/>
        </p:spPr>
        <p:txBody>
          <a:bodyPr/>
          <a:lstStyle/>
          <a:p>
            <a:endParaRPr lang="hu-HU"/>
          </a:p>
        </p:txBody>
      </p:sp>
      <p:sp>
        <p:nvSpPr>
          <p:cNvPr id="60451" name="Freeform 35"/>
          <p:cNvSpPr>
            <a:spLocks/>
          </p:cNvSpPr>
          <p:nvPr/>
        </p:nvSpPr>
        <p:spPr bwMode="auto">
          <a:xfrm>
            <a:off x="3041650" y="3371850"/>
            <a:ext cx="185738" cy="223838"/>
          </a:xfrm>
          <a:custGeom>
            <a:avLst/>
            <a:gdLst/>
            <a:ahLst/>
            <a:cxnLst>
              <a:cxn ang="0">
                <a:pos x="93" y="0"/>
              </a:cxn>
              <a:cxn ang="0">
                <a:pos x="0" y="156"/>
              </a:cxn>
            </a:cxnLst>
            <a:rect l="0" t="0" r="r" b="b"/>
            <a:pathLst>
              <a:path w="118" h="156">
                <a:moveTo>
                  <a:pt x="93" y="0"/>
                </a:moveTo>
                <a:cubicBezTo>
                  <a:pt x="118" y="74"/>
                  <a:pt x="83" y="156"/>
                  <a:pt x="0" y="156"/>
                </a:cubicBezTo>
              </a:path>
            </a:pathLst>
          </a:custGeom>
          <a:noFill/>
          <a:ln w="9525">
            <a:solidFill>
              <a:schemeClr val="tx1"/>
            </a:solidFill>
            <a:round/>
            <a:headEnd/>
            <a:tailEnd/>
          </a:ln>
          <a:effectLst/>
        </p:spPr>
        <p:txBody>
          <a:bodyPr/>
          <a:lstStyle/>
          <a:p>
            <a:endParaRPr lang="hu-HU"/>
          </a:p>
        </p:txBody>
      </p:sp>
      <p:sp>
        <p:nvSpPr>
          <p:cNvPr id="60452" name="Freeform 36"/>
          <p:cNvSpPr>
            <a:spLocks/>
          </p:cNvSpPr>
          <p:nvPr/>
        </p:nvSpPr>
        <p:spPr bwMode="auto">
          <a:xfrm>
            <a:off x="3151188" y="3603625"/>
            <a:ext cx="74612" cy="190500"/>
          </a:xfrm>
          <a:custGeom>
            <a:avLst/>
            <a:gdLst/>
            <a:ahLst/>
            <a:cxnLst>
              <a:cxn ang="0">
                <a:pos x="0" y="0"/>
              </a:cxn>
              <a:cxn ang="0">
                <a:pos x="47" y="94"/>
              </a:cxn>
              <a:cxn ang="0">
                <a:pos x="39" y="133"/>
              </a:cxn>
            </a:cxnLst>
            <a:rect l="0" t="0" r="r" b="b"/>
            <a:pathLst>
              <a:path w="47" h="133">
                <a:moveTo>
                  <a:pt x="0" y="0"/>
                </a:moveTo>
                <a:cubicBezTo>
                  <a:pt x="11" y="33"/>
                  <a:pt x="28" y="65"/>
                  <a:pt x="47" y="94"/>
                </a:cubicBezTo>
                <a:cubicBezTo>
                  <a:pt x="44" y="107"/>
                  <a:pt x="39" y="133"/>
                  <a:pt x="39" y="133"/>
                </a:cubicBezTo>
              </a:path>
            </a:pathLst>
          </a:custGeom>
          <a:noFill/>
          <a:ln w="9525">
            <a:solidFill>
              <a:schemeClr val="tx1"/>
            </a:solidFill>
            <a:round/>
            <a:headEnd/>
            <a:tailEnd/>
          </a:ln>
          <a:effectLst/>
        </p:spPr>
        <p:txBody>
          <a:bodyPr/>
          <a:lstStyle/>
          <a:p>
            <a:endParaRPr lang="hu-HU"/>
          </a:p>
        </p:txBody>
      </p:sp>
      <p:sp>
        <p:nvSpPr>
          <p:cNvPr id="60453" name="Freeform 37"/>
          <p:cNvSpPr>
            <a:spLocks/>
          </p:cNvSpPr>
          <p:nvPr/>
        </p:nvSpPr>
        <p:spPr bwMode="auto">
          <a:xfrm>
            <a:off x="3214688" y="3463925"/>
            <a:ext cx="112712" cy="268288"/>
          </a:xfrm>
          <a:custGeom>
            <a:avLst/>
            <a:gdLst/>
            <a:ahLst/>
            <a:cxnLst>
              <a:cxn ang="0">
                <a:pos x="8" y="0"/>
              </a:cxn>
              <a:cxn ang="0">
                <a:pos x="62" y="47"/>
              </a:cxn>
              <a:cxn ang="0">
                <a:pos x="46" y="156"/>
              </a:cxn>
              <a:cxn ang="0">
                <a:pos x="0" y="187"/>
              </a:cxn>
            </a:cxnLst>
            <a:rect l="0" t="0" r="r" b="b"/>
            <a:pathLst>
              <a:path w="72" h="187">
                <a:moveTo>
                  <a:pt x="8" y="0"/>
                </a:moveTo>
                <a:cubicBezTo>
                  <a:pt x="39" y="11"/>
                  <a:pt x="51" y="15"/>
                  <a:pt x="62" y="47"/>
                </a:cubicBezTo>
                <a:cubicBezTo>
                  <a:pt x="59" y="84"/>
                  <a:pt x="72" y="130"/>
                  <a:pt x="46" y="156"/>
                </a:cubicBezTo>
                <a:cubicBezTo>
                  <a:pt x="33" y="169"/>
                  <a:pt x="0" y="187"/>
                  <a:pt x="0" y="187"/>
                </a:cubicBezTo>
              </a:path>
            </a:pathLst>
          </a:custGeom>
          <a:noFill/>
          <a:ln w="9525">
            <a:solidFill>
              <a:schemeClr val="tx1"/>
            </a:solidFill>
            <a:round/>
            <a:headEnd/>
            <a:tailEnd/>
          </a:ln>
          <a:effectLst/>
        </p:spPr>
        <p:txBody>
          <a:bodyPr/>
          <a:lstStyle/>
          <a:p>
            <a:endParaRPr lang="hu-HU"/>
          </a:p>
        </p:txBody>
      </p:sp>
      <p:sp>
        <p:nvSpPr>
          <p:cNvPr id="60454" name="Freeform 38"/>
          <p:cNvSpPr>
            <a:spLocks/>
          </p:cNvSpPr>
          <p:nvPr/>
        </p:nvSpPr>
        <p:spPr bwMode="auto">
          <a:xfrm>
            <a:off x="3298825" y="3309938"/>
            <a:ext cx="104775" cy="223837"/>
          </a:xfrm>
          <a:custGeom>
            <a:avLst/>
            <a:gdLst/>
            <a:ahLst/>
            <a:cxnLst>
              <a:cxn ang="0">
                <a:pos x="39" y="0"/>
              </a:cxn>
              <a:cxn ang="0">
                <a:pos x="0" y="156"/>
              </a:cxn>
            </a:cxnLst>
            <a:rect l="0" t="0" r="r" b="b"/>
            <a:pathLst>
              <a:path w="66" h="156">
                <a:moveTo>
                  <a:pt x="39" y="0"/>
                </a:moveTo>
                <a:cubicBezTo>
                  <a:pt x="66" y="40"/>
                  <a:pt x="64" y="156"/>
                  <a:pt x="0" y="156"/>
                </a:cubicBezTo>
              </a:path>
            </a:pathLst>
          </a:custGeom>
          <a:noFill/>
          <a:ln w="9525">
            <a:solidFill>
              <a:schemeClr val="tx1"/>
            </a:solidFill>
            <a:round/>
            <a:headEnd/>
            <a:tailEnd/>
          </a:ln>
          <a:effectLst/>
        </p:spPr>
        <p:txBody>
          <a:bodyPr/>
          <a:lstStyle/>
          <a:p>
            <a:endParaRPr lang="hu-HU"/>
          </a:p>
        </p:txBody>
      </p:sp>
      <p:sp>
        <p:nvSpPr>
          <p:cNvPr id="60455" name="Freeform 39"/>
          <p:cNvSpPr>
            <a:spLocks/>
          </p:cNvSpPr>
          <p:nvPr/>
        </p:nvSpPr>
        <p:spPr bwMode="auto">
          <a:xfrm>
            <a:off x="3336925" y="3633788"/>
            <a:ext cx="85725" cy="125412"/>
          </a:xfrm>
          <a:custGeom>
            <a:avLst/>
            <a:gdLst/>
            <a:ahLst/>
            <a:cxnLst>
              <a:cxn ang="0">
                <a:pos x="0" y="0"/>
              </a:cxn>
              <a:cxn ang="0">
                <a:pos x="23" y="15"/>
              </a:cxn>
              <a:cxn ang="0">
                <a:pos x="39" y="62"/>
              </a:cxn>
              <a:cxn ang="0">
                <a:pos x="39" y="85"/>
              </a:cxn>
            </a:cxnLst>
            <a:rect l="0" t="0" r="r" b="b"/>
            <a:pathLst>
              <a:path w="54" h="87">
                <a:moveTo>
                  <a:pt x="0" y="0"/>
                </a:moveTo>
                <a:cubicBezTo>
                  <a:pt x="8" y="5"/>
                  <a:pt x="18" y="7"/>
                  <a:pt x="23" y="15"/>
                </a:cubicBezTo>
                <a:cubicBezTo>
                  <a:pt x="32" y="29"/>
                  <a:pt x="34" y="46"/>
                  <a:pt x="39" y="62"/>
                </a:cubicBezTo>
                <a:cubicBezTo>
                  <a:pt x="47" y="87"/>
                  <a:pt x="54" y="85"/>
                  <a:pt x="39" y="85"/>
                </a:cubicBezTo>
              </a:path>
            </a:pathLst>
          </a:custGeom>
          <a:noFill/>
          <a:ln w="9525">
            <a:solidFill>
              <a:schemeClr val="tx1"/>
            </a:solidFill>
            <a:round/>
            <a:headEnd/>
            <a:tailEnd/>
          </a:ln>
          <a:effectLst/>
        </p:spPr>
        <p:txBody>
          <a:bodyPr/>
          <a:lstStyle/>
          <a:p>
            <a:endParaRPr lang="hu-HU"/>
          </a:p>
        </p:txBody>
      </p:sp>
      <p:sp>
        <p:nvSpPr>
          <p:cNvPr id="60456" name="Freeform 40"/>
          <p:cNvSpPr>
            <a:spLocks/>
          </p:cNvSpPr>
          <p:nvPr/>
        </p:nvSpPr>
        <p:spPr bwMode="auto">
          <a:xfrm>
            <a:off x="3348038" y="3441700"/>
            <a:ext cx="107950" cy="290513"/>
          </a:xfrm>
          <a:custGeom>
            <a:avLst/>
            <a:gdLst/>
            <a:ahLst/>
            <a:cxnLst>
              <a:cxn ang="0">
                <a:pos x="33" y="0"/>
              </a:cxn>
              <a:cxn ang="0">
                <a:pos x="9" y="172"/>
              </a:cxn>
              <a:cxn ang="0">
                <a:pos x="1" y="187"/>
              </a:cxn>
            </a:cxnLst>
            <a:rect l="0" t="0" r="r" b="b"/>
            <a:pathLst>
              <a:path w="69" h="203">
                <a:moveTo>
                  <a:pt x="33" y="0"/>
                </a:moveTo>
                <a:cubicBezTo>
                  <a:pt x="69" y="58"/>
                  <a:pt x="69" y="132"/>
                  <a:pt x="9" y="172"/>
                </a:cubicBezTo>
                <a:cubicBezTo>
                  <a:pt x="0" y="198"/>
                  <a:pt x="1" y="203"/>
                  <a:pt x="1" y="187"/>
                </a:cubicBezTo>
              </a:path>
            </a:pathLst>
          </a:custGeom>
          <a:noFill/>
          <a:ln w="9525">
            <a:solidFill>
              <a:schemeClr val="tx1"/>
            </a:solidFill>
            <a:round/>
            <a:headEnd/>
            <a:tailEnd/>
          </a:ln>
          <a:effectLst/>
        </p:spPr>
        <p:txBody>
          <a:bodyPr/>
          <a:lstStyle/>
          <a:p>
            <a:endParaRPr lang="hu-HU"/>
          </a:p>
        </p:txBody>
      </p:sp>
      <p:sp>
        <p:nvSpPr>
          <p:cNvPr id="60457" name="Freeform 41"/>
          <p:cNvSpPr>
            <a:spLocks/>
          </p:cNvSpPr>
          <p:nvPr/>
        </p:nvSpPr>
        <p:spPr bwMode="auto">
          <a:xfrm>
            <a:off x="3424238" y="3235325"/>
            <a:ext cx="136525" cy="212725"/>
          </a:xfrm>
          <a:custGeom>
            <a:avLst/>
            <a:gdLst/>
            <a:ahLst/>
            <a:cxnLst>
              <a:cxn ang="0">
                <a:pos x="47" y="0"/>
              </a:cxn>
              <a:cxn ang="0">
                <a:pos x="78" y="46"/>
              </a:cxn>
              <a:cxn ang="0">
                <a:pos x="70" y="93"/>
              </a:cxn>
              <a:cxn ang="0">
                <a:pos x="0" y="148"/>
              </a:cxn>
            </a:cxnLst>
            <a:rect l="0" t="0" r="r" b="b"/>
            <a:pathLst>
              <a:path w="87" h="148">
                <a:moveTo>
                  <a:pt x="47" y="0"/>
                </a:moveTo>
                <a:cubicBezTo>
                  <a:pt x="57" y="15"/>
                  <a:pt x="68" y="31"/>
                  <a:pt x="78" y="46"/>
                </a:cubicBezTo>
                <a:cubicBezTo>
                  <a:pt x="87" y="59"/>
                  <a:pt x="73" y="77"/>
                  <a:pt x="70" y="93"/>
                </a:cubicBezTo>
                <a:cubicBezTo>
                  <a:pt x="61" y="131"/>
                  <a:pt x="31" y="133"/>
                  <a:pt x="0" y="148"/>
                </a:cubicBezTo>
              </a:path>
            </a:pathLst>
          </a:custGeom>
          <a:noFill/>
          <a:ln w="9525">
            <a:solidFill>
              <a:schemeClr val="tx1"/>
            </a:solidFill>
            <a:round/>
            <a:headEnd/>
            <a:tailEnd/>
          </a:ln>
          <a:effectLst/>
        </p:spPr>
        <p:txBody>
          <a:bodyPr/>
          <a:lstStyle/>
          <a:p>
            <a:endParaRPr lang="hu-HU"/>
          </a:p>
        </p:txBody>
      </p:sp>
      <p:sp>
        <p:nvSpPr>
          <p:cNvPr id="60458" name="Freeform 42"/>
          <p:cNvSpPr>
            <a:spLocks/>
          </p:cNvSpPr>
          <p:nvPr/>
        </p:nvSpPr>
        <p:spPr bwMode="auto">
          <a:xfrm>
            <a:off x="3560763" y="3167063"/>
            <a:ext cx="146050" cy="144462"/>
          </a:xfrm>
          <a:custGeom>
            <a:avLst/>
            <a:gdLst/>
            <a:ahLst/>
            <a:cxnLst>
              <a:cxn ang="0">
                <a:pos x="85" y="0"/>
              </a:cxn>
              <a:cxn ang="0">
                <a:pos x="93" y="23"/>
              </a:cxn>
              <a:cxn ang="0">
                <a:pos x="0" y="93"/>
              </a:cxn>
            </a:cxnLst>
            <a:rect l="0" t="0" r="r" b="b"/>
            <a:pathLst>
              <a:path w="93" h="101">
                <a:moveTo>
                  <a:pt x="85" y="0"/>
                </a:moveTo>
                <a:cubicBezTo>
                  <a:pt x="88" y="8"/>
                  <a:pt x="93" y="15"/>
                  <a:pt x="93" y="23"/>
                </a:cubicBezTo>
                <a:cubicBezTo>
                  <a:pt x="93" y="101"/>
                  <a:pt x="67" y="93"/>
                  <a:pt x="0" y="93"/>
                </a:cubicBezTo>
              </a:path>
            </a:pathLst>
          </a:custGeom>
          <a:noFill/>
          <a:ln w="9525">
            <a:solidFill>
              <a:schemeClr val="tx1"/>
            </a:solidFill>
            <a:round/>
            <a:headEnd/>
            <a:tailEnd/>
          </a:ln>
          <a:effectLst/>
        </p:spPr>
        <p:txBody>
          <a:bodyPr/>
          <a:lstStyle/>
          <a:p>
            <a:endParaRPr lang="hu-HU"/>
          </a:p>
        </p:txBody>
      </p:sp>
      <p:sp>
        <p:nvSpPr>
          <p:cNvPr id="60459" name="Freeform 43"/>
          <p:cNvSpPr>
            <a:spLocks/>
          </p:cNvSpPr>
          <p:nvPr/>
        </p:nvSpPr>
        <p:spPr bwMode="auto">
          <a:xfrm>
            <a:off x="3733800" y="3200400"/>
            <a:ext cx="207963" cy="117475"/>
          </a:xfrm>
          <a:custGeom>
            <a:avLst/>
            <a:gdLst/>
            <a:ahLst/>
            <a:cxnLst>
              <a:cxn ang="0">
                <a:pos x="0" y="70"/>
              </a:cxn>
              <a:cxn ang="0">
                <a:pos x="93" y="62"/>
              </a:cxn>
              <a:cxn ang="0">
                <a:pos x="132" y="0"/>
              </a:cxn>
            </a:cxnLst>
            <a:rect l="0" t="0" r="r" b="b"/>
            <a:pathLst>
              <a:path w="132" h="82">
                <a:moveTo>
                  <a:pt x="0" y="70"/>
                </a:moveTo>
                <a:cubicBezTo>
                  <a:pt x="33" y="82"/>
                  <a:pt x="60" y="73"/>
                  <a:pt x="93" y="62"/>
                </a:cubicBezTo>
                <a:cubicBezTo>
                  <a:pt x="127" y="11"/>
                  <a:pt x="116" y="33"/>
                  <a:pt x="132" y="0"/>
                </a:cubicBezTo>
              </a:path>
            </a:pathLst>
          </a:custGeom>
          <a:noFill/>
          <a:ln w="9525">
            <a:solidFill>
              <a:schemeClr val="tx1"/>
            </a:solidFill>
            <a:round/>
            <a:headEnd/>
            <a:tailEnd/>
          </a:ln>
          <a:effectLst/>
        </p:spPr>
        <p:txBody>
          <a:bodyPr/>
          <a:lstStyle/>
          <a:p>
            <a:endParaRPr lang="hu-HU"/>
          </a:p>
        </p:txBody>
      </p:sp>
      <p:sp>
        <p:nvSpPr>
          <p:cNvPr id="60460" name="Freeform 44"/>
          <p:cNvSpPr>
            <a:spLocks/>
          </p:cNvSpPr>
          <p:nvPr/>
        </p:nvSpPr>
        <p:spPr bwMode="auto">
          <a:xfrm>
            <a:off x="3449638" y="3408363"/>
            <a:ext cx="171450" cy="212725"/>
          </a:xfrm>
          <a:custGeom>
            <a:avLst/>
            <a:gdLst/>
            <a:ahLst/>
            <a:cxnLst>
              <a:cxn ang="0">
                <a:pos x="70" y="0"/>
              </a:cxn>
              <a:cxn ang="0">
                <a:pos x="109" y="70"/>
              </a:cxn>
              <a:cxn ang="0">
                <a:pos x="0" y="148"/>
              </a:cxn>
            </a:cxnLst>
            <a:rect l="0" t="0" r="r" b="b"/>
            <a:pathLst>
              <a:path w="109" h="148">
                <a:moveTo>
                  <a:pt x="70" y="0"/>
                </a:moveTo>
                <a:cubicBezTo>
                  <a:pt x="101" y="20"/>
                  <a:pt x="100" y="35"/>
                  <a:pt x="109" y="70"/>
                </a:cubicBezTo>
                <a:cubicBezTo>
                  <a:pt x="94" y="141"/>
                  <a:pt x="71" y="148"/>
                  <a:pt x="0" y="148"/>
                </a:cubicBezTo>
              </a:path>
            </a:pathLst>
          </a:custGeom>
          <a:noFill/>
          <a:ln w="9525">
            <a:solidFill>
              <a:schemeClr val="tx1"/>
            </a:solidFill>
            <a:round/>
            <a:headEnd/>
            <a:tailEnd/>
          </a:ln>
          <a:effectLst/>
        </p:spPr>
        <p:txBody>
          <a:bodyPr/>
          <a:lstStyle/>
          <a:p>
            <a:endParaRPr lang="hu-HU"/>
          </a:p>
        </p:txBody>
      </p:sp>
      <p:sp>
        <p:nvSpPr>
          <p:cNvPr id="60461" name="Freeform 45"/>
          <p:cNvSpPr>
            <a:spLocks/>
          </p:cNvSpPr>
          <p:nvPr/>
        </p:nvSpPr>
        <p:spPr bwMode="auto">
          <a:xfrm>
            <a:off x="3570288" y="3606800"/>
            <a:ext cx="74612" cy="223838"/>
          </a:xfrm>
          <a:custGeom>
            <a:avLst/>
            <a:gdLst/>
            <a:ahLst/>
            <a:cxnLst>
              <a:cxn ang="0">
                <a:pos x="0" y="0"/>
              </a:cxn>
              <a:cxn ang="0">
                <a:pos x="8" y="24"/>
              </a:cxn>
              <a:cxn ang="0">
                <a:pos x="24" y="47"/>
              </a:cxn>
              <a:cxn ang="0">
                <a:pos x="39" y="94"/>
              </a:cxn>
              <a:cxn ang="0">
                <a:pos x="31" y="133"/>
              </a:cxn>
            </a:cxnLst>
            <a:rect l="0" t="0" r="r" b="b"/>
            <a:pathLst>
              <a:path w="39" h="156">
                <a:moveTo>
                  <a:pt x="0" y="0"/>
                </a:moveTo>
                <a:cubicBezTo>
                  <a:pt x="3" y="8"/>
                  <a:pt x="4" y="16"/>
                  <a:pt x="8" y="24"/>
                </a:cubicBezTo>
                <a:cubicBezTo>
                  <a:pt x="12" y="32"/>
                  <a:pt x="20" y="38"/>
                  <a:pt x="24" y="47"/>
                </a:cubicBezTo>
                <a:cubicBezTo>
                  <a:pt x="31" y="62"/>
                  <a:pt x="39" y="94"/>
                  <a:pt x="39" y="94"/>
                </a:cubicBezTo>
                <a:cubicBezTo>
                  <a:pt x="31" y="142"/>
                  <a:pt x="31" y="156"/>
                  <a:pt x="31" y="133"/>
                </a:cubicBezTo>
              </a:path>
            </a:pathLst>
          </a:custGeom>
          <a:noFill/>
          <a:ln w="9525">
            <a:solidFill>
              <a:schemeClr val="tx1"/>
            </a:solidFill>
            <a:round/>
            <a:headEnd/>
            <a:tailEnd/>
          </a:ln>
          <a:effectLst/>
        </p:spPr>
        <p:txBody>
          <a:bodyPr/>
          <a:lstStyle/>
          <a:p>
            <a:endParaRPr lang="hu-HU"/>
          </a:p>
        </p:txBody>
      </p:sp>
      <p:sp>
        <p:nvSpPr>
          <p:cNvPr id="60462" name="Freeform 46"/>
          <p:cNvSpPr>
            <a:spLocks/>
          </p:cNvSpPr>
          <p:nvPr/>
        </p:nvSpPr>
        <p:spPr bwMode="auto">
          <a:xfrm>
            <a:off x="3597275" y="3394075"/>
            <a:ext cx="220663" cy="188913"/>
          </a:xfrm>
          <a:custGeom>
            <a:avLst/>
            <a:gdLst/>
            <a:ahLst/>
            <a:cxnLst>
              <a:cxn ang="0">
                <a:pos x="132" y="0"/>
              </a:cxn>
              <a:cxn ang="0">
                <a:pos x="140" y="23"/>
              </a:cxn>
              <a:cxn ang="0">
                <a:pos x="0" y="132"/>
              </a:cxn>
            </a:cxnLst>
            <a:rect l="0" t="0" r="r" b="b"/>
            <a:pathLst>
              <a:path w="140" h="132">
                <a:moveTo>
                  <a:pt x="132" y="0"/>
                </a:moveTo>
                <a:cubicBezTo>
                  <a:pt x="135" y="8"/>
                  <a:pt x="140" y="15"/>
                  <a:pt x="140" y="23"/>
                </a:cubicBezTo>
                <a:cubicBezTo>
                  <a:pt x="140" y="126"/>
                  <a:pt x="84" y="132"/>
                  <a:pt x="0" y="132"/>
                </a:cubicBezTo>
              </a:path>
            </a:pathLst>
          </a:custGeom>
          <a:noFill/>
          <a:ln w="9525">
            <a:solidFill>
              <a:schemeClr val="tx1"/>
            </a:solidFill>
            <a:round/>
            <a:headEnd/>
            <a:tailEnd/>
          </a:ln>
          <a:effectLst/>
        </p:spPr>
        <p:txBody>
          <a:bodyPr/>
          <a:lstStyle/>
          <a:p>
            <a:endParaRPr lang="hu-HU"/>
          </a:p>
        </p:txBody>
      </p:sp>
      <p:sp>
        <p:nvSpPr>
          <p:cNvPr id="60463" name="Freeform 47"/>
          <p:cNvSpPr>
            <a:spLocks/>
          </p:cNvSpPr>
          <p:nvPr/>
        </p:nvSpPr>
        <p:spPr bwMode="auto">
          <a:xfrm>
            <a:off x="3795713" y="3273425"/>
            <a:ext cx="206375" cy="223838"/>
          </a:xfrm>
          <a:custGeom>
            <a:avLst/>
            <a:gdLst/>
            <a:ahLst/>
            <a:cxnLst>
              <a:cxn ang="0">
                <a:pos x="93" y="0"/>
              </a:cxn>
              <a:cxn ang="0">
                <a:pos x="101" y="125"/>
              </a:cxn>
              <a:cxn ang="0">
                <a:pos x="54" y="156"/>
              </a:cxn>
              <a:cxn ang="0">
                <a:pos x="0" y="148"/>
              </a:cxn>
            </a:cxnLst>
            <a:rect l="0" t="0" r="r" b="b"/>
            <a:pathLst>
              <a:path w="131" h="156">
                <a:moveTo>
                  <a:pt x="93" y="0"/>
                </a:moveTo>
                <a:cubicBezTo>
                  <a:pt x="117" y="34"/>
                  <a:pt x="131" y="88"/>
                  <a:pt x="101" y="125"/>
                </a:cubicBezTo>
                <a:cubicBezTo>
                  <a:pt x="89" y="140"/>
                  <a:pt x="69" y="145"/>
                  <a:pt x="54" y="156"/>
                </a:cubicBezTo>
                <a:cubicBezTo>
                  <a:pt x="5" y="148"/>
                  <a:pt x="23" y="148"/>
                  <a:pt x="0" y="148"/>
                </a:cubicBezTo>
              </a:path>
            </a:pathLst>
          </a:custGeom>
          <a:noFill/>
          <a:ln w="9525">
            <a:solidFill>
              <a:schemeClr val="tx1"/>
            </a:solidFill>
            <a:round/>
            <a:headEnd/>
            <a:tailEnd/>
          </a:ln>
          <a:effectLst/>
        </p:spPr>
        <p:txBody>
          <a:bodyPr/>
          <a:lstStyle/>
          <a:p>
            <a:endParaRPr lang="hu-HU"/>
          </a:p>
        </p:txBody>
      </p:sp>
      <p:sp>
        <p:nvSpPr>
          <p:cNvPr id="60464" name="Freeform 48"/>
          <p:cNvSpPr>
            <a:spLocks/>
          </p:cNvSpPr>
          <p:nvPr/>
        </p:nvSpPr>
        <p:spPr bwMode="auto">
          <a:xfrm>
            <a:off x="3719513" y="3622675"/>
            <a:ext cx="74612" cy="133350"/>
          </a:xfrm>
          <a:custGeom>
            <a:avLst/>
            <a:gdLst/>
            <a:ahLst/>
            <a:cxnLst>
              <a:cxn ang="0">
                <a:pos x="0" y="0"/>
              </a:cxn>
              <a:cxn ang="0">
                <a:pos x="23" y="8"/>
              </a:cxn>
              <a:cxn ang="0">
                <a:pos x="39" y="54"/>
              </a:cxn>
              <a:cxn ang="0">
                <a:pos x="31" y="93"/>
              </a:cxn>
            </a:cxnLst>
            <a:rect l="0" t="0" r="r" b="b"/>
            <a:pathLst>
              <a:path w="39" h="93">
                <a:moveTo>
                  <a:pt x="0" y="0"/>
                </a:moveTo>
                <a:cubicBezTo>
                  <a:pt x="8" y="3"/>
                  <a:pt x="18" y="1"/>
                  <a:pt x="23" y="8"/>
                </a:cubicBezTo>
                <a:cubicBezTo>
                  <a:pt x="33" y="21"/>
                  <a:pt x="39" y="54"/>
                  <a:pt x="39" y="54"/>
                </a:cubicBezTo>
                <a:cubicBezTo>
                  <a:pt x="36" y="67"/>
                  <a:pt x="31" y="93"/>
                  <a:pt x="31" y="93"/>
                </a:cubicBezTo>
              </a:path>
            </a:pathLst>
          </a:custGeom>
          <a:noFill/>
          <a:ln w="9525">
            <a:solidFill>
              <a:schemeClr val="tx1"/>
            </a:solidFill>
            <a:round/>
            <a:headEnd/>
            <a:tailEnd/>
          </a:ln>
          <a:effectLst/>
        </p:spPr>
        <p:txBody>
          <a:bodyPr/>
          <a:lstStyle/>
          <a:p>
            <a:endParaRPr lang="hu-HU"/>
          </a:p>
        </p:txBody>
      </p:sp>
      <p:sp>
        <p:nvSpPr>
          <p:cNvPr id="60465" name="Freeform 49"/>
          <p:cNvSpPr>
            <a:spLocks/>
          </p:cNvSpPr>
          <p:nvPr/>
        </p:nvSpPr>
        <p:spPr bwMode="auto">
          <a:xfrm>
            <a:off x="3892550" y="3516313"/>
            <a:ext cx="101600" cy="177800"/>
          </a:xfrm>
          <a:custGeom>
            <a:avLst/>
            <a:gdLst/>
            <a:ahLst/>
            <a:cxnLst>
              <a:cxn ang="0">
                <a:pos x="47" y="0"/>
              </a:cxn>
              <a:cxn ang="0">
                <a:pos x="62" y="23"/>
              </a:cxn>
              <a:cxn ang="0">
                <a:pos x="54" y="78"/>
              </a:cxn>
              <a:cxn ang="0">
                <a:pos x="47" y="101"/>
              </a:cxn>
              <a:cxn ang="0">
                <a:pos x="23" y="109"/>
              </a:cxn>
              <a:cxn ang="0">
                <a:pos x="0" y="124"/>
              </a:cxn>
            </a:cxnLst>
            <a:rect l="0" t="0" r="r" b="b"/>
            <a:pathLst>
              <a:path w="64" h="124">
                <a:moveTo>
                  <a:pt x="47" y="0"/>
                </a:moveTo>
                <a:cubicBezTo>
                  <a:pt x="52" y="8"/>
                  <a:pt x="61" y="14"/>
                  <a:pt x="62" y="23"/>
                </a:cubicBezTo>
                <a:cubicBezTo>
                  <a:pt x="64" y="41"/>
                  <a:pt x="57" y="60"/>
                  <a:pt x="54" y="78"/>
                </a:cubicBezTo>
                <a:cubicBezTo>
                  <a:pt x="52" y="86"/>
                  <a:pt x="53" y="95"/>
                  <a:pt x="47" y="101"/>
                </a:cubicBezTo>
                <a:cubicBezTo>
                  <a:pt x="41" y="107"/>
                  <a:pt x="31" y="105"/>
                  <a:pt x="23" y="109"/>
                </a:cubicBezTo>
                <a:cubicBezTo>
                  <a:pt x="15" y="113"/>
                  <a:pt x="0" y="124"/>
                  <a:pt x="0" y="124"/>
                </a:cubicBezTo>
              </a:path>
            </a:pathLst>
          </a:custGeom>
          <a:noFill/>
          <a:ln w="9525">
            <a:solidFill>
              <a:schemeClr val="tx1"/>
            </a:solidFill>
            <a:round/>
            <a:headEnd/>
            <a:tailEnd/>
          </a:ln>
          <a:effectLst/>
        </p:spPr>
        <p:txBody>
          <a:bodyPr/>
          <a:lstStyle/>
          <a:p>
            <a:endParaRPr lang="hu-HU"/>
          </a:p>
        </p:txBody>
      </p:sp>
      <p:sp>
        <p:nvSpPr>
          <p:cNvPr id="60466" name="Freeform 50"/>
          <p:cNvSpPr>
            <a:spLocks/>
          </p:cNvSpPr>
          <p:nvPr/>
        </p:nvSpPr>
        <p:spPr bwMode="auto">
          <a:xfrm>
            <a:off x="3956050" y="3195638"/>
            <a:ext cx="158750" cy="190500"/>
          </a:xfrm>
          <a:custGeom>
            <a:avLst/>
            <a:gdLst/>
            <a:ahLst/>
            <a:cxnLst>
              <a:cxn ang="0">
                <a:pos x="93" y="0"/>
              </a:cxn>
              <a:cxn ang="0">
                <a:pos x="101" y="55"/>
              </a:cxn>
              <a:cxn ang="0">
                <a:pos x="0" y="133"/>
              </a:cxn>
            </a:cxnLst>
            <a:rect l="0" t="0" r="r" b="b"/>
            <a:pathLst>
              <a:path w="101" h="133">
                <a:moveTo>
                  <a:pt x="93" y="0"/>
                </a:moveTo>
                <a:cubicBezTo>
                  <a:pt x="96" y="18"/>
                  <a:pt x="101" y="36"/>
                  <a:pt x="101" y="55"/>
                </a:cubicBezTo>
                <a:cubicBezTo>
                  <a:pt x="101" y="102"/>
                  <a:pt x="39" y="133"/>
                  <a:pt x="0" y="133"/>
                </a:cubicBezTo>
              </a:path>
            </a:pathLst>
          </a:custGeom>
          <a:noFill/>
          <a:ln w="9525">
            <a:solidFill>
              <a:schemeClr val="tx1"/>
            </a:solidFill>
            <a:round/>
            <a:headEnd/>
            <a:tailEnd/>
          </a:ln>
          <a:effectLst/>
        </p:spPr>
        <p:txBody>
          <a:bodyPr/>
          <a:lstStyle/>
          <a:p>
            <a:endParaRPr lang="hu-HU"/>
          </a:p>
        </p:txBody>
      </p:sp>
      <p:sp>
        <p:nvSpPr>
          <p:cNvPr id="60467" name="Freeform 51"/>
          <p:cNvSpPr>
            <a:spLocks/>
          </p:cNvSpPr>
          <p:nvPr/>
        </p:nvSpPr>
        <p:spPr bwMode="auto">
          <a:xfrm>
            <a:off x="3956050" y="3408363"/>
            <a:ext cx="185738" cy="212725"/>
          </a:xfrm>
          <a:custGeom>
            <a:avLst/>
            <a:gdLst/>
            <a:ahLst/>
            <a:cxnLst>
              <a:cxn ang="0">
                <a:pos x="93" y="0"/>
              </a:cxn>
              <a:cxn ang="0">
                <a:pos x="54" y="148"/>
              </a:cxn>
              <a:cxn ang="0">
                <a:pos x="0" y="140"/>
              </a:cxn>
            </a:cxnLst>
            <a:rect l="0" t="0" r="r" b="b"/>
            <a:pathLst>
              <a:path w="118" h="148">
                <a:moveTo>
                  <a:pt x="93" y="0"/>
                </a:moveTo>
                <a:cubicBezTo>
                  <a:pt x="111" y="52"/>
                  <a:pt x="118" y="127"/>
                  <a:pt x="54" y="148"/>
                </a:cubicBezTo>
                <a:cubicBezTo>
                  <a:pt x="5" y="140"/>
                  <a:pt x="24" y="140"/>
                  <a:pt x="0" y="140"/>
                </a:cubicBezTo>
              </a:path>
            </a:pathLst>
          </a:custGeom>
          <a:noFill/>
          <a:ln w="9525">
            <a:solidFill>
              <a:schemeClr val="tx1"/>
            </a:solidFill>
            <a:round/>
            <a:headEnd/>
            <a:tailEnd/>
          </a:ln>
          <a:effectLst/>
        </p:spPr>
        <p:txBody>
          <a:bodyPr/>
          <a:lstStyle/>
          <a:p>
            <a:endParaRPr lang="hu-HU"/>
          </a:p>
        </p:txBody>
      </p:sp>
      <p:sp>
        <p:nvSpPr>
          <p:cNvPr id="60468" name="Freeform 52"/>
          <p:cNvSpPr>
            <a:spLocks/>
          </p:cNvSpPr>
          <p:nvPr/>
        </p:nvSpPr>
        <p:spPr bwMode="auto">
          <a:xfrm>
            <a:off x="4102100" y="3181350"/>
            <a:ext cx="103188" cy="155575"/>
          </a:xfrm>
          <a:custGeom>
            <a:avLst/>
            <a:gdLst/>
            <a:ahLst/>
            <a:cxnLst>
              <a:cxn ang="0">
                <a:pos x="47" y="0"/>
              </a:cxn>
              <a:cxn ang="0">
                <a:pos x="47" y="77"/>
              </a:cxn>
              <a:cxn ang="0">
                <a:pos x="24" y="101"/>
              </a:cxn>
              <a:cxn ang="0">
                <a:pos x="0" y="109"/>
              </a:cxn>
            </a:cxnLst>
            <a:rect l="0" t="0" r="r" b="b"/>
            <a:pathLst>
              <a:path w="65" h="109">
                <a:moveTo>
                  <a:pt x="47" y="0"/>
                </a:moveTo>
                <a:cubicBezTo>
                  <a:pt x="63" y="25"/>
                  <a:pt x="65" y="50"/>
                  <a:pt x="47" y="77"/>
                </a:cubicBezTo>
                <a:cubicBezTo>
                  <a:pt x="41" y="86"/>
                  <a:pt x="33" y="95"/>
                  <a:pt x="24" y="101"/>
                </a:cubicBezTo>
                <a:cubicBezTo>
                  <a:pt x="17" y="106"/>
                  <a:pt x="0" y="109"/>
                  <a:pt x="0" y="109"/>
                </a:cubicBezTo>
              </a:path>
            </a:pathLst>
          </a:custGeom>
          <a:noFill/>
          <a:ln w="9525">
            <a:solidFill>
              <a:schemeClr val="tx1"/>
            </a:solidFill>
            <a:round/>
            <a:headEnd/>
            <a:tailEnd/>
          </a:ln>
          <a:effectLst/>
        </p:spPr>
        <p:txBody>
          <a:bodyPr/>
          <a:lstStyle/>
          <a:p>
            <a:endParaRPr lang="hu-HU"/>
          </a:p>
        </p:txBody>
      </p:sp>
      <p:sp>
        <p:nvSpPr>
          <p:cNvPr id="60469" name="Freeform 53"/>
          <p:cNvSpPr>
            <a:spLocks/>
          </p:cNvSpPr>
          <p:nvPr/>
        </p:nvSpPr>
        <p:spPr bwMode="auto">
          <a:xfrm>
            <a:off x="4090988" y="3359150"/>
            <a:ext cx="150812" cy="212725"/>
          </a:xfrm>
          <a:custGeom>
            <a:avLst/>
            <a:gdLst/>
            <a:ahLst/>
            <a:cxnLst>
              <a:cxn ang="0">
                <a:pos x="70" y="0"/>
              </a:cxn>
              <a:cxn ang="0">
                <a:pos x="70" y="116"/>
              </a:cxn>
              <a:cxn ang="0">
                <a:pos x="0" y="148"/>
              </a:cxn>
            </a:cxnLst>
            <a:rect l="0" t="0" r="r" b="b"/>
            <a:pathLst>
              <a:path w="96" h="148">
                <a:moveTo>
                  <a:pt x="70" y="0"/>
                </a:moveTo>
                <a:cubicBezTo>
                  <a:pt x="92" y="32"/>
                  <a:pt x="96" y="83"/>
                  <a:pt x="70" y="116"/>
                </a:cubicBezTo>
                <a:cubicBezTo>
                  <a:pt x="54" y="136"/>
                  <a:pt x="0" y="148"/>
                  <a:pt x="0" y="148"/>
                </a:cubicBezTo>
              </a:path>
            </a:pathLst>
          </a:custGeom>
          <a:noFill/>
          <a:ln w="9525">
            <a:solidFill>
              <a:schemeClr val="tx1"/>
            </a:solidFill>
            <a:round/>
            <a:headEnd/>
            <a:tailEnd/>
          </a:ln>
          <a:effectLst/>
        </p:spPr>
        <p:txBody>
          <a:bodyPr/>
          <a:lstStyle/>
          <a:p>
            <a:endParaRPr lang="hu-HU"/>
          </a:p>
        </p:txBody>
      </p:sp>
      <p:sp>
        <p:nvSpPr>
          <p:cNvPr id="60470" name="Freeform 54"/>
          <p:cNvSpPr>
            <a:spLocks/>
          </p:cNvSpPr>
          <p:nvPr/>
        </p:nvSpPr>
        <p:spPr bwMode="auto">
          <a:xfrm>
            <a:off x="4176713" y="3513138"/>
            <a:ext cx="74612" cy="144462"/>
          </a:xfrm>
          <a:custGeom>
            <a:avLst/>
            <a:gdLst/>
            <a:ahLst/>
            <a:cxnLst>
              <a:cxn ang="0">
                <a:pos x="0" y="0"/>
              </a:cxn>
              <a:cxn ang="0">
                <a:pos x="32" y="101"/>
              </a:cxn>
            </a:cxnLst>
            <a:rect l="0" t="0" r="r" b="b"/>
            <a:pathLst>
              <a:path w="32" h="101">
                <a:moveTo>
                  <a:pt x="0" y="0"/>
                </a:moveTo>
                <a:cubicBezTo>
                  <a:pt x="22" y="31"/>
                  <a:pt x="32" y="62"/>
                  <a:pt x="32" y="101"/>
                </a:cubicBezTo>
              </a:path>
            </a:pathLst>
          </a:custGeom>
          <a:noFill/>
          <a:ln w="9525">
            <a:solidFill>
              <a:schemeClr val="tx1"/>
            </a:solidFill>
            <a:round/>
            <a:headEnd/>
            <a:tailEnd/>
          </a:ln>
          <a:effectLst/>
        </p:spPr>
        <p:txBody>
          <a:bodyPr/>
          <a:lstStyle/>
          <a:p>
            <a:endParaRPr lang="hu-HU"/>
          </a:p>
        </p:txBody>
      </p:sp>
      <p:sp>
        <p:nvSpPr>
          <p:cNvPr id="60471" name="Freeform 55"/>
          <p:cNvSpPr>
            <a:spLocks/>
          </p:cNvSpPr>
          <p:nvPr/>
        </p:nvSpPr>
        <p:spPr bwMode="auto">
          <a:xfrm>
            <a:off x="4178300" y="3149600"/>
            <a:ext cx="184150" cy="100013"/>
          </a:xfrm>
          <a:custGeom>
            <a:avLst/>
            <a:gdLst/>
            <a:ahLst/>
            <a:cxnLst>
              <a:cxn ang="0">
                <a:pos x="117" y="0"/>
              </a:cxn>
              <a:cxn ang="0">
                <a:pos x="101" y="47"/>
              </a:cxn>
              <a:cxn ang="0">
                <a:pos x="31" y="70"/>
              </a:cxn>
              <a:cxn ang="0">
                <a:pos x="0" y="62"/>
              </a:cxn>
            </a:cxnLst>
            <a:rect l="0" t="0" r="r" b="b"/>
            <a:pathLst>
              <a:path w="117" h="70">
                <a:moveTo>
                  <a:pt x="117" y="0"/>
                </a:moveTo>
                <a:cubicBezTo>
                  <a:pt x="112" y="16"/>
                  <a:pt x="117" y="42"/>
                  <a:pt x="101" y="47"/>
                </a:cubicBezTo>
                <a:cubicBezTo>
                  <a:pt x="78" y="55"/>
                  <a:pt x="54" y="62"/>
                  <a:pt x="31" y="70"/>
                </a:cubicBezTo>
                <a:cubicBezTo>
                  <a:pt x="21" y="67"/>
                  <a:pt x="0" y="62"/>
                  <a:pt x="0" y="62"/>
                </a:cubicBezTo>
              </a:path>
            </a:pathLst>
          </a:custGeom>
          <a:noFill/>
          <a:ln w="9525">
            <a:solidFill>
              <a:schemeClr val="tx1"/>
            </a:solidFill>
            <a:round/>
            <a:headEnd/>
            <a:tailEnd/>
          </a:ln>
          <a:effectLst/>
        </p:spPr>
        <p:txBody>
          <a:bodyPr/>
          <a:lstStyle/>
          <a:p>
            <a:endParaRPr lang="hu-HU"/>
          </a:p>
        </p:txBody>
      </p:sp>
      <p:sp>
        <p:nvSpPr>
          <p:cNvPr id="60472" name="Freeform 56"/>
          <p:cNvSpPr>
            <a:spLocks/>
          </p:cNvSpPr>
          <p:nvPr/>
        </p:nvSpPr>
        <p:spPr bwMode="auto">
          <a:xfrm>
            <a:off x="4202113" y="3305175"/>
            <a:ext cx="130175" cy="171450"/>
          </a:xfrm>
          <a:custGeom>
            <a:avLst/>
            <a:gdLst/>
            <a:ahLst/>
            <a:cxnLst>
              <a:cxn ang="0">
                <a:pos x="71" y="0"/>
              </a:cxn>
              <a:cxn ang="0">
                <a:pos x="63" y="109"/>
              </a:cxn>
              <a:cxn ang="0">
                <a:pos x="0" y="117"/>
              </a:cxn>
            </a:cxnLst>
            <a:rect l="0" t="0" r="r" b="b"/>
            <a:pathLst>
              <a:path w="83" h="120">
                <a:moveTo>
                  <a:pt x="71" y="0"/>
                </a:moveTo>
                <a:cubicBezTo>
                  <a:pt x="78" y="25"/>
                  <a:pt x="83" y="93"/>
                  <a:pt x="63" y="109"/>
                </a:cubicBezTo>
                <a:cubicBezTo>
                  <a:pt x="50" y="120"/>
                  <a:pt x="15" y="117"/>
                  <a:pt x="0" y="117"/>
                </a:cubicBezTo>
              </a:path>
            </a:pathLst>
          </a:custGeom>
          <a:noFill/>
          <a:ln w="9525">
            <a:solidFill>
              <a:schemeClr val="tx1"/>
            </a:solidFill>
            <a:round/>
            <a:headEnd/>
            <a:tailEnd/>
          </a:ln>
          <a:effectLst/>
        </p:spPr>
        <p:txBody>
          <a:bodyPr/>
          <a:lstStyle/>
          <a:p>
            <a:endParaRPr lang="hu-HU"/>
          </a:p>
        </p:txBody>
      </p:sp>
      <p:sp>
        <p:nvSpPr>
          <p:cNvPr id="60473" name="Freeform 57"/>
          <p:cNvSpPr>
            <a:spLocks/>
          </p:cNvSpPr>
          <p:nvPr/>
        </p:nvSpPr>
        <p:spPr bwMode="auto">
          <a:xfrm>
            <a:off x="4314825" y="3473450"/>
            <a:ext cx="74613" cy="134938"/>
          </a:xfrm>
          <a:custGeom>
            <a:avLst/>
            <a:gdLst/>
            <a:ahLst/>
            <a:cxnLst>
              <a:cxn ang="0">
                <a:pos x="0" y="0"/>
              </a:cxn>
              <a:cxn ang="0">
                <a:pos x="39" y="32"/>
              </a:cxn>
              <a:cxn ang="0">
                <a:pos x="31" y="94"/>
              </a:cxn>
            </a:cxnLst>
            <a:rect l="0" t="0" r="r" b="b"/>
            <a:pathLst>
              <a:path w="41" h="94">
                <a:moveTo>
                  <a:pt x="0" y="0"/>
                </a:moveTo>
                <a:cubicBezTo>
                  <a:pt x="17" y="6"/>
                  <a:pt x="37" y="7"/>
                  <a:pt x="39" y="32"/>
                </a:cubicBezTo>
                <a:cubicBezTo>
                  <a:pt x="41" y="53"/>
                  <a:pt x="31" y="94"/>
                  <a:pt x="31" y="94"/>
                </a:cubicBezTo>
              </a:path>
            </a:pathLst>
          </a:custGeom>
          <a:noFill/>
          <a:ln w="9525">
            <a:solidFill>
              <a:schemeClr val="tx1"/>
            </a:solidFill>
            <a:round/>
            <a:headEnd/>
            <a:tailEnd/>
          </a:ln>
          <a:effectLst/>
        </p:spPr>
        <p:txBody>
          <a:bodyPr/>
          <a:lstStyle/>
          <a:p>
            <a:endParaRPr lang="hu-HU"/>
          </a:p>
        </p:txBody>
      </p:sp>
      <p:sp>
        <p:nvSpPr>
          <p:cNvPr id="60474" name="Freeform 58"/>
          <p:cNvSpPr>
            <a:spLocks/>
          </p:cNvSpPr>
          <p:nvPr/>
        </p:nvSpPr>
        <p:spPr bwMode="auto">
          <a:xfrm>
            <a:off x="4264025" y="3208338"/>
            <a:ext cx="236538" cy="190500"/>
          </a:xfrm>
          <a:custGeom>
            <a:avLst/>
            <a:gdLst/>
            <a:ahLst/>
            <a:cxnLst>
              <a:cxn ang="0">
                <a:pos x="117" y="0"/>
              </a:cxn>
              <a:cxn ang="0">
                <a:pos x="0" y="133"/>
              </a:cxn>
            </a:cxnLst>
            <a:rect l="0" t="0" r="r" b="b"/>
            <a:pathLst>
              <a:path w="150" h="133">
                <a:moveTo>
                  <a:pt x="117" y="0"/>
                </a:moveTo>
                <a:cubicBezTo>
                  <a:pt x="150" y="99"/>
                  <a:pt x="84" y="133"/>
                  <a:pt x="0" y="133"/>
                </a:cubicBezTo>
              </a:path>
            </a:pathLst>
          </a:custGeom>
          <a:noFill/>
          <a:ln w="9525">
            <a:solidFill>
              <a:schemeClr val="tx1"/>
            </a:solidFill>
            <a:round/>
            <a:headEnd/>
            <a:tailEnd/>
          </a:ln>
          <a:effectLst/>
        </p:spPr>
        <p:txBody>
          <a:bodyPr/>
          <a:lstStyle/>
          <a:p>
            <a:endParaRPr lang="hu-HU"/>
          </a:p>
        </p:txBody>
      </p:sp>
      <p:sp>
        <p:nvSpPr>
          <p:cNvPr id="60475" name="Freeform 59"/>
          <p:cNvSpPr>
            <a:spLocks/>
          </p:cNvSpPr>
          <p:nvPr/>
        </p:nvSpPr>
        <p:spPr bwMode="auto">
          <a:xfrm>
            <a:off x="4460875" y="3390900"/>
            <a:ext cx="87313" cy="168275"/>
          </a:xfrm>
          <a:custGeom>
            <a:avLst/>
            <a:gdLst/>
            <a:ahLst/>
            <a:cxnLst>
              <a:cxn ang="0">
                <a:pos x="0" y="0"/>
              </a:cxn>
              <a:cxn ang="0">
                <a:pos x="47" y="117"/>
              </a:cxn>
            </a:cxnLst>
            <a:rect l="0" t="0" r="r" b="b"/>
            <a:pathLst>
              <a:path w="55" h="117">
                <a:moveTo>
                  <a:pt x="0" y="0"/>
                </a:moveTo>
                <a:cubicBezTo>
                  <a:pt x="55" y="19"/>
                  <a:pt x="47" y="66"/>
                  <a:pt x="47" y="117"/>
                </a:cubicBezTo>
              </a:path>
            </a:pathLst>
          </a:custGeom>
          <a:noFill/>
          <a:ln w="9525">
            <a:solidFill>
              <a:schemeClr val="tx1"/>
            </a:solidFill>
            <a:round/>
            <a:headEnd/>
            <a:tailEnd/>
          </a:ln>
          <a:effectLst/>
        </p:spPr>
        <p:txBody>
          <a:bodyPr/>
          <a:lstStyle/>
          <a:p>
            <a:endParaRPr lang="hu-HU"/>
          </a:p>
        </p:txBody>
      </p:sp>
      <p:sp>
        <p:nvSpPr>
          <p:cNvPr id="60476" name="Freeform 60"/>
          <p:cNvSpPr>
            <a:spLocks/>
          </p:cNvSpPr>
          <p:nvPr/>
        </p:nvSpPr>
        <p:spPr bwMode="auto">
          <a:xfrm>
            <a:off x="4498975" y="3302000"/>
            <a:ext cx="155575" cy="146050"/>
          </a:xfrm>
          <a:custGeom>
            <a:avLst/>
            <a:gdLst/>
            <a:ahLst/>
            <a:cxnLst>
              <a:cxn ang="0">
                <a:pos x="63" y="0"/>
              </a:cxn>
              <a:cxn ang="0">
                <a:pos x="86" y="24"/>
              </a:cxn>
              <a:cxn ang="0">
                <a:pos x="0" y="102"/>
              </a:cxn>
            </a:cxnLst>
            <a:rect l="0" t="0" r="r" b="b"/>
            <a:pathLst>
              <a:path w="99" h="102">
                <a:moveTo>
                  <a:pt x="63" y="0"/>
                </a:moveTo>
                <a:cubicBezTo>
                  <a:pt x="71" y="8"/>
                  <a:pt x="83" y="13"/>
                  <a:pt x="86" y="24"/>
                </a:cubicBezTo>
                <a:cubicBezTo>
                  <a:pt x="99" y="78"/>
                  <a:pt x="41" y="102"/>
                  <a:pt x="0" y="102"/>
                </a:cubicBezTo>
              </a:path>
            </a:pathLst>
          </a:custGeom>
          <a:noFill/>
          <a:ln w="9525">
            <a:solidFill>
              <a:schemeClr val="tx1"/>
            </a:solidFill>
            <a:round/>
            <a:headEnd/>
            <a:tailEnd/>
          </a:ln>
          <a:effectLst/>
        </p:spPr>
        <p:txBody>
          <a:bodyPr/>
          <a:lstStyle/>
          <a:p>
            <a:endParaRPr lang="hu-H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The need . . . </a:t>
            </a:r>
          </a:p>
        </p:txBody>
      </p:sp>
      <p:pic>
        <p:nvPicPr>
          <p:cNvPr id="50179" name="Picture 3" descr="Annan 1"/>
          <p:cNvPicPr>
            <a:picLocks noChangeAspect="1" noChangeArrowheads="1"/>
          </p:cNvPicPr>
          <p:nvPr>
            <p:ph idx="1"/>
          </p:nvPr>
        </p:nvPicPr>
        <p:blipFill>
          <a:blip r:embed="rId2" cstate="print"/>
          <a:srcRect/>
          <a:stretch>
            <a:fillRect/>
          </a:stretch>
        </p:blipFill>
        <p:spPr>
          <a:xfrm>
            <a:off x="458788" y="3276600"/>
            <a:ext cx="2359025" cy="3162300"/>
          </a:xfrm>
          <a:noFill/>
          <a:ln/>
        </p:spPr>
      </p:pic>
      <p:sp>
        <p:nvSpPr>
          <p:cNvPr id="50180" name="Text Box 4"/>
          <p:cNvSpPr txBox="1">
            <a:spLocks noChangeArrowheads="1"/>
          </p:cNvSpPr>
          <p:nvPr/>
        </p:nvSpPr>
        <p:spPr bwMode="auto">
          <a:xfrm>
            <a:off x="3048000" y="1828800"/>
            <a:ext cx="5867400" cy="5210175"/>
          </a:xfrm>
          <a:prstGeom prst="rect">
            <a:avLst/>
          </a:prstGeom>
          <a:noFill/>
          <a:ln w="9525">
            <a:noFill/>
            <a:miter lim="800000"/>
            <a:headEnd/>
            <a:tailEnd/>
          </a:ln>
          <a:effectLst/>
        </p:spPr>
        <p:txBody>
          <a:bodyPr>
            <a:spAutoFit/>
          </a:bodyPr>
          <a:lstStyle/>
          <a:p>
            <a:r>
              <a:rPr lang="en-US" sz="3200">
                <a:effectLst>
                  <a:outerShdw blurRad="38100" dist="38100" dir="2700000" algn="tl">
                    <a:srgbClr val="C0C0C0"/>
                  </a:outerShdw>
                </a:effectLst>
              </a:rPr>
              <a:t>“Let me challenge all of you to help mobilize global science and technology to tackle the interlocking crises of hunger, disease, environmental degradation and conflict that are holding back the developing world.”</a:t>
            </a:r>
          </a:p>
          <a:p>
            <a:pPr lvl="1"/>
            <a:r>
              <a:rPr lang="en-US" sz="3200">
                <a:effectLst>
                  <a:outerShdw blurRad="38100" dist="38100" dir="2700000" algn="tl">
                    <a:srgbClr val="C0C0C0"/>
                  </a:outerShdw>
                </a:effectLst>
              </a:rPr>
              <a:t>Kofi Annan, 2002</a:t>
            </a:r>
          </a:p>
          <a:p>
            <a:pPr>
              <a:spcBef>
                <a:spcPct val="50000"/>
              </a:spcBef>
            </a:pPr>
            <a:endParaRPr lang="en-US" sz="320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en-US"/>
              <a:t>What Would Work?</a:t>
            </a:r>
          </a:p>
        </p:txBody>
      </p:sp>
      <p:sp>
        <p:nvSpPr>
          <p:cNvPr id="21507" name="Rectangle 3"/>
          <p:cNvSpPr>
            <a:spLocks noGrp="1" noChangeArrowheads="1"/>
          </p:cNvSpPr>
          <p:nvPr>
            <p:ph type="body" idx="1"/>
          </p:nvPr>
        </p:nvSpPr>
        <p:spPr>
          <a:xfrm>
            <a:off x="457200" y="2438400"/>
            <a:ext cx="8229600" cy="4114800"/>
          </a:xfrm>
        </p:spPr>
        <p:txBody>
          <a:bodyPr/>
          <a:lstStyle/>
          <a:p>
            <a:r>
              <a:rPr lang="en-US" sz="2800"/>
              <a:t>Easterly argues that there are two areas that can likely lead to the desired economic growth in developing countries, that can lead them toward economic self sufficiency: </a:t>
            </a:r>
          </a:p>
          <a:p>
            <a:pPr lvl="1"/>
            <a:r>
              <a:rPr lang="en-US"/>
              <a:t>utilization of advanced technologies, and</a:t>
            </a:r>
          </a:p>
          <a:p>
            <a:pPr lvl="1"/>
            <a:r>
              <a:rPr lang="en-US"/>
              <a:t>education that leads to high skills in technological areas</a:t>
            </a:r>
            <a:r>
              <a:rPr lang="en-US" sz="240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What outcomes are desired?	</a:t>
            </a:r>
          </a:p>
        </p:txBody>
      </p:sp>
      <p:sp>
        <p:nvSpPr>
          <p:cNvPr id="88067" name="Rectangle 3"/>
          <p:cNvSpPr>
            <a:spLocks noGrp="1" noChangeArrowheads="1"/>
          </p:cNvSpPr>
          <p:nvPr>
            <p:ph type="body" idx="1"/>
          </p:nvPr>
        </p:nvSpPr>
        <p:spPr/>
        <p:txBody>
          <a:bodyPr/>
          <a:lstStyle/>
          <a:p>
            <a:r>
              <a:rPr lang="en-US"/>
              <a:t>A solid base of technologically prepared people in developing countries </a:t>
            </a:r>
          </a:p>
          <a:p>
            <a:pPr lvl="1"/>
            <a:r>
              <a:rPr lang="en-US"/>
              <a:t>to attract investments by multinational companies</a:t>
            </a:r>
          </a:p>
          <a:p>
            <a:pPr lvl="1"/>
            <a:r>
              <a:rPr lang="en-US"/>
              <a:t>to assist in making the most of foreign aid funds, and to address infrastructure needs</a:t>
            </a:r>
          </a:p>
          <a:p>
            <a:pPr lvl="1"/>
            <a:r>
              <a:rPr lang="en-US"/>
              <a:t>to provide a basis for business development by local entrepreneurs</a:t>
            </a:r>
          </a:p>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990600" y="762000"/>
            <a:ext cx="7772400" cy="1431925"/>
          </a:xfrm>
        </p:spPr>
        <p:txBody>
          <a:bodyPr/>
          <a:lstStyle/>
          <a:p>
            <a:r>
              <a:rPr lang="en-US"/>
              <a:t>Contact information</a:t>
            </a:r>
          </a:p>
        </p:txBody>
      </p:sp>
      <p:sp>
        <p:nvSpPr>
          <p:cNvPr id="10243" name="Rectangle 3"/>
          <p:cNvSpPr>
            <a:spLocks noGrp="1" noChangeArrowheads="1"/>
          </p:cNvSpPr>
          <p:nvPr>
            <p:ph type="subTitle" idx="1"/>
          </p:nvPr>
        </p:nvSpPr>
        <p:spPr>
          <a:xfrm>
            <a:off x="3505200" y="3429000"/>
            <a:ext cx="4494213" cy="2743200"/>
          </a:xfrm>
        </p:spPr>
        <p:txBody>
          <a:bodyPr/>
          <a:lstStyle/>
          <a:p>
            <a:r>
              <a:rPr lang="en-US"/>
              <a:t>Russel C. Jones</a:t>
            </a:r>
          </a:p>
          <a:p>
            <a:r>
              <a:rPr lang="en-US"/>
              <a:t>President, WFEO Standing Committee on Capacity Building</a:t>
            </a:r>
          </a:p>
          <a:p>
            <a:r>
              <a:rPr lang="en-US">
                <a:hlinkClick r:id="rId2"/>
              </a:rPr>
              <a:t>RCJonesPE@aol.com</a:t>
            </a:r>
            <a:r>
              <a:rPr lang="en-US"/>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The need . . . </a:t>
            </a:r>
          </a:p>
        </p:txBody>
      </p:sp>
      <p:sp>
        <p:nvSpPr>
          <p:cNvPr id="27651" name="Rectangle 3"/>
          <p:cNvSpPr>
            <a:spLocks noGrp="1" noChangeArrowheads="1"/>
          </p:cNvSpPr>
          <p:nvPr>
            <p:ph type="body" idx="1"/>
          </p:nvPr>
        </p:nvSpPr>
        <p:spPr>
          <a:xfrm>
            <a:off x="0" y="1981200"/>
            <a:ext cx="6840538" cy="4572000"/>
          </a:xfrm>
        </p:spPr>
        <p:txBody>
          <a:bodyPr/>
          <a:lstStyle/>
          <a:p>
            <a:pPr>
              <a:buFont typeface="Wingdings" pitchFamily="2" charset="2"/>
              <a:buNone/>
            </a:pPr>
            <a:endParaRPr lang="en-US"/>
          </a:p>
          <a:p>
            <a:pPr>
              <a:buFont typeface="Wingdings" pitchFamily="2" charset="2"/>
              <a:buNone/>
            </a:pPr>
            <a:r>
              <a:rPr lang="en-US"/>
              <a:t>“We need to encourage international commitments to promote the kind of engineering and technology that contributes to lasting development around the world.”</a:t>
            </a:r>
          </a:p>
          <a:p>
            <a:pPr lvl="1"/>
            <a:r>
              <a:rPr lang="en-US"/>
              <a:t>Koichiro Matsuura, 2000</a:t>
            </a:r>
          </a:p>
        </p:txBody>
      </p:sp>
      <p:pic>
        <p:nvPicPr>
          <p:cNvPr id="27652" name="Picture 4" descr="1438f2a1bb50d94e879d541dceba25fcdg-speech"/>
          <p:cNvPicPr>
            <a:picLocks noChangeAspect="1" noChangeArrowheads="1"/>
          </p:cNvPicPr>
          <p:nvPr/>
        </p:nvPicPr>
        <p:blipFill>
          <a:blip r:embed="rId3" cstate="print"/>
          <a:srcRect/>
          <a:stretch>
            <a:fillRect/>
          </a:stretch>
        </p:blipFill>
        <p:spPr bwMode="auto">
          <a:xfrm>
            <a:off x="6781800" y="3581400"/>
            <a:ext cx="2173288" cy="2884488"/>
          </a:xfrm>
          <a:prstGeom prst="rect">
            <a:avLst/>
          </a:prstGeom>
          <a:noFill/>
          <a:ln w="9525">
            <a:solidFill>
              <a:schemeClr val="accent2"/>
            </a:solid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algn="ctr"/>
            <a:r>
              <a:rPr lang="en-US" sz="4000"/>
              <a:t>UN Millennium Development</a:t>
            </a:r>
            <a:br>
              <a:rPr lang="en-US" sz="4000"/>
            </a:br>
            <a:r>
              <a:rPr lang="en-US" sz="4000"/>
              <a:t>Goals - Challenges for engineers</a:t>
            </a:r>
          </a:p>
        </p:txBody>
      </p:sp>
      <p:sp>
        <p:nvSpPr>
          <p:cNvPr id="83971" name="Rectangle 3"/>
          <p:cNvSpPr>
            <a:spLocks noGrp="1" noChangeArrowheads="1"/>
          </p:cNvSpPr>
          <p:nvPr>
            <p:ph type="body" idx="1"/>
          </p:nvPr>
        </p:nvSpPr>
        <p:spPr/>
        <p:txBody>
          <a:bodyPr/>
          <a:lstStyle/>
          <a:p>
            <a:pPr>
              <a:lnSpc>
                <a:spcPct val="90000"/>
              </a:lnSpc>
            </a:pPr>
            <a:r>
              <a:rPr lang="en-US" altLang="ko-KR" sz="2000">
                <a:ea typeface="굴림" charset="-127"/>
              </a:rPr>
              <a:t>Several of the development goals outlined in the Millennium Declaration amplify this call to action:</a:t>
            </a:r>
          </a:p>
          <a:p>
            <a:pPr lvl="1">
              <a:lnSpc>
                <a:spcPct val="90000"/>
              </a:lnSpc>
            </a:pPr>
            <a:endParaRPr lang="en-US" altLang="ko-KR" sz="2000">
              <a:ea typeface="굴림" charset="-127"/>
            </a:endParaRPr>
          </a:p>
          <a:p>
            <a:pPr lvl="1">
              <a:lnSpc>
                <a:spcPct val="90000"/>
              </a:lnSpc>
            </a:pPr>
            <a:r>
              <a:rPr lang="en-US" altLang="ko-KR" sz="2000">
                <a:ea typeface="굴림" charset="-127"/>
              </a:rPr>
              <a:t>Ensure environmental sustainability -- reduce by half the proportion of people without sustainable access to safe drinking water</a:t>
            </a:r>
          </a:p>
          <a:p>
            <a:pPr lvl="1">
              <a:lnSpc>
                <a:spcPct val="90000"/>
              </a:lnSpc>
            </a:pPr>
            <a:r>
              <a:rPr lang="en-US" altLang="ko-KR" sz="2000">
                <a:ea typeface="굴림" charset="-127"/>
              </a:rPr>
              <a:t>Eradicate extreme poverty ... -- reduce by half the number of people living on less than a dollar a day</a:t>
            </a:r>
          </a:p>
          <a:p>
            <a:pPr lvl="1">
              <a:lnSpc>
                <a:spcPct val="90000"/>
              </a:lnSpc>
            </a:pPr>
            <a:r>
              <a:rPr lang="en-US" altLang="ko-KR" sz="2000">
                <a:ea typeface="굴림" charset="-127"/>
              </a:rPr>
              <a:t>Develop a global partnership for development -- in cooperation with the private sector, make available the benefits of new technologies—especially information and communications technologies.</a:t>
            </a:r>
            <a:endParaRPr lang="en-US" sz="2000">
              <a:ea typeface="굴림" charset="-127"/>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Freeform 2"/>
          <p:cNvSpPr>
            <a:spLocks/>
          </p:cNvSpPr>
          <p:nvPr/>
        </p:nvSpPr>
        <p:spPr bwMode="auto">
          <a:xfrm>
            <a:off x="2001838" y="2979738"/>
            <a:ext cx="3324225" cy="1160462"/>
          </a:xfrm>
          <a:custGeom>
            <a:avLst/>
            <a:gdLst/>
            <a:ahLst/>
            <a:cxnLst>
              <a:cxn ang="0">
                <a:pos x="0" y="249"/>
              </a:cxn>
              <a:cxn ang="0">
                <a:pos x="55" y="195"/>
              </a:cxn>
              <a:cxn ang="0">
                <a:pos x="179" y="125"/>
              </a:cxn>
              <a:cxn ang="0">
                <a:pos x="335" y="31"/>
              </a:cxn>
              <a:cxn ang="0">
                <a:pos x="537" y="0"/>
              </a:cxn>
              <a:cxn ang="0">
                <a:pos x="1160" y="23"/>
              </a:cxn>
              <a:cxn ang="0">
                <a:pos x="1300" y="62"/>
              </a:cxn>
              <a:cxn ang="0">
                <a:pos x="1363" y="78"/>
              </a:cxn>
              <a:cxn ang="0">
                <a:pos x="1448" y="125"/>
              </a:cxn>
              <a:cxn ang="0">
                <a:pos x="1549" y="195"/>
              </a:cxn>
              <a:cxn ang="0">
                <a:pos x="1627" y="241"/>
              </a:cxn>
              <a:cxn ang="0">
                <a:pos x="1705" y="311"/>
              </a:cxn>
              <a:cxn ang="0">
                <a:pos x="1760" y="350"/>
              </a:cxn>
              <a:cxn ang="0">
                <a:pos x="1845" y="436"/>
              </a:cxn>
              <a:cxn ang="0">
                <a:pos x="1907" y="506"/>
              </a:cxn>
              <a:cxn ang="0">
                <a:pos x="1954" y="599"/>
              </a:cxn>
              <a:cxn ang="0">
                <a:pos x="1977" y="623"/>
              </a:cxn>
              <a:cxn ang="0">
                <a:pos x="1993" y="654"/>
              </a:cxn>
              <a:cxn ang="0">
                <a:pos x="2040" y="701"/>
              </a:cxn>
              <a:cxn ang="0">
                <a:pos x="2110" y="810"/>
              </a:cxn>
            </a:cxnLst>
            <a:rect l="0" t="0" r="r" b="b"/>
            <a:pathLst>
              <a:path w="2110" h="810">
                <a:moveTo>
                  <a:pt x="0" y="249"/>
                </a:moveTo>
                <a:cubicBezTo>
                  <a:pt x="42" y="235"/>
                  <a:pt x="19" y="248"/>
                  <a:pt x="55" y="195"/>
                </a:cubicBezTo>
                <a:cubicBezTo>
                  <a:pt x="69" y="174"/>
                  <a:pt x="154" y="133"/>
                  <a:pt x="179" y="125"/>
                </a:cubicBezTo>
                <a:cubicBezTo>
                  <a:pt x="229" y="92"/>
                  <a:pt x="281" y="58"/>
                  <a:pt x="335" y="31"/>
                </a:cubicBezTo>
                <a:cubicBezTo>
                  <a:pt x="372" y="13"/>
                  <a:pt x="491" y="8"/>
                  <a:pt x="537" y="0"/>
                </a:cubicBezTo>
                <a:cubicBezTo>
                  <a:pt x="778" y="4"/>
                  <a:pt x="942" y="11"/>
                  <a:pt x="1160" y="23"/>
                </a:cubicBezTo>
                <a:cubicBezTo>
                  <a:pt x="1208" y="33"/>
                  <a:pt x="1253" y="48"/>
                  <a:pt x="1300" y="62"/>
                </a:cubicBezTo>
                <a:cubicBezTo>
                  <a:pt x="1321" y="68"/>
                  <a:pt x="1363" y="78"/>
                  <a:pt x="1363" y="78"/>
                </a:cubicBezTo>
                <a:cubicBezTo>
                  <a:pt x="1392" y="99"/>
                  <a:pt x="1417" y="110"/>
                  <a:pt x="1448" y="125"/>
                </a:cubicBezTo>
                <a:cubicBezTo>
                  <a:pt x="1485" y="143"/>
                  <a:pt x="1511" y="177"/>
                  <a:pt x="1549" y="195"/>
                </a:cubicBezTo>
                <a:cubicBezTo>
                  <a:pt x="1598" y="218"/>
                  <a:pt x="1571" y="203"/>
                  <a:pt x="1627" y="241"/>
                </a:cubicBezTo>
                <a:cubicBezTo>
                  <a:pt x="1655" y="260"/>
                  <a:pt x="1679" y="290"/>
                  <a:pt x="1705" y="311"/>
                </a:cubicBezTo>
                <a:cubicBezTo>
                  <a:pt x="1723" y="325"/>
                  <a:pt x="1742" y="337"/>
                  <a:pt x="1760" y="350"/>
                </a:cubicBezTo>
                <a:cubicBezTo>
                  <a:pt x="1790" y="371"/>
                  <a:pt x="1818" y="411"/>
                  <a:pt x="1845" y="436"/>
                </a:cubicBezTo>
                <a:cubicBezTo>
                  <a:pt x="1860" y="449"/>
                  <a:pt x="1896" y="481"/>
                  <a:pt x="1907" y="506"/>
                </a:cubicBezTo>
                <a:cubicBezTo>
                  <a:pt x="1928" y="554"/>
                  <a:pt x="1915" y="558"/>
                  <a:pt x="1954" y="599"/>
                </a:cubicBezTo>
                <a:cubicBezTo>
                  <a:pt x="1962" y="607"/>
                  <a:pt x="1971" y="614"/>
                  <a:pt x="1977" y="623"/>
                </a:cubicBezTo>
                <a:cubicBezTo>
                  <a:pt x="1984" y="632"/>
                  <a:pt x="1986" y="645"/>
                  <a:pt x="1993" y="654"/>
                </a:cubicBezTo>
                <a:cubicBezTo>
                  <a:pt x="2007" y="671"/>
                  <a:pt x="2040" y="701"/>
                  <a:pt x="2040" y="701"/>
                </a:cubicBezTo>
                <a:cubicBezTo>
                  <a:pt x="2055" y="743"/>
                  <a:pt x="2110" y="764"/>
                  <a:pt x="2110" y="810"/>
                </a:cubicBezTo>
              </a:path>
            </a:pathLst>
          </a:custGeom>
          <a:noFill/>
          <a:ln w="9525">
            <a:solidFill>
              <a:schemeClr val="tx1"/>
            </a:solidFill>
            <a:round/>
            <a:headEnd/>
            <a:tailEnd/>
          </a:ln>
          <a:effectLst/>
        </p:spPr>
        <p:txBody>
          <a:bodyPr/>
          <a:lstStyle/>
          <a:p>
            <a:endParaRPr lang="hu-HU"/>
          </a:p>
        </p:txBody>
      </p:sp>
      <p:sp>
        <p:nvSpPr>
          <p:cNvPr id="86019" name="Freeform 3"/>
          <p:cNvSpPr>
            <a:spLocks/>
          </p:cNvSpPr>
          <p:nvPr/>
        </p:nvSpPr>
        <p:spPr bwMode="auto">
          <a:xfrm>
            <a:off x="2003425" y="3068638"/>
            <a:ext cx="3556000" cy="725487"/>
          </a:xfrm>
          <a:custGeom>
            <a:avLst/>
            <a:gdLst/>
            <a:ahLst/>
            <a:cxnLst>
              <a:cxn ang="0">
                <a:pos x="0" y="179"/>
              </a:cxn>
              <a:cxn ang="0">
                <a:pos x="187" y="311"/>
              </a:cxn>
              <a:cxn ang="0">
                <a:pos x="374" y="412"/>
              </a:cxn>
              <a:cxn ang="0">
                <a:pos x="646" y="506"/>
              </a:cxn>
              <a:cxn ang="0">
                <a:pos x="1176" y="467"/>
              </a:cxn>
              <a:cxn ang="0">
                <a:pos x="1308" y="428"/>
              </a:cxn>
              <a:cxn ang="0">
                <a:pos x="1534" y="366"/>
              </a:cxn>
              <a:cxn ang="0">
                <a:pos x="1658" y="327"/>
              </a:cxn>
              <a:cxn ang="0">
                <a:pos x="1830" y="280"/>
              </a:cxn>
              <a:cxn ang="0">
                <a:pos x="1923" y="233"/>
              </a:cxn>
              <a:cxn ang="0">
                <a:pos x="2157" y="70"/>
              </a:cxn>
              <a:cxn ang="0">
                <a:pos x="2211" y="0"/>
              </a:cxn>
            </a:cxnLst>
            <a:rect l="0" t="0" r="r" b="b"/>
            <a:pathLst>
              <a:path w="2257" h="506">
                <a:moveTo>
                  <a:pt x="0" y="179"/>
                </a:moveTo>
                <a:cubicBezTo>
                  <a:pt x="53" y="230"/>
                  <a:pt x="124" y="276"/>
                  <a:pt x="187" y="311"/>
                </a:cubicBezTo>
                <a:cubicBezTo>
                  <a:pt x="250" y="346"/>
                  <a:pt x="305" y="388"/>
                  <a:pt x="374" y="412"/>
                </a:cubicBezTo>
                <a:cubicBezTo>
                  <a:pt x="454" y="474"/>
                  <a:pt x="547" y="495"/>
                  <a:pt x="646" y="506"/>
                </a:cubicBezTo>
                <a:cubicBezTo>
                  <a:pt x="832" y="498"/>
                  <a:pt x="997" y="496"/>
                  <a:pt x="1176" y="467"/>
                </a:cubicBezTo>
                <a:cubicBezTo>
                  <a:pt x="1222" y="460"/>
                  <a:pt x="1264" y="441"/>
                  <a:pt x="1308" y="428"/>
                </a:cubicBezTo>
                <a:cubicBezTo>
                  <a:pt x="1383" y="407"/>
                  <a:pt x="1459" y="388"/>
                  <a:pt x="1534" y="366"/>
                </a:cubicBezTo>
                <a:cubicBezTo>
                  <a:pt x="1573" y="339"/>
                  <a:pt x="1613" y="338"/>
                  <a:pt x="1658" y="327"/>
                </a:cubicBezTo>
                <a:cubicBezTo>
                  <a:pt x="1715" y="313"/>
                  <a:pt x="1774" y="299"/>
                  <a:pt x="1830" y="280"/>
                </a:cubicBezTo>
                <a:cubicBezTo>
                  <a:pt x="1858" y="261"/>
                  <a:pt x="1891" y="244"/>
                  <a:pt x="1923" y="233"/>
                </a:cubicBezTo>
                <a:cubicBezTo>
                  <a:pt x="1990" y="166"/>
                  <a:pt x="2084" y="130"/>
                  <a:pt x="2157" y="70"/>
                </a:cubicBezTo>
                <a:cubicBezTo>
                  <a:pt x="2170" y="59"/>
                  <a:pt x="2257" y="0"/>
                  <a:pt x="2211" y="0"/>
                </a:cubicBezTo>
              </a:path>
            </a:pathLst>
          </a:custGeom>
          <a:noFill/>
          <a:ln w="38100" cmpd="sng">
            <a:solidFill>
              <a:schemeClr val="tx1"/>
            </a:solidFill>
            <a:round/>
            <a:headEnd/>
            <a:tailEnd/>
          </a:ln>
          <a:effectLst/>
        </p:spPr>
        <p:txBody>
          <a:bodyPr/>
          <a:lstStyle/>
          <a:p>
            <a:endParaRPr lang="hu-HU"/>
          </a:p>
        </p:txBody>
      </p:sp>
      <p:sp>
        <p:nvSpPr>
          <p:cNvPr id="86020" name="Freeform 4"/>
          <p:cNvSpPr>
            <a:spLocks/>
          </p:cNvSpPr>
          <p:nvPr/>
        </p:nvSpPr>
        <p:spPr bwMode="auto">
          <a:xfrm>
            <a:off x="5327650" y="3103563"/>
            <a:ext cx="233363" cy="1049337"/>
          </a:xfrm>
          <a:custGeom>
            <a:avLst/>
            <a:gdLst/>
            <a:ahLst/>
            <a:cxnLst>
              <a:cxn ang="0">
                <a:pos x="148" y="0"/>
              </a:cxn>
              <a:cxn ang="0">
                <a:pos x="140" y="163"/>
              </a:cxn>
              <a:cxn ang="0">
                <a:pos x="85" y="358"/>
              </a:cxn>
              <a:cxn ang="0">
                <a:pos x="62" y="506"/>
              </a:cxn>
              <a:cxn ang="0">
                <a:pos x="39" y="677"/>
              </a:cxn>
              <a:cxn ang="0">
                <a:pos x="23" y="724"/>
              </a:cxn>
              <a:cxn ang="0">
                <a:pos x="0" y="731"/>
              </a:cxn>
            </a:cxnLst>
            <a:rect l="0" t="0" r="r" b="b"/>
            <a:pathLst>
              <a:path w="148" h="732">
                <a:moveTo>
                  <a:pt x="148" y="0"/>
                </a:moveTo>
                <a:cubicBezTo>
                  <a:pt x="145" y="54"/>
                  <a:pt x="144" y="109"/>
                  <a:pt x="140" y="163"/>
                </a:cubicBezTo>
                <a:cubicBezTo>
                  <a:pt x="135" y="230"/>
                  <a:pt x="97" y="292"/>
                  <a:pt x="85" y="358"/>
                </a:cubicBezTo>
                <a:cubicBezTo>
                  <a:pt x="71" y="438"/>
                  <a:pt x="70" y="433"/>
                  <a:pt x="62" y="506"/>
                </a:cubicBezTo>
                <a:cubicBezTo>
                  <a:pt x="56" y="561"/>
                  <a:pt x="52" y="622"/>
                  <a:pt x="39" y="677"/>
                </a:cubicBezTo>
                <a:cubicBezTo>
                  <a:pt x="35" y="693"/>
                  <a:pt x="28" y="708"/>
                  <a:pt x="23" y="724"/>
                </a:cubicBezTo>
                <a:cubicBezTo>
                  <a:pt x="20" y="732"/>
                  <a:pt x="0" y="731"/>
                  <a:pt x="0" y="731"/>
                </a:cubicBezTo>
              </a:path>
            </a:pathLst>
          </a:custGeom>
          <a:noFill/>
          <a:ln w="9525">
            <a:solidFill>
              <a:schemeClr val="tx1"/>
            </a:solidFill>
            <a:round/>
            <a:headEnd/>
            <a:tailEnd/>
          </a:ln>
          <a:effectLst/>
        </p:spPr>
        <p:txBody>
          <a:bodyPr/>
          <a:lstStyle/>
          <a:p>
            <a:endParaRPr lang="hu-HU"/>
          </a:p>
        </p:txBody>
      </p:sp>
      <p:sp>
        <p:nvSpPr>
          <p:cNvPr id="86021" name="Freeform 5"/>
          <p:cNvSpPr>
            <a:spLocks/>
          </p:cNvSpPr>
          <p:nvPr/>
        </p:nvSpPr>
        <p:spPr bwMode="auto">
          <a:xfrm>
            <a:off x="2446338" y="3027363"/>
            <a:ext cx="98425" cy="568325"/>
          </a:xfrm>
          <a:custGeom>
            <a:avLst/>
            <a:gdLst/>
            <a:ahLst/>
            <a:cxnLst>
              <a:cxn ang="0">
                <a:pos x="0" y="0"/>
              </a:cxn>
              <a:cxn ang="0">
                <a:pos x="62" y="101"/>
              </a:cxn>
              <a:cxn ang="0">
                <a:pos x="55" y="273"/>
              </a:cxn>
              <a:cxn ang="0">
                <a:pos x="0" y="397"/>
              </a:cxn>
            </a:cxnLst>
            <a:rect l="0" t="0" r="r" b="b"/>
            <a:pathLst>
              <a:path w="62" h="397">
                <a:moveTo>
                  <a:pt x="0" y="0"/>
                </a:moveTo>
                <a:cubicBezTo>
                  <a:pt x="45" y="15"/>
                  <a:pt x="49" y="59"/>
                  <a:pt x="62" y="101"/>
                </a:cubicBezTo>
                <a:cubicBezTo>
                  <a:pt x="60" y="158"/>
                  <a:pt x="61" y="216"/>
                  <a:pt x="55" y="273"/>
                </a:cubicBezTo>
                <a:cubicBezTo>
                  <a:pt x="51" y="311"/>
                  <a:pt x="0" y="373"/>
                  <a:pt x="0" y="397"/>
                </a:cubicBezTo>
              </a:path>
            </a:pathLst>
          </a:custGeom>
          <a:noFill/>
          <a:ln w="9525">
            <a:solidFill>
              <a:schemeClr val="tx1"/>
            </a:solidFill>
            <a:round/>
            <a:headEnd/>
            <a:tailEnd/>
          </a:ln>
          <a:effectLst/>
        </p:spPr>
        <p:txBody>
          <a:bodyPr/>
          <a:lstStyle/>
          <a:p>
            <a:endParaRPr lang="hu-HU"/>
          </a:p>
        </p:txBody>
      </p:sp>
      <p:sp>
        <p:nvSpPr>
          <p:cNvPr id="86022" name="Oval 6"/>
          <p:cNvSpPr>
            <a:spLocks noChangeArrowheads="1"/>
          </p:cNvSpPr>
          <p:nvPr/>
        </p:nvSpPr>
        <p:spPr bwMode="auto">
          <a:xfrm>
            <a:off x="2286000" y="3201988"/>
            <a:ext cx="76200" cy="74612"/>
          </a:xfrm>
          <a:prstGeom prst="ellipse">
            <a:avLst/>
          </a:prstGeom>
          <a:solidFill>
            <a:schemeClr val="accent1"/>
          </a:solidFill>
          <a:ln w="9525">
            <a:solidFill>
              <a:schemeClr val="tx1"/>
            </a:solidFill>
            <a:round/>
            <a:headEnd/>
            <a:tailEnd/>
          </a:ln>
          <a:effectLst/>
        </p:spPr>
        <p:txBody>
          <a:bodyPr wrap="none" anchor="ctr"/>
          <a:lstStyle/>
          <a:p>
            <a:endParaRPr lang="hu-HU"/>
          </a:p>
        </p:txBody>
      </p:sp>
      <p:sp>
        <p:nvSpPr>
          <p:cNvPr id="86023" name="Freeform 7"/>
          <p:cNvSpPr>
            <a:spLocks/>
          </p:cNvSpPr>
          <p:nvPr/>
        </p:nvSpPr>
        <p:spPr bwMode="auto">
          <a:xfrm>
            <a:off x="2546350" y="2901950"/>
            <a:ext cx="176213" cy="200025"/>
          </a:xfrm>
          <a:custGeom>
            <a:avLst/>
            <a:gdLst/>
            <a:ahLst/>
            <a:cxnLst>
              <a:cxn ang="0">
                <a:pos x="86" y="0"/>
              </a:cxn>
              <a:cxn ang="0">
                <a:pos x="0" y="140"/>
              </a:cxn>
            </a:cxnLst>
            <a:rect l="0" t="0" r="r" b="b"/>
            <a:pathLst>
              <a:path w="112" h="140">
                <a:moveTo>
                  <a:pt x="86" y="0"/>
                </a:moveTo>
                <a:cubicBezTo>
                  <a:pt x="112" y="76"/>
                  <a:pt x="43" y="97"/>
                  <a:pt x="0" y="140"/>
                </a:cubicBezTo>
              </a:path>
            </a:pathLst>
          </a:custGeom>
          <a:noFill/>
          <a:ln w="9525">
            <a:solidFill>
              <a:schemeClr val="tx1"/>
            </a:solidFill>
            <a:round/>
            <a:headEnd/>
            <a:tailEnd/>
          </a:ln>
          <a:effectLst/>
        </p:spPr>
        <p:txBody>
          <a:bodyPr/>
          <a:lstStyle/>
          <a:p>
            <a:endParaRPr lang="hu-HU"/>
          </a:p>
        </p:txBody>
      </p:sp>
      <p:sp>
        <p:nvSpPr>
          <p:cNvPr id="86024" name="Freeform 8"/>
          <p:cNvSpPr>
            <a:spLocks/>
          </p:cNvSpPr>
          <p:nvPr/>
        </p:nvSpPr>
        <p:spPr bwMode="auto">
          <a:xfrm>
            <a:off x="2535238" y="3071813"/>
            <a:ext cx="187325" cy="288925"/>
          </a:xfrm>
          <a:custGeom>
            <a:avLst/>
            <a:gdLst/>
            <a:ahLst/>
            <a:cxnLst>
              <a:cxn ang="0">
                <a:pos x="93" y="0"/>
              </a:cxn>
              <a:cxn ang="0">
                <a:pos x="62" y="163"/>
              </a:cxn>
              <a:cxn ang="0">
                <a:pos x="23" y="194"/>
              </a:cxn>
              <a:cxn ang="0">
                <a:pos x="0" y="202"/>
              </a:cxn>
            </a:cxnLst>
            <a:rect l="0" t="0" r="r" b="b"/>
            <a:pathLst>
              <a:path w="119" h="202">
                <a:moveTo>
                  <a:pt x="93" y="0"/>
                </a:moveTo>
                <a:cubicBezTo>
                  <a:pt x="119" y="75"/>
                  <a:pt x="105" y="100"/>
                  <a:pt x="62" y="163"/>
                </a:cubicBezTo>
                <a:cubicBezTo>
                  <a:pt x="41" y="195"/>
                  <a:pt x="56" y="183"/>
                  <a:pt x="23" y="194"/>
                </a:cubicBezTo>
                <a:cubicBezTo>
                  <a:pt x="15" y="197"/>
                  <a:pt x="0" y="202"/>
                  <a:pt x="0" y="202"/>
                </a:cubicBezTo>
              </a:path>
            </a:pathLst>
          </a:custGeom>
          <a:noFill/>
          <a:ln w="9525">
            <a:solidFill>
              <a:schemeClr val="tx1"/>
            </a:solidFill>
            <a:round/>
            <a:headEnd/>
            <a:tailEnd/>
          </a:ln>
          <a:effectLst/>
        </p:spPr>
        <p:txBody>
          <a:bodyPr/>
          <a:lstStyle/>
          <a:p>
            <a:endParaRPr lang="hu-HU"/>
          </a:p>
        </p:txBody>
      </p:sp>
      <p:sp>
        <p:nvSpPr>
          <p:cNvPr id="86025" name="Freeform 9"/>
          <p:cNvSpPr>
            <a:spLocks/>
          </p:cNvSpPr>
          <p:nvPr/>
        </p:nvSpPr>
        <p:spPr bwMode="auto">
          <a:xfrm>
            <a:off x="2473325" y="3373438"/>
            <a:ext cx="207963" cy="234950"/>
          </a:xfrm>
          <a:custGeom>
            <a:avLst/>
            <a:gdLst/>
            <a:ahLst/>
            <a:cxnLst>
              <a:cxn ang="0">
                <a:pos x="109" y="0"/>
              </a:cxn>
              <a:cxn ang="0">
                <a:pos x="132" y="47"/>
              </a:cxn>
              <a:cxn ang="0">
                <a:pos x="0" y="164"/>
              </a:cxn>
            </a:cxnLst>
            <a:rect l="0" t="0" r="r" b="b"/>
            <a:pathLst>
              <a:path w="132" h="164">
                <a:moveTo>
                  <a:pt x="109" y="0"/>
                </a:moveTo>
                <a:cubicBezTo>
                  <a:pt x="115" y="10"/>
                  <a:pt x="132" y="33"/>
                  <a:pt x="132" y="47"/>
                </a:cubicBezTo>
                <a:cubicBezTo>
                  <a:pt x="132" y="144"/>
                  <a:pt x="64" y="130"/>
                  <a:pt x="0" y="164"/>
                </a:cubicBezTo>
              </a:path>
            </a:pathLst>
          </a:custGeom>
          <a:noFill/>
          <a:ln w="9525">
            <a:solidFill>
              <a:schemeClr val="tx1"/>
            </a:solidFill>
            <a:round/>
            <a:headEnd/>
            <a:tailEnd/>
          </a:ln>
          <a:effectLst/>
        </p:spPr>
        <p:txBody>
          <a:bodyPr/>
          <a:lstStyle/>
          <a:p>
            <a:endParaRPr lang="hu-HU"/>
          </a:p>
        </p:txBody>
      </p:sp>
      <p:sp>
        <p:nvSpPr>
          <p:cNvPr id="86026" name="Freeform 10"/>
          <p:cNvSpPr>
            <a:spLocks/>
          </p:cNvSpPr>
          <p:nvPr/>
        </p:nvSpPr>
        <p:spPr bwMode="auto">
          <a:xfrm>
            <a:off x="2695575" y="2928938"/>
            <a:ext cx="104775" cy="234950"/>
          </a:xfrm>
          <a:custGeom>
            <a:avLst/>
            <a:gdLst/>
            <a:ahLst/>
            <a:cxnLst>
              <a:cxn ang="0">
                <a:pos x="47" y="0"/>
              </a:cxn>
              <a:cxn ang="0">
                <a:pos x="0" y="164"/>
              </a:cxn>
            </a:cxnLst>
            <a:rect l="0" t="0" r="r" b="b"/>
            <a:pathLst>
              <a:path w="67" h="164">
                <a:moveTo>
                  <a:pt x="47" y="0"/>
                </a:moveTo>
                <a:cubicBezTo>
                  <a:pt x="59" y="41"/>
                  <a:pt x="67" y="164"/>
                  <a:pt x="0" y="164"/>
                </a:cubicBezTo>
              </a:path>
            </a:pathLst>
          </a:custGeom>
          <a:noFill/>
          <a:ln w="9525">
            <a:solidFill>
              <a:schemeClr val="tx1"/>
            </a:solidFill>
            <a:round/>
            <a:headEnd/>
            <a:tailEnd/>
          </a:ln>
          <a:effectLst/>
        </p:spPr>
        <p:txBody>
          <a:bodyPr/>
          <a:lstStyle/>
          <a:p>
            <a:endParaRPr lang="hu-HU"/>
          </a:p>
        </p:txBody>
      </p:sp>
      <p:sp>
        <p:nvSpPr>
          <p:cNvPr id="86027" name="Freeform 11"/>
          <p:cNvSpPr>
            <a:spLocks/>
          </p:cNvSpPr>
          <p:nvPr/>
        </p:nvSpPr>
        <p:spPr bwMode="auto">
          <a:xfrm>
            <a:off x="2682875" y="3167063"/>
            <a:ext cx="134938" cy="268287"/>
          </a:xfrm>
          <a:custGeom>
            <a:avLst/>
            <a:gdLst/>
            <a:ahLst/>
            <a:cxnLst>
              <a:cxn ang="0">
                <a:pos x="39" y="0"/>
              </a:cxn>
              <a:cxn ang="0">
                <a:pos x="0" y="187"/>
              </a:cxn>
            </a:cxnLst>
            <a:rect l="0" t="0" r="r" b="b"/>
            <a:pathLst>
              <a:path w="86" h="187">
                <a:moveTo>
                  <a:pt x="39" y="0"/>
                </a:moveTo>
                <a:cubicBezTo>
                  <a:pt x="75" y="52"/>
                  <a:pt x="86" y="187"/>
                  <a:pt x="0" y="187"/>
                </a:cubicBezTo>
              </a:path>
            </a:pathLst>
          </a:custGeom>
          <a:noFill/>
          <a:ln w="9525">
            <a:solidFill>
              <a:schemeClr val="tx1"/>
            </a:solidFill>
            <a:round/>
            <a:headEnd/>
            <a:tailEnd/>
          </a:ln>
          <a:effectLst/>
        </p:spPr>
        <p:txBody>
          <a:bodyPr/>
          <a:lstStyle/>
          <a:p>
            <a:endParaRPr lang="hu-HU"/>
          </a:p>
        </p:txBody>
      </p:sp>
      <p:sp>
        <p:nvSpPr>
          <p:cNvPr id="86028" name="Freeform 12"/>
          <p:cNvSpPr>
            <a:spLocks/>
          </p:cNvSpPr>
          <p:nvPr/>
        </p:nvSpPr>
        <p:spPr bwMode="auto">
          <a:xfrm>
            <a:off x="2655888" y="3578225"/>
            <a:ext cx="74612" cy="177800"/>
          </a:xfrm>
          <a:custGeom>
            <a:avLst/>
            <a:gdLst/>
            <a:ahLst/>
            <a:cxnLst>
              <a:cxn ang="0">
                <a:pos x="0" y="0"/>
              </a:cxn>
              <a:cxn ang="0">
                <a:pos x="46" y="85"/>
              </a:cxn>
              <a:cxn ang="0">
                <a:pos x="31" y="124"/>
              </a:cxn>
            </a:cxnLst>
            <a:rect l="0" t="0" r="r" b="b"/>
            <a:pathLst>
              <a:path w="46" h="124">
                <a:moveTo>
                  <a:pt x="0" y="0"/>
                </a:moveTo>
                <a:cubicBezTo>
                  <a:pt x="35" y="23"/>
                  <a:pt x="34" y="49"/>
                  <a:pt x="46" y="85"/>
                </a:cubicBezTo>
                <a:cubicBezTo>
                  <a:pt x="37" y="119"/>
                  <a:pt x="45" y="108"/>
                  <a:pt x="31" y="124"/>
                </a:cubicBezTo>
              </a:path>
            </a:pathLst>
          </a:custGeom>
          <a:noFill/>
          <a:ln w="9525">
            <a:solidFill>
              <a:schemeClr val="tx1"/>
            </a:solidFill>
            <a:round/>
            <a:headEnd/>
            <a:tailEnd/>
          </a:ln>
          <a:effectLst/>
        </p:spPr>
        <p:txBody>
          <a:bodyPr/>
          <a:lstStyle/>
          <a:p>
            <a:endParaRPr lang="hu-HU"/>
          </a:p>
        </p:txBody>
      </p:sp>
      <p:sp>
        <p:nvSpPr>
          <p:cNvPr id="86029" name="Freeform 13"/>
          <p:cNvSpPr>
            <a:spLocks/>
          </p:cNvSpPr>
          <p:nvPr/>
        </p:nvSpPr>
        <p:spPr bwMode="auto">
          <a:xfrm>
            <a:off x="2682875" y="3400425"/>
            <a:ext cx="131763" cy="244475"/>
          </a:xfrm>
          <a:custGeom>
            <a:avLst/>
            <a:gdLst/>
            <a:ahLst/>
            <a:cxnLst>
              <a:cxn ang="0">
                <a:pos x="62" y="0"/>
              </a:cxn>
              <a:cxn ang="0">
                <a:pos x="55" y="148"/>
              </a:cxn>
              <a:cxn ang="0">
                <a:pos x="0" y="171"/>
              </a:cxn>
            </a:cxnLst>
            <a:rect l="0" t="0" r="r" b="b"/>
            <a:pathLst>
              <a:path w="84" h="171">
                <a:moveTo>
                  <a:pt x="62" y="0"/>
                </a:moveTo>
                <a:cubicBezTo>
                  <a:pt x="84" y="65"/>
                  <a:pt x="77" y="79"/>
                  <a:pt x="55" y="148"/>
                </a:cubicBezTo>
                <a:cubicBezTo>
                  <a:pt x="49" y="167"/>
                  <a:pt x="14" y="157"/>
                  <a:pt x="0" y="171"/>
                </a:cubicBezTo>
              </a:path>
            </a:pathLst>
          </a:custGeom>
          <a:noFill/>
          <a:ln w="9525">
            <a:solidFill>
              <a:schemeClr val="tx1"/>
            </a:solidFill>
            <a:round/>
            <a:headEnd/>
            <a:tailEnd/>
          </a:ln>
          <a:effectLst/>
        </p:spPr>
        <p:txBody>
          <a:bodyPr/>
          <a:lstStyle/>
          <a:p>
            <a:endParaRPr lang="hu-HU"/>
          </a:p>
        </p:txBody>
      </p:sp>
      <p:sp>
        <p:nvSpPr>
          <p:cNvPr id="86030" name="Freeform 14"/>
          <p:cNvSpPr>
            <a:spLocks/>
          </p:cNvSpPr>
          <p:nvPr/>
        </p:nvSpPr>
        <p:spPr bwMode="auto">
          <a:xfrm>
            <a:off x="2781300" y="2917825"/>
            <a:ext cx="147638" cy="134938"/>
          </a:xfrm>
          <a:custGeom>
            <a:avLst/>
            <a:gdLst/>
            <a:ahLst/>
            <a:cxnLst>
              <a:cxn ang="0">
                <a:pos x="94" y="0"/>
              </a:cxn>
              <a:cxn ang="0">
                <a:pos x="78" y="55"/>
              </a:cxn>
              <a:cxn ang="0">
                <a:pos x="0" y="94"/>
              </a:cxn>
            </a:cxnLst>
            <a:rect l="0" t="0" r="r" b="b"/>
            <a:pathLst>
              <a:path w="94" h="94">
                <a:moveTo>
                  <a:pt x="94" y="0"/>
                </a:moveTo>
                <a:cubicBezTo>
                  <a:pt x="93" y="2"/>
                  <a:pt x="82" y="50"/>
                  <a:pt x="78" y="55"/>
                </a:cubicBezTo>
                <a:cubicBezTo>
                  <a:pt x="58" y="80"/>
                  <a:pt x="22" y="72"/>
                  <a:pt x="0" y="94"/>
                </a:cubicBezTo>
              </a:path>
            </a:pathLst>
          </a:custGeom>
          <a:noFill/>
          <a:ln w="9525">
            <a:solidFill>
              <a:schemeClr val="tx1"/>
            </a:solidFill>
            <a:round/>
            <a:headEnd/>
            <a:tailEnd/>
          </a:ln>
          <a:effectLst/>
        </p:spPr>
        <p:txBody>
          <a:bodyPr/>
          <a:lstStyle/>
          <a:p>
            <a:endParaRPr lang="hu-HU"/>
          </a:p>
        </p:txBody>
      </p:sp>
      <p:sp>
        <p:nvSpPr>
          <p:cNvPr id="86031" name="Freeform 15"/>
          <p:cNvSpPr>
            <a:spLocks/>
          </p:cNvSpPr>
          <p:nvPr/>
        </p:nvSpPr>
        <p:spPr bwMode="auto">
          <a:xfrm>
            <a:off x="2794000" y="3049588"/>
            <a:ext cx="142875" cy="203200"/>
          </a:xfrm>
          <a:custGeom>
            <a:avLst/>
            <a:gdLst/>
            <a:ahLst/>
            <a:cxnLst>
              <a:cxn ang="0">
                <a:pos x="78" y="0"/>
              </a:cxn>
              <a:cxn ang="0">
                <a:pos x="70" y="93"/>
              </a:cxn>
              <a:cxn ang="0">
                <a:pos x="23" y="117"/>
              </a:cxn>
              <a:cxn ang="0">
                <a:pos x="0" y="140"/>
              </a:cxn>
            </a:cxnLst>
            <a:rect l="0" t="0" r="r" b="b"/>
            <a:pathLst>
              <a:path w="91" h="142">
                <a:moveTo>
                  <a:pt x="78" y="0"/>
                </a:moveTo>
                <a:cubicBezTo>
                  <a:pt x="87" y="25"/>
                  <a:pt x="91" y="72"/>
                  <a:pt x="70" y="93"/>
                </a:cubicBezTo>
                <a:cubicBezTo>
                  <a:pt x="58" y="105"/>
                  <a:pt x="38" y="107"/>
                  <a:pt x="23" y="117"/>
                </a:cubicBezTo>
                <a:cubicBezTo>
                  <a:pt x="7" y="142"/>
                  <a:pt x="17" y="140"/>
                  <a:pt x="0" y="140"/>
                </a:cubicBezTo>
              </a:path>
            </a:pathLst>
          </a:custGeom>
          <a:noFill/>
          <a:ln w="9525">
            <a:solidFill>
              <a:schemeClr val="tx1"/>
            </a:solidFill>
            <a:round/>
            <a:headEnd/>
            <a:tailEnd/>
          </a:ln>
          <a:effectLst/>
        </p:spPr>
        <p:txBody>
          <a:bodyPr/>
          <a:lstStyle/>
          <a:p>
            <a:endParaRPr lang="hu-HU"/>
          </a:p>
        </p:txBody>
      </p:sp>
      <p:sp>
        <p:nvSpPr>
          <p:cNvPr id="86032" name="Freeform 16"/>
          <p:cNvSpPr>
            <a:spLocks/>
          </p:cNvSpPr>
          <p:nvPr/>
        </p:nvSpPr>
        <p:spPr bwMode="auto">
          <a:xfrm>
            <a:off x="2905125" y="2935288"/>
            <a:ext cx="209550" cy="182562"/>
          </a:xfrm>
          <a:custGeom>
            <a:avLst/>
            <a:gdLst/>
            <a:ahLst/>
            <a:cxnLst>
              <a:cxn ang="0">
                <a:pos x="133" y="0"/>
              </a:cxn>
              <a:cxn ang="0">
                <a:pos x="31" y="109"/>
              </a:cxn>
              <a:cxn ang="0">
                <a:pos x="0" y="125"/>
              </a:cxn>
            </a:cxnLst>
            <a:rect l="0" t="0" r="r" b="b"/>
            <a:pathLst>
              <a:path w="133" h="127">
                <a:moveTo>
                  <a:pt x="133" y="0"/>
                </a:moveTo>
                <a:cubicBezTo>
                  <a:pt x="115" y="69"/>
                  <a:pt x="99" y="86"/>
                  <a:pt x="31" y="109"/>
                </a:cubicBezTo>
                <a:cubicBezTo>
                  <a:pt x="6" y="127"/>
                  <a:pt x="17" y="125"/>
                  <a:pt x="0" y="125"/>
                </a:cubicBezTo>
              </a:path>
            </a:pathLst>
          </a:custGeom>
          <a:noFill/>
          <a:ln w="9525">
            <a:solidFill>
              <a:schemeClr val="tx1"/>
            </a:solidFill>
            <a:round/>
            <a:headEnd/>
            <a:tailEnd/>
          </a:ln>
          <a:effectLst/>
        </p:spPr>
        <p:txBody>
          <a:bodyPr/>
          <a:lstStyle/>
          <a:p>
            <a:endParaRPr lang="hu-HU"/>
          </a:p>
        </p:txBody>
      </p:sp>
      <p:sp>
        <p:nvSpPr>
          <p:cNvPr id="86033" name="Rectangle 17"/>
          <p:cNvSpPr>
            <a:spLocks noChangeArrowheads="1"/>
          </p:cNvSpPr>
          <p:nvPr/>
        </p:nvSpPr>
        <p:spPr bwMode="auto">
          <a:xfrm>
            <a:off x="6248400" y="3962400"/>
            <a:ext cx="2646363" cy="2387600"/>
          </a:xfrm>
          <a:prstGeom prst="rect">
            <a:avLst/>
          </a:prstGeom>
          <a:noFill/>
          <a:ln w="9525">
            <a:solidFill>
              <a:schemeClr val="tx1"/>
            </a:solidFill>
            <a:miter lim="800000"/>
            <a:headEnd/>
            <a:tailEnd/>
          </a:ln>
          <a:effectLst/>
        </p:spPr>
        <p:txBody>
          <a:bodyPr>
            <a:spAutoFit/>
          </a:bodyPr>
          <a:lstStyle/>
          <a:p>
            <a:pPr eaLnBrk="1" hangingPunct="1">
              <a:spcBef>
                <a:spcPct val="50000"/>
              </a:spcBef>
              <a:buClr>
                <a:schemeClr val="hlink"/>
              </a:buClr>
              <a:buSzPct val="60000"/>
              <a:buFont typeface="Wingdings" pitchFamily="2" charset="2"/>
              <a:buNone/>
            </a:pPr>
            <a:r>
              <a:rPr lang="zh-CN" altLang="en-US" sz="3600" i="1">
                <a:effectLst>
                  <a:outerShdw blurRad="38100" dist="38100" dir="2700000" algn="tl">
                    <a:srgbClr val="C0C0C0"/>
                  </a:outerShdw>
                </a:effectLst>
                <a:latin typeface="Verdana" pitchFamily="34" charset="0"/>
                <a:ea typeface="宋体" pitchFamily="2" charset="-122"/>
              </a:rPr>
              <a:t>授人以</a:t>
            </a:r>
            <a:r>
              <a:rPr lang="zh-CN" altLang="en-US" sz="6000" i="1">
                <a:effectLst>
                  <a:outerShdw blurRad="38100" dist="38100" dir="2700000" algn="tl">
                    <a:srgbClr val="C0C0C0"/>
                  </a:outerShdw>
                </a:effectLst>
                <a:latin typeface="Verdana" pitchFamily="34" charset="0"/>
                <a:ea typeface="华文新魏" pitchFamily="2" charset="-122"/>
              </a:rPr>
              <a:t>鱼 </a:t>
            </a:r>
          </a:p>
          <a:p>
            <a:pPr eaLnBrk="1" hangingPunct="1">
              <a:spcBef>
                <a:spcPct val="50000"/>
              </a:spcBef>
              <a:buClr>
                <a:schemeClr val="hlink"/>
              </a:buClr>
              <a:buSzPct val="60000"/>
              <a:buFont typeface="Wingdings" pitchFamily="2" charset="2"/>
              <a:buNone/>
            </a:pPr>
            <a:r>
              <a:rPr lang="zh-CN" altLang="en-US" sz="3600" i="1">
                <a:effectLst>
                  <a:outerShdw blurRad="38100" dist="38100" dir="2700000" algn="tl">
                    <a:srgbClr val="C0C0C0"/>
                  </a:outerShdw>
                </a:effectLst>
                <a:latin typeface="Verdana" pitchFamily="34" charset="0"/>
                <a:ea typeface="宋体" pitchFamily="2" charset="-122"/>
              </a:rPr>
              <a:t>授人以</a:t>
            </a:r>
            <a:r>
              <a:rPr lang="zh-CN" altLang="en-US" sz="6000" i="1">
                <a:effectLst>
                  <a:outerShdw blurRad="38100" dist="38100" dir="2700000" algn="tl">
                    <a:srgbClr val="C0C0C0"/>
                  </a:outerShdw>
                </a:effectLst>
                <a:latin typeface="Verdana" pitchFamily="34" charset="0"/>
                <a:ea typeface="华文新魏" pitchFamily="2" charset="-122"/>
              </a:rPr>
              <a:t>渔</a:t>
            </a:r>
          </a:p>
        </p:txBody>
      </p:sp>
      <p:sp>
        <p:nvSpPr>
          <p:cNvPr id="86034" name="Freeform 18"/>
          <p:cNvSpPr>
            <a:spLocks/>
          </p:cNvSpPr>
          <p:nvPr/>
        </p:nvSpPr>
        <p:spPr bwMode="auto">
          <a:xfrm>
            <a:off x="2757488" y="3267075"/>
            <a:ext cx="193675" cy="501650"/>
          </a:xfrm>
          <a:custGeom>
            <a:avLst/>
            <a:gdLst/>
            <a:ahLst/>
            <a:cxnLst>
              <a:cxn ang="0">
                <a:pos x="101" y="0"/>
              </a:cxn>
              <a:cxn ang="0">
                <a:pos x="46" y="140"/>
              </a:cxn>
              <a:cxn ang="0">
                <a:pos x="85" y="233"/>
              </a:cxn>
              <a:cxn ang="0">
                <a:pos x="0" y="350"/>
              </a:cxn>
            </a:cxnLst>
            <a:rect l="0" t="0" r="r" b="b"/>
            <a:pathLst>
              <a:path w="123" h="350">
                <a:moveTo>
                  <a:pt x="101" y="0"/>
                </a:moveTo>
                <a:cubicBezTo>
                  <a:pt x="123" y="62"/>
                  <a:pt x="96" y="107"/>
                  <a:pt x="46" y="140"/>
                </a:cubicBezTo>
                <a:cubicBezTo>
                  <a:pt x="57" y="173"/>
                  <a:pt x="75" y="199"/>
                  <a:pt x="85" y="233"/>
                </a:cubicBezTo>
                <a:cubicBezTo>
                  <a:pt x="75" y="310"/>
                  <a:pt x="65" y="315"/>
                  <a:pt x="0" y="350"/>
                </a:cubicBezTo>
              </a:path>
            </a:pathLst>
          </a:custGeom>
          <a:noFill/>
          <a:ln w="9525">
            <a:solidFill>
              <a:schemeClr val="tx1"/>
            </a:solidFill>
            <a:round/>
            <a:headEnd/>
            <a:tailEnd/>
          </a:ln>
          <a:effectLst/>
        </p:spPr>
        <p:txBody>
          <a:bodyPr/>
          <a:lstStyle/>
          <a:p>
            <a:endParaRPr lang="hu-HU"/>
          </a:p>
        </p:txBody>
      </p:sp>
      <p:sp>
        <p:nvSpPr>
          <p:cNvPr id="86035" name="Freeform 19"/>
          <p:cNvSpPr>
            <a:spLocks/>
          </p:cNvSpPr>
          <p:nvPr/>
        </p:nvSpPr>
        <p:spPr bwMode="auto">
          <a:xfrm>
            <a:off x="4848225" y="3460750"/>
            <a:ext cx="650875" cy="122238"/>
          </a:xfrm>
          <a:custGeom>
            <a:avLst/>
            <a:gdLst/>
            <a:ahLst/>
            <a:cxnLst>
              <a:cxn ang="0">
                <a:pos x="0" y="0"/>
              </a:cxn>
              <a:cxn ang="0">
                <a:pos x="366" y="70"/>
              </a:cxn>
              <a:cxn ang="0">
                <a:pos x="389" y="78"/>
              </a:cxn>
              <a:cxn ang="0">
                <a:pos x="413" y="85"/>
              </a:cxn>
            </a:cxnLst>
            <a:rect l="0" t="0" r="r" b="b"/>
            <a:pathLst>
              <a:path w="413" h="85">
                <a:moveTo>
                  <a:pt x="0" y="0"/>
                </a:moveTo>
                <a:cubicBezTo>
                  <a:pt x="125" y="12"/>
                  <a:pt x="243" y="54"/>
                  <a:pt x="366" y="70"/>
                </a:cubicBezTo>
                <a:cubicBezTo>
                  <a:pt x="374" y="73"/>
                  <a:pt x="381" y="76"/>
                  <a:pt x="389" y="78"/>
                </a:cubicBezTo>
                <a:cubicBezTo>
                  <a:pt x="397" y="81"/>
                  <a:pt x="413" y="85"/>
                  <a:pt x="413" y="85"/>
                </a:cubicBezTo>
              </a:path>
            </a:pathLst>
          </a:custGeom>
          <a:noFill/>
          <a:ln w="9525">
            <a:solidFill>
              <a:schemeClr val="tx1"/>
            </a:solidFill>
            <a:round/>
            <a:headEnd/>
            <a:tailEnd/>
          </a:ln>
          <a:effectLst/>
        </p:spPr>
        <p:txBody>
          <a:bodyPr/>
          <a:lstStyle/>
          <a:p>
            <a:endParaRPr lang="hu-HU"/>
          </a:p>
        </p:txBody>
      </p:sp>
      <p:sp>
        <p:nvSpPr>
          <p:cNvPr id="86036" name="Freeform 20"/>
          <p:cNvSpPr>
            <a:spLocks/>
          </p:cNvSpPr>
          <p:nvPr/>
        </p:nvSpPr>
        <p:spPr bwMode="auto">
          <a:xfrm>
            <a:off x="5094288" y="3348038"/>
            <a:ext cx="417512" cy="74612"/>
          </a:xfrm>
          <a:custGeom>
            <a:avLst/>
            <a:gdLst/>
            <a:ahLst/>
            <a:cxnLst>
              <a:cxn ang="0">
                <a:pos x="0" y="0"/>
              </a:cxn>
              <a:cxn ang="0">
                <a:pos x="210" y="32"/>
              </a:cxn>
              <a:cxn ang="0">
                <a:pos x="265" y="47"/>
              </a:cxn>
            </a:cxnLst>
            <a:rect l="0" t="0" r="r" b="b"/>
            <a:pathLst>
              <a:path w="265" h="47">
                <a:moveTo>
                  <a:pt x="0" y="0"/>
                </a:moveTo>
                <a:cubicBezTo>
                  <a:pt x="70" y="24"/>
                  <a:pt x="135" y="26"/>
                  <a:pt x="210" y="32"/>
                </a:cubicBezTo>
                <a:cubicBezTo>
                  <a:pt x="255" y="40"/>
                  <a:pt x="237" y="33"/>
                  <a:pt x="265" y="47"/>
                </a:cubicBezTo>
              </a:path>
            </a:pathLst>
          </a:custGeom>
          <a:noFill/>
          <a:ln w="9525">
            <a:solidFill>
              <a:schemeClr val="tx1"/>
            </a:solidFill>
            <a:round/>
            <a:headEnd/>
            <a:tailEnd/>
          </a:ln>
          <a:effectLst/>
        </p:spPr>
        <p:txBody>
          <a:bodyPr/>
          <a:lstStyle/>
          <a:p>
            <a:endParaRPr lang="hu-HU"/>
          </a:p>
        </p:txBody>
      </p:sp>
      <p:sp>
        <p:nvSpPr>
          <p:cNvPr id="86037" name="Freeform 21"/>
          <p:cNvSpPr>
            <a:spLocks/>
          </p:cNvSpPr>
          <p:nvPr/>
        </p:nvSpPr>
        <p:spPr bwMode="auto">
          <a:xfrm>
            <a:off x="5032375" y="3703638"/>
            <a:ext cx="454025" cy="90487"/>
          </a:xfrm>
          <a:custGeom>
            <a:avLst/>
            <a:gdLst/>
            <a:ahLst/>
            <a:cxnLst>
              <a:cxn ang="0">
                <a:pos x="0" y="0"/>
              </a:cxn>
              <a:cxn ang="0">
                <a:pos x="288" y="63"/>
              </a:cxn>
            </a:cxnLst>
            <a:rect l="0" t="0" r="r" b="b"/>
            <a:pathLst>
              <a:path w="288" h="63">
                <a:moveTo>
                  <a:pt x="0" y="0"/>
                </a:moveTo>
                <a:cubicBezTo>
                  <a:pt x="93" y="32"/>
                  <a:pt x="189" y="63"/>
                  <a:pt x="288" y="63"/>
                </a:cubicBezTo>
              </a:path>
            </a:pathLst>
          </a:custGeom>
          <a:noFill/>
          <a:ln w="9525">
            <a:solidFill>
              <a:schemeClr val="tx1"/>
            </a:solidFill>
            <a:round/>
            <a:headEnd/>
            <a:tailEnd/>
          </a:ln>
          <a:effectLst/>
        </p:spPr>
        <p:txBody>
          <a:bodyPr/>
          <a:lstStyle/>
          <a:p>
            <a:endParaRPr lang="hu-HU"/>
          </a:p>
        </p:txBody>
      </p:sp>
      <p:sp>
        <p:nvSpPr>
          <p:cNvPr id="86038" name="Freeform 22"/>
          <p:cNvSpPr>
            <a:spLocks/>
          </p:cNvSpPr>
          <p:nvPr/>
        </p:nvSpPr>
        <p:spPr bwMode="auto">
          <a:xfrm>
            <a:off x="5141913" y="3940175"/>
            <a:ext cx="238125" cy="101600"/>
          </a:xfrm>
          <a:custGeom>
            <a:avLst/>
            <a:gdLst/>
            <a:ahLst/>
            <a:cxnLst>
              <a:cxn ang="0">
                <a:pos x="0" y="0"/>
              </a:cxn>
              <a:cxn ang="0">
                <a:pos x="93" y="47"/>
              </a:cxn>
              <a:cxn ang="0">
                <a:pos x="117" y="63"/>
              </a:cxn>
              <a:cxn ang="0">
                <a:pos x="132" y="70"/>
              </a:cxn>
            </a:cxnLst>
            <a:rect l="0" t="0" r="r" b="b"/>
            <a:pathLst>
              <a:path w="151" h="71">
                <a:moveTo>
                  <a:pt x="0" y="0"/>
                </a:moveTo>
                <a:cubicBezTo>
                  <a:pt x="42" y="14"/>
                  <a:pt x="56" y="28"/>
                  <a:pt x="93" y="47"/>
                </a:cubicBezTo>
                <a:cubicBezTo>
                  <a:pt x="102" y="51"/>
                  <a:pt x="108" y="59"/>
                  <a:pt x="117" y="63"/>
                </a:cubicBezTo>
                <a:cubicBezTo>
                  <a:pt x="133" y="71"/>
                  <a:pt x="151" y="70"/>
                  <a:pt x="132" y="70"/>
                </a:cubicBezTo>
              </a:path>
            </a:pathLst>
          </a:custGeom>
          <a:noFill/>
          <a:ln w="9525">
            <a:solidFill>
              <a:schemeClr val="tx1"/>
            </a:solidFill>
            <a:round/>
            <a:headEnd/>
            <a:tailEnd/>
          </a:ln>
          <a:effectLst/>
        </p:spPr>
        <p:txBody>
          <a:bodyPr/>
          <a:lstStyle/>
          <a:p>
            <a:endParaRPr lang="hu-HU"/>
          </a:p>
        </p:txBody>
      </p:sp>
      <p:sp>
        <p:nvSpPr>
          <p:cNvPr id="86039" name="Freeform 23"/>
          <p:cNvSpPr>
            <a:spLocks/>
          </p:cNvSpPr>
          <p:nvPr/>
        </p:nvSpPr>
        <p:spPr bwMode="auto">
          <a:xfrm>
            <a:off x="5278438" y="3187700"/>
            <a:ext cx="257175" cy="74613"/>
          </a:xfrm>
          <a:custGeom>
            <a:avLst/>
            <a:gdLst/>
            <a:ahLst/>
            <a:cxnLst>
              <a:cxn ang="0">
                <a:pos x="0" y="0"/>
              </a:cxn>
              <a:cxn ang="0">
                <a:pos x="163" y="23"/>
              </a:cxn>
            </a:cxnLst>
            <a:rect l="0" t="0" r="r" b="b"/>
            <a:pathLst>
              <a:path w="163" h="23">
                <a:moveTo>
                  <a:pt x="0" y="0"/>
                </a:moveTo>
                <a:cubicBezTo>
                  <a:pt x="52" y="16"/>
                  <a:pt x="108" y="23"/>
                  <a:pt x="163" y="23"/>
                </a:cubicBezTo>
              </a:path>
            </a:pathLst>
          </a:custGeom>
          <a:noFill/>
          <a:ln w="9525">
            <a:solidFill>
              <a:schemeClr val="tx1"/>
            </a:solidFill>
            <a:round/>
            <a:headEnd/>
            <a:tailEnd/>
          </a:ln>
          <a:effectLst/>
        </p:spPr>
        <p:txBody>
          <a:bodyPr/>
          <a:lstStyle/>
          <a:p>
            <a:endParaRPr lang="hu-HU"/>
          </a:p>
        </p:txBody>
      </p:sp>
      <p:sp>
        <p:nvSpPr>
          <p:cNvPr id="86040" name="Freeform 24"/>
          <p:cNvSpPr>
            <a:spLocks/>
          </p:cNvSpPr>
          <p:nvPr/>
        </p:nvSpPr>
        <p:spPr bwMode="auto">
          <a:xfrm>
            <a:off x="2868613" y="3136900"/>
            <a:ext cx="252412" cy="211138"/>
          </a:xfrm>
          <a:custGeom>
            <a:avLst/>
            <a:gdLst/>
            <a:ahLst/>
            <a:cxnLst>
              <a:cxn ang="0">
                <a:pos x="140" y="0"/>
              </a:cxn>
              <a:cxn ang="0">
                <a:pos x="156" y="23"/>
              </a:cxn>
              <a:cxn ang="0">
                <a:pos x="109" y="124"/>
              </a:cxn>
              <a:cxn ang="0">
                <a:pos x="62" y="140"/>
              </a:cxn>
              <a:cxn ang="0">
                <a:pos x="0" y="147"/>
              </a:cxn>
            </a:cxnLst>
            <a:rect l="0" t="0" r="r" b="b"/>
            <a:pathLst>
              <a:path w="160" h="147">
                <a:moveTo>
                  <a:pt x="140" y="0"/>
                </a:moveTo>
                <a:cubicBezTo>
                  <a:pt x="145" y="8"/>
                  <a:pt x="155" y="14"/>
                  <a:pt x="156" y="23"/>
                </a:cubicBezTo>
                <a:cubicBezTo>
                  <a:pt x="160" y="47"/>
                  <a:pt x="135" y="110"/>
                  <a:pt x="109" y="124"/>
                </a:cubicBezTo>
                <a:cubicBezTo>
                  <a:pt x="95" y="132"/>
                  <a:pt x="78" y="138"/>
                  <a:pt x="62" y="140"/>
                </a:cubicBezTo>
                <a:cubicBezTo>
                  <a:pt x="41" y="142"/>
                  <a:pt x="0" y="147"/>
                  <a:pt x="0" y="147"/>
                </a:cubicBezTo>
              </a:path>
            </a:pathLst>
          </a:custGeom>
          <a:noFill/>
          <a:ln w="9525">
            <a:solidFill>
              <a:schemeClr val="tx1"/>
            </a:solidFill>
            <a:round/>
            <a:headEnd/>
            <a:tailEnd/>
          </a:ln>
          <a:effectLst/>
        </p:spPr>
        <p:txBody>
          <a:bodyPr/>
          <a:lstStyle/>
          <a:p>
            <a:endParaRPr lang="hu-HU"/>
          </a:p>
        </p:txBody>
      </p:sp>
      <p:sp>
        <p:nvSpPr>
          <p:cNvPr id="86041" name="Freeform 25"/>
          <p:cNvSpPr>
            <a:spLocks/>
          </p:cNvSpPr>
          <p:nvPr/>
        </p:nvSpPr>
        <p:spPr bwMode="auto">
          <a:xfrm>
            <a:off x="3116263" y="2913063"/>
            <a:ext cx="206375" cy="209550"/>
          </a:xfrm>
          <a:custGeom>
            <a:avLst/>
            <a:gdLst/>
            <a:ahLst/>
            <a:cxnLst>
              <a:cxn ang="0">
                <a:pos x="108" y="0"/>
              </a:cxn>
              <a:cxn ang="0">
                <a:pos x="116" y="70"/>
              </a:cxn>
              <a:cxn ang="0">
                <a:pos x="0" y="133"/>
              </a:cxn>
            </a:cxnLst>
            <a:rect l="0" t="0" r="r" b="b"/>
            <a:pathLst>
              <a:path w="131" h="146">
                <a:moveTo>
                  <a:pt x="108" y="0"/>
                </a:moveTo>
                <a:cubicBezTo>
                  <a:pt x="131" y="34"/>
                  <a:pt x="129" y="19"/>
                  <a:pt x="116" y="70"/>
                </a:cubicBezTo>
                <a:cubicBezTo>
                  <a:pt x="97" y="146"/>
                  <a:pt x="69" y="133"/>
                  <a:pt x="0" y="133"/>
                </a:cubicBezTo>
              </a:path>
            </a:pathLst>
          </a:custGeom>
          <a:noFill/>
          <a:ln w="9525">
            <a:solidFill>
              <a:schemeClr val="tx1"/>
            </a:solidFill>
            <a:round/>
            <a:headEnd/>
            <a:tailEnd/>
          </a:ln>
          <a:effectLst/>
        </p:spPr>
        <p:txBody>
          <a:bodyPr/>
          <a:lstStyle/>
          <a:p>
            <a:endParaRPr lang="hu-HU"/>
          </a:p>
        </p:txBody>
      </p:sp>
      <p:sp>
        <p:nvSpPr>
          <p:cNvPr id="86042" name="Freeform 26"/>
          <p:cNvSpPr>
            <a:spLocks/>
          </p:cNvSpPr>
          <p:nvPr/>
        </p:nvSpPr>
        <p:spPr bwMode="auto">
          <a:xfrm>
            <a:off x="2881313" y="3373438"/>
            <a:ext cx="166687" cy="185737"/>
          </a:xfrm>
          <a:custGeom>
            <a:avLst/>
            <a:gdLst/>
            <a:ahLst/>
            <a:cxnLst>
              <a:cxn ang="0">
                <a:pos x="85" y="0"/>
              </a:cxn>
              <a:cxn ang="0">
                <a:pos x="0" y="94"/>
              </a:cxn>
            </a:cxnLst>
            <a:rect l="0" t="0" r="r" b="b"/>
            <a:pathLst>
              <a:path w="90" h="94">
                <a:moveTo>
                  <a:pt x="85" y="0"/>
                </a:moveTo>
                <a:cubicBezTo>
                  <a:pt x="74" y="88"/>
                  <a:pt x="90" y="94"/>
                  <a:pt x="0" y="94"/>
                </a:cubicBezTo>
              </a:path>
            </a:pathLst>
          </a:custGeom>
          <a:noFill/>
          <a:ln w="9525">
            <a:solidFill>
              <a:schemeClr val="tx1"/>
            </a:solidFill>
            <a:round/>
            <a:headEnd/>
            <a:tailEnd/>
          </a:ln>
          <a:effectLst/>
        </p:spPr>
        <p:txBody>
          <a:bodyPr/>
          <a:lstStyle/>
          <a:p>
            <a:endParaRPr lang="hu-HU"/>
          </a:p>
        </p:txBody>
      </p:sp>
      <p:sp>
        <p:nvSpPr>
          <p:cNvPr id="86043" name="Freeform 27"/>
          <p:cNvSpPr>
            <a:spLocks/>
          </p:cNvSpPr>
          <p:nvPr/>
        </p:nvSpPr>
        <p:spPr bwMode="auto">
          <a:xfrm>
            <a:off x="3287713" y="2944813"/>
            <a:ext cx="160337" cy="149225"/>
          </a:xfrm>
          <a:custGeom>
            <a:avLst/>
            <a:gdLst/>
            <a:ahLst/>
            <a:cxnLst>
              <a:cxn ang="0">
                <a:pos x="94" y="0"/>
              </a:cxn>
              <a:cxn ang="0">
                <a:pos x="102" y="23"/>
              </a:cxn>
              <a:cxn ang="0">
                <a:pos x="0" y="101"/>
              </a:cxn>
            </a:cxnLst>
            <a:rect l="0" t="0" r="r" b="b"/>
            <a:pathLst>
              <a:path w="102" h="104">
                <a:moveTo>
                  <a:pt x="94" y="0"/>
                </a:moveTo>
                <a:cubicBezTo>
                  <a:pt x="97" y="8"/>
                  <a:pt x="102" y="15"/>
                  <a:pt x="102" y="23"/>
                </a:cubicBezTo>
                <a:cubicBezTo>
                  <a:pt x="102" y="104"/>
                  <a:pt x="66" y="101"/>
                  <a:pt x="0" y="101"/>
                </a:cubicBezTo>
              </a:path>
            </a:pathLst>
          </a:custGeom>
          <a:noFill/>
          <a:ln w="9525">
            <a:solidFill>
              <a:schemeClr val="tx1"/>
            </a:solidFill>
            <a:round/>
            <a:headEnd/>
            <a:tailEnd/>
          </a:ln>
          <a:effectLst/>
        </p:spPr>
        <p:txBody>
          <a:bodyPr/>
          <a:lstStyle/>
          <a:p>
            <a:endParaRPr lang="hu-HU"/>
          </a:p>
        </p:txBody>
      </p:sp>
      <p:sp>
        <p:nvSpPr>
          <p:cNvPr id="86044" name="Freeform 28"/>
          <p:cNvSpPr>
            <a:spLocks/>
          </p:cNvSpPr>
          <p:nvPr/>
        </p:nvSpPr>
        <p:spPr bwMode="auto">
          <a:xfrm>
            <a:off x="3054350" y="3170238"/>
            <a:ext cx="209550" cy="177800"/>
          </a:xfrm>
          <a:custGeom>
            <a:avLst/>
            <a:gdLst/>
            <a:ahLst/>
            <a:cxnLst>
              <a:cxn ang="0">
                <a:pos x="109" y="0"/>
              </a:cxn>
              <a:cxn ang="0">
                <a:pos x="46" y="124"/>
              </a:cxn>
              <a:cxn ang="0">
                <a:pos x="0" y="101"/>
              </a:cxn>
            </a:cxnLst>
            <a:rect l="0" t="0" r="r" b="b"/>
            <a:pathLst>
              <a:path w="133" h="124">
                <a:moveTo>
                  <a:pt x="109" y="0"/>
                </a:moveTo>
                <a:cubicBezTo>
                  <a:pt x="133" y="77"/>
                  <a:pt x="112" y="105"/>
                  <a:pt x="46" y="124"/>
                </a:cubicBezTo>
                <a:cubicBezTo>
                  <a:pt x="32" y="120"/>
                  <a:pt x="0" y="118"/>
                  <a:pt x="0" y="101"/>
                </a:cubicBezTo>
              </a:path>
            </a:pathLst>
          </a:custGeom>
          <a:noFill/>
          <a:ln w="9525">
            <a:solidFill>
              <a:schemeClr val="tx1"/>
            </a:solidFill>
            <a:round/>
            <a:headEnd/>
            <a:tailEnd/>
          </a:ln>
          <a:effectLst/>
        </p:spPr>
        <p:txBody>
          <a:bodyPr/>
          <a:lstStyle/>
          <a:p>
            <a:endParaRPr lang="hu-HU"/>
          </a:p>
        </p:txBody>
      </p:sp>
      <p:sp>
        <p:nvSpPr>
          <p:cNvPr id="86045" name="Freeform 29"/>
          <p:cNvSpPr>
            <a:spLocks/>
          </p:cNvSpPr>
          <p:nvPr/>
        </p:nvSpPr>
        <p:spPr bwMode="auto">
          <a:xfrm>
            <a:off x="3411538" y="2967038"/>
            <a:ext cx="298450" cy="133350"/>
          </a:xfrm>
          <a:custGeom>
            <a:avLst/>
            <a:gdLst/>
            <a:ahLst/>
            <a:cxnLst>
              <a:cxn ang="0">
                <a:pos x="140" y="0"/>
              </a:cxn>
              <a:cxn ang="0">
                <a:pos x="164" y="16"/>
              </a:cxn>
              <a:cxn ang="0">
                <a:pos x="148" y="78"/>
              </a:cxn>
              <a:cxn ang="0">
                <a:pos x="0" y="86"/>
              </a:cxn>
            </a:cxnLst>
            <a:rect l="0" t="0" r="r" b="b"/>
            <a:pathLst>
              <a:path w="189" h="93">
                <a:moveTo>
                  <a:pt x="140" y="0"/>
                </a:moveTo>
                <a:cubicBezTo>
                  <a:pt x="148" y="5"/>
                  <a:pt x="157" y="9"/>
                  <a:pt x="164" y="16"/>
                </a:cubicBezTo>
                <a:cubicBezTo>
                  <a:pt x="189" y="41"/>
                  <a:pt x="179" y="67"/>
                  <a:pt x="148" y="78"/>
                </a:cubicBezTo>
                <a:cubicBezTo>
                  <a:pt x="106" y="93"/>
                  <a:pt x="33" y="86"/>
                  <a:pt x="0" y="86"/>
                </a:cubicBezTo>
              </a:path>
            </a:pathLst>
          </a:custGeom>
          <a:noFill/>
          <a:ln w="9525">
            <a:solidFill>
              <a:schemeClr val="tx1"/>
            </a:solidFill>
            <a:round/>
            <a:headEnd/>
            <a:tailEnd/>
          </a:ln>
          <a:effectLst/>
        </p:spPr>
        <p:txBody>
          <a:bodyPr/>
          <a:lstStyle/>
          <a:p>
            <a:endParaRPr lang="hu-HU"/>
          </a:p>
        </p:txBody>
      </p:sp>
      <p:sp>
        <p:nvSpPr>
          <p:cNvPr id="86046" name="Freeform 30"/>
          <p:cNvSpPr>
            <a:spLocks/>
          </p:cNvSpPr>
          <p:nvPr/>
        </p:nvSpPr>
        <p:spPr bwMode="auto">
          <a:xfrm>
            <a:off x="3695700" y="2967038"/>
            <a:ext cx="160338" cy="134937"/>
          </a:xfrm>
          <a:custGeom>
            <a:avLst/>
            <a:gdLst/>
            <a:ahLst/>
            <a:cxnLst>
              <a:cxn ang="0">
                <a:pos x="102" y="0"/>
              </a:cxn>
              <a:cxn ang="0">
                <a:pos x="0" y="94"/>
              </a:cxn>
            </a:cxnLst>
            <a:rect l="0" t="0" r="r" b="b"/>
            <a:pathLst>
              <a:path w="102" h="94">
                <a:moveTo>
                  <a:pt x="102" y="0"/>
                </a:moveTo>
                <a:cubicBezTo>
                  <a:pt x="83" y="55"/>
                  <a:pt x="66" y="94"/>
                  <a:pt x="0" y="94"/>
                </a:cubicBezTo>
              </a:path>
            </a:pathLst>
          </a:custGeom>
          <a:noFill/>
          <a:ln w="9525">
            <a:solidFill>
              <a:schemeClr val="tx1"/>
            </a:solidFill>
            <a:round/>
            <a:headEnd/>
            <a:tailEnd/>
          </a:ln>
          <a:effectLst/>
        </p:spPr>
        <p:txBody>
          <a:bodyPr/>
          <a:lstStyle/>
          <a:p>
            <a:endParaRPr lang="hu-HU"/>
          </a:p>
        </p:txBody>
      </p:sp>
      <p:sp>
        <p:nvSpPr>
          <p:cNvPr id="86047" name="Freeform 31"/>
          <p:cNvSpPr>
            <a:spLocks/>
          </p:cNvSpPr>
          <p:nvPr/>
        </p:nvSpPr>
        <p:spPr bwMode="auto">
          <a:xfrm>
            <a:off x="3783013" y="2967038"/>
            <a:ext cx="307975" cy="139700"/>
          </a:xfrm>
          <a:custGeom>
            <a:avLst/>
            <a:gdLst/>
            <a:ahLst/>
            <a:cxnLst>
              <a:cxn ang="0">
                <a:pos x="163" y="0"/>
              </a:cxn>
              <a:cxn ang="0">
                <a:pos x="0" y="94"/>
              </a:cxn>
            </a:cxnLst>
            <a:rect l="0" t="0" r="r" b="b"/>
            <a:pathLst>
              <a:path w="195" h="97">
                <a:moveTo>
                  <a:pt x="163" y="0"/>
                </a:moveTo>
                <a:cubicBezTo>
                  <a:pt x="195" y="97"/>
                  <a:pt x="54" y="94"/>
                  <a:pt x="0" y="94"/>
                </a:cubicBezTo>
              </a:path>
            </a:pathLst>
          </a:custGeom>
          <a:noFill/>
          <a:ln w="9525">
            <a:solidFill>
              <a:schemeClr val="tx1"/>
            </a:solidFill>
            <a:round/>
            <a:headEnd/>
            <a:tailEnd/>
          </a:ln>
          <a:effectLst/>
        </p:spPr>
        <p:txBody>
          <a:bodyPr/>
          <a:lstStyle/>
          <a:p>
            <a:endParaRPr lang="hu-HU"/>
          </a:p>
        </p:txBody>
      </p:sp>
      <p:sp>
        <p:nvSpPr>
          <p:cNvPr id="86048" name="Freeform 32"/>
          <p:cNvSpPr>
            <a:spLocks/>
          </p:cNvSpPr>
          <p:nvPr/>
        </p:nvSpPr>
        <p:spPr bwMode="auto">
          <a:xfrm>
            <a:off x="3857625" y="3051175"/>
            <a:ext cx="347663" cy="100013"/>
          </a:xfrm>
          <a:custGeom>
            <a:avLst/>
            <a:gdLst/>
            <a:ahLst/>
            <a:cxnLst>
              <a:cxn ang="0">
                <a:pos x="211" y="0"/>
              </a:cxn>
              <a:cxn ang="0">
                <a:pos x="195" y="70"/>
              </a:cxn>
              <a:cxn ang="0">
                <a:pos x="78" y="62"/>
              </a:cxn>
              <a:cxn ang="0">
                <a:pos x="47" y="54"/>
              </a:cxn>
            </a:cxnLst>
            <a:rect l="0" t="0" r="r" b="b"/>
            <a:pathLst>
              <a:path w="221" h="70">
                <a:moveTo>
                  <a:pt x="211" y="0"/>
                </a:moveTo>
                <a:cubicBezTo>
                  <a:pt x="221" y="32"/>
                  <a:pt x="214" y="43"/>
                  <a:pt x="195" y="70"/>
                </a:cubicBezTo>
                <a:cubicBezTo>
                  <a:pt x="156" y="67"/>
                  <a:pt x="117" y="66"/>
                  <a:pt x="78" y="62"/>
                </a:cubicBezTo>
                <a:cubicBezTo>
                  <a:pt x="0" y="53"/>
                  <a:pt x="80" y="54"/>
                  <a:pt x="47" y="54"/>
                </a:cubicBezTo>
              </a:path>
            </a:pathLst>
          </a:custGeom>
          <a:noFill/>
          <a:ln w="9525">
            <a:solidFill>
              <a:schemeClr val="tx1"/>
            </a:solidFill>
            <a:round/>
            <a:headEnd/>
            <a:tailEnd/>
          </a:ln>
          <a:effectLst/>
        </p:spPr>
        <p:txBody>
          <a:bodyPr/>
          <a:lstStyle/>
          <a:p>
            <a:endParaRPr lang="hu-HU"/>
          </a:p>
        </p:txBody>
      </p:sp>
      <p:sp>
        <p:nvSpPr>
          <p:cNvPr id="86049" name="Freeform 33"/>
          <p:cNvSpPr>
            <a:spLocks/>
          </p:cNvSpPr>
          <p:nvPr/>
        </p:nvSpPr>
        <p:spPr bwMode="auto">
          <a:xfrm>
            <a:off x="3251200" y="3122613"/>
            <a:ext cx="233363" cy="198437"/>
          </a:xfrm>
          <a:custGeom>
            <a:avLst/>
            <a:gdLst/>
            <a:ahLst/>
            <a:cxnLst>
              <a:cxn ang="0">
                <a:pos x="0" y="124"/>
              </a:cxn>
              <a:cxn ang="0">
                <a:pos x="101" y="70"/>
              </a:cxn>
              <a:cxn ang="0">
                <a:pos x="140" y="23"/>
              </a:cxn>
              <a:cxn ang="0">
                <a:pos x="148" y="0"/>
              </a:cxn>
            </a:cxnLst>
            <a:rect l="0" t="0" r="r" b="b"/>
            <a:pathLst>
              <a:path w="148" h="138">
                <a:moveTo>
                  <a:pt x="0" y="124"/>
                </a:moveTo>
                <a:cubicBezTo>
                  <a:pt x="119" y="110"/>
                  <a:pt x="33" y="138"/>
                  <a:pt x="101" y="70"/>
                </a:cubicBezTo>
                <a:cubicBezTo>
                  <a:pt x="119" y="52"/>
                  <a:pt x="129" y="46"/>
                  <a:pt x="140" y="23"/>
                </a:cubicBezTo>
                <a:cubicBezTo>
                  <a:pt x="144" y="16"/>
                  <a:pt x="148" y="0"/>
                  <a:pt x="148" y="0"/>
                </a:cubicBezTo>
              </a:path>
            </a:pathLst>
          </a:custGeom>
          <a:noFill/>
          <a:ln w="9525">
            <a:solidFill>
              <a:schemeClr val="tx1"/>
            </a:solidFill>
            <a:round/>
            <a:headEnd/>
            <a:tailEnd/>
          </a:ln>
          <a:effectLst/>
        </p:spPr>
        <p:txBody>
          <a:bodyPr/>
          <a:lstStyle/>
          <a:p>
            <a:endParaRPr lang="hu-HU"/>
          </a:p>
        </p:txBody>
      </p:sp>
      <p:sp>
        <p:nvSpPr>
          <p:cNvPr id="86050" name="Freeform 34"/>
          <p:cNvSpPr>
            <a:spLocks/>
          </p:cNvSpPr>
          <p:nvPr/>
        </p:nvSpPr>
        <p:spPr bwMode="auto">
          <a:xfrm>
            <a:off x="2990850" y="3605213"/>
            <a:ext cx="77788" cy="203200"/>
          </a:xfrm>
          <a:custGeom>
            <a:avLst/>
            <a:gdLst/>
            <a:ahLst/>
            <a:cxnLst>
              <a:cxn ang="0">
                <a:pos x="0" y="0"/>
              </a:cxn>
              <a:cxn ang="0">
                <a:pos x="15" y="117"/>
              </a:cxn>
              <a:cxn ang="0">
                <a:pos x="0" y="140"/>
              </a:cxn>
            </a:cxnLst>
            <a:rect l="0" t="0" r="r" b="b"/>
            <a:pathLst>
              <a:path w="49" h="142">
                <a:moveTo>
                  <a:pt x="0" y="0"/>
                </a:moveTo>
                <a:cubicBezTo>
                  <a:pt x="49" y="34"/>
                  <a:pt x="29" y="10"/>
                  <a:pt x="15" y="117"/>
                </a:cubicBezTo>
                <a:cubicBezTo>
                  <a:pt x="12" y="142"/>
                  <a:pt x="14" y="140"/>
                  <a:pt x="0" y="140"/>
                </a:cubicBezTo>
              </a:path>
            </a:pathLst>
          </a:custGeom>
          <a:noFill/>
          <a:ln w="9525">
            <a:solidFill>
              <a:schemeClr val="tx1"/>
            </a:solidFill>
            <a:round/>
            <a:headEnd/>
            <a:tailEnd/>
          </a:ln>
          <a:effectLst/>
        </p:spPr>
        <p:txBody>
          <a:bodyPr/>
          <a:lstStyle/>
          <a:p>
            <a:endParaRPr lang="hu-HU"/>
          </a:p>
        </p:txBody>
      </p:sp>
      <p:sp>
        <p:nvSpPr>
          <p:cNvPr id="86051" name="Freeform 35"/>
          <p:cNvSpPr>
            <a:spLocks/>
          </p:cNvSpPr>
          <p:nvPr/>
        </p:nvSpPr>
        <p:spPr bwMode="auto">
          <a:xfrm>
            <a:off x="3041650" y="3371850"/>
            <a:ext cx="185738" cy="223838"/>
          </a:xfrm>
          <a:custGeom>
            <a:avLst/>
            <a:gdLst/>
            <a:ahLst/>
            <a:cxnLst>
              <a:cxn ang="0">
                <a:pos x="93" y="0"/>
              </a:cxn>
              <a:cxn ang="0">
                <a:pos x="0" y="156"/>
              </a:cxn>
            </a:cxnLst>
            <a:rect l="0" t="0" r="r" b="b"/>
            <a:pathLst>
              <a:path w="118" h="156">
                <a:moveTo>
                  <a:pt x="93" y="0"/>
                </a:moveTo>
                <a:cubicBezTo>
                  <a:pt x="118" y="74"/>
                  <a:pt x="83" y="156"/>
                  <a:pt x="0" y="156"/>
                </a:cubicBezTo>
              </a:path>
            </a:pathLst>
          </a:custGeom>
          <a:noFill/>
          <a:ln w="9525">
            <a:solidFill>
              <a:schemeClr val="tx1"/>
            </a:solidFill>
            <a:round/>
            <a:headEnd/>
            <a:tailEnd/>
          </a:ln>
          <a:effectLst/>
        </p:spPr>
        <p:txBody>
          <a:bodyPr/>
          <a:lstStyle/>
          <a:p>
            <a:endParaRPr lang="hu-HU"/>
          </a:p>
        </p:txBody>
      </p:sp>
      <p:sp>
        <p:nvSpPr>
          <p:cNvPr id="86052" name="Freeform 36"/>
          <p:cNvSpPr>
            <a:spLocks/>
          </p:cNvSpPr>
          <p:nvPr/>
        </p:nvSpPr>
        <p:spPr bwMode="auto">
          <a:xfrm>
            <a:off x="3151188" y="3603625"/>
            <a:ext cx="74612" cy="190500"/>
          </a:xfrm>
          <a:custGeom>
            <a:avLst/>
            <a:gdLst/>
            <a:ahLst/>
            <a:cxnLst>
              <a:cxn ang="0">
                <a:pos x="0" y="0"/>
              </a:cxn>
              <a:cxn ang="0">
                <a:pos x="47" y="94"/>
              </a:cxn>
              <a:cxn ang="0">
                <a:pos x="39" y="133"/>
              </a:cxn>
            </a:cxnLst>
            <a:rect l="0" t="0" r="r" b="b"/>
            <a:pathLst>
              <a:path w="47" h="133">
                <a:moveTo>
                  <a:pt x="0" y="0"/>
                </a:moveTo>
                <a:cubicBezTo>
                  <a:pt x="11" y="33"/>
                  <a:pt x="28" y="65"/>
                  <a:pt x="47" y="94"/>
                </a:cubicBezTo>
                <a:cubicBezTo>
                  <a:pt x="44" y="107"/>
                  <a:pt x="39" y="133"/>
                  <a:pt x="39" y="133"/>
                </a:cubicBezTo>
              </a:path>
            </a:pathLst>
          </a:custGeom>
          <a:noFill/>
          <a:ln w="9525">
            <a:solidFill>
              <a:schemeClr val="tx1"/>
            </a:solidFill>
            <a:round/>
            <a:headEnd/>
            <a:tailEnd/>
          </a:ln>
          <a:effectLst/>
        </p:spPr>
        <p:txBody>
          <a:bodyPr/>
          <a:lstStyle/>
          <a:p>
            <a:endParaRPr lang="hu-HU"/>
          </a:p>
        </p:txBody>
      </p:sp>
      <p:sp>
        <p:nvSpPr>
          <p:cNvPr id="86053" name="Freeform 37"/>
          <p:cNvSpPr>
            <a:spLocks/>
          </p:cNvSpPr>
          <p:nvPr/>
        </p:nvSpPr>
        <p:spPr bwMode="auto">
          <a:xfrm>
            <a:off x="3214688" y="3463925"/>
            <a:ext cx="112712" cy="268288"/>
          </a:xfrm>
          <a:custGeom>
            <a:avLst/>
            <a:gdLst/>
            <a:ahLst/>
            <a:cxnLst>
              <a:cxn ang="0">
                <a:pos x="8" y="0"/>
              </a:cxn>
              <a:cxn ang="0">
                <a:pos x="62" y="47"/>
              </a:cxn>
              <a:cxn ang="0">
                <a:pos x="46" y="156"/>
              </a:cxn>
              <a:cxn ang="0">
                <a:pos x="0" y="187"/>
              </a:cxn>
            </a:cxnLst>
            <a:rect l="0" t="0" r="r" b="b"/>
            <a:pathLst>
              <a:path w="72" h="187">
                <a:moveTo>
                  <a:pt x="8" y="0"/>
                </a:moveTo>
                <a:cubicBezTo>
                  <a:pt x="39" y="11"/>
                  <a:pt x="51" y="15"/>
                  <a:pt x="62" y="47"/>
                </a:cubicBezTo>
                <a:cubicBezTo>
                  <a:pt x="59" y="84"/>
                  <a:pt x="72" y="130"/>
                  <a:pt x="46" y="156"/>
                </a:cubicBezTo>
                <a:cubicBezTo>
                  <a:pt x="33" y="169"/>
                  <a:pt x="0" y="187"/>
                  <a:pt x="0" y="187"/>
                </a:cubicBezTo>
              </a:path>
            </a:pathLst>
          </a:custGeom>
          <a:noFill/>
          <a:ln w="9525">
            <a:solidFill>
              <a:schemeClr val="tx1"/>
            </a:solidFill>
            <a:round/>
            <a:headEnd/>
            <a:tailEnd/>
          </a:ln>
          <a:effectLst/>
        </p:spPr>
        <p:txBody>
          <a:bodyPr/>
          <a:lstStyle/>
          <a:p>
            <a:endParaRPr lang="hu-HU"/>
          </a:p>
        </p:txBody>
      </p:sp>
      <p:sp>
        <p:nvSpPr>
          <p:cNvPr id="86054" name="Freeform 38"/>
          <p:cNvSpPr>
            <a:spLocks/>
          </p:cNvSpPr>
          <p:nvPr/>
        </p:nvSpPr>
        <p:spPr bwMode="auto">
          <a:xfrm>
            <a:off x="3298825" y="3309938"/>
            <a:ext cx="104775" cy="223837"/>
          </a:xfrm>
          <a:custGeom>
            <a:avLst/>
            <a:gdLst/>
            <a:ahLst/>
            <a:cxnLst>
              <a:cxn ang="0">
                <a:pos x="39" y="0"/>
              </a:cxn>
              <a:cxn ang="0">
                <a:pos x="0" y="156"/>
              </a:cxn>
            </a:cxnLst>
            <a:rect l="0" t="0" r="r" b="b"/>
            <a:pathLst>
              <a:path w="66" h="156">
                <a:moveTo>
                  <a:pt x="39" y="0"/>
                </a:moveTo>
                <a:cubicBezTo>
                  <a:pt x="66" y="40"/>
                  <a:pt x="64" y="156"/>
                  <a:pt x="0" y="156"/>
                </a:cubicBezTo>
              </a:path>
            </a:pathLst>
          </a:custGeom>
          <a:noFill/>
          <a:ln w="9525">
            <a:solidFill>
              <a:schemeClr val="tx1"/>
            </a:solidFill>
            <a:round/>
            <a:headEnd/>
            <a:tailEnd/>
          </a:ln>
          <a:effectLst/>
        </p:spPr>
        <p:txBody>
          <a:bodyPr/>
          <a:lstStyle/>
          <a:p>
            <a:endParaRPr lang="hu-HU"/>
          </a:p>
        </p:txBody>
      </p:sp>
      <p:sp>
        <p:nvSpPr>
          <p:cNvPr id="86055" name="Freeform 39"/>
          <p:cNvSpPr>
            <a:spLocks/>
          </p:cNvSpPr>
          <p:nvPr/>
        </p:nvSpPr>
        <p:spPr bwMode="auto">
          <a:xfrm>
            <a:off x="3336925" y="3633788"/>
            <a:ext cx="85725" cy="125412"/>
          </a:xfrm>
          <a:custGeom>
            <a:avLst/>
            <a:gdLst/>
            <a:ahLst/>
            <a:cxnLst>
              <a:cxn ang="0">
                <a:pos x="0" y="0"/>
              </a:cxn>
              <a:cxn ang="0">
                <a:pos x="23" y="15"/>
              </a:cxn>
              <a:cxn ang="0">
                <a:pos x="39" y="62"/>
              </a:cxn>
              <a:cxn ang="0">
                <a:pos x="39" y="85"/>
              </a:cxn>
            </a:cxnLst>
            <a:rect l="0" t="0" r="r" b="b"/>
            <a:pathLst>
              <a:path w="54" h="87">
                <a:moveTo>
                  <a:pt x="0" y="0"/>
                </a:moveTo>
                <a:cubicBezTo>
                  <a:pt x="8" y="5"/>
                  <a:pt x="18" y="7"/>
                  <a:pt x="23" y="15"/>
                </a:cubicBezTo>
                <a:cubicBezTo>
                  <a:pt x="32" y="29"/>
                  <a:pt x="34" y="46"/>
                  <a:pt x="39" y="62"/>
                </a:cubicBezTo>
                <a:cubicBezTo>
                  <a:pt x="47" y="87"/>
                  <a:pt x="54" y="85"/>
                  <a:pt x="39" y="85"/>
                </a:cubicBezTo>
              </a:path>
            </a:pathLst>
          </a:custGeom>
          <a:noFill/>
          <a:ln w="9525">
            <a:solidFill>
              <a:schemeClr val="tx1"/>
            </a:solidFill>
            <a:round/>
            <a:headEnd/>
            <a:tailEnd/>
          </a:ln>
          <a:effectLst/>
        </p:spPr>
        <p:txBody>
          <a:bodyPr/>
          <a:lstStyle/>
          <a:p>
            <a:endParaRPr lang="hu-HU"/>
          </a:p>
        </p:txBody>
      </p:sp>
      <p:sp>
        <p:nvSpPr>
          <p:cNvPr id="86056" name="Freeform 40"/>
          <p:cNvSpPr>
            <a:spLocks/>
          </p:cNvSpPr>
          <p:nvPr/>
        </p:nvSpPr>
        <p:spPr bwMode="auto">
          <a:xfrm>
            <a:off x="3348038" y="3441700"/>
            <a:ext cx="107950" cy="290513"/>
          </a:xfrm>
          <a:custGeom>
            <a:avLst/>
            <a:gdLst/>
            <a:ahLst/>
            <a:cxnLst>
              <a:cxn ang="0">
                <a:pos x="33" y="0"/>
              </a:cxn>
              <a:cxn ang="0">
                <a:pos x="9" y="172"/>
              </a:cxn>
              <a:cxn ang="0">
                <a:pos x="1" y="187"/>
              </a:cxn>
            </a:cxnLst>
            <a:rect l="0" t="0" r="r" b="b"/>
            <a:pathLst>
              <a:path w="69" h="203">
                <a:moveTo>
                  <a:pt x="33" y="0"/>
                </a:moveTo>
                <a:cubicBezTo>
                  <a:pt x="69" y="58"/>
                  <a:pt x="69" y="132"/>
                  <a:pt x="9" y="172"/>
                </a:cubicBezTo>
                <a:cubicBezTo>
                  <a:pt x="0" y="198"/>
                  <a:pt x="1" y="203"/>
                  <a:pt x="1" y="187"/>
                </a:cubicBezTo>
              </a:path>
            </a:pathLst>
          </a:custGeom>
          <a:noFill/>
          <a:ln w="9525">
            <a:solidFill>
              <a:schemeClr val="tx1"/>
            </a:solidFill>
            <a:round/>
            <a:headEnd/>
            <a:tailEnd/>
          </a:ln>
          <a:effectLst/>
        </p:spPr>
        <p:txBody>
          <a:bodyPr/>
          <a:lstStyle/>
          <a:p>
            <a:endParaRPr lang="hu-HU"/>
          </a:p>
        </p:txBody>
      </p:sp>
      <p:sp>
        <p:nvSpPr>
          <p:cNvPr id="86057" name="Freeform 41"/>
          <p:cNvSpPr>
            <a:spLocks/>
          </p:cNvSpPr>
          <p:nvPr/>
        </p:nvSpPr>
        <p:spPr bwMode="auto">
          <a:xfrm>
            <a:off x="3424238" y="3235325"/>
            <a:ext cx="136525" cy="212725"/>
          </a:xfrm>
          <a:custGeom>
            <a:avLst/>
            <a:gdLst/>
            <a:ahLst/>
            <a:cxnLst>
              <a:cxn ang="0">
                <a:pos x="47" y="0"/>
              </a:cxn>
              <a:cxn ang="0">
                <a:pos x="78" y="46"/>
              </a:cxn>
              <a:cxn ang="0">
                <a:pos x="70" y="93"/>
              </a:cxn>
              <a:cxn ang="0">
                <a:pos x="0" y="148"/>
              </a:cxn>
            </a:cxnLst>
            <a:rect l="0" t="0" r="r" b="b"/>
            <a:pathLst>
              <a:path w="87" h="148">
                <a:moveTo>
                  <a:pt x="47" y="0"/>
                </a:moveTo>
                <a:cubicBezTo>
                  <a:pt x="57" y="15"/>
                  <a:pt x="68" y="31"/>
                  <a:pt x="78" y="46"/>
                </a:cubicBezTo>
                <a:cubicBezTo>
                  <a:pt x="87" y="59"/>
                  <a:pt x="73" y="77"/>
                  <a:pt x="70" y="93"/>
                </a:cubicBezTo>
                <a:cubicBezTo>
                  <a:pt x="61" y="131"/>
                  <a:pt x="31" y="133"/>
                  <a:pt x="0" y="148"/>
                </a:cubicBezTo>
              </a:path>
            </a:pathLst>
          </a:custGeom>
          <a:noFill/>
          <a:ln w="9525">
            <a:solidFill>
              <a:schemeClr val="tx1"/>
            </a:solidFill>
            <a:round/>
            <a:headEnd/>
            <a:tailEnd/>
          </a:ln>
          <a:effectLst/>
        </p:spPr>
        <p:txBody>
          <a:bodyPr/>
          <a:lstStyle/>
          <a:p>
            <a:endParaRPr lang="hu-HU"/>
          </a:p>
        </p:txBody>
      </p:sp>
      <p:sp>
        <p:nvSpPr>
          <p:cNvPr id="86058" name="Freeform 42"/>
          <p:cNvSpPr>
            <a:spLocks/>
          </p:cNvSpPr>
          <p:nvPr/>
        </p:nvSpPr>
        <p:spPr bwMode="auto">
          <a:xfrm>
            <a:off x="3560763" y="3167063"/>
            <a:ext cx="146050" cy="144462"/>
          </a:xfrm>
          <a:custGeom>
            <a:avLst/>
            <a:gdLst/>
            <a:ahLst/>
            <a:cxnLst>
              <a:cxn ang="0">
                <a:pos x="85" y="0"/>
              </a:cxn>
              <a:cxn ang="0">
                <a:pos x="93" y="23"/>
              </a:cxn>
              <a:cxn ang="0">
                <a:pos x="0" y="93"/>
              </a:cxn>
            </a:cxnLst>
            <a:rect l="0" t="0" r="r" b="b"/>
            <a:pathLst>
              <a:path w="93" h="101">
                <a:moveTo>
                  <a:pt x="85" y="0"/>
                </a:moveTo>
                <a:cubicBezTo>
                  <a:pt x="88" y="8"/>
                  <a:pt x="93" y="15"/>
                  <a:pt x="93" y="23"/>
                </a:cubicBezTo>
                <a:cubicBezTo>
                  <a:pt x="93" y="101"/>
                  <a:pt x="67" y="93"/>
                  <a:pt x="0" y="93"/>
                </a:cubicBezTo>
              </a:path>
            </a:pathLst>
          </a:custGeom>
          <a:noFill/>
          <a:ln w="9525">
            <a:solidFill>
              <a:schemeClr val="tx1"/>
            </a:solidFill>
            <a:round/>
            <a:headEnd/>
            <a:tailEnd/>
          </a:ln>
          <a:effectLst/>
        </p:spPr>
        <p:txBody>
          <a:bodyPr/>
          <a:lstStyle/>
          <a:p>
            <a:endParaRPr lang="hu-HU"/>
          </a:p>
        </p:txBody>
      </p:sp>
      <p:sp>
        <p:nvSpPr>
          <p:cNvPr id="86059" name="Freeform 43"/>
          <p:cNvSpPr>
            <a:spLocks/>
          </p:cNvSpPr>
          <p:nvPr/>
        </p:nvSpPr>
        <p:spPr bwMode="auto">
          <a:xfrm>
            <a:off x="3733800" y="3200400"/>
            <a:ext cx="207963" cy="117475"/>
          </a:xfrm>
          <a:custGeom>
            <a:avLst/>
            <a:gdLst/>
            <a:ahLst/>
            <a:cxnLst>
              <a:cxn ang="0">
                <a:pos x="0" y="70"/>
              </a:cxn>
              <a:cxn ang="0">
                <a:pos x="93" y="62"/>
              </a:cxn>
              <a:cxn ang="0">
                <a:pos x="132" y="0"/>
              </a:cxn>
            </a:cxnLst>
            <a:rect l="0" t="0" r="r" b="b"/>
            <a:pathLst>
              <a:path w="132" h="82">
                <a:moveTo>
                  <a:pt x="0" y="70"/>
                </a:moveTo>
                <a:cubicBezTo>
                  <a:pt x="33" y="82"/>
                  <a:pt x="60" y="73"/>
                  <a:pt x="93" y="62"/>
                </a:cubicBezTo>
                <a:cubicBezTo>
                  <a:pt x="127" y="11"/>
                  <a:pt x="116" y="33"/>
                  <a:pt x="132" y="0"/>
                </a:cubicBezTo>
              </a:path>
            </a:pathLst>
          </a:custGeom>
          <a:noFill/>
          <a:ln w="9525">
            <a:solidFill>
              <a:schemeClr val="tx1"/>
            </a:solidFill>
            <a:round/>
            <a:headEnd/>
            <a:tailEnd/>
          </a:ln>
          <a:effectLst/>
        </p:spPr>
        <p:txBody>
          <a:bodyPr/>
          <a:lstStyle/>
          <a:p>
            <a:endParaRPr lang="hu-HU"/>
          </a:p>
        </p:txBody>
      </p:sp>
      <p:sp>
        <p:nvSpPr>
          <p:cNvPr id="86060" name="Freeform 44"/>
          <p:cNvSpPr>
            <a:spLocks/>
          </p:cNvSpPr>
          <p:nvPr/>
        </p:nvSpPr>
        <p:spPr bwMode="auto">
          <a:xfrm>
            <a:off x="3449638" y="3408363"/>
            <a:ext cx="171450" cy="212725"/>
          </a:xfrm>
          <a:custGeom>
            <a:avLst/>
            <a:gdLst/>
            <a:ahLst/>
            <a:cxnLst>
              <a:cxn ang="0">
                <a:pos x="70" y="0"/>
              </a:cxn>
              <a:cxn ang="0">
                <a:pos x="109" y="70"/>
              </a:cxn>
              <a:cxn ang="0">
                <a:pos x="0" y="148"/>
              </a:cxn>
            </a:cxnLst>
            <a:rect l="0" t="0" r="r" b="b"/>
            <a:pathLst>
              <a:path w="109" h="148">
                <a:moveTo>
                  <a:pt x="70" y="0"/>
                </a:moveTo>
                <a:cubicBezTo>
                  <a:pt x="101" y="20"/>
                  <a:pt x="100" y="35"/>
                  <a:pt x="109" y="70"/>
                </a:cubicBezTo>
                <a:cubicBezTo>
                  <a:pt x="94" y="141"/>
                  <a:pt x="71" y="148"/>
                  <a:pt x="0" y="148"/>
                </a:cubicBezTo>
              </a:path>
            </a:pathLst>
          </a:custGeom>
          <a:noFill/>
          <a:ln w="9525">
            <a:solidFill>
              <a:schemeClr val="tx1"/>
            </a:solidFill>
            <a:round/>
            <a:headEnd/>
            <a:tailEnd/>
          </a:ln>
          <a:effectLst/>
        </p:spPr>
        <p:txBody>
          <a:bodyPr/>
          <a:lstStyle/>
          <a:p>
            <a:endParaRPr lang="hu-HU"/>
          </a:p>
        </p:txBody>
      </p:sp>
      <p:sp>
        <p:nvSpPr>
          <p:cNvPr id="86061" name="Freeform 45"/>
          <p:cNvSpPr>
            <a:spLocks/>
          </p:cNvSpPr>
          <p:nvPr/>
        </p:nvSpPr>
        <p:spPr bwMode="auto">
          <a:xfrm>
            <a:off x="3570288" y="3606800"/>
            <a:ext cx="74612" cy="223838"/>
          </a:xfrm>
          <a:custGeom>
            <a:avLst/>
            <a:gdLst/>
            <a:ahLst/>
            <a:cxnLst>
              <a:cxn ang="0">
                <a:pos x="0" y="0"/>
              </a:cxn>
              <a:cxn ang="0">
                <a:pos x="8" y="24"/>
              </a:cxn>
              <a:cxn ang="0">
                <a:pos x="24" y="47"/>
              </a:cxn>
              <a:cxn ang="0">
                <a:pos x="39" y="94"/>
              </a:cxn>
              <a:cxn ang="0">
                <a:pos x="31" y="133"/>
              </a:cxn>
            </a:cxnLst>
            <a:rect l="0" t="0" r="r" b="b"/>
            <a:pathLst>
              <a:path w="39" h="156">
                <a:moveTo>
                  <a:pt x="0" y="0"/>
                </a:moveTo>
                <a:cubicBezTo>
                  <a:pt x="3" y="8"/>
                  <a:pt x="4" y="16"/>
                  <a:pt x="8" y="24"/>
                </a:cubicBezTo>
                <a:cubicBezTo>
                  <a:pt x="12" y="32"/>
                  <a:pt x="20" y="38"/>
                  <a:pt x="24" y="47"/>
                </a:cubicBezTo>
                <a:cubicBezTo>
                  <a:pt x="31" y="62"/>
                  <a:pt x="39" y="94"/>
                  <a:pt x="39" y="94"/>
                </a:cubicBezTo>
                <a:cubicBezTo>
                  <a:pt x="31" y="142"/>
                  <a:pt x="31" y="156"/>
                  <a:pt x="31" y="133"/>
                </a:cubicBezTo>
              </a:path>
            </a:pathLst>
          </a:custGeom>
          <a:noFill/>
          <a:ln w="9525">
            <a:solidFill>
              <a:schemeClr val="tx1"/>
            </a:solidFill>
            <a:round/>
            <a:headEnd/>
            <a:tailEnd/>
          </a:ln>
          <a:effectLst/>
        </p:spPr>
        <p:txBody>
          <a:bodyPr/>
          <a:lstStyle/>
          <a:p>
            <a:endParaRPr lang="hu-HU"/>
          </a:p>
        </p:txBody>
      </p:sp>
      <p:sp>
        <p:nvSpPr>
          <p:cNvPr id="86062" name="Freeform 46"/>
          <p:cNvSpPr>
            <a:spLocks/>
          </p:cNvSpPr>
          <p:nvPr/>
        </p:nvSpPr>
        <p:spPr bwMode="auto">
          <a:xfrm>
            <a:off x="3597275" y="3394075"/>
            <a:ext cx="220663" cy="188913"/>
          </a:xfrm>
          <a:custGeom>
            <a:avLst/>
            <a:gdLst/>
            <a:ahLst/>
            <a:cxnLst>
              <a:cxn ang="0">
                <a:pos x="132" y="0"/>
              </a:cxn>
              <a:cxn ang="0">
                <a:pos x="140" y="23"/>
              </a:cxn>
              <a:cxn ang="0">
                <a:pos x="0" y="132"/>
              </a:cxn>
            </a:cxnLst>
            <a:rect l="0" t="0" r="r" b="b"/>
            <a:pathLst>
              <a:path w="140" h="132">
                <a:moveTo>
                  <a:pt x="132" y="0"/>
                </a:moveTo>
                <a:cubicBezTo>
                  <a:pt x="135" y="8"/>
                  <a:pt x="140" y="15"/>
                  <a:pt x="140" y="23"/>
                </a:cubicBezTo>
                <a:cubicBezTo>
                  <a:pt x="140" y="126"/>
                  <a:pt x="84" y="132"/>
                  <a:pt x="0" y="132"/>
                </a:cubicBezTo>
              </a:path>
            </a:pathLst>
          </a:custGeom>
          <a:noFill/>
          <a:ln w="9525">
            <a:solidFill>
              <a:schemeClr val="tx1"/>
            </a:solidFill>
            <a:round/>
            <a:headEnd/>
            <a:tailEnd/>
          </a:ln>
          <a:effectLst/>
        </p:spPr>
        <p:txBody>
          <a:bodyPr/>
          <a:lstStyle/>
          <a:p>
            <a:endParaRPr lang="hu-HU"/>
          </a:p>
        </p:txBody>
      </p:sp>
      <p:sp>
        <p:nvSpPr>
          <p:cNvPr id="86063" name="Freeform 47"/>
          <p:cNvSpPr>
            <a:spLocks/>
          </p:cNvSpPr>
          <p:nvPr/>
        </p:nvSpPr>
        <p:spPr bwMode="auto">
          <a:xfrm>
            <a:off x="3795713" y="3273425"/>
            <a:ext cx="206375" cy="223838"/>
          </a:xfrm>
          <a:custGeom>
            <a:avLst/>
            <a:gdLst/>
            <a:ahLst/>
            <a:cxnLst>
              <a:cxn ang="0">
                <a:pos x="93" y="0"/>
              </a:cxn>
              <a:cxn ang="0">
                <a:pos x="101" y="125"/>
              </a:cxn>
              <a:cxn ang="0">
                <a:pos x="54" y="156"/>
              </a:cxn>
              <a:cxn ang="0">
                <a:pos x="0" y="148"/>
              </a:cxn>
            </a:cxnLst>
            <a:rect l="0" t="0" r="r" b="b"/>
            <a:pathLst>
              <a:path w="131" h="156">
                <a:moveTo>
                  <a:pt x="93" y="0"/>
                </a:moveTo>
                <a:cubicBezTo>
                  <a:pt x="117" y="34"/>
                  <a:pt x="131" y="88"/>
                  <a:pt x="101" y="125"/>
                </a:cubicBezTo>
                <a:cubicBezTo>
                  <a:pt x="89" y="140"/>
                  <a:pt x="69" y="145"/>
                  <a:pt x="54" y="156"/>
                </a:cubicBezTo>
                <a:cubicBezTo>
                  <a:pt x="5" y="148"/>
                  <a:pt x="23" y="148"/>
                  <a:pt x="0" y="148"/>
                </a:cubicBezTo>
              </a:path>
            </a:pathLst>
          </a:custGeom>
          <a:noFill/>
          <a:ln w="9525">
            <a:solidFill>
              <a:schemeClr val="tx1"/>
            </a:solidFill>
            <a:round/>
            <a:headEnd/>
            <a:tailEnd/>
          </a:ln>
          <a:effectLst/>
        </p:spPr>
        <p:txBody>
          <a:bodyPr/>
          <a:lstStyle/>
          <a:p>
            <a:endParaRPr lang="hu-HU"/>
          </a:p>
        </p:txBody>
      </p:sp>
      <p:sp>
        <p:nvSpPr>
          <p:cNvPr id="86064" name="Freeform 48"/>
          <p:cNvSpPr>
            <a:spLocks/>
          </p:cNvSpPr>
          <p:nvPr/>
        </p:nvSpPr>
        <p:spPr bwMode="auto">
          <a:xfrm>
            <a:off x="3719513" y="3622675"/>
            <a:ext cx="74612" cy="133350"/>
          </a:xfrm>
          <a:custGeom>
            <a:avLst/>
            <a:gdLst/>
            <a:ahLst/>
            <a:cxnLst>
              <a:cxn ang="0">
                <a:pos x="0" y="0"/>
              </a:cxn>
              <a:cxn ang="0">
                <a:pos x="23" y="8"/>
              </a:cxn>
              <a:cxn ang="0">
                <a:pos x="39" y="54"/>
              </a:cxn>
              <a:cxn ang="0">
                <a:pos x="31" y="93"/>
              </a:cxn>
            </a:cxnLst>
            <a:rect l="0" t="0" r="r" b="b"/>
            <a:pathLst>
              <a:path w="39" h="93">
                <a:moveTo>
                  <a:pt x="0" y="0"/>
                </a:moveTo>
                <a:cubicBezTo>
                  <a:pt x="8" y="3"/>
                  <a:pt x="18" y="1"/>
                  <a:pt x="23" y="8"/>
                </a:cubicBezTo>
                <a:cubicBezTo>
                  <a:pt x="33" y="21"/>
                  <a:pt x="39" y="54"/>
                  <a:pt x="39" y="54"/>
                </a:cubicBezTo>
                <a:cubicBezTo>
                  <a:pt x="36" y="67"/>
                  <a:pt x="31" y="93"/>
                  <a:pt x="31" y="93"/>
                </a:cubicBezTo>
              </a:path>
            </a:pathLst>
          </a:custGeom>
          <a:noFill/>
          <a:ln w="9525">
            <a:solidFill>
              <a:schemeClr val="tx1"/>
            </a:solidFill>
            <a:round/>
            <a:headEnd/>
            <a:tailEnd/>
          </a:ln>
          <a:effectLst/>
        </p:spPr>
        <p:txBody>
          <a:bodyPr/>
          <a:lstStyle/>
          <a:p>
            <a:endParaRPr lang="hu-HU"/>
          </a:p>
        </p:txBody>
      </p:sp>
      <p:sp>
        <p:nvSpPr>
          <p:cNvPr id="86065" name="Freeform 49"/>
          <p:cNvSpPr>
            <a:spLocks/>
          </p:cNvSpPr>
          <p:nvPr/>
        </p:nvSpPr>
        <p:spPr bwMode="auto">
          <a:xfrm>
            <a:off x="3892550" y="3516313"/>
            <a:ext cx="101600" cy="177800"/>
          </a:xfrm>
          <a:custGeom>
            <a:avLst/>
            <a:gdLst/>
            <a:ahLst/>
            <a:cxnLst>
              <a:cxn ang="0">
                <a:pos x="47" y="0"/>
              </a:cxn>
              <a:cxn ang="0">
                <a:pos x="62" y="23"/>
              </a:cxn>
              <a:cxn ang="0">
                <a:pos x="54" y="78"/>
              </a:cxn>
              <a:cxn ang="0">
                <a:pos x="47" y="101"/>
              </a:cxn>
              <a:cxn ang="0">
                <a:pos x="23" y="109"/>
              </a:cxn>
              <a:cxn ang="0">
                <a:pos x="0" y="124"/>
              </a:cxn>
            </a:cxnLst>
            <a:rect l="0" t="0" r="r" b="b"/>
            <a:pathLst>
              <a:path w="64" h="124">
                <a:moveTo>
                  <a:pt x="47" y="0"/>
                </a:moveTo>
                <a:cubicBezTo>
                  <a:pt x="52" y="8"/>
                  <a:pt x="61" y="14"/>
                  <a:pt x="62" y="23"/>
                </a:cubicBezTo>
                <a:cubicBezTo>
                  <a:pt x="64" y="41"/>
                  <a:pt x="57" y="60"/>
                  <a:pt x="54" y="78"/>
                </a:cubicBezTo>
                <a:cubicBezTo>
                  <a:pt x="52" y="86"/>
                  <a:pt x="53" y="95"/>
                  <a:pt x="47" y="101"/>
                </a:cubicBezTo>
                <a:cubicBezTo>
                  <a:pt x="41" y="107"/>
                  <a:pt x="31" y="105"/>
                  <a:pt x="23" y="109"/>
                </a:cubicBezTo>
                <a:cubicBezTo>
                  <a:pt x="15" y="113"/>
                  <a:pt x="0" y="124"/>
                  <a:pt x="0" y="124"/>
                </a:cubicBezTo>
              </a:path>
            </a:pathLst>
          </a:custGeom>
          <a:noFill/>
          <a:ln w="9525">
            <a:solidFill>
              <a:schemeClr val="tx1"/>
            </a:solidFill>
            <a:round/>
            <a:headEnd/>
            <a:tailEnd/>
          </a:ln>
          <a:effectLst/>
        </p:spPr>
        <p:txBody>
          <a:bodyPr/>
          <a:lstStyle/>
          <a:p>
            <a:endParaRPr lang="hu-HU"/>
          </a:p>
        </p:txBody>
      </p:sp>
      <p:sp>
        <p:nvSpPr>
          <p:cNvPr id="86066" name="Freeform 50"/>
          <p:cNvSpPr>
            <a:spLocks/>
          </p:cNvSpPr>
          <p:nvPr/>
        </p:nvSpPr>
        <p:spPr bwMode="auto">
          <a:xfrm>
            <a:off x="3956050" y="3195638"/>
            <a:ext cx="158750" cy="190500"/>
          </a:xfrm>
          <a:custGeom>
            <a:avLst/>
            <a:gdLst/>
            <a:ahLst/>
            <a:cxnLst>
              <a:cxn ang="0">
                <a:pos x="93" y="0"/>
              </a:cxn>
              <a:cxn ang="0">
                <a:pos x="101" y="55"/>
              </a:cxn>
              <a:cxn ang="0">
                <a:pos x="0" y="133"/>
              </a:cxn>
            </a:cxnLst>
            <a:rect l="0" t="0" r="r" b="b"/>
            <a:pathLst>
              <a:path w="101" h="133">
                <a:moveTo>
                  <a:pt x="93" y="0"/>
                </a:moveTo>
                <a:cubicBezTo>
                  <a:pt x="96" y="18"/>
                  <a:pt x="101" y="36"/>
                  <a:pt x="101" y="55"/>
                </a:cubicBezTo>
                <a:cubicBezTo>
                  <a:pt x="101" y="102"/>
                  <a:pt x="39" y="133"/>
                  <a:pt x="0" y="133"/>
                </a:cubicBezTo>
              </a:path>
            </a:pathLst>
          </a:custGeom>
          <a:noFill/>
          <a:ln w="9525">
            <a:solidFill>
              <a:schemeClr val="tx1"/>
            </a:solidFill>
            <a:round/>
            <a:headEnd/>
            <a:tailEnd/>
          </a:ln>
          <a:effectLst/>
        </p:spPr>
        <p:txBody>
          <a:bodyPr/>
          <a:lstStyle/>
          <a:p>
            <a:endParaRPr lang="hu-HU"/>
          </a:p>
        </p:txBody>
      </p:sp>
      <p:sp>
        <p:nvSpPr>
          <p:cNvPr id="86067" name="Freeform 51"/>
          <p:cNvSpPr>
            <a:spLocks/>
          </p:cNvSpPr>
          <p:nvPr/>
        </p:nvSpPr>
        <p:spPr bwMode="auto">
          <a:xfrm>
            <a:off x="3956050" y="3408363"/>
            <a:ext cx="185738" cy="212725"/>
          </a:xfrm>
          <a:custGeom>
            <a:avLst/>
            <a:gdLst/>
            <a:ahLst/>
            <a:cxnLst>
              <a:cxn ang="0">
                <a:pos x="93" y="0"/>
              </a:cxn>
              <a:cxn ang="0">
                <a:pos x="54" y="148"/>
              </a:cxn>
              <a:cxn ang="0">
                <a:pos x="0" y="140"/>
              </a:cxn>
            </a:cxnLst>
            <a:rect l="0" t="0" r="r" b="b"/>
            <a:pathLst>
              <a:path w="118" h="148">
                <a:moveTo>
                  <a:pt x="93" y="0"/>
                </a:moveTo>
                <a:cubicBezTo>
                  <a:pt x="111" y="52"/>
                  <a:pt x="118" y="127"/>
                  <a:pt x="54" y="148"/>
                </a:cubicBezTo>
                <a:cubicBezTo>
                  <a:pt x="5" y="140"/>
                  <a:pt x="24" y="140"/>
                  <a:pt x="0" y="140"/>
                </a:cubicBezTo>
              </a:path>
            </a:pathLst>
          </a:custGeom>
          <a:noFill/>
          <a:ln w="9525">
            <a:solidFill>
              <a:schemeClr val="tx1"/>
            </a:solidFill>
            <a:round/>
            <a:headEnd/>
            <a:tailEnd/>
          </a:ln>
          <a:effectLst/>
        </p:spPr>
        <p:txBody>
          <a:bodyPr/>
          <a:lstStyle/>
          <a:p>
            <a:endParaRPr lang="hu-HU"/>
          </a:p>
        </p:txBody>
      </p:sp>
      <p:sp>
        <p:nvSpPr>
          <p:cNvPr id="86068" name="Freeform 52"/>
          <p:cNvSpPr>
            <a:spLocks/>
          </p:cNvSpPr>
          <p:nvPr/>
        </p:nvSpPr>
        <p:spPr bwMode="auto">
          <a:xfrm>
            <a:off x="4102100" y="3181350"/>
            <a:ext cx="103188" cy="155575"/>
          </a:xfrm>
          <a:custGeom>
            <a:avLst/>
            <a:gdLst/>
            <a:ahLst/>
            <a:cxnLst>
              <a:cxn ang="0">
                <a:pos x="47" y="0"/>
              </a:cxn>
              <a:cxn ang="0">
                <a:pos x="47" y="77"/>
              </a:cxn>
              <a:cxn ang="0">
                <a:pos x="24" y="101"/>
              </a:cxn>
              <a:cxn ang="0">
                <a:pos x="0" y="109"/>
              </a:cxn>
            </a:cxnLst>
            <a:rect l="0" t="0" r="r" b="b"/>
            <a:pathLst>
              <a:path w="65" h="109">
                <a:moveTo>
                  <a:pt x="47" y="0"/>
                </a:moveTo>
                <a:cubicBezTo>
                  <a:pt x="63" y="25"/>
                  <a:pt x="65" y="50"/>
                  <a:pt x="47" y="77"/>
                </a:cubicBezTo>
                <a:cubicBezTo>
                  <a:pt x="41" y="86"/>
                  <a:pt x="33" y="95"/>
                  <a:pt x="24" y="101"/>
                </a:cubicBezTo>
                <a:cubicBezTo>
                  <a:pt x="17" y="106"/>
                  <a:pt x="0" y="109"/>
                  <a:pt x="0" y="109"/>
                </a:cubicBezTo>
              </a:path>
            </a:pathLst>
          </a:custGeom>
          <a:noFill/>
          <a:ln w="9525">
            <a:solidFill>
              <a:schemeClr val="tx1"/>
            </a:solidFill>
            <a:round/>
            <a:headEnd/>
            <a:tailEnd/>
          </a:ln>
          <a:effectLst/>
        </p:spPr>
        <p:txBody>
          <a:bodyPr/>
          <a:lstStyle/>
          <a:p>
            <a:endParaRPr lang="hu-HU"/>
          </a:p>
        </p:txBody>
      </p:sp>
      <p:sp>
        <p:nvSpPr>
          <p:cNvPr id="86069" name="Freeform 53"/>
          <p:cNvSpPr>
            <a:spLocks/>
          </p:cNvSpPr>
          <p:nvPr/>
        </p:nvSpPr>
        <p:spPr bwMode="auto">
          <a:xfrm>
            <a:off x="4090988" y="3359150"/>
            <a:ext cx="150812" cy="212725"/>
          </a:xfrm>
          <a:custGeom>
            <a:avLst/>
            <a:gdLst/>
            <a:ahLst/>
            <a:cxnLst>
              <a:cxn ang="0">
                <a:pos x="70" y="0"/>
              </a:cxn>
              <a:cxn ang="0">
                <a:pos x="70" y="116"/>
              </a:cxn>
              <a:cxn ang="0">
                <a:pos x="0" y="148"/>
              </a:cxn>
            </a:cxnLst>
            <a:rect l="0" t="0" r="r" b="b"/>
            <a:pathLst>
              <a:path w="96" h="148">
                <a:moveTo>
                  <a:pt x="70" y="0"/>
                </a:moveTo>
                <a:cubicBezTo>
                  <a:pt x="92" y="32"/>
                  <a:pt x="96" y="83"/>
                  <a:pt x="70" y="116"/>
                </a:cubicBezTo>
                <a:cubicBezTo>
                  <a:pt x="54" y="136"/>
                  <a:pt x="0" y="148"/>
                  <a:pt x="0" y="148"/>
                </a:cubicBezTo>
              </a:path>
            </a:pathLst>
          </a:custGeom>
          <a:noFill/>
          <a:ln w="9525">
            <a:solidFill>
              <a:schemeClr val="tx1"/>
            </a:solidFill>
            <a:round/>
            <a:headEnd/>
            <a:tailEnd/>
          </a:ln>
          <a:effectLst/>
        </p:spPr>
        <p:txBody>
          <a:bodyPr/>
          <a:lstStyle/>
          <a:p>
            <a:endParaRPr lang="hu-HU"/>
          </a:p>
        </p:txBody>
      </p:sp>
      <p:sp>
        <p:nvSpPr>
          <p:cNvPr id="86070" name="Freeform 54"/>
          <p:cNvSpPr>
            <a:spLocks/>
          </p:cNvSpPr>
          <p:nvPr/>
        </p:nvSpPr>
        <p:spPr bwMode="auto">
          <a:xfrm>
            <a:off x="4176713" y="3513138"/>
            <a:ext cx="74612" cy="144462"/>
          </a:xfrm>
          <a:custGeom>
            <a:avLst/>
            <a:gdLst/>
            <a:ahLst/>
            <a:cxnLst>
              <a:cxn ang="0">
                <a:pos x="0" y="0"/>
              </a:cxn>
              <a:cxn ang="0">
                <a:pos x="32" y="101"/>
              </a:cxn>
            </a:cxnLst>
            <a:rect l="0" t="0" r="r" b="b"/>
            <a:pathLst>
              <a:path w="32" h="101">
                <a:moveTo>
                  <a:pt x="0" y="0"/>
                </a:moveTo>
                <a:cubicBezTo>
                  <a:pt x="22" y="31"/>
                  <a:pt x="32" y="62"/>
                  <a:pt x="32" y="101"/>
                </a:cubicBezTo>
              </a:path>
            </a:pathLst>
          </a:custGeom>
          <a:noFill/>
          <a:ln w="9525">
            <a:solidFill>
              <a:schemeClr val="tx1"/>
            </a:solidFill>
            <a:round/>
            <a:headEnd/>
            <a:tailEnd/>
          </a:ln>
          <a:effectLst/>
        </p:spPr>
        <p:txBody>
          <a:bodyPr/>
          <a:lstStyle/>
          <a:p>
            <a:endParaRPr lang="hu-HU"/>
          </a:p>
        </p:txBody>
      </p:sp>
      <p:sp>
        <p:nvSpPr>
          <p:cNvPr id="86071" name="Freeform 55"/>
          <p:cNvSpPr>
            <a:spLocks/>
          </p:cNvSpPr>
          <p:nvPr/>
        </p:nvSpPr>
        <p:spPr bwMode="auto">
          <a:xfrm>
            <a:off x="4178300" y="3149600"/>
            <a:ext cx="184150" cy="100013"/>
          </a:xfrm>
          <a:custGeom>
            <a:avLst/>
            <a:gdLst/>
            <a:ahLst/>
            <a:cxnLst>
              <a:cxn ang="0">
                <a:pos x="117" y="0"/>
              </a:cxn>
              <a:cxn ang="0">
                <a:pos x="101" y="47"/>
              </a:cxn>
              <a:cxn ang="0">
                <a:pos x="31" y="70"/>
              </a:cxn>
              <a:cxn ang="0">
                <a:pos x="0" y="62"/>
              </a:cxn>
            </a:cxnLst>
            <a:rect l="0" t="0" r="r" b="b"/>
            <a:pathLst>
              <a:path w="117" h="70">
                <a:moveTo>
                  <a:pt x="117" y="0"/>
                </a:moveTo>
                <a:cubicBezTo>
                  <a:pt x="112" y="16"/>
                  <a:pt x="117" y="42"/>
                  <a:pt x="101" y="47"/>
                </a:cubicBezTo>
                <a:cubicBezTo>
                  <a:pt x="78" y="55"/>
                  <a:pt x="54" y="62"/>
                  <a:pt x="31" y="70"/>
                </a:cubicBezTo>
                <a:cubicBezTo>
                  <a:pt x="21" y="67"/>
                  <a:pt x="0" y="62"/>
                  <a:pt x="0" y="62"/>
                </a:cubicBezTo>
              </a:path>
            </a:pathLst>
          </a:custGeom>
          <a:noFill/>
          <a:ln w="9525">
            <a:solidFill>
              <a:schemeClr val="tx1"/>
            </a:solidFill>
            <a:round/>
            <a:headEnd/>
            <a:tailEnd/>
          </a:ln>
          <a:effectLst/>
        </p:spPr>
        <p:txBody>
          <a:bodyPr/>
          <a:lstStyle/>
          <a:p>
            <a:endParaRPr lang="hu-HU"/>
          </a:p>
        </p:txBody>
      </p:sp>
      <p:sp>
        <p:nvSpPr>
          <p:cNvPr id="86072" name="Freeform 56"/>
          <p:cNvSpPr>
            <a:spLocks/>
          </p:cNvSpPr>
          <p:nvPr/>
        </p:nvSpPr>
        <p:spPr bwMode="auto">
          <a:xfrm>
            <a:off x="4202113" y="3305175"/>
            <a:ext cx="130175" cy="171450"/>
          </a:xfrm>
          <a:custGeom>
            <a:avLst/>
            <a:gdLst/>
            <a:ahLst/>
            <a:cxnLst>
              <a:cxn ang="0">
                <a:pos x="71" y="0"/>
              </a:cxn>
              <a:cxn ang="0">
                <a:pos x="63" y="109"/>
              </a:cxn>
              <a:cxn ang="0">
                <a:pos x="0" y="117"/>
              </a:cxn>
            </a:cxnLst>
            <a:rect l="0" t="0" r="r" b="b"/>
            <a:pathLst>
              <a:path w="83" h="120">
                <a:moveTo>
                  <a:pt x="71" y="0"/>
                </a:moveTo>
                <a:cubicBezTo>
                  <a:pt x="78" y="25"/>
                  <a:pt x="83" y="93"/>
                  <a:pt x="63" y="109"/>
                </a:cubicBezTo>
                <a:cubicBezTo>
                  <a:pt x="50" y="120"/>
                  <a:pt x="15" y="117"/>
                  <a:pt x="0" y="117"/>
                </a:cubicBezTo>
              </a:path>
            </a:pathLst>
          </a:custGeom>
          <a:noFill/>
          <a:ln w="9525">
            <a:solidFill>
              <a:schemeClr val="tx1"/>
            </a:solidFill>
            <a:round/>
            <a:headEnd/>
            <a:tailEnd/>
          </a:ln>
          <a:effectLst/>
        </p:spPr>
        <p:txBody>
          <a:bodyPr/>
          <a:lstStyle/>
          <a:p>
            <a:endParaRPr lang="hu-HU"/>
          </a:p>
        </p:txBody>
      </p:sp>
      <p:sp>
        <p:nvSpPr>
          <p:cNvPr id="86073" name="Freeform 57"/>
          <p:cNvSpPr>
            <a:spLocks/>
          </p:cNvSpPr>
          <p:nvPr/>
        </p:nvSpPr>
        <p:spPr bwMode="auto">
          <a:xfrm>
            <a:off x="4314825" y="3473450"/>
            <a:ext cx="74613" cy="134938"/>
          </a:xfrm>
          <a:custGeom>
            <a:avLst/>
            <a:gdLst/>
            <a:ahLst/>
            <a:cxnLst>
              <a:cxn ang="0">
                <a:pos x="0" y="0"/>
              </a:cxn>
              <a:cxn ang="0">
                <a:pos x="39" y="32"/>
              </a:cxn>
              <a:cxn ang="0">
                <a:pos x="31" y="94"/>
              </a:cxn>
            </a:cxnLst>
            <a:rect l="0" t="0" r="r" b="b"/>
            <a:pathLst>
              <a:path w="41" h="94">
                <a:moveTo>
                  <a:pt x="0" y="0"/>
                </a:moveTo>
                <a:cubicBezTo>
                  <a:pt x="17" y="6"/>
                  <a:pt x="37" y="7"/>
                  <a:pt x="39" y="32"/>
                </a:cubicBezTo>
                <a:cubicBezTo>
                  <a:pt x="41" y="53"/>
                  <a:pt x="31" y="94"/>
                  <a:pt x="31" y="94"/>
                </a:cubicBezTo>
              </a:path>
            </a:pathLst>
          </a:custGeom>
          <a:noFill/>
          <a:ln w="9525">
            <a:solidFill>
              <a:schemeClr val="tx1"/>
            </a:solidFill>
            <a:round/>
            <a:headEnd/>
            <a:tailEnd/>
          </a:ln>
          <a:effectLst/>
        </p:spPr>
        <p:txBody>
          <a:bodyPr/>
          <a:lstStyle/>
          <a:p>
            <a:endParaRPr lang="hu-HU"/>
          </a:p>
        </p:txBody>
      </p:sp>
      <p:sp>
        <p:nvSpPr>
          <p:cNvPr id="86074" name="Freeform 58"/>
          <p:cNvSpPr>
            <a:spLocks/>
          </p:cNvSpPr>
          <p:nvPr/>
        </p:nvSpPr>
        <p:spPr bwMode="auto">
          <a:xfrm>
            <a:off x="4264025" y="3208338"/>
            <a:ext cx="236538" cy="190500"/>
          </a:xfrm>
          <a:custGeom>
            <a:avLst/>
            <a:gdLst/>
            <a:ahLst/>
            <a:cxnLst>
              <a:cxn ang="0">
                <a:pos x="117" y="0"/>
              </a:cxn>
              <a:cxn ang="0">
                <a:pos x="0" y="133"/>
              </a:cxn>
            </a:cxnLst>
            <a:rect l="0" t="0" r="r" b="b"/>
            <a:pathLst>
              <a:path w="150" h="133">
                <a:moveTo>
                  <a:pt x="117" y="0"/>
                </a:moveTo>
                <a:cubicBezTo>
                  <a:pt x="150" y="99"/>
                  <a:pt x="84" y="133"/>
                  <a:pt x="0" y="133"/>
                </a:cubicBezTo>
              </a:path>
            </a:pathLst>
          </a:custGeom>
          <a:noFill/>
          <a:ln w="9525">
            <a:solidFill>
              <a:schemeClr val="tx1"/>
            </a:solidFill>
            <a:round/>
            <a:headEnd/>
            <a:tailEnd/>
          </a:ln>
          <a:effectLst/>
        </p:spPr>
        <p:txBody>
          <a:bodyPr/>
          <a:lstStyle/>
          <a:p>
            <a:endParaRPr lang="hu-HU"/>
          </a:p>
        </p:txBody>
      </p:sp>
      <p:sp>
        <p:nvSpPr>
          <p:cNvPr id="86075" name="Freeform 59"/>
          <p:cNvSpPr>
            <a:spLocks/>
          </p:cNvSpPr>
          <p:nvPr/>
        </p:nvSpPr>
        <p:spPr bwMode="auto">
          <a:xfrm>
            <a:off x="4460875" y="3390900"/>
            <a:ext cx="87313" cy="168275"/>
          </a:xfrm>
          <a:custGeom>
            <a:avLst/>
            <a:gdLst/>
            <a:ahLst/>
            <a:cxnLst>
              <a:cxn ang="0">
                <a:pos x="0" y="0"/>
              </a:cxn>
              <a:cxn ang="0">
                <a:pos x="47" y="117"/>
              </a:cxn>
            </a:cxnLst>
            <a:rect l="0" t="0" r="r" b="b"/>
            <a:pathLst>
              <a:path w="55" h="117">
                <a:moveTo>
                  <a:pt x="0" y="0"/>
                </a:moveTo>
                <a:cubicBezTo>
                  <a:pt x="55" y="19"/>
                  <a:pt x="47" y="66"/>
                  <a:pt x="47" y="117"/>
                </a:cubicBezTo>
              </a:path>
            </a:pathLst>
          </a:custGeom>
          <a:noFill/>
          <a:ln w="9525">
            <a:solidFill>
              <a:schemeClr val="tx1"/>
            </a:solidFill>
            <a:round/>
            <a:headEnd/>
            <a:tailEnd/>
          </a:ln>
          <a:effectLst/>
        </p:spPr>
        <p:txBody>
          <a:bodyPr/>
          <a:lstStyle/>
          <a:p>
            <a:endParaRPr lang="hu-HU"/>
          </a:p>
        </p:txBody>
      </p:sp>
      <p:sp>
        <p:nvSpPr>
          <p:cNvPr id="86076" name="Freeform 60"/>
          <p:cNvSpPr>
            <a:spLocks/>
          </p:cNvSpPr>
          <p:nvPr/>
        </p:nvSpPr>
        <p:spPr bwMode="auto">
          <a:xfrm>
            <a:off x="4498975" y="3302000"/>
            <a:ext cx="155575" cy="146050"/>
          </a:xfrm>
          <a:custGeom>
            <a:avLst/>
            <a:gdLst/>
            <a:ahLst/>
            <a:cxnLst>
              <a:cxn ang="0">
                <a:pos x="63" y="0"/>
              </a:cxn>
              <a:cxn ang="0">
                <a:pos x="86" y="24"/>
              </a:cxn>
              <a:cxn ang="0">
                <a:pos x="0" y="102"/>
              </a:cxn>
            </a:cxnLst>
            <a:rect l="0" t="0" r="r" b="b"/>
            <a:pathLst>
              <a:path w="99" h="102">
                <a:moveTo>
                  <a:pt x="63" y="0"/>
                </a:moveTo>
                <a:cubicBezTo>
                  <a:pt x="71" y="8"/>
                  <a:pt x="83" y="13"/>
                  <a:pt x="86" y="24"/>
                </a:cubicBezTo>
                <a:cubicBezTo>
                  <a:pt x="99" y="78"/>
                  <a:pt x="41" y="102"/>
                  <a:pt x="0" y="102"/>
                </a:cubicBezTo>
              </a:path>
            </a:pathLst>
          </a:custGeom>
          <a:noFill/>
          <a:ln w="9525">
            <a:solidFill>
              <a:schemeClr val="tx1"/>
            </a:solidFill>
            <a:round/>
            <a:headEnd/>
            <a:tailEnd/>
          </a:ln>
          <a:effectLst/>
        </p:spPr>
        <p:txBody>
          <a:bodyPr/>
          <a:lstStyle/>
          <a:p>
            <a:endParaRPr lang="hu-H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14400" y="152400"/>
            <a:ext cx="8229600" cy="1384300"/>
          </a:xfrm>
        </p:spPr>
        <p:txBody>
          <a:bodyPr/>
          <a:lstStyle/>
          <a:p>
            <a:pPr algn="ctr"/>
            <a:r>
              <a:rPr lang="en-US" sz="4000"/>
              <a:t>Technical Capacity Building to Promote Economic Development</a:t>
            </a:r>
          </a:p>
        </p:txBody>
      </p:sp>
      <p:sp>
        <p:nvSpPr>
          <p:cNvPr id="18435" name="Rectangle 3"/>
          <p:cNvSpPr>
            <a:spLocks noGrp="1" noChangeArrowheads="1"/>
          </p:cNvSpPr>
          <p:nvPr>
            <p:ph type="body" idx="1"/>
          </p:nvPr>
        </p:nvSpPr>
        <p:spPr>
          <a:xfrm>
            <a:off x="457200" y="2133600"/>
            <a:ext cx="8229600" cy="4114800"/>
          </a:xfrm>
        </p:spPr>
        <p:txBody>
          <a:bodyPr/>
          <a:lstStyle/>
          <a:p>
            <a:pPr>
              <a:lnSpc>
                <a:spcPct val="90000"/>
              </a:lnSpc>
              <a:buFont typeface="Wingdings" pitchFamily="2" charset="2"/>
              <a:buNone/>
            </a:pPr>
            <a:endParaRPr lang="en-US" i="1"/>
          </a:p>
          <a:p>
            <a:pPr>
              <a:lnSpc>
                <a:spcPct val="90000"/>
              </a:lnSpc>
              <a:buFont typeface="Wingdings" pitchFamily="2" charset="2"/>
              <a:buNone/>
            </a:pPr>
            <a:r>
              <a:rPr lang="en-US" i="1"/>
              <a:t>“Give a person a fish: you have fed them for today.  Teach a person to fish: you have fed them for a lifetime.”</a:t>
            </a:r>
            <a:r>
              <a:rPr lang="en-US"/>
              <a:t> </a:t>
            </a:r>
          </a:p>
          <a:p>
            <a:pPr>
              <a:lnSpc>
                <a:spcPct val="90000"/>
              </a:lnSpc>
              <a:buFont typeface="Wingdings" pitchFamily="2" charset="2"/>
              <a:buNone/>
            </a:pPr>
            <a:endParaRPr lang="en-US"/>
          </a:p>
          <a:p>
            <a:pPr>
              <a:lnSpc>
                <a:spcPct val="90000"/>
              </a:lnSpc>
              <a:buFont typeface="Wingdings" pitchFamily="2" charset="2"/>
              <a:buNone/>
            </a:pPr>
            <a:r>
              <a:rPr lang="en-US" i="1"/>
              <a:t>And: teach them how to process and package fish for export, and you have stimulated economic development.</a:t>
            </a:r>
          </a:p>
          <a:p>
            <a:pPr>
              <a:lnSpc>
                <a:spcPct val="90000"/>
              </a:lnSpc>
              <a:buFont typeface="Wingdings" pitchFamily="2" charset="2"/>
              <a:buNone/>
            </a:pPr>
            <a:endParaRPr lang="en-US" i="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en-US"/>
              <a:t>Capacity Building Definition</a:t>
            </a:r>
          </a:p>
        </p:txBody>
      </p:sp>
      <p:sp>
        <p:nvSpPr>
          <p:cNvPr id="22531" name="Rectangle 3"/>
          <p:cNvSpPr>
            <a:spLocks noGrp="1" noChangeArrowheads="1"/>
          </p:cNvSpPr>
          <p:nvPr>
            <p:ph type="body" idx="1"/>
          </p:nvPr>
        </p:nvSpPr>
        <p:spPr/>
        <p:txBody>
          <a:bodyPr/>
          <a:lstStyle/>
          <a:p>
            <a:pPr>
              <a:buFont typeface="Wingdings" pitchFamily="2" charset="2"/>
              <a:buNone/>
            </a:pPr>
            <a:r>
              <a:rPr lang="en-US" sz="2800"/>
              <a:t>Capacity building is a dedication to the strengthening of economies, governments, institutions and individuals through education, training, mentoring, and the infusion of resources.  Capacity building aims at developing secure, stable, and sustainable structures, systems and organizations, with a particular emphasis on using motivation and inspiration for people to improve their lives.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81000" y="0"/>
            <a:ext cx="8229600" cy="1384300"/>
          </a:xfrm>
        </p:spPr>
        <p:txBody>
          <a:bodyPr/>
          <a:lstStyle/>
          <a:p>
            <a:pPr algn="ctr"/>
            <a:r>
              <a:rPr lang="en-US"/>
              <a:t>Results of Aid to Date</a:t>
            </a:r>
          </a:p>
        </p:txBody>
      </p:sp>
      <p:sp>
        <p:nvSpPr>
          <p:cNvPr id="20483" name="Rectangle 3"/>
          <p:cNvSpPr>
            <a:spLocks noGrp="1" noChangeArrowheads="1"/>
          </p:cNvSpPr>
          <p:nvPr>
            <p:ph type="body" idx="1"/>
          </p:nvPr>
        </p:nvSpPr>
        <p:spPr>
          <a:xfrm>
            <a:off x="457200" y="1981200"/>
            <a:ext cx="8229600" cy="4114800"/>
          </a:xfrm>
        </p:spPr>
        <p:txBody>
          <a:bodyPr/>
          <a:lstStyle/>
          <a:p>
            <a:pPr>
              <a:lnSpc>
                <a:spcPct val="80000"/>
              </a:lnSpc>
            </a:pPr>
            <a:r>
              <a:rPr lang="en-US" sz="2400"/>
              <a:t>“The Elusive Quest for Growth”, by William Easterly (MIT Press, 2002):</a:t>
            </a:r>
          </a:p>
          <a:p>
            <a:pPr lvl="1">
              <a:lnSpc>
                <a:spcPct val="80000"/>
              </a:lnSpc>
            </a:pPr>
            <a:r>
              <a:rPr lang="en-US" sz="2400" i="1"/>
              <a:t>Previous efforts have tried to use foreign aid, investment in machines, fostering education at the primary and secondary levels, controlling population growth, and giving loans and debt relief conditional on reforms to stimulate the economic growth that would allow these countries to move toward self sufficiency</a:t>
            </a:r>
            <a:r>
              <a:rPr lang="en-US" sz="2400"/>
              <a:t> </a:t>
            </a:r>
          </a:p>
          <a:p>
            <a:pPr lvl="1">
              <a:lnSpc>
                <a:spcPct val="80000"/>
              </a:lnSpc>
            </a:pPr>
            <a:r>
              <a:rPr lang="en-US" sz="2400" i="1"/>
              <a:t>all of these efforts over the past few decades have failed to lead to the desired economic growth</a:t>
            </a:r>
            <a:r>
              <a:rPr lang="en-US" sz="2400"/>
              <a:t> </a:t>
            </a:r>
          </a:p>
          <a:p>
            <a:pPr lvl="1">
              <a:lnSpc>
                <a:spcPct val="80000"/>
              </a:lnSpc>
            </a:pPr>
            <a:r>
              <a:rPr lang="en-US" sz="2400" i="1"/>
              <a:t>these massive and expensive efforts have failed because they did not hit the fundamental human behavioral chord that “people respond to incentives”</a:t>
            </a:r>
            <a:endParaRPr lang="en-US" sz="2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algn="ctr"/>
            <a:r>
              <a:rPr lang="en-US"/>
              <a:t>What Would Work?</a:t>
            </a:r>
          </a:p>
        </p:txBody>
      </p:sp>
      <p:sp>
        <p:nvSpPr>
          <p:cNvPr id="87043" name="Rectangle 3"/>
          <p:cNvSpPr>
            <a:spLocks noGrp="1" noChangeArrowheads="1"/>
          </p:cNvSpPr>
          <p:nvPr>
            <p:ph type="body" idx="1"/>
          </p:nvPr>
        </p:nvSpPr>
        <p:spPr>
          <a:xfrm>
            <a:off x="457200" y="2438400"/>
            <a:ext cx="8229600" cy="4114800"/>
          </a:xfrm>
        </p:spPr>
        <p:txBody>
          <a:bodyPr/>
          <a:lstStyle/>
          <a:p>
            <a:r>
              <a:rPr lang="en-US" sz="2800"/>
              <a:t>Easterly argues that there are two areas that can likely lead to the desired economic growth in developing countries, that can lead them toward economic self sufficiency: </a:t>
            </a:r>
          </a:p>
          <a:p>
            <a:pPr lvl="1"/>
            <a:r>
              <a:rPr lang="en-US"/>
              <a:t>utilization of advanced technologies, and</a:t>
            </a:r>
          </a:p>
          <a:p>
            <a:pPr lvl="1"/>
            <a:r>
              <a:rPr lang="en-US"/>
              <a:t>education that leads to high skills in technological areas</a:t>
            </a:r>
            <a:r>
              <a:rPr lang="en-US" sz="240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1127</TotalTime>
  <Words>1057</Words>
  <Application>Microsoft Office PowerPoint</Application>
  <PresentationFormat>Diavetítés a képernyőre (4:3 oldalarány)</PresentationFormat>
  <Paragraphs>103</Paragraphs>
  <Slides>22</Slides>
  <Notes>1</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22</vt:i4>
      </vt:variant>
    </vt:vector>
  </HeadingPairs>
  <TitlesOfParts>
    <vt:vector size="30" baseType="lpstr">
      <vt:lpstr>Arial</vt:lpstr>
      <vt:lpstr>Tahoma</vt:lpstr>
      <vt:lpstr>Wingdings</vt:lpstr>
      <vt:lpstr>굴림</vt:lpstr>
      <vt:lpstr>Verdana</vt:lpstr>
      <vt:lpstr>宋体</vt:lpstr>
      <vt:lpstr>华文新魏</vt:lpstr>
      <vt:lpstr>Blends</vt:lpstr>
      <vt:lpstr>ENGINEERING CAPACITY BUILDING IN DEVELOPING COUNTRIES</vt:lpstr>
      <vt:lpstr>The need . . . </vt:lpstr>
      <vt:lpstr>The need . . . </vt:lpstr>
      <vt:lpstr>UN Millennium Development Goals - Challenges for engineers</vt:lpstr>
      <vt:lpstr>5. dia</vt:lpstr>
      <vt:lpstr>Technical Capacity Building to Promote Economic Development</vt:lpstr>
      <vt:lpstr>Capacity Building Definition</vt:lpstr>
      <vt:lpstr>Results of Aid to Date</vt:lpstr>
      <vt:lpstr>What Would Work?</vt:lpstr>
      <vt:lpstr>Upgrading engineering education in Africa</vt:lpstr>
      <vt:lpstr>What outcomes are desired? </vt:lpstr>
      <vt:lpstr>Two complementary approaches </vt:lpstr>
      <vt:lpstr>Engineering for the Americas</vt:lpstr>
      <vt:lpstr>African initiatives of WFEO CCB</vt:lpstr>
      <vt:lpstr>Current Partners in Africa</vt:lpstr>
      <vt:lpstr>Early step: Cameroon Conference  -- June 2006</vt:lpstr>
      <vt:lpstr>Second major WFEO  program in Africa </vt:lpstr>
      <vt:lpstr>Next steps for WFEO in Africa</vt:lpstr>
      <vt:lpstr>19. dia</vt:lpstr>
      <vt:lpstr>What Would Work?</vt:lpstr>
      <vt:lpstr>What outcomes are desired? </vt:lpstr>
      <vt:lpstr>Contact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CAPACITY BUILDING IN DEVELOPING COUNTRIES FOR ECONOMIC DEVELOPMENT AND POVERTY REDUCTION</dc:title>
  <dc:creator>Russel C. Jones</dc:creator>
  <cp:lastModifiedBy>Peti</cp:lastModifiedBy>
  <cp:revision>35</cp:revision>
  <dcterms:created xsi:type="dcterms:W3CDTF">2004-03-22T10:50:48Z</dcterms:created>
  <dcterms:modified xsi:type="dcterms:W3CDTF">2015-07-29T13:48:33Z</dcterms:modified>
</cp:coreProperties>
</file>