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39"/>
  </p:notesMasterIdLst>
  <p:sldIdLst>
    <p:sldId id="256" r:id="rId4"/>
    <p:sldId id="346" r:id="rId5"/>
    <p:sldId id="329" r:id="rId6"/>
    <p:sldId id="330" r:id="rId7"/>
    <p:sldId id="331" r:id="rId8"/>
    <p:sldId id="332" r:id="rId9"/>
    <p:sldId id="333" r:id="rId10"/>
    <p:sldId id="322" r:id="rId11"/>
    <p:sldId id="324" r:id="rId12"/>
    <p:sldId id="335" r:id="rId13"/>
    <p:sldId id="325" r:id="rId14"/>
    <p:sldId id="268" r:id="rId15"/>
    <p:sldId id="338" r:id="rId16"/>
    <p:sldId id="340" r:id="rId17"/>
    <p:sldId id="339" r:id="rId18"/>
    <p:sldId id="341" r:id="rId19"/>
    <p:sldId id="266" r:id="rId20"/>
    <p:sldId id="342" r:id="rId21"/>
    <p:sldId id="363" r:id="rId22"/>
    <p:sldId id="364" r:id="rId23"/>
    <p:sldId id="345" r:id="rId24"/>
    <p:sldId id="359" r:id="rId25"/>
    <p:sldId id="348" r:id="rId26"/>
    <p:sldId id="362" r:id="rId27"/>
    <p:sldId id="355" r:id="rId28"/>
    <p:sldId id="361" r:id="rId29"/>
    <p:sldId id="374" r:id="rId30"/>
    <p:sldId id="356" r:id="rId31"/>
    <p:sldId id="368" r:id="rId32"/>
    <p:sldId id="358" r:id="rId33"/>
    <p:sldId id="367" r:id="rId34"/>
    <p:sldId id="366" r:id="rId35"/>
    <p:sldId id="320" r:id="rId36"/>
    <p:sldId id="375" r:id="rId37"/>
    <p:sldId id="337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67779" autoAdjust="0"/>
  </p:normalViewPr>
  <p:slideViewPr>
    <p:cSldViewPr>
      <p:cViewPr varScale="1">
        <p:scale>
          <a:sx n="57" d="100"/>
          <a:sy n="57" d="100"/>
        </p:scale>
        <p:origin x="-22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0D387-4879-49FD-A66C-479856C33588}" type="datetimeFigureOut">
              <a:rPr lang="en-US" smtClean="0"/>
              <a:t>16/06/2015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B139-8D48-4BCD-8309-C3F75BAF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7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EE8E-9C1A-464E-ADF5-226BFD76A9B6}" type="slidenum">
              <a:rPr lang="nl-NL" smtClean="0">
                <a:solidFill>
                  <a:prstClr val="white"/>
                </a:solidFill>
              </a:rPr>
              <a:pPr/>
              <a:t>1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37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10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11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12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58888" y="582613"/>
            <a:ext cx="3930650" cy="2947987"/>
          </a:xfrm>
        </p:spPr>
      </p:sp>
      <p:sp>
        <p:nvSpPr>
          <p:cNvPr id="2" name="Notes Placeholder 1"/>
          <p:cNvSpPr>
            <a:spLocks noGrp="1"/>
          </p:cNvSpPr>
          <p:nvPr>
            <p:ph type="body" sz="quarter" idx="11"/>
          </p:nvPr>
        </p:nvSpPr>
        <p:spPr>
          <a:xfrm>
            <a:off x="377825" y="3641435"/>
            <a:ext cx="6174997" cy="5131572"/>
          </a:xfrm>
        </p:spPr>
        <p:txBody>
          <a:bodyPr/>
          <a:lstStyle/>
          <a:p>
            <a:endParaRPr lang="en-US" sz="1100" baseline="0" noProof="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xfrm>
            <a:off x="374760" y="5655988"/>
            <a:ext cx="6174997" cy="3028472"/>
          </a:xfrm>
        </p:spPr>
        <p:txBody>
          <a:bodyPr/>
          <a:lstStyle/>
          <a:p>
            <a:endParaRPr lang="en-US" baseline="0" noProof="0" dirty="0" smtClean="0"/>
          </a:p>
          <a:p>
            <a:endParaRPr lang="nl-BE" baseline="0" noProof="0" dirty="0" smtClean="0"/>
          </a:p>
          <a:p>
            <a:endParaRPr lang="en-US" baseline="0" noProof="0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60413" y="1247775"/>
            <a:ext cx="5157787" cy="3868738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15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xfrm>
            <a:off x="377825" y="4106717"/>
            <a:ext cx="6174997" cy="4666290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sz="1100" noProof="0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879475" y="657225"/>
            <a:ext cx="4452938" cy="3338513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16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xfrm>
            <a:off x="377825" y="4439062"/>
            <a:ext cx="6174997" cy="4333945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sz="1100" i="1" noProof="0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933450" y="636588"/>
            <a:ext cx="4814888" cy="3611562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18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xfrm>
            <a:off x="377825" y="4106718"/>
            <a:ext cx="6174997" cy="4666289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baseline="0" noProof="0" dirty="0" smtClean="0"/>
          </a:p>
          <a:p>
            <a:endParaRPr lang="nl-BE" baseline="0" dirty="0" smtClean="0"/>
          </a:p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658813" y="582613"/>
            <a:ext cx="4521200" cy="339090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2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xfrm>
            <a:off x="377825" y="4106718"/>
            <a:ext cx="6174997" cy="4666289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baseline="0" noProof="0" dirty="0" smtClean="0"/>
          </a:p>
          <a:p>
            <a:endParaRPr lang="nl-BE" baseline="0" dirty="0" smtClean="0"/>
          </a:p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658813" y="582613"/>
            <a:ext cx="4521200" cy="339090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The more </a:t>
            </a:r>
            <a:r>
              <a:rPr lang="nl-BE" dirty="0" err="1" smtClean="0"/>
              <a:t>an</a:t>
            </a:r>
            <a:r>
              <a:rPr lang="nl-BE" baseline="0" dirty="0" smtClean="0"/>
              <a:t> employee </a:t>
            </a:r>
            <a:r>
              <a:rPr lang="nl-BE" baseline="0" dirty="0" err="1" smtClean="0"/>
              <a:t>believes</a:t>
            </a:r>
            <a:r>
              <a:rPr lang="nl-BE" baseline="0" dirty="0" smtClean="0"/>
              <a:t> his or her supervisor </a:t>
            </a:r>
            <a:r>
              <a:rPr lang="nl-BE" baseline="0" dirty="0" err="1" smtClean="0"/>
              <a:t>sees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them</a:t>
            </a:r>
            <a:r>
              <a:rPr lang="nl-BE" baseline="0" dirty="0" smtClean="0"/>
              <a:t> as a high performer; the more </a:t>
            </a:r>
            <a:r>
              <a:rPr lang="nl-BE" baseline="0" dirty="0" err="1" smtClean="0"/>
              <a:t>they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find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exclusive</a:t>
            </a:r>
            <a:r>
              <a:rPr lang="nl-BE" baseline="0" dirty="0" smtClean="0"/>
              <a:t> TM scenario more fair </a:t>
            </a:r>
            <a:r>
              <a:rPr lang="nl-BE" baseline="0" dirty="0" err="1" smtClean="0"/>
              <a:t>than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inclusive</a:t>
            </a:r>
            <a:r>
              <a:rPr lang="nl-BE" baseline="0" dirty="0" smtClean="0"/>
              <a:t> one. [</a:t>
            </a:r>
            <a:r>
              <a:rPr lang="nl-BE" baseline="0" dirty="0" err="1" smtClean="0"/>
              <a:t>Self-serving</a:t>
            </a:r>
            <a:r>
              <a:rPr lang="nl-BE" baseline="0" dirty="0" smtClean="0"/>
              <a:t> bias?]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3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31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 smtClean="0"/>
              <a:t>When</a:t>
            </a:r>
            <a:r>
              <a:rPr lang="nl-BE" dirty="0" smtClean="0"/>
              <a:t> no </a:t>
            </a:r>
            <a:r>
              <a:rPr lang="nl-BE" dirty="0" err="1" smtClean="0"/>
              <a:t>procedural</a:t>
            </a:r>
            <a:r>
              <a:rPr lang="nl-BE" dirty="0" smtClean="0"/>
              <a:t> information 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provided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both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groups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find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allocation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equally</a:t>
            </a:r>
            <a:r>
              <a:rPr lang="nl-BE" baseline="0" dirty="0" smtClean="0"/>
              <a:t> fair </a:t>
            </a:r>
            <a:r>
              <a:rPr lang="nl-BE" baseline="0" dirty="0" err="1" smtClean="0"/>
              <a:t>whether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themselves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considered</a:t>
            </a:r>
            <a:r>
              <a:rPr lang="nl-BE" baseline="0" dirty="0" smtClean="0"/>
              <a:t> a hipo or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However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procedural</a:t>
            </a:r>
            <a:r>
              <a:rPr lang="nl-BE" baseline="0" dirty="0" smtClean="0"/>
              <a:t> information, </a:t>
            </a:r>
            <a:r>
              <a:rPr lang="nl-BE" baseline="0" dirty="0" err="1" smtClean="0"/>
              <a:t>when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provided</a:t>
            </a:r>
            <a:r>
              <a:rPr lang="nl-BE" baseline="0" dirty="0" smtClean="0"/>
              <a:t>, has a </a:t>
            </a:r>
            <a:r>
              <a:rPr lang="nl-BE" baseline="0" dirty="0" err="1" smtClean="0"/>
              <a:t>positive</a:t>
            </a:r>
            <a:r>
              <a:rPr lang="nl-BE" baseline="0" dirty="0" smtClean="0"/>
              <a:t> effect on </a:t>
            </a:r>
            <a:r>
              <a:rPr lang="nl-BE" baseline="0" dirty="0" err="1" smtClean="0"/>
              <a:t>those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receive</a:t>
            </a:r>
            <a:r>
              <a:rPr lang="nl-BE" baseline="0" dirty="0" smtClean="0"/>
              <a:t> the status but a </a:t>
            </a:r>
            <a:r>
              <a:rPr lang="nl-BE" baseline="0" dirty="0" err="1" smtClean="0"/>
              <a:t>negative</a:t>
            </a:r>
            <a:r>
              <a:rPr lang="nl-BE" baseline="0" dirty="0" smtClean="0"/>
              <a:t> effect on </a:t>
            </a:r>
            <a:r>
              <a:rPr lang="nl-BE" baseline="0" dirty="0" err="1" smtClean="0"/>
              <a:t>those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Results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combined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previous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study</a:t>
            </a:r>
            <a:r>
              <a:rPr lang="nl-BE" baseline="0" dirty="0" smtClean="0"/>
              <a:t> (“6” in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presentation</a:t>
            </a:r>
            <a:r>
              <a:rPr lang="nl-BE" baseline="0" dirty="0" smtClean="0"/>
              <a:t>) </a:t>
            </a:r>
            <a:r>
              <a:rPr lang="nl-BE" baseline="0" dirty="0" err="1" smtClean="0"/>
              <a:t>may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indicate</a:t>
            </a:r>
            <a:r>
              <a:rPr lang="nl-BE" baseline="0" dirty="0" smtClean="0"/>
              <a:t> that </a:t>
            </a:r>
            <a:r>
              <a:rPr lang="nl-BE" baseline="0" dirty="0" err="1" smtClean="0"/>
              <a:t>providing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transparent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procedural</a:t>
            </a:r>
            <a:r>
              <a:rPr lang="nl-BE" baseline="0" dirty="0" smtClean="0"/>
              <a:t> information </a:t>
            </a:r>
            <a:r>
              <a:rPr lang="nl-BE" baseline="0" dirty="0" err="1" smtClean="0"/>
              <a:t>creates</a:t>
            </a:r>
            <a:r>
              <a:rPr lang="nl-BE" baseline="0" dirty="0" smtClean="0"/>
              <a:t> more </a:t>
            </a:r>
            <a:r>
              <a:rPr lang="nl-BE" baseline="0" dirty="0" err="1" smtClean="0"/>
              <a:t>positive</a:t>
            </a:r>
            <a:r>
              <a:rPr lang="nl-BE" baseline="0" dirty="0" smtClean="0"/>
              <a:t> employee </a:t>
            </a:r>
            <a:r>
              <a:rPr lang="nl-BE" baseline="0" dirty="0" err="1" smtClean="0"/>
              <a:t>reactions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hipos</a:t>
            </a:r>
            <a:r>
              <a:rPr lang="nl-BE" baseline="0" dirty="0" smtClean="0"/>
              <a:t>, but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in non-</a:t>
            </a:r>
            <a:r>
              <a:rPr lang="nl-BE" baseline="0" dirty="0" err="1" smtClean="0"/>
              <a:t>hipos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Possibly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giving</a:t>
            </a:r>
            <a:r>
              <a:rPr lang="nl-BE" baseline="0" dirty="0" smtClean="0"/>
              <a:t> information </a:t>
            </a:r>
            <a:r>
              <a:rPr lang="nl-BE" baseline="0" dirty="0" err="1" smtClean="0"/>
              <a:t>creates</a:t>
            </a:r>
            <a:r>
              <a:rPr lang="nl-BE" baseline="0" dirty="0" smtClean="0"/>
              <a:t> a smaller risk of </a:t>
            </a:r>
            <a:r>
              <a:rPr lang="nl-BE" baseline="0" dirty="0" err="1" smtClean="0"/>
              <a:t>self-threat</a:t>
            </a:r>
            <a:r>
              <a:rPr lang="nl-BE" baseline="0" dirty="0" smtClean="0"/>
              <a:t> for </a:t>
            </a:r>
            <a:r>
              <a:rPr lang="nl-BE" baseline="0" dirty="0" err="1" smtClean="0"/>
              <a:t>those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selected</a:t>
            </a:r>
            <a:r>
              <a:rPr lang="nl-BE" baseline="0" dirty="0" smtClean="0"/>
              <a:t> and more </a:t>
            </a:r>
            <a:r>
              <a:rPr lang="nl-BE" baseline="0" dirty="0" err="1" smtClean="0"/>
              <a:t>leeway</a:t>
            </a:r>
            <a:r>
              <a:rPr lang="nl-BE" baseline="0" dirty="0" smtClean="0"/>
              <a:t> for </a:t>
            </a:r>
            <a:r>
              <a:rPr lang="nl-BE" baseline="0" dirty="0" err="1" smtClean="0"/>
              <a:t>self-serving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interpretations</a:t>
            </a:r>
            <a:r>
              <a:rPr lang="nl-BE" baseline="0" dirty="0" smtClean="0"/>
              <a:t> of the </a:t>
            </a:r>
            <a:r>
              <a:rPr lang="nl-BE" baseline="0" dirty="0" err="1" smtClean="0"/>
              <a:t>allocation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decision</a:t>
            </a:r>
            <a:r>
              <a:rPr lang="nl-BE" baseline="0" dirty="0" smtClean="0"/>
              <a:t>. + More explicit criteria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self-assess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against</a:t>
            </a:r>
            <a:r>
              <a:rPr lang="nl-BE" baseline="0" dirty="0" smtClean="0"/>
              <a:t>. </a:t>
            </a:r>
          </a:p>
          <a:p>
            <a:endParaRPr lang="nl-BE" baseline="0" dirty="0" smtClean="0"/>
          </a:p>
          <a:p>
            <a:r>
              <a:rPr lang="nl-BE" baseline="0" dirty="0" smtClean="0"/>
              <a:t>HOWEVER in </a:t>
            </a:r>
            <a:r>
              <a:rPr lang="nl-BE" baseline="0" dirty="0" err="1" smtClean="0"/>
              <a:t>study</a:t>
            </a:r>
            <a:r>
              <a:rPr lang="nl-BE" baseline="0" dirty="0" smtClean="0"/>
              <a:t> 6 we </a:t>
            </a:r>
            <a:r>
              <a:rPr lang="nl-BE" baseline="0" dirty="0" err="1" smtClean="0"/>
              <a:t>measured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perceived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procedural</a:t>
            </a:r>
            <a:r>
              <a:rPr lang="nl-BE" baseline="0" dirty="0" smtClean="0"/>
              <a:t> justice,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isn’t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entirely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same</a:t>
            </a:r>
            <a:r>
              <a:rPr lang="nl-BE" baseline="0" dirty="0" smtClean="0"/>
              <a:t> as </a:t>
            </a:r>
            <a:r>
              <a:rPr lang="nl-BE" baseline="0" dirty="0" err="1" smtClean="0"/>
              <a:t>amount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procedural</a:t>
            </a:r>
            <a:r>
              <a:rPr lang="nl-BE" baseline="0" dirty="0" smtClean="0"/>
              <a:t> information </a:t>
            </a:r>
            <a:r>
              <a:rPr lang="nl-BE" baseline="0" dirty="0" err="1" smtClean="0"/>
              <a:t>provided</a:t>
            </a:r>
            <a:r>
              <a:rPr lang="nl-BE" baseline="0" dirty="0" smtClean="0"/>
              <a:t> [</a:t>
            </a:r>
            <a:r>
              <a:rPr lang="nl-BE" baseline="0" dirty="0" err="1" smtClean="0"/>
              <a:t>informational</a:t>
            </a:r>
            <a:r>
              <a:rPr lang="nl-BE" baseline="0" dirty="0" smtClean="0"/>
              <a:t> justice]. People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identified</a:t>
            </a:r>
            <a:r>
              <a:rPr lang="nl-BE" baseline="0" dirty="0" smtClean="0"/>
              <a:t> as </a:t>
            </a:r>
            <a:r>
              <a:rPr lang="nl-BE" baseline="0" dirty="0" err="1" smtClean="0"/>
              <a:t>hipos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may</a:t>
            </a:r>
            <a:r>
              <a:rPr lang="nl-BE" baseline="0" dirty="0" smtClean="0"/>
              <a:t> even </a:t>
            </a:r>
            <a:r>
              <a:rPr lang="nl-BE" baseline="0" dirty="0" err="1" smtClean="0"/>
              <a:t>believe</a:t>
            </a:r>
            <a:r>
              <a:rPr lang="nl-BE" baseline="0" dirty="0" smtClean="0"/>
              <a:t> procedures are more fair </a:t>
            </a:r>
            <a:r>
              <a:rPr lang="nl-BE" baseline="0" dirty="0" err="1" smtClean="0"/>
              <a:t>when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receive</a:t>
            </a:r>
            <a:r>
              <a:rPr lang="nl-BE" baseline="0" dirty="0" smtClean="0"/>
              <a:t> </a:t>
            </a:r>
            <a:r>
              <a:rPr lang="nl-BE" i="1" baseline="0" dirty="0" err="1" smtClean="0"/>
              <a:t>less</a:t>
            </a:r>
            <a:r>
              <a:rPr lang="nl-BE" baseline="0" dirty="0" smtClean="0"/>
              <a:t> explicit information… (we </a:t>
            </a:r>
            <a:r>
              <a:rPr lang="nl-BE" baseline="0" dirty="0" err="1" smtClean="0"/>
              <a:t>can’t</a:t>
            </a:r>
            <a:r>
              <a:rPr lang="nl-BE" baseline="0" dirty="0" smtClean="0"/>
              <a:t> show that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these data, </a:t>
            </a:r>
            <a:r>
              <a:rPr lang="nl-BE" baseline="0" dirty="0" err="1" smtClean="0"/>
              <a:t>though</a:t>
            </a:r>
            <a:r>
              <a:rPr lang="nl-BE" baseline="0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32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b="1" dirty="0" err="1" smtClean="0"/>
              <a:t>All</a:t>
            </a:r>
            <a:r>
              <a:rPr lang="nl-BE" b="1" dirty="0" smtClean="0"/>
              <a:t> these</a:t>
            </a:r>
            <a:r>
              <a:rPr lang="nl-BE" b="1" baseline="0" dirty="0" smtClean="0"/>
              <a:t> </a:t>
            </a:r>
            <a:r>
              <a:rPr lang="nl-BE" b="1" baseline="0" dirty="0" err="1" smtClean="0"/>
              <a:t>results</a:t>
            </a:r>
            <a:r>
              <a:rPr lang="nl-BE" b="1" baseline="0" dirty="0" smtClean="0"/>
              <a:t> taken </a:t>
            </a:r>
            <a:r>
              <a:rPr lang="nl-BE" b="1" baseline="0" dirty="0" err="1" smtClean="0"/>
              <a:t>together</a:t>
            </a:r>
            <a:r>
              <a:rPr lang="nl-BE" b="1" baseline="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err="1" smtClean="0"/>
              <a:t>Talented</a:t>
            </a:r>
            <a:r>
              <a:rPr lang="nl-BE" baseline="0" dirty="0" smtClean="0"/>
              <a:t> status leads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better</a:t>
            </a:r>
            <a:r>
              <a:rPr lang="nl-BE" baseline="0" dirty="0" smtClean="0"/>
              <a:t> employee </a:t>
            </a:r>
            <a:r>
              <a:rPr lang="nl-BE" baseline="0" dirty="0" err="1" smtClean="0"/>
              <a:t>outcomes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satisfaction</a:t>
            </a:r>
            <a:r>
              <a:rPr lang="nl-BE" baseline="0" dirty="0" smtClean="0"/>
              <a:t>, commitment, </a:t>
            </a:r>
            <a:r>
              <a:rPr lang="nl-BE" baseline="0" dirty="0" err="1" smtClean="0"/>
              <a:t>intention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stay</a:t>
            </a:r>
            <a:r>
              <a:rPr lang="nl-BE" baseline="0" dirty="0" smtClean="0"/>
              <a:t>), </a:t>
            </a:r>
            <a:r>
              <a:rPr lang="nl-BE" baseline="0" dirty="0" err="1" smtClean="0"/>
              <a:t>partly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because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higher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distributive</a:t>
            </a:r>
            <a:r>
              <a:rPr lang="nl-BE" baseline="0" dirty="0" smtClean="0"/>
              <a:t> justice.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err="1" smtClean="0"/>
              <a:t>Procedural</a:t>
            </a:r>
            <a:r>
              <a:rPr lang="nl-BE" baseline="0" dirty="0" smtClean="0"/>
              <a:t> justice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just</a:t>
            </a:r>
            <a:r>
              <a:rPr lang="nl-BE" baseline="0" dirty="0" smtClean="0"/>
              <a:t> important for non-</a:t>
            </a:r>
            <a:r>
              <a:rPr lang="nl-BE" baseline="0" dirty="0" err="1" smtClean="0"/>
              <a:t>selected</a:t>
            </a:r>
            <a:r>
              <a:rPr lang="nl-BE" baseline="0" dirty="0" smtClean="0"/>
              <a:t>, but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for the </a:t>
            </a:r>
            <a:r>
              <a:rPr lang="nl-BE" baseline="0" dirty="0" err="1" smtClean="0"/>
              <a:t>hipos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especially</a:t>
            </a:r>
            <a:r>
              <a:rPr lang="nl-BE" baseline="0" dirty="0" smtClean="0"/>
              <a:t> for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work</a:t>
            </a:r>
            <a:r>
              <a:rPr lang="nl-BE" baseline="0" dirty="0" smtClean="0"/>
              <a:t> effort and for buffering turnover </a:t>
            </a:r>
            <a:r>
              <a:rPr lang="nl-BE" baseline="0" dirty="0" err="1" smtClean="0"/>
              <a:t>intentions</a:t>
            </a:r>
            <a:r>
              <a:rPr lang="nl-BE" baseline="0" dirty="0" smtClean="0"/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smtClean="0"/>
              <a:t>Strategic </a:t>
            </a:r>
            <a:r>
              <a:rPr lang="nl-BE" baseline="0" dirty="0" err="1" smtClean="0"/>
              <a:t>ambiguity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communicating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about</a:t>
            </a:r>
            <a:r>
              <a:rPr lang="nl-BE" baseline="0" dirty="0" smtClean="0"/>
              <a:t> procedures </a:t>
            </a:r>
            <a:r>
              <a:rPr lang="nl-BE" baseline="0" dirty="0" err="1" smtClean="0"/>
              <a:t>may</a:t>
            </a:r>
            <a:r>
              <a:rPr lang="nl-BE" baseline="0" dirty="0" smtClean="0"/>
              <a:t> be </a:t>
            </a:r>
            <a:r>
              <a:rPr lang="nl-BE" baseline="0" dirty="0" err="1" smtClean="0"/>
              <a:t>better</a:t>
            </a:r>
            <a:r>
              <a:rPr lang="nl-BE" baseline="0" dirty="0" smtClean="0"/>
              <a:t> for non-</a:t>
            </a:r>
            <a:r>
              <a:rPr lang="nl-BE" baseline="0" dirty="0" err="1" smtClean="0"/>
              <a:t>hipos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self-serving</a:t>
            </a:r>
            <a:r>
              <a:rPr lang="nl-BE" baseline="0" dirty="0" smtClean="0"/>
              <a:t>), but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for </a:t>
            </a:r>
            <a:r>
              <a:rPr lang="nl-BE" baseline="0" dirty="0" err="1" smtClean="0"/>
              <a:t>hipos</a:t>
            </a:r>
            <a:r>
              <a:rPr lang="nl-BE" baseline="0" dirty="0" smtClean="0"/>
              <a:t>. Strategic </a:t>
            </a:r>
            <a:r>
              <a:rPr lang="nl-BE" baseline="0" dirty="0" err="1" smtClean="0"/>
              <a:t>ambiguity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hipos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creates</a:t>
            </a:r>
            <a:r>
              <a:rPr lang="nl-BE" baseline="0" dirty="0" smtClean="0"/>
              <a:t> risk of PC </a:t>
            </a:r>
            <a:r>
              <a:rPr lang="nl-BE" baseline="0" dirty="0" err="1" smtClean="0"/>
              <a:t>breach</a:t>
            </a:r>
            <a:r>
              <a:rPr lang="nl-BE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err="1" smtClean="0"/>
              <a:t>Hipos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expect</a:t>
            </a:r>
            <a:r>
              <a:rPr lang="nl-BE" baseline="0" dirty="0" smtClean="0"/>
              <a:t> more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organizations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after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identification</a:t>
            </a:r>
            <a:r>
              <a:rPr lang="nl-BE" baseline="0" dirty="0" smtClean="0"/>
              <a:t>, but do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necessarily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reciprocate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“</a:t>
            </a:r>
            <a:r>
              <a:rPr lang="nl-BE" baseline="0" dirty="0" err="1" smtClean="0"/>
              <a:t>relational</a:t>
            </a:r>
            <a:r>
              <a:rPr lang="nl-BE" baseline="0" dirty="0" smtClean="0"/>
              <a:t> PC” </a:t>
            </a:r>
            <a:r>
              <a:rPr lang="nl-BE" baseline="0" dirty="0" err="1" smtClean="0"/>
              <a:t>loyalty</a:t>
            </a:r>
            <a:r>
              <a:rPr lang="nl-BE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smtClean="0"/>
              <a:t>PC fulfilment and justice </a:t>
            </a:r>
            <a:r>
              <a:rPr lang="nl-BE" baseline="0" dirty="0" err="1" smtClean="0"/>
              <a:t>seem</a:t>
            </a:r>
            <a:r>
              <a:rPr lang="nl-BE" baseline="0" dirty="0" smtClean="0"/>
              <a:t> important mediators in </a:t>
            </a:r>
            <a:r>
              <a:rPr lang="nl-BE" baseline="0" dirty="0" err="1" smtClean="0"/>
              <a:t>retaining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hipos</a:t>
            </a:r>
            <a:r>
              <a:rPr lang="nl-BE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 err="1" smtClean="0"/>
              <a:t>External</a:t>
            </a:r>
            <a:r>
              <a:rPr lang="nl-BE" baseline="0" dirty="0" smtClean="0"/>
              <a:t> employability and room for </a:t>
            </a:r>
            <a:r>
              <a:rPr lang="nl-BE" baseline="0" dirty="0" err="1" smtClean="0"/>
              <a:t>self-serving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attributions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may</a:t>
            </a:r>
            <a:r>
              <a:rPr lang="nl-BE" baseline="0" dirty="0" smtClean="0"/>
              <a:t> be </a:t>
            </a:r>
            <a:r>
              <a:rPr lang="nl-BE" baseline="0" dirty="0" err="1" smtClean="0"/>
              <a:t>useful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maintain</a:t>
            </a:r>
            <a:r>
              <a:rPr lang="nl-BE" baseline="0" dirty="0" smtClean="0"/>
              <a:t> </a:t>
            </a:r>
            <a:r>
              <a:rPr lang="nl-BE" i="1" baseline="0" dirty="0" smtClean="0"/>
              <a:t>non-hipo </a:t>
            </a:r>
            <a:r>
              <a:rPr lang="nl-BE" baseline="0" dirty="0" err="1" smtClean="0"/>
              <a:t>morale</a:t>
            </a:r>
            <a:r>
              <a:rPr lang="nl-BE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33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05C82-A456-4EA8-A188-39F74EFC9134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34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1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76C-CB42-431E-B47C-E9667ECCB134}" type="slidenum">
              <a:rPr lang="nl-NL" smtClean="0"/>
              <a:pPr/>
              <a:t>35</a:t>
            </a:fld>
            <a:endParaRPr lang="nl-NL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96888" y="638175"/>
            <a:ext cx="2657475" cy="1993900"/>
          </a:xfrm>
        </p:spPr>
      </p:sp>
      <p:sp>
        <p:nvSpPr>
          <p:cNvPr id="8" name="Notes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7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4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5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6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7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8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5C82-A456-4EA8-A188-39F74EFC9134}" type="slidenum">
              <a:rPr lang="nl-NL" smtClean="0">
                <a:solidFill>
                  <a:prstClr val="white"/>
                </a:solidFill>
              </a:rPr>
              <a:pPr/>
              <a:t>9</a:t>
            </a:fld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798513" y="658813"/>
            <a:ext cx="2667000" cy="2000250"/>
          </a:xfrm>
        </p:spPr>
      </p:sp>
    </p:spTree>
    <p:extLst>
      <p:ext uri="{BB962C8B-B14F-4D97-AF65-F5344CB8AC3E}">
        <p14:creationId xmlns:p14="http://schemas.microsoft.com/office/powerpoint/2010/main" val="385734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B71A-FB06-447B-980C-BCD3AD6C996B}" type="datetimeFigureOut">
              <a:rPr lang="nl-NL"/>
              <a:pPr>
                <a:defRPr/>
              </a:pPr>
              <a:t>16-6-2015</a:t>
            </a:fld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1FDAD-0A1D-434C-8A40-76A98A31C66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52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320001"/>
            <a:ext cx="7920000" cy="1362075"/>
          </a:xfrm>
        </p:spPr>
        <p:txBody>
          <a:bodyPr anchor="t">
            <a:noAutofit/>
          </a:bodyPr>
          <a:lstStyle>
            <a:lvl1pPr algn="l">
              <a:defRPr sz="3600" b="1" cap="all" baseline="0">
                <a:solidFill>
                  <a:srgbClr val="182B5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2880000"/>
            <a:ext cx="7920000" cy="1440000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13CA-2965-4184-B770-B1BB4528185F}" type="datetimeFigureOut">
              <a:rPr lang="nl-NL"/>
              <a:pPr>
                <a:defRPr/>
              </a:pPr>
              <a:t>16-6-2015</a:t>
            </a:fld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8651B-A208-4ACA-B946-3918AD6E55D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003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E2BCE-0C6A-42D5-933E-EAD9D78A003E}" type="datetimeFigureOut">
              <a:rPr lang="nl-NL"/>
              <a:pPr>
                <a:defRPr/>
              </a:pPr>
              <a:t>16-6-2015</a:t>
            </a:fld>
            <a:endParaRPr 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F8E2-44ED-4A96-B545-FA05DC2D855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84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4BAC-05A2-41DA-8ED9-34B4DAD62F19}" type="datetimeFigureOut">
              <a:rPr lang="nl-NL"/>
              <a:pPr>
                <a:defRPr/>
              </a:pPr>
              <a:t>16-6-2015</a:t>
            </a:fld>
            <a:endParaRPr lang="nl-N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0E9D-6F40-4FCE-94C3-D50D1FCE2E0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62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1F072-F6E7-4104-85A4-6C9A1B18EFF8}" type="datetimeFigureOut">
              <a:rPr lang="nl-NL"/>
              <a:pPr>
                <a:defRPr/>
              </a:pPr>
              <a:t>16-6-2015</a:t>
            </a:fld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AEE1-2EA3-469D-AD55-38806258C12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08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0"/>
            <a:ext cx="9177339" cy="6858000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0A41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sz="1800" smtClean="0">
              <a:solidFill>
                <a:prstClr val="black"/>
              </a:solidFill>
            </a:endParaRPr>
          </a:p>
        </p:txBody>
      </p:sp>
      <p:pic>
        <p:nvPicPr>
          <p:cNvPr id="4" name="Picture 9" descr="KULLOGO_RGB 1CM_PS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1"/>
            <a:ext cx="2479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3" descr="HR_CORPORATE-versi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2160589"/>
            <a:ext cx="159702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238500" y="2159000"/>
            <a:ext cx="5399088" cy="3238500"/>
          </a:xfrm>
        </p:spPr>
        <p:txBody>
          <a:bodyPr tIns="0" bIns="0" anchor="t"/>
          <a:lstStyle>
            <a:lvl1pPr>
              <a:defRPr smtClean="0"/>
            </a:lvl1pPr>
          </a:lstStyle>
          <a:p>
            <a:pPr lvl="0"/>
            <a:r>
              <a:rPr lang="nl-NL" noProof="0" smtClean="0"/>
              <a:t>Klik en typ de titel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238500" y="6369050"/>
            <a:ext cx="1258888" cy="36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D2ECCB-660A-4AE7-B719-45326A92D67F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16-6-2015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56501" y="6369050"/>
            <a:ext cx="1079500" cy="3603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BC58A90-8417-417C-8B4C-9C86B77C8F5A}" type="slidenum">
              <a:rPr lang="nl-N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4678363" y="6369050"/>
            <a:ext cx="2698751" cy="3603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26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04D0-78CA-4CB1-9BEC-0968D0209B38}" type="datetimeFigureOut">
              <a:rPr lang="nl-NL"/>
              <a:pPr>
                <a:defRPr/>
              </a:pPr>
              <a:t>16-6-2015</a:t>
            </a:fld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CFC0-3BE1-421B-B377-9F4B932698C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70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0"/>
            <a:ext cx="9177339" cy="6858000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0A41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sz="1800" smtClean="0">
              <a:solidFill>
                <a:srgbClr val="000000"/>
              </a:solidFill>
            </a:endParaRPr>
          </a:p>
        </p:txBody>
      </p:sp>
      <p:pic>
        <p:nvPicPr>
          <p:cNvPr id="4" name="Picture 9" descr="KULLOGO_RGB 1CM_PS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1"/>
            <a:ext cx="2479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3" descr="HR_CORPORATE-versi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2160589"/>
            <a:ext cx="159702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238500" y="2159000"/>
            <a:ext cx="5399088" cy="3238500"/>
          </a:xfrm>
        </p:spPr>
        <p:txBody>
          <a:bodyPr tIns="0" bIns="0" anchor="t"/>
          <a:lstStyle>
            <a:lvl1pPr>
              <a:defRPr smtClean="0"/>
            </a:lvl1pPr>
          </a:lstStyle>
          <a:p>
            <a:pPr lvl="0"/>
            <a:r>
              <a:rPr lang="nl-NL" noProof="0" smtClean="0"/>
              <a:t>Klik en typ de titel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238500" y="6369050"/>
            <a:ext cx="1258888" cy="36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D2ECCB-660A-4AE7-B719-45326A92D67F}" type="datetimeFigureOut">
              <a:rPr lang="nl-NL">
                <a:solidFill>
                  <a:srgbClr val="FFFFFF"/>
                </a:solidFill>
              </a:rPr>
              <a:pPr>
                <a:defRPr/>
              </a:pPr>
              <a:t>16-6-2015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56501" y="6369050"/>
            <a:ext cx="1079500" cy="3603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BC58A90-8417-417C-8B4C-9C86B77C8F5A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4678363" y="6369050"/>
            <a:ext cx="2698751" cy="3603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8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B69D-CD36-46FE-AB42-37B644C81EC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A398-9CEF-471D-A6EB-825F76008D12}" type="datetimeFigureOut">
              <a:rPr lang="nl-NL"/>
              <a:pPr>
                <a:defRPr/>
              </a:pPr>
              <a:t>16-6-2015</a:t>
            </a:fld>
            <a:endParaRPr 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994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320000"/>
            <a:ext cx="7920000" cy="1440000"/>
          </a:xfrm>
        </p:spPr>
        <p:txBody>
          <a:bodyPr anchor="t"/>
          <a:lstStyle>
            <a:lvl1pPr algn="l">
              <a:defRPr sz="3600" b="1" cap="all">
                <a:solidFill>
                  <a:srgbClr val="182B5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2880000"/>
            <a:ext cx="7920000" cy="14400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A15C7-70B0-4869-8687-5B24E75AD8C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D99B8-13F8-4E9D-865B-B3E083A7BC4C}" type="datetimeFigureOut">
              <a:rPr lang="nl-NL"/>
              <a:pPr>
                <a:defRPr/>
              </a:pPr>
              <a:t>16-6-2015</a:t>
            </a:fld>
            <a:endParaRPr 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90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19139" y="1258888"/>
            <a:ext cx="3852863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3852000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EBA62-0A4C-4CD7-B6B3-4072B54960E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30BC3-CC83-4B9B-9F7C-1EB2F7EA0419}" type="datetimeFigureOut">
              <a:rPr lang="nl-NL"/>
              <a:pPr>
                <a:defRPr/>
              </a:pPr>
              <a:t>16-6-2015</a:t>
            </a:fld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700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535113"/>
            <a:ext cx="3780000" cy="639762"/>
          </a:xfrm>
        </p:spPr>
        <p:txBody>
          <a:bodyPr anchor="ctr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ctr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30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19137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71FD-B450-4CD5-8A02-B81DD1DA558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B2E97-E72D-4F7E-A5F0-E1FF1575325B}" type="datetimeFigureOut">
              <a:rPr lang="nl-NL"/>
              <a:pPr>
                <a:defRPr/>
              </a:pPr>
              <a:t>16-6-2015</a:t>
            </a:fld>
            <a:endParaRPr lang="nl-N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29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D998-D647-46A0-A346-ADA171DDC6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7834A-99E6-4327-AD75-6C191196A271}" type="datetimeFigureOut">
              <a:rPr lang="nl-NL"/>
              <a:pPr>
                <a:defRPr/>
              </a:pPr>
              <a:t>16-6-2015</a:t>
            </a:fld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654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6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DD4C6-17B9-4329-BFFF-92C4333E4AA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05B7-DE74-43C0-8121-255FF4D810FD}" type="datetimeFigureOut">
              <a:rPr lang="nl-NL"/>
              <a:pPr>
                <a:defRPr/>
              </a:pPr>
              <a:t>16-6-2015</a:t>
            </a:fld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522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04D0-78CA-4CB1-9BEC-0968D0209B38}" type="datetimeFigureOut">
              <a:rPr lang="nl-NL"/>
              <a:pPr>
                <a:defRPr/>
              </a:pPr>
              <a:t>16-6-2015</a:t>
            </a:fld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CFC0-3BE1-421B-B377-9F4B932698C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70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 descr="PP_CORP_BACKGR_2.jp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720726" y="0"/>
            <a:ext cx="792003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en typ de tekst</a:t>
            </a:r>
            <a:endParaRPr lang="nl-BE" smtClean="0"/>
          </a:p>
        </p:txBody>
      </p:sp>
      <p:sp>
        <p:nvSpPr>
          <p:cNvPr id="2052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720726" y="1438275"/>
            <a:ext cx="7920039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pic>
        <p:nvPicPr>
          <p:cNvPr id="2053" name="Picture 14" descr="KULLOGO_RGB 1CM_PS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0"/>
            <a:ext cx="36195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40" y="6369050"/>
            <a:ext cx="1800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200">
                <a:solidFill>
                  <a:srgbClr val="000066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70C8756-7DDE-4517-A63C-B5AF5CF059A5}" type="datetimeFigureOut">
              <a:rPr lang="nl-NL">
                <a:latin typeface="Arial" charset="0"/>
                <a:cs typeface="Arial" charset="0"/>
              </a:rPr>
              <a:pPr fontAlgn="base">
                <a:spcAft>
                  <a:spcPct val="0"/>
                </a:spcAft>
                <a:defRPr/>
              </a:pPr>
              <a:t>16-6-2015</a:t>
            </a:fld>
            <a:endParaRPr lang="nl-NL"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8138" y="6369050"/>
            <a:ext cx="3598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20000"/>
              </a:spcBef>
              <a:defRPr sz="1200">
                <a:solidFill>
                  <a:srgbClr val="000066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l-NL"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7365" y="6369050"/>
            <a:ext cx="1800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200">
                <a:solidFill>
                  <a:srgbClr val="000066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B594199-B9DC-414E-B6B1-4FDB9A3719C9}" type="slidenum">
              <a:rPr lang="nl-NL">
                <a:latin typeface="Arial" charset="0"/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nl-NL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2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CORP_BACKG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 descr="KULLOGO_RGB 1CM_PS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0"/>
            <a:ext cx="36195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540" y="6372226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0ADAF1-07B0-4DF2-9A2A-3DFD6E4E6143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cs typeface="Arial" charset="0"/>
            </a:endParaRPr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9" y="1439863"/>
            <a:ext cx="7920037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en typ de tekst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9" y="0"/>
            <a:ext cx="79200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en typ de tekst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40" y="6369050"/>
            <a:ext cx="1800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200">
                <a:solidFill>
                  <a:srgbClr val="000066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0E97FD4-9D04-4CB7-8F53-F7801BD101DD}" type="datetimeFigureOut">
              <a:rPr lang="nl-NL">
                <a:cs typeface="Arial" charset="0"/>
              </a:rPr>
              <a:pPr fontAlgn="base">
                <a:spcAft>
                  <a:spcPct val="0"/>
                </a:spcAft>
                <a:defRPr/>
              </a:pPr>
              <a:t>16-6-2015</a:t>
            </a:fld>
            <a:endParaRPr lang="nl-NL">
              <a:cs typeface="Arial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20000"/>
              </a:spcBef>
              <a:defRPr sz="1200">
                <a:solidFill>
                  <a:srgbClr val="000066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l-N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8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82B5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82B5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82B5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40180" y="2492896"/>
            <a:ext cx="6120680" cy="2304256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Cambria" panose="02040503050406030204" pitchFamily="18" charset="0"/>
              </a:rPr>
              <a:t>Employee reactions to </a:t>
            </a:r>
            <a:br>
              <a:rPr lang="en-US" b="1" dirty="0" smtClean="0"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talent management</a:t>
            </a:r>
            <a:r>
              <a:rPr lang="en-US" sz="4800" b="1" dirty="0" smtClean="0">
                <a:latin typeface="Cambria" pitchFamily="18" charset="0"/>
              </a:rPr>
              <a:t/>
            </a:r>
            <a:br>
              <a:rPr lang="en-US" sz="4800" b="1" dirty="0" smtClean="0">
                <a:latin typeface="Cambria" pitchFamily="18" charset="0"/>
              </a:rPr>
            </a:br>
            <a:r>
              <a:rPr lang="en-US" sz="4800" b="1" dirty="0" smtClean="0">
                <a:latin typeface="Cambria" pitchFamily="18" charset="0"/>
              </a:rPr>
              <a:t/>
            </a:r>
            <a:br>
              <a:rPr lang="en-US" sz="4800" b="1" dirty="0" smtClean="0">
                <a:latin typeface="Cambria" pitchFamily="18" charset="0"/>
              </a:rPr>
            </a:br>
            <a:endParaRPr lang="en-US" sz="48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8048" y="4293096"/>
            <a:ext cx="6358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cs typeface="Arial" charset="0"/>
              </a:rPr>
              <a:t>Loughborough University Research </a:t>
            </a: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  <a:cs typeface="Arial" charset="0"/>
              </a:rPr>
              <a:t>Seminar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Prof</a:t>
            </a:r>
            <a: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. Dr. Nicky Dries</a:t>
            </a:r>
            <a:b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Faculty of Economics &amp; </a:t>
            </a:r>
            <a:r>
              <a:rPr lang="en-US" sz="2000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Business, KU </a:t>
            </a:r>
            <a: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Leuven</a:t>
            </a:r>
            <a:b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en-US" sz="2000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Tuesday June 16</a:t>
            </a:r>
            <a:r>
              <a:rPr lang="en-US" sz="2000" baseline="30000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th</a:t>
            </a:r>
            <a:r>
              <a:rPr lang="en-US" sz="2000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, 2015</a:t>
            </a:r>
            <a:endParaRPr lang="en-US" sz="2000" dirty="0">
              <a:solidFill>
                <a:prstClr val="white"/>
              </a:solidFill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76772"/>
            <a:ext cx="9328720" cy="2752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10795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charset="0"/>
              </a:rPr>
              <a:t>Stages</a:t>
            </a:r>
            <a:r>
              <a:rPr lang="en-US" sz="5400" b="1" dirty="0" smtClean="0">
                <a:solidFill>
                  <a:srgbClr val="FFFF00"/>
                </a:solidFill>
                <a:latin typeface="Freestyle Script" panose="030804020302050B0404" pitchFamily="66" charset="0"/>
                <a:cs typeface="Arial" charset="0"/>
              </a:rPr>
              <a:t> 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in the </a:t>
            </a:r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charset="0"/>
              </a:rPr>
              <a:t>evolution</a:t>
            </a:r>
            <a:r>
              <a:rPr lang="en-US" sz="5400" b="1" dirty="0" smtClean="0">
                <a:latin typeface="Cambria" pitchFamily="18" charset="0"/>
                <a:cs typeface="Arial" charset="0"/>
              </a:rPr>
              <a:t> 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of a phenomenon</a:t>
            </a:r>
            <a:endParaRPr lang="en-US" sz="3200" i="1" dirty="0" smtClean="0">
              <a:solidFill>
                <a:srgbClr val="FFFF00"/>
              </a:solidFill>
              <a:latin typeface="Freestyle Script" panose="030804020302050B0404" pitchFamily="66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9" y="1150868"/>
            <a:ext cx="880789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First, in an </a:t>
            </a:r>
            <a:r>
              <a:rPr lang="en-US" sz="2600" b="1" dirty="0">
                <a:solidFill>
                  <a:srgbClr val="C00000"/>
                </a:solidFill>
                <a:latin typeface="Cambria" pitchFamily="18" charset="0"/>
              </a:rPr>
              <a:t>embryonic</a:t>
            </a:r>
            <a:r>
              <a:rPr lang="en-US" sz="26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state, a novel phenomenon can hardly be singled out against a background of other known phenomena and states of the world; </a:t>
            </a:r>
            <a:endParaRPr lang="en-US" sz="26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US" sz="10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Cambria" pitchFamily="18" charset="0"/>
              </a:rPr>
              <a:t>Second</a:t>
            </a:r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600" dirty="0" smtClean="0">
                <a:solidFill>
                  <a:schemeClr val="tx1"/>
                </a:solidFill>
                <a:latin typeface="Cambria" pitchFamily="18" charset="0"/>
              </a:rPr>
              <a:t>in </a:t>
            </a:r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a </a:t>
            </a:r>
            <a:r>
              <a:rPr lang="en-US" sz="2600" b="1" dirty="0">
                <a:solidFill>
                  <a:srgbClr val="C00000"/>
                </a:solidFill>
                <a:latin typeface="Cambria" pitchFamily="18" charset="0"/>
              </a:rPr>
              <a:t>growing</a:t>
            </a:r>
            <a:r>
              <a:rPr lang="en-US" sz="26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state, discrepancy </a:t>
            </a:r>
            <a:r>
              <a:rPr lang="en-US" sz="2600" dirty="0" smtClean="0">
                <a:solidFill>
                  <a:schemeClr val="tx1"/>
                </a:solidFill>
                <a:latin typeface="Cambria" pitchFamily="18" charset="0"/>
              </a:rPr>
              <a:t>between the </a:t>
            </a:r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phenomenon and scientific knowledge prompts the interest of a growing number of </a:t>
            </a:r>
            <a:r>
              <a:rPr lang="en-US" sz="2600" dirty="0" smtClean="0">
                <a:solidFill>
                  <a:schemeClr val="tx1"/>
                </a:solidFill>
                <a:latin typeface="Cambria" pitchFamily="18" charset="0"/>
              </a:rPr>
              <a:t>scholars (an informal scientific community); </a:t>
            </a:r>
          </a:p>
          <a:p>
            <a:endParaRPr lang="en-US" sz="10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Cambria" pitchFamily="18" charset="0"/>
              </a:rPr>
              <a:t>Third</a:t>
            </a:r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600" dirty="0" smtClean="0">
                <a:solidFill>
                  <a:schemeClr val="tx1"/>
                </a:solidFill>
                <a:latin typeface="Cambria" pitchFamily="18" charset="0"/>
              </a:rPr>
              <a:t>in </a:t>
            </a:r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a </a:t>
            </a:r>
            <a:r>
              <a:rPr lang="en-US" sz="2600" b="1" dirty="0">
                <a:solidFill>
                  <a:srgbClr val="C00000"/>
                </a:solidFill>
                <a:latin typeface="Cambria" pitchFamily="18" charset="0"/>
              </a:rPr>
              <a:t>mature</a:t>
            </a:r>
            <a:r>
              <a:rPr lang="en-US" sz="26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state, classes of regularities emerge, as being distinct from each </a:t>
            </a:r>
            <a:r>
              <a:rPr lang="en-US" sz="2600" dirty="0" smtClean="0">
                <a:solidFill>
                  <a:schemeClr val="tx1"/>
                </a:solidFill>
                <a:latin typeface="Cambria" pitchFamily="18" charset="0"/>
              </a:rPr>
              <a:t>other (&lt; designs, methods, explanations);</a:t>
            </a:r>
          </a:p>
          <a:p>
            <a:endParaRPr lang="en-US" sz="10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Cambria" pitchFamily="18" charset="0"/>
              </a:rPr>
              <a:t>Fourth</a:t>
            </a:r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, in a </a:t>
            </a:r>
            <a:r>
              <a:rPr lang="en-US" sz="2600" b="1" dirty="0">
                <a:solidFill>
                  <a:srgbClr val="C00000"/>
                </a:solidFill>
                <a:latin typeface="Cambria" pitchFamily="18" charset="0"/>
              </a:rPr>
              <a:t>declining</a:t>
            </a:r>
            <a:r>
              <a:rPr lang="en-US" sz="26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state, the phenomenon gradually merges with the background of other known, scientific </a:t>
            </a:r>
            <a:r>
              <a:rPr lang="en-US" sz="2600" dirty="0" smtClean="0">
                <a:solidFill>
                  <a:schemeClr val="tx1"/>
                </a:solidFill>
                <a:latin typeface="Cambria" pitchFamily="18" charset="0"/>
              </a:rPr>
              <a:t>phenomena (due to competing regularities, or self-</a:t>
            </a:r>
            <a:r>
              <a:rPr lang="en-US" sz="2600" dirty="0" err="1" smtClean="0">
                <a:solidFill>
                  <a:schemeClr val="tx1"/>
                </a:solidFill>
                <a:latin typeface="Cambria" pitchFamily="18" charset="0"/>
              </a:rPr>
              <a:t>evidency</a:t>
            </a:r>
            <a:r>
              <a:rPr lang="en-US" sz="2600" dirty="0" smtClean="0">
                <a:solidFill>
                  <a:schemeClr val="tx1"/>
                </a:solidFill>
                <a:latin typeface="Cambria" pitchFamily="18" charset="0"/>
              </a:rPr>
              <a:t>). </a:t>
            </a:r>
            <a:endParaRPr lang="en-US" sz="2600" dirty="0">
              <a:solidFill>
                <a:schemeClr val="tx1"/>
              </a:solidFill>
              <a:latin typeface="Cambria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40152" y="3628469"/>
            <a:ext cx="3096342" cy="808643"/>
            <a:chOff x="5940152" y="3628469"/>
            <a:chExt cx="3096342" cy="808643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6084166" y="3815107"/>
              <a:ext cx="2952328" cy="461665"/>
            </a:xfrm>
            <a:prstGeom prst="chevr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BE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WE ARE HERE</a:t>
              </a:r>
              <a:endParaRPr lang="en-US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940152" y="3628469"/>
              <a:ext cx="0" cy="808643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905577" y="5100545"/>
            <a:ext cx="526573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/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(von Krogh, Lamastra, &amp; Haefliger, 2009)</a:t>
            </a:r>
          </a:p>
        </p:txBody>
      </p:sp>
    </p:spTree>
    <p:extLst>
      <p:ext uri="{BB962C8B-B14F-4D97-AF65-F5344CB8AC3E}">
        <p14:creationId xmlns:p14="http://schemas.microsoft.com/office/powerpoint/2010/main" val="12628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2525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40765" cy="10795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Cambria" pitchFamily="18" charset="0"/>
                <a:cs typeface="Arial" charset="0"/>
              </a:rPr>
              <a:t>Results of 2015 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bibliometric</a:t>
            </a:r>
            <a:r>
              <a:rPr lang="en-US" sz="3200" b="1" i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analysis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05577" y="6487846"/>
            <a:ext cx="526573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(Gallardo-Gallardo, Nijs, Dries, &amp; Gallo, 2015)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Tekstvak 14"/>
          <p:cNvSpPr txBox="1">
            <a:spLocks noChangeArrowheads="1"/>
          </p:cNvSpPr>
          <p:nvPr/>
        </p:nvSpPr>
        <p:spPr bwMode="auto">
          <a:xfrm>
            <a:off x="191826" y="1268760"/>
            <a:ext cx="87726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TM can be classified as an “embryonic” field from 1998-2011, and a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“growing” field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from 2011-today—we are seeing more consensus about definitions and frameworks, and research methods are (slowly) improving. </a:t>
            </a:r>
            <a:endParaRPr lang="en-US" sz="32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67268"/>
              </p:ext>
            </p:extLst>
          </p:nvPr>
        </p:nvGraphicFramePr>
        <p:xfrm>
          <a:off x="208878" y="3589589"/>
          <a:ext cx="875561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7138"/>
                <a:gridCol w="4248472"/>
              </a:tblGrid>
              <a:tr h="864095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Dominant theoretical</a:t>
                      </a:r>
                      <a:r>
                        <a:rPr lang="en-US" sz="2800" baseline="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frameworks</a:t>
                      </a:r>
                      <a:endParaRPr lang="en-US" sz="28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Alternative theoretical frameworks</a:t>
                      </a:r>
                      <a:endParaRPr lang="en-US" sz="28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Resource-based</a:t>
                      </a:r>
                      <a:r>
                        <a:rPr lang="en-US" sz="28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view (RBV)</a:t>
                      </a:r>
                    </a:p>
                    <a:p>
                      <a:pPr algn="l"/>
                      <a:r>
                        <a:rPr lang="en-US" sz="28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International HRM</a:t>
                      </a:r>
                    </a:p>
                    <a:p>
                      <a:pPr algn="l"/>
                      <a:r>
                        <a:rPr lang="en-US" sz="28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Employee assessment</a:t>
                      </a:r>
                    </a:p>
                    <a:p>
                      <a:pPr algn="l"/>
                      <a:r>
                        <a:rPr lang="en-US" sz="28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Institutionalism</a:t>
                      </a:r>
                      <a:endParaRPr lang="en-US" sz="28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Knowledge</a:t>
                      </a:r>
                      <a:r>
                        <a:rPr lang="en-US" sz="28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management</a:t>
                      </a:r>
                    </a:p>
                    <a:p>
                      <a:pPr algn="l"/>
                      <a:r>
                        <a:rPr lang="en-US" sz="28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Career management</a:t>
                      </a:r>
                    </a:p>
                    <a:p>
                      <a:pPr algn="l"/>
                      <a:r>
                        <a:rPr lang="en-US" sz="28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Strength-based approach</a:t>
                      </a:r>
                    </a:p>
                    <a:p>
                      <a:pPr algn="l"/>
                      <a:r>
                        <a:rPr lang="en-US" sz="280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Social exchange theory</a:t>
                      </a:r>
                      <a:endParaRPr lang="en-US" sz="28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2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2525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40765" cy="10795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Cambria" pitchFamily="18" charset="0"/>
                <a:cs typeface="Arial" charset="0"/>
              </a:rPr>
              <a:t>35% of articles use this 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definition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: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05577" y="6487846"/>
            <a:ext cx="526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(Collings &amp; Mellahi, 2009, p. 305)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Tekstvak 14"/>
          <p:cNvSpPr txBox="1">
            <a:spLocks noChangeArrowheads="1"/>
          </p:cNvSpPr>
          <p:nvPr/>
        </p:nvSpPr>
        <p:spPr bwMode="auto">
          <a:xfrm>
            <a:off x="547402" y="1533465"/>
            <a:ext cx="801687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BE" sz="2800" dirty="0" smtClean="0">
                <a:solidFill>
                  <a:schemeClr val="tx1"/>
                </a:solidFill>
                <a:latin typeface="Cambria" pitchFamily="18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[TM refers to] activities and processes that involve the systematic identification of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key positions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which differentially contribute to the organization’s sustainable competitive advantage, the development of a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talent pool of high potential and high performing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incumbents to fill these roles, and the development of a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differentiated human resource architecture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 to facilitate filling these positions with competent incumbents and to ensure their continued commitment to the organization.</a:t>
            </a:r>
            <a:r>
              <a:rPr lang="nl-BE" sz="2800" dirty="0" smtClean="0">
                <a:solidFill>
                  <a:schemeClr val="tx1"/>
                </a:solidFill>
                <a:latin typeface="Cambria" pitchFamily="18" charset="0"/>
              </a:rPr>
              <a:t>”</a:t>
            </a:r>
          </a:p>
          <a:p>
            <a:pPr eaLnBrk="1" hangingPunct="1"/>
            <a:endParaRPr lang="nl-BE" sz="32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latin typeface="Cambria" pitchFamily="18" charset="0"/>
                <a:cs typeface="Arial" charset="0"/>
              </a:rPr>
              <a:t>The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“talent” </a:t>
            </a:r>
            <a:r>
              <a:rPr lang="en-US" b="1" dirty="0" smtClean="0">
                <a:latin typeface="Cambria" pitchFamily="18" charset="0"/>
                <a:cs typeface="Arial" charset="0"/>
              </a:rPr>
              <a:t>construct itself…</a:t>
            </a:r>
            <a:endParaRPr lang="en-US" sz="4800" i="1" dirty="0" smtClean="0">
              <a:solidFill>
                <a:srgbClr val="FFFF00"/>
              </a:solidFill>
              <a:latin typeface="Freestyle Script" panose="030804020302050B0404" pitchFamily="66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78710"/>
            <a:ext cx="9144000" cy="2878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7" t="29107" r="19661" b="10689"/>
          <a:stretch/>
        </p:blipFill>
        <p:spPr bwMode="auto">
          <a:xfrm>
            <a:off x="628288" y="1092771"/>
            <a:ext cx="8064896" cy="575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1048"/>
            <a:ext cx="9144000" cy="2996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Society for Human Resource Management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09" t="14462" r="30034" b="14143"/>
          <a:stretch/>
        </p:blipFill>
        <p:spPr bwMode="auto">
          <a:xfrm>
            <a:off x="185043" y="1090360"/>
            <a:ext cx="6542676" cy="57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3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In </a:t>
            </a:r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HR</a:t>
            </a:r>
            <a:r>
              <a:rPr lang="en-US" b="1" dirty="0" smtClean="0">
                <a:latin typeface="Cambria" panose="02040503050406030204" pitchFamily="18" charset="0"/>
              </a:rPr>
              <a:t> practice: the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9-box</a:t>
            </a:r>
            <a:endParaRPr lang="en-US" b="1" dirty="0" smtClean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185042" y="1090360"/>
            <a:ext cx="8439150" cy="4941887"/>
            <a:chOff x="138" y="511"/>
            <a:chExt cx="5316" cy="3113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138" y="511"/>
              <a:ext cx="5316" cy="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</a:pPr>
              <a:endParaRPr lang="fr-FR" sz="1800" b="1">
                <a:solidFill>
                  <a:srgbClr val="018E9F"/>
                </a:solidFill>
              </a:endParaRPr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501" y="1004"/>
              <a:ext cx="2371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nl-NL" sz="2400">
                <a:solidFill>
                  <a:srgbClr val="5F604A"/>
                </a:solidFill>
                <a:latin typeface="Cambria" pitchFamily="18" charset="0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2872" y="1004"/>
              <a:ext cx="2370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nl-NL" sz="2400">
                <a:solidFill>
                  <a:srgbClr val="5F604A"/>
                </a:solidFill>
                <a:latin typeface="Cambria" pitchFamily="18" charset="0"/>
              </a:endParaRPr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501" y="2314"/>
              <a:ext cx="2371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nl-NL" sz="2400">
                <a:solidFill>
                  <a:srgbClr val="5F604A"/>
                </a:solidFill>
                <a:latin typeface="Cambria" pitchFamily="18" charset="0"/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2872" y="2314"/>
              <a:ext cx="2370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nl-NL" sz="2400">
                <a:solidFill>
                  <a:srgbClr val="5F604A"/>
                </a:solidFill>
                <a:latin typeface="Cambria" pitchFamily="18" charset="0"/>
              </a:endParaRPr>
            </a:p>
          </p:txBody>
        </p:sp>
      </p:grp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954463" y="6457950"/>
            <a:ext cx="526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(Silzer &amp; Church, 2010)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6059" y="5041059"/>
            <a:ext cx="2233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70-20-10 rule</a:t>
            </a:r>
          </a:p>
          <a:p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(so-called “vitality curve”)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15616" y="5641224"/>
            <a:ext cx="577951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3287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charset="0"/>
              </a:rPr>
              <a:t>“Talent pools”</a:t>
            </a:r>
            <a:r>
              <a:rPr lang="en-US" b="1" dirty="0" smtClean="0">
                <a:latin typeface="Cambria" pitchFamily="18" charset="0"/>
                <a:cs typeface="Arial" charset="0"/>
              </a:rPr>
              <a:t>/forced comparison</a:t>
            </a:r>
            <a:endParaRPr lang="en-US" b="1" dirty="0" smtClean="0">
              <a:solidFill>
                <a:srgbClr val="FFFF00"/>
              </a:solidFill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2050" name="Picture 2" descr="http://www.rightattitudes.com/blogincludes/images/20060927_bell_curve_forced_rank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3456" r="2425" b="4953"/>
          <a:stretch/>
        </p:blipFill>
        <p:spPr bwMode="auto">
          <a:xfrm>
            <a:off x="123259" y="1916832"/>
            <a:ext cx="8981688" cy="407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4463" y="6457950"/>
            <a:ext cx="526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(Jack Welch, former CEO of GE)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3287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298" y="1548751"/>
            <a:ext cx="9196902" cy="5297301"/>
            <a:chOff x="-30270" y="1340768"/>
            <a:chExt cx="9196902" cy="5297301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92" t="28572" r="21204" b="24632"/>
            <a:stretch/>
          </p:blipFill>
          <p:spPr bwMode="auto">
            <a:xfrm>
              <a:off x="-30270" y="1340768"/>
              <a:ext cx="9153266" cy="468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3900895" y="6238019"/>
              <a:ext cx="52657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2000" i="1" dirty="0" smtClean="0">
                  <a:solidFill>
                    <a:srgbClr val="002060"/>
                  </a:solidFill>
                  <a:latin typeface="Cambria" pitchFamily="18" charset="0"/>
                </a:rPr>
                <a:t>(Adapted </a:t>
              </a:r>
              <a:r>
                <a:rPr lang="en-US" sz="2000" i="1" dirty="0">
                  <a:solidFill>
                    <a:srgbClr val="002060"/>
                  </a:solidFill>
                  <a:latin typeface="Cambria" pitchFamily="18" charset="0"/>
                </a:rPr>
                <a:t>from Lepak &amp; Snell, 1999) </a:t>
              </a:r>
            </a:p>
          </p:txBody>
        </p:sp>
      </p:grpSp>
      <p:sp>
        <p:nvSpPr>
          <p:cNvPr id="12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charset="0"/>
              </a:rPr>
              <a:t>“HR architecture”: </a:t>
            </a:r>
            <a:r>
              <a:rPr lang="en-US" b="1" dirty="0" smtClean="0">
                <a:latin typeface="Cambria" pitchFamily="18" charset="0"/>
                <a:cs typeface="Arial" charset="0"/>
              </a:rPr>
              <a:t>Pivotal positions</a:t>
            </a:r>
            <a:endParaRPr lang="en-US" b="1" dirty="0" smtClean="0">
              <a:solidFill>
                <a:srgbClr val="FFFF00"/>
              </a:solidFill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8520" y="4293096"/>
            <a:ext cx="93287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Critique: </a:t>
            </a:r>
            <a:r>
              <a:rPr lang="en-US" b="1" dirty="0" smtClean="0">
                <a:latin typeface="Cambria" pitchFamily="18" charset="0"/>
                <a:cs typeface="Arial" charset="0"/>
              </a:rPr>
              <a:t>“rank &amp; yank”</a:t>
            </a:r>
            <a:endParaRPr lang="en-US" sz="6000" i="1" dirty="0" smtClean="0">
              <a:solidFill>
                <a:srgbClr val="FFFF00"/>
              </a:solidFill>
              <a:latin typeface="Freestyle Script" panose="030804020302050B0404" pitchFamily="66" charset="0"/>
              <a:cs typeface="Arial" charset="0"/>
            </a:endParaRPr>
          </a:p>
        </p:txBody>
      </p:sp>
      <p:pic>
        <p:nvPicPr>
          <p:cNvPr id="6" name="Picture 2" descr="http://humancapitalleague.com/ClientFiles/2b461d74-0b05-4149-a6fd-33257181a2c7/mcloe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61" t="21001" r="13103" b="24003"/>
          <a:stretch/>
        </p:blipFill>
        <p:spPr bwMode="auto">
          <a:xfrm>
            <a:off x="179512" y="1196752"/>
            <a:ext cx="8323491" cy="46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3596" y="6093296"/>
            <a:ext cx="896448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</a:rPr>
              <a:t>So… how do employees react to all of this?</a:t>
            </a:r>
            <a:endParaRPr lang="en-US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775" y="1124744"/>
            <a:ext cx="8960296" cy="569386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263525" indent="-263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Comparative analysis of +20 cases (large multinationals) based on HR policy documents;</a:t>
            </a:r>
            <a:endParaRPr lang="en-US" sz="2800" dirty="0" smtClean="0">
              <a:solidFill>
                <a:srgbClr val="C00000"/>
              </a:solidFill>
              <a:latin typeface="Cambria" pitchFamily="18" charset="0"/>
              <a:cs typeface="Arial" charset="0"/>
              <a:sym typeface="Symbol"/>
            </a:endParaRP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Arial" charset="0"/>
                <a:sym typeface="Symbol"/>
              </a:rPr>
              <a:t>Semi-structured interviews with +100 people who played an active role in the TM policies of their organizations (i.e., HR directors, HR managers, CEO’s, union representatives, people identified as ‘talented’);</a:t>
            </a: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  <a:cs typeface="Arial" charset="0"/>
                <a:sym typeface="Symbol"/>
              </a:rPr>
              <a:t>Survey data of +700 organizations about their TM strategies &amp; practices;</a:t>
            </a: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Arial" charset="0"/>
                <a:sym typeface="Symbol"/>
              </a:rPr>
              <a:t>Survey data of +2,000 people identified as ‘talented’ (+ control groups) asking for their TM experiences;</a:t>
            </a: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  <a:cs typeface="Arial" charset="0"/>
                <a:sym typeface="Symbol"/>
              </a:rPr>
              <a:t>A list of +5,000 spontaneous associations with ‘talent’ held by HR managers from all over the world.</a:t>
            </a: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Arial" charset="0"/>
                <a:sym typeface="Symbol"/>
              </a:rPr>
              <a:t>Team-level data of 44 work teams of 6 people each. 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720726" y="0"/>
            <a:ext cx="792003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800" b="1" u="sng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Part II</a:t>
            </a:r>
            <a:r>
              <a:rPr lang="en-US" sz="48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Data</a:t>
            </a:r>
            <a:r>
              <a:rPr lang="en-US" b="1" dirty="0" smtClean="0">
                <a:latin typeface="Cambria" pitchFamily="18" charset="0"/>
                <a:cs typeface="Arial" charset="0"/>
              </a:rPr>
              <a:t> collected  2004 - 2014</a:t>
            </a:r>
          </a:p>
        </p:txBody>
      </p:sp>
    </p:spTree>
    <p:extLst>
      <p:ext uri="{BB962C8B-B14F-4D97-AF65-F5344CB8AC3E}">
        <p14:creationId xmlns:p14="http://schemas.microsoft.com/office/powerpoint/2010/main" val="3502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1| </a:t>
            </a:r>
            <a:r>
              <a:rPr lang="en-US" b="1" dirty="0" smtClean="0">
                <a:latin typeface="Cambria" pitchFamily="18" charset="0"/>
                <a:cs typeface="Arial" charset="0"/>
              </a:rPr>
              <a:t>Outcome =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career</a:t>
            </a:r>
            <a:r>
              <a:rPr lang="en-US" b="1" dirty="0" smtClean="0">
                <a:latin typeface="Cambria" pitchFamily="18" charset="0"/>
                <a:cs typeface="Arial" charset="0"/>
              </a:rPr>
              <a:t> type</a:t>
            </a:r>
            <a:endParaRPr lang="en-US" b="1" i="1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00" y="5860680"/>
            <a:ext cx="91216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Dries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, N. &amp; Pepermans, R. (2008). ‘Real’ high potential careers: An empirical study into the perspectives of organisations and high potentials. Personnel Review, 37 (1), pp. 85-108.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t="28385" r="18949" b="19999"/>
          <a:stretch/>
        </p:blipFill>
        <p:spPr bwMode="auto">
          <a:xfrm>
            <a:off x="108383" y="1268760"/>
            <a:ext cx="9066509" cy="442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3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180528" y="-155748"/>
            <a:ext cx="9144000" cy="1079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u="sng" kern="0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Part I</a:t>
            </a:r>
            <a:r>
              <a:rPr lang="en-US" sz="4800" b="1" kern="0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: </a:t>
            </a:r>
            <a:r>
              <a:rPr lang="en-US" sz="3200" b="1" kern="0" dirty="0" smtClean="0">
                <a:latin typeface="Cambria" pitchFamily="18" charset="0"/>
                <a:cs typeface="Arial" charset="0"/>
              </a:rPr>
              <a:t>Is TM a </a:t>
            </a:r>
            <a:r>
              <a:rPr lang="en-US" sz="3200" b="1" kern="0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legitimate </a:t>
            </a:r>
            <a:r>
              <a:rPr lang="en-US" sz="3200" b="1" kern="0" dirty="0" smtClean="0">
                <a:latin typeface="Cambria" pitchFamily="18" charset="0"/>
                <a:cs typeface="Arial" charset="0"/>
              </a:rPr>
              <a:t>topic of academic study?</a:t>
            </a:r>
            <a:endParaRPr lang="en-US" sz="3200" i="1" kern="0" dirty="0" smtClean="0">
              <a:latin typeface="Freestyle Script" panose="030804020302050B0404" pitchFamily="66" charset="0"/>
              <a:cs typeface="Arial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878263" y="6457950"/>
            <a:ext cx="526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(Reilly, 2008, p. 381)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412776"/>
            <a:ext cx="8519864" cy="3915966"/>
          </a:xfrm>
          <a:prstGeom prst="wedgeRoundRectCallout">
            <a:avLst>
              <a:gd name="adj1" fmla="val 43468"/>
              <a:gd name="adj2" fmla="val 72161"/>
              <a:gd name="adj3" fmla="val 16667"/>
            </a:avLst>
          </a:prstGeom>
          <a:solidFill>
            <a:srgbClr val="4F81BD">
              <a:lumMod val="40000"/>
              <a:lumOff val="60000"/>
            </a:srgbClr>
          </a:solidFill>
          <a:ln w="57150">
            <a:solidFill>
              <a:srgbClr val="4F81BD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</a:rPr>
              <a:t>Talent management has always seemed to me to be a tricky subject. It is at risk of becoming mere hyperbole, as in ‘the War for Talent’, or of becoming the fad of the conference circuit because the term lacks a clear definition. Proposed definitions are, at worst, a mélange of different concepts strung together without a clear statement of what is meant by talent and how we might manage it.</a:t>
            </a:r>
          </a:p>
        </p:txBody>
      </p:sp>
    </p:spTree>
    <p:extLst>
      <p:ext uri="{BB962C8B-B14F-4D97-AF65-F5344CB8AC3E}">
        <p14:creationId xmlns:p14="http://schemas.microsoft.com/office/powerpoint/2010/main" val="9188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kstvak 14"/>
          <p:cNvSpPr txBox="1">
            <a:spLocks noChangeArrowheads="1"/>
          </p:cNvSpPr>
          <p:nvPr/>
        </p:nvSpPr>
        <p:spPr bwMode="auto">
          <a:xfrm>
            <a:off x="182836" y="1384607"/>
            <a:ext cx="8772662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2800" b="1" dirty="0" smtClean="0">
                <a:solidFill>
                  <a:srgbClr val="C00000"/>
                </a:solidFill>
                <a:latin typeface="Cambria" pitchFamily="18" charset="0"/>
              </a:rPr>
              <a:t>Problem setting: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TM literature is normative and non-empirical; experiences of the actual people </a:t>
            </a:r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</a:rPr>
              <a:t>in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 TM programs hardly ever examined. </a:t>
            </a:r>
            <a:endParaRPr lang="nl-BE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eaLnBrk="1" hangingPunct="1"/>
            <a:endParaRPr lang="nl-BE" sz="800" b="1" dirty="0">
              <a:solidFill>
                <a:srgbClr val="C0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Research question: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If the organizational career is “dead” and careers are now “boundaryless”, why have TM programs at all? </a:t>
            </a:r>
          </a:p>
          <a:p>
            <a:pPr eaLnBrk="1" hangingPunct="1"/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Methods: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Qualitative, inductive study interviewing 14 “hipos” and their organizations’ HR managers. </a:t>
            </a:r>
            <a:endParaRPr lang="en-US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eaLnBrk="1" hangingPunct="1"/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Key findings: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Rather than the organizational career being “dead”, TM creates workforce differentiation in the type of careers (un)available to subsets of employees. </a:t>
            </a:r>
          </a:p>
          <a:p>
            <a:pPr eaLnBrk="1" hangingPunct="1"/>
            <a:endParaRPr lang="en-US" sz="3200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1| </a:t>
            </a:r>
            <a:r>
              <a:rPr lang="en-US" b="1" dirty="0" smtClean="0">
                <a:latin typeface="Cambria" pitchFamily="18" charset="0"/>
                <a:cs typeface="Arial" charset="0"/>
              </a:rPr>
              <a:t>Outcome =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career</a:t>
            </a:r>
            <a:r>
              <a:rPr lang="en-US" b="1" dirty="0" smtClean="0">
                <a:latin typeface="Cambria" pitchFamily="18" charset="0"/>
                <a:cs typeface="Arial" charset="0"/>
              </a:rPr>
              <a:t> type</a:t>
            </a:r>
            <a:endParaRPr lang="en-US" b="1" i="1" dirty="0" smtClean="0"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2| </a:t>
            </a:r>
            <a:r>
              <a:rPr lang="en-US" b="1" dirty="0" smtClean="0">
                <a:latin typeface="Cambria" pitchFamily="18" charset="0"/>
                <a:cs typeface="Arial" charset="0"/>
              </a:rPr>
              <a:t>Outcome =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career</a:t>
            </a:r>
            <a:r>
              <a:rPr lang="en-US" b="1" dirty="0" smtClean="0">
                <a:latin typeface="Cambria" pitchFamily="18" charset="0"/>
                <a:cs typeface="Arial" charset="0"/>
              </a:rPr>
              <a:t> satisfaction</a:t>
            </a:r>
            <a:endParaRPr lang="en-US" b="1" i="1" dirty="0" smtClean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00" y="5860680"/>
            <a:ext cx="91216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Dries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, N., Van Acker, F., &amp; Verbruggen, M. (2012). How ‘boundaryless’ are the careers of high potentials, key experts and average performers? Journal of Vocational Behavior, 81 (2), pp. 271-279. 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32691" r="11054" b="23285"/>
          <a:stretch/>
        </p:blipFill>
        <p:spPr bwMode="auto">
          <a:xfrm>
            <a:off x="23200" y="2060848"/>
            <a:ext cx="9138443" cy="293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| </a:t>
            </a:r>
            <a:r>
              <a:rPr lang="en-US" b="1" dirty="0" smtClean="0">
                <a:latin typeface="Cambria" pitchFamily="18" charset="0"/>
                <a:cs typeface="Arial" charset="0"/>
              </a:rPr>
              <a:t>Outcome =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career </a:t>
            </a:r>
            <a:r>
              <a:rPr lang="en-US" b="1" dirty="0" smtClean="0">
                <a:latin typeface="Cambria" pitchFamily="18" charset="0"/>
                <a:cs typeface="Arial" charset="0"/>
              </a:rPr>
              <a:t>satisfaction</a:t>
            </a:r>
            <a:endParaRPr lang="en-US" b="1" i="1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ekstvak 14"/>
          <p:cNvSpPr txBox="1">
            <a:spLocks noChangeArrowheads="1"/>
          </p:cNvSpPr>
          <p:nvPr/>
        </p:nvSpPr>
        <p:spPr bwMode="auto">
          <a:xfrm>
            <a:off x="185669" y="956495"/>
            <a:ext cx="885082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Methods: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Case-control [+ double-blind] survey study in 12 large organizations (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=250 “hipos”; 230 “key experts; 461 “average performer” controls).</a:t>
            </a:r>
            <a:endParaRPr lang="en-US" sz="2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Key findings: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Those who organizations consider their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“best”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people are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more often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found in traditional-organizational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careers—both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in terms of employer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inducements </a:t>
            </a:r>
            <a:r>
              <a:rPr lang="en-US" sz="2800" i="1" dirty="0" smtClean="0">
                <a:solidFill>
                  <a:srgbClr val="002060"/>
                </a:solidFill>
                <a:latin typeface="Cambria" pitchFamily="18" charset="0"/>
              </a:rPr>
              <a:t>[job security, POS, promotions, salary]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and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employee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attitudes </a:t>
            </a:r>
            <a:r>
              <a:rPr lang="en-US" sz="2800" i="1" dirty="0" smtClean="0">
                <a:solidFill>
                  <a:srgbClr val="002060"/>
                </a:solidFill>
                <a:latin typeface="Cambria" pitchFamily="18" charset="0"/>
              </a:rPr>
              <a:t>[loyalty preference, commitment]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.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O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rganizational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careers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coincide with more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career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satisfaction than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careers displaying more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“boundaryless”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features. Individuals' career types are mostly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determined by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supervisor-rated performance, much more so than by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individual career orientation. </a:t>
            </a:r>
            <a:endParaRPr lang="en-US" sz="32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3</a:t>
            </a:r>
            <a:r>
              <a:rPr lang="nl-BE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| </a:t>
            </a:r>
            <a:r>
              <a:rPr lang="en-US" b="1" dirty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Outcome = </a:t>
            </a:r>
            <a:r>
              <a:rPr lang="en-US" b="1" dirty="0" smtClean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perceived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PC </a:t>
            </a:r>
            <a:r>
              <a:rPr lang="en-US" b="1" dirty="0" smtClean="0">
                <a:latin typeface="Cambria" pitchFamily="18" charset="0"/>
                <a:cs typeface="Arial" charset="0"/>
              </a:rPr>
              <a:t>obligations</a:t>
            </a:r>
            <a:endParaRPr lang="en-US" b="1" i="1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00" y="5860680"/>
            <a:ext cx="91216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Dries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, N., Forrier, A., De Vos, A., &amp; Pepermans, R. (2014). Self-perceived employability, organization-rated potential and the psychological contract. Journal of Managerial Psychology, 29 (5), pp. 565-581.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t="13020" r="24981" b="32440"/>
          <a:stretch/>
        </p:blipFill>
        <p:spPr bwMode="auto">
          <a:xfrm>
            <a:off x="284672" y="1185163"/>
            <a:ext cx="8574656" cy="467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5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3</a:t>
            </a:r>
            <a:r>
              <a:rPr lang="nl-BE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| </a:t>
            </a:r>
            <a:r>
              <a:rPr lang="en-US" b="1" dirty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Outcome = </a:t>
            </a:r>
            <a:r>
              <a:rPr lang="en-US" b="1" dirty="0" smtClean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perceived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PC </a:t>
            </a:r>
            <a:r>
              <a:rPr lang="en-US" b="1" dirty="0" smtClean="0">
                <a:latin typeface="Cambria" pitchFamily="18" charset="0"/>
                <a:cs typeface="Arial" charset="0"/>
              </a:rPr>
              <a:t>obligations</a:t>
            </a:r>
            <a:endParaRPr lang="en-US" b="1" i="1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Tekstvak 14"/>
          <p:cNvSpPr txBox="1">
            <a:spLocks noChangeArrowheads="1"/>
          </p:cNvSpPr>
          <p:nvPr/>
        </p:nvSpPr>
        <p:spPr bwMode="auto">
          <a:xfrm>
            <a:off x="178750" y="1130696"/>
            <a:ext cx="895833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2800" b="1" dirty="0" smtClean="0">
                <a:solidFill>
                  <a:srgbClr val="C00000"/>
                </a:solidFill>
                <a:latin typeface="Cambria" pitchFamily="18" charset="0"/>
              </a:rPr>
              <a:t>Problem setting: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The “employability paradox”. </a:t>
            </a:r>
            <a:endParaRPr lang="nl-BE" sz="2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endParaRPr lang="nl-BE" sz="800" b="1" dirty="0">
              <a:solidFill>
                <a:srgbClr val="C0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Research question: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Can the “hipo” label create stronger ties between high-performing employees and their organizations (i.e., relational self-perceived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PC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obligations: time frame/performance), thus buffering their high employability </a:t>
            </a:r>
            <a:r>
              <a:rPr lang="en-US" sz="2800" i="1" dirty="0" smtClean="0">
                <a:solidFill>
                  <a:srgbClr val="002060"/>
                </a:solidFill>
                <a:latin typeface="Cambria" pitchFamily="18" charset="0"/>
              </a:rPr>
              <a:t>[hipo label = moderator]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?</a:t>
            </a:r>
          </a:p>
          <a:p>
            <a:pPr eaLnBrk="1" hangingPunct="1"/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 eaLnBrk="1" hangingPunct="1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Methods: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+mn-cs"/>
              </a:rPr>
              <a:t>Case-control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study in 5 organizations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+mn-cs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=103).</a:t>
            </a:r>
            <a:endParaRPr lang="en-US" sz="28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  <a:p>
            <a:pPr eaLnBrk="1" hangingPunct="1"/>
            <a:endParaRPr lang="en-US" sz="800" b="1" dirty="0">
              <a:solidFill>
                <a:srgbClr val="C0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Key findings: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Employability does not create more transactional perceived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employee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obligations, but being labeled hipo </a:t>
            </a:r>
            <a:r>
              <a:rPr lang="en-US" sz="2800" u="sng" dirty="0" smtClean="0">
                <a:solidFill>
                  <a:schemeClr val="tx1"/>
                </a:solidFill>
                <a:latin typeface="Cambria" pitchFamily="18" charset="0"/>
              </a:rPr>
              <a:t>does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increase relational perceived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employer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obligations (with no perceived obligation to reciprocate)! </a:t>
            </a:r>
            <a:r>
              <a:rPr lang="en-US" sz="2800" i="1" dirty="0" smtClean="0">
                <a:solidFill>
                  <a:srgbClr val="002060"/>
                </a:solidFill>
                <a:latin typeface="Cambria" pitchFamily="18" charset="0"/>
              </a:rPr>
              <a:t>[no correlation/interaction between hipo &amp; employability]</a:t>
            </a:r>
          </a:p>
        </p:txBody>
      </p:sp>
    </p:spTree>
    <p:extLst>
      <p:ext uri="{BB962C8B-B14F-4D97-AF65-F5344CB8AC3E}">
        <p14:creationId xmlns:p14="http://schemas.microsoft.com/office/powerpoint/2010/main" val="1466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4</a:t>
            </a:r>
            <a:r>
              <a:rPr lang="nl-BE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| </a:t>
            </a:r>
            <a:r>
              <a:rPr lang="en-US" b="1" dirty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Outcome =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PC </a:t>
            </a:r>
            <a:r>
              <a:rPr lang="en-US" b="1" dirty="0" smtClean="0">
                <a:latin typeface="Cambria" pitchFamily="18" charset="0"/>
                <a:cs typeface="Arial" charset="0"/>
              </a:rPr>
              <a:t>breach</a:t>
            </a:r>
            <a:endParaRPr lang="en-US" b="1" i="1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00" y="5860680"/>
            <a:ext cx="91216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Dries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, N. &amp; De Gieter, S. (2014). Information asymmetry in high potential programs a potential risk for psychological contract breach. Personnel Review, 43 (1), pp. 136-162.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4" t="18983" r="16813" b="12859"/>
          <a:stretch/>
        </p:blipFill>
        <p:spPr bwMode="auto">
          <a:xfrm>
            <a:off x="591926" y="1066405"/>
            <a:ext cx="7960147" cy="48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1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4</a:t>
            </a:r>
            <a:r>
              <a:rPr lang="nl-BE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| </a:t>
            </a:r>
            <a:r>
              <a:rPr lang="en-US" b="1" dirty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Outcome =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PC </a:t>
            </a:r>
            <a:r>
              <a:rPr lang="en-US" b="1" dirty="0" smtClean="0">
                <a:latin typeface="Cambria" pitchFamily="18" charset="0"/>
                <a:cs typeface="Arial" charset="0"/>
              </a:rPr>
              <a:t>breach</a:t>
            </a:r>
            <a:endParaRPr lang="en-US" b="1" i="1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ekstvak 14"/>
          <p:cNvSpPr txBox="1">
            <a:spLocks noChangeArrowheads="1"/>
          </p:cNvSpPr>
          <p:nvPr/>
        </p:nvSpPr>
        <p:spPr bwMode="auto">
          <a:xfrm>
            <a:off x="185669" y="1052736"/>
            <a:ext cx="8772662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Methods: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Qualitative study interviewing 20 “hipos” and their organizations’ HR directors. </a:t>
            </a:r>
            <a:endParaRPr lang="en-US" sz="2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Key findings: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Information asymmetry in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TM programs poses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a potential risk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for PC breach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. Although strategic ambiguity can be an effective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communication strategy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in that it creates a power imbalance in favor of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the organization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, at all times a delicate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balance must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be maintained between leaving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leeway for decision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making, and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creating perceived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promises in high potential employees that are subsequently broken. In fact,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through information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asymmetry organizations run the risk of achieving the exact opposite of the goals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they had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for their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TM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programs in the first place.</a:t>
            </a:r>
            <a:endParaRPr lang="en-US" sz="32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5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| </a:t>
            </a:r>
            <a:r>
              <a:rPr lang="en-US" b="1" dirty="0" smtClean="0">
                <a:latin typeface="Cambria" pitchFamily="18" charset="0"/>
                <a:cs typeface="Arial" charset="0"/>
              </a:rPr>
              <a:t>Perceived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justice</a:t>
            </a:r>
            <a:r>
              <a:rPr lang="en-US" b="1" dirty="0" smtClean="0">
                <a:latin typeface="Cambria" pitchFamily="18" charset="0"/>
                <a:cs typeface="Arial" charset="0"/>
              </a:rPr>
              <a:t> as a key mediator</a:t>
            </a:r>
            <a:endParaRPr lang="en-US" b="1" i="1" dirty="0" smtClean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00" y="5860680"/>
            <a:ext cx="91216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Gelens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, J., Dries, N., Hofmans, J., &amp; Pepermans, R. (2013). The role of perceived organizational justice in shaping the outcomes of talent management: A research agenda. Human Resource Management Review, 23 (4), pp. 341-353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. 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0" t="10743" r="11132" b="11245"/>
          <a:stretch/>
        </p:blipFill>
        <p:spPr bwMode="auto">
          <a:xfrm>
            <a:off x="530678" y="1101153"/>
            <a:ext cx="8082644" cy="479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3717032"/>
            <a:ext cx="2244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</a:rPr>
              <a:t>(Propositions</a:t>
            </a:r>
          </a:p>
          <a:p>
            <a:pPr algn="ctr"/>
            <a:r>
              <a:rPr lang="nl-BE" sz="2400" b="1" dirty="0">
                <a:solidFill>
                  <a:srgbClr val="C00000"/>
                </a:solidFill>
                <a:latin typeface="Cambria" pitchFamily="18" charset="0"/>
              </a:rPr>
              <a:t>p</a:t>
            </a:r>
            <a:r>
              <a:rPr lang="nl-BE" sz="2400" b="1" dirty="0" smtClean="0">
                <a:solidFill>
                  <a:srgbClr val="C00000"/>
                </a:solidFill>
                <a:latin typeface="Cambria" pitchFamily="18" charset="0"/>
              </a:rPr>
              <a:t>aper)</a:t>
            </a:r>
            <a:endParaRPr lang="en-US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6| </a:t>
            </a:r>
            <a:r>
              <a:rPr lang="en-US" b="1" dirty="0" smtClean="0">
                <a:latin typeface="Cambria" pitchFamily="18" charset="0"/>
                <a:cs typeface="Arial" charset="0"/>
              </a:rPr>
              <a:t>Outcome = Work satisfaction/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effort</a:t>
            </a:r>
            <a:endParaRPr lang="en-US" b="1" i="1" dirty="0" smtClean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00" y="5860680"/>
            <a:ext cx="91216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Gelens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, J., Hofmans, J., Dries, N., &amp; Pepermans, R. (2014). Talent management and organizational justice: Employee reactions to high potential identification. Human Resource Management Journal, 24 (2), pp. 159-175.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8" t="32492" r="28743" b="18079"/>
          <a:stretch/>
        </p:blipFill>
        <p:spPr bwMode="auto">
          <a:xfrm>
            <a:off x="23199" y="988720"/>
            <a:ext cx="913472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t="27371" r="32981" b="25710"/>
          <a:stretch/>
        </p:blipFill>
        <p:spPr bwMode="auto">
          <a:xfrm>
            <a:off x="118676" y="3371891"/>
            <a:ext cx="4453324" cy="250772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590562" y="3573016"/>
            <a:ext cx="1349590" cy="10527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1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6| </a:t>
            </a:r>
            <a:r>
              <a:rPr lang="en-US" b="1" dirty="0" smtClean="0">
                <a:latin typeface="Cambria" pitchFamily="18" charset="0"/>
                <a:cs typeface="Arial" charset="0"/>
              </a:rPr>
              <a:t>Outcome = Work satisfaction/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effort</a:t>
            </a:r>
            <a:endParaRPr lang="en-US" b="1" i="1" dirty="0" smtClean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Tekstvak 14"/>
          <p:cNvSpPr txBox="1">
            <a:spLocks noChangeArrowheads="1"/>
          </p:cNvSpPr>
          <p:nvPr/>
        </p:nvSpPr>
        <p:spPr bwMode="auto">
          <a:xfrm>
            <a:off x="185668" y="1124744"/>
            <a:ext cx="8958331" cy="55092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2800" b="1" dirty="0" smtClean="0">
                <a:solidFill>
                  <a:srgbClr val="C00000"/>
                </a:solidFill>
                <a:latin typeface="Cambria" pitchFamily="18" charset="0"/>
              </a:rPr>
              <a:t>Problem setting: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Most of organizations’ assumptions about employee reactions to TM implicitly or explicitly revolve around perceived fairness of these programs.  </a:t>
            </a:r>
            <a:endParaRPr lang="nl-BE" sz="2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 eaLnBrk="1" hangingPunct="1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Methods: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+mn-cs"/>
              </a:rPr>
              <a:t>Case-control study in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1 organization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+mn-cs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=203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+mn-cs"/>
              </a:rPr>
              <a:t>).</a:t>
            </a:r>
            <a:endParaRPr lang="en-US" sz="28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  <a:p>
            <a:pPr eaLnBrk="1" hangingPunct="1"/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Key findings: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Perceived distributive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justice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was significantly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higher for employees identified as a high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potentials, and fully mediated their more positive relationship to job satisfaction.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H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igh perceived distributive justice was only associated with more work effort when procedural justice was also high </a:t>
            </a:r>
            <a:r>
              <a:rPr lang="en-US" sz="2800" i="1" dirty="0" smtClean="0">
                <a:solidFill>
                  <a:srgbClr val="002060"/>
                </a:solidFill>
                <a:latin typeface="Cambria" pitchFamily="18" charset="0"/>
              </a:rPr>
              <a:t>[moderated </a:t>
            </a:r>
            <a:r>
              <a:rPr lang="en-US" sz="2800" i="1" dirty="0">
                <a:solidFill>
                  <a:srgbClr val="002060"/>
                </a:solidFill>
                <a:latin typeface="Cambria" pitchFamily="18" charset="0"/>
              </a:rPr>
              <a:t>mediation</a:t>
            </a:r>
            <a:r>
              <a:rPr lang="en-US" sz="2800" i="1" dirty="0" smtClean="0">
                <a:solidFill>
                  <a:srgbClr val="002060"/>
                </a:solidFill>
                <a:latin typeface="Cambria" pitchFamily="18" charset="0"/>
              </a:rPr>
              <a:t>]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; in fact, when procedural justice is low, higher distributive justice could even lead to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lower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work effort. </a:t>
            </a:r>
          </a:p>
        </p:txBody>
      </p:sp>
    </p:spTree>
    <p:extLst>
      <p:ext uri="{BB962C8B-B14F-4D97-AF65-F5344CB8AC3E}">
        <p14:creationId xmlns:p14="http://schemas.microsoft.com/office/powerpoint/2010/main" val="8095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76772"/>
            <a:ext cx="9328720" cy="2752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412776"/>
            <a:ext cx="8519864" cy="3915966"/>
          </a:xfrm>
          <a:prstGeom prst="wedgeRoundRectCallout">
            <a:avLst>
              <a:gd name="adj1" fmla="val 43468"/>
              <a:gd name="adj2" fmla="val 7216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Talent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management has always seemed to me to be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a tricky subject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. It is at risk of becoming mere hyperbole, as in ‘the War for Talent’, or of becoming the fad of the conference circuit because the term lacks a clear definition. Proposed definitions are, at worst, a mélange of different concepts strung together without a clear statement of what is meant by talent and how we might manage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it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78263" y="6457950"/>
            <a:ext cx="526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 dirty="0">
                <a:solidFill>
                  <a:schemeClr val="tx1"/>
                </a:solidFill>
                <a:latin typeface="Cambria" pitchFamily="18" charset="0"/>
              </a:rPr>
              <a:t>(Reilly, 2008, p. 381)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473004"/>
            <a:ext cx="5855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As in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: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Difficult to publish; rejection based on topic alone (in non-HRM journals) </a:t>
            </a:r>
            <a:endParaRPr lang="en-US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403648" y="2492896"/>
            <a:ext cx="936104" cy="33123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Cambria" pitchFamily="18" charset="0"/>
                <a:cs typeface="Arial" charset="0"/>
              </a:rPr>
              <a:t>Is TM a 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legitimate 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topic of academic study?</a:t>
            </a:r>
            <a:endParaRPr lang="en-US" sz="3200" i="1" dirty="0" smtClean="0">
              <a:latin typeface="Freestyle Script" panose="030804020302050B04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7</a:t>
            </a:r>
            <a:r>
              <a:rPr lang="nl-BE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| </a:t>
            </a:r>
            <a:r>
              <a:rPr lang="en-US" b="1" dirty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Outcome = </a:t>
            </a:r>
            <a:r>
              <a:rPr lang="en-US" b="1" dirty="0" smtClean="0">
                <a:latin typeface="Cambria" pitchFamily="18" charset="0"/>
                <a:cs typeface="Arial" charset="0"/>
              </a:rPr>
              <a:t>Employee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morale</a:t>
            </a:r>
            <a:endParaRPr lang="en-US" b="1" i="1" dirty="0" smtClean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00" y="5860680"/>
            <a:ext cx="91216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2000" i="1" dirty="0">
                <a:solidFill>
                  <a:srgbClr val="002060"/>
                </a:solidFill>
                <a:latin typeface="Cambria" pitchFamily="18" charset="0"/>
              </a:rPr>
              <a:t>Gelens, J., Dries, N., Hofmans, J., &amp; Pepermans, R. </a:t>
            </a:r>
            <a:r>
              <a:rPr lang="nl-NL" sz="2000" i="1" dirty="0" smtClean="0">
                <a:solidFill>
                  <a:srgbClr val="002060"/>
                </a:solidFill>
                <a:latin typeface="Cambria" pitchFamily="18" charset="0"/>
              </a:rPr>
              <a:t>(working paper). 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Star and 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non-star performer reactions 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to 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workforce differentiation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: Perceived 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justice 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as a b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oundary 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c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ondition. </a:t>
            </a:r>
            <a:r>
              <a:rPr lang="nl-NL" sz="20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4" t="30769" r="31269" b="28994"/>
          <a:stretch/>
        </p:blipFill>
        <p:spPr bwMode="auto">
          <a:xfrm>
            <a:off x="2267744" y="1124744"/>
            <a:ext cx="6696744" cy="4756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200" y="2708920"/>
            <a:ext cx="22445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</a:rPr>
              <a:t>Study 8a: Contrastive vignette study</a:t>
            </a:r>
            <a:endParaRPr lang="en-US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7</a:t>
            </a:r>
            <a:r>
              <a:rPr lang="nl-BE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| </a:t>
            </a:r>
            <a:r>
              <a:rPr lang="en-US" b="1" dirty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Outcome = </a:t>
            </a:r>
            <a:r>
              <a:rPr lang="en-US" b="1" dirty="0" smtClean="0">
                <a:latin typeface="Cambria" pitchFamily="18" charset="0"/>
                <a:cs typeface="Arial" charset="0"/>
              </a:rPr>
              <a:t>Employee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morale</a:t>
            </a:r>
            <a:endParaRPr lang="en-US" b="1" i="1" dirty="0" smtClean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00" y="5860680"/>
            <a:ext cx="91216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2000" i="1" dirty="0">
                <a:solidFill>
                  <a:srgbClr val="002060"/>
                </a:solidFill>
                <a:latin typeface="Cambria" pitchFamily="18" charset="0"/>
              </a:rPr>
              <a:t>Gelens, J., Dries, N., Hofmans, J., &amp; Pepermans, R. </a:t>
            </a:r>
            <a:r>
              <a:rPr lang="nl-NL" sz="2000" i="1" dirty="0" smtClean="0">
                <a:solidFill>
                  <a:srgbClr val="002060"/>
                </a:solidFill>
                <a:latin typeface="Cambria" pitchFamily="18" charset="0"/>
              </a:rPr>
              <a:t>(working paper). 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Star and 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non-star performer reactions 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to 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workforce differentiation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: Perceived 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justice 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as a b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oundary 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c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ondition. </a:t>
            </a:r>
            <a:r>
              <a:rPr lang="nl-NL" sz="20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3" t="53846" r="34763" b="14793"/>
          <a:stretch/>
        </p:blipFill>
        <p:spPr bwMode="auto">
          <a:xfrm>
            <a:off x="2376104" y="1196753"/>
            <a:ext cx="6768751" cy="4663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200" y="2708920"/>
            <a:ext cx="2244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</a:rPr>
              <a:t>Study 8b: Experiment</a:t>
            </a:r>
            <a:endParaRPr lang="en-US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7</a:t>
            </a:r>
            <a:r>
              <a:rPr lang="nl-BE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| </a:t>
            </a:r>
            <a:r>
              <a:rPr lang="en-US" b="1" dirty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Outcome = </a:t>
            </a:r>
            <a:r>
              <a:rPr lang="en-US" b="1" dirty="0" smtClean="0">
                <a:latin typeface="Cambria" pitchFamily="18" charset="0"/>
                <a:cs typeface="Arial" charset="0"/>
              </a:rPr>
              <a:t>Employee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morale</a:t>
            </a:r>
            <a:endParaRPr lang="en-US" b="1" i="1" dirty="0" smtClean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Tekstvak 14"/>
          <p:cNvSpPr txBox="1">
            <a:spLocks noChangeArrowheads="1"/>
          </p:cNvSpPr>
          <p:nvPr/>
        </p:nvSpPr>
        <p:spPr bwMode="auto">
          <a:xfrm>
            <a:off x="185669" y="1052736"/>
            <a:ext cx="8772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Study 8c: (Single-case) survey study </a:t>
            </a:r>
            <a:endParaRPr lang="en-US" sz="3200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200" y="5860680"/>
            <a:ext cx="91216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2000" i="1" dirty="0">
                <a:solidFill>
                  <a:srgbClr val="002060"/>
                </a:solidFill>
                <a:latin typeface="Cambria" pitchFamily="18" charset="0"/>
              </a:rPr>
              <a:t>Gelens, J., Dries, N., Hofmans, J., &amp; Pepermans, R. </a:t>
            </a:r>
            <a:r>
              <a:rPr lang="nl-NL" sz="2000" i="1" dirty="0" smtClean="0">
                <a:solidFill>
                  <a:srgbClr val="002060"/>
                </a:solidFill>
                <a:latin typeface="Cambria" pitchFamily="18" charset="0"/>
              </a:rPr>
              <a:t>(working paper). 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Star and 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non-star performer reactions 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to 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workforce differentiation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: Perceived 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justice 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as a b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oundary 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c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ondition. </a:t>
            </a:r>
            <a:r>
              <a:rPr lang="nl-NL" sz="20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7" y="1555766"/>
            <a:ext cx="86348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</a:rPr>
              <a:t>“Strong context” case organization (i.e., claim TM transparency)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</a:rPr>
              <a:t>However, 75 out of 306 </a:t>
            </a:r>
            <a:r>
              <a:rPr lang="en-US" sz="2800" dirty="0" smtClean="0">
                <a:latin typeface="Cambria" panose="02040503050406030204" pitchFamily="18" charset="0"/>
              </a:rPr>
              <a:t>(1 in 4) respondents </a:t>
            </a:r>
            <a:r>
              <a:rPr lang="en-US" sz="2800" dirty="0">
                <a:latin typeface="Cambria" panose="02040503050406030204" pitchFamily="18" charset="0"/>
              </a:rPr>
              <a:t>still misclassified </a:t>
            </a:r>
            <a:r>
              <a:rPr lang="en-US" sz="2800" dirty="0" smtClean="0">
                <a:latin typeface="Cambria" panose="02040503050406030204" pitchFamily="18" charset="0"/>
              </a:rPr>
              <a:t>themselves (actual &gt;&lt; self-perceived)</a:t>
            </a:r>
            <a:endParaRPr lang="en-US" sz="28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</a:rPr>
              <a:t>Different results when looking at self-perceived vs. actual TM </a:t>
            </a:r>
            <a:r>
              <a:rPr lang="en-US" sz="2800" dirty="0" smtClean="0">
                <a:latin typeface="Cambria" panose="02040503050406030204" pitchFamily="18" charset="0"/>
              </a:rPr>
              <a:t>status </a:t>
            </a:r>
            <a:r>
              <a:rPr lang="en-US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(cf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. work of Mariëlle Sonnenberg on “talent-perception incongruence”)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</a:rPr>
              <a:t>Important finding: perceived distributive justice buffers “actual” high performers’ (higher) turnover intentions </a:t>
            </a:r>
            <a:r>
              <a:rPr lang="en-US" sz="2800" dirty="0">
                <a:latin typeface="Cambria" panose="02040503050406030204" pitchFamily="18" charset="0"/>
                <a:sym typeface="Symbol"/>
              </a:rPr>
              <a:t> transparency = key to </a:t>
            </a:r>
            <a:r>
              <a:rPr lang="en-US" sz="2800" dirty="0" smtClean="0">
                <a:latin typeface="Cambria" panose="02040503050406030204" pitchFamily="18" charset="0"/>
                <a:sym typeface="Symbol"/>
              </a:rPr>
              <a:t>retention</a:t>
            </a:r>
            <a:r>
              <a:rPr lang="en-US" sz="2800" dirty="0">
                <a:latin typeface="Cambria" panose="02040503050406030204" pitchFamily="18" charset="0"/>
                <a:sym typeface="Symbol"/>
              </a:rPr>
              <a:t>?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sz="4800" b="1" u="sng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Next steps</a:t>
            </a:r>
            <a:r>
              <a:rPr lang="en-US" sz="48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: </a:t>
            </a:r>
            <a:r>
              <a:rPr lang="en-US" b="1" dirty="0" smtClean="0">
                <a:latin typeface="Cambria" pitchFamily="18" charset="0"/>
                <a:cs typeface="Arial" charset="0"/>
              </a:rPr>
              <a:t>Going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full-cycle</a:t>
            </a:r>
            <a:endParaRPr lang="en-US" b="1" i="1" dirty="0" smtClean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85721"/>
            <a:ext cx="9144000" cy="2872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195581" y="1052736"/>
            <a:ext cx="8744392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Some important questions remain: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W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hy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do organizational decision makers insist on differentiating on a matter (i.e., talent) they believe to be so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sensitive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(i.e., in that it determines people’s internal career opportunities greatly), they could not possibly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communicate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it to their employees? </a:t>
            </a:r>
            <a:endParaRPr lang="en-US" sz="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What about the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ethics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of it all? </a:t>
            </a:r>
            <a:endParaRPr lang="en-US" sz="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And what are the implications for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differentiation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in organizational practice if the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“secrecy”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phenomenon implies that the jobs/careers of the “talented” vs. “less talented” cannot be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visibly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 different? </a:t>
            </a:r>
            <a:r>
              <a:rPr lang="en-US" sz="2800" i="1" dirty="0" smtClean="0">
                <a:solidFill>
                  <a:srgbClr val="002060"/>
                </a:solidFill>
                <a:latin typeface="Cambria" pitchFamily="18" charset="0"/>
              </a:rPr>
              <a:t>[Prelim analyses on “secrecy” data imply a positive main effect of transparency!]</a:t>
            </a:r>
          </a:p>
        </p:txBody>
      </p:sp>
    </p:spTree>
    <p:extLst>
      <p:ext uri="{BB962C8B-B14F-4D97-AF65-F5344CB8AC3E}">
        <p14:creationId xmlns:p14="http://schemas.microsoft.com/office/powerpoint/2010/main" val="13776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latin typeface="Cambria" pitchFamily="18" charset="0"/>
                <a:cs typeface="Arial" charset="0"/>
              </a:rPr>
              <a:t>Going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full-cycle</a:t>
            </a:r>
            <a:endParaRPr lang="en-US" b="1" i="1" dirty="0" smtClean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85721"/>
            <a:ext cx="9144000" cy="2872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167943" y="1412776"/>
            <a:ext cx="874439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One of our interests is to examine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“net effects”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of differentiation taking a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“weighted”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approach where organizations assign a higher value to the reactions of talent-status employees. </a:t>
            </a:r>
            <a:r>
              <a:rPr lang="en-US" sz="2800" i="1" dirty="0" smtClean="0">
                <a:solidFill>
                  <a:srgbClr val="002060"/>
                </a:solidFill>
                <a:latin typeface="Cambria" pitchFamily="18" charset="0"/>
              </a:rPr>
              <a:t>[e.g., we are looking at the possibility of a simulation study, with which we have no experience however]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In order to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demonstrate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causality,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e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xperimental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research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is needed (e.g. intra-group/team processes and effects of differentiation).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ossibly also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multilevel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research (individuals nested in work groups nested in organizations). </a:t>
            </a:r>
          </a:p>
        </p:txBody>
      </p:sp>
    </p:spTree>
    <p:extLst>
      <p:ext uri="{BB962C8B-B14F-4D97-AF65-F5344CB8AC3E}">
        <p14:creationId xmlns:p14="http://schemas.microsoft.com/office/powerpoint/2010/main" val="34312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131840" y="1844824"/>
            <a:ext cx="5399088" cy="3238500"/>
          </a:xfrm>
        </p:spPr>
        <p:txBody>
          <a:bodyPr/>
          <a:lstStyle/>
          <a:p>
            <a:pPr eaLnBrk="1" hangingPunct="1">
              <a:defRPr/>
            </a:pPr>
            <a:r>
              <a:rPr lang="nl-BE" sz="8800" dirty="0" smtClean="0">
                <a:solidFill>
                  <a:srgbClr val="FFFF00"/>
                </a:solidFill>
                <a:latin typeface="Freestyle Script" pitchFamily="66" charset="0"/>
              </a:rPr>
              <a:t>Questions?</a:t>
            </a:r>
            <a:r>
              <a:rPr lang="nl-BE" sz="4400" b="1" dirty="0">
                <a:latin typeface="Cambria" pitchFamily="18" charset="0"/>
              </a:rPr>
              <a:t/>
            </a:r>
            <a:br>
              <a:rPr lang="nl-BE" sz="4400" b="1" dirty="0">
                <a:latin typeface="Cambria" pitchFamily="18" charset="0"/>
              </a:rPr>
            </a:br>
            <a:r>
              <a:rPr lang="nl-BE" sz="4400" b="1" dirty="0">
                <a:latin typeface="Cambria" pitchFamily="18" charset="0"/>
              </a:rPr>
              <a:t/>
            </a:r>
            <a:br>
              <a:rPr lang="nl-BE" sz="4400" b="1" dirty="0">
                <a:latin typeface="Cambria" pitchFamily="18" charset="0"/>
              </a:rPr>
            </a:br>
            <a:r>
              <a:rPr lang="nl-BE" sz="2800" dirty="0">
                <a:latin typeface="Cambria" pitchFamily="18" charset="0"/>
              </a:rPr>
              <a:t/>
            </a:r>
            <a:br>
              <a:rPr lang="nl-BE" sz="2800" dirty="0">
                <a:latin typeface="Cambria" pitchFamily="18" charset="0"/>
              </a:rPr>
            </a:br>
            <a:r>
              <a:rPr lang="nl-BE" sz="2800" b="1" dirty="0" smtClean="0">
                <a:latin typeface="Cambria" pitchFamily="18" charset="0"/>
              </a:rPr>
              <a:t>Contact me:</a:t>
            </a:r>
            <a:r>
              <a:rPr lang="nl-BE" sz="2800" dirty="0">
                <a:latin typeface="Cambria" pitchFamily="18" charset="0"/>
              </a:rPr>
              <a:t/>
            </a:r>
            <a:br>
              <a:rPr lang="nl-BE" sz="2800" dirty="0">
                <a:latin typeface="Cambria" pitchFamily="18" charset="0"/>
              </a:rPr>
            </a:br>
            <a:r>
              <a:rPr lang="nl-BE" sz="2800" dirty="0" smtClean="0">
                <a:latin typeface="Cambria" pitchFamily="18" charset="0"/>
              </a:rPr>
              <a:t>nicky.dries@kuleuven.be</a:t>
            </a:r>
            <a:r>
              <a:rPr lang="nl-BE" sz="2800" dirty="0">
                <a:latin typeface="Cambria" pitchFamily="18" charset="0"/>
              </a:rPr>
              <a:t/>
            </a:r>
            <a:br>
              <a:rPr lang="nl-BE" sz="2800" dirty="0">
                <a:latin typeface="Cambria" pitchFamily="18" charset="0"/>
              </a:rPr>
            </a:br>
            <a:r>
              <a:rPr lang="nl-BE" sz="2800" dirty="0">
                <a:latin typeface="Cambria" pitchFamily="18" charset="0"/>
              </a:rPr>
              <a:t>+</a:t>
            </a:r>
            <a:r>
              <a:rPr lang="nl-BE" sz="2800" dirty="0" smtClean="0">
                <a:latin typeface="Cambria" pitchFamily="18" charset="0"/>
              </a:rPr>
              <a:t>32.16/37.37.19.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76772"/>
            <a:ext cx="9328720" cy="2752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412776"/>
            <a:ext cx="8519864" cy="3915966"/>
          </a:xfrm>
          <a:prstGeom prst="wedgeRoundRectCallout">
            <a:avLst>
              <a:gd name="adj1" fmla="val 43468"/>
              <a:gd name="adj2" fmla="val 7216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Talent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management has always seemed to me to be a tricky subject. It is at risk of becoming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mere</a:t>
            </a:r>
            <a:r>
              <a:rPr lang="en-US" sz="28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hyperbole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, as in ‘the War for Talent’, or of becoming the fad of the conference circuit because the term lacks a clear definition. Proposed definitions are, at worst, a mélange of different concepts strung together without a clear statement of what is meant by talent and how we might manage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it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78263" y="6457950"/>
            <a:ext cx="526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 dirty="0">
                <a:solidFill>
                  <a:schemeClr val="tx1"/>
                </a:solidFill>
                <a:latin typeface="Cambria" pitchFamily="18" charset="0"/>
              </a:rPr>
              <a:t>(Reilly, 2008, p. 381)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473004"/>
            <a:ext cx="5855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As in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: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Consultancy speak; conjectural “knowledge”; lack of solid evidence</a:t>
            </a:r>
            <a:endParaRPr lang="en-US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63439" y="2996952"/>
            <a:ext cx="1036353" cy="28083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Cambria" pitchFamily="18" charset="0"/>
                <a:cs typeface="Arial" charset="0"/>
              </a:rPr>
              <a:t>Is TM a 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legitimate 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topic of academic study?</a:t>
            </a:r>
            <a:endParaRPr lang="en-US" sz="3200" i="1" dirty="0" smtClean="0">
              <a:latin typeface="Freestyle Script" panose="030804020302050B04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76772"/>
            <a:ext cx="9328720" cy="2752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412776"/>
            <a:ext cx="8519864" cy="3915966"/>
          </a:xfrm>
          <a:prstGeom prst="wedgeRoundRectCallout">
            <a:avLst>
              <a:gd name="adj1" fmla="val 43468"/>
              <a:gd name="adj2" fmla="val 7216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Talent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management has always seemed to me to be a tricky subject. It is at risk of becoming mere hyperbole, as in ‘the War for Talent’, or of becoming the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fad</a:t>
            </a:r>
            <a:r>
              <a:rPr lang="en-US" sz="28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of the conference circuit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because the term lacks a clear definition. Proposed definitions are, at worst, a mélange of different concepts strung together without a clear statement of what is meant by talent and how we might manage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it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78263" y="6457950"/>
            <a:ext cx="526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 dirty="0">
                <a:solidFill>
                  <a:schemeClr val="tx1"/>
                </a:solidFill>
                <a:latin typeface="Cambria" pitchFamily="18" charset="0"/>
              </a:rPr>
              <a:t>(Reilly, 2008, p. 381)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473004"/>
            <a:ext cx="5855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As in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: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The “problem” is imaginary, or of passing nature; it is unimportant</a:t>
            </a:r>
            <a:endParaRPr lang="en-US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56384" y="3382830"/>
            <a:ext cx="476937" cy="250651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Cambria" pitchFamily="18" charset="0"/>
                <a:cs typeface="Arial" charset="0"/>
              </a:rPr>
              <a:t>Is TM a 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legitimate 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topic of academic study?</a:t>
            </a:r>
            <a:endParaRPr lang="en-US" sz="3200" i="1" dirty="0" smtClean="0">
              <a:latin typeface="Freestyle Script" panose="030804020302050B04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76772"/>
            <a:ext cx="9328720" cy="2752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412776"/>
            <a:ext cx="8519864" cy="3915966"/>
          </a:xfrm>
          <a:prstGeom prst="wedgeRoundRectCallout">
            <a:avLst>
              <a:gd name="adj1" fmla="val 43468"/>
              <a:gd name="adj2" fmla="val 7216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Talent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management has always seemed to me to be a tricky subject. It is at risk of becoming mere hyperbole, as in ‘the War for Talent’, or of becoming the fad of the conference circuit because the term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lacks a clear definition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. Proposed definitions are, at worst, a mélange of different concepts strung together without a clear statement of what is meant by talent and how we might manage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it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78263" y="6457950"/>
            <a:ext cx="526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 dirty="0">
                <a:solidFill>
                  <a:schemeClr val="tx1"/>
                </a:solidFill>
                <a:latin typeface="Cambria" pitchFamily="18" charset="0"/>
              </a:rPr>
              <a:t>(Reilly, 2008, p. 381)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473004"/>
            <a:ext cx="61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As in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: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Lack of theory; theory as a precondition for “real” academic value</a:t>
            </a:r>
            <a:endParaRPr lang="en-US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09775" y="3816820"/>
            <a:ext cx="315652" cy="2060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Cambria" pitchFamily="18" charset="0"/>
                <a:cs typeface="Arial" charset="0"/>
              </a:rPr>
              <a:t>Is TM a </a:t>
            </a:r>
            <a:r>
              <a:rPr lang="en-US" sz="3200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legitimate </a:t>
            </a:r>
            <a:r>
              <a:rPr lang="en-US" sz="3200" b="1" dirty="0" smtClean="0">
                <a:latin typeface="Cambria" pitchFamily="18" charset="0"/>
                <a:cs typeface="Arial" charset="0"/>
              </a:rPr>
              <a:t>topic of academic study?</a:t>
            </a:r>
            <a:endParaRPr lang="en-US" sz="3200" i="1" dirty="0" smtClean="0">
              <a:latin typeface="Freestyle Script" panose="030804020302050B04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76772"/>
            <a:ext cx="9328720" cy="2752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Theory</a:t>
            </a:r>
            <a:r>
              <a:rPr lang="en-US" b="1" dirty="0" smtClean="0">
                <a:latin typeface="Cambria" pitchFamily="18" charset="0"/>
                <a:cs typeface="Arial" charset="0"/>
              </a:rPr>
              <a:t>-driven research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50" y="1284316"/>
            <a:ext cx="2304185" cy="954107"/>
          </a:xfrm>
          <a:prstGeom prst="rect">
            <a:avLst/>
          </a:prstGeom>
          <a:noFill/>
          <a:ln w="28575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Theoretical framework</a:t>
            </a:r>
            <a:endParaRPr lang="en-US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355" y="2238423"/>
            <a:ext cx="2304185" cy="957863"/>
            <a:chOff x="102355" y="2238423"/>
            <a:chExt cx="2304185" cy="957863"/>
          </a:xfrm>
        </p:grpSpPr>
        <p:sp>
          <p:nvSpPr>
            <p:cNvPr id="9" name="TextBox 8"/>
            <p:cNvSpPr txBox="1"/>
            <p:nvPr/>
          </p:nvSpPr>
          <p:spPr>
            <a:xfrm>
              <a:off x="102355" y="2673066"/>
              <a:ext cx="2304185" cy="523220"/>
            </a:xfrm>
            <a:prstGeom prst="rect">
              <a:avLst/>
            </a:prstGeom>
            <a:noFill/>
            <a:ln w="28575">
              <a:solidFill>
                <a:srgbClr val="00669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mbria" pitchFamily="18" charset="0"/>
                </a:rPr>
                <a:t>Gap-spotting</a:t>
              </a:r>
              <a:endParaRPr lang="en-US" sz="28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2" name="Down Arrow 1"/>
            <p:cNvSpPr/>
            <p:nvPr/>
          </p:nvSpPr>
          <p:spPr>
            <a:xfrm>
              <a:off x="1047350" y="2238423"/>
              <a:ext cx="381719" cy="434643"/>
            </a:xfrm>
            <a:prstGeom prst="downArrow">
              <a:avLst/>
            </a:prstGeom>
            <a:solidFill>
              <a:srgbClr val="006699"/>
            </a:solidFill>
            <a:ln>
              <a:solidFill>
                <a:srgbClr val="00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2354" y="3201553"/>
            <a:ext cx="2304185" cy="1388750"/>
            <a:chOff x="102354" y="3201553"/>
            <a:chExt cx="2304185" cy="1388750"/>
          </a:xfrm>
        </p:grpSpPr>
        <p:sp>
          <p:nvSpPr>
            <p:cNvPr id="11" name="TextBox 10"/>
            <p:cNvSpPr txBox="1"/>
            <p:nvPr/>
          </p:nvSpPr>
          <p:spPr>
            <a:xfrm>
              <a:off x="102354" y="3636196"/>
              <a:ext cx="2304185" cy="954107"/>
            </a:xfrm>
            <a:prstGeom prst="rect">
              <a:avLst/>
            </a:prstGeom>
            <a:noFill/>
            <a:ln w="28575">
              <a:solidFill>
                <a:srgbClr val="00669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mbria" pitchFamily="18" charset="0"/>
                </a:rPr>
                <a:t>Hypothesis generation</a:t>
              </a:r>
              <a:endParaRPr lang="en-US" sz="28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047350" y="3201553"/>
              <a:ext cx="381719" cy="434643"/>
            </a:xfrm>
            <a:prstGeom prst="downArrow">
              <a:avLst/>
            </a:prstGeom>
            <a:solidFill>
              <a:srgbClr val="006699"/>
            </a:solidFill>
            <a:ln>
              <a:solidFill>
                <a:srgbClr val="00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16874" y="3820819"/>
            <a:ext cx="3300373" cy="523220"/>
            <a:chOff x="2416874" y="3820819"/>
            <a:chExt cx="3300373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2852471" y="3820819"/>
              <a:ext cx="2864776" cy="523220"/>
            </a:xfrm>
            <a:prstGeom prst="rect">
              <a:avLst/>
            </a:prstGeom>
            <a:noFill/>
            <a:ln w="28575">
              <a:solidFill>
                <a:srgbClr val="00669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mbria" pitchFamily="18" charset="0"/>
                </a:rPr>
                <a:t>Research design</a:t>
              </a:r>
              <a:endParaRPr lang="en-US" sz="28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16200000">
              <a:off x="2443752" y="3895484"/>
              <a:ext cx="381719" cy="435476"/>
            </a:xfrm>
            <a:prstGeom prst="downArrow">
              <a:avLst/>
            </a:prstGeom>
            <a:solidFill>
              <a:srgbClr val="006699"/>
            </a:solidFill>
            <a:ln>
              <a:solidFill>
                <a:srgbClr val="00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52471" y="4344039"/>
            <a:ext cx="2864776" cy="958689"/>
            <a:chOff x="2852471" y="4344039"/>
            <a:chExt cx="2864776" cy="958689"/>
          </a:xfrm>
        </p:grpSpPr>
        <p:sp>
          <p:nvSpPr>
            <p:cNvPr id="17" name="Down Arrow 16"/>
            <p:cNvSpPr/>
            <p:nvPr/>
          </p:nvSpPr>
          <p:spPr>
            <a:xfrm>
              <a:off x="4093999" y="4344039"/>
              <a:ext cx="381719" cy="434643"/>
            </a:xfrm>
            <a:prstGeom prst="downArrow">
              <a:avLst/>
            </a:prstGeom>
            <a:solidFill>
              <a:srgbClr val="006699"/>
            </a:solidFill>
            <a:ln>
              <a:solidFill>
                <a:srgbClr val="00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52471" y="4779508"/>
              <a:ext cx="2864776" cy="523220"/>
            </a:xfrm>
            <a:prstGeom prst="rect">
              <a:avLst/>
            </a:prstGeom>
            <a:noFill/>
            <a:ln w="28575">
              <a:solidFill>
                <a:srgbClr val="00669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mbria" pitchFamily="18" charset="0"/>
                </a:rPr>
                <a:t>Data collection</a:t>
              </a:r>
              <a:endParaRPr lang="en-US" sz="28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54446" y="5302728"/>
            <a:ext cx="4462801" cy="1388750"/>
            <a:chOff x="1254446" y="5302728"/>
            <a:chExt cx="4462801" cy="1388750"/>
          </a:xfrm>
        </p:grpSpPr>
        <p:sp>
          <p:nvSpPr>
            <p:cNvPr id="19" name="Down Arrow 18"/>
            <p:cNvSpPr/>
            <p:nvPr/>
          </p:nvSpPr>
          <p:spPr>
            <a:xfrm>
              <a:off x="4093999" y="5302728"/>
              <a:ext cx="381719" cy="434643"/>
            </a:xfrm>
            <a:prstGeom prst="downArrow">
              <a:avLst/>
            </a:prstGeom>
            <a:solidFill>
              <a:srgbClr val="006699"/>
            </a:solidFill>
            <a:ln>
              <a:solidFill>
                <a:srgbClr val="00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54446" y="5737371"/>
              <a:ext cx="4462801" cy="954107"/>
            </a:xfrm>
            <a:prstGeom prst="rect">
              <a:avLst/>
            </a:prstGeom>
            <a:noFill/>
            <a:ln w="28575">
              <a:solidFill>
                <a:srgbClr val="00669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mbria" pitchFamily="18" charset="0"/>
                </a:rPr>
                <a:t>Theory confirmation/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mbria" pitchFamily="18" charset="0"/>
                </a:rPr>
                <a:t>expansion/falsification</a:t>
              </a:r>
              <a:endParaRPr lang="en-US" sz="28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17248" y="4779508"/>
            <a:ext cx="3353716" cy="523220"/>
            <a:chOff x="5717248" y="4779508"/>
            <a:chExt cx="3353716" cy="523220"/>
          </a:xfrm>
        </p:grpSpPr>
        <p:sp>
          <p:nvSpPr>
            <p:cNvPr id="23" name="Down Arrow 22"/>
            <p:cNvSpPr/>
            <p:nvPr/>
          </p:nvSpPr>
          <p:spPr>
            <a:xfrm rot="16200000">
              <a:off x="5744126" y="4823379"/>
              <a:ext cx="381719" cy="43547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06188" y="4779508"/>
              <a:ext cx="2864776" cy="5232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  <a:latin typeface="Cambria" pitchFamily="18" charset="0"/>
                </a:rPr>
                <a:t>Study limitations</a:t>
              </a:r>
              <a:endParaRPr lang="en-US" sz="280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17249" y="5302728"/>
            <a:ext cx="2792743" cy="1173306"/>
            <a:chOff x="5717249" y="5302728"/>
            <a:chExt cx="2792743" cy="1173306"/>
          </a:xfrm>
        </p:grpSpPr>
        <p:sp>
          <p:nvSpPr>
            <p:cNvPr id="24" name="Down Arrow 23"/>
            <p:cNvSpPr/>
            <p:nvPr/>
          </p:nvSpPr>
          <p:spPr>
            <a:xfrm rot="16200000">
              <a:off x="5744127" y="5996686"/>
              <a:ext cx="381719" cy="43547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05807" y="5952814"/>
              <a:ext cx="2304185" cy="52322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  <a:latin typeface="Cambria" pitchFamily="18" charset="0"/>
                </a:rPr>
                <a:t>Gap-spotting</a:t>
              </a:r>
              <a:endParaRPr lang="en-US" sz="280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7059655" y="5302728"/>
              <a:ext cx="381719" cy="56767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35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2525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381000" y="-1651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40765" cy="1079500"/>
          </a:xfrm>
        </p:spPr>
        <p:txBody>
          <a:bodyPr/>
          <a:lstStyle/>
          <a:p>
            <a:pPr algn="ctr"/>
            <a:r>
              <a:rPr lang="en-US" b="1" dirty="0" smtClean="0">
                <a:latin typeface="Cambria" pitchFamily="18" charset="0"/>
                <a:cs typeface="Arial" charset="0"/>
              </a:rPr>
              <a:t>TM =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phenomenon</a:t>
            </a:r>
            <a:r>
              <a:rPr lang="en-US" b="1" dirty="0" smtClean="0">
                <a:latin typeface="Cambria" pitchFamily="18" charset="0"/>
                <a:cs typeface="Arial" charset="0"/>
              </a:rPr>
              <a:t>-driven field</a:t>
            </a:r>
          </a:p>
        </p:txBody>
      </p:sp>
      <p:pic>
        <p:nvPicPr>
          <p:cNvPr id="12" name="Tijdelijke aanduiding voor 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b="1339"/>
          <a:stretch>
            <a:fillRect/>
          </a:stretch>
        </p:blipFill>
        <p:spPr>
          <a:xfrm>
            <a:off x="5652120" y="3619637"/>
            <a:ext cx="3756113" cy="2817085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16258" y="6175780"/>
            <a:ext cx="7695659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Hambrick, 2007, p. 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1349; </a:t>
            </a:r>
          </a:p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see also Chatman &amp; Flynn, 2005)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Tekstvak 14"/>
          <p:cNvSpPr txBox="1">
            <a:spLocks noChangeArrowheads="1"/>
          </p:cNvSpPr>
          <p:nvPr/>
        </p:nvSpPr>
        <p:spPr bwMode="auto">
          <a:xfrm>
            <a:off x="131409" y="1052736"/>
            <a:ext cx="8988792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Whereas traditional, theory-driven research follows a process whereby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hypotheses</a:t>
            </a:r>
            <a:r>
              <a:rPr lang="en-US" sz="28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are developed based on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gaps</a:t>
            </a:r>
            <a:r>
              <a:rPr lang="en-US" sz="28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detected within the current knowledge of a field—guided by established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definitions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operationalizations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, and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measures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—phenomenon-driven research takes a different route, one that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starts with the generation </a:t>
            </a:r>
            <a:endParaRPr lang="en-US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of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facts, most typically from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large-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sample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analysis, that can </a:t>
            </a:r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</a:rPr>
              <a:t>inform </a:t>
            </a:r>
          </a:p>
          <a:p>
            <a:pPr eaLnBrk="1" hangingPunct="1"/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</a:rPr>
              <a:t>us </a:t>
            </a:r>
            <a:r>
              <a:rPr lang="en-US" sz="2800" b="1" i="1" dirty="0">
                <a:solidFill>
                  <a:srgbClr val="002060"/>
                </a:solidFill>
                <a:latin typeface="Cambria" pitchFamily="18" charset="0"/>
              </a:rPr>
              <a:t>as to what we need a theory </a:t>
            </a:r>
            <a:endParaRPr lang="en-US" sz="2800" b="1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</a:rPr>
              <a:t>for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[…] 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Then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, as we get into </a:t>
            </a:r>
            <a:endParaRPr lang="en-US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exploring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the whys and hows, a </a:t>
            </a:r>
            <a:endParaRPr lang="en-US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combination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of quantitative and </a:t>
            </a:r>
            <a:endParaRPr lang="en-US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qualitative 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studies will be fruitful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”. 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4293096"/>
            <a:ext cx="9252520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76200" y="-4699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GwAAAQUBAQAAAAAAAAAAAAAABAACAwUGAQf/xAA9EAACAQMDAQYEBAUCBQUBAAABAgMABBEFEiExBhMiQVFhMnGBkRRCobEHUsHR8BUjFjM04fEkQ2JygpL/xAAaAQADAQEBAQAAAAAAAAAAAAABAgMEAAUG/8QAJBEAAgICAwACAgMBAAAAAAAAAAECEQMhBBIxIkETUTJSYaH/2gAMAwEAAhEDEQA/APOd2FpjPSdh5Z9qiLc0pdsmVuM13eT54qFcnp0p4I86DCju4+ZrhYYphY56U3nGTXIA8tilu4poGf8AvUkMM052wxO5Pkq55otpHejQ+Oaer5o1dB1IoGa3Ma4zmRgKDmge2meGYYdDgilUlJ6GprZzfxxXNxpvnSJonWPDUmYcVFuwBS3gnmuoWzrEcikDTSRTSfTrRONJ2Q0j/Vb5mkQvBCNzADhm8h+h+1erWVhLbxIFtsDHO0YOP70F/CvTkg7NJdEAvdSNJ8gDtH7Vt41A65ryORyn3qKLqKrZmFaSOVjIpXLZwc+WKivZ5JI9qW+XbgBjgD3/AM9a1boDnjP0oC+CLCQ4CqOTUo8rdSQeifh5tqoiu0aKWFQI1zlTzzWaikNvcfh5fh/ISeSK0vagm2kYwmEAcAgA7vf546VjtQZjJBPt8QxkCvQilID0WpmBOzHFLv8AaRjAB/zNDMyl1Izx6DrToR42J5GOhpaQWyZZt0rgnnGM+tRs+CRnHvmohgSNtHSh7gtv4JJxTpIV2WEbjbzzyf3pULGzhBxSqlC0ygmfBx0qEtVha6dPesTCUCqwDEnkceg5q6sOzNoZ2S5nluCpBCRrsDfXk/tTyyxh6TcZNmX3YHJ6UfYadqF//wBJZTyj+ZVIH36V6BZaLY2IUR21pbTMTtMid47DHXnOKOS5toE3PK9yduVRFwvt16ef3rNPl/1RSMP2Y2z7DatdKJZJLaBG/ncsfsuatrTsHZoSL6+kdwpYxxgJhQcEnOTjn0rRW2qak6mGy0tYoecFjk8fTgdPX9qg1K2mabfqFzFGXYgLyw6gdBwPmfWpflyy9ZRRin4Vs2iaNpsbzpBbMqDwNI5kJPQ5GSM9ftUj6grLEsCYiBIKrhAV8jgefP6Gh7qWzEpRJJJCpYbxhfzf3J6+5rqzTYJsbLYmMBpACRwccn/DTRi36G0FJeROBBHb7lJUFiMnHnwPkePlWU7XWHcXC3SAlHO1mI88cZ+n7VdtNfMjtNIqKBkj0xgHHn6n3zTiv+s6TPYhlMgUMjDnxDkdftn3NNH4SsKTknEwAPNcakeCRXDW0zjTTGNSEZGaYfbFERnVFdC+NfTNcGaIsFje/tknbbE0qhz6LkZoN6Cj3bsFcRQdjtLDkj/ZJ4Qk/E3pWjhuIZ0Ekbh1PQr0rJXurxaF2eU6fbtJaxL4O7IGULkLt4ORz16e/NWfZvUBqNkbshkVvi3Ltyf8+lfP5O7fZeG1QTVl9uHXPFVery7Ldm/KAaHuJba8XvJi3cDOApPiA86zeo6hpcmlyS6FOrfzojbhj1wTx86lUpFceNJmevJluIyWPgDGNjgdfIZzxxWSuZZHuEhVNmGwQOcf5irbS7xYDqC323umg3tvGRkMAOPrVMsE0t0bmO1lWDcSDsO0cV7GGPVbM+V26LUJlQx45x8qUSHu28WMcdOtDwt4dvPXlaIVvygYx0NEUcu0Mx24yB1oe4IWby98VKG3SHg9KFvyS6kA0UrYGwuMgoPL6ilQiNhRlf3pVbqJ2ZDot+LG+XvWxaTART8ZAHXOPY8/etbcWt7CyJp0xRQdjOG2gr1+3X7158xrfdjruLWNNW0uvFNaYSRS3/Mi/K30PBPy9ajyIV80cn9FvBDaAKtxG80u3JRgSqkHlgT1HpjPPpUyXJ2usFu9vkeROcEcknjA9x0ANcDXNtcG1jiMuN7goSSNx6efnn/xiimgv5oh+PuRDGuSyqFGfnjOT6j51h1ey8SKD8WsSm4keDHxZcE9ME8Z59M+9BzrY5ZpJGlVXwyDqwHnk/fyPn5cGbLKK37pGeZm+EgbfEP/ACB9BQly98jkQQ28AceJiFGeeoySTxjp51SDC0QJDOBHst7eJWPido/F5cEn9x/WhJY++/511vYgeHqBzyMfSpbmUODJLO0kgBUKGwFAIPJJ4NMi3pHuWBWLHap384z7Dny/X1rRG36RdFfIYY2GLd5RjaDt9+PL5fairOdopWaOBoiVwWxge3X608WDyShpsKB8OOMEdD1+dPkt0CYe73kHqG/XAppJNBi6ZlO01i1rqDT7AkFwS8eBxn8w+hP61Su4xwM16P2rsDqPZvvoR/uW3+5hec4+IfYk/SvNGORkfaqYJ9479Fyqno53hx0pKxPvTadH8VaCK2x/OPhrqHLDPrTwBTkAyD6HNLZTqe/9jBCeyWlb0BBtU/an9or+NIUhDbFkOCfbzoLsHMkvZDTlJBKxtHjr0Yin6hoImuIntNQmiMP5GfepyehzyPKvnmm8jN2JRUrkWltawy2gVwGV4jHn1Q8EfY1nP+EtN0aNpbdSqBTtDEn9a0Omxf6dpsFo0pmaJcGT+aqntTqaQac/qRxXK76pjQTcm14eVXzL/qtxIio+GDDIBGRggn15Aqr1XtDqN1IZ55gwlBIRfhXlhjH+eVTXt0kMZabeBcMxZlHIGP6ms9czGaTccYAwoAxgV7eCDa34ZORJLz0Ps9Rke6USk5c4z71ooTviyAeTwaxSsUII6+XtW702QXFkjD84DUc8UtonilapkK57zoSCmCfrUN3CwlQsecUdkd5tIyahvcuUYEAbccDrUUOwJ1ZWIHl7UqklB7w4cAUqpbEsz5bNWPZ3Vf8ARtbtb057pG2zD1jbhv3z9KriFUDcxz6KP6mub0/LFz6sc/pV2lJUyZ7TdWE5lLpcxpC3KbDhJB5eWc4/p6UpXVbVTFGZ+78TblI3A+eSeceY4BzWb7N63/q3Zn8BckfiLRRDv8+7/K3TyHhPyHrVtbajKSwjCttOMEdTwOfToeK8ieNxbRpjK0GK8zMIba0EMZAzuHI9RkdCOB9faq27s7eVWkuJnk6EFH3MpGeAcfPij5bqTv2jM6IDu3bfy+pz0B68HFVc1xAkfewjvWORyBx7DHTINUxxf6C5ICQQQhGtlBL48UniyecAc/5mjShdjJOxiYjcqk4xjPzAPUY86FS3NxIR3ewHBACnJIz55z+1GxWSQHMpRU3HGTgepwPL1q6JMFuPw63PdXM43BRkDJOQeOnSnPNbqNimRVOcLkCpboaeyh3QzvnC7VJHz44GKEuA5DJbwBBu+Hb4vMDP1FNYUXel3EbQuqqu1XDY37s+v6V5d2i04aXq9zaIcorboz/8DyPt0+lb6xW8idTdFYYd3JIGT04/7n3oDtpBb39itynhuLNiuccTRkjkZx0PT2qeKXTJrxlJQ7Q2eforN5c+dSrFg5qZU4FdJVRyQPbzra5E1BL0iwacMgcimGUDpyfemvKW4611BtI9Q/hrq9vJbS6NclTuYvGpOMjjI+eea0d72YVWEtlLLCwO/cHJOf6mvDre6mt5kmhco6NlWHUHqK9x7K6zq+vdnkvYrOOdlYxMqyKviAHOD65rzORxWp9o/Zpw8jrtaLGO5SC2EbztLIieJ26k+/vWA7YarFN/sRy85y5HUe1T61H2lM0m3T5Y1ZsZboPb3rPSadLYRNfawTnoiHgsfb1NLjw1JORZ5IpNQ+yl7SwxwWVn4x3zElk/lBHQfLz+dZ2jNRuJLu5eSQ4z8KjnA9KD6Zr2MUesaPIzPtOxZrUdl7oPaSwMfEjbhn0PP71ls1a9nJil8ybsb0P1xzQzK4MGN1JGpj3SOMDpxmor+RVlRV6qMe1TDMYY9F81oO5G6Qcc9OPpWJGo5I3jPWlXZtgkI2/r/wB6VPaEoz0g4XkdB9ePOoX46VNIeFGBnA/aoHrUic/QnSdTn0q9W5t9pI4dHGVkXzVvY16Ro1vHrlmZtElQI7Ay20r7XRvPnof0z5V5Tkbuo61b9m9cudB1Bbm23PGcCWIHAcZ/cc4P96jnxdo2vQQlT2ei3+mz6ZBvuZIsO+0Lndk9eeMf3oS1ZQ0cdupkY42ncFGf/FWPaS+XW9N0qfTpsrI7l2AO7gDy8mzng88mhzcaZoSwreywCePOAF3Pz6KMngcZ4rD3l0qtloxuRNNb3jMkiKQAc7V6j7+XPlRMtlbcSXkrsxUEgfHng9Bwf861nb/tlM6smlWWOCO/ujxj1CD+v2rM6jqWp3eGvb6RlA+GM7FH0GKeGPJJb0UaSNpe6la6eqozxIR4iXYKWPPUZz9Kp7jtJHl1iVpv5REndr0/mPJ+1ZIPGpLAbmPmRk/euGdiMbiDnOAK0xwJei9i4uddv5wqiSO3jUYCwjnHuxyaq5Z+8fe+53H5nbJ/WolWV+VH3qZbYEje2aeoxCuz8IWmPrn5c0xmcN0+powoqcKBUqPBKxUAOR5A0e3+CuL+2VgBPLHNdwBR0kCFdyoV9waEmiMYyWyCetMpJiNHbO2lvr2C0tl3TTyLHGvqxOBXt/8ADZrLQzdabDfpdAuAzdB3w8LqoPJHA+nTNY3+HNjpGnCPXNXv4Y7ohhZ2pyW6lC5wM5PiCj+4rRT3Fh2L06OJorY6vIO+nndA7QljnzHUZ2qOBwSeuCHbdojN2qLrtz20tdGM1okm6+GP9sdEXAILEefoM14pquq3Wp3TzTyMWPTP5R6AeVQahePdyd45dnkYu7OxLSMT8RNBsMZU8kc5pFC3bNSahHrEilHiqB8jkVIx5pr8r71oRmkSC17+IPFgHzFE6LDJHqsO9GGCc8exqPR51S8RJPhc4yegPlWsjiVfEDu5wePOpZcjjphhFS2FMjHleWbGMeQxQN8VRwAd7YyR0FFtM78cDAPFV1ykglzu4IH9ayxLuyN5fEc4+9KoZEw3izuwM+GlVKQmytFrdOU2W0hOBgkcHiiV0S8ldVlAjBGTzWthSNYInfG0oOpweVFBXWrW0DGNnTIOBnn1qC5WWTqKKvDBbkyjTs6yspd9wIySKsrfSrZIwev/ANqDvNe3+GBN4yeW4H2qrk1Odl2mXYPROKp0zzXyZ0cmLH4jSC6jsYyomWNcgnDYLH6VV3GrWiEm2h3k+eNoz+9Um55CSoJJPVq6Lds5c/aqR48Y7bFlnk9RVBM1/NK3BVfZBXFWSUbtv/6Y0xGjixkDJoiG5VjsHT96r54hV8ntiS25y2SPY8UR3KImQAP1pjsVAwDUEl7HH8Tfal+UivxiEk7SCSRSMwAxxigGv1IACkDHWoZTHMQVuMHHIIIpljv0R50vA6R+m05z6VVqZbaUsoIPOTT0tLrcNqNz5g9atrS1NvC0l3OAoI4J/b1plUSMnKb/AEDnVhiNQu4YBJB6VJdSRzwq6YIzn9KZeT2suVhtw3PDkbRQ0UfdEknbn8uaFL0ZOV1dnoXY/Tfw2lW3aDUURLaz7ySCNj/znB8Bx6bzj/8AOayGpX8ur6hLeXMhkDOX3HjJ8z7e3tgVZtLeXui21jAiwwkK880soCkhH7tST8IKq2BnHJ9aoWcAbDyAMkDzPv7UF/gYw32kLftBlfG5vh+VQlmbngD0xXDktkj65poPNNFUGUrGuK6ig9a6/NMRutMS+yJwUf0881sdBvRdWa73IkBw2OOfX61mIbNrrcIye8UZUeR9qfpzXNjqCIY2G8hWVh1Ganlipxo6L6yNmkW5+eDgioLzYDkDyznPWp0yxO71qq1+6WC3KqMMw2gZ6VjhblRolpWVV1qANw5XJHlSqr255NKt34kZfyMMutSup0CSzNtAA2DgYx6UJlicqpz6niiTEoQYTJOOo9qZuxXR6rxBlbe2cELkeI8egqZIkA+Hn1pRuApFORvA3vQbY8YoZLKI1AC8k9DULvI5+I12aSIDxNyOoB5q20nRtS1K1/E2djM1upOZdvGR6ev0oNqKthS7OkU6xnPO1fPJpfiYoiCuXI8+lXE/Zm8uRNJEPFAm6TnO1c4yfTmq3/h/VXmSKOzeRm6beR9T5fWmjKEl6LJTj4jhvY512OSufbOKHayeTm3ZJRnoCM/atLY9hL11L3r7URgGEWG5PQAnjPtSGoaPocjpp1pLcXA8LtLlQpB5HPJ+wod15A6nL+ZSWWgX11IAYjCh5Lt0Ao6a10nTEXMpuLgEbgDnn+n1oa81G/vs7pO6jJzsjXav9/1oMJGvmWP3o7frB1S8QfPrE9wcW8YhA6MAC33oTarEmZyznrnnNRtJjj4B7DmuKGc4Qf3NGg2Tl1XhVCnr0GaI0u0/Hanb27EIkjAyOx+FACzH/wDkNUEKxof905I/KKIttRls52kt9iMY3jB2g4DAqevsSKAyDu0Woj8VcWsSiKCNtjCPjvJFJ8XyGcKOABjoc1nwSW9AfIUnLO3J4HQV0HAxRSoDlbH58gaR4GTTF65rrvnjyonWOblAR51D0JqRm2gKfLmoQcsT5URG9lvoA/8AWj3FadYwVBAXjjJFZXRCfx0e0mtqEWWIZYIueTjp9utYeTqRoxxtESqI404PPAJ6msf2jnEl+yL0TAJ9/OtjdukcBctgKMivPJ3MsrueSSabixt2zuRqNCB4pVwHilW4wh0t2O7VVTeAoALjJHy8/wBaHdwp8Tfc0h0X5CgHJLHJNIorwpKb9LS2HfNiNl+prlxYaiAQYmK5yNmDVUPOth/Dy4mOtfhmkLQ43d23Izx/mKWbcE5L6DGSk1EuuwXZ9NMiHaHW9saupFlCYy8jHzcJ8s4+/TBrbWE9tqd5gXltdL4iGUd3Kn2PNZZVOt6jdT6lJLK8bGNAsrIqqD0CqQMfStT2U0ew0+WWWzg7t2iwSHY5H1NeXyPm+ze/+G/BUF1Rfm1s3YM8UZYKAGZQTj59a4NFsJEZY17tmByYx/n+CqjUriaOVtjkcVXdrNRvIdBlmhuZI5EhlkDRtt8SsgB49KzYl2n1LZYOMeyY3+IMdxp/ZeKexlCG2vEcFRtKqQ68DJycvnP9q8lnbdIZSql25OPM+Z+tb/tNqt7qn8P1nvpu8le8jVmCKuRgnyA86wCEhRivahHqqMUF2uwd5C3DHPHwrxim4dgAvHyr0XsBZW0upwwSwJJFNCXkVxkMyscHn51VdvNPtNP1aSOygWFF7kAJnzjyf186ZSEcbZk0t1GO8PP8o6mpe8CKQMKPSuTkruA4FBdZBmmSsDahpE/esxOOFHXNRkk5NL/2/rSWicIGnCuHyrp+E1wBhYA8UgCcnIA9aaehrjfCKNCMTtuOB0FcGRT4QMn5Vw/Ea6zn5ZY6MwW8jODnNbU7iqqCoJXxAe9YnSP+th/+wrcRgblGByoz+lYOV/I24V8Sp7QyGLTJM43McA1iwABWs7WE9xD7k/0rK/lPyrRxV8DPyHcqEDSplKtBmP/Z"/>
          <p:cNvSpPr>
            <a:spLocks noChangeAspect="1" noChangeArrowheads="1"/>
          </p:cNvSpPr>
          <p:nvPr/>
        </p:nvSpPr>
        <p:spPr bwMode="auto">
          <a:xfrm>
            <a:off x="228600" y="-317500"/>
            <a:ext cx="162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40765" cy="1079500"/>
          </a:xfrm>
        </p:spPr>
        <p:txBody>
          <a:bodyPr/>
          <a:lstStyle/>
          <a:p>
            <a:pPr algn="ctr"/>
            <a:r>
              <a:rPr lang="nl-BE" sz="3200" b="1" dirty="0" smtClean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Phenomenon</a:t>
            </a:r>
            <a:r>
              <a:rPr lang="nl-BE" sz="3200" b="1" dirty="0" smtClean="0">
                <a:latin typeface="Cambria" pitchFamily="18" charset="0"/>
                <a:cs typeface="Arial" charset="0"/>
              </a:rPr>
              <a:t>-driven research = “hard sell”</a:t>
            </a:r>
            <a:endParaRPr lang="en-US" sz="3200" b="1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11" name="Tekstvak 14"/>
          <p:cNvSpPr txBox="1">
            <a:spLocks noChangeArrowheads="1"/>
          </p:cNvSpPr>
          <p:nvPr/>
        </p:nvSpPr>
        <p:spPr bwMode="auto">
          <a:xfrm>
            <a:off x="76200" y="1061442"/>
            <a:ext cx="9067800" cy="22467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2800" dirty="0" smtClean="0">
                <a:solidFill>
                  <a:schemeClr val="tx1"/>
                </a:solidFill>
                <a:latin typeface="Cambria" pitchFamily="18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After years of comparing notes with colleagues about the rejection letters we have received, it seems the most annoying passage—which I am sure editors have preprogrammed for handy one-click insertion—is this one: </a:t>
            </a: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The reviewers all agree that your paper addresses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an</a:t>
            </a:r>
            <a:endParaRPr lang="en-US" sz="23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5955" y="6457950"/>
            <a:ext cx="526573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en-US" sz="2000" i="1" dirty="0">
                <a:solidFill>
                  <a:srgbClr val="002060"/>
                </a:solidFill>
                <a:latin typeface="Cambria" pitchFamily="18" charset="0"/>
              </a:rPr>
              <a:t>Hambrick, 2007, p. 1346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</a:rPr>
              <a:t>) </a:t>
            </a:r>
            <a:endParaRPr lang="en-US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 descr="https://mc.manuscriptcentral.com/societyimages/amd/AMD_cover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10" y="3292410"/>
            <a:ext cx="2650904" cy="34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615" y="3148255"/>
            <a:ext cx="61578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u="sng" dirty="0">
                <a:latin typeface="Cambria" pitchFamily="18" charset="0"/>
              </a:rPr>
              <a:t>important topic</a:t>
            </a:r>
            <a:r>
              <a:rPr lang="en-US" sz="2800" i="1" dirty="0">
                <a:latin typeface="Cambria" pitchFamily="18" charset="0"/>
              </a:rPr>
              <a:t> and is </a:t>
            </a:r>
            <a:r>
              <a:rPr lang="en-US" sz="2800" i="1" u="sng" dirty="0">
                <a:latin typeface="Cambria" pitchFamily="18" charset="0"/>
              </a:rPr>
              <a:t>well argued</a:t>
            </a:r>
            <a:r>
              <a:rPr lang="en-US" sz="2800" i="1" dirty="0">
                <a:latin typeface="Cambria" pitchFamily="18" charset="0"/>
              </a:rPr>
              <a:t>; moreover, they find your </a:t>
            </a:r>
            <a:r>
              <a:rPr lang="en-US" sz="2800" i="1" u="sng" dirty="0">
                <a:latin typeface="Cambria" pitchFamily="18" charset="0"/>
              </a:rPr>
              <a:t>empirical results</a:t>
            </a:r>
            <a:r>
              <a:rPr lang="en-US" sz="2800" i="1" dirty="0">
                <a:latin typeface="Cambria" pitchFamily="18" charset="0"/>
              </a:rPr>
              <a:t> convincing and interesting. At the same time, however, the reviewers believe the paper falls short in making a 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theoretical contribution</a:t>
            </a:r>
            <a:r>
              <a:rPr lang="en-US" sz="2800" i="1" dirty="0">
                <a:latin typeface="Cambria" pitchFamily="18" charset="0"/>
              </a:rPr>
              <a:t>. Therefore, I’m sorry</a:t>
            </a:r>
            <a:r>
              <a:rPr lang="en-US" sz="2800" dirty="0">
                <a:latin typeface="Cambria" pitchFamily="18" charset="0"/>
              </a:rPr>
              <a:t>… etc., etc., etc.”</a:t>
            </a:r>
            <a:endParaRPr lang="nl-BE" sz="2800" dirty="0">
              <a:solidFill>
                <a:srgbClr val="002060"/>
              </a:solidFill>
              <a:latin typeface="Cambria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9-corporate_kuleuven_liggend-WitteAchtergron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09-corporate_kuleuven_liggend-versie2002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2993</Words>
  <Application>Microsoft Office PowerPoint</Application>
  <PresentationFormat>On-screen Show (4:3)</PresentationFormat>
  <Paragraphs>226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Office-thema</vt:lpstr>
      <vt:lpstr>2009-corporate_kuleuven_liggend-WitteAchtergrond</vt:lpstr>
      <vt:lpstr>2009-corporate_kuleuven_liggend-versie2002-9sept</vt:lpstr>
      <vt:lpstr>Employee reactions to  talent management  </vt:lpstr>
      <vt:lpstr>PowerPoint Presentation</vt:lpstr>
      <vt:lpstr>Is TM a legitimate topic of academic study?</vt:lpstr>
      <vt:lpstr>Is TM a legitimate topic of academic study?</vt:lpstr>
      <vt:lpstr>Is TM a legitimate topic of academic study?</vt:lpstr>
      <vt:lpstr>Is TM a legitimate topic of academic study?</vt:lpstr>
      <vt:lpstr>Theory-driven research</vt:lpstr>
      <vt:lpstr>TM = phenomenon-driven field</vt:lpstr>
      <vt:lpstr>Phenomenon-driven research = “hard sell”</vt:lpstr>
      <vt:lpstr>Stages in the evolution of a phenomenon</vt:lpstr>
      <vt:lpstr>Results of 2015 bibliometric analysis</vt:lpstr>
      <vt:lpstr>35% of articles use this definition:</vt:lpstr>
      <vt:lpstr>The “talent” construct itself…</vt:lpstr>
      <vt:lpstr>In HR practice: the 9-box</vt:lpstr>
      <vt:lpstr>“Talent pools”/forced comparison</vt:lpstr>
      <vt:lpstr>“HR architecture”: Pivotal positions</vt:lpstr>
      <vt:lpstr>Critique: “rank &amp; yank”</vt:lpstr>
      <vt:lpstr>PowerPoint Presentation</vt:lpstr>
      <vt:lpstr>1| Outcome = career type</vt:lpstr>
      <vt:lpstr>1| Outcome = career type</vt:lpstr>
      <vt:lpstr>2| Outcome = career satisfaction</vt:lpstr>
      <vt:lpstr>2| Outcome = career satisfaction</vt:lpstr>
      <vt:lpstr>3| Outcome = perceived PC obligations</vt:lpstr>
      <vt:lpstr>3| Outcome = perceived PC obligations</vt:lpstr>
      <vt:lpstr>4| Outcome = PC breach</vt:lpstr>
      <vt:lpstr>4| Outcome = PC breach</vt:lpstr>
      <vt:lpstr>5| Perceived justice as a key mediator</vt:lpstr>
      <vt:lpstr>6| Outcome = Work satisfaction/effort</vt:lpstr>
      <vt:lpstr>6| Outcome = Work satisfaction/effort</vt:lpstr>
      <vt:lpstr>7| Outcome = Employee morale</vt:lpstr>
      <vt:lpstr>7| Outcome = Employee morale</vt:lpstr>
      <vt:lpstr>7| Outcome = Employee morale</vt:lpstr>
      <vt:lpstr>Next steps: Going full-cycle</vt:lpstr>
      <vt:lpstr>Going full-cycle</vt:lpstr>
      <vt:lpstr>Questions?   Contact me: nicky.dries@kuleuven.be +32.16/37.37.19.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Behavior  talent management </dc:title>
  <cp:lastModifiedBy>Dries, Nicky</cp:lastModifiedBy>
  <cp:revision>177</cp:revision>
  <dcterms:modified xsi:type="dcterms:W3CDTF">2015-06-16T10:37:49Z</dcterms:modified>
</cp:coreProperties>
</file>