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6" r:id="rId3"/>
    <p:sldId id="257" r:id="rId4"/>
    <p:sldId id="262" r:id="rId5"/>
    <p:sldId id="258" r:id="rId6"/>
    <p:sldId id="263" r:id="rId7"/>
    <p:sldId id="259" r:id="rId8"/>
    <p:sldId id="260" r:id="rId9"/>
    <p:sldId id="261" r:id="rId10"/>
    <p:sldId id="268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0" autoAdjust="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9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5DCCE3-FDDF-431D-9626-3C1DB05F54BE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MY"/>
        </a:p>
      </dgm:t>
    </dgm:pt>
    <dgm:pt modelId="{5F93862A-D32C-421F-B68B-3273A26011D5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dirty="0" smtClean="0"/>
            <a:t>PLAN</a:t>
          </a:r>
          <a:endParaRPr lang="en-MY" dirty="0"/>
        </a:p>
      </dgm:t>
    </dgm:pt>
    <dgm:pt modelId="{872CD8BF-8A18-4FCE-ACEE-653D7FB2A9A7}" type="parTrans" cxnId="{295ED4F8-CAC1-4E76-A234-C39E795FC539}">
      <dgm:prSet/>
      <dgm:spPr/>
      <dgm:t>
        <a:bodyPr/>
        <a:lstStyle/>
        <a:p>
          <a:endParaRPr lang="en-MY"/>
        </a:p>
      </dgm:t>
    </dgm:pt>
    <dgm:pt modelId="{35BEB173-0C5F-4480-A51C-FE626C034124}" type="sibTrans" cxnId="{295ED4F8-CAC1-4E76-A234-C39E795FC539}">
      <dgm:prSet/>
      <dgm:spPr/>
      <dgm:t>
        <a:bodyPr/>
        <a:lstStyle/>
        <a:p>
          <a:endParaRPr lang="en-MY"/>
        </a:p>
      </dgm:t>
    </dgm:pt>
    <dgm:pt modelId="{7F12AEDC-E3FD-4B20-92B0-F3E4F1A523CA}">
      <dgm:prSet phldrT="[Text]"/>
      <dgm:spPr>
        <a:ln>
          <a:solidFill>
            <a:srgbClr val="7030A0"/>
          </a:solidFill>
        </a:ln>
      </dgm:spPr>
      <dgm:t>
        <a:bodyPr/>
        <a:lstStyle/>
        <a:p>
          <a:r>
            <a:rPr lang="en-US" dirty="0" smtClean="0"/>
            <a:t>SET GOALS</a:t>
          </a:r>
          <a:endParaRPr lang="en-MY" dirty="0"/>
        </a:p>
      </dgm:t>
    </dgm:pt>
    <dgm:pt modelId="{030CEB0C-7209-45A0-8263-79DCF270F8F7}" type="parTrans" cxnId="{E92C0A2E-5403-483C-A274-1A3F2A66572E}">
      <dgm:prSet/>
      <dgm:spPr/>
      <dgm:t>
        <a:bodyPr/>
        <a:lstStyle/>
        <a:p>
          <a:endParaRPr lang="en-MY"/>
        </a:p>
      </dgm:t>
    </dgm:pt>
    <dgm:pt modelId="{2F4DE649-D6F6-4719-93DC-CD3DAB7C9EC7}" type="sibTrans" cxnId="{E92C0A2E-5403-483C-A274-1A3F2A66572E}">
      <dgm:prSet/>
      <dgm:spPr/>
      <dgm:t>
        <a:bodyPr/>
        <a:lstStyle/>
        <a:p>
          <a:endParaRPr lang="en-MY"/>
        </a:p>
      </dgm:t>
    </dgm:pt>
    <dgm:pt modelId="{A3EBAC8E-377F-4614-9432-AB714B4AFCD8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INVEST</a:t>
          </a:r>
          <a:endParaRPr lang="en-MY" dirty="0"/>
        </a:p>
      </dgm:t>
    </dgm:pt>
    <dgm:pt modelId="{B7A1AB56-16A4-4A31-A482-C63B8C471E9D}" type="parTrans" cxnId="{B1B310C6-3FAE-40EB-9C48-513DB1E10450}">
      <dgm:prSet/>
      <dgm:spPr/>
      <dgm:t>
        <a:bodyPr/>
        <a:lstStyle/>
        <a:p>
          <a:endParaRPr lang="en-MY"/>
        </a:p>
      </dgm:t>
    </dgm:pt>
    <dgm:pt modelId="{2F121CBF-761F-4E3E-8F07-F0FF70CF135D}" type="sibTrans" cxnId="{B1B310C6-3FAE-40EB-9C48-513DB1E10450}">
      <dgm:prSet/>
      <dgm:spPr/>
      <dgm:t>
        <a:bodyPr/>
        <a:lstStyle/>
        <a:p>
          <a:endParaRPr lang="en-MY"/>
        </a:p>
      </dgm:t>
    </dgm:pt>
    <dgm:pt modelId="{31D5CDE0-B490-4FBA-8CFA-E81A777BE472}">
      <dgm:prSet phldrT="[Text]"/>
      <dgm:spPr>
        <a:solidFill>
          <a:schemeClr val="accent2">
            <a:lumMod val="75000"/>
          </a:schemeClr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/>
            <a:t>PERFORM</a:t>
          </a:r>
          <a:endParaRPr lang="en-MY" b="1" dirty="0"/>
        </a:p>
      </dgm:t>
    </dgm:pt>
    <dgm:pt modelId="{33DBD6DE-8387-4DC9-B5BC-9A9B9341FC89}" type="parTrans" cxnId="{1D228F19-14A8-4107-AB62-04BF3B21047B}">
      <dgm:prSet/>
      <dgm:spPr/>
      <dgm:t>
        <a:bodyPr/>
        <a:lstStyle/>
        <a:p>
          <a:endParaRPr lang="en-MY"/>
        </a:p>
      </dgm:t>
    </dgm:pt>
    <dgm:pt modelId="{1E912BA8-5DFC-44DD-A14C-A603892F137D}" type="sibTrans" cxnId="{1D228F19-14A8-4107-AB62-04BF3B21047B}">
      <dgm:prSet/>
      <dgm:spPr/>
      <dgm:t>
        <a:bodyPr/>
        <a:lstStyle/>
        <a:p>
          <a:endParaRPr lang="en-MY"/>
        </a:p>
      </dgm:t>
    </dgm:pt>
    <dgm:pt modelId="{56215927-0E23-4C92-B985-30E3139B39E6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MEASURE</a:t>
          </a:r>
          <a:endParaRPr lang="en-MY" dirty="0"/>
        </a:p>
      </dgm:t>
    </dgm:pt>
    <dgm:pt modelId="{49865BEC-8DCC-4053-AD0F-904F685BC71F}" type="parTrans" cxnId="{50F0E395-DD1E-4BAB-AACC-8D7E253CB146}">
      <dgm:prSet/>
      <dgm:spPr/>
      <dgm:t>
        <a:bodyPr/>
        <a:lstStyle/>
        <a:p>
          <a:endParaRPr lang="en-MY"/>
        </a:p>
      </dgm:t>
    </dgm:pt>
    <dgm:pt modelId="{CDDE7018-1EDA-4F56-8077-15462083E3C9}" type="sibTrans" cxnId="{50F0E395-DD1E-4BAB-AACC-8D7E253CB146}">
      <dgm:prSet/>
      <dgm:spPr/>
      <dgm:t>
        <a:bodyPr/>
        <a:lstStyle/>
        <a:p>
          <a:endParaRPr lang="en-MY"/>
        </a:p>
      </dgm:t>
    </dgm:pt>
    <dgm:pt modelId="{4BD4BA77-2050-49F5-9389-3FE4A952D521}" type="pres">
      <dgm:prSet presAssocID="{6D5DCCE3-FDDF-431D-9626-3C1DB05F54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CC141329-14EA-4126-BE93-69F31CE29264}" type="pres">
      <dgm:prSet presAssocID="{5F93862A-D32C-421F-B68B-3273A26011D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AC8545E-15AB-4C6C-9209-BE67A8E3A5A0}" type="pres">
      <dgm:prSet presAssocID="{35BEB173-0C5F-4480-A51C-FE626C034124}" presName="sibTrans" presStyleLbl="sibTrans2D1" presStyleIdx="0" presStyleCnt="4"/>
      <dgm:spPr/>
      <dgm:t>
        <a:bodyPr/>
        <a:lstStyle/>
        <a:p>
          <a:endParaRPr lang="en-MY"/>
        </a:p>
      </dgm:t>
    </dgm:pt>
    <dgm:pt modelId="{68451A0F-C098-4BFB-AC31-5DAC54B567F3}" type="pres">
      <dgm:prSet presAssocID="{35BEB173-0C5F-4480-A51C-FE626C034124}" presName="connectorText" presStyleLbl="sibTrans2D1" presStyleIdx="0" presStyleCnt="4"/>
      <dgm:spPr/>
      <dgm:t>
        <a:bodyPr/>
        <a:lstStyle/>
        <a:p>
          <a:endParaRPr lang="en-MY"/>
        </a:p>
      </dgm:t>
    </dgm:pt>
    <dgm:pt modelId="{2C929AD4-B825-4D0D-AD35-5763DC567CBF}" type="pres">
      <dgm:prSet presAssocID="{7F12AEDC-E3FD-4B20-92B0-F3E4F1A523C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B5F8717-F0A5-4515-962D-71743FBBC5F6}" type="pres">
      <dgm:prSet presAssocID="{2F4DE649-D6F6-4719-93DC-CD3DAB7C9EC7}" presName="sibTrans" presStyleLbl="sibTrans2D1" presStyleIdx="1" presStyleCnt="4"/>
      <dgm:spPr/>
      <dgm:t>
        <a:bodyPr/>
        <a:lstStyle/>
        <a:p>
          <a:endParaRPr lang="en-MY"/>
        </a:p>
      </dgm:t>
    </dgm:pt>
    <dgm:pt modelId="{B0627347-A005-4DEA-A331-EC67535CBB01}" type="pres">
      <dgm:prSet presAssocID="{2F4DE649-D6F6-4719-93DC-CD3DAB7C9EC7}" presName="connectorText" presStyleLbl="sibTrans2D1" presStyleIdx="1" presStyleCnt="4"/>
      <dgm:spPr/>
      <dgm:t>
        <a:bodyPr/>
        <a:lstStyle/>
        <a:p>
          <a:endParaRPr lang="en-MY"/>
        </a:p>
      </dgm:t>
    </dgm:pt>
    <dgm:pt modelId="{66B57FAA-1A30-477F-BF67-B95709E5AA08}" type="pres">
      <dgm:prSet presAssocID="{A3EBAC8E-377F-4614-9432-AB714B4AFCD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4CF8DC1-0CD7-4A2A-BA6D-14011A3EAC1B}" type="pres">
      <dgm:prSet presAssocID="{2F121CBF-761F-4E3E-8F07-F0FF70CF135D}" presName="sibTrans" presStyleLbl="sibTrans2D1" presStyleIdx="2" presStyleCnt="4"/>
      <dgm:spPr/>
      <dgm:t>
        <a:bodyPr/>
        <a:lstStyle/>
        <a:p>
          <a:endParaRPr lang="en-MY"/>
        </a:p>
      </dgm:t>
    </dgm:pt>
    <dgm:pt modelId="{681B7E41-8824-4C60-AAE7-56FD584AE270}" type="pres">
      <dgm:prSet presAssocID="{2F121CBF-761F-4E3E-8F07-F0FF70CF135D}" presName="connectorText" presStyleLbl="sibTrans2D1" presStyleIdx="2" presStyleCnt="4"/>
      <dgm:spPr/>
      <dgm:t>
        <a:bodyPr/>
        <a:lstStyle/>
        <a:p>
          <a:endParaRPr lang="en-MY"/>
        </a:p>
      </dgm:t>
    </dgm:pt>
    <dgm:pt modelId="{72B80DA9-A5B0-4FAB-990C-898E106D1263}" type="pres">
      <dgm:prSet presAssocID="{31D5CDE0-B490-4FBA-8CFA-E81A777BE472}" presName="node" presStyleLbl="node1" presStyleIdx="3" presStyleCnt="5" custLinFactNeighborX="5167" custLinFactNeighborY="-218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681DCF4-491F-477A-894F-20D23CE3802D}" type="pres">
      <dgm:prSet presAssocID="{1E912BA8-5DFC-44DD-A14C-A603892F137D}" presName="sibTrans" presStyleLbl="sibTrans2D1" presStyleIdx="3" presStyleCnt="4"/>
      <dgm:spPr/>
      <dgm:t>
        <a:bodyPr/>
        <a:lstStyle/>
        <a:p>
          <a:endParaRPr lang="en-MY"/>
        </a:p>
      </dgm:t>
    </dgm:pt>
    <dgm:pt modelId="{B7BC3805-7B90-4B69-9CBD-5464C87D10E8}" type="pres">
      <dgm:prSet presAssocID="{1E912BA8-5DFC-44DD-A14C-A603892F137D}" presName="connectorText" presStyleLbl="sibTrans2D1" presStyleIdx="3" presStyleCnt="4"/>
      <dgm:spPr/>
      <dgm:t>
        <a:bodyPr/>
        <a:lstStyle/>
        <a:p>
          <a:endParaRPr lang="en-MY"/>
        </a:p>
      </dgm:t>
    </dgm:pt>
    <dgm:pt modelId="{4D86D051-D91B-4F09-A8F4-F2DF93596E71}" type="pres">
      <dgm:prSet presAssocID="{56215927-0E23-4C92-B985-30E3139B39E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211BDEFC-2BFC-4E1A-9296-F3035833DD56}" type="presOf" srcId="{6D5DCCE3-FDDF-431D-9626-3C1DB05F54BE}" destId="{4BD4BA77-2050-49F5-9389-3FE4A952D521}" srcOrd="0" destOrd="0" presId="urn:microsoft.com/office/officeart/2005/8/layout/process5"/>
    <dgm:cxn modelId="{295ED4F8-CAC1-4E76-A234-C39E795FC539}" srcId="{6D5DCCE3-FDDF-431D-9626-3C1DB05F54BE}" destId="{5F93862A-D32C-421F-B68B-3273A26011D5}" srcOrd="0" destOrd="0" parTransId="{872CD8BF-8A18-4FCE-ACEE-653D7FB2A9A7}" sibTransId="{35BEB173-0C5F-4480-A51C-FE626C034124}"/>
    <dgm:cxn modelId="{A7A6B59E-73AB-4BE7-9316-7E15B1CC646B}" type="presOf" srcId="{7F12AEDC-E3FD-4B20-92B0-F3E4F1A523CA}" destId="{2C929AD4-B825-4D0D-AD35-5763DC567CBF}" srcOrd="0" destOrd="0" presId="urn:microsoft.com/office/officeart/2005/8/layout/process5"/>
    <dgm:cxn modelId="{9BB32A1F-9E6A-43AE-A77E-8BE212EB01D0}" type="presOf" srcId="{35BEB173-0C5F-4480-A51C-FE626C034124}" destId="{68451A0F-C098-4BFB-AC31-5DAC54B567F3}" srcOrd="1" destOrd="0" presId="urn:microsoft.com/office/officeart/2005/8/layout/process5"/>
    <dgm:cxn modelId="{75B93BCB-00DA-4C91-A3F3-523D670A057E}" type="presOf" srcId="{1E912BA8-5DFC-44DD-A14C-A603892F137D}" destId="{B7BC3805-7B90-4B69-9CBD-5464C87D10E8}" srcOrd="1" destOrd="0" presId="urn:microsoft.com/office/officeart/2005/8/layout/process5"/>
    <dgm:cxn modelId="{42B151A6-E164-4E71-A412-F757EE458AFF}" type="presOf" srcId="{1E912BA8-5DFC-44DD-A14C-A603892F137D}" destId="{A681DCF4-491F-477A-894F-20D23CE3802D}" srcOrd="0" destOrd="0" presId="urn:microsoft.com/office/officeart/2005/8/layout/process5"/>
    <dgm:cxn modelId="{AF5802F1-7CBA-40A4-992D-50CA5C8548D5}" type="presOf" srcId="{2F121CBF-761F-4E3E-8F07-F0FF70CF135D}" destId="{04CF8DC1-0CD7-4A2A-BA6D-14011A3EAC1B}" srcOrd="0" destOrd="0" presId="urn:microsoft.com/office/officeart/2005/8/layout/process5"/>
    <dgm:cxn modelId="{4358E3FD-55C9-4838-8F7A-CC1DA71BE993}" type="presOf" srcId="{2F121CBF-761F-4E3E-8F07-F0FF70CF135D}" destId="{681B7E41-8824-4C60-AAE7-56FD584AE270}" srcOrd="1" destOrd="0" presId="urn:microsoft.com/office/officeart/2005/8/layout/process5"/>
    <dgm:cxn modelId="{C7BF21EE-D792-4E60-855F-59ED7CB6AAA0}" type="presOf" srcId="{2F4DE649-D6F6-4719-93DC-CD3DAB7C9EC7}" destId="{1B5F8717-F0A5-4515-962D-71743FBBC5F6}" srcOrd="0" destOrd="0" presId="urn:microsoft.com/office/officeart/2005/8/layout/process5"/>
    <dgm:cxn modelId="{ACE910A6-674B-4655-813B-4AB87123B736}" type="presOf" srcId="{2F4DE649-D6F6-4719-93DC-CD3DAB7C9EC7}" destId="{B0627347-A005-4DEA-A331-EC67535CBB01}" srcOrd="1" destOrd="0" presId="urn:microsoft.com/office/officeart/2005/8/layout/process5"/>
    <dgm:cxn modelId="{B1B310C6-3FAE-40EB-9C48-513DB1E10450}" srcId="{6D5DCCE3-FDDF-431D-9626-3C1DB05F54BE}" destId="{A3EBAC8E-377F-4614-9432-AB714B4AFCD8}" srcOrd="2" destOrd="0" parTransId="{B7A1AB56-16A4-4A31-A482-C63B8C471E9D}" sibTransId="{2F121CBF-761F-4E3E-8F07-F0FF70CF135D}"/>
    <dgm:cxn modelId="{0DF02AEB-FBA0-4CD9-A477-4FE2861C3553}" type="presOf" srcId="{31D5CDE0-B490-4FBA-8CFA-E81A777BE472}" destId="{72B80DA9-A5B0-4FAB-990C-898E106D1263}" srcOrd="0" destOrd="0" presId="urn:microsoft.com/office/officeart/2005/8/layout/process5"/>
    <dgm:cxn modelId="{782C003A-C53E-4B2E-8C71-22845D273EE7}" type="presOf" srcId="{A3EBAC8E-377F-4614-9432-AB714B4AFCD8}" destId="{66B57FAA-1A30-477F-BF67-B95709E5AA08}" srcOrd="0" destOrd="0" presId="urn:microsoft.com/office/officeart/2005/8/layout/process5"/>
    <dgm:cxn modelId="{50F0E395-DD1E-4BAB-AACC-8D7E253CB146}" srcId="{6D5DCCE3-FDDF-431D-9626-3C1DB05F54BE}" destId="{56215927-0E23-4C92-B985-30E3139B39E6}" srcOrd="4" destOrd="0" parTransId="{49865BEC-8DCC-4053-AD0F-904F685BC71F}" sibTransId="{CDDE7018-1EDA-4F56-8077-15462083E3C9}"/>
    <dgm:cxn modelId="{1D228F19-14A8-4107-AB62-04BF3B21047B}" srcId="{6D5DCCE3-FDDF-431D-9626-3C1DB05F54BE}" destId="{31D5CDE0-B490-4FBA-8CFA-E81A777BE472}" srcOrd="3" destOrd="0" parTransId="{33DBD6DE-8387-4DC9-B5BC-9A9B9341FC89}" sibTransId="{1E912BA8-5DFC-44DD-A14C-A603892F137D}"/>
    <dgm:cxn modelId="{E789BB22-7920-44F5-AF1B-804BBAE575EA}" type="presOf" srcId="{56215927-0E23-4C92-B985-30E3139B39E6}" destId="{4D86D051-D91B-4F09-A8F4-F2DF93596E71}" srcOrd="0" destOrd="0" presId="urn:microsoft.com/office/officeart/2005/8/layout/process5"/>
    <dgm:cxn modelId="{E92C0A2E-5403-483C-A274-1A3F2A66572E}" srcId="{6D5DCCE3-FDDF-431D-9626-3C1DB05F54BE}" destId="{7F12AEDC-E3FD-4B20-92B0-F3E4F1A523CA}" srcOrd="1" destOrd="0" parTransId="{030CEB0C-7209-45A0-8263-79DCF270F8F7}" sibTransId="{2F4DE649-D6F6-4719-93DC-CD3DAB7C9EC7}"/>
    <dgm:cxn modelId="{294E172A-0FF0-4B9C-8C9F-F075915E8E53}" type="presOf" srcId="{5F93862A-D32C-421F-B68B-3273A26011D5}" destId="{CC141329-14EA-4126-BE93-69F31CE29264}" srcOrd="0" destOrd="0" presId="urn:microsoft.com/office/officeart/2005/8/layout/process5"/>
    <dgm:cxn modelId="{CAB9C2BB-69CB-492C-89F2-D28EF27EAF16}" type="presOf" srcId="{35BEB173-0C5F-4480-A51C-FE626C034124}" destId="{CAC8545E-15AB-4C6C-9209-BE67A8E3A5A0}" srcOrd="0" destOrd="0" presId="urn:microsoft.com/office/officeart/2005/8/layout/process5"/>
    <dgm:cxn modelId="{5A82E374-6097-48E2-B84E-74134EAF8915}" type="presParOf" srcId="{4BD4BA77-2050-49F5-9389-3FE4A952D521}" destId="{CC141329-14EA-4126-BE93-69F31CE29264}" srcOrd="0" destOrd="0" presId="urn:microsoft.com/office/officeart/2005/8/layout/process5"/>
    <dgm:cxn modelId="{4C067353-70D1-4470-92F4-50ABB885D48B}" type="presParOf" srcId="{4BD4BA77-2050-49F5-9389-3FE4A952D521}" destId="{CAC8545E-15AB-4C6C-9209-BE67A8E3A5A0}" srcOrd="1" destOrd="0" presId="urn:microsoft.com/office/officeart/2005/8/layout/process5"/>
    <dgm:cxn modelId="{A2ACB768-F196-4A90-B68D-322C5C37D466}" type="presParOf" srcId="{CAC8545E-15AB-4C6C-9209-BE67A8E3A5A0}" destId="{68451A0F-C098-4BFB-AC31-5DAC54B567F3}" srcOrd="0" destOrd="0" presId="urn:microsoft.com/office/officeart/2005/8/layout/process5"/>
    <dgm:cxn modelId="{8F7B907F-2728-42AA-833C-7CAD3968DD19}" type="presParOf" srcId="{4BD4BA77-2050-49F5-9389-3FE4A952D521}" destId="{2C929AD4-B825-4D0D-AD35-5763DC567CBF}" srcOrd="2" destOrd="0" presId="urn:microsoft.com/office/officeart/2005/8/layout/process5"/>
    <dgm:cxn modelId="{BB6CB1BC-9641-4748-87FD-827BB315EEAA}" type="presParOf" srcId="{4BD4BA77-2050-49F5-9389-3FE4A952D521}" destId="{1B5F8717-F0A5-4515-962D-71743FBBC5F6}" srcOrd="3" destOrd="0" presId="urn:microsoft.com/office/officeart/2005/8/layout/process5"/>
    <dgm:cxn modelId="{A16C0015-55AE-4364-86C9-A9F7238647E4}" type="presParOf" srcId="{1B5F8717-F0A5-4515-962D-71743FBBC5F6}" destId="{B0627347-A005-4DEA-A331-EC67535CBB01}" srcOrd="0" destOrd="0" presId="urn:microsoft.com/office/officeart/2005/8/layout/process5"/>
    <dgm:cxn modelId="{63AC901D-EA09-48A1-8A1D-24A72FF1AD60}" type="presParOf" srcId="{4BD4BA77-2050-49F5-9389-3FE4A952D521}" destId="{66B57FAA-1A30-477F-BF67-B95709E5AA08}" srcOrd="4" destOrd="0" presId="urn:microsoft.com/office/officeart/2005/8/layout/process5"/>
    <dgm:cxn modelId="{A0968AA4-430F-4381-A0A4-F135ED24B5F1}" type="presParOf" srcId="{4BD4BA77-2050-49F5-9389-3FE4A952D521}" destId="{04CF8DC1-0CD7-4A2A-BA6D-14011A3EAC1B}" srcOrd="5" destOrd="0" presId="urn:microsoft.com/office/officeart/2005/8/layout/process5"/>
    <dgm:cxn modelId="{07940E18-1174-4AF9-96C2-B6C9B7B48A69}" type="presParOf" srcId="{04CF8DC1-0CD7-4A2A-BA6D-14011A3EAC1B}" destId="{681B7E41-8824-4C60-AAE7-56FD584AE270}" srcOrd="0" destOrd="0" presId="urn:microsoft.com/office/officeart/2005/8/layout/process5"/>
    <dgm:cxn modelId="{13385453-31EC-4D64-B788-AC436C6C5629}" type="presParOf" srcId="{4BD4BA77-2050-49F5-9389-3FE4A952D521}" destId="{72B80DA9-A5B0-4FAB-990C-898E106D1263}" srcOrd="6" destOrd="0" presId="urn:microsoft.com/office/officeart/2005/8/layout/process5"/>
    <dgm:cxn modelId="{1965284A-D47D-415A-A28B-A1939C9626AF}" type="presParOf" srcId="{4BD4BA77-2050-49F5-9389-3FE4A952D521}" destId="{A681DCF4-491F-477A-894F-20D23CE3802D}" srcOrd="7" destOrd="0" presId="urn:microsoft.com/office/officeart/2005/8/layout/process5"/>
    <dgm:cxn modelId="{44C1A04E-2FE5-412D-9FC5-9C0B41D75C05}" type="presParOf" srcId="{A681DCF4-491F-477A-894F-20D23CE3802D}" destId="{B7BC3805-7B90-4B69-9CBD-5464C87D10E8}" srcOrd="0" destOrd="0" presId="urn:microsoft.com/office/officeart/2005/8/layout/process5"/>
    <dgm:cxn modelId="{72D49C9D-0562-41EB-863B-A9E2C6E3309F}" type="presParOf" srcId="{4BD4BA77-2050-49F5-9389-3FE4A952D521}" destId="{4D86D051-D91B-4F09-A8F4-F2DF93596E71}" srcOrd="8" destOrd="0" presId="urn:microsoft.com/office/officeart/2005/8/layout/process5"/>
  </dgm:cxnLst>
  <dgm:bg/>
  <dgm:whole>
    <a:ln>
      <a:solidFill>
        <a:srgbClr val="FF0000"/>
      </a:solidFill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141329-14EA-4126-BE93-69F31CE29264}">
      <dsp:nvSpPr>
        <dsp:cNvPr id="0" name=""/>
        <dsp:cNvSpPr/>
      </dsp:nvSpPr>
      <dsp:spPr>
        <a:xfrm>
          <a:off x="7233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PLAN</a:t>
          </a:r>
          <a:endParaRPr lang="en-MY" sz="3400" kern="1200" dirty="0"/>
        </a:p>
      </dsp:txBody>
      <dsp:txXfrm>
        <a:off x="7233" y="533479"/>
        <a:ext cx="2161877" cy="1297126"/>
      </dsp:txXfrm>
    </dsp:sp>
    <dsp:sp modelId="{CAC8545E-15AB-4C6C-9209-BE67A8E3A5A0}">
      <dsp:nvSpPr>
        <dsp:cNvPr id="0" name=""/>
        <dsp:cNvSpPr/>
      </dsp:nvSpPr>
      <dsp:spPr>
        <a:xfrm>
          <a:off x="2359355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300" kern="1200"/>
        </a:p>
      </dsp:txBody>
      <dsp:txXfrm>
        <a:off x="2359355" y="913970"/>
        <a:ext cx="458317" cy="536145"/>
      </dsp:txXfrm>
    </dsp:sp>
    <dsp:sp modelId="{2C929AD4-B825-4D0D-AD35-5763DC567CBF}">
      <dsp:nvSpPr>
        <dsp:cNvPr id="0" name=""/>
        <dsp:cNvSpPr/>
      </dsp:nvSpPr>
      <dsp:spPr>
        <a:xfrm>
          <a:off x="3033861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SET GOALS</a:t>
          </a:r>
          <a:endParaRPr lang="en-MY" sz="3400" kern="1200" dirty="0"/>
        </a:p>
      </dsp:txBody>
      <dsp:txXfrm>
        <a:off x="3033861" y="533479"/>
        <a:ext cx="2161877" cy="1297126"/>
      </dsp:txXfrm>
    </dsp:sp>
    <dsp:sp modelId="{1B5F8717-F0A5-4515-962D-71743FBBC5F6}">
      <dsp:nvSpPr>
        <dsp:cNvPr id="0" name=""/>
        <dsp:cNvSpPr/>
      </dsp:nvSpPr>
      <dsp:spPr>
        <a:xfrm>
          <a:off x="5385983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300" kern="1200"/>
        </a:p>
      </dsp:txBody>
      <dsp:txXfrm>
        <a:off x="5385983" y="913970"/>
        <a:ext cx="458317" cy="536145"/>
      </dsp:txXfrm>
    </dsp:sp>
    <dsp:sp modelId="{66B57FAA-1A30-477F-BF67-B95709E5AA08}">
      <dsp:nvSpPr>
        <dsp:cNvPr id="0" name=""/>
        <dsp:cNvSpPr/>
      </dsp:nvSpPr>
      <dsp:spPr>
        <a:xfrm>
          <a:off x="6060489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INVEST</a:t>
          </a:r>
          <a:endParaRPr lang="en-MY" sz="3400" kern="1200" dirty="0"/>
        </a:p>
      </dsp:txBody>
      <dsp:txXfrm>
        <a:off x="6060489" y="533479"/>
        <a:ext cx="2161877" cy="1297126"/>
      </dsp:txXfrm>
    </dsp:sp>
    <dsp:sp modelId="{04CF8DC1-0CD7-4A2A-BA6D-14011A3EAC1B}">
      <dsp:nvSpPr>
        <dsp:cNvPr id="0" name=""/>
        <dsp:cNvSpPr/>
      </dsp:nvSpPr>
      <dsp:spPr>
        <a:xfrm rot="5400000">
          <a:off x="6912269" y="198193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200" kern="1200"/>
        </a:p>
      </dsp:txBody>
      <dsp:txXfrm rot="5400000">
        <a:off x="6912269" y="1981937"/>
        <a:ext cx="458317" cy="536145"/>
      </dsp:txXfrm>
    </dsp:sp>
    <dsp:sp modelId="{72B80DA9-A5B0-4FAB-990C-898E106D1263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PERFORM</a:t>
          </a:r>
          <a:endParaRPr lang="en-MY" sz="3400" kern="1200" dirty="0"/>
        </a:p>
      </dsp:txBody>
      <dsp:txXfrm>
        <a:off x="6060489" y="2695356"/>
        <a:ext cx="2161877" cy="1297126"/>
      </dsp:txXfrm>
    </dsp:sp>
    <dsp:sp modelId="{A681DCF4-491F-477A-894F-20D23CE3802D}">
      <dsp:nvSpPr>
        <dsp:cNvPr id="0" name=""/>
        <dsp:cNvSpPr/>
      </dsp:nvSpPr>
      <dsp:spPr>
        <a:xfrm rot="10800000">
          <a:off x="5411926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300" kern="1200"/>
        </a:p>
      </dsp:txBody>
      <dsp:txXfrm rot="10800000">
        <a:off x="5411926" y="3075847"/>
        <a:ext cx="458317" cy="536145"/>
      </dsp:txXfrm>
    </dsp:sp>
    <dsp:sp modelId="{4D86D051-D91B-4F09-A8F4-F2DF93596E71}">
      <dsp:nvSpPr>
        <dsp:cNvPr id="0" name=""/>
        <dsp:cNvSpPr/>
      </dsp:nvSpPr>
      <dsp:spPr>
        <a:xfrm>
          <a:off x="3033861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MEASURE</a:t>
          </a:r>
          <a:endParaRPr lang="en-MY" sz="3400" kern="1200" dirty="0"/>
        </a:p>
      </dsp:txBody>
      <dsp:txXfrm>
        <a:off x="3033861" y="2695356"/>
        <a:ext cx="2161877" cy="1297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809AF-93C1-4033-BDCE-F93602754B94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2D155-2DCF-436A-BD32-262E681BE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CB4DA-9DBD-4138-AFE2-9315E870BAAD}" type="datetimeFigureOut">
              <a:rPr lang="ms-MY" smtClean="0"/>
              <a:t>02/06/2011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5D40F-5FA2-49E4-813C-CD948521CE42}" type="slidenum">
              <a:rPr lang="ms-MY" smtClean="0"/>
              <a:t>‹#›</a:t>
            </a:fld>
            <a:endParaRPr lang="ms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5D40F-5FA2-49E4-813C-CD948521CE42}" type="slidenum">
              <a:rPr lang="ms-MY" smtClean="0"/>
              <a:t>1</a:t>
            </a:fld>
            <a:endParaRPr lang="ms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5400" dirty="0" smtClean="0"/>
              <a:t>Talent management</a:t>
            </a:r>
            <a:endParaRPr lang="ms-MY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</a:rPr>
              <a:t>Khamis</a:t>
            </a:r>
            <a:r>
              <a:rPr lang="en-US" b="1" dirty="0" smtClean="0">
                <a:solidFill>
                  <a:srgbClr val="7030A0"/>
                </a:solidFill>
              </a:rPr>
              <a:t> 2 </a:t>
            </a:r>
            <a:r>
              <a:rPr lang="en-US" b="1" dirty="0" err="1" smtClean="0">
                <a:solidFill>
                  <a:srgbClr val="7030A0"/>
                </a:solidFill>
              </a:rPr>
              <a:t>hb</a:t>
            </a:r>
            <a:r>
              <a:rPr lang="en-US" b="1" dirty="0" smtClean="0">
                <a:solidFill>
                  <a:srgbClr val="7030A0"/>
                </a:solidFill>
              </a:rPr>
              <a:t> Jun 2011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1-2 </a:t>
            </a:r>
            <a:r>
              <a:rPr lang="en-US" b="1" dirty="0" err="1" smtClean="0">
                <a:solidFill>
                  <a:srgbClr val="7030A0"/>
                </a:solidFill>
              </a:rPr>
              <a:t>petang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ms-MY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TM: CREATING AND EVALUATING PRIORITIES</a:t>
            </a:r>
            <a:endParaRPr lang="en-MY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TM : THE STRATEGY: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en-MY" dirty="0" smtClean="0"/>
          </a:p>
          <a:p>
            <a:pPr marL="1163638" lvl="0" indent="-636588"/>
            <a:r>
              <a:rPr lang="en-MY" dirty="0" smtClean="0"/>
              <a:t>Clear sense of direction and purpose</a:t>
            </a:r>
          </a:p>
          <a:p>
            <a:pPr marL="1163638" lvl="0" indent="-636588"/>
            <a:r>
              <a:rPr lang="en-MY" dirty="0" smtClean="0"/>
              <a:t>Caring management</a:t>
            </a:r>
          </a:p>
          <a:p>
            <a:pPr marL="1163638" lvl="0" indent="-636588"/>
            <a:r>
              <a:rPr lang="en-MY" dirty="0" smtClean="0"/>
              <a:t>Flexible benefits and schedules</a:t>
            </a:r>
          </a:p>
          <a:p>
            <a:pPr marL="1163638" lvl="0" indent="-636588"/>
            <a:r>
              <a:rPr lang="en-MY" dirty="0" smtClean="0"/>
              <a:t>Open communication</a:t>
            </a:r>
          </a:p>
          <a:p>
            <a:pPr marL="1163638" lvl="0" indent="-636588"/>
            <a:r>
              <a:rPr lang="en-MY" dirty="0" smtClean="0"/>
              <a:t>Changed work environment: people want an enjoyable work environment</a:t>
            </a:r>
          </a:p>
          <a:p>
            <a:pPr marL="1163638" lvl="0" indent="-636588"/>
            <a:r>
              <a:rPr lang="en-MY" dirty="0" smtClean="0"/>
              <a:t>Performance management</a:t>
            </a:r>
          </a:p>
          <a:p>
            <a:pPr marL="1163638" lvl="0" indent="-636588"/>
            <a:r>
              <a:rPr lang="en-MY" dirty="0" smtClean="0"/>
              <a:t>Reward and recognition</a:t>
            </a:r>
          </a:p>
          <a:p>
            <a:pPr marL="1163638" lvl="0" indent="-636588"/>
            <a:r>
              <a:rPr lang="en-MY" dirty="0" smtClean="0"/>
              <a:t>Training and development  </a:t>
            </a:r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TM: ABILITY AND WILLING MATRIX</a:t>
            </a:r>
            <a:endParaRPr lang="en-MY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1"/>
            <a:ext cx="8382000" cy="4724399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 flipH="1">
            <a:off x="1175330" y="6019800"/>
            <a:ext cx="6368470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EMPLOYEE RETENTION IS A CRITICAL COMPONENT OF TM </a:t>
            </a:r>
            <a:endParaRPr lang="en-MY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TM: THE PROCESS CYCLE</a:t>
            </a:r>
            <a:endParaRPr lang="en-MY" dirty="0"/>
          </a:p>
        </p:txBody>
      </p:sp>
      <p:pic>
        <p:nvPicPr>
          <p:cNvPr id="205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524000"/>
            <a:ext cx="4957846" cy="452596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519539" y="2057400"/>
            <a:ext cx="461665" cy="36576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ORGANISATIONAL GOALS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057400"/>
            <a:ext cx="461665" cy="3657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7030A0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ORGANISATIONAL GOALS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15535" y="2209800"/>
            <a:ext cx="461665" cy="3657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ORGANISATIONAL  PERFORMANCE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4572000"/>
            <a:ext cx="114300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DEVELOP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2743200"/>
            <a:ext cx="12192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ASSESS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34338" y="3276600"/>
            <a:ext cx="461665" cy="99060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vert="vert" wrap="square" rtlCol="0">
            <a:spAutoFit/>
          </a:bodyPr>
          <a:lstStyle/>
          <a:p>
            <a:r>
              <a:rPr lang="en-US" dirty="0" smtClean="0"/>
              <a:t>ACQUIRE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3429000"/>
            <a:ext cx="461665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ALIGN</a:t>
            </a:r>
            <a:endParaRPr lang="en-US" dirty="0"/>
          </a:p>
        </p:txBody>
      </p:sp>
      <p:sp>
        <p:nvSpPr>
          <p:cNvPr id="15" name="Curved Left Arrow 14"/>
          <p:cNvSpPr/>
          <p:nvPr/>
        </p:nvSpPr>
        <p:spPr>
          <a:xfrm rot="20551122">
            <a:off x="4800600" y="3200400"/>
            <a:ext cx="762000" cy="1295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 rot="4169785" flipH="1">
            <a:off x="3733618" y="3679459"/>
            <a:ext cx="1159359" cy="60696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71800" y="6096000"/>
            <a:ext cx="36576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RETAIN TALENTED INDIVIDUALS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TALENT MANAGEMENT(TM)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>
              <a:buNone/>
            </a:pPr>
            <a:r>
              <a:rPr lang="en-MY" b="1" dirty="0" smtClean="0"/>
              <a:t>	NEED FOR EFFECTIVE TM PROCESS:</a:t>
            </a:r>
            <a:endParaRPr lang="en-MY" sz="1800" dirty="0" smtClean="0"/>
          </a:p>
          <a:p>
            <a:pPr lvl="1"/>
            <a:r>
              <a:rPr lang="en-MY" dirty="0" smtClean="0"/>
              <a:t>Provide a focus for investment</a:t>
            </a:r>
            <a:endParaRPr lang="en-MY" sz="1600" dirty="0" smtClean="0"/>
          </a:p>
          <a:p>
            <a:pPr lvl="1"/>
            <a:r>
              <a:rPr lang="en-MY" dirty="0" smtClean="0"/>
              <a:t>Place subject of talent high in the corporate agenda</a:t>
            </a:r>
            <a:endParaRPr lang="en-MY" sz="1600" dirty="0" smtClean="0"/>
          </a:p>
          <a:p>
            <a:pPr lvl="1"/>
            <a:r>
              <a:rPr lang="en-MY" dirty="0" smtClean="0"/>
              <a:t>Desirable objective for HR professionals</a:t>
            </a:r>
            <a:endParaRPr lang="en-MY" sz="1600" dirty="0" smtClean="0"/>
          </a:p>
          <a:p>
            <a:pPr lvl="1"/>
            <a:r>
              <a:rPr lang="en-MY" dirty="0" smtClean="0"/>
              <a:t>It contributed to other strategic objectives such as:</a:t>
            </a:r>
            <a:endParaRPr lang="en-MY" sz="1600" dirty="0" smtClean="0"/>
          </a:p>
          <a:p>
            <a:pPr lvl="2"/>
            <a:r>
              <a:rPr lang="en-MY" dirty="0" smtClean="0"/>
              <a:t>Building a high-performance  workplace or a learning organisation</a:t>
            </a:r>
            <a:endParaRPr lang="en-MY" sz="1400" dirty="0" smtClean="0"/>
          </a:p>
          <a:p>
            <a:pPr lvl="2"/>
            <a:r>
              <a:rPr lang="en-MY" dirty="0" smtClean="0"/>
              <a:t>Adding value to the employer of choice and branding agenda</a:t>
            </a:r>
            <a:endParaRPr lang="en-MY" sz="1400" dirty="0" smtClean="0"/>
          </a:p>
          <a:p>
            <a:pPr lvl="2"/>
            <a:r>
              <a:rPr lang="en-MY" dirty="0" smtClean="0"/>
              <a:t>Contributing to diversity management</a:t>
            </a:r>
            <a:endParaRPr lang="en-MY" sz="1400" dirty="0" smtClean="0"/>
          </a:p>
          <a:p>
            <a:pPr>
              <a:buNone/>
            </a:pP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TM: WHY HRD ONLY IS NOT ENOUGH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>
              <a:buNone/>
            </a:pPr>
            <a:r>
              <a:rPr lang="en-MY" b="1" dirty="0" smtClean="0"/>
              <a:t>CHALLENGING WORKFORCE ISSUES:</a:t>
            </a:r>
            <a:endParaRPr lang="en-MY" dirty="0" smtClean="0"/>
          </a:p>
          <a:p>
            <a:pPr lvl="0"/>
            <a:r>
              <a:rPr lang="en-MY" dirty="0" smtClean="0"/>
              <a:t>Heightened competition for skilled workforce</a:t>
            </a:r>
          </a:p>
          <a:p>
            <a:pPr lvl="0"/>
            <a:r>
              <a:rPr lang="en-MY" dirty="0" smtClean="0"/>
              <a:t>Impending retirement of the baby boomers</a:t>
            </a:r>
          </a:p>
          <a:p>
            <a:pPr lvl="0"/>
            <a:r>
              <a:rPr lang="en-MY" dirty="0" smtClean="0"/>
              <a:t>Low levels of employee engagement</a:t>
            </a:r>
          </a:p>
          <a:p>
            <a:pPr lvl="0"/>
            <a:r>
              <a:rPr lang="en-MY" dirty="0" smtClean="0"/>
              <a:t>Acknowledgement of the high cost of turnover</a:t>
            </a:r>
          </a:p>
          <a:p>
            <a:pPr lvl="0"/>
            <a:r>
              <a:rPr lang="en-MY" dirty="0" smtClean="0"/>
              <a:t>Ardours demands of managing global workforce</a:t>
            </a:r>
          </a:p>
          <a:p>
            <a:pPr lvl="0"/>
            <a:r>
              <a:rPr lang="en-MY" dirty="0" smtClean="0"/>
              <a:t>Importance of succession planning</a:t>
            </a:r>
          </a:p>
          <a:p>
            <a:pPr lvl="0"/>
            <a:r>
              <a:rPr lang="en-MY" dirty="0" smtClean="0"/>
              <a:t>Offshore and outsourcing trend. </a:t>
            </a:r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DEFINITION OF TALENT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AutoNum type="alphaUcPeriod"/>
            </a:pPr>
            <a:r>
              <a:rPr lang="en-MY" sz="2800" dirty="0" smtClean="0">
                <a:solidFill>
                  <a:srgbClr val="C00000"/>
                </a:solidFill>
              </a:rPr>
              <a:t>It is the identifying of potential and consists of those individuals who can make a difference to the organisational performance, either to their immediate contribution or in the longer term by demonstrating the highest levels of potential.  </a:t>
            </a:r>
          </a:p>
          <a:p>
            <a:pPr>
              <a:buNone/>
            </a:pPr>
            <a:r>
              <a:rPr lang="en-MY" sz="2800" dirty="0" smtClean="0">
                <a:solidFill>
                  <a:srgbClr val="7030A0"/>
                </a:solidFill>
              </a:rPr>
              <a:t>B.  Definition as suggested by CIPD:</a:t>
            </a:r>
          </a:p>
          <a:p>
            <a:r>
              <a:rPr lang="en-MY" sz="2800" dirty="0" smtClean="0">
                <a:solidFill>
                  <a:srgbClr val="7030A0"/>
                </a:solidFill>
              </a:rPr>
              <a:t>“It is a systematic attraction, identification, development, engagement/retention and deployment of those individuals with high potential who are of particular value to an organisation.” </a:t>
            </a:r>
          </a:p>
          <a:p>
            <a:r>
              <a:rPr lang="en-MY" sz="2800" dirty="0" smtClean="0"/>
              <a:t> </a:t>
            </a:r>
          </a:p>
          <a:p>
            <a:endParaRPr lang="en-MY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MY" b="1" dirty="0" smtClean="0"/>
              <a:t>TM: VARIOUS APPROCHES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en-MY" dirty="0" smtClean="0"/>
              <a:t>Must have an agreed  organisation wide definition of talent and TM</a:t>
            </a:r>
            <a:endParaRPr lang="en-MY" sz="2000" dirty="0" smtClean="0"/>
          </a:p>
          <a:p>
            <a:pPr lvl="0"/>
            <a:r>
              <a:rPr lang="en-MY" dirty="0" smtClean="0"/>
              <a:t>Use a language for TM activities that is understood by all the parties</a:t>
            </a:r>
            <a:endParaRPr lang="en-MY" sz="2000" dirty="0" smtClean="0"/>
          </a:p>
          <a:p>
            <a:pPr lvl="0"/>
            <a:r>
              <a:rPr lang="en-MY" dirty="0" smtClean="0"/>
              <a:t>A proactive, strategic approach to TM,</a:t>
            </a:r>
            <a:endParaRPr lang="en-MY" sz="2000" dirty="0" smtClean="0"/>
          </a:p>
          <a:p>
            <a:pPr lvl="0"/>
            <a:r>
              <a:rPr lang="en-MY" dirty="0" smtClean="0"/>
              <a:t>Engage line managers from an early stage,</a:t>
            </a:r>
            <a:endParaRPr lang="en-MY" sz="2000" dirty="0" smtClean="0"/>
          </a:p>
          <a:p>
            <a:pPr lvl="0"/>
            <a:r>
              <a:rPr lang="en-MY" dirty="0" smtClean="0"/>
              <a:t>TM can be used to:</a:t>
            </a:r>
            <a:endParaRPr lang="en-MY" sz="2000" dirty="0" smtClean="0"/>
          </a:p>
          <a:p>
            <a:pPr lvl="1"/>
            <a:r>
              <a:rPr lang="en-MY" dirty="0" smtClean="0"/>
              <a:t>Enhance organisation’s image </a:t>
            </a:r>
            <a:endParaRPr lang="en-MY" sz="1800" dirty="0" smtClean="0"/>
          </a:p>
          <a:p>
            <a:pPr lvl="1"/>
            <a:r>
              <a:rPr lang="en-MY" dirty="0" smtClean="0"/>
              <a:t>Support employer branding</a:t>
            </a:r>
            <a:endParaRPr lang="en-MY" sz="1800" dirty="0" smtClean="0"/>
          </a:p>
          <a:p>
            <a:pPr lvl="1"/>
            <a:r>
              <a:rPr lang="en-MY" dirty="0" smtClean="0"/>
              <a:t>Provide a means of enhancing employee engagement to improve retention,</a:t>
            </a:r>
            <a:endParaRPr lang="en-MY" sz="1800" dirty="0" smtClean="0"/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0"/>
            <a:r>
              <a:rPr lang="en-MY" b="1" dirty="0" smtClean="0"/>
              <a:t>TM: VARIOUS APPROCHES  (</a:t>
            </a:r>
            <a:r>
              <a:rPr lang="en-MY" b="1" dirty="0" err="1" smtClean="0"/>
              <a:t>contd</a:t>
            </a:r>
            <a:r>
              <a:rPr lang="en-MY" b="1" dirty="0" smtClean="0"/>
              <a:t>):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en-MY" dirty="0" smtClean="0"/>
              <a:t>TM activities should be developed with other HR policies and practice</a:t>
            </a:r>
          </a:p>
          <a:p>
            <a:pPr lvl="0"/>
            <a:r>
              <a:rPr lang="en-MY" dirty="0" smtClean="0"/>
              <a:t>Developing talent may be based on a blend of formal and informal methods</a:t>
            </a:r>
          </a:p>
          <a:p>
            <a:pPr lvl="0"/>
            <a:r>
              <a:rPr lang="en-MY" dirty="0" smtClean="0"/>
              <a:t>HR specialists play important role in support, guidance to design and develop TM</a:t>
            </a:r>
          </a:p>
          <a:p>
            <a:pPr lvl="0"/>
            <a:r>
              <a:rPr lang="en-MY" dirty="0" smtClean="0"/>
              <a:t>Process need to be in place to track, the performance and progress of those identified as talent </a:t>
            </a:r>
          </a:p>
          <a:p>
            <a:pPr lvl="0"/>
            <a:r>
              <a:rPr lang="en-MY" dirty="0" smtClean="0"/>
              <a:t>TM is a dynamic process and need to be reviewed continuously to meet the changing trend and making the organisation a success ultimately.</a:t>
            </a:r>
          </a:p>
          <a:p>
            <a:r>
              <a:rPr lang="en-MY" dirty="0" smtClean="0"/>
              <a:t> </a:t>
            </a:r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TM: RELATED HRD RESPONSIBILITY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endParaRPr lang="en-MY" sz="1800" dirty="0" smtClean="0"/>
          </a:p>
          <a:p>
            <a:pPr lvl="1"/>
            <a:r>
              <a:rPr lang="en-MY" dirty="0" smtClean="0"/>
              <a:t>Identify investments,</a:t>
            </a:r>
            <a:endParaRPr lang="en-MY" sz="1800" dirty="0" smtClean="0"/>
          </a:p>
          <a:p>
            <a:pPr lvl="1"/>
            <a:r>
              <a:rPr lang="en-MY" dirty="0" smtClean="0"/>
              <a:t>Design developments required to  its role in TM,</a:t>
            </a:r>
            <a:endParaRPr lang="en-MY" sz="1800" dirty="0" smtClean="0"/>
          </a:p>
          <a:p>
            <a:pPr lvl="1"/>
            <a:r>
              <a:rPr lang="en-MY" dirty="0" smtClean="0"/>
              <a:t>Calculate ROI to the organisation.</a:t>
            </a:r>
            <a:endParaRPr lang="en-MY" sz="1800" dirty="0" smtClean="0"/>
          </a:p>
          <a:p>
            <a:pPr lvl="1"/>
            <a:r>
              <a:rPr lang="en-MY" dirty="0" smtClean="0"/>
              <a:t>Identify talent gaps</a:t>
            </a:r>
            <a:endParaRPr lang="en-MY" sz="1800" dirty="0" smtClean="0"/>
          </a:p>
          <a:p>
            <a:pPr lvl="1"/>
            <a:r>
              <a:rPr lang="en-MY" dirty="0" smtClean="0"/>
              <a:t>Identify actions to different performance segments.</a:t>
            </a:r>
            <a:endParaRPr lang="en-MY" sz="1800" dirty="0" smtClean="0"/>
          </a:p>
          <a:p>
            <a:pPr lvl="1"/>
            <a:r>
              <a:rPr lang="en-MY" dirty="0" smtClean="0"/>
              <a:t>Understand the CAN DO/WILL DO Matrix</a:t>
            </a:r>
            <a:endParaRPr lang="en-MY" sz="1800" dirty="0" smtClean="0"/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TM: HRD TO HAVE INITIATIVES ON: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  <a:solidFill>
            <a:schemeClr val="accent4">
              <a:lumMod val="60000"/>
              <a:lumOff val="40000"/>
            </a:schemeClr>
          </a:solidFill>
          <a:ln w="28575">
            <a:solidFill>
              <a:srgbClr val="00B0F0"/>
            </a:solidFill>
          </a:ln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MY" b="1" dirty="0" smtClean="0"/>
              <a:t>	ORGANISATIONAL INTELLIGENCE:</a:t>
            </a:r>
            <a:endParaRPr lang="en-MY" dirty="0" smtClean="0"/>
          </a:p>
          <a:p>
            <a:pPr marL="996950" lvl="0" indent="-554038"/>
            <a:r>
              <a:rPr lang="en-MY" dirty="0" smtClean="0"/>
              <a:t>retention strategy,</a:t>
            </a:r>
          </a:p>
          <a:p>
            <a:pPr marL="996950" lvl="0" indent="-554038"/>
            <a:r>
              <a:rPr lang="en-MY" dirty="0" smtClean="0"/>
              <a:t>succession planning</a:t>
            </a:r>
          </a:p>
          <a:p>
            <a:pPr marL="996950" lvl="0" indent="-554038"/>
            <a:r>
              <a:rPr lang="en-MY" dirty="0" smtClean="0"/>
              <a:t>knowledge transfer</a:t>
            </a:r>
          </a:p>
          <a:p>
            <a:pPr marL="996950" lvl="0" indent="-554038"/>
            <a:r>
              <a:rPr lang="en-MY" dirty="0" smtClean="0"/>
              <a:t>internally driven performers</a:t>
            </a:r>
          </a:p>
          <a:p>
            <a:pPr marL="996950" lvl="0" indent="-554038"/>
            <a:r>
              <a:rPr lang="en-MY" dirty="0" smtClean="0"/>
              <a:t>high performance teams</a:t>
            </a:r>
          </a:p>
          <a:p>
            <a:pPr marL="996950" lvl="0" indent="-554038"/>
            <a:r>
              <a:rPr lang="en-MY" dirty="0" smtClean="0"/>
              <a:t>self organising success</a:t>
            </a:r>
          </a:p>
          <a:p>
            <a:pPr marL="996950" lvl="0" indent="-554038"/>
            <a:r>
              <a:rPr lang="en-MY" dirty="0" smtClean="0"/>
              <a:t>leadership investments, on-boarding and transition support. </a:t>
            </a:r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TM: HRD CAN HELP WITH SCENARIO BUILDING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pPr lvl="0"/>
            <a:r>
              <a:rPr lang="en-MY" b="1" dirty="0" smtClean="0"/>
              <a:t>HR  LEADERSHIP ACCOUNTABLE  FOR  HELPING  ORGANISATION INTERPRET LONG TERM NEEDS THROUGH SCENARIO BUILDING:</a:t>
            </a:r>
            <a:endParaRPr lang="en-MY" dirty="0" smtClean="0"/>
          </a:p>
          <a:p>
            <a:pPr lvl="0"/>
            <a:r>
              <a:rPr lang="en-MY" dirty="0" smtClean="0"/>
              <a:t>WHAT IF WE DO NOTHING?</a:t>
            </a:r>
          </a:p>
          <a:p>
            <a:pPr lvl="0"/>
            <a:r>
              <a:rPr lang="en-MY" dirty="0" smtClean="0"/>
              <a:t>WHAT IF WE WERE ABLE TO EXCEED OUR GREATER EXPECTATION?</a:t>
            </a:r>
          </a:p>
          <a:p>
            <a:pPr lvl="0"/>
            <a:r>
              <a:rPr lang="en-MY" dirty="0" smtClean="0"/>
              <a:t>WHAT IS REALISTIC?</a:t>
            </a:r>
          </a:p>
          <a:p>
            <a:r>
              <a:rPr lang="en-MY" dirty="0" smtClean="0"/>
              <a:t> </a:t>
            </a:r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467</Words>
  <Application>Microsoft Office PowerPoint</Application>
  <PresentationFormat>On-screen Show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Talent management</vt:lpstr>
      <vt:lpstr>TALENT MANAGEMENT(TM)</vt:lpstr>
      <vt:lpstr>TM: WHY HRD ONLY IS NOT ENOUGH</vt:lpstr>
      <vt:lpstr>DEFINITION OF TALENT</vt:lpstr>
      <vt:lpstr>TM: VARIOUS APPROCHES</vt:lpstr>
      <vt:lpstr>TM: VARIOUS APPROCHES  (contd):</vt:lpstr>
      <vt:lpstr>TM: RELATED HRD RESPONSIBILITY</vt:lpstr>
      <vt:lpstr>TM: HRD TO HAVE INITIATIVES ON:</vt:lpstr>
      <vt:lpstr>TM: HRD CAN HELP WITH SCENARIO BUILDING</vt:lpstr>
      <vt:lpstr>TM: CREATING AND EVALUATING PRIORITIES</vt:lpstr>
      <vt:lpstr>TM : THE STRATEGY:</vt:lpstr>
      <vt:lpstr>TM: ABILITY AND WILLING MATRIX</vt:lpstr>
      <vt:lpstr>TM: THE PROCESS CYCLE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TALENT MANAGEMENT</dc:title>
  <dc:creator>User</dc:creator>
  <cp:lastModifiedBy>user</cp:lastModifiedBy>
  <cp:revision>25</cp:revision>
  <dcterms:created xsi:type="dcterms:W3CDTF">2006-08-16T00:00:00Z</dcterms:created>
  <dcterms:modified xsi:type="dcterms:W3CDTF">2011-06-02T06:01:24Z</dcterms:modified>
</cp:coreProperties>
</file>