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DA1BC-C197-49AA-81F8-7D3CCDA965A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864A5E-CD21-4E36-B3B6-049F514D0837}">
      <dgm:prSet custT="1"/>
      <dgm:spPr>
        <a:gradFill flip="none" rotWithShape="0">
          <a:gsLst>
            <a:gs pos="0">
              <a:srgbClr val="ED1C24">
                <a:tint val="66000"/>
                <a:satMod val="160000"/>
              </a:srgbClr>
            </a:gs>
            <a:gs pos="50000">
              <a:srgbClr val="ED1C24">
                <a:tint val="44500"/>
                <a:satMod val="160000"/>
              </a:srgbClr>
            </a:gs>
            <a:gs pos="100000">
              <a:srgbClr val="ED1C24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ED1C24"/>
          </a:solidFill>
        </a:ln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Late career</a:t>
          </a:r>
          <a:endParaRPr lang="en-US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B921F0-A7D9-4026-A772-FF527D2249CC}" type="parTrans" cxnId="{C9FA1A1B-2E93-4C14-A2B0-91A49FD91151}">
      <dgm:prSet/>
      <dgm:spPr/>
      <dgm:t>
        <a:bodyPr/>
        <a:lstStyle/>
        <a:p>
          <a:endParaRPr lang="en-US"/>
        </a:p>
      </dgm:t>
    </dgm:pt>
    <dgm:pt modelId="{F8D45E53-E7E1-4F6A-B438-07149B01593E}" type="sibTrans" cxnId="{C9FA1A1B-2E93-4C14-A2B0-91A49FD91151}">
      <dgm:prSet/>
      <dgm:spPr>
        <a:solidFill>
          <a:srgbClr val="717171"/>
        </a:solidFill>
        <a:ln>
          <a:solidFill>
            <a:srgbClr val="717171"/>
          </a:solidFill>
        </a:ln>
      </dgm:spPr>
      <dgm:t>
        <a:bodyPr/>
        <a:lstStyle/>
        <a:p>
          <a:endParaRPr lang="en-US" dirty="0"/>
        </a:p>
      </dgm:t>
    </dgm:pt>
    <dgm:pt modelId="{D0BD039B-5C39-47F5-A3AE-B5F1EB3451BF}">
      <dgm:prSet custT="1"/>
      <dgm:spPr>
        <a:gradFill flip="none" rotWithShape="0">
          <a:gsLst>
            <a:gs pos="0">
              <a:srgbClr val="F7E244">
                <a:tint val="66000"/>
                <a:satMod val="160000"/>
              </a:srgbClr>
            </a:gs>
            <a:gs pos="50000">
              <a:srgbClr val="F7E244">
                <a:tint val="44500"/>
                <a:satMod val="160000"/>
              </a:srgbClr>
            </a:gs>
            <a:gs pos="100000">
              <a:srgbClr val="F7E244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F7E244"/>
          </a:solidFill>
        </a:ln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Early career establishment and achievement</a:t>
          </a:r>
          <a:endParaRPr lang="en-US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01C231-42F0-4B56-A9A5-326BFC693191}" type="parTrans" cxnId="{1A7B7184-2F0A-41A5-8A30-FABD5B1FC4A6}">
      <dgm:prSet/>
      <dgm:spPr/>
      <dgm:t>
        <a:bodyPr/>
        <a:lstStyle/>
        <a:p>
          <a:endParaRPr lang="en-US"/>
        </a:p>
      </dgm:t>
    </dgm:pt>
    <dgm:pt modelId="{B1E070EE-4198-4DCE-8BE9-140ADF3E1FEC}" type="sibTrans" cxnId="{1A7B7184-2F0A-41A5-8A30-FABD5B1FC4A6}">
      <dgm:prSet/>
      <dgm:spPr>
        <a:solidFill>
          <a:srgbClr val="717171"/>
        </a:solidFill>
        <a:ln>
          <a:solidFill>
            <a:srgbClr val="717171"/>
          </a:solidFill>
        </a:ln>
      </dgm:spPr>
      <dgm:t>
        <a:bodyPr/>
        <a:lstStyle/>
        <a:p>
          <a:endParaRPr lang="en-US" dirty="0"/>
        </a:p>
      </dgm:t>
    </dgm:pt>
    <dgm:pt modelId="{A3365027-FD14-4FCB-A596-3D718E17C0DB}">
      <dgm:prSet custT="1"/>
      <dgm:spPr>
        <a:gradFill flip="none" rotWithShape="0">
          <a:gsLst>
            <a:gs pos="0">
              <a:srgbClr val="61A2D8">
                <a:tint val="66000"/>
                <a:satMod val="160000"/>
              </a:srgbClr>
            </a:gs>
            <a:gs pos="50000">
              <a:srgbClr val="61A2D8">
                <a:tint val="44500"/>
                <a:satMod val="160000"/>
              </a:srgbClr>
            </a:gs>
            <a:gs pos="100000">
              <a:srgbClr val="61A2D8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61A2D8"/>
          </a:solidFill>
        </a:ln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Organizational entry</a:t>
          </a:r>
          <a:endParaRPr lang="en-US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4DF6E2-232E-4AA6-87E3-02359A205BB2}" type="parTrans" cxnId="{7C06AFB2-192D-478C-A116-4209936FE59C}">
      <dgm:prSet/>
      <dgm:spPr/>
      <dgm:t>
        <a:bodyPr/>
        <a:lstStyle/>
        <a:p>
          <a:endParaRPr lang="en-US"/>
        </a:p>
      </dgm:t>
    </dgm:pt>
    <dgm:pt modelId="{0A5B9AEF-9C34-4B8C-9424-13EFC07B1246}" type="sibTrans" cxnId="{7C06AFB2-192D-478C-A116-4209936FE59C}">
      <dgm:prSet/>
      <dgm:spPr>
        <a:solidFill>
          <a:srgbClr val="717171"/>
        </a:solidFill>
        <a:ln>
          <a:solidFill>
            <a:srgbClr val="717171"/>
          </a:solidFill>
        </a:ln>
      </dgm:spPr>
      <dgm:t>
        <a:bodyPr/>
        <a:lstStyle/>
        <a:p>
          <a:endParaRPr lang="en-US" dirty="0"/>
        </a:p>
      </dgm:t>
    </dgm:pt>
    <dgm:pt modelId="{E5325C05-D90A-4FA2-87B2-A26770D7DCB3}">
      <dgm:prSet custT="1"/>
      <dgm:spPr>
        <a:gradFill flip="none" rotWithShape="0">
          <a:gsLst>
            <a:gs pos="0">
              <a:srgbClr val="9C88C0">
                <a:tint val="66000"/>
                <a:satMod val="160000"/>
              </a:srgbClr>
            </a:gs>
            <a:gs pos="50000">
              <a:srgbClr val="9C88C0">
                <a:tint val="44500"/>
                <a:satMod val="160000"/>
              </a:srgbClr>
            </a:gs>
            <a:gs pos="100000">
              <a:srgbClr val="9C88C0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9C88C0"/>
          </a:solidFill>
        </a:ln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Occupational preparation</a:t>
          </a:r>
          <a:endParaRPr lang="en-US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0627D5-A006-4E21-A937-CA47C908AEAE}" type="parTrans" cxnId="{150872B0-EDB6-44F0-AF40-9E9BD75CA3E1}">
      <dgm:prSet/>
      <dgm:spPr/>
      <dgm:t>
        <a:bodyPr/>
        <a:lstStyle/>
        <a:p>
          <a:endParaRPr lang="en-US"/>
        </a:p>
      </dgm:t>
    </dgm:pt>
    <dgm:pt modelId="{79C96DD5-EE7C-49A9-A2A9-37B71D434217}" type="sibTrans" cxnId="{150872B0-EDB6-44F0-AF40-9E9BD75CA3E1}">
      <dgm:prSet/>
      <dgm:spPr/>
      <dgm:t>
        <a:bodyPr/>
        <a:lstStyle/>
        <a:p>
          <a:endParaRPr lang="en-US"/>
        </a:p>
      </dgm:t>
    </dgm:pt>
    <dgm:pt modelId="{D9ABA8D0-AE06-47E5-A622-0710CF782446}">
      <dgm:prSet custT="1"/>
      <dgm:spPr>
        <a:gradFill flip="none" rotWithShape="0">
          <a:gsLst>
            <a:gs pos="0">
              <a:srgbClr val="95C93D">
                <a:tint val="66000"/>
                <a:satMod val="160000"/>
              </a:srgbClr>
            </a:gs>
            <a:gs pos="50000">
              <a:srgbClr val="95C93D">
                <a:tint val="44500"/>
                <a:satMod val="160000"/>
              </a:srgbClr>
            </a:gs>
            <a:gs pos="100000">
              <a:srgbClr val="95C93D">
                <a:tint val="23500"/>
                <a:satMod val="160000"/>
              </a:srgbClr>
            </a:gs>
          </a:gsLst>
          <a:lin ang="0" scaled="1"/>
          <a:tileRect/>
        </a:gradFill>
        <a:ln>
          <a:solidFill>
            <a:srgbClr val="95C93D"/>
          </a:solidFill>
        </a:ln>
      </dgm:spPr>
      <dgm:t>
        <a:bodyPr/>
        <a:lstStyle/>
        <a:p>
          <a:pPr rtl="0"/>
          <a:r>
            <a: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Mid career</a:t>
          </a:r>
          <a:endParaRPr lang="en-US" sz="2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6AFC532-1FBB-4844-ABF8-70240098BCF2}" type="sibTrans" cxnId="{51D666DC-EE9E-4EC5-9274-721FD0043764}">
      <dgm:prSet/>
      <dgm:spPr>
        <a:solidFill>
          <a:srgbClr val="717171"/>
        </a:solidFill>
        <a:ln>
          <a:solidFill>
            <a:srgbClr val="717171"/>
          </a:solidFill>
        </a:ln>
      </dgm:spPr>
      <dgm:t>
        <a:bodyPr/>
        <a:lstStyle/>
        <a:p>
          <a:endParaRPr lang="en-US" dirty="0"/>
        </a:p>
      </dgm:t>
    </dgm:pt>
    <dgm:pt modelId="{A03574AB-B9F5-4951-8BAC-F160F13AB647}" type="parTrans" cxnId="{51D666DC-EE9E-4EC5-9274-721FD0043764}">
      <dgm:prSet/>
      <dgm:spPr/>
      <dgm:t>
        <a:bodyPr/>
        <a:lstStyle/>
        <a:p>
          <a:endParaRPr lang="en-US"/>
        </a:p>
      </dgm:t>
    </dgm:pt>
    <dgm:pt modelId="{2F8ABCA8-AF6A-4084-A5ED-89BE720DC5B3}" type="pres">
      <dgm:prSet presAssocID="{B04DA1BC-C197-49AA-81F8-7D3CCDA965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F7F284-7FC3-4F0A-BCEE-2CF73F603887}" type="pres">
      <dgm:prSet presAssocID="{B04DA1BC-C197-49AA-81F8-7D3CCDA965A9}" presName="dummyMaxCanvas" presStyleCnt="0">
        <dgm:presLayoutVars/>
      </dgm:prSet>
      <dgm:spPr/>
    </dgm:pt>
    <dgm:pt modelId="{31327D05-AB9F-42E8-A70A-AB486CC06B94}" type="pres">
      <dgm:prSet presAssocID="{B04DA1BC-C197-49AA-81F8-7D3CCDA965A9}" presName="FiveNodes_1" presStyleLbl="node1" presStyleIdx="0" presStyleCnt="5" custLinFactNeighborX="28116" custLinFactNeighborY="9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969D2-3E4B-4CE4-AFC3-FD7D49BB5767}" type="pres">
      <dgm:prSet presAssocID="{B04DA1BC-C197-49AA-81F8-7D3CCDA965A9}" presName="FiveNodes_2" presStyleLbl="node1" presStyleIdx="1" presStyleCnt="5" custLinFactNeighborX="15293" custLinFactNeighborY="8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B259F-8D37-469B-9D2D-C3C7E5A8AC3D}" type="pres">
      <dgm:prSet presAssocID="{B04DA1BC-C197-49AA-81F8-7D3CCDA965A9}" presName="FiveNodes_3" presStyleLbl="node1" presStyleIdx="2" presStyleCnt="5" custLinFactNeighborX="-208" custLinFactNeighborY="3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D03BC-CAE4-488D-8F19-7CFB416A54EB}" type="pres">
      <dgm:prSet presAssocID="{B04DA1BC-C197-49AA-81F8-7D3CCDA965A9}" presName="FiveNodes_4" presStyleLbl="node1" presStyleIdx="3" presStyleCnt="5" custLinFactNeighborX="-15708" custLinFactNeighborY="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CAD39-18C3-44DD-A64F-938BDB495BAF}" type="pres">
      <dgm:prSet presAssocID="{B04DA1BC-C197-49AA-81F8-7D3CCDA965A9}" presName="FiveNodes_5" presStyleLbl="node1" presStyleIdx="4" presStyleCnt="5" custLinFactNeighborX="-29870" custLinFactNeighborY="-1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E010B-8438-482C-BAB4-479CE5BC4B77}" type="pres">
      <dgm:prSet presAssocID="{B04DA1BC-C197-49AA-81F8-7D3CCDA965A9}" presName="FiveConn_1-2" presStyleLbl="fgAccFollowNode1" presStyleIdx="0" presStyleCnt="4" custAng="10800000" custLinFactX="100000" custLinFactNeighborX="174384" custLinFactNeighborY="4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2E13D-31B7-4A47-85C5-40681D531CC0}" type="pres">
      <dgm:prSet presAssocID="{B04DA1BC-C197-49AA-81F8-7D3CCDA965A9}" presName="FiveConn_2-3" presStyleLbl="fgAccFollowNode1" presStyleIdx="1" presStyleCnt="4" custAng="10800000" custLinFactX="11991" custLinFactNeighborX="100000" custLinFactNeighborY="-4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04F02-4B59-4D6B-A2C4-6E540990904D}" type="pres">
      <dgm:prSet presAssocID="{B04DA1BC-C197-49AA-81F8-7D3CCDA965A9}" presName="FiveConn_3-4" presStyleLbl="fgAccFollowNode1" presStyleIdx="2" presStyleCnt="4" custAng="10800000" custLinFactNeighborX="-40242" custLinFactNeighborY="-4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E7412-0F8C-4FF1-87C6-A2B14AEF2E44}" type="pres">
      <dgm:prSet presAssocID="{B04DA1BC-C197-49AA-81F8-7D3CCDA965A9}" presName="FiveConn_4-5" presStyleLbl="fgAccFollowNode1" presStyleIdx="3" presStyleCnt="4" custAng="10800000" custLinFactX="-90919" custLinFactNeighborX="-100000" custLinFactNeighborY="-10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93957-BC16-4BC5-BFE7-A7E92DE0414C}" type="pres">
      <dgm:prSet presAssocID="{B04DA1BC-C197-49AA-81F8-7D3CCDA965A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CDAE2-60C5-417E-89B6-34D173FF0654}" type="pres">
      <dgm:prSet presAssocID="{B04DA1BC-C197-49AA-81F8-7D3CCDA965A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7C1A-CC45-4DC5-B105-27C872954FFB}" type="pres">
      <dgm:prSet presAssocID="{B04DA1BC-C197-49AA-81F8-7D3CCDA965A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21A1A-641F-4924-B2E2-C27A762B50CA}" type="pres">
      <dgm:prSet presAssocID="{B04DA1BC-C197-49AA-81F8-7D3CCDA965A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779D0-423A-447E-8BE7-807C2D7A06B8}" type="pres">
      <dgm:prSet presAssocID="{B04DA1BC-C197-49AA-81F8-7D3CCDA965A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8D594F-DDF9-4DA9-91D7-36ED6D92A86D}" type="presOf" srcId="{A3365027-FD14-4FCB-A596-3D718E17C0DB}" destId="{8ECD03BC-CAE4-488D-8F19-7CFB416A54EB}" srcOrd="0" destOrd="0" presId="urn:microsoft.com/office/officeart/2005/8/layout/vProcess5"/>
    <dgm:cxn modelId="{B48F0BCC-B640-4B0D-A0D8-8D19CB496D47}" type="presOf" srcId="{D9ABA8D0-AE06-47E5-A622-0710CF782446}" destId="{DDECDAE2-60C5-417E-89B6-34D173FF0654}" srcOrd="1" destOrd="0" presId="urn:microsoft.com/office/officeart/2005/8/layout/vProcess5"/>
    <dgm:cxn modelId="{00BF4EFE-D0DD-41E3-A4D0-7301F80BA5B2}" type="presOf" srcId="{0A5B9AEF-9C34-4B8C-9424-13EFC07B1246}" destId="{11DE7412-0F8C-4FF1-87C6-A2B14AEF2E44}" srcOrd="0" destOrd="0" presId="urn:microsoft.com/office/officeart/2005/8/layout/vProcess5"/>
    <dgm:cxn modelId="{7B0B91F9-C53B-42B4-887B-7C87026F88C8}" type="presOf" srcId="{B04DA1BC-C197-49AA-81F8-7D3CCDA965A9}" destId="{2F8ABCA8-AF6A-4084-A5ED-89BE720DC5B3}" srcOrd="0" destOrd="0" presId="urn:microsoft.com/office/officeart/2005/8/layout/vProcess5"/>
    <dgm:cxn modelId="{51D666DC-EE9E-4EC5-9274-721FD0043764}" srcId="{B04DA1BC-C197-49AA-81F8-7D3CCDA965A9}" destId="{D9ABA8D0-AE06-47E5-A622-0710CF782446}" srcOrd="1" destOrd="0" parTransId="{A03574AB-B9F5-4951-8BAC-F160F13AB647}" sibTransId="{A6AFC532-1FBB-4844-ABF8-70240098BCF2}"/>
    <dgm:cxn modelId="{A6461F01-CCE1-4FEA-9D9D-0E80F207CD4C}" type="presOf" srcId="{D9ABA8D0-AE06-47E5-A622-0710CF782446}" destId="{47E969D2-3E4B-4CE4-AFC3-FD7D49BB5767}" srcOrd="0" destOrd="0" presId="urn:microsoft.com/office/officeart/2005/8/layout/vProcess5"/>
    <dgm:cxn modelId="{06AAEC16-5DDD-496B-A935-D987C31D3E6B}" type="presOf" srcId="{E5325C05-D90A-4FA2-87B2-A26770D7DCB3}" destId="{005779D0-423A-447E-8BE7-807C2D7A06B8}" srcOrd="1" destOrd="0" presId="urn:microsoft.com/office/officeart/2005/8/layout/vProcess5"/>
    <dgm:cxn modelId="{C9FA1A1B-2E93-4C14-A2B0-91A49FD91151}" srcId="{B04DA1BC-C197-49AA-81F8-7D3CCDA965A9}" destId="{21864A5E-CD21-4E36-B3B6-049F514D0837}" srcOrd="0" destOrd="0" parTransId="{49B921F0-A7D9-4026-A772-FF527D2249CC}" sibTransId="{F8D45E53-E7E1-4F6A-B438-07149B01593E}"/>
    <dgm:cxn modelId="{0A017AA1-D106-451C-AF69-032EDA3DADE3}" type="presOf" srcId="{F8D45E53-E7E1-4F6A-B438-07149B01593E}" destId="{6AEE010B-8438-482C-BAB4-479CE5BC4B77}" srcOrd="0" destOrd="0" presId="urn:microsoft.com/office/officeart/2005/8/layout/vProcess5"/>
    <dgm:cxn modelId="{1A7B7184-2F0A-41A5-8A30-FABD5B1FC4A6}" srcId="{B04DA1BC-C197-49AA-81F8-7D3CCDA965A9}" destId="{D0BD039B-5C39-47F5-A3AE-B5F1EB3451BF}" srcOrd="2" destOrd="0" parTransId="{D001C231-42F0-4B56-A9A5-326BFC693191}" sibTransId="{B1E070EE-4198-4DCE-8BE9-140ADF3E1FEC}"/>
    <dgm:cxn modelId="{7C06AFB2-192D-478C-A116-4209936FE59C}" srcId="{B04DA1BC-C197-49AA-81F8-7D3CCDA965A9}" destId="{A3365027-FD14-4FCB-A596-3D718E17C0DB}" srcOrd="3" destOrd="0" parTransId="{CE4DF6E2-232E-4AA6-87E3-02359A205BB2}" sibTransId="{0A5B9AEF-9C34-4B8C-9424-13EFC07B1246}"/>
    <dgm:cxn modelId="{AC47F231-1452-4197-9ECD-5A1EF5B1B3B9}" type="presOf" srcId="{21864A5E-CD21-4E36-B3B6-049F514D0837}" destId="{E5793957-BC16-4BC5-BFE7-A7E92DE0414C}" srcOrd="1" destOrd="0" presId="urn:microsoft.com/office/officeart/2005/8/layout/vProcess5"/>
    <dgm:cxn modelId="{B928FAD2-5973-4035-859C-146111FF8379}" type="presOf" srcId="{A3365027-FD14-4FCB-A596-3D718E17C0DB}" destId="{FF721A1A-641F-4924-B2E2-C27A762B50CA}" srcOrd="1" destOrd="0" presId="urn:microsoft.com/office/officeart/2005/8/layout/vProcess5"/>
    <dgm:cxn modelId="{062F01E6-3E7F-46F6-A998-A821A8BD1323}" type="presOf" srcId="{A6AFC532-1FBB-4844-ABF8-70240098BCF2}" destId="{4FD2E13D-31B7-4A47-85C5-40681D531CC0}" srcOrd="0" destOrd="0" presId="urn:microsoft.com/office/officeart/2005/8/layout/vProcess5"/>
    <dgm:cxn modelId="{3646937F-5001-4805-A363-F7DB1DC766F6}" type="presOf" srcId="{D0BD039B-5C39-47F5-A3AE-B5F1EB3451BF}" destId="{3A3A7C1A-CC45-4DC5-B105-27C872954FFB}" srcOrd="1" destOrd="0" presId="urn:microsoft.com/office/officeart/2005/8/layout/vProcess5"/>
    <dgm:cxn modelId="{150872B0-EDB6-44F0-AF40-9E9BD75CA3E1}" srcId="{B04DA1BC-C197-49AA-81F8-7D3CCDA965A9}" destId="{E5325C05-D90A-4FA2-87B2-A26770D7DCB3}" srcOrd="4" destOrd="0" parTransId="{F60627D5-A006-4E21-A937-CA47C908AEAE}" sibTransId="{79C96DD5-EE7C-49A9-A2A9-37B71D434217}"/>
    <dgm:cxn modelId="{03364035-AD29-47FA-9584-35F8F3421E6C}" type="presOf" srcId="{E5325C05-D90A-4FA2-87B2-A26770D7DCB3}" destId="{335CAD39-18C3-44DD-A64F-938BDB495BAF}" srcOrd="0" destOrd="0" presId="urn:microsoft.com/office/officeart/2005/8/layout/vProcess5"/>
    <dgm:cxn modelId="{AEDCA63D-60A9-4598-A48D-2835E0AFA2E8}" type="presOf" srcId="{D0BD039B-5C39-47F5-A3AE-B5F1EB3451BF}" destId="{9E4B259F-8D37-469B-9D2D-C3C7E5A8AC3D}" srcOrd="0" destOrd="0" presId="urn:microsoft.com/office/officeart/2005/8/layout/vProcess5"/>
    <dgm:cxn modelId="{33A105F1-06A4-49EE-BB18-BB9F918F9EB8}" type="presOf" srcId="{21864A5E-CD21-4E36-B3B6-049F514D0837}" destId="{31327D05-AB9F-42E8-A70A-AB486CC06B94}" srcOrd="0" destOrd="0" presId="urn:microsoft.com/office/officeart/2005/8/layout/vProcess5"/>
    <dgm:cxn modelId="{9F60CC58-0679-4B3C-8776-F8542A2ACB4E}" type="presOf" srcId="{B1E070EE-4198-4DCE-8BE9-140ADF3E1FEC}" destId="{04304F02-4B59-4D6B-A2C4-6E540990904D}" srcOrd="0" destOrd="0" presId="urn:microsoft.com/office/officeart/2005/8/layout/vProcess5"/>
    <dgm:cxn modelId="{C78FEFBE-DCA4-4AFD-85F4-5E8739771694}" type="presParOf" srcId="{2F8ABCA8-AF6A-4084-A5ED-89BE720DC5B3}" destId="{64F7F284-7FC3-4F0A-BCEE-2CF73F603887}" srcOrd="0" destOrd="0" presId="urn:microsoft.com/office/officeart/2005/8/layout/vProcess5"/>
    <dgm:cxn modelId="{9B1D0DB8-A48F-432C-83AE-B2FACB7CC8AD}" type="presParOf" srcId="{2F8ABCA8-AF6A-4084-A5ED-89BE720DC5B3}" destId="{31327D05-AB9F-42E8-A70A-AB486CC06B94}" srcOrd="1" destOrd="0" presId="urn:microsoft.com/office/officeart/2005/8/layout/vProcess5"/>
    <dgm:cxn modelId="{1A9DE0D1-5B9E-4087-83BB-6FA50F5BBD53}" type="presParOf" srcId="{2F8ABCA8-AF6A-4084-A5ED-89BE720DC5B3}" destId="{47E969D2-3E4B-4CE4-AFC3-FD7D49BB5767}" srcOrd="2" destOrd="0" presId="urn:microsoft.com/office/officeart/2005/8/layout/vProcess5"/>
    <dgm:cxn modelId="{35FE1AB1-A93C-4EFB-BB70-9957D452746F}" type="presParOf" srcId="{2F8ABCA8-AF6A-4084-A5ED-89BE720DC5B3}" destId="{9E4B259F-8D37-469B-9D2D-C3C7E5A8AC3D}" srcOrd="3" destOrd="0" presId="urn:microsoft.com/office/officeart/2005/8/layout/vProcess5"/>
    <dgm:cxn modelId="{44ED180B-918F-4956-ADDF-0DDE53232252}" type="presParOf" srcId="{2F8ABCA8-AF6A-4084-A5ED-89BE720DC5B3}" destId="{8ECD03BC-CAE4-488D-8F19-7CFB416A54EB}" srcOrd="4" destOrd="0" presId="urn:microsoft.com/office/officeart/2005/8/layout/vProcess5"/>
    <dgm:cxn modelId="{8B8D02DA-6D1D-4309-B2BA-461477B4BEAB}" type="presParOf" srcId="{2F8ABCA8-AF6A-4084-A5ED-89BE720DC5B3}" destId="{335CAD39-18C3-44DD-A64F-938BDB495BAF}" srcOrd="5" destOrd="0" presId="urn:microsoft.com/office/officeart/2005/8/layout/vProcess5"/>
    <dgm:cxn modelId="{1A3DFCE7-7C68-46DD-AEFA-C964C193C199}" type="presParOf" srcId="{2F8ABCA8-AF6A-4084-A5ED-89BE720DC5B3}" destId="{6AEE010B-8438-482C-BAB4-479CE5BC4B77}" srcOrd="6" destOrd="0" presId="urn:microsoft.com/office/officeart/2005/8/layout/vProcess5"/>
    <dgm:cxn modelId="{C053F381-1F88-4F95-A8EA-DBE384891122}" type="presParOf" srcId="{2F8ABCA8-AF6A-4084-A5ED-89BE720DC5B3}" destId="{4FD2E13D-31B7-4A47-85C5-40681D531CC0}" srcOrd="7" destOrd="0" presId="urn:microsoft.com/office/officeart/2005/8/layout/vProcess5"/>
    <dgm:cxn modelId="{7DE0659B-8E88-4771-AACC-15C5A63D6037}" type="presParOf" srcId="{2F8ABCA8-AF6A-4084-A5ED-89BE720DC5B3}" destId="{04304F02-4B59-4D6B-A2C4-6E540990904D}" srcOrd="8" destOrd="0" presId="urn:microsoft.com/office/officeart/2005/8/layout/vProcess5"/>
    <dgm:cxn modelId="{34629B1C-D089-4A1F-972A-1A6EDF84B415}" type="presParOf" srcId="{2F8ABCA8-AF6A-4084-A5ED-89BE720DC5B3}" destId="{11DE7412-0F8C-4FF1-87C6-A2B14AEF2E44}" srcOrd="9" destOrd="0" presId="urn:microsoft.com/office/officeart/2005/8/layout/vProcess5"/>
    <dgm:cxn modelId="{624A9532-0DDE-41DE-9F5D-DB2BD9000F0E}" type="presParOf" srcId="{2F8ABCA8-AF6A-4084-A5ED-89BE720DC5B3}" destId="{E5793957-BC16-4BC5-BFE7-A7E92DE0414C}" srcOrd="10" destOrd="0" presId="urn:microsoft.com/office/officeart/2005/8/layout/vProcess5"/>
    <dgm:cxn modelId="{164ADE94-5D31-489B-B65F-50282C5B56E6}" type="presParOf" srcId="{2F8ABCA8-AF6A-4084-A5ED-89BE720DC5B3}" destId="{DDECDAE2-60C5-417E-89B6-34D173FF0654}" srcOrd="11" destOrd="0" presId="urn:microsoft.com/office/officeart/2005/8/layout/vProcess5"/>
    <dgm:cxn modelId="{74BED2D1-FCAE-4F38-A6C9-84257ACBF80B}" type="presParOf" srcId="{2F8ABCA8-AF6A-4084-A5ED-89BE720DC5B3}" destId="{3A3A7C1A-CC45-4DC5-B105-27C872954FFB}" srcOrd="12" destOrd="0" presId="urn:microsoft.com/office/officeart/2005/8/layout/vProcess5"/>
    <dgm:cxn modelId="{28910384-7B6C-42E4-88E3-BB822F58ECF8}" type="presParOf" srcId="{2F8ABCA8-AF6A-4084-A5ED-89BE720DC5B3}" destId="{FF721A1A-641F-4924-B2E2-C27A762B50CA}" srcOrd="13" destOrd="0" presId="urn:microsoft.com/office/officeart/2005/8/layout/vProcess5"/>
    <dgm:cxn modelId="{905A1D68-DDDD-44E5-8C7E-BD68DEA24612}" type="presParOf" srcId="{2F8ABCA8-AF6A-4084-A5ED-89BE720DC5B3}" destId="{005779D0-423A-447E-8BE7-807C2D7A06B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7A396-4114-479A-8737-DABAF71EAD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E5CAB8-01A9-47DD-9039-5A75C46E6A30}">
      <dgm:prSet phldrT="[Text]" custT="1"/>
      <dgm:spPr>
        <a:solidFill>
          <a:srgbClr val="61A2D8"/>
        </a:solidFill>
        <a:ln>
          <a:solidFill>
            <a:srgbClr val="61A2D8"/>
          </a:solidFill>
        </a:ln>
      </dgm:spPr>
      <dgm:t>
        <a:bodyPr/>
        <a:lstStyle/>
        <a:p>
          <a:r>
            <a:rPr lang="en-US" sz="2800" b="1" dirty="0" smtClean="0">
              <a:latin typeface="Arial" pitchFamily="34" charset="0"/>
              <a:cs typeface="Arial" pitchFamily="34" charset="0"/>
            </a:rPr>
            <a:t>Succession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73622821-CB20-49DD-B153-200E4637B6E5}" type="parTrans" cxnId="{BC9CEAC2-8C00-4217-8176-0AC7EE39CFBF}">
      <dgm:prSet/>
      <dgm:spPr/>
      <dgm:t>
        <a:bodyPr/>
        <a:lstStyle/>
        <a:p>
          <a:endParaRPr lang="en-US"/>
        </a:p>
      </dgm:t>
    </dgm:pt>
    <dgm:pt modelId="{C0160EE8-2D52-4612-A9DE-624B7041F1C4}" type="sibTrans" cxnId="{BC9CEAC2-8C00-4217-8176-0AC7EE39CFBF}">
      <dgm:prSet/>
      <dgm:spPr/>
      <dgm:t>
        <a:bodyPr/>
        <a:lstStyle/>
        <a:p>
          <a:endParaRPr lang="en-US"/>
        </a:p>
      </dgm:t>
    </dgm:pt>
    <dgm:pt modelId="{1DC9F260-4158-403E-9145-7B137A27EF3E}">
      <dgm:prSet phldrT="[Text]"/>
      <dgm:spPr>
        <a:gradFill flip="none" rotWithShape="0">
          <a:gsLst>
            <a:gs pos="0">
              <a:srgbClr val="61A2D8">
                <a:tint val="66000"/>
                <a:satMod val="160000"/>
              </a:srgbClr>
            </a:gs>
            <a:gs pos="50000">
              <a:srgbClr val="61A2D8">
                <a:tint val="44500"/>
                <a:satMod val="160000"/>
              </a:srgbClr>
            </a:gs>
            <a:gs pos="100000">
              <a:srgbClr val="61A2D8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61A2D8">
              <a:alpha val="90000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Long-term; 12-36 months.</a:t>
          </a:r>
          <a:endParaRPr lang="en-US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C8DE2D-8F9B-45CB-A6C8-1A53772C54C0}" type="parTrans" cxnId="{F87B840B-5E76-4755-9F40-9F477E8928C8}">
      <dgm:prSet/>
      <dgm:spPr/>
      <dgm:t>
        <a:bodyPr/>
        <a:lstStyle/>
        <a:p>
          <a:endParaRPr lang="en-US"/>
        </a:p>
      </dgm:t>
    </dgm:pt>
    <dgm:pt modelId="{4471693F-0F8D-43BE-96FB-97DD36B7260D}" type="sibTrans" cxnId="{F87B840B-5E76-4755-9F40-9F477E8928C8}">
      <dgm:prSet/>
      <dgm:spPr/>
      <dgm:t>
        <a:bodyPr/>
        <a:lstStyle/>
        <a:p>
          <a:endParaRPr lang="en-US"/>
        </a:p>
      </dgm:t>
    </dgm:pt>
    <dgm:pt modelId="{2B9BAFC8-5638-4EE7-9AB9-70621018494D}">
      <dgm:prSet phldrT="[Text]" custT="1"/>
      <dgm:spPr>
        <a:solidFill>
          <a:srgbClr val="95C93D"/>
        </a:solidFill>
        <a:ln>
          <a:solidFill>
            <a:srgbClr val="95C93D"/>
          </a:solidFill>
        </a:ln>
      </dgm:spPr>
      <dgm:t>
        <a:bodyPr/>
        <a:lstStyle/>
        <a:p>
          <a:r>
            <a:rPr lang="en-US" sz="2800" b="1" dirty="0" smtClean="0">
              <a:latin typeface="Arial" pitchFamily="34" charset="0"/>
              <a:cs typeface="Arial" pitchFamily="34" charset="0"/>
            </a:rPr>
            <a:t>Replacement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2D6EDBF1-3485-4669-B647-07B64FE1451F}" type="parTrans" cxnId="{4DB24766-6FEF-4907-ABD4-579EC406C2B9}">
      <dgm:prSet/>
      <dgm:spPr/>
      <dgm:t>
        <a:bodyPr/>
        <a:lstStyle/>
        <a:p>
          <a:endParaRPr lang="en-US"/>
        </a:p>
      </dgm:t>
    </dgm:pt>
    <dgm:pt modelId="{ED9A2051-0FC9-4DC7-B3DD-914FD2BD82EA}" type="sibTrans" cxnId="{4DB24766-6FEF-4907-ABD4-579EC406C2B9}">
      <dgm:prSet/>
      <dgm:spPr/>
      <dgm:t>
        <a:bodyPr/>
        <a:lstStyle/>
        <a:p>
          <a:endParaRPr lang="en-US"/>
        </a:p>
      </dgm:t>
    </dgm:pt>
    <dgm:pt modelId="{FF383C04-07DA-405A-BE82-89C732A133E4}">
      <dgm:prSet phldrT="[Text]"/>
      <dgm:spPr>
        <a:gradFill flip="none" rotWithShape="0">
          <a:gsLst>
            <a:gs pos="0">
              <a:srgbClr val="95C93D">
                <a:tint val="66000"/>
                <a:satMod val="160000"/>
              </a:srgbClr>
            </a:gs>
            <a:gs pos="50000">
              <a:srgbClr val="95C93D">
                <a:tint val="44500"/>
                <a:satMod val="160000"/>
              </a:srgbClr>
            </a:gs>
            <a:gs pos="100000">
              <a:srgbClr val="95C93D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95C93D">
              <a:alpha val="90000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Short-term; 0-12 months.</a:t>
          </a:r>
          <a:endParaRPr lang="en-US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C16A142-B3AC-40A5-9661-389DE942EAF7}" type="parTrans" cxnId="{BD557996-093A-49AC-845B-957499C5543D}">
      <dgm:prSet/>
      <dgm:spPr/>
      <dgm:t>
        <a:bodyPr/>
        <a:lstStyle/>
        <a:p>
          <a:endParaRPr lang="en-US"/>
        </a:p>
      </dgm:t>
    </dgm:pt>
    <dgm:pt modelId="{BE8F8E29-95EB-48FC-9CE4-B948DC87B5A9}" type="sibTrans" cxnId="{BD557996-093A-49AC-845B-957499C5543D}">
      <dgm:prSet/>
      <dgm:spPr/>
      <dgm:t>
        <a:bodyPr/>
        <a:lstStyle/>
        <a:p>
          <a:endParaRPr lang="en-US"/>
        </a:p>
      </dgm:t>
    </dgm:pt>
    <dgm:pt modelId="{DE222260-E1C5-446A-9A3F-D20635091B2C}">
      <dgm:prSet/>
      <dgm:spPr>
        <a:gradFill flip="none" rotWithShape="0">
          <a:gsLst>
            <a:gs pos="0">
              <a:srgbClr val="61A2D8">
                <a:tint val="66000"/>
                <a:satMod val="160000"/>
              </a:srgbClr>
            </a:gs>
            <a:gs pos="50000">
              <a:srgbClr val="61A2D8">
                <a:tint val="44500"/>
                <a:satMod val="160000"/>
              </a:srgbClr>
            </a:gs>
            <a:gs pos="100000">
              <a:srgbClr val="61A2D8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61A2D8">
              <a:alpha val="90000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Focuses on leadership talent for the future.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412CB5-4BF4-4811-841E-02FE8607E78C}" type="parTrans" cxnId="{B6E2DBEE-EB93-464D-9045-42297861BA09}">
      <dgm:prSet/>
      <dgm:spPr/>
      <dgm:t>
        <a:bodyPr/>
        <a:lstStyle/>
        <a:p>
          <a:endParaRPr lang="en-US"/>
        </a:p>
      </dgm:t>
    </dgm:pt>
    <dgm:pt modelId="{11860F39-25C3-43BD-BCE2-0DA367CD3F63}" type="sibTrans" cxnId="{B6E2DBEE-EB93-464D-9045-42297861BA09}">
      <dgm:prSet/>
      <dgm:spPr/>
      <dgm:t>
        <a:bodyPr/>
        <a:lstStyle/>
        <a:p>
          <a:endParaRPr lang="en-US"/>
        </a:p>
      </dgm:t>
    </dgm:pt>
    <dgm:pt modelId="{DFBCEE14-C592-464B-B30E-3B438C8FD8F9}">
      <dgm:prSet/>
      <dgm:spPr>
        <a:gradFill flip="none" rotWithShape="0">
          <a:gsLst>
            <a:gs pos="0">
              <a:srgbClr val="61A2D8">
                <a:tint val="66000"/>
                <a:satMod val="160000"/>
              </a:srgbClr>
            </a:gs>
            <a:gs pos="50000">
              <a:srgbClr val="61A2D8">
                <a:tint val="44500"/>
                <a:satMod val="160000"/>
              </a:srgbClr>
            </a:gs>
            <a:gs pos="100000">
              <a:srgbClr val="61A2D8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61A2D8">
              <a:alpha val="90000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Develops leaders capable of filling multiple assignments.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1FF99A-8129-4DDB-9E71-DAF15458D217}" type="parTrans" cxnId="{EC0D195A-6768-4A11-8BF1-056DE7998418}">
      <dgm:prSet/>
      <dgm:spPr/>
      <dgm:t>
        <a:bodyPr/>
        <a:lstStyle/>
        <a:p>
          <a:endParaRPr lang="en-US"/>
        </a:p>
      </dgm:t>
    </dgm:pt>
    <dgm:pt modelId="{0A20FC12-C93E-48DD-9237-189A08D9C2DF}" type="sibTrans" cxnId="{EC0D195A-6768-4A11-8BF1-056DE7998418}">
      <dgm:prSet/>
      <dgm:spPr/>
      <dgm:t>
        <a:bodyPr/>
        <a:lstStyle/>
        <a:p>
          <a:endParaRPr lang="en-US"/>
        </a:p>
      </dgm:t>
    </dgm:pt>
    <dgm:pt modelId="{13BFC9F9-7CE7-4680-9081-11510179213F}">
      <dgm:prSet/>
      <dgm:spPr>
        <a:gradFill flip="none" rotWithShape="0">
          <a:gsLst>
            <a:gs pos="0">
              <a:srgbClr val="95C93D">
                <a:tint val="66000"/>
                <a:satMod val="160000"/>
              </a:srgbClr>
            </a:gs>
            <a:gs pos="50000">
              <a:srgbClr val="95C93D">
                <a:tint val="44500"/>
                <a:satMod val="160000"/>
              </a:srgbClr>
            </a:gs>
            <a:gs pos="100000">
              <a:srgbClr val="95C93D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95C93D">
              <a:alpha val="90000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Focuses on immediate needs.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38B77CF-33C0-40E6-8610-115E13FA60D5}" type="parTrans" cxnId="{AACE5A15-96E0-4318-A706-78069EC98045}">
      <dgm:prSet/>
      <dgm:spPr/>
      <dgm:t>
        <a:bodyPr/>
        <a:lstStyle/>
        <a:p>
          <a:endParaRPr lang="en-US"/>
        </a:p>
      </dgm:t>
    </dgm:pt>
    <dgm:pt modelId="{FE57A57F-74FF-4D45-9EC9-B03C318F1298}" type="sibTrans" cxnId="{AACE5A15-96E0-4318-A706-78069EC98045}">
      <dgm:prSet/>
      <dgm:spPr/>
      <dgm:t>
        <a:bodyPr/>
        <a:lstStyle/>
        <a:p>
          <a:endParaRPr lang="en-US"/>
        </a:p>
      </dgm:t>
    </dgm:pt>
    <dgm:pt modelId="{B0428D88-D782-4D51-82B6-B2A3D85A80D7}">
      <dgm:prSet/>
      <dgm:spPr>
        <a:gradFill flip="none" rotWithShape="0">
          <a:gsLst>
            <a:gs pos="0">
              <a:srgbClr val="95C93D">
                <a:tint val="66000"/>
                <a:satMod val="160000"/>
              </a:srgbClr>
            </a:gs>
            <a:gs pos="50000">
              <a:srgbClr val="95C93D">
                <a:tint val="44500"/>
                <a:satMod val="160000"/>
              </a:srgbClr>
            </a:gs>
            <a:gs pos="100000">
              <a:srgbClr val="95C93D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95C93D">
              <a:alpha val="90000"/>
            </a:srgbClr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Develops backup staff for key positions.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F57EAB-E8A2-44EB-888A-557B7195B1FA}" type="parTrans" cxnId="{D03AA2A5-19A3-443D-A625-C243316CE612}">
      <dgm:prSet/>
      <dgm:spPr/>
      <dgm:t>
        <a:bodyPr/>
        <a:lstStyle/>
        <a:p>
          <a:endParaRPr lang="en-US"/>
        </a:p>
      </dgm:t>
    </dgm:pt>
    <dgm:pt modelId="{9FDF8556-D387-4F6E-A1DF-AE5F9107AD2F}" type="sibTrans" cxnId="{D03AA2A5-19A3-443D-A625-C243316CE612}">
      <dgm:prSet/>
      <dgm:spPr/>
      <dgm:t>
        <a:bodyPr/>
        <a:lstStyle/>
        <a:p>
          <a:endParaRPr lang="en-US"/>
        </a:p>
      </dgm:t>
    </dgm:pt>
    <dgm:pt modelId="{86DD6155-65CA-45D4-B9F7-8D0165F69EB8}" type="pres">
      <dgm:prSet presAssocID="{5BE7A396-4114-479A-8737-DABAF71EAD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A52C3-CE04-48A4-B61A-1FC4528C5220}" type="pres">
      <dgm:prSet presAssocID="{A1E5CAB8-01A9-47DD-9039-5A75C46E6A30}" presName="composite" presStyleCnt="0"/>
      <dgm:spPr/>
    </dgm:pt>
    <dgm:pt modelId="{4F69669A-F40E-4EEE-B987-73FCE889EA27}" type="pres">
      <dgm:prSet presAssocID="{A1E5CAB8-01A9-47DD-9039-5A75C46E6A30}" presName="parTx" presStyleLbl="alignNode1" presStyleIdx="0" presStyleCnt="2" custScaleX="105056" custLinFactNeighborX="-26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56BA1-53EE-4AC3-AA79-6C9352EED851}" type="pres">
      <dgm:prSet presAssocID="{A1E5CAB8-01A9-47DD-9039-5A75C46E6A30}" presName="desTx" presStyleLbl="alignAccFollowNode1" presStyleIdx="0" presStyleCnt="2" custScaleX="104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EA866-A76C-4A84-9CD9-56350036B930}" type="pres">
      <dgm:prSet presAssocID="{C0160EE8-2D52-4612-A9DE-624B7041F1C4}" presName="space" presStyleCnt="0"/>
      <dgm:spPr/>
    </dgm:pt>
    <dgm:pt modelId="{909124F6-D568-462E-B583-77794E801289}" type="pres">
      <dgm:prSet presAssocID="{2B9BAFC8-5638-4EE7-9AB9-70621018494D}" presName="composite" presStyleCnt="0"/>
      <dgm:spPr/>
    </dgm:pt>
    <dgm:pt modelId="{9D5022E6-9800-4EE7-8BB0-00849C81001C}" type="pres">
      <dgm:prSet presAssocID="{2B9BAFC8-5638-4EE7-9AB9-70621018494D}" presName="parTx" presStyleLbl="alignNode1" presStyleIdx="1" presStyleCnt="2" custScaleX="104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F8D2E-0682-479D-A73E-6D57B472D4CC}" type="pres">
      <dgm:prSet presAssocID="{2B9BAFC8-5638-4EE7-9AB9-70621018494D}" presName="desTx" presStyleLbl="alignAccFollowNode1" presStyleIdx="1" presStyleCnt="2" custScaleX="104952" custLinFactNeighborX="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3AA2A5-19A3-443D-A625-C243316CE612}" srcId="{2B9BAFC8-5638-4EE7-9AB9-70621018494D}" destId="{B0428D88-D782-4D51-82B6-B2A3D85A80D7}" srcOrd="2" destOrd="0" parTransId="{E6F57EAB-E8A2-44EB-888A-557B7195B1FA}" sibTransId="{9FDF8556-D387-4F6E-A1DF-AE5F9107AD2F}"/>
    <dgm:cxn modelId="{DB569956-1979-4E6C-98B3-DB672490390D}" type="presOf" srcId="{13BFC9F9-7CE7-4680-9081-11510179213F}" destId="{FB5F8D2E-0682-479D-A73E-6D57B472D4CC}" srcOrd="0" destOrd="1" presId="urn:microsoft.com/office/officeart/2005/8/layout/hList1"/>
    <dgm:cxn modelId="{BC9CEAC2-8C00-4217-8176-0AC7EE39CFBF}" srcId="{5BE7A396-4114-479A-8737-DABAF71EAD97}" destId="{A1E5CAB8-01A9-47DD-9039-5A75C46E6A30}" srcOrd="0" destOrd="0" parTransId="{73622821-CB20-49DD-B153-200E4637B6E5}" sibTransId="{C0160EE8-2D52-4612-A9DE-624B7041F1C4}"/>
    <dgm:cxn modelId="{BFB1F012-560A-4272-B435-843FF95FA360}" type="presOf" srcId="{FF383C04-07DA-405A-BE82-89C732A133E4}" destId="{FB5F8D2E-0682-479D-A73E-6D57B472D4CC}" srcOrd="0" destOrd="0" presId="urn:microsoft.com/office/officeart/2005/8/layout/hList1"/>
    <dgm:cxn modelId="{EC0D195A-6768-4A11-8BF1-056DE7998418}" srcId="{A1E5CAB8-01A9-47DD-9039-5A75C46E6A30}" destId="{DFBCEE14-C592-464B-B30E-3B438C8FD8F9}" srcOrd="2" destOrd="0" parTransId="{BA1FF99A-8129-4DDB-9E71-DAF15458D217}" sibTransId="{0A20FC12-C93E-48DD-9237-189A08D9C2DF}"/>
    <dgm:cxn modelId="{4420AA24-9777-46DF-A0E2-A69E77F83976}" type="presOf" srcId="{DFBCEE14-C592-464B-B30E-3B438C8FD8F9}" destId="{15D56BA1-53EE-4AC3-AA79-6C9352EED851}" srcOrd="0" destOrd="2" presId="urn:microsoft.com/office/officeart/2005/8/layout/hList1"/>
    <dgm:cxn modelId="{4DB24766-6FEF-4907-ABD4-579EC406C2B9}" srcId="{5BE7A396-4114-479A-8737-DABAF71EAD97}" destId="{2B9BAFC8-5638-4EE7-9AB9-70621018494D}" srcOrd="1" destOrd="0" parTransId="{2D6EDBF1-3485-4669-B647-07B64FE1451F}" sibTransId="{ED9A2051-0FC9-4DC7-B3DD-914FD2BD82EA}"/>
    <dgm:cxn modelId="{022F7F38-63E2-4E19-B3A2-1E06808EACA6}" type="presOf" srcId="{DE222260-E1C5-446A-9A3F-D20635091B2C}" destId="{15D56BA1-53EE-4AC3-AA79-6C9352EED851}" srcOrd="0" destOrd="1" presId="urn:microsoft.com/office/officeart/2005/8/layout/hList1"/>
    <dgm:cxn modelId="{F87B840B-5E76-4755-9F40-9F477E8928C8}" srcId="{A1E5CAB8-01A9-47DD-9039-5A75C46E6A30}" destId="{1DC9F260-4158-403E-9145-7B137A27EF3E}" srcOrd="0" destOrd="0" parTransId="{A5C8DE2D-8F9B-45CB-A6C8-1A53772C54C0}" sibTransId="{4471693F-0F8D-43BE-96FB-97DD36B7260D}"/>
    <dgm:cxn modelId="{B6E2DBEE-EB93-464D-9045-42297861BA09}" srcId="{A1E5CAB8-01A9-47DD-9039-5A75C46E6A30}" destId="{DE222260-E1C5-446A-9A3F-D20635091B2C}" srcOrd="1" destOrd="0" parTransId="{1D412CB5-4BF4-4811-841E-02FE8607E78C}" sibTransId="{11860F39-25C3-43BD-BCE2-0DA367CD3F63}"/>
    <dgm:cxn modelId="{E78D1798-FEDB-4964-9B1C-7F31D75A2EF7}" type="presOf" srcId="{B0428D88-D782-4D51-82B6-B2A3D85A80D7}" destId="{FB5F8D2E-0682-479D-A73E-6D57B472D4CC}" srcOrd="0" destOrd="2" presId="urn:microsoft.com/office/officeart/2005/8/layout/hList1"/>
    <dgm:cxn modelId="{BD557996-093A-49AC-845B-957499C5543D}" srcId="{2B9BAFC8-5638-4EE7-9AB9-70621018494D}" destId="{FF383C04-07DA-405A-BE82-89C732A133E4}" srcOrd="0" destOrd="0" parTransId="{0C16A142-B3AC-40A5-9661-389DE942EAF7}" sibTransId="{BE8F8E29-95EB-48FC-9CE4-B948DC87B5A9}"/>
    <dgm:cxn modelId="{AEEBC767-7A56-48C6-B1F2-2F76F5FB195D}" type="presOf" srcId="{2B9BAFC8-5638-4EE7-9AB9-70621018494D}" destId="{9D5022E6-9800-4EE7-8BB0-00849C81001C}" srcOrd="0" destOrd="0" presId="urn:microsoft.com/office/officeart/2005/8/layout/hList1"/>
    <dgm:cxn modelId="{0C6D8326-2293-4968-A7A6-7EC4E03C07F5}" type="presOf" srcId="{1DC9F260-4158-403E-9145-7B137A27EF3E}" destId="{15D56BA1-53EE-4AC3-AA79-6C9352EED851}" srcOrd="0" destOrd="0" presId="urn:microsoft.com/office/officeart/2005/8/layout/hList1"/>
    <dgm:cxn modelId="{62092700-65D0-4790-AF98-4E1F38A934D4}" type="presOf" srcId="{A1E5CAB8-01A9-47DD-9039-5A75C46E6A30}" destId="{4F69669A-F40E-4EEE-B987-73FCE889EA27}" srcOrd="0" destOrd="0" presId="urn:microsoft.com/office/officeart/2005/8/layout/hList1"/>
    <dgm:cxn modelId="{AACE5A15-96E0-4318-A706-78069EC98045}" srcId="{2B9BAFC8-5638-4EE7-9AB9-70621018494D}" destId="{13BFC9F9-7CE7-4680-9081-11510179213F}" srcOrd="1" destOrd="0" parTransId="{E38B77CF-33C0-40E6-8610-115E13FA60D5}" sibTransId="{FE57A57F-74FF-4D45-9EC9-B03C318F1298}"/>
    <dgm:cxn modelId="{B25F66FF-A23A-4172-A4BF-7D8480E56CE3}" type="presOf" srcId="{5BE7A396-4114-479A-8737-DABAF71EAD97}" destId="{86DD6155-65CA-45D4-B9F7-8D0165F69EB8}" srcOrd="0" destOrd="0" presId="urn:microsoft.com/office/officeart/2005/8/layout/hList1"/>
    <dgm:cxn modelId="{DAB46AEF-EA8D-4E55-8024-AE940CF977D5}" type="presParOf" srcId="{86DD6155-65CA-45D4-B9F7-8D0165F69EB8}" destId="{CB8A52C3-CE04-48A4-B61A-1FC4528C5220}" srcOrd="0" destOrd="0" presId="urn:microsoft.com/office/officeart/2005/8/layout/hList1"/>
    <dgm:cxn modelId="{E6589AE8-3EC8-4AA7-A4E7-22DEFA602FD8}" type="presParOf" srcId="{CB8A52C3-CE04-48A4-B61A-1FC4528C5220}" destId="{4F69669A-F40E-4EEE-B987-73FCE889EA27}" srcOrd="0" destOrd="0" presId="urn:microsoft.com/office/officeart/2005/8/layout/hList1"/>
    <dgm:cxn modelId="{6445EACF-DE9F-4EAA-9BB7-086B6E936213}" type="presParOf" srcId="{CB8A52C3-CE04-48A4-B61A-1FC4528C5220}" destId="{15D56BA1-53EE-4AC3-AA79-6C9352EED851}" srcOrd="1" destOrd="0" presId="urn:microsoft.com/office/officeart/2005/8/layout/hList1"/>
    <dgm:cxn modelId="{D658C612-9BAE-4B5F-9172-443664D81CB1}" type="presParOf" srcId="{86DD6155-65CA-45D4-B9F7-8D0165F69EB8}" destId="{AE0EA866-A76C-4A84-9CD9-56350036B930}" srcOrd="1" destOrd="0" presId="urn:microsoft.com/office/officeart/2005/8/layout/hList1"/>
    <dgm:cxn modelId="{294D06E8-5D60-4030-A1D7-7E1EEA497C95}" type="presParOf" srcId="{86DD6155-65CA-45D4-B9F7-8D0165F69EB8}" destId="{909124F6-D568-462E-B583-77794E801289}" srcOrd="2" destOrd="0" presId="urn:microsoft.com/office/officeart/2005/8/layout/hList1"/>
    <dgm:cxn modelId="{4BC7FB8F-A01A-428F-8901-98C505F464C5}" type="presParOf" srcId="{909124F6-D568-462E-B583-77794E801289}" destId="{9D5022E6-9800-4EE7-8BB0-00849C81001C}" srcOrd="0" destOrd="0" presId="urn:microsoft.com/office/officeart/2005/8/layout/hList1"/>
    <dgm:cxn modelId="{5ECCCD14-F818-4ECD-AD0C-DEEBC02F00A3}" type="presParOf" srcId="{909124F6-D568-462E-B583-77794E801289}" destId="{FB5F8D2E-0682-479D-A73E-6D57B472D4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48510-7863-498A-9941-FAA061FF2E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FCF112-33F5-42D0-8782-D949A7216668}">
      <dgm:prSet/>
      <dgm:spPr>
        <a:solidFill>
          <a:srgbClr val="95C93D"/>
        </a:solidFill>
        <a:ln>
          <a:solidFill>
            <a:srgbClr val="95C93D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Consideration (employee-centered)</a:t>
          </a:r>
          <a:endParaRPr lang="en-US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D47C06-47B8-41A6-A86F-5EA7AE932F47}" type="parTrans" cxnId="{D1B1B606-82FF-44F0-B8AE-73059BBC01F3}">
      <dgm:prSet/>
      <dgm:spPr/>
      <dgm:t>
        <a:bodyPr/>
        <a:lstStyle/>
        <a:p>
          <a:endParaRPr lang="en-US"/>
        </a:p>
      </dgm:t>
    </dgm:pt>
    <dgm:pt modelId="{DAD315CC-DE15-41C2-86D7-9144B0A2A7AA}" type="sibTrans" cxnId="{D1B1B606-82FF-44F0-B8AE-73059BBC01F3}">
      <dgm:prSet/>
      <dgm:spPr/>
      <dgm:t>
        <a:bodyPr/>
        <a:lstStyle/>
        <a:p>
          <a:endParaRPr lang="en-US"/>
        </a:p>
      </dgm:t>
    </dgm:pt>
    <dgm:pt modelId="{01D6AFDC-B6EE-4283-B71A-C9651DC45604}">
      <dgm:prSet/>
      <dgm:spPr>
        <a:gradFill flip="none" rotWithShape="0">
          <a:gsLst>
            <a:gs pos="0">
              <a:srgbClr val="95C93D">
                <a:tint val="66000"/>
                <a:satMod val="160000"/>
              </a:srgbClr>
            </a:gs>
            <a:gs pos="50000">
              <a:srgbClr val="95C93D">
                <a:tint val="44500"/>
                <a:satMod val="160000"/>
              </a:srgbClr>
            </a:gs>
            <a:gs pos="100000">
              <a:srgbClr val="95C93D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95C93D">
              <a:alpha val="90000"/>
            </a:srgbClr>
          </a:solidFill>
        </a:ln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Behavior aimed at meeting the social and emotional needs of groups and individuals.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23322B7-33D3-4106-8017-CF8457B5876A}" type="parTrans" cxnId="{23645CFB-4409-4CA3-B5BA-626C34E7BF90}">
      <dgm:prSet/>
      <dgm:spPr/>
      <dgm:t>
        <a:bodyPr/>
        <a:lstStyle/>
        <a:p>
          <a:endParaRPr lang="en-US"/>
        </a:p>
      </dgm:t>
    </dgm:pt>
    <dgm:pt modelId="{949E4276-062F-460E-8C99-72E3FDCFA54D}" type="sibTrans" cxnId="{23645CFB-4409-4CA3-B5BA-626C34E7BF90}">
      <dgm:prSet/>
      <dgm:spPr/>
      <dgm:t>
        <a:bodyPr/>
        <a:lstStyle/>
        <a:p>
          <a:endParaRPr lang="en-US"/>
        </a:p>
      </dgm:t>
    </dgm:pt>
    <dgm:pt modelId="{443AE3E3-F536-4EEE-8AC1-B4F28B1EA94D}">
      <dgm:prSet/>
      <dgm:spPr>
        <a:gradFill flip="none" rotWithShape="0">
          <a:gsLst>
            <a:gs pos="0">
              <a:srgbClr val="95C93D">
                <a:tint val="66000"/>
                <a:satMod val="160000"/>
              </a:srgbClr>
            </a:gs>
            <a:gs pos="50000">
              <a:srgbClr val="95C93D">
                <a:tint val="44500"/>
                <a:satMod val="160000"/>
              </a:srgbClr>
            </a:gs>
            <a:gs pos="100000">
              <a:srgbClr val="95C93D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95C93D">
              <a:alpha val="90000"/>
            </a:srgbClr>
          </a:solidFill>
        </a:ln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Helping group members and explaining decisions.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6D22A2E-1212-46BF-ABDD-D587851892D7}" type="parTrans" cxnId="{43DD260B-6923-4AA4-96EB-09AC5517A495}">
      <dgm:prSet/>
      <dgm:spPr/>
      <dgm:t>
        <a:bodyPr/>
        <a:lstStyle/>
        <a:p>
          <a:endParaRPr lang="en-US"/>
        </a:p>
      </dgm:t>
    </dgm:pt>
    <dgm:pt modelId="{B9FE475B-8171-46CB-B4C4-1E0709B7676B}" type="sibTrans" cxnId="{43DD260B-6923-4AA4-96EB-09AC5517A495}">
      <dgm:prSet/>
      <dgm:spPr/>
      <dgm:t>
        <a:bodyPr/>
        <a:lstStyle/>
        <a:p>
          <a:endParaRPr lang="en-US"/>
        </a:p>
      </dgm:t>
    </dgm:pt>
    <dgm:pt modelId="{304B908F-432A-48F8-8607-DDAD67988B87}">
      <dgm:prSet/>
      <dgm:spPr>
        <a:solidFill>
          <a:srgbClr val="61A2D8"/>
        </a:solidFill>
        <a:ln>
          <a:solidFill>
            <a:srgbClr val="61A2D8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Initiating structure (job-oriented)</a:t>
          </a:r>
          <a:endParaRPr lang="en-US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0FD47B0-F323-4738-93C5-E7B3B02B8609}" type="parTrans" cxnId="{C7C6BD86-D9E5-4AA4-8CA2-419AC1B89652}">
      <dgm:prSet/>
      <dgm:spPr/>
      <dgm:t>
        <a:bodyPr/>
        <a:lstStyle/>
        <a:p>
          <a:endParaRPr lang="en-US"/>
        </a:p>
      </dgm:t>
    </dgm:pt>
    <dgm:pt modelId="{112DEE07-BE3B-440C-B612-40DBE4837AC3}" type="sibTrans" cxnId="{C7C6BD86-D9E5-4AA4-8CA2-419AC1B89652}">
      <dgm:prSet/>
      <dgm:spPr/>
      <dgm:t>
        <a:bodyPr/>
        <a:lstStyle/>
        <a:p>
          <a:endParaRPr lang="en-US"/>
        </a:p>
      </dgm:t>
    </dgm:pt>
    <dgm:pt modelId="{3CE4524D-EE91-4BF8-92E4-528C461B3A08}">
      <dgm:prSet/>
      <dgm:spPr>
        <a:gradFill flip="none" rotWithShape="0">
          <a:gsLst>
            <a:gs pos="0">
              <a:srgbClr val="61A2D8">
                <a:tint val="66000"/>
                <a:satMod val="160000"/>
              </a:srgbClr>
            </a:gs>
            <a:gs pos="50000">
              <a:srgbClr val="61A2D8">
                <a:tint val="44500"/>
                <a:satMod val="160000"/>
              </a:srgbClr>
            </a:gs>
            <a:gs pos="100000">
              <a:srgbClr val="61A2D8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61A2D8">
              <a:alpha val="90000"/>
            </a:srgbClr>
          </a:solidFill>
        </a:ln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Behavior aimed at careful supervision of work methods and performance levels.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9464B27-5239-47DE-8920-05248DC73D07}" type="parTrans" cxnId="{223EB349-6888-43CD-81F5-35060422150F}">
      <dgm:prSet/>
      <dgm:spPr/>
      <dgm:t>
        <a:bodyPr/>
        <a:lstStyle/>
        <a:p>
          <a:endParaRPr lang="en-US"/>
        </a:p>
      </dgm:t>
    </dgm:pt>
    <dgm:pt modelId="{33C382D0-2743-40EB-8F44-7163E17FAFB2}" type="sibTrans" cxnId="{223EB349-6888-43CD-81F5-35060422150F}">
      <dgm:prSet/>
      <dgm:spPr/>
      <dgm:t>
        <a:bodyPr/>
        <a:lstStyle/>
        <a:p>
          <a:endParaRPr lang="en-US"/>
        </a:p>
      </dgm:t>
    </dgm:pt>
    <dgm:pt modelId="{14C29D09-0416-44E5-A369-ADC019D31DFF}">
      <dgm:prSet/>
      <dgm:spPr>
        <a:gradFill flip="none" rotWithShape="0">
          <a:gsLst>
            <a:gs pos="0">
              <a:srgbClr val="61A2D8">
                <a:tint val="66000"/>
                <a:satMod val="160000"/>
              </a:srgbClr>
            </a:gs>
            <a:gs pos="50000">
              <a:srgbClr val="61A2D8">
                <a:tint val="44500"/>
                <a:satMod val="160000"/>
              </a:srgbClr>
            </a:gs>
            <a:gs pos="100000">
              <a:srgbClr val="61A2D8">
                <a:tint val="23500"/>
                <a:satMod val="160000"/>
              </a:srgbClr>
            </a:gs>
          </a:gsLst>
          <a:lin ang="10800000" scaled="1"/>
          <a:tileRect/>
        </a:gradFill>
        <a:ln>
          <a:solidFill>
            <a:srgbClr val="61A2D8">
              <a:alpha val="90000"/>
            </a:srgbClr>
          </a:solidFill>
        </a:ln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Clarifying roles and setting goals.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B0FA41E-E3C5-4164-A995-6DF3FAEC90EA}" type="parTrans" cxnId="{C164D626-A30D-498E-8A9B-FE22DAAA19AE}">
      <dgm:prSet/>
      <dgm:spPr/>
      <dgm:t>
        <a:bodyPr/>
        <a:lstStyle/>
        <a:p>
          <a:endParaRPr lang="en-US"/>
        </a:p>
      </dgm:t>
    </dgm:pt>
    <dgm:pt modelId="{83AEEEA5-3BB8-49D3-B477-BF1E2A794149}" type="sibTrans" cxnId="{C164D626-A30D-498E-8A9B-FE22DAAA19AE}">
      <dgm:prSet/>
      <dgm:spPr/>
      <dgm:t>
        <a:bodyPr/>
        <a:lstStyle/>
        <a:p>
          <a:endParaRPr lang="en-US"/>
        </a:p>
      </dgm:t>
    </dgm:pt>
    <dgm:pt modelId="{1A71079B-07E5-412D-B929-E9D4F57AB407}" type="pres">
      <dgm:prSet presAssocID="{AEC48510-7863-498A-9941-FAA061FF2E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E24BDA-D003-46FB-9E3C-E575DE1DECA4}" type="pres">
      <dgm:prSet presAssocID="{C8FCF112-33F5-42D0-8782-D949A7216668}" presName="linNode" presStyleCnt="0"/>
      <dgm:spPr/>
    </dgm:pt>
    <dgm:pt modelId="{8ACC5175-E579-4C55-8E66-7F52E85EA13A}" type="pres">
      <dgm:prSet presAssocID="{C8FCF112-33F5-42D0-8782-D949A721666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FA328-4AAD-43DE-9CFA-74E6DBBEA402}" type="pres">
      <dgm:prSet presAssocID="{C8FCF112-33F5-42D0-8782-D949A721666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BC57C-AF59-435F-8AD8-457A905846E4}" type="pres">
      <dgm:prSet presAssocID="{DAD315CC-DE15-41C2-86D7-9144B0A2A7AA}" presName="sp" presStyleCnt="0"/>
      <dgm:spPr/>
    </dgm:pt>
    <dgm:pt modelId="{C82BDA66-9289-458F-B51E-2A6ED663B8DD}" type="pres">
      <dgm:prSet presAssocID="{304B908F-432A-48F8-8607-DDAD67988B87}" presName="linNode" presStyleCnt="0"/>
      <dgm:spPr/>
    </dgm:pt>
    <dgm:pt modelId="{16E67842-0FCB-4758-8F35-62596E86C758}" type="pres">
      <dgm:prSet presAssocID="{304B908F-432A-48F8-8607-DDAD67988B8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1A52B-4538-4B35-B85D-913BCEBAF568}" type="pres">
      <dgm:prSet presAssocID="{304B908F-432A-48F8-8607-DDAD67988B8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485E7-C0C0-44EF-A5B3-9FE805001570}" type="presOf" srcId="{443AE3E3-F536-4EEE-8AC1-B4F28B1EA94D}" destId="{49FFA328-4AAD-43DE-9CFA-74E6DBBEA402}" srcOrd="0" destOrd="1" presId="urn:microsoft.com/office/officeart/2005/8/layout/vList5"/>
    <dgm:cxn modelId="{23645CFB-4409-4CA3-B5BA-626C34E7BF90}" srcId="{C8FCF112-33F5-42D0-8782-D949A7216668}" destId="{01D6AFDC-B6EE-4283-B71A-C9651DC45604}" srcOrd="0" destOrd="0" parTransId="{F23322B7-33D3-4106-8017-CF8457B5876A}" sibTransId="{949E4276-062F-460E-8C99-72E3FDCFA54D}"/>
    <dgm:cxn modelId="{B0A35EBE-A92D-4C24-8067-2D9F6E1FD844}" type="presOf" srcId="{C8FCF112-33F5-42D0-8782-D949A7216668}" destId="{8ACC5175-E579-4C55-8E66-7F52E85EA13A}" srcOrd="0" destOrd="0" presId="urn:microsoft.com/office/officeart/2005/8/layout/vList5"/>
    <dgm:cxn modelId="{0028FD0C-C323-414C-B802-0E024A580B89}" type="presOf" srcId="{14C29D09-0416-44E5-A369-ADC019D31DFF}" destId="{BAE1A52B-4538-4B35-B85D-913BCEBAF568}" srcOrd="0" destOrd="1" presId="urn:microsoft.com/office/officeart/2005/8/layout/vList5"/>
    <dgm:cxn modelId="{F5A6AA12-9ED1-4636-BBCD-B0D363BF5D81}" type="presOf" srcId="{304B908F-432A-48F8-8607-DDAD67988B87}" destId="{16E67842-0FCB-4758-8F35-62596E86C758}" srcOrd="0" destOrd="0" presId="urn:microsoft.com/office/officeart/2005/8/layout/vList5"/>
    <dgm:cxn modelId="{107B8EE2-0723-4A17-8FDC-31093EB3E414}" type="presOf" srcId="{3CE4524D-EE91-4BF8-92E4-528C461B3A08}" destId="{BAE1A52B-4538-4B35-B85D-913BCEBAF568}" srcOrd="0" destOrd="0" presId="urn:microsoft.com/office/officeart/2005/8/layout/vList5"/>
    <dgm:cxn modelId="{43DD260B-6923-4AA4-96EB-09AC5517A495}" srcId="{C8FCF112-33F5-42D0-8782-D949A7216668}" destId="{443AE3E3-F536-4EEE-8AC1-B4F28B1EA94D}" srcOrd="1" destOrd="0" parTransId="{F6D22A2E-1212-46BF-ABDD-D587851892D7}" sibTransId="{B9FE475B-8171-46CB-B4C4-1E0709B7676B}"/>
    <dgm:cxn modelId="{223EB349-6888-43CD-81F5-35060422150F}" srcId="{304B908F-432A-48F8-8607-DDAD67988B87}" destId="{3CE4524D-EE91-4BF8-92E4-528C461B3A08}" srcOrd="0" destOrd="0" parTransId="{49464B27-5239-47DE-8920-05248DC73D07}" sibTransId="{33C382D0-2743-40EB-8F44-7163E17FAFB2}"/>
    <dgm:cxn modelId="{D1B1B606-82FF-44F0-B8AE-73059BBC01F3}" srcId="{AEC48510-7863-498A-9941-FAA061FF2EE7}" destId="{C8FCF112-33F5-42D0-8782-D949A7216668}" srcOrd="0" destOrd="0" parTransId="{D7D47C06-47B8-41A6-A86F-5EA7AE932F47}" sibTransId="{DAD315CC-DE15-41C2-86D7-9144B0A2A7AA}"/>
    <dgm:cxn modelId="{98C89D81-4A71-4F69-BD13-AFE98FCD0B3A}" type="presOf" srcId="{AEC48510-7863-498A-9941-FAA061FF2EE7}" destId="{1A71079B-07E5-412D-B929-E9D4F57AB407}" srcOrd="0" destOrd="0" presId="urn:microsoft.com/office/officeart/2005/8/layout/vList5"/>
    <dgm:cxn modelId="{C164D626-A30D-498E-8A9B-FE22DAAA19AE}" srcId="{304B908F-432A-48F8-8607-DDAD67988B87}" destId="{14C29D09-0416-44E5-A369-ADC019D31DFF}" srcOrd="1" destOrd="0" parTransId="{8B0FA41E-E3C5-4164-A995-6DF3FAEC90EA}" sibTransId="{83AEEEA5-3BB8-49D3-B477-BF1E2A794149}"/>
    <dgm:cxn modelId="{D8562DBD-68EA-4723-BD02-C038D8827B2E}" type="presOf" srcId="{01D6AFDC-B6EE-4283-B71A-C9651DC45604}" destId="{49FFA328-4AAD-43DE-9CFA-74E6DBBEA402}" srcOrd="0" destOrd="0" presId="urn:microsoft.com/office/officeart/2005/8/layout/vList5"/>
    <dgm:cxn modelId="{C7C6BD86-D9E5-4AA4-8CA2-419AC1B89652}" srcId="{AEC48510-7863-498A-9941-FAA061FF2EE7}" destId="{304B908F-432A-48F8-8607-DDAD67988B87}" srcOrd="1" destOrd="0" parTransId="{90FD47B0-F323-4738-93C5-E7B3B02B8609}" sibTransId="{112DEE07-BE3B-440C-B612-40DBE4837AC3}"/>
    <dgm:cxn modelId="{B5AB08A5-0CCD-47CA-9E2E-7D483F3D8B00}" type="presParOf" srcId="{1A71079B-07E5-412D-B929-E9D4F57AB407}" destId="{15E24BDA-D003-46FB-9E3C-E575DE1DECA4}" srcOrd="0" destOrd="0" presId="urn:microsoft.com/office/officeart/2005/8/layout/vList5"/>
    <dgm:cxn modelId="{A47BB691-46D5-4085-80CF-F2027DF4C9BD}" type="presParOf" srcId="{15E24BDA-D003-46FB-9E3C-E575DE1DECA4}" destId="{8ACC5175-E579-4C55-8E66-7F52E85EA13A}" srcOrd="0" destOrd="0" presId="urn:microsoft.com/office/officeart/2005/8/layout/vList5"/>
    <dgm:cxn modelId="{38E194D8-3007-4CCF-8415-E3BB76B75889}" type="presParOf" srcId="{15E24BDA-D003-46FB-9E3C-E575DE1DECA4}" destId="{49FFA328-4AAD-43DE-9CFA-74E6DBBEA402}" srcOrd="1" destOrd="0" presId="urn:microsoft.com/office/officeart/2005/8/layout/vList5"/>
    <dgm:cxn modelId="{0FACCCAB-178B-4F83-A14D-992F213D14D5}" type="presParOf" srcId="{1A71079B-07E5-412D-B929-E9D4F57AB407}" destId="{088BC57C-AF59-435F-8AD8-457A905846E4}" srcOrd="1" destOrd="0" presId="urn:microsoft.com/office/officeart/2005/8/layout/vList5"/>
    <dgm:cxn modelId="{7CDD04AA-044E-4CAB-9BF3-998F506692B0}" type="presParOf" srcId="{1A71079B-07E5-412D-B929-E9D4F57AB407}" destId="{C82BDA66-9289-458F-B51E-2A6ED663B8DD}" srcOrd="2" destOrd="0" presId="urn:microsoft.com/office/officeart/2005/8/layout/vList5"/>
    <dgm:cxn modelId="{F199EADC-071F-4846-9A26-89DCA88A0D27}" type="presParOf" srcId="{C82BDA66-9289-458F-B51E-2A6ED663B8DD}" destId="{16E67842-0FCB-4758-8F35-62596E86C758}" srcOrd="0" destOrd="0" presId="urn:microsoft.com/office/officeart/2005/8/layout/vList5"/>
    <dgm:cxn modelId="{90B23256-F7A3-4A46-B4DD-2B537283E370}" type="presParOf" srcId="{C82BDA66-9289-458F-B51E-2A6ED663B8DD}" destId="{BAE1A52B-4538-4B35-B85D-913BCEBAF5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27D05-AB9F-42E8-A70A-AB486CC06B94}">
      <dsp:nvSpPr>
        <dsp:cNvPr id="0" name=""/>
        <dsp:cNvSpPr/>
      </dsp:nvSpPr>
      <dsp:spPr>
        <a:xfrm>
          <a:off x="1715665" y="85087"/>
          <a:ext cx="6102096" cy="9189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D1C24">
                <a:tint val="66000"/>
                <a:satMod val="160000"/>
              </a:srgbClr>
            </a:gs>
            <a:gs pos="50000">
              <a:srgbClr val="ED1C24">
                <a:tint val="44500"/>
                <a:satMod val="160000"/>
              </a:srgbClr>
            </a:gs>
            <a:gs pos="100000">
              <a:srgbClr val="ED1C24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rgbClr val="ED1C2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Late career</a:t>
          </a:r>
          <a:endParaRPr lang="en-US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42581" y="112003"/>
        <a:ext cx="5002933" cy="865140"/>
      </dsp:txXfrm>
    </dsp:sp>
    <dsp:sp modelId="{47E969D2-3E4B-4CE4-AFC3-FD7D49BB5767}">
      <dsp:nvSpPr>
        <dsp:cNvPr id="0" name=""/>
        <dsp:cNvSpPr/>
      </dsp:nvSpPr>
      <dsp:spPr>
        <a:xfrm>
          <a:off x="1388869" y="1123184"/>
          <a:ext cx="6102096" cy="9189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5C93D">
                <a:tint val="66000"/>
                <a:satMod val="160000"/>
              </a:srgbClr>
            </a:gs>
            <a:gs pos="50000">
              <a:srgbClr val="95C93D">
                <a:tint val="44500"/>
                <a:satMod val="160000"/>
              </a:srgbClr>
            </a:gs>
            <a:gs pos="100000">
              <a:srgbClr val="95C93D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rgbClr val="95C9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Mid career</a:t>
          </a:r>
          <a:endParaRPr lang="en-US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415785" y="1150100"/>
        <a:ext cx="4995256" cy="865140"/>
      </dsp:txXfrm>
    </dsp:sp>
    <dsp:sp modelId="{9E4B259F-8D37-469B-9D2D-C3C7E5A8AC3D}">
      <dsp:nvSpPr>
        <dsp:cNvPr id="0" name=""/>
        <dsp:cNvSpPr/>
      </dsp:nvSpPr>
      <dsp:spPr>
        <a:xfrm>
          <a:off x="898659" y="2127252"/>
          <a:ext cx="6102096" cy="9189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7E244">
                <a:tint val="66000"/>
                <a:satMod val="160000"/>
              </a:srgbClr>
            </a:gs>
            <a:gs pos="50000">
              <a:srgbClr val="F7E244">
                <a:tint val="44500"/>
                <a:satMod val="160000"/>
              </a:srgbClr>
            </a:gs>
            <a:gs pos="100000">
              <a:srgbClr val="F7E244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rgbClr val="F7E2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Early career establishment and achievement</a:t>
          </a:r>
          <a:endParaRPr lang="en-US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25575" y="2154168"/>
        <a:ext cx="4995256" cy="865139"/>
      </dsp:txXfrm>
    </dsp:sp>
    <dsp:sp modelId="{8ECD03BC-CAE4-488D-8F19-7CFB416A54EB}">
      <dsp:nvSpPr>
        <dsp:cNvPr id="0" name=""/>
        <dsp:cNvSpPr/>
      </dsp:nvSpPr>
      <dsp:spPr>
        <a:xfrm>
          <a:off x="408510" y="3148330"/>
          <a:ext cx="6102096" cy="9189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61A2D8">
                <a:tint val="66000"/>
                <a:satMod val="160000"/>
              </a:srgbClr>
            </a:gs>
            <a:gs pos="50000">
              <a:srgbClr val="61A2D8">
                <a:tint val="44500"/>
                <a:satMod val="160000"/>
              </a:srgbClr>
            </a:gs>
            <a:gs pos="100000">
              <a:srgbClr val="61A2D8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rgbClr val="61A2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Organizational entry</a:t>
          </a:r>
          <a:endParaRPr lang="en-US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5426" y="3175246"/>
        <a:ext cx="4995256" cy="865139"/>
      </dsp:txXfrm>
    </dsp:sp>
    <dsp:sp modelId="{335CAD39-18C3-44DD-A64F-938BDB495BAF}">
      <dsp:nvSpPr>
        <dsp:cNvPr id="0" name=""/>
        <dsp:cNvSpPr/>
      </dsp:nvSpPr>
      <dsp:spPr>
        <a:xfrm>
          <a:off x="7" y="4169408"/>
          <a:ext cx="6102096" cy="91897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C88C0">
                <a:tint val="66000"/>
                <a:satMod val="160000"/>
              </a:srgbClr>
            </a:gs>
            <a:gs pos="50000">
              <a:srgbClr val="9C88C0">
                <a:tint val="44500"/>
                <a:satMod val="160000"/>
              </a:srgbClr>
            </a:gs>
            <a:gs pos="100000">
              <a:srgbClr val="9C88C0">
                <a:tint val="23500"/>
                <a:satMod val="160000"/>
              </a:srgbClr>
            </a:gs>
          </a:gsLst>
          <a:lin ang="0" scaled="1"/>
          <a:tileRect/>
        </a:gradFill>
        <a:ln w="25400" cap="flat" cmpd="sng" algn="ctr">
          <a:solidFill>
            <a:srgbClr val="9C88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Occupational preparation</a:t>
          </a:r>
          <a:endParaRPr lang="en-US" sz="28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923" y="4196324"/>
        <a:ext cx="4995256" cy="865140"/>
      </dsp:txXfrm>
    </dsp:sp>
    <dsp:sp modelId="{6AEE010B-8438-482C-BAB4-479CE5BC4B77}">
      <dsp:nvSpPr>
        <dsp:cNvPr id="0" name=""/>
        <dsp:cNvSpPr/>
      </dsp:nvSpPr>
      <dsp:spPr>
        <a:xfrm rot="10800000">
          <a:off x="7143747" y="698066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rgbClr val="717171"/>
        </a:solidFill>
        <a:ln w="25400" cap="flat" cmpd="sng" algn="ctr">
          <a:solidFill>
            <a:srgbClr val="717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7278146" y="845905"/>
        <a:ext cx="328533" cy="449492"/>
      </dsp:txXfrm>
    </dsp:sp>
    <dsp:sp modelId="{4FD2E13D-31B7-4A47-85C5-40681D531CC0}">
      <dsp:nvSpPr>
        <dsp:cNvPr id="0" name=""/>
        <dsp:cNvSpPr/>
      </dsp:nvSpPr>
      <dsp:spPr>
        <a:xfrm rot="10800000">
          <a:off x="6629398" y="1688667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rgbClr val="717171"/>
        </a:solidFill>
        <a:ln w="25400" cap="flat" cmpd="sng" algn="ctr">
          <a:solidFill>
            <a:srgbClr val="717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6763797" y="1836506"/>
        <a:ext cx="328533" cy="449492"/>
      </dsp:txXfrm>
    </dsp:sp>
    <dsp:sp modelId="{04304F02-4B59-4D6B-A2C4-6E540990904D}">
      <dsp:nvSpPr>
        <dsp:cNvPr id="0" name=""/>
        <dsp:cNvSpPr/>
      </dsp:nvSpPr>
      <dsp:spPr>
        <a:xfrm rot="10800000">
          <a:off x="6175737" y="2722879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rgbClr val="717171"/>
        </a:solidFill>
        <a:ln w="25400" cap="flat" cmpd="sng" algn="ctr">
          <a:solidFill>
            <a:srgbClr val="717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6310136" y="2870718"/>
        <a:ext cx="328533" cy="449492"/>
      </dsp:txXfrm>
    </dsp:sp>
    <dsp:sp modelId="{11DE7412-0F8C-4FF1-87C6-A2B14AEF2E44}">
      <dsp:nvSpPr>
        <dsp:cNvPr id="0" name=""/>
        <dsp:cNvSpPr/>
      </dsp:nvSpPr>
      <dsp:spPr>
        <a:xfrm rot="10800000">
          <a:off x="5731372" y="3743959"/>
          <a:ext cx="597331" cy="597331"/>
        </a:xfrm>
        <a:prstGeom prst="downArrow">
          <a:avLst>
            <a:gd name="adj1" fmla="val 55000"/>
            <a:gd name="adj2" fmla="val 45000"/>
          </a:avLst>
        </a:prstGeom>
        <a:solidFill>
          <a:srgbClr val="717171"/>
        </a:solidFill>
        <a:ln w="25400" cap="flat" cmpd="sng" algn="ctr">
          <a:solidFill>
            <a:srgbClr val="71717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5865771" y="3891798"/>
        <a:ext cx="328533" cy="449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9669A-F40E-4EEE-B987-73FCE889EA27}">
      <dsp:nvSpPr>
        <dsp:cNvPr id="0" name=""/>
        <dsp:cNvSpPr/>
      </dsp:nvSpPr>
      <dsp:spPr>
        <a:xfrm>
          <a:off x="0" y="13294"/>
          <a:ext cx="3358303" cy="662400"/>
        </a:xfrm>
        <a:prstGeom prst="rect">
          <a:avLst/>
        </a:prstGeom>
        <a:solidFill>
          <a:srgbClr val="61A2D8"/>
        </a:solidFill>
        <a:ln w="25400" cap="flat" cmpd="sng" algn="ctr">
          <a:solidFill>
            <a:srgbClr val="61A2D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Succession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13294"/>
        <a:ext cx="3358303" cy="662400"/>
      </dsp:txXfrm>
    </dsp:sp>
    <dsp:sp modelId="{15D56BA1-53EE-4AC3-AA79-6C9352EED851}">
      <dsp:nvSpPr>
        <dsp:cNvPr id="0" name=""/>
        <dsp:cNvSpPr/>
      </dsp:nvSpPr>
      <dsp:spPr>
        <a:xfrm>
          <a:off x="2813" y="675694"/>
          <a:ext cx="3354659" cy="3375011"/>
        </a:xfrm>
        <a:prstGeom prst="rect">
          <a:avLst/>
        </a:prstGeom>
        <a:gradFill flip="none" rotWithShape="0">
          <a:gsLst>
            <a:gs pos="0">
              <a:srgbClr val="61A2D8">
                <a:tint val="66000"/>
                <a:satMod val="160000"/>
              </a:srgbClr>
            </a:gs>
            <a:gs pos="50000">
              <a:srgbClr val="61A2D8">
                <a:tint val="44500"/>
                <a:satMod val="160000"/>
              </a:srgbClr>
            </a:gs>
            <a:gs pos="100000">
              <a:srgbClr val="61A2D8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rgbClr val="61A2D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Long-term; 12-36 months.</a:t>
          </a:r>
          <a:endParaRPr lang="en-US" sz="23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Focuses on leadership talent for the future.</a:t>
          </a:r>
          <a:endParaRPr lang="en-US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Develops leaders capable of filling multiple assignments.</a:t>
          </a:r>
          <a:endParaRPr lang="en-US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13" y="675694"/>
        <a:ext cx="3354659" cy="3375011"/>
      </dsp:txXfrm>
    </dsp:sp>
    <dsp:sp modelId="{9D5022E6-9800-4EE7-8BB0-00849C81001C}">
      <dsp:nvSpPr>
        <dsp:cNvPr id="0" name=""/>
        <dsp:cNvSpPr/>
      </dsp:nvSpPr>
      <dsp:spPr>
        <a:xfrm>
          <a:off x="3810506" y="13294"/>
          <a:ext cx="3347626" cy="662400"/>
        </a:xfrm>
        <a:prstGeom prst="rect">
          <a:avLst/>
        </a:prstGeom>
        <a:solidFill>
          <a:srgbClr val="95C93D"/>
        </a:solidFill>
        <a:ln w="25400" cap="flat" cmpd="sng" algn="ctr">
          <a:solidFill>
            <a:srgbClr val="95C93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Replacement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3810506" y="13294"/>
        <a:ext cx="3347626" cy="662400"/>
      </dsp:txXfrm>
    </dsp:sp>
    <dsp:sp modelId="{FB5F8D2E-0682-479D-A73E-6D57B472D4CC}">
      <dsp:nvSpPr>
        <dsp:cNvPr id="0" name=""/>
        <dsp:cNvSpPr/>
      </dsp:nvSpPr>
      <dsp:spPr>
        <a:xfrm>
          <a:off x="3807821" y="675694"/>
          <a:ext cx="3354978" cy="3375011"/>
        </a:xfrm>
        <a:prstGeom prst="rect">
          <a:avLst/>
        </a:prstGeom>
        <a:gradFill flip="none" rotWithShape="0">
          <a:gsLst>
            <a:gs pos="0">
              <a:srgbClr val="95C93D">
                <a:tint val="66000"/>
                <a:satMod val="160000"/>
              </a:srgbClr>
            </a:gs>
            <a:gs pos="50000">
              <a:srgbClr val="95C93D">
                <a:tint val="44500"/>
                <a:satMod val="160000"/>
              </a:srgbClr>
            </a:gs>
            <a:gs pos="100000">
              <a:srgbClr val="95C93D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solidFill>
            <a:srgbClr val="95C93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Short-term; 0-12 months.</a:t>
          </a:r>
          <a:endParaRPr lang="en-US" sz="23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Focuses on immediate needs.</a:t>
          </a:r>
          <a:endParaRPr lang="en-US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Develops backup staff for key positions.</a:t>
          </a:r>
          <a:endParaRPr lang="en-US" sz="23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807821" y="675694"/>
        <a:ext cx="3354978" cy="3375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9D337-7B66-4A5A-AEFC-8232D38A32A8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3B0B3-C48B-422B-AC95-440412F55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5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E21C55-31F6-461E-8DEA-B03F5A7EEA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9233F4-FFE0-46DD-BB62-47630C3B68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1D9D8-A8E3-4117-8DC1-26BD724565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28F634-471B-447B-BA7B-9D63C6362A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F675A-C787-4C5B-910D-488C4C9655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0B2C09-0D92-4302-BCBF-5135FBE71F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64802-8784-4EC8-89BF-984DAC8106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A40AB-B29C-491E-8B70-5D547BE4DC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4CA3C-3C4D-4825-A056-99B379DAFA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22936-2E97-4901-9C3D-9239421F1E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298F3-13E6-49EC-80CD-2A53413491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0A551B-9E97-4C0E-A3E4-D0C6D0B4B12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BD92E-E2E3-4406-B9A9-67BA26C850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5A549F-7C82-443B-AB90-707A96227C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DC6237-6CA7-443F-83AE-45B219DB92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FF53A-69F7-491B-A9E1-088E0BE1F7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BE396-84F5-4908-8121-E881F31717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58786-685C-464B-8369-4D13816666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94AC1-467F-4333-B277-53D6F7ED42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FD95C5-FEB6-46FA-9B2F-7A1D0EFDD5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1362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4025"/>
            <a:ext cx="5028579" cy="411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61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SHRM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</a:t>
            </a:r>
            <a:fld id="{654CFD98-724C-449A-843E-15762CEECEF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08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362200"/>
            <a:ext cx="7772400" cy="3733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SHRM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</a:t>
            </a:r>
            <a:fld id="{473A883E-94EA-44C2-9A88-3500E37A969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9077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SHRM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</a:t>
            </a:r>
            <a:fld id="{3BA6AE21-4CF3-4909-AB61-0989DCF0BE5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195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622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3622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SHRM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</a:t>
            </a:r>
            <a:fld id="{662B9288-9607-489B-B2A9-A3AE2D6521B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12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362200"/>
            <a:ext cx="7772400" cy="3733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SHRM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</a:t>
            </a:r>
            <a:fld id="{1B74E26B-F10D-48A6-BE0D-D0CD25ED670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70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362200"/>
            <a:ext cx="3810000" cy="3733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SHRM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</a:t>
            </a:r>
            <a:fld id="{EFC00851-8249-4F3D-8219-6245843527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29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9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7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CC58-C2A0-4CA0-82D2-7F79F0D8B4A3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34F7-7479-4ACB-AB47-A31305B72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smtClean="0"/>
              <a:t>Forces Impacting Talent Management</a:t>
            </a:r>
          </a:p>
        </p:txBody>
      </p:sp>
      <p:graphicFrame>
        <p:nvGraphicFramePr>
          <p:cNvPr id="442428" name="Group 60"/>
          <p:cNvGraphicFramePr>
            <a:graphicFrameLocks noGrp="1"/>
          </p:cNvGraphicFramePr>
          <p:nvPr>
            <p:ph/>
          </p:nvPr>
        </p:nvGraphicFramePr>
        <p:xfrm>
          <a:off x="457200" y="1752600"/>
          <a:ext cx="8077200" cy="3938588"/>
        </p:xfrm>
        <a:graphic>
          <a:graphicData uri="http://schemas.openxmlformats.org/drawingml/2006/table">
            <a:tbl>
              <a:tblPr/>
              <a:tblGrid>
                <a:gridCol w="2057400"/>
                <a:gridCol w="6019800"/>
              </a:tblGrid>
              <a:tr h="2481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Staffing challenges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2D8"/>
                    </a:solidFill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Reliance on contingent workers</a:t>
                      </a:r>
                    </a:p>
                    <a:p>
                      <a:pPr marL="347663" marR="0" lvl="0" indent="-347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Retirement of baby boomers and likely labor shortage</a:t>
                      </a:r>
                    </a:p>
                    <a:p>
                      <a:pPr marL="347663" marR="0" lvl="0" indent="-347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Shortage of knowledge workers</a:t>
                      </a:r>
                    </a:p>
                    <a:p>
                      <a:pPr marL="347663" marR="0" lvl="0" indent="-347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Diversity of workforce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2D8">
                        <a:alpha val="20000"/>
                      </a:srgbClr>
                    </a:solidFill>
                  </a:tcPr>
                </a:tc>
              </a:tr>
              <a:tr h="1457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Economy/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job market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2D8"/>
                    </a:solidFill>
                  </a:tcPr>
                </a:tc>
                <a:tc>
                  <a:txBody>
                    <a:bodyPr/>
                    <a:lstStyle/>
                    <a:p>
                      <a:pPr marL="347663" marR="0" lvl="0" indent="-347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Economic conditions </a:t>
                      </a:r>
                    </a:p>
                    <a:p>
                      <a:pPr marL="347663" marR="0" lvl="0" indent="-3476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Competition for talented resources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A2D8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71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1F96B29E-CBD3-4E69-A3E8-6DE14D3BF47D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/>
          </a:p>
        </p:txBody>
      </p:sp>
      <p:sp>
        <p:nvSpPr>
          <p:cNvPr id="29711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35865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Leadership and Management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153400" cy="4267200"/>
          </a:xfrm>
        </p:spPr>
        <p:txBody>
          <a:bodyPr/>
          <a:lstStyle/>
          <a:p>
            <a:pPr marL="346075" indent="-346075" eaLnBrk="1" hangingPunct="1">
              <a:buClr>
                <a:schemeClr val="tx1"/>
              </a:buClr>
            </a:pPr>
            <a:r>
              <a:rPr lang="en-US" sz="2800" smtClean="0">
                <a:solidFill>
                  <a:srgbClr val="11568C"/>
                </a:solidFill>
              </a:rPr>
              <a:t>Leadership </a:t>
            </a:r>
            <a:r>
              <a:rPr lang="en-US" sz="2800" smtClean="0"/>
              <a:t>requires alignment to the organization’s vision and mission.</a:t>
            </a:r>
          </a:p>
          <a:p>
            <a:pPr marL="746125" lvl="1" eaLnBrk="1" hangingPunct="1">
              <a:buClr>
                <a:schemeClr val="tx1"/>
              </a:buClr>
            </a:pPr>
            <a:r>
              <a:rPr lang="en-US" sz="2400" smtClean="0"/>
              <a:t>Leaders influence others toward the achievement of goals, act as change agents, serve by example, and develop other leaders.</a:t>
            </a:r>
          </a:p>
          <a:p>
            <a:pPr marL="346075" indent="-346075" eaLnBrk="1" hangingPunct="1">
              <a:buClr>
                <a:schemeClr val="tx1"/>
              </a:buClr>
            </a:pPr>
            <a:r>
              <a:rPr lang="en-US" sz="2800" smtClean="0">
                <a:solidFill>
                  <a:srgbClr val="11568C"/>
                </a:solidFill>
              </a:rPr>
              <a:t>Management </a:t>
            </a:r>
            <a:r>
              <a:rPr lang="en-US" sz="2800" smtClean="0"/>
              <a:t>is about coping with day-to-day operations.</a:t>
            </a:r>
          </a:p>
          <a:p>
            <a:pPr marL="746125" lvl="1" eaLnBrk="1" hangingPunct="1">
              <a:buClr>
                <a:schemeClr val="tx1"/>
              </a:buClr>
            </a:pPr>
            <a:r>
              <a:rPr lang="en-US" sz="2400" smtClean="0"/>
              <a:t>Brings order and consistency to the organization.</a:t>
            </a:r>
          </a:p>
          <a:p>
            <a:pPr marL="746125" lvl="1" eaLnBrk="1" hangingPunct="1">
              <a:buClr>
                <a:schemeClr val="tx1"/>
              </a:buClr>
            </a:pPr>
            <a:r>
              <a:rPr lang="en-US" sz="2400" smtClean="0"/>
              <a:t>Establishes systems and structures that get results.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9556A6C4-42F5-4FC3-8718-ECD3CF740C8B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32248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11568C"/>
                </a:solidFill>
              </a:rPr>
              <a:t>Which responsibility is MOST characteristic of a leader?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153400" cy="3810000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sz="2800" smtClean="0"/>
              <a:t>A.	Evaluating recommendations from a corporate communications survey</a:t>
            </a:r>
          </a:p>
          <a:p>
            <a:pPr marL="465138" indent="-465138" eaLnBrk="1" hangingPunct="1">
              <a:buFontTx/>
              <a:buNone/>
            </a:pPr>
            <a:r>
              <a:rPr lang="en-US" sz="2800" smtClean="0"/>
              <a:t>B.	Implementing a corporate ethics program</a:t>
            </a:r>
          </a:p>
          <a:p>
            <a:pPr marL="465138" indent="-465138" eaLnBrk="1" hangingPunct="1">
              <a:buFontTx/>
              <a:buNone/>
            </a:pPr>
            <a:r>
              <a:rPr lang="en-US" sz="2800" smtClean="0"/>
              <a:t>C.	Reviewing and adjusting sales forecasts</a:t>
            </a:r>
          </a:p>
          <a:p>
            <a:pPr marL="465138" indent="-465138" eaLnBrk="1" hangingPunct="1">
              <a:buFontTx/>
              <a:buNone/>
            </a:pPr>
            <a:r>
              <a:rPr lang="en-US" sz="2800" smtClean="0"/>
              <a:t>D.	Establishing a vision for the organization</a:t>
            </a:r>
          </a:p>
          <a:p>
            <a:pPr marL="465138" indent="-465138" eaLnBrk="1" hangingPunct="1">
              <a:spcBef>
                <a:spcPct val="100000"/>
              </a:spcBef>
              <a:buFontTx/>
              <a:buNone/>
            </a:pPr>
            <a:r>
              <a:rPr lang="en-US" sz="2800" smtClean="0"/>
              <a:t>Answer: D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C1800AAF-32DE-4E06-ADAA-4F06FC56B882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1102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smtClean="0"/>
              <a:t>Behavioral Dimensions of Leadership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13716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EDCAC493-9CEA-4FC3-B29C-22F6C0B56B25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38816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Blake-Mouton’s Theory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1991" name="Object 2"/>
          <p:cNvGraphicFramePr>
            <a:graphicFrameLocks noChangeAspect="1"/>
          </p:cNvGraphicFramePr>
          <p:nvPr/>
        </p:nvGraphicFramePr>
        <p:xfrm>
          <a:off x="990600" y="1143000"/>
          <a:ext cx="67405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4" imgW="5915008" imgH="4810065" progId="Visio.Drawing.11">
                  <p:embed/>
                </p:oleObj>
              </mc:Choice>
              <mc:Fallback>
                <p:oleObj name="Visio" r:id="rId4" imgW="5915008" imgH="48100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674052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31930523-BF41-4451-9142-7A34897052C1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smtClean="0"/>
          </a:p>
        </p:txBody>
      </p:sp>
      <p:sp>
        <p:nvSpPr>
          <p:cNvPr id="41993" name="Footer Placeholder 8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40945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Hersey-Blanchard’s Theory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176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3015" name="Object 2"/>
          <p:cNvGraphicFramePr>
            <a:graphicFrameLocks noChangeAspect="1"/>
          </p:cNvGraphicFramePr>
          <p:nvPr/>
        </p:nvGraphicFramePr>
        <p:xfrm>
          <a:off x="304800" y="1828800"/>
          <a:ext cx="8305800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4" imgW="6177999" imgH="3453747" progId="Visio.Drawing.11">
                  <p:embed/>
                </p:oleObj>
              </mc:Choice>
              <mc:Fallback>
                <p:oleObj name="Visio" r:id="rId4" imgW="6177999" imgH="34537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305800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57200" y="1295400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Leadership styles match the situation.</a:t>
            </a:r>
          </a:p>
        </p:txBody>
      </p:sp>
      <p:sp>
        <p:nvSpPr>
          <p:cNvPr id="43017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1DCFC81C-FA8B-47B6-A523-6D2E951BE0D2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smtClean="0"/>
          </a:p>
        </p:txBody>
      </p:sp>
      <p:sp>
        <p:nvSpPr>
          <p:cNvPr id="43018" name="Footer Placeholder 9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7022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Fiedler’s Contingency Theory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648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smtClean="0"/>
              <a:t>Favorableness of the leadership environment is determined by three factors:</a:t>
            </a:r>
          </a:p>
          <a:p>
            <a:pPr lvl="1" eaLnBrk="1" hangingPunct="1"/>
            <a:r>
              <a:rPr lang="en-US" sz="2400" smtClean="0"/>
              <a:t>Leader-member relations: The degree of trust that followers have in their leaders.</a:t>
            </a:r>
          </a:p>
          <a:p>
            <a:pPr lvl="1" eaLnBrk="1" hangingPunct="1"/>
            <a:r>
              <a:rPr lang="en-US" sz="2400" smtClean="0"/>
              <a:t>Task structure: The extent to which tasks are defined.</a:t>
            </a:r>
          </a:p>
          <a:p>
            <a:pPr lvl="1" eaLnBrk="1" hangingPunct="1"/>
            <a:r>
              <a:rPr lang="en-US" sz="2400" smtClean="0"/>
              <a:t>Position power: The degree of power and influence a leader has over subordinates.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smtClean="0"/>
              <a:t>Leaders should change the factors rather than changing their style.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661AF7A4-45A7-4419-ADEF-4E1255DEFFAA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smtClean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5952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Leadership Styles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114800" cy="4495800"/>
          </a:xfrm>
        </p:spPr>
        <p:txBody>
          <a:bodyPr/>
          <a:lstStyle/>
          <a:p>
            <a:pPr marL="228600" indent="-228600" eaLnBrk="1" hangingPunct="1"/>
            <a:r>
              <a:rPr lang="en-US" smtClean="0"/>
              <a:t>Transactional:</a:t>
            </a:r>
          </a:p>
          <a:p>
            <a:pPr lvl="1" eaLnBrk="1" hangingPunct="1"/>
            <a:r>
              <a:rPr lang="en-US" smtClean="0"/>
              <a:t>Offers promise of reward or threat of discipline.</a:t>
            </a:r>
          </a:p>
          <a:p>
            <a:pPr lvl="1" eaLnBrk="1" hangingPunct="1"/>
            <a:r>
              <a:rPr lang="en-US" smtClean="0"/>
              <a:t>Looks for deviation from rules.</a:t>
            </a:r>
          </a:p>
          <a:p>
            <a:pPr lvl="1" eaLnBrk="1" hangingPunct="1"/>
            <a:r>
              <a:rPr lang="en-US" smtClean="0"/>
              <a:t>Intervenes when standards are not met.</a:t>
            </a:r>
          </a:p>
          <a:p>
            <a:pPr lvl="1" eaLnBrk="1" hangingPunct="1"/>
            <a:r>
              <a:rPr lang="en-US" smtClean="0"/>
              <a:t>Abdicates responsibility and avoids making decisions.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371600"/>
            <a:ext cx="3962400" cy="4419600"/>
          </a:xfrm>
        </p:spPr>
        <p:txBody>
          <a:bodyPr/>
          <a:lstStyle/>
          <a:p>
            <a:pPr marL="228600" indent="-228600" eaLnBrk="1" hangingPunct="1"/>
            <a:r>
              <a:rPr lang="en-US" smtClean="0"/>
              <a:t>Transformational: </a:t>
            </a:r>
          </a:p>
          <a:p>
            <a:pPr lvl="1" eaLnBrk="1" hangingPunct="1"/>
            <a:r>
              <a:rPr lang="en-US" smtClean="0"/>
              <a:t>Provides vision and sense of mission.</a:t>
            </a:r>
          </a:p>
          <a:p>
            <a:pPr lvl="1" eaLnBrk="1" hangingPunct="1"/>
            <a:r>
              <a:rPr lang="en-US" smtClean="0"/>
              <a:t>Communicates high expectations.</a:t>
            </a:r>
          </a:p>
          <a:p>
            <a:pPr lvl="1" eaLnBrk="1" hangingPunct="1"/>
            <a:r>
              <a:rPr lang="en-US" smtClean="0"/>
              <a:t>Promotes intelligence and problem solving.</a:t>
            </a:r>
          </a:p>
          <a:p>
            <a:pPr lvl="1" eaLnBrk="1" hangingPunct="1"/>
            <a:r>
              <a:rPr lang="en-US" smtClean="0"/>
              <a:t>Gives personal attention and coaches.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587BBAA9-EC82-43CF-B932-E8062FA04A16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smtClean="0"/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33128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Emotional Intelligence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6482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smtClean="0"/>
              <a:t>Ability to be sensitive to and understand emotions of others and to manage own emotions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smtClean="0"/>
              <a:t>Four branches:</a:t>
            </a:r>
          </a:p>
          <a:p>
            <a:pPr lvl="1" eaLnBrk="1" hangingPunct="1"/>
            <a:r>
              <a:rPr lang="en-US" sz="2400" smtClean="0"/>
              <a:t>Perceiving emotion</a:t>
            </a:r>
          </a:p>
          <a:p>
            <a:pPr lvl="1" eaLnBrk="1" hangingPunct="1"/>
            <a:r>
              <a:rPr lang="en-US" sz="2400" smtClean="0"/>
              <a:t>Using emotion to facilitate thought</a:t>
            </a:r>
          </a:p>
          <a:p>
            <a:pPr lvl="1" eaLnBrk="1" hangingPunct="1"/>
            <a:r>
              <a:rPr lang="en-US" sz="2400" smtClean="0"/>
              <a:t>Understanding emotion</a:t>
            </a:r>
          </a:p>
          <a:p>
            <a:pPr lvl="1" eaLnBrk="1" hangingPunct="1"/>
            <a:r>
              <a:rPr lang="en-US" sz="2400" smtClean="0"/>
              <a:t>Regulating emotion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800" smtClean="0"/>
              <a:t>Positive correlation between leadership effectiveness and emotional intelligence quotient (EQ)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B3BDECEB-B6FD-4F5A-BA83-FF3514F6D7E4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9076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Performance Management System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457200" y="12954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Drives business results that accomplish the goals of the organization.</a:t>
            </a:r>
          </a:p>
        </p:txBody>
      </p:sp>
      <p:sp>
        <p:nvSpPr>
          <p:cNvPr id="47108" name="Rectangle 1634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7109" name="Object 2"/>
          <p:cNvGraphicFramePr>
            <a:graphicFrameLocks noChangeAspect="1"/>
          </p:cNvGraphicFramePr>
          <p:nvPr/>
        </p:nvGraphicFramePr>
        <p:xfrm>
          <a:off x="1392238" y="2362200"/>
          <a:ext cx="6151562" cy="39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4" imgW="5172159" imgH="3571817" progId="Visio.Drawing.11">
                  <p:embed/>
                </p:oleObj>
              </mc:Choice>
              <mc:Fallback>
                <p:oleObj name="Visio" r:id="rId4" imgW="5172159" imgH="35718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24" b="3024"/>
                      <a:stretch>
                        <a:fillRect/>
                      </a:stretch>
                    </p:blipFill>
                    <p:spPr bwMode="auto">
                      <a:xfrm>
                        <a:off x="1392238" y="2362200"/>
                        <a:ext cx="6151562" cy="3989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1F5F640E-6B1F-4C87-8F5F-564EF55661AE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smtClean="0"/>
          </a:p>
        </p:txBody>
      </p:sp>
      <p:sp>
        <p:nvSpPr>
          <p:cNvPr id="4711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0138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smtClean="0"/>
              <a:t>Fostering a High-Performance Workplace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3962400" cy="3124200"/>
          </a:xfrm>
        </p:spPr>
        <p:txBody>
          <a:bodyPr>
            <a:normAutofit lnSpcReduction="10000"/>
          </a:bodyPr>
          <a:lstStyle/>
          <a:p>
            <a:pPr marL="288925" indent="-288925" eaLnBrk="1" hangingPunct="1"/>
            <a:r>
              <a:rPr lang="en-US" smtClean="0"/>
              <a:t>Executive support.</a:t>
            </a:r>
          </a:p>
          <a:p>
            <a:pPr marL="288925" indent="-288925" eaLnBrk="1" hangingPunct="1"/>
            <a:r>
              <a:rPr lang="en-US" smtClean="0"/>
              <a:t>Challenging work environment.</a:t>
            </a:r>
          </a:p>
          <a:p>
            <a:pPr marL="288925" indent="-288925" eaLnBrk="1" hangingPunct="1"/>
            <a:r>
              <a:rPr lang="en-US" smtClean="0"/>
              <a:t>Employee engagement activities.</a:t>
            </a:r>
          </a:p>
          <a:p>
            <a:pPr marL="288925" indent="-288925" eaLnBrk="1" hangingPunct="1"/>
            <a:r>
              <a:rPr lang="en-US" smtClean="0"/>
              <a:t>Performance management training.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4114800" cy="2819400"/>
          </a:xfrm>
        </p:spPr>
        <p:txBody>
          <a:bodyPr/>
          <a:lstStyle/>
          <a:p>
            <a:pPr marL="288925" indent="-288925" eaLnBrk="1" hangingPunct="1"/>
            <a:r>
              <a:rPr lang="en-US" smtClean="0"/>
              <a:t>Continual feedback.</a:t>
            </a:r>
          </a:p>
          <a:p>
            <a:pPr marL="288925" indent="-288925" eaLnBrk="1" hangingPunct="1"/>
            <a:r>
              <a:rPr lang="en-US" smtClean="0"/>
              <a:t>Resources and tools.</a:t>
            </a:r>
          </a:p>
          <a:p>
            <a:pPr marL="288925" indent="-288925" eaLnBrk="1" hangingPunct="1"/>
            <a:r>
              <a:rPr lang="en-US" smtClean="0"/>
              <a:t>Consistent management practices.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Organizations must provide:</a:t>
            </a: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6773EC87-A0C7-4828-9CCA-9297E558C1C1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smtClean="0"/>
          </a:p>
        </p:txBody>
      </p:sp>
      <p:sp>
        <p:nvSpPr>
          <p:cNvPr id="4813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9060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b="1" smtClean="0"/>
              <a:t>Orientation and</a:t>
            </a:r>
            <a:br>
              <a:rPr lang="en-US" sz="3200" b="1" smtClean="0"/>
            </a:br>
            <a:r>
              <a:rPr lang="en-US" sz="3200" b="1" smtClean="0"/>
              <a:t>Onboarding Programs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mtClean="0">
                <a:solidFill>
                  <a:srgbClr val="11568C"/>
                </a:solidFill>
              </a:rPr>
              <a:t>Orientation</a:t>
            </a:r>
            <a:r>
              <a:rPr lang="en-US" smtClean="0"/>
              <a:t> provides initial exposure to:</a:t>
            </a:r>
          </a:p>
          <a:p>
            <a:pPr lvl="1" eaLnBrk="1" hangingPunct="1"/>
            <a:r>
              <a:rPr lang="en-US" smtClean="0"/>
              <a:t>Organizational information.</a:t>
            </a:r>
          </a:p>
          <a:p>
            <a:pPr lvl="1" eaLnBrk="1" hangingPunct="1"/>
            <a:r>
              <a:rPr lang="en-US" smtClean="0"/>
              <a:t>Policies, procedures, and benefits.</a:t>
            </a:r>
          </a:p>
          <a:p>
            <a:pPr lvl="1" eaLnBrk="1" hangingPunct="1"/>
            <a:r>
              <a:rPr lang="en-US" smtClean="0"/>
              <a:t>Work context.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>
                <a:solidFill>
                  <a:srgbClr val="11568C"/>
                </a:solidFill>
              </a:rPr>
              <a:t>Onboarding</a:t>
            </a:r>
            <a:r>
              <a:rPr lang="en-US" smtClean="0"/>
              <a:t> promotes assimilation into:</a:t>
            </a:r>
          </a:p>
          <a:p>
            <a:pPr lvl="1" eaLnBrk="1" hangingPunct="1"/>
            <a:r>
              <a:rPr lang="en-US" smtClean="0"/>
              <a:t>Organizational culture and norms.</a:t>
            </a:r>
          </a:p>
          <a:p>
            <a:pPr lvl="1" eaLnBrk="1" hangingPunct="1"/>
            <a:r>
              <a:rPr lang="en-US" smtClean="0"/>
              <a:t>Specific departments and functions.</a:t>
            </a:r>
          </a:p>
          <a:p>
            <a:pPr lvl="1" eaLnBrk="1" hangingPunct="1"/>
            <a:r>
              <a:rPr lang="en-US" smtClean="0"/>
              <a:t>Support systems (e.g., mentoring, work/life balance).</a:t>
            </a:r>
          </a:p>
          <a:p>
            <a:pPr lvl="1" eaLnBrk="1" hangingPunct="1"/>
            <a:endParaRPr lang="en-US" b="1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A9AA2E91-E8DD-4C0E-8C11-A1808CA23B25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25568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543800" cy="9144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dirty="0"/>
              <a:t>Individual Performance Appraisals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157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49158" name="Object 2"/>
          <p:cNvGraphicFramePr>
            <a:graphicFrameLocks noChangeAspect="1"/>
          </p:cNvGraphicFramePr>
          <p:nvPr/>
        </p:nvGraphicFramePr>
        <p:xfrm>
          <a:off x="266700" y="1600200"/>
          <a:ext cx="8610600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4" imgW="7115057" imgH="2886093" progId="Visio.Drawing.11">
                  <p:embed/>
                </p:oleObj>
              </mc:Choice>
              <mc:Fallback>
                <p:oleObj name="Visio" r:id="rId4" imgW="7115057" imgH="28860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335" r="9251" b="8115"/>
                      <a:stretch>
                        <a:fillRect/>
                      </a:stretch>
                    </p:blipFill>
                    <p:spPr bwMode="auto">
                      <a:xfrm>
                        <a:off x="266700" y="1600200"/>
                        <a:ext cx="8610600" cy="40909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B90756D0-7581-4EFF-A61C-EC545CDD49C9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smtClean="0"/>
          </a:p>
        </p:txBody>
      </p:sp>
      <p:sp>
        <p:nvSpPr>
          <p:cNvPr id="49160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  <p:sp>
        <p:nvSpPr>
          <p:cNvPr id="49161" name="TextBox 1"/>
          <p:cNvSpPr txBox="1">
            <a:spLocks noChangeArrowheads="1"/>
          </p:cNvSpPr>
          <p:nvPr/>
        </p:nvSpPr>
        <p:spPr bwMode="auto">
          <a:xfrm>
            <a:off x="9677400" y="2209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Appraisal Methods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447800"/>
            <a:ext cx="4114800" cy="4724400"/>
          </a:xfrm>
        </p:spPr>
        <p:txBody>
          <a:bodyPr/>
          <a:lstStyle/>
          <a:p>
            <a:pPr marL="288925" indent="-288925" eaLnBrk="1" hangingPunct="1"/>
            <a:r>
              <a:rPr lang="en-US" sz="2600" smtClean="0"/>
              <a:t>Category rating methods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z="2200" smtClean="0"/>
              <a:t>Simple marking of performance level</a:t>
            </a:r>
          </a:p>
          <a:p>
            <a:pPr lvl="1" eaLnBrk="1" hangingPunct="1"/>
            <a:r>
              <a:rPr lang="en-US" sz="2200" smtClean="0"/>
              <a:t>Graphic scale, checklist, forced choice</a:t>
            </a:r>
          </a:p>
          <a:p>
            <a:pPr marL="288925" indent="-288925" eaLnBrk="1" hangingPunct="1"/>
            <a:r>
              <a:rPr lang="en-US" sz="2600" smtClean="0"/>
              <a:t>Comparative methods </a:t>
            </a:r>
          </a:p>
          <a:p>
            <a:pPr lvl="1" eaLnBrk="1" hangingPunct="1"/>
            <a:r>
              <a:rPr lang="en-US" sz="2200" smtClean="0"/>
              <a:t>Compare performance of employees</a:t>
            </a:r>
          </a:p>
          <a:p>
            <a:pPr lvl="1" eaLnBrk="1" hangingPunct="1"/>
            <a:r>
              <a:rPr lang="en-US" sz="2200" smtClean="0"/>
              <a:t>Ranking, paired comparison, forced distribution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921D50B4-8C64-47C3-950D-898249B4C08A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smtClean="0"/>
          </a:p>
        </p:txBody>
      </p:sp>
      <p:sp>
        <p:nvSpPr>
          <p:cNvPr id="50181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  <p:sp>
        <p:nvSpPr>
          <p:cNvPr id="50182" name="Rectangle 3"/>
          <p:cNvSpPr txBox="1">
            <a:spLocks noChangeArrowheads="1"/>
          </p:cNvSpPr>
          <p:nvPr/>
        </p:nvSpPr>
        <p:spPr bwMode="auto">
          <a:xfrm>
            <a:off x="4800600" y="14478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8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/>
              <a:t>Narrative methods</a:t>
            </a:r>
            <a:r>
              <a:rPr lang="en-US" sz="2400"/>
              <a:t> 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/>
              <a:t>Written narrative appraisals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/>
              <a:t>Essay, critical incidents, field review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/>
              <a:t>Special methods 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/>
              <a:t>Designed to overcome appraisal difficulties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200"/>
              <a:t>MBO, BARS</a:t>
            </a:r>
          </a:p>
        </p:txBody>
      </p:sp>
    </p:spTree>
    <p:extLst>
      <p:ext uri="{BB962C8B-B14F-4D97-AF65-F5344CB8AC3E}">
        <p14:creationId xmlns:p14="http://schemas.microsoft.com/office/powerpoint/2010/main" val="8189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11568C"/>
                </a:solidFill>
              </a:rPr>
              <a:t>Which appraisal method is best exemplified by the following?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2895600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sz="2800" smtClean="0"/>
              <a:t>A.	BARS</a:t>
            </a:r>
          </a:p>
          <a:p>
            <a:pPr marL="465138" indent="-465138" eaLnBrk="1" hangingPunct="1">
              <a:buFontTx/>
              <a:buNone/>
            </a:pPr>
            <a:r>
              <a:rPr lang="en-US" sz="2800" smtClean="0"/>
              <a:t>B.	Forced distribution</a:t>
            </a:r>
          </a:p>
          <a:p>
            <a:pPr marL="465138" indent="-465138" eaLnBrk="1" hangingPunct="1">
              <a:buFontTx/>
              <a:buNone/>
            </a:pPr>
            <a:r>
              <a:rPr lang="en-US" sz="2800" smtClean="0"/>
              <a:t>C.	Graphic scale</a:t>
            </a:r>
          </a:p>
          <a:p>
            <a:pPr marL="465138" indent="-465138" eaLnBrk="1" hangingPunct="1">
              <a:buFontTx/>
              <a:buNone/>
            </a:pPr>
            <a:r>
              <a:rPr lang="en-US" sz="2800" smtClean="0"/>
              <a:t>D.	Ranking</a:t>
            </a:r>
          </a:p>
          <a:p>
            <a:pPr marL="465138" indent="-465138" eaLnBrk="1" hangingPunct="1">
              <a:spcBef>
                <a:spcPct val="50000"/>
              </a:spcBef>
              <a:buFontTx/>
              <a:buNone/>
            </a:pPr>
            <a:r>
              <a:rPr lang="en-US" sz="2800" smtClean="0"/>
              <a:t>Answer: C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568325" y="2462213"/>
            <a:ext cx="8194675" cy="1047750"/>
            <a:chOff x="310" y="1455"/>
            <a:chExt cx="5162" cy="660"/>
          </a:xfrm>
        </p:grpSpPr>
        <p:sp>
          <p:nvSpPr>
            <p:cNvPr id="51207" name="Line 5"/>
            <p:cNvSpPr>
              <a:spLocks noChangeShapeType="1"/>
            </p:cNvSpPr>
            <p:nvPr/>
          </p:nvSpPr>
          <p:spPr bwMode="auto">
            <a:xfrm>
              <a:off x="1248" y="1584"/>
              <a:ext cx="3312" cy="0"/>
            </a:xfrm>
            <a:prstGeom prst="line">
              <a:avLst/>
            </a:prstGeom>
            <a:noFill/>
            <a:ln w="76200">
              <a:solidFill>
                <a:srgbClr val="11568C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2400" y="1824"/>
              <a:ext cx="9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/>
                <a:t>Quality</a:t>
              </a:r>
            </a:p>
          </p:txBody>
        </p:sp>
        <p:sp>
          <p:nvSpPr>
            <p:cNvPr id="51209" name="Text Box 7"/>
            <p:cNvSpPr txBox="1">
              <a:spLocks noChangeArrowheads="1"/>
            </p:cNvSpPr>
            <p:nvPr/>
          </p:nvSpPr>
          <p:spPr bwMode="auto">
            <a:xfrm>
              <a:off x="4512" y="1455"/>
              <a:ext cx="9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High</a:t>
              </a:r>
            </a:p>
          </p:txBody>
        </p:sp>
        <p:sp>
          <p:nvSpPr>
            <p:cNvPr id="51210" name="Text Box 8"/>
            <p:cNvSpPr txBox="1">
              <a:spLocks noChangeArrowheads="1"/>
            </p:cNvSpPr>
            <p:nvPr/>
          </p:nvSpPr>
          <p:spPr bwMode="auto">
            <a:xfrm>
              <a:off x="310" y="1456"/>
              <a:ext cx="9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/>
                <a:t>Low</a:t>
              </a:r>
            </a:p>
          </p:txBody>
        </p:sp>
        <p:sp>
          <p:nvSpPr>
            <p:cNvPr id="51211" name="Text Box 9"/>
            <p:cNvSpPr txBox="1">
              <a:spLocks noChangeArrowheads="1"/>
            </p:cNvSpPr>
            <p:nvPr/>
          </p:nvSpPr>
          <p:spPr bwMode="auto">
            <a:xfrm>
              <a:off x="1632" y="1584"/>
              <a:ext cx="29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857250" algn="l"/>
                  <a:tab pos="1828800" algn="l"/>
                  <a:tab pos="2686050" algn="l"/>
                  <a:tab pos="3657600" algn="l"/>
                  <a:tab pos="45148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857250" algn="l"/>
                  <a:tab pos="1828800" algn="l"/>
                  <a:tab pos="2686050" algn="l"/>
                  <a:tab pos="3657600" algn="l"/>
                  <a:tab pos="45148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857250" algn="l"/>
                  <a:tab pos="1828800" algn="l"/>
                  <a:tab pos="2686050" algn="l"/>
                  <a:tab pos="3657600" algn="l"/>
                  <a:tab pos="45148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857250" algn="l"/>
                  <a:tab pos="1828800" algn="l"/>
                  <a:tab pos="2686050" algn="l"/>
                  <a:tab pos="3657600" algn="l"/>
                  <a:tab pos="45148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857250" algn="l"/>
                  <a:tab pos="1828800" algn="l"/>
                  <a:tab pos="2686050" algn="l"/>
                  <a:tab pos="3657600" algn="l"/>
                  <a:tab pos="45148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l"/>
                  <a:tab pos="1828800" algn="l"/>
                  <a:tab pos="2686050" algn="l"/>
                  <a:tab pos="3657600" algn="l"/>
                  <a:tab pos="45148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l"/>
                  <a:tab pos="1828800" algn="l"/>
                  <a:tab pos="2686050" algn="l"/>
                  <a:tab pos="3657600" algn="l"/>
                  <a:tab pos="45148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l"/>
                  <a:tab pos="1828800" algn="l"/>
                  <a:tab pos="2686050" algn="l"/>
                  <a:tab pos="3657600" algn="l"/>
                  <a:tab pos="45148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l"/>
                  <a:tab pos="1828800" algn="l"/>
                  <a:tab pos="2686050" algn="l"/>
                  <a:tab pos="3657600" algn="l"/>
                  <a:tab pos="451485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1	2	3	4	5</a:t>
              </a:r>
            </a:p>
          </p:txBody>
        </p:sp>
      </p:grpSp>
      <p:sp>
        <p:nvSpPr>
          <p:cNvPr id="51205" name="Slide Number Placeholder 9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8A8A9DEC-2572-4A7E-B321-266B0B235F2F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smtClean="0"/>
          </a:p>
        </p:txBody>
      </p:sp>
      <p:sp>
        <p:nvSpPr>
          <p:cNvPr id="51206" name="Footer Placeholder 10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8450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Errors in Performance Appraisal</a:t>
            </a:r>
          </a:p>
        </p:txBody>
      </p:sp>
      <p:grpSp>
        <p:nvGrpSpPr>
          <p:cNvPr id="52227" name="Diagram 2"/>
          <p:cNvGrpSpPr>
            <a:grpSpLocks noChangeAspect="1"/>
          </p:cNvGrpSpPr>
          <p:nvPr/>
        </p:nvGrpSpPr>
        <p:grpSpPr bwMode="auto">
          <a:xfrm>
            <a:off x="76200" y="1674813"/>
            <a:ext cx="8991600" cy="4421187"/>
            <a:chOff x="432" y="984"/>
            <a:chExt cx="4896" cy="2352"/>
          </a:xfrm>
        </p:grpSpPr>
        <p:sp>
          <p:nvSpPr>
            <p:cNvPr id="52230" name="_s25604"/>
            <p:cNvSpPr>
              <a:spLocks noChangeShapeType="1"/>
            </p:cNvSpPr>
            <p:nvPr/>
          </p:nvSpPr>
          <p:spPr bwMode="auto">
            <a:xfrm flipH="1" flipV="1">
              <a:off x="2465" y="1744"/>
              <a:ext cx="208" cy="208"/>
            </a:xfrm>
            <a:prstGeom prst="line">
              <a:avLst/>
            </a:prstGeom>
            <a:noFill/>
            <a:ln w="285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_s25605"/>
            <p:cNvSpPr>
              <a:spLocks noChangeArrowheads="1"/>
            </p:cNvSpPr>
            <p:nvPr/>
          </p:nvSpPr>
          <p:spPr bwMode="auto">
            <a:xfrm>
              <a:off x="1963" y="1242"/>
              <a:ext cx="588" cy="588"/>
            </a:xfrm>
            <a:prstGeom prst="ellipse">
              <a:avLst/>
            </a:prstGeom>
            <a:gradFill flip="none" rotWithShape="1">
              <a:gsLst>
                <a:gs pos="0">
                  <a:srgbClr val="61A2D8">
                    <a:tint val="66000"/>
                    <a:satMod val="160000"/>
                  </a:srgbClr>
                </a:gs>
                <a:gs pos="50000">
                  <a:srgbClr val="61A2D8">
                    <a:tint val="44500"/>
                    <a:satMod val="160000"/>
                  </a:srgbClr>
                </a:gs>
                <a:gs pos="100000">
                  <a:srgbClr val="61A2D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61A2D8"/>
              </a:solidFill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contourW="12700" prstMaterial="legacyMatte">
              <a:bevelT w="13500" h="13500" prst="angle"/>
              <a:bevelB w="13500" h="13500" prst="angle"/>
              <a:extrusionClr>
                <a:srgbClr val="717171"/>
              </a:extrusionClr>
              <a:contourClr>
                <a:srgbClr val="717171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/>
                <a:t>Contrast</a:t>
              </a:r>
            </a:p>
          </p:txBody>
        </p:sp>
        <p:sp>
          <p:nvSpPr>
            <p:cNvPr id="52234" name="_s25606"/>
            <p:cNvSpPr>
              <a:spLocks noChangeShapeType="1"/>
            </p:cNvSpPr>
            <p:nvPr/>
          </p:nvSpPr>
          <p:spPr bwMode="auto">
            <a:xfrm flipH="1">
              <a:off x="2293" y="2159"/>
              <a:ext cx="294" cy="0"/>
            </a:xfrm>
            <a:prstGeom prst="line">
              <a:avLst/>
            </a:prstGeom>
            <a:noFill/>
            <a:ln w="285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_s25607"/>
            <p:cNvSpPr>
              <a:spLocks noChangeArrowheads="1"/>
            </p:cNvSpPr>
            <p:nvPr/>
          </p:nvSpPr>
          <p:spPr bwMode="auto">
            <a:xfrm>
              <a:off x="1705" y="1865"/>
              <a:ext cx="588" cy="588"/>
            </a:xfrm>
            <a:prstGeom prst="ellipse">
              <a:avLst/>
            </a:prstGeom>
            <a:gradFill flip="none" rotWithShape="1">
              <a:gsLst>
                <a:gs pos="0">
                  <a:srgbClr val="CDCDCD">
                    <a:shade val="30000"/>
                    <a:satMod val="115000"/>
                  </a:srgbClr>
                </a:gs>
                <a:gs pos="50000">
                  <a:srgbClr val="CDCDCD">
                    <a:shade val="67500"/>
                    <a:satMod val="115000"/>
                  </a:srgbClr>
                </a:gs>
                <a:gs pos="100000">
                  <a:srgbClr val="CDCDCD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717171"/>
              </a:solidFill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contourW="12700" prstMaterial="legacyMatte">
              <a:bevelT w="13500" h="13500" prst="angle"/>
              <a:bevelB w="13500" h="13500" prst="angle"/>
              <a:extrusionClr>
                <a:srgbClr val="717171"/>
              </a:extrusionClr>
              <a:contourClr>
                <a:srgbClr val="717171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/>
                <a:t>Central</a:t>
              </a:r>
            </a:p>
            <a:p>
              <a:pPr algn="ctr" eaLnBrk="0" hangingPunct="0">
                <a:defRPr/>
              </a:pPr>
              <a:r>
                <a:rPr lang="en-US" sz="1600" b="1" dirty="0"/>
                <a:t>tendency</a:t>
              </a:r>
            </a:p>
          </p:txBody>
        </p:sp>
        <p:sp>
          <p:nvSpPr>
            <p:cNvPr id="52238" name="_s25608"/>
            <p:cNvSpPr>
              <a:spLocks noChangeShapeType="1"/>
            </p:cNvSpPr>
            <p:nvPr/>
          </p:nvSpPr>
          <p:spPr bwMode="auto">
            <a:xfrm flipH="1">
              <a:off x="2465" y="2366"/>
              <a:ext cx="208" cy="208"/>
            </a:xfrm>
            <a:prstGeom prst="line">
              <a:avLst/>
            </a:prstGeom>
            <a:noFill/>
            <a:ln w="285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_s25609"/>
            <p:cNvSpPr>
              <a:spLocks noChangeArrowheads="1"/>
            </p:cNvSpPr>
            <p:nvPr/>
          </p:nvSpPr>
          <p:spPr bwMode="auto">
            <a:xfrm>
              <a:off x="1963" y="2488"/>
              <a:ext cx="588" cy="588"/>
            </a:xfrm>
            <a:prstGeom prst="ellipse">
              <a:avLst/>
            </a:prstGeom>
            <a:gradFill flip="none" rotWithShape="1">
              <a:gsLst>
                <a:gs pos="0">
                  <a:srgbClr val="9C88C0">
                    <a:tint val="66000"/>
                    <a:satMod val="160000"/>
                  </a:srgbClr>
                </a:gs>
                <a:gs pos="50000">
                  <a:srgbClr val="9C88C0">
                    <a:tint val="44500"/>
                    <a:satMod val="160000"/>
                  </a:srgbClr>
                </a:gs>
                <a:gs pos="100000">
                  <a:srgbClr val="9C88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9C88C0"/>
              </a:solidFill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contourW="12700" prstMaterial="legacyMatte">
              <a:bevelT w="13500" h="13500" prst="angle"/>
              <a:bevelB w="13500" h="13500" prst="angle"/>
              <a:extrusionClr>
                <a:srgbClr val="717171"/>
              </a:extrusionClr>
              <a:contourClr>
                <a:srgbClr val="717171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/>
                <a:t>Leniency</a:t>
              </a:r>
            </a:p>
          </p:txBody>
        </p:sp>
        <p:sp>
          <p:nvSpPr>
            <p:cNvPr id="52242" name="_s25610"/>
            <p:cNvSpPr>
              <a:spLocks noChangeShapeType="1"/>
            </p:cNvSpPr>
            <p:nvPr/>
          </p:nvSpPr>
          <p:spPr bwMode="auto">
            <a:xfrm>
              <a:off x="2880" y="2452"/>
              <a:ext cx="0" cy="294"/>
            </a:xfrm>
            <a:prstGeom prst="line">
              <a:avLst/>
            </a:prstGeom>
            <a:noFill/>
            <a:ln w="285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_s25611"/>
            <p:cNvSpPr>
              <a:spLocks noChangeArrowheads="1"/>
            </p:cNvSpPr>
            <p:nvPr/>
          </p:nvSpPr>
          <p:spPr bwMode="auto">
            <a:xfrm>
              <a:off x="2586" y="2746"/>
              <a:ext cx="588" cy="588"/>
            </a:xfrm>
            <a:prstGeom prst="ellipse">
              <a:avLst/>
            </a:prstGeom>
            <a:gradFill flip="none" rotWithShape="1">
              <a:gsLst>
                <a:gs pos="0">
                  <a:srgbClr val="F7941D">
                    <a:tint val="66000"/>
                    <a:satMod val="160000"/>
                  </a:srgbClr>
                </a:gs>
                <a:gs pos="50000">
                  <a:srgbClr val="F7941D">
                    <a:tint val="44500"/>
                    <a:satMod val="160000"/>
                  </a:srgbClr>
                </a:gs>
                <a:gs pos="100000">
                  <a:srgbClr val="F7941D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F7941D"/>
              </a:solidFill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contourW="12700" prstMaterial="legacyMatte">
              <a:bevelT w="13500" h="13500" prst="angle"/>
              <a:bevelB w="13500" h="13500" prst="angle"/>
              <a:extrusionClr>
                <a:srgbClr val="717171"/>
              </a:extrusionClr>
              <a:contourClr>
                <a:srgbClr val="717171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/>
                <a:t>Strictness</a:t>
              </a:r>
            </a:p>
          </p:txBody>
        </p:sp>
        <p:sp>
          <p:nvSpPr>
            <p:cNvPr id="52246" name="_s25612"/>
            <p:cNvSpPr>
              <a:spLocks noChangeShapeType="1"/>
            </p:cNvSpPr>
            <p:nvPr/>
          </p:nvSpPr>
          <p:spPr bwMode="auto">
            <a:xfrm>
              <a:off x="3087" y="2366"/>
              <a:ext cx="208" cy="208"/>
            </a:xfrm>
            <a:prstGeom prst="line">
              <a:avLst/>
            </a:prstGeom>
            <a:noFill/>
            <a:ln w="285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_s25613"/>
            <p:cNvSpPr>
              <a:spLocks noChangeArrowheads="1"/>
            </p:cNvSpPr>
            <p:nvPr/>
          </p:nvSpPr>
          <p:spPr bwMode="auto">
            <a:xfrm>
              <a:off x="3209" y="2488"/>
              <a:ext cx="588" cy="588"/>
            </a:xfrm>
            <a:prstGeom prst="ellipse">
              <a:avLst/>
            </a:prstGeom>
            <a:gradFill flip="none" rotWithShape="1">
              <a:gsLst>
                <a:gs pos="0">
                  <a:srgbClr val="61A2D8">
                    <a:tint val="66000"/>
                    <a:satMod val="160000"/>
                  </a:srgbClr>
                </a:gs>
                <a:gs pos="50000">
                  <a:srgbClr val="61A2D8">
                    <a:tint val="44500"/>
                    <a:satMod val="160000"/>
                  </a:srgbClr>
                </a:gs>
                <a:gs pos="100000">
                  <a:srgbClr val="61A2D8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61A2D8"/>
              </a:solidFill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contourW="12700" prstMaterial="legacyMatte">
              <a:bevelT w="13500" h="13500" prst="angle"/>
              <a:bevelB w="13500" h="13500" prst="angle"/>
              <a:extrusionClr>
                <a:srgbClr val="717171"/>
              </a:extrusionClr>
              <a:contourClr>
                <a:srgbClr val="717171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/>
                <a:t>Bias</a:t>
              </a:r>
            </a:p>
          </p:txBody>
        </p:sp>
        <p:sp>
          <p:nvSpPr>
            <p:cNvPr id="52250" name="_s25614"/>
            <p:cNvSpPr>
              <a:spLocks noChangeShapeType="1"/>
            </p:cNvSpPr>
            <p:nvPr/>
          </p:nvSpPr>
          <p:spPr bwMode="auto">
            <a:xfrm>
              <a:off x="3173" y="2159"/>
              <a:ext cx="294" cy="0"/>
            </a:xfrm>
            <a:prstGeom prst="line">
              <a:avLst/>
            </a:prstGeom>
            <a:noFill/>
            <a:ln w="285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" name="_s25615"/>
            <p:cNvSpPr>
              <a:spLocks noChangeArrowheads="1"/>
            </p:cNvSpPr>
            <p:nvPr/>
          </p:nvSpPr>
          <p:spPr bwMode="auto">
            <a:xfrm>
              <a:off x="3467" y="1865"/>
              <a:ext cx="588" cy="588"/>
            </a:xfrm>
            <a:prstGeom prst="ellipse">
              <a:avLst/>
            </a:prstGeom>
            <a:gradFill flip="none" rotWithShape="1">
              <a:gsLst>
                <a:gs pos="0">
                  <a:srgbClr val="F7E244">
                    <a:tint val="66000"/>
                    <a:satMod val="160000"/>
                  </a:srgbClr>
                </a:gs>
                <a:gs pos="50000">
                  <a:srgbClr val="F7E244">
                    <a:tint val="44500"/>
                    <a:satMod val="160000"/>
                  </a:srgbClr>
                </a:gs>
                <a:gs pos="100000">
                  <a:srgbClr val="F7E244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F7E244"/>
              </a:solidFill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contourW="12700" prstMaterial="legacyMatte">
              <a:bevelT w="13500" h="13500" prst="angle"/>
              <a:bevelB w="13500" h="13500" prst="angle"/>
              <a:extrusionClr>
                <a:srgbClr val="717171"/>
              </a:extrusionClr>
              <a:contourClr>
                <a:srgbClr val="717171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/>
                <a:t>Primacy</a:t>
              </a:r>
            </a:p>
          </p:txBody>
        </p:sp>
        <p:sp>
          <p:nvSpPr>
            <p:cNvPr id="52254" name="_s25616"/>
            <p:cNvSpPr>
              <a:spLocks noChangeShapeType="1"/>
            </p:cNvSpPr>
            <p:nvPr/>
          </p:nvSpPr>
          <p:spPr bwMode="auto">
            <a:xfrm flipV="1">
              <a:off x="3087" y="1744"/>
              <a:ext cx="208" cy="208"/>
            </a:xfrm>
            <a:prstGeom prst="line">
              <a:avLst/>
            </a:prstGeom>
            <a:noFill/>
            <a:ln w="285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" name="_s25617"/>
            <p:cNvSpPr>
              <a:spLocks noChangeArrowheads="1"/>
            </p:cNvSpPr>
            <p:nvPr/>
          </p:nvSpPr>
          <p:spPr bwMode="auto">
            <a:xfrm>
              <a:off x="3209" y="1242"/>
              <a:ext cx="588" cy="588"/>
            </a:xfrm>
            <a:prstGeom prst="ellipse">
              <a:avLst/>
            </a:prstGeom>
            <a:gradFill flip="none" rotWithShape="1">
              <a:gsLst>
                <a:gs pos="0">
                  <a:srgbClr val="95C93D">
                    <a:tint val="66000"/>
                    <a:satMod val="160000"/>
                  </a:srgbClr>
                </a:gs>
                <a:gs pos="50000">
                  <a:srgbClr val="95C93D">
                    <a:tint val="44500"/>
                    <a:satMod val="160000"/>
                  </a:srgbClr>
                </a:gs>
                <a:gs pos="100000">
                  <a:srgbClr val="95C93D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95C93D"/>
              </a:solidFill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contourW="12700" prstMaterial="legacyMatte">
              <a:bevelT w="13500" h="13500" prst="angle"/>
              <a:bevelB w="13500" h="13500" prst="angle"/>
              <a:extrusionClr>
                <a:srgbClr val="717171"/>
              </a:extrusionClr>
              <a:contourClr>
                <a:srgbClr val="717171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/>
                <a:t>Recency</a:t>
              </a:r>
            </a:p>
          </p:txBody>
        </p:sp>
        <p:sp>
          <p:nvSpPr>
            <p:cNvPr id="52258" name="_s25618"/>
            <p:cNvSpPr>
              <a:spLocks noChangeShapeType="1"/>
            </p:cNvSpPr>
            <p:nvPr/>
          </p:nvSpPr>
          <p:spPr bwMode="auto">
            <a:xfrm flipV="1">
              <a:off x="2880" y="1572"/>
              <a:ext cx="0" cy="294"/>
            </a:xfrm>
            <a:prstGeom prst="line">
              <a:avLst/>
            </a:prstGeom>
            <a:noFill/>
            <a:ln w="28575">
              <a:solidFill>
                <a:srgbClr val="83838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_s25619"/>
            <p:cNvSpPr>
              <a:spLocks noChangeArrowheads="1"/>
            </p:cNvSpPr>
            <p:nvPr/>
          </p:nvSpPr>
          <p:spPr bwMode="auto">
            <a:xfrm>
              <a:off x="2586" y="984"/>
              <a:ext cx="588" cy="588"/>
            </a:xfrm>
            <a:prstGeom prst="ellipse">
              <a:avLst/>
            </a:prstGeom>
            <a:gradFill flip="none" rotWithShape="1">
              <a:gsLst>
                <a:gs pos="0">
                  <a:srgbClr val="ED1C24">
                    <a:tint val="66000"/>
                    <a:satMod val="160000"/>
                  </a:srgbClr>
                </a:gs>
                <a:gs pos="50000">
                  <a:srgbClr val="ED1C24">
                    <a:tint val="44500"/>
                    <a:satMod val="160000"/>
                  </a:srgbClr>
                </a:gs>
                <a:gs pos="100000">
                  <a:srgbClr val="ED1C24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ED1C24"/>
              </a:solidFill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contourW="12700" prstMaterial="legacyMatte">
              <a:bevelT w="13500" h="13500" prst="angle"/>
              <a:bevelB w="13500" h="13500" prst="angle"/>
              <a:extrusionClr>
                <a:srgbClr val="717171"/>
              </a:extrusionClr>
              <a:contourClr>
                <a:srgbClr val="717171"/>
              </a:contour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0" hangingPunct="0">
                <a:defRPr/>
              </a:pPr>
              <a:r>
                <a:rPr lang="en-US" sz="1600" b="1" dirty="0"/>
                <a:t>Halo/horn</a:t>
              </a:r>
            </a:p>
          </p:txBody>
        </p:sp>
        <p:sp>
          <p:nvSpPr>
            <p:cNvPr id="52262" name="_s25620"/>
            <p:cNvSpPr>
              <a:spLocks noChangeArrowheads="1"/>
            </p:cNvSpPr>
            <p:nvPr/>
          </p:nvSpPr>
          <p:spPr bwMode="auto">
            <a:xfrm>
              <a:off x="2586" y="1866"/>
              <a:ext cx="588" cy="588"/>
            </a:xfrm>
            <a:prstGeom prst="ellipse">
              <a:avLst/>
            </a:prstGeom>
            <a:solidFill>
              <a:srgbClr val="717171"/>
            </a:solidFill>
            <a:ln w="9525">
              <a:round/>
              <a:headEnd/>
              <a:tailEnd/>
            </a:ln>
            <a:scene3d>
              <a:camera prst="legacyPerspectiveTop"/>
              <a:lightRig rig="legacyFlat3" dir="b"/>
            </a:scene3d>
            <a:sp3d z="1000" extrusionH="172000" prstMaterial="legacyMatte">
              <a:bevelT w="13500" h="13500" prst="angle"/>
              <a:bevelB w="13500" h="13500" prst="angle"/>
              <a:extrusionClr>
                <a:srgbClr val="00626E"/>
              </a:extrusionClr>
            </a:sp3d>
          </p:spPr>
          <p:txBody>
            <a:bodyPr wrap="none" lIns="0" tIns="0" rIns="0" bIns="0" anchor="ctr">
              <a:flatTx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</a:rPr>
                <a:t>Errors</a:t>
              </a:r>
            </a:p>
          </p:txBody>
        </p:sp>
      </p:grp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BF040FF4-F04C-45A0-A227-56545067CBEF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smtClean="0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3507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Legal Performance Appraisals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smtClean="0"/>
              <a:t>Performance appraisal methods must be:</a:t>
            </a:r>
          </a:p>
          <a:p>
            <a:pPr lvl="1" eaLnBrk="1" hangingPunct="1"/>
            <a:r>
              <a:rPr lang="en-US" smtClean="0"/>
              <a:t>Valid and free of discrimination.</a:t>
            </a:r>
          </a:p>
          <a:p>
            <a:pPr lvl="1" eaLnBrk="1" hangingPunct="1"/>
            <a:r>
              <a:rPr lang="en-US" smtClean="0"/>
              <a:t>Based on formal evaluation criteria.</a:t>
            </a:r>
          </a:p>
          <a:p>
            <a:pPr lvl="1" eaLnBrk="1" hangingPunct="1"/>
            <a:r>
              <a:rPr lang="en-US" smtClean="0"/>
              <a:t>Based on personal knowledge of and interaction with employees.</a:t>
            </a:r>
          </a:p>
          <a:p>
            <a:pPr lvl="1" eaLnBrk="1" hangingPunct="1"/>
            <a:r>
              <a:rPr lang="en-US" smtClean="0"/>
              <a:t>Designed to prevent one manager from overinfluencing an employee’s career.</a:t>
            </a:r>
          </a:p>
          <a:p>
            <a:pPr lvl="1" eaLnBrk="1" hangingPunct="1"/>
            <a:r>
              <a:rPr lang="en-US" smtClean="0"/>
              <a:t>Based on equitable treatment of all employees.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1AF8ECFD-24DD-4A27-B27A-D2E566B3C5B1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smtClean="0"/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469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Appraisal Feedback Guidelines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7924800" cy="4267200"/>
          </a:xfrm>
        </p:spPr>
        <p:txBody>
          <a:bodyPr/>
          <a:lstStyle/>
          <a:p>
            <a:pPr marL="288925" indent="-288925" eaLnBrk="1" hangingPunct="1"/>
            <a:r>
              <a:rPr lang="en-US" smtClean="0"/>
              <a:t>Describe the behavior; don’t judge it.</a:t>
            </a:r>
          </a:p>
          <a:p>
            <a:pPr marL="288925" indent="-288925" eaLnBrk="1" hangingPunct="1"/>
            <a:r>
              <a:rPr lang="en-US" smtClean="0"/>
              <a:t>Assume an attitude of helpfulness.</a:t>
            </a:r>
          </a:p>
          <a:p>
            <a:pPr marL="288925" indent="-288925" eaLnBrk="1" hangingPunct="1"/>
            <a:r>
              <a:rPr lang="en-US" smtClean="0"/>
              <a:t>Empathize and listen actively.</a:t>
            </a:r>
          </a:p>
          <a:p>
            <a:pPr marL="288925" indent="-288925" eaLnBrk="1" hangingPunct="1"/>
            <a:r>
              <a:rPr lang="en-US" smtClean="0"/>
              <a:t>Give specific examples.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4BECEBA3-2028-48F0-9387-DAE89DDC5D18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smtClean="0"/>
          </a:p>
        </p:txBody>
      </p:sp>
      <p:sp>
        <p:nvSpPr>
          <p:cNvPr id="54277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42459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Documentation Guidelines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4572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Document as situations happen.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Keep notes on all employees, not just a few.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Use objective criteria.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Support job-related observations with facts, but avoid conclusions.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Focus on deficiencies, not causes.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Remember that others may read your comments.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541D4F95-C9BA-4F0F-BDD1-04CDCEB8A319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smtClean="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5004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Career Development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1749" name="Object 2"/>
          <p:cNvGraphicFramePr>
            <a:graphicFrameLocks noChangeAspect="1"/>
          </p:cNvGraphicFramePr>
          <p:nvPr/>
        </p:nvGraphicFramePr>
        <p:xfrm>
          <a:off x="304800" y="1295400"/>
          <a:ext cx="8578850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4" imgW="6177999" imgH="3453747" progId="Visio.Drawing.11">
                  <p:embed/>
                </p:oleObj>
              </mc:Choice>
              <mc:Fallback>
                <p:oleObj name="Visio" r:id="rId4" imgW="6177999" imgH="345374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8578850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AAAD7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466784E6-9429-4883-BE56-9D5B56042CED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smtClean="0"/>
          </a:p>
        </p:txBody>
      </p:sp>
      <p:sp>
        <p:nvSpPr>
          <p:cNvPr id="3175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411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Model for Career Development</a:t>
            </a:r>
          </a:p>
        </p:txBody>
      </p:sp>
      <p:graphicFrame>
        <p:nvGraphicFramePr>
          <p:cNvPr id="20" name="Diagram 19"/>
          <p:cNvGraphicFramePr/>
          <p:nvPr/>
        </p:nvGraphicFramePr>
        <p:xfrm>
          <a:off x="609600" y="1143000"/>
          <a:ext cx="7924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Slide Number Placeholder 1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FD820444-461C-4844-8F5B-1BD872E27955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smtClean="0"/>
          </a:p>
        </p:txBody>
      </p:sp>
      <p:sp>
        <p:nvSpPr>
          <p:cNvPr id="32773" name="Footer Placeholder 1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3179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Career Development Programs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3733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Employee self-assessment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Individual coaching/counseling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mtClean="0"/>
              <a:t>Employee development programs</a:t>
            </a:r>
          </a:p>
          <a:p>
            <a:pPr lvl="1" eaLnBrk="1" hangingPunct="1"/>
            <a:r>
              <a:rPr lang="en-US" smtClean="0"/>
              <a:t>Apprenticeship and continuing education</a:t>
            </a:r>
          </a:p>
          <a:p>
            <a:pPr lvl="1" eaLnBrk="1" hangingPunct="1"/>
            <a:r>
              <a:rPr lang="en-US" smtClean="0"/>
              <a:t>Committee participation</a:t>
            </a:r>
          </a:p>
          <a:p>
            <a:pPr lvl="1" eaLnBrk="1" hangingPunct="1"/>
            <a:r>
              <a:rPr lang="en-US" smtClean="0"/>
              <a:t>Job rotation, enlargement, and enrichment</a:t>
            </a:r>
          </a:p>
          <a:p>
            <a:pPr lvl="1" eaLnBrk="1" hangingPunct="1"/>
            <a:endParaRPr lang="en-US" b="1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264D7292-DDE1-4DF4-A508-E555E7C7A105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32245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11568C"/>
                </a:solidFill>
              </a:rPr>
              <a:t>A mid-level manager might regularly meet with a senior executive during which career development option?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153400" cy="3276600"/>
          </a:xfrm>
        </p:spPr>
        <p:txBody>
          <a:bodyPr/>
          <a:lstStyle/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A.	Mentoring</a:t>
            </a: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B.	Fast track</a:t>
            </a: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C.	Job enrichment</a:t>
            </a:r>
          </a:p>
          <a:p>
            <a:pPr marL="465138" indent="-46513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D.	Expatriation/repatriation</a:t>
            </a:r>
          </a:p>
          <a:p>
            <a:pPr marL="465138" indent="-465138"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smtClean="0"/>
              <a:t>Answer: A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FD5CB3D1-35CF-46FA-BA60-0A5D92C9D171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7435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Dual Career Ladders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/>
              <a:t>Identify meaningful career paths for people who are not interested in traditional management roles.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152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5845" name="Object 2"/>
          <p:cNvGraphicFramePr>
            <a:graphicFrameLocks noChangeAspect="1"/>
          </p:cNvGraphicFramePr>
          <p:nvPr/>
        </p:nvGraphicFramePr>
        <p:xfrm>
          <a:off x="1219200" y="2174875"/>
          <a:ext cx="6781800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4" imgW="6177999" imgH="3926297" progId="Visio.Drawing.11">
                  <p:embed/>
                </p:oleObj>
              </mc:Choice>
              <mc:Fallback>
                <p:oleObj name="Visio" r:id="rId4" imgW="6177999" imgH="39262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74875"/>
                        <a:ext cx="6781800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88A836CE-4312-48EF-A1E4-48B3D5B5848D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smtClean="0"/>
          </a:p>
        </p:txBody>
      </p:sp>
      <p:sp>
        <p:nvSpPr>
          <p:cNvPr id="35847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19707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200" b="1" smtClean="0"/>
              <a:t>Succession and Replacement Planning</a:t>
            </a:r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457200" y="53340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Fast-track programs speed the development of potential leaders.</a:t>
            </a:r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F88DDD69-FAA8-450B-A345-714958BA7721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smtClean="0"/>
          </a:p>
        </p:txBody>
      </p:sp>
      <p:sp>
        <p:nvSpPr>
          <p:cNvPr id="3686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990600" y="12192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83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Employee Needs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/>
          <a:p>
            <a:pPr marL="228600" indent="-228600" eaLnBrk="1" hangingPunct="1"/>
            <a:r>
              <a:rPr lang="en-US" sz="2600" smtClean="0"/>
              <a:t>Flexible staffing</a:t>
            </a:r>
          </a:p>
          <a:p>
            <a:pPr lvl="1" eaLnBrk="1" hangingPunct="1"/>
            <a:r>
              <a:rPr lang="en-US" sz="2200" smtClean="0"/>
              <a:t>Flextime/telecommuting.</a:t>
            </a:r>
          </a:p>
          <a:p>
            <a:pPr lvl="1" eaLnBrk="1" hangingPunct="1"/>
            <a:r>
              <a:rPr lang="en-US" sz="2200" smtClean="0"/>
              <a:t>Compressed workweek.</a:t>
            </a:r>
          </a:p>
          <a:p>
            <a:pPr lvl="1" eaLnBrk="1" hangingPunct="1"/>
            <a:r>
              <a:rPr lang="en-US" sz="2200" smtClean="0"/>
              <a:t>Job sharing.</a:t>
            </a:r>
          </a:p>
          <a:p>
            <a:pPr lvl="1" eaLnBrk="1" hangingPunct="1"/>
            <a:r>
              <a:rPr lang="en-US" sz="2200" smtClean="0"/>
              <a:t>Phased retirement.</a:t>
            </a:r>
          </a:p>
          <a:p>
            <a:pPr marL="228600" indent="-228600" eaLnBrk="1" hangingPunct="1"/>
            <a:r>
              <a:rPr lang="en-US" sz="2600" smtClean="0"/>
              <a:t>Diversity</a:t>
            </a:r>
          </a:p>
          <a:p>
            <a:pPr lvl="1" eaLnBrk="1" hangingPunct="1"/>
            <a:r>
              <a:rPr lang="en-US" sz="2200" smtClean="0"/>
              <a:t>Training facilitates communication and productivity among all employees.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marL="228600" indent="-228600" eaLnBrk="1" hangingPunct="1"/>
            <a:r>
              <a:rPr lang="en-US" sz="2600" smtClean="0"/>
              <a:t>Expatriation</a:t>
            </a:r>
          </a:p>
          <a:p>
            <a:pPr lvl="1" eaLnBrk="1" hangingPunct="1"/>
            <a:r>
              <a:rPr lang="en-US" sz="2200" smtClean="0"/>
              <a:t>Sending employees abroad and supporting their ability to succeed.</a:t>
            </a:r>
          </a:p>
          <a:p>
            <a:pPr marL="228600" indent="-228600" eaLnBrk="1" hangingPunct="1"/>
            <a:r>
              <a:rPr lang="en-US" sz="2600" smtClean="0"/>
              <a:t>Repatriation</a:t>
            </a:r>
          </a:p>
          <a:p>
            <a:pPr lvl="1" eaLnBrk="1" hangingPunct="1"/>
            <a:r>
              <a:rPr lang="en-US" sz="2200" smtClean="0"/>
              <a:t>Reintegrating employees into their home country.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230813" y="10668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400" b="1">
                <a:solidFill>
                  <a:srgbClr val="11568C"/>
                </a:solidFill>
              </a:rPr>
              <a:t>SPHR only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mtClean="0"/>
              <a:t>3-</a:t>
            </a:r>
            <a:fld id="{4F26E08A-B5BA-4554-9598-865636119518}" type="slidenum">
              <a:rPr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smtClean="0"/>
          </a:p>
        </p:txBody>
      </p:sp>
      <p:sp>
        <p:nvSpPr>
          <p:cNvPr id="3789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© SHRM</a:t>
            </a:r>
          </a:p>
        </p:txBody>
      </p:sp>
    </p:spTree>
    <p:extLst>
      <p:ext uri="{BB962C8B-B14F-4D97-AF65-F5344CB8AC3E}">
        <p14:creationId xmlns:p14="http://schemas.microsoft.com/office/powerpoint/2010/main" val="8050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911</Words>
  <Application>Microsoft Office PowerPoint</Application>
  <PresentationFormat>On-screen Show (4:3)</PresentationFormat>
  <Paragraphs>248</Paragraphs>
  <Slides>26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Visio</vt:lpstr>
      <vt:lpstr>Forces Impacting Talent Management</vt:lpstr>
      <vt:lpstr>Orientation and Onboarding Programs</vt:lpstr>
      <vt:lpstr>Career Development</vt:lpstr>
      <vt:lpstr>Model for Career Development</vt:lpstr>
      <vt:lpstr>Career Development Programs</vt:lpstr>
      <vt:lpstr>A mid-level manager might regularly meet with a senior executive during which career development option?</vt:lpstr>
      <vt:lpstr>Dual Career Ladders</vt:lpstr>
      <vt:lpstr>Succession and Replacement Planning</vt:lpstr>
      <vt:lpstr>Employee Needs</vt:lpstr>
      <vt:lpstr>Leadership and Management</vt:lpstr>
      <vt:lpstr>Which responsibility is MOST characteristic of a leader?</vt:lpstr>
      <vt:lpstr>Behavioral Dimensions of Leadership</vt:lpstr>
      <vt:lpstr>Blake-Mouton’s Theory</vt:lpstr>
      <vt:lpstr>Hersey-Blanchard’s Theory</vt:lpstr>
      <vt:lpstr>Fiedler’s Contingency Theory</vt:lpstr>
      <vt:lpstr>Leadership Styles</vt:lpstr>
      <vt:lpstr>Emotional Intelligence</vt:lpstr>
      <vt:lpstr>Performance Management System</vt:lpstr>
      <vt:lpstr>Fostering a High-Performance Workplace</vt:lpstr>
      <vt:lpstr>Individual Performance Appraisals</vt:lpstr>
      <vt:lpstr>Appraisal Methods</vt:lpstr>
      <vt:lpstr>Which appraisal method is best exemplified by the following?</vt:lpstr>
      <vt:lpstr>Errors in Performance Appraisal</vt:lpstr>
      <vt:lpstr>Legal Performance Appraisals</vt:lpstr>
      <vt:lpstr>Appraisal Feedback Guidelines</vt:lpstr>
      <vt:lpstr>Documentation Guidelines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Impacting Talent Management</dc:title>
  <dc:creator>lklingman</dc:creator>
  <cp:lastModifiedBy>Whitney Nicholson</cp:lastModifiedBy>
  <cp:revision>1</cp:revision>
  <dcterms:created xsi:type="dcterms:W3CDTF">2013-03-11T17:41:09Z</dcterms:created>
  <dcterms:modified xsi:type="dcterms:W3CDTF">2013-04-03T15:31:04Z</dcterms:modified>
</cp:coreProperties>
</file>