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308" r:id="rId4"/>
    <p:sldId id="310" r:id="rId5"/>
    <p:sldId id="311" r:id="rId6"/>
    <p:sldId id="309" r:id="rId7"/>
    <p:sldId id="268" r:id="rId8"/>
    <p:sldId id="305" r:id="rId9"/>
    <p:sldId id="266" r:id="rId10"/>
    <p:sldId id="312" r:id="rId11"/>
    <p:sldId id="318" r:id="rId12"/>
    <p:sldId id="307" r:id="rId13"/>
    <p:sldId id="316" r:id="rId14"/>
    <p:sldId id="319" r:id="rId15"/>
    <p:sldId id="320" r:id="rId16"/>
    <p:sldId id="306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0B934C8-70CF-41E2-8C7E-CE9C468C8209}">
          <p14:sldIdLst>
            <p14:sldId id="256"/>
            <p14:sldId id="308"/>
            <p14:sldId id="310"/>
            <p14:sldId id="311"/>
            <p14:sldId id="309"/>
            <p14:sldId id="268"/>
            <p14:sldId id="305"/>
            <p14:sldId id="266"/>
            <p14:sldId id="312"/>
            <p14:sldId id="318"/>
            <p14:sldId id="307"/>
            <p14:sldId id="316"/>
            <p14:sldId id="319"/>
            <p14:sldId id="320"/>
            <p14:sldId id="30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09" autoAdjust="0"/>
    <p:restoredTop sz="67779" autoAdjust="0"/>
  </p:normalViewPr>
  <p:slideViewPr>
    <p:cSldViewPr>
      <p:cViewPr varScale="1">
        <p:scale>
          <a:sx n="57" d="100"/>
          <a:sy n="57" d="100"/>
        </p:scale>
        <p:origin x="-22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0D387-4879-49FD-A66C-479856C33588}" type="datetimeFigureOut">
              <a:rPr lang="en-US" smtClean="0"/>
              <a:t>20/05/2015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CB139-8D48-4BCD-8309-C3F75BAFA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7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6EE8E-9C1A-464E-ADF5-226BFD76A9B6}" type="slidenum">
              <a:rPr lang="nl-NL" smtClean="0">
                <a:solidFill>
                  <a:prstClr val="white"/>
                </a:solidFill>
              </a:rPr>
              <a:pPr/>
              <a:t>1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496888" y="638175"/>
            <a:ext cx="2657475" cy="1993900"/>
          </a:xfrm>
        </p:spPr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37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6888" y="638175"/>
            <a:ext cx="2657475" cy="1993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05C82-A456-4EA8-A188-39F74EFC9134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31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6888" y="638175"/>
            <a:ext cx="2657475" cy="1993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05C82-A456-4EA8-A188-39F74EFC9134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31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6888" y="638175"/>
            <a:ext cx="2657475" cy="1993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05C82-A456-4EA8-A188-39F74EFC9134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10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6888" y="638175"/>
            <a:ext cx="2657475" cy="1993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05C82-A456-4EA8-A188-39F74EFC9134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10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6876C-CB42-431E-B47C-E9667ECCB134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496888" y="638175"/>
            <a:ext cx="2657475" cy="1993900"/>
          </a:xfrm>
        </p:spPr>
      </p:sp>
      <p:sp>
        <p:nvSpPr>
          <p:cNvPr id="8" name="Notes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72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5C82-A456-4EA8-A188-39F74EFC9134}" type="slidenum">
              <a:rPr lang="nl-NL" smtClean="0">
                <a:solidFill>
                  <a:prstClr val="white"/>
                </a:solidFill>
              </a:rPr>
              <a:pPr/>
              <a:t>2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6" name="Notes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en-US" dirty="0" smtClean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798513" y="658813"/>
            <a:ext cx="2667000" cy="2000250"/>
          </a:xfrm>
        </p:spPr>
      </p:sp>
    </p:spTree>
    <p:extLst>
      <p:ext uri="{BB962C8B-B14F-4D97-AF65-F5344CB8AC3E}">
        <p14:creationId xmlns:p14="http://schemas.microsoft.com/office/powerpoint/2010/main" val="3857348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5C82-A456-4EA8-A188-39F74EFC9134}" type="slidenum">
              <a:rPr lang="nl-NL" smtClean="0">
                <a:solidFill>
                  <a:prstClr val="white"/>
                </a:solidFill>
              </a:rPr>
              <a:pPr/>
              <a:t>3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6" name="Notes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en-US" dirty="0" smtClean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798513" y="658813"/>
            <a:ext cx="2667000" cy="2000250"/>
          </a:xfrm>
        </p:spPr>
      </p:sp>
    </p:spTree>
    <p:extLst>
      <p:ext uri="{BB962C8B-B14F-4D97-AF65-F5344CB8AC3E}">
        <p14:creationId xmlns:p14="http://schemas.microsoft.com/office/powerpoint/2010/main" val="3857348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5C82-A456-4EA8-A188-39F74EFC9134}" type="slidenum">
              <a:rPr lang="nl-NL" smtClean="0">
                <a:solidFill>
                  <a:prstClr val="white"/>
                </a:solidFill>
              </a:rPr>
              <a:pPr/>
              <a:t>4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6" name="Notes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en-US" dirty="0" smtClean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798513" y="658813"/>
            <a:ext cx="2667000" cy="2000250"/>
          </a:xfrm>
        </p:spPr>
      </p:sp>
    </p:spTree>
    <p:extLst>
      <p:ext uri="{BB962C8B-B14F-4D97-AF65-F5344CB8AC3E}">
        <p14:creationId xmlns:p14="http://schemas.microsoft.com/office/powerpoint/2010/main" val="3857348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5C82-A456-4EA8-A188-39F74EFC9134}" type="slidenum">
              <a:rPr lang="nl-NL" smtClean="0">
                <a:solidFill>
                  <a:prstClr val="white"/>
                </a:solidFill>
              </a:rPr>
              <a:pPr/>
              <a:t>5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6" name="Notes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en-US" dirty="0" smtClean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798513" y="658813"/>
            <a:ext cx="2667000" cy="2000250"/>
          </a:xfrm>
        </p:spPr>
      </p:sp>
    </p:spTree>
    <p:extLst>
      <p:ext uri="{BB962C8B-B14F-4D97-AF65-F5344CB8AC3E}">
        <p14:creationId xmlns:p14="http://schemas.microsoft.com/office/powerpoint/2010/main" val="3857348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5C82-A456-4EA8-A188-39F74EFC9134}" type="slidenum">
              <a:rPr lang="nl-NL" smtClean="0">
                <a:solidFill>
                  <a:prstClr val="white"/>
                </a:solidFill>
              </a:rPr>
              <a:pPr/>
              <a:t>6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6" name="Notes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en-US" dirty="0" smtClean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798513" y="658813"/>
            <a:ext cx="2667000" cy="2000250"/>
          </a:xfrm>
        </p:spPr>
      </p:sp>
    </p:spTree>
    <p:extLst>
      <p:ext uri="{BB962C8B-B14F-4D97-AF65-F5344CB8AC3E}">
        <p14:creationId xmlns:p14="http://schemas.microsoft.com/office/powerpoint/2010/main" val="3857348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5C82-A456-4EA8-A188-39F74EFC9134}" type="slidenum">
              <a:rPr lang="nl-NL" smtClean="0">
                <a:solidFill>
                  <a:prstClr val="white"/>
                </a:solidFill>
              </a:rPr>
              <a:pPr/>
              <a:t>7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6" name="Notes Placeholder 2"/>
          <p:cNvSpPr>
            <a:spLocks noGrp="1"/>
          </p:cNvSpPr>
          <p:nvPr>
            <p:ph type="body" idx="1"/>
          </p:nvPr>
        </p:nvSpPr>
        <p:spPr>
          <a:xfrm>
            <a:off x="374326" y="4808983"/>
            <a:ext cx="6117821" cy="4695107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 sz="1100" i="1" noProof="0" dirty="0" smtClean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703263" y="690563"/>
            <a:ext cx="5214937" cy="3911600"/>
          </a:xfrm>
        </p:spPr>
      </p:sp>
    </p:spTree>
    <p:extLst>
      <p:ext uri="{BB962C8B-B14F-4D97-AF65-F5344CB8AC3E}">
        <p14:creationId xmlns:p14="http://schemas.microsoft.com/office/powerpoint/2010/main" val="1530392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6888" y="638175"/>
            <a:ext cx="2657475" cy="1993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05C82-A456-4EA8-A188-39F74EFC9134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10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3852" y="8686288"/>
            <a:ext cx="2972547" cy="45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47" tIns="46974" rIns="93947" bIns="46974" anchor="b"/>
          <a:lstStyle>
            <a:lvl1pPr defTabSz="939800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939800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defTabSz="939800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defTabSz="939800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defTabSz="939800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CA91101-802C-442D-AB46-BD01361708A3}" type="slidenum">
              <a:rPr lang="nl-BE" sz="1800" smtClean="0">
                <a:solidFill>
                  <a:prstClr val="black"/>
                </a:solidFill>
                <a:latin typeface="Cambria" pitchFamily="18" charset="0"/>
                <a:cs typeface="+mn-cs"/>
              </a:rPr>
              <a:pPr algn="r" eaLnBrk="1" hangingPunct="1"/>
              <a:t>10</a:t>
            </a:fld>
            <a:endParaRPr lang="nl-BE" sz="1800" dirty="0" smtClean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658813"/>
            <a:ext cx="2667000" cy="20002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413" y="2771568"/>
            <a:ext cx="5794374" cy="5914719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</a:pPr>
            <a:r>
              <a:rPr lang="en-US" dirty="0" smtClean="0"/>
              <a:t>In this study, we aimed to test these often-heard but never tested assumptions about the effects of openly communicating to employees whether they are considered high potentials or not (so about performance, success and commitment/turnover intentions).</a:t>
            </a:r>
          </a:p>
          <a:p>
            <a:pPr marL="0" indent="0" eaLnBrk="1" hangingPunct="1">
              <a:spcBef>
                <a:spcPct val="0"/>
              </a:spcBef>
            </a:pPr>
            <a:endParaRPr lang="en-US" dirty="0" smtClean="0"/>
          </a:p>
          <a:p>
            <a:pPr marL="0" indent="0" eaLnBrk="1" hangingPunct="1">
              <a:spcBef>
                <a:spcPct val="0"/>
              </a:spcBef>
            </a:pPr>
            <a:r>
              <a:rPr lang="en-US" b="1" dirty="0" smtClean="0"/>
              <a:t>We hypothesized that: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en-US" dirty="0" smtClean="0"/>
              <a:t>- High potentials are better performers than non-high potentials;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en-US" dirty="0" smtClean="0"/>
              <a:t>- High potentials are more successful than non-high potentials;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en-US" dirty="0" smtClean="0"/>
              <a:t>- High potentials are more committed to their organizations than non-high potentials;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en-US" dirty="0" smtClean="0"/>
              <a:t>- MODERATION: And that these effects are reinforced under conditions of open communication;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en-US" dirty="0" smtClean="0"/>
              <a:t>&gt;&gt; i.e. under conditions of open communication, the positive effects for high potentials increase, but also the negative effects for non-high potentials.</a:t>
            </a:r>
          </a:p>
          <a:p>
            <a:pPr marL="0" indent="0" eaLnBrk="1" hangingPunct="1">
              <a:spcBef>
                <a:spcPct val="0"/>
              </a:spcBef>
            </a:pPr>
            <a:endParaRPr lang="en-US" dirty="0" smtClean="0"/>
          </a:p>
          <a:p>
            <a:pPr marL="0" indent="0" eaLnBrk="1" hangingPunct="1">
              <a:spcBef>
                <a:spcPct val="0"/>
              </a:spcBef>
            </a:pPr>
            <a:r>
              <a:rPr lang="en-US" dirty="0" smtClean="0"/>
              <a:t>Only organizations who could produce explicit lists of high potentials and non-high potentials and used the same definition of talent management as we do were allowed to participate.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en-US" dirty="0" smtClean="0"/>
              <a:t>Respondents were anonymous to us, and they in turn were not informed of the high potential/non-high potential variable. </a:t>
            </a:r>
            <a:r>
              <a:rPr lang="en-US" sz="1000" dirty="0" smtClean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1B71A-FB06-447B-980C-BCD3AD6C996B}" type="datetimeFigureOut">
              <a:rPr lang="nl-NL"/>
              <a:pPr>
                <a:defRPr/>
              </a:pPr>
              <a:t>20-5-2015</a:t>
            </a:fld>
            <a:endParaRPr lang="nl-N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1FDAD-0A1D-434C-8A40-76A98A31C66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522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4320001"/>
            <a:ext cx="7920000" cy="1362075"/>
          </a:xfrm>
        </p:spPr>
        <p:txBody>
          <a:bodyPr anchor="t">
            <a:noAutofit/>
          </a:bodyPr>
          <a:lstStyle>
            <a:lvl1pPr algn="l">
              <a:defRPr sz="3600" b="1" cap="all" baseline="0">
                <a:solidFill>
                  <a:srgbClr val="182B5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0000" y="2880000"/>
            <a:ext cx="7920000" cy="1440000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182B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C13CA-2965-4184-B770-B1BB4528185F}" type="datetimeFigureOut">
              <a:rPr lang="nl-NL"/>
              <a:pPr>
                <a:defRPr/>
              </a:pPr>
              <a:t>20-5-2015</a:t>
            </a:fld>
            <a:endParaRPr lang="nl-N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8651B-A208-4ACA-B946-3918AD6E55D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0003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E2BCE-0C6A-42D5-933E-EAD9D78A003E}" type="datetimeFigureOut">
              <a:rPr lang="nl-NL"/>
              <a:pPr>
                <a:defRPr/>
              </a:pPr>
              <a:t>20-5-2015</a:t>
            </a:fld>
            <a:endParaRPr lang="nl-N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3F8E2-44ED-4A96-B545-FA05DC2D855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6841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A4BAC-05A2-41DA-8ED9-34B4DAD62F19}" type="datetimeFigureOut">
              <a:rPr lang="nl-NL"/>
              <a:pPr>
                <a:defRPr/>
              </a:pPr>
              <a:t>20-5-2015</a:t>
            </a:fld>
            <a:endParaRPr lang="nl-NL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F0E9D-6F40-4FCE-94C3-D50D1FCE2E0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3625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1F072-F6E7-4104-85A4-6C9A1B18EFF8}" type="datetimeFigureOut">
              <a:rPr lang="nl-NL"/>
              <a:pPr>
                <a:defRPr/>
              </a:pPr>
              <a:t>20-5-2015</a:t>
            </a:fld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FAEE1-2EA3-469D-AD55-38806258C12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08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0" y="0"/>
            <a:ext cx="9177339" cy="6858000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0A415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nl-BE" sz="1800" smtClean="0">
              <a:solidFill>
                <a:prstClr val="black"/>
              </a:solidFill>
            </a:endParaRPr>
          </a:p>
        </p:txBody>
      </p:sp>
      <p:pic>
        <p:nvPicPr>
          <p:cNvPr id="4" name="Picture 9" descr="KULLOGO_RGB 1CM_PS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8201"/>
            <a:ext cx="2479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13" descr="HR_CORPORATE-versie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2" y="2160589"/>
            <a:ext cx="1597025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238500" y="2159000"/>
            <a:ext cx="5399088" cy="3238500"/>
          </a:xfrm>
        </p:spPr>
        <p:txBody>
          <a:bodyPr tIns="0" bIns="0" anchor="t"/>
          <a:lstStyle>
            <a:lvl1pPr>
              <a:defRPr smtClean="0"/>
            </a:lvl1pPr>
          </a:lstStyle>
          <a:p>
            <a:pPr lvl="0"/>
            <a:r>
              <a:rPr lang="nl-NL" noProof="0" smtClean="0"/>
              <a:t>Klik en typ de titel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238500" y="6369050"/>
            <a:ext cx="1258888" cy="360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3D2ECCB-660A-4AE7-B719-45326A92D67F}" type="datetimeFigureOut">
              <a:rPr lang="nl-NL">
                <a:solidFill>
                  <a:prstClr val="white"/>
                </a:solidFill>
              </a:rPr>
              <a:pPr>
                <a:defRPr/>
              </a:pPr>
              <a:t>20-5-2015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556501" y="6369050"/>
            <a:ext cx="1079500" cy="3603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BC58A90-8417-417C-8B4C-9C86B77C8F5A}" type="slidenum">
              <a:rPr lang="nl-N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sz="quarter" idx="12"/>
          </p:nvPr>
        </p:nvSpPr>
        <p:spPr>
          <a:xfrm>
            <a:off x="4678363" y="6369050"/>
            <a:ext cx="2698751" cy="3603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2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20-5-2015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20-5-2015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20-5-2015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20-5-2015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 descr="PP_CORP_BACKGR_2.jpg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720726" y="0"/>
            <a:ext cx="7920039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en typ de tekst</a:t>
            </a:r>
            <a:endParaRPr lang="nl-BE" smtClean="0"/>
          </a:p>
        </p:txBody>
      </p:sp>
      <p:sp>
        <p:nvSpPr>
          <p:cNvPr id="2052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720726" y="1438275"/>
            <a:ext cx="7920039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smtClean="0"/>
          </a:p>
        </p:txBody>
      </p:sp>
      <p:pic>
        <p:nvPicPr>
          <p:cNvPr id="2053" name="Picture 14" descr="KULLOGO_RGB 1CM_PS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0"/>
            <a:ext cx="361951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40" y="6369050"/>
            <a:ext cx="18002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200">
                <a:solidFill>
                  <a:srgbClr val="000066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670C8756-7DDE-4517-A63C-B5AF5CF059A5}" type="datetimeFigureOut">
              <a:rPr lang="nl-NL">
                <a:latin typeface="Arial" charset="0"/>
                <a:cs typeface="Arial" charset="0"/>
              </a:rPr>
              <a:pPr fontAlgn="base">
                <a:spcAft>
                  <a:spcPct val="0"/>
                </a:spcAft>
                <a:defRPr/>
              </a:pPr>
              <a:t>20-5-2015</a:t>
            </a:fld>
            <a:endParaRPr lang="nl-NL"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78138" y="6369050"/>
            <a:ext cx="35988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20000"/>
              </a:spcBef>
              <a:defRPr sz="1200">
                <a:solidFill>
                  <a:srgbClr val="000066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nl-NL"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7365" y="6369050"/>
            <a:ext cx="18002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defRPr sz="1200">
                <a:solidFill>
                  <a:srgbClr val="000066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B594199-B9DC-414E-B6B1-4FDB9A3719C9}" type="slidenum">
              <a:rPr lang="nl-NL">
                <a:latin typeface="Arial" charset="0"/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nl-NL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2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411760" y="2132856"/>
            <a:ext cx="6120680" cy="2304256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b="1" dirty="0" smtClean="0">
                <a:latin typeface="Cambria" panose="02040503050406030204" pitchFamily="18" charset="0"/>
              </a:rPr>
              <a:t>Designing </a:t>
            </a:r>
            <a:r>
              <a:rPr lang="en-US" b="1" dirty="0">
                <a:solidFill>
                  <a:srgbClr val="FFFF00"/>
                </a:solidFill>
                <a:latin typeface="Cambria" panose="02040503050406030204" pitchFamily="18" charset="0"/>
              </a:rPr>
              <a:t>T</a:t>
            </a:r>
            <a:r>
              <a:rPr lang="en-US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alent </a:t>
            </a:r>
            <a:r>
              <a:rPr lang="en-US" b="1" dirty="0">
                <a:solidFill>
                  <a:srgbClr val="FFFF00"/>
                </a:solidFill>
                <a:latin typeface="Cambria" panose="02040503050406030204" pitchFamily="18" charset="0"/>
              </a:rPr>
              <a:t>M</a:t>
            </a:r>
            <a:r>
              <a:rPr lang="en-US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anagement </a:t>
            </a:r>
            <a:r>
              <a:rPr lang="en-US" b="1" dirty="0">
                <a:latin typeface="Cambria" panose="02040503050406030204" pitchFamily="18" charset="0"/>
              </a:rPr>
              <a:t>P</a:t>
            </a:r>
            <a:r>
              <a:rPr lang="en-US" b="1" dirty="0" smtClean="0">
                <a:latin typeface="Cambria" panose="02040503050406030204" pitchFamily="18" charset="0"/>
              </a:rPr>
              <a:t>ractices </a:t>
            </a:r>
            <a:r>
              <a:rPr lang="en-US" b="1" dirty="0">
                <a:latin typeface="Cambria" panose="02040503050406030204" pitchFamily="18" charset="0"/>
              </a:rPr>
              <a:t>T</a:t>
            </a:r>
            <a:r>
              <a:rPr lang="en-US" b="1" dirty="0" smtClean="0">
                <a:latin typeface="Cambria" panose="02040503050406030204" pitchFamily="18" charset="0"/>
              </a:rPr>
              <a:t>hat </a:t>
            </a:r>
            <a:r>
              <a:rPr lang="en-US" b="1" dirty="0">
                <a:latin typeface="Cambria" panose="02040503050406030204" pitchFamily="18" charset="0"/>
              </a:rPr>
              <a:t>W</a:t>
            </a:r>
            <a:r>
              <a:rPr lang="en-US" b="1" dirty="0" smtClean="0">
                <a:latin typeface="Cambria" panose="02040503050406030204" pitchFamily="18" charset="0"/>
              </a:rPr>
              <a:t>ork: </a:t>
            </a:r>
            <a:r>
              <a:rPr lang="en-US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Secrecy</a:t>
            </a:r>
            <a:r>
              <a:rPr lang="en-US" b="1" dirty="0" smtClean="0">
                <a:latin typeface="Cambria" panose="02040503050406030204" pitchFamily="18" charset="0"/>
              </a:rPr>
              <a:t> or Transparency?</a:t>
            </a:r>
            <a:r>
              <a:rPr lang="en-US" sz="4800" b="1" dirty="0" smtClean="0">
                <a:latin typeface="Cambria" pitchFamily="18" charset="0"/>
              </a:rPr>
              <a:t/>
            </a:r>
            <a:br>
              <a:rPr lang="en-US" sz="4800" b="1" dirty="0" smtClean="0">
                <a:latin typeface="Cambria" pitchFamily="18" charset="0"/>
              </a:rPr>
            </a:br>
            <a:endParaRPr lang="en-US" sz="4800" dirty="0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9752" y="4797152"/>
            <a:ext cx="5112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Prof. Dr. Nicky Dries</a:t>
            </a:r>
            <a:br>
              <a:rPr lang="en-US" sz="2000" dirty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en-US" sz="2000" dirty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Faculty of Economics &amp; Business</a:t>
            </a:r>
            <a:br>
              <a:rPr lang="en-US" sz="2000" dirty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en-US" sz="2000" dirty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KU Leuven</a:t>
            </a:r>
            <a:br>
              <a:rPr lang="en-US" sz="2000" dirty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en-US" sz="2000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EAWOP—Thursday May 21</a:t>
            </a:r>
            <a:r>
              <a:rPr lang="en-US" sz="2000" baseline="30000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st</a:t>
            </a:r>
            <a:r>
              <a:rPr lang="en-US" sz="2000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, 2015</a:t>
            </a:r>
            <a:endParaRPr lang="en-US" sz="2000" dirty="0">
              <a:solidFill>
                <a:prstClr val="white"/>
              </a:solidFill>
              <a:latin typeface="Cambria" panose="02040503050406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2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03552"/>
            <a:ext cx="2711451" cy="2654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FF00"/>
                </a:solidFill>
                <a:latin typeface="Cambria" pitchFamily="18" charset="0"/>
              </a:rPr>
              <a:t>Study 1: </a:t>
            </a:r>
            <a:r>
              <a:rPr lang="en-US" b="1" dirty="0" smtClean="0">
                <a:latin typeface="Cambria" pitchFamily="18" charset="0"/>
              </a:rPr>
              <a:t>Case-control study</a:t>
            </a:r>
          </a:p>
        </p:txBody>
      </p:sp>
      <p:sp>
        <p:nvSpPr>
          <p:cNvPr id="6" name="Rectangle 5"/>
          <p:cNvSpPr/>
          <p:nvPr/>
        </p:nvSpPr>
        <p:spPr>
          <a:xfrm>
            <a:off x="-108520" y="4293096"/>
            <a:ext cx="9328720" cy="256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BE" sz="2400" dirty="0" smtClean="0">
                <a:solidFill>
                  <a:prstClr val="white"/>
                </a:solidFill>
              </a:rPr>
              <a:t>y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 rotWithShape="1"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5" t="23834" r="12338" b="32666"/>
          <a:stretch/>
        </p:blipFill>
        <p:spPr bwMode="auto">
          <a:xfrm>
            <a:off x="32289" y="1268760"/>
            <a:ext cx="9144000" cy="327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59832" y="4653136"/>
            <a:ext cx="5976665" cy="193899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In stark contrast to HR discourse (which would predict a large divide between hipos and non-hipos and a resultant negative net effect of non-secrecy), we found a positive </a:t>
            </a:r>
            <a:r>
              <a:rPr lang="en-US" sz="2400" u="sng" dirty="0" smtClean="0">
                <a:latin typeface="Cambria" panose="02040503050406030204" pitchFamily="18" charset="0"/>
              </a:rPr>
              <a:t>main</a:t>
            </a:r>
            <a:r>
              <a:rPr lang="en-US" sz="2400" dirty="0" smtClean="0">
                <a:latin typeface="Cambria" panose="02040503050406030204" pitchFamily="18" charset="0"/>
              </a:rPr>
              <a:t> effect of open communication. </a:t>
            </a:r>
            <a:endParaRPr lang="en-US" sz="2400" dirty="0">
              <a:latin typeface="Cambria" panose="020405030504060302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508104" y="4005064"/>
            <a:ext cx="725164" cy="65634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613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8520" y="4293096"/>
            <a:ext cx="9328720" cy="256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BE" sz="2400" dirty="0" smtClean="0">
                <a:solidFill>
                  <a:prstClr val="white"/>
                </a:solidFill>
              </a:rPr>
              <a:t>y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4" t="18983" r="16813" b="12859"/>
          <a:stretch/>
        </p:blipFill>
        <p:spPr bwMode="auto">
          <a:xfrm>
            <a:off x="-3771" y="1066404"/>
            <a:ext cx="9206678" cy="558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33840" y="6455588"/>
            <a:ext cx="83926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(Dries &amp; De Gieter, 2014)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Study 4: </a:t>
            </a:r>
            <a:r>
              <a:rPr lang="en-US" b="1" dirty="0" smtClean="0">
                <a:latin typeface="Cambria" pitchFamily="18" charset="0"/>
                <a:cs typeface="Arial" charset="0"/>
              </a:rPr>
              <a:t>Interview study</a:t>
            </a:r>
            <a:endParaRPr lang="en-US" sz="4000" i="1" dirty="0" smtClean="0">
              <a:latin typeface="Freestyle Script" panose="030804020302050B0404" pitchFamily="66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63888" y="2996952"/>
            <a:ext cx="1800200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29079" y="5060740"/>
            <a:ext cx="1907704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4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8520" y="4293096"/>
            <a:ext cx="9328720" cy="256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BE" sz="2400" dirty="0" smtClean="0">
                <a:solidFill>
                  <a:prstClr val="white"/>
                </a:solidFill>
              </a:rPr>
              <a:t>y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Study 6, 7, 8: </a:t>
            </a:r>
            <a:r>
              <a:rPr lang="en-US" b="1" dirty="0" smtClean="0">
                <a:latin typeface="Cambria" pitchFamily="18" charset="0"/>
                <a:cs typeface="Arial" charset="0"/>
              </a:rPr>
              <a:t>Perceived justice of TM</a:t>
            </a:r>
            <a:endParaRPr lang="en-US" sz="4000" i="1" dirty="0" smtClean="0">
              <a:latin typeface="Freestyle Script" panose="030804020302050B0404" pitchFamily="66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196471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Study 6: Contrastive vignette study</a:t>
            </a:r>
            <a:endParaRPr lang="en-US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7194" y="1215855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Study 7: Experiment</a:t>
            </a:r>
            <a:endParaRPr lang="en-US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996" y="4493151"/>
            <a:ext cx="8739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Study 8: (Case) survey study</a:t>
            </a:r>
          </a:p>
          <a:p>
            <a:r>
              <a:rPr lang="en-US" sz="2000" dirty="0" smtClean="0">
                <a:latin typeface="Cambria" panose="02040503050406030204" pitchFamily="18" charset="0"/>
              </a:rPr>
              <a:t>“Strong context” case organization (i.e., claim TM transparency)</a:t>
            </a:r>
          </a:p>
          <a:p>
            <a:r>
              <a:rPr lang="en-US" sz="2000" dirty="0" smtClean="0">
                <a:latin typeface="Cambria" panose="02040503050406030204" pitchFamily="18" charset="0"/>
              </a:rPr>
              <a:t>However, 75 out of 306 respondents still misclassified themselves</a:t>
            </a:r>
          </a:p>
          <a:p>
            <a:r>
              <a:rPr lang="en-US" sz="2000" dirty="0" smtClean="0">
                <a:latin typeface="Cambria" panose="02040503050406030204" pitchFamily="18" charset="0"/>
              </a:rPr>
              <a:t>Different results when looking at self-perceived vs. actual TM status</a:t>
            </a:r>
          </a:p>
          <a:p>
            <a:r>
              <a:rPr lang="en-US" sz="2000" dirty="0" smtClean="0">
                <a:latin typeface="Cambria" panose="02040503050406030204" pitchFamily="18" charset="0"/>
              </a:rPr>
              <a:t>(cf. work of Mariëlle Sonnenberg on “talent-perception incongruence”)</a:t>
            </a:r>
          </a:p>
          <a:p>
            <a:r>
              <a:rPr lang="en-US" sz="2000" dirty="0" smtClean="0">
                <a:latin typeface="Cambria" panose="02040503050406030204" pitchFamily="18" charset="0"/>
              </a:rPr>
              <a:t>Important finding: perceived distributive justice buffers “actual” high performers’ (higher) turnover intentions </a:t>
            </a:r>
            <a:r>
              <a:rPr lang="en-US" sz="2000" dirty="0" smtClean="0">
                <a:latin typeface="Cambria" panose="02040503050406030204" pitchFamily="18" charset="0"/>
                <a:sym typeface="Symbol"/>
              </a:rPr>
              <a:t> transparency = key to retention!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endParaRPr lang="en-US" sz="2000" dirty="0">
              <a:latin typeface="Cambria" panose="02040503050406030204" pitchFamily="18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4" t="30769" r="31269" b="28994"/>
          <a:stretch/>
        </p:blipFill>
        <p:spPr bwMode="auto">
          <a:xfrm>
            <a:off x="248888" y="1615965"/>
            <a:ext cx="4109720" cy="2495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3" t="53846" r="34763" b="14793"/>
          <a:stretch/>
        </p:blipFill>
        <p:spPr bwMode="auto">
          <a:xfrm>
            <a:off x="4788024" y="1619689"/>
            <a:ext cx="3744416" cy="24918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916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99315" y="3869285"/>
            <a:ext cx="4572000" cy="3068960"/>
            <a:chOff x="0" y="1107671"/>
            <a:chExt cx="7879404" cy="5750329"/>
          </a:xfrm>
        </p:grpSpPr>
        <p:sp>
          <p:nvSpPr>
            <p:cNvPr id="6" name="Rectangle 5"/>
            <p:cNvSpPr/>
            <p:nvPr/>
          </p:nvSpPr>
          <p:spPr>
            <a:xfrm>
              <a:off x="0" y="4027376"/>
              <a:ext cx="2987824" cy="28306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929412" y="1107671"/>
              <a:ext cx="6949992" cy="5739536"/>
              <a:chOff x="929412" y="1107671"/>
              <a:chExt cx="6949992" cy="573953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929412" y="1107671"/>
                <a:ext cx="6767095" cy="5739536"/>
                <a:chOff x="2987824" y="1039890"/>
                <a:chExt cx="6120269" cy="5163814"/>
              </a:xfrm>
            </p:grpSpPr>
            <p:pic>
              <p:nvPicPr>
                <p:cNvPr id="11" name="Picture 2" descr="http://www.cartoonstock.com/lowres/bst0018l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81" t="859" r="5971" b="37422"/>
                <a:stretch/>
              </p:blipFill>
              <p:spPr bwMode="auto">
                <a:xfrm>
                  <a:off x="3191481" y="1039890"/>
                  <a:ext cx="5916612" cy="51638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" name="Rectangle 11"/>
                <p:cNvSpPr/>
                <p:nvPr/>
              </p:nvSpPr>
              <p:spPr>
                <a:xfrm>
                  <a:off x="2987824" y="4725144"/>
                  <a:ext cx="504056" cy="2880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" name="Freeform 9"/>
              <p:cNvSpPr/>
              <p:nvPr/>
            </p:nvSpPr>
            <p:spPr>
              <a:xfrm>
                <a:off x="7665396" y="2412460"/>
                <a:ext cx="214008" cy="1731523"/>
              </a:xfrm>
              <a:custGeom>
                <a:avLst/>
                <a:gdLst>
                  <a:gd name="connsiteX0" fmla="*/ 0 w 214008"/>
                  <a:gd name="connsiteY0" fmla="*/ 0 h 1731523"/>
                  <a:gd name="connsiteX1" fmla="*/ 38910 w 214008"/>
                  <a:gd name="connsiteY1" fmla="*/ 155642 h 1731523"/>
                  <a:gd name="connsiteX2" fmla="*/ 77821 w 214008"/>
                  <a:gd name="connsiteY2" fmla="*/ 214008 h 1731523"/>
                  <a:gd name="connsiteX3" fmla="*/ 116732 w 214008"/>
                  <a:gd name="connsiteY3" fmla="*/ 350195 h 1731523"/>
                  <a:gd name="connsiteX4" fmla="*/ 136187 w 214008"/>
                  <a:gd name="connsiteY4" fmla="*/ 505838 h 1731523"/>
                  <a:gd name="connsiteX5" fmla="*/ 155642 w 214008"/>
                  <a:gd name="connsiteY5" fmla="*/ 583659 h 1731523"/>
                  <a:gd name="connsiteX6" fmla="*/ 194553 w 214008"/>
                  <a:gd name="connsiteY6" fmla="*/ 875489 h 1731523"/>
                  <a:gd name="connsiteX7" fmla="*/ 214008 w 214008"/>
                  <a:gd name="connsiteY7" fmla="*/ 1011676 h 1731523"/>
                  <a:gd name="connsiteX8" fmla="*/ 175098 w 214008"/>
                  <a:gd name="connsiteY8" fmla="*/ 1342417 h 1731523"/>
                  <a:gd name="connsiteX9" fmla="*/ 136187 w 214008"/>
                  <a:gd name="connsiteY9" fmla="*/ 1459149 h 1731523"/>
                  <a:gd name="connsiteX10" fmla="*/ 97276 w 214008"/>
                  <a:gd name="connsiteY10" fmla="*/ 1575880 h 1731523"/>
                  <a:gd name="connsiteX11" fmla="*/ 77821 w 214008"/>
                  <a:gd name="connsiteY11" fmla="*/ 1634246 h 1731523"/>
                  <a:gd name="connsiteX12" fmla="*/ 58366 w 214008"/>
                  <a:gd name="connsiteY12" fmla="*/ 1692612 h 1731523"/>
                  <a:gd name="connsiteX13" fmla="*/ 58366 w 214008"/>
                  <a:gd name="connsiteY13" fmla="*/ 1731523 h 173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008" h="1731523">
                    <a:moveTo>
                      <a:pt x="0" y="0"/>
                    </a:moveTo>
                    <a:cubicBezTo>
                      <a:pt x="7399" y="36997"/>
                      <a:pt x="18969" y="115760"/>
                      <a:pt x="38910" y="155642"/>
                    </a:cubicBezTo>
                    <a:cubicBezTo>
                      <a:pt x="49367" y="176556"/>
                      <a:pt x="64851" y="194553"/>
                      <a:pt x="77821" y="214008"/>
                    </a:cubicBezTo>
                    <a:cubicBezTo>
                      <a:pt x="93239" y="260263"/>
                      <a:pt x="108590" y="301344"/>
                      <a:pt x="116732" y="350195"/>
                    </a:cubicBezTo>
                    <a:cubicBezTo>
                      <a:pt x="125328" y="401768"/>
                      <a:pt x="127592" y="454265"/>
                      <a:pt x="136187" y="505838"/>
                    </a:cubicBezTo>
                    <a:cubicBezTo>
                      <a:pt x="140583" y="532213"/>
                      <a:pt x="150859" y="557352"/>
                      <a:pt x="155642" y="583659"/>
                    </a:cubicBezTo>
                    <a:cubicBezTo>
                      <a:pt x="167872" y="650922"/>
                      <a:pt x="186080" y="811944"/>
                      <a:pt x="194553" y="875489"/>
                    </a:cubicBezTo>
                    <a:cubicBezTo>
                      <a:pt x="200613" y="920943"/>
                      <a:pt x="207523" y="966280"/>
                      <a:pt x="214008" y="1011676"/>
                    </a:cubicBezTo>
                    <a:cubicBezTo>
                      <a:pt x="201218" y="1177943"/>
                      <a:pt x="212304" y="1218397"/>
                      <a:pt x="175098" y="1342417"/>
                    </a:cubicBezTo>
                    <a:cubicBezTo>
                      <a:pt x="163312" y="1381703"/>
                      <a:pt x="149157" y="1420238"/>
                      <a:pt x="136187" y="1459149"/>
                    </a:cubicBezTo>
                    <a:lnTo>
                      <a:pt x="97276" y="1575880"/>
                    </a:lnTo>
                    <a:lnTo>
                      <a:pt x="77821" y="1634246"/>
                    </a:lnTo>
                    <a:cubicBezTo>
                      <a:pt x="71336" y="1653701"/>
                      <a:pt x="58366" y="1672104"/>
                      <a:pt x="58366" y="1692612"/>
                    </a:cubicBezTo>
                    <a:lnTo>
                      <a:pt x="58366" y="1731523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706980" y="4609288"/>
              <a:ext cx="1002192" cy="8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Cambria" pitchFamily="18" charset="0"/>
                <a:cs typeface="Arial" charset="0"/>
              </a:rPr>
              <a:t>Next steps: </a:t>
            </a:r>
            <a:r>
              <a:rPr lang="en-US" b="1" dirty="0" smtClean="0">
                <a:latin typeface="Cambria" pitchFamily="18" charset="0"/>
                <a:cs typeface="Arial" charset="0"/>
              </a:rPr>
              <a:t>Going 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full-cycle</a:t>
            </a:r>
            <a:endParaRPr lang="en-US" b="1" i="1" dirty="0" smtClean="0">
              <a:solidFill>
                <a:srgbClr val="FFFF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5" name="Tekstvak 14"/>
          <p:cNvSpPr txBox="1">
            <a:spLocks noChangeArrowheads="1"/>
          </p:cNvSpPr>
          <p:nvPr/>
        </p:nvSpPr>
        <p:spPr bwMode="auto">
          <a:xfrm>
            <a:off x="226923" y="1196752"/>
            <a:ext cx="874439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Based on our (mostly inductive) data, we have identified 2-3 </a:t>
            </a:r>
            <a:r>
              <a:rPr lang="en-US" sz="2800" u="sng" dirty="0" smtClean="0">
                <a:solidFill>
                  <a:schemeClr val="tx1"/>
                </a:solidFill>
                <a:latin typeface="Cambria" pitchFamily="18" charset="0"/>
              </a:rPr>
              <a:t>literature streams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 as being of specific interest to develop more deductive research designs (preferably </a:t>
            </a:r>
            <a:r>
              <a:rPr lang="en-US" sz="2800" u="sng" dirty="0" smtClean="0">
                <a:solidFill>
                  <a:schemeClr val="tx1"/>
                </a:solidFill>
                <a:latin typeface="Cambria" pitchFamily="18" charset="0"/>
              </a:rPr>
              <a:t>experiments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  <a:sym typeface="Symbol"/>
              </a:rPr>
              <a:t>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 causality) in a next step: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chemeClr val="tx1"/>
              </a:solidFill>
              <a:latin typeface="Cambria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1. 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Pay secrecy </a:t>
            </a:r>
            <a:r>
              <a:rPr lang="en-US" sz="2800" i="1" dirty="0" smtClean="0">
                <a:solidFill>
                  <a:srgbClr val="0070C0"/>
                </a:solidFill>
                <a:latin typeface="Cambria" pitchFamily="18" charset="0"/>
              </a:rPr>
              <a:t>(e.g. Colella et al., 2007, AMR)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2. 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Strategic ambiguity </a:t>
            </a:r>
            <a:r>
              <a:rPr lang="en-US" sz="2800" i="1" dirty="0" smtClean="0">
                <a:solidFill>
                  <a:srgbClr val="0070C0"/>
                </a:solidFill>
                <a:latin typeface="Cambria" pitchFamily="18" charset="0"/>
              </a:rPr>
              <a:t>(e.g. Eisenberg, 1984)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3. 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Social identity/status theory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i="1" dirty="0" smtClean="0">
                <a:solidFill>
                  <a:srgbClr val="0070C0"/>
                </a:solidFill>
                <a:latin typeface="Cambria" pitchFamily="18" charset="0"/>
              </a:rPr>
              <a:t>(e.g. </a:t>
            </a:r>
            <a:r>
              <a:rPr lang="en-US" sz="2800" i="1" dirty="0" smtClean="0">
                <a:solidFill>
                  <a:srgbClr val="0070C0"/>
                </a:solidFill>
                <a:latin typeface="Cambria" pitchFamily="18" charset="0"/>
              </a:rPr>
              <a:t>Bunderson &amp; Barton, 2011)</a:t>
            </a:r>
            <a:endParaRPr lang="en-US" sz="2800" i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BE" sz="800" i="1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Cambria" pitchFamily="18" charset="0"/>
                <a:cs typeface="Arial" charset="0"/>
              </a:rPr>
              <a:t>Next steps: </a:t>
            </a:r>
            <a:r>
              <a:rPr lang="en-US" b="1" dirty="0" smtClean="0">
                <a:latin typeface="Cambria" pitchFamily="18" charset="0"/>
                <a:cs typeface="Arial" charset="0"/>
              </a:rPr>
              <a:t>Going 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full-cycle</a:t>
            </a:r>
            <a:endParaRPr lang="en-US" b="1" i="1" dirty="0" smtClean="0">
              <a:solidFill>
                <a:srgbClr val="FFFF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5" name="Tekstvak 14"/>
          <p:cNvSpPr txBox="1">
            <a:spLocks noChangeArrowheads="1"/>
          </p:cNvSpPr>
          <p:nvPr/>
        </p:nvSpPr>
        <p:spPr bwMode="auto">
          <a:xfrm>
            <a:off x="199804" y="1138788"/>
            <a:ext cx="8744392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Overall </a:t>
            </a:r>
            <a:r>
              <a:rPr lang="en-US" sz="2800" u="sng" dirty="0" smtClean="0">
                <a:solidFill>
                  <a:schemeClr val="tx1"/>
                </a:solidFill>
                <a:latin typeface="Cambria" pitchFamily="18" charset="0"/>
              </a:rPr>
              <a:t>question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 remains—why differentiate on a matter (i.e., talent) that you believe to be so 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sensitive</a:t>
            </a:r>
            <a:r>
              <a:rPr lang="en-US" sz="2800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(i.e., in that it determines career outcomes/access to “A positions” greatly), you could not possibly 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communicate</a:t>
            </a:r>
            <a:r>
              <a:rPr lang="en-US" sz="2800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it to employees? What about the 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ethics</a:t>
            </a:r>
            <a:r>
              <a:rPr lang="en-US" sz="2800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of it all? And what are the implications for 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job design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 in TM if the secrecy phenomenon/trend implies that the jobs of the “talented” vs. “less talented” cannot be </a:t>
            </a:r>
            <a:r>
              <a:rPr lang="en-US" sz="2800" b="1" i="1" u="sng" dirty="0" smtClean="0">
                <a:solidFill>
                  <a:srgbClr val="0070C0"/>
                </a:solidFill>
                <a:latin typeface="Cambria" pitchFamily="18" charset="0"/>
              </a:rPr>
              <a:t>visibly</a:t>
            </a:r>
            <a:r>
              <a:rPr lang="en-US" sz="2800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different? [+ One of our interests is to examine “net effects” of differentiation taking a “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weighted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” approach where organizations assign a higher value to the reactions of “talent” vs. “non-talent”-status employees]</a:t>
            </a:r>
          </a:p>
        </p:txBody>
      </p:sp>
    </p:spTree>
    <p:extLst>
      <p:ext uri="{BB962C8B-B14F-4D97-AF65-F5344CB8AC3E}">
        <p14:creationId xmlns:p14="http://schemas.microsoft.com/office/powerpoint/2010/main" val="137768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131840" y="1844824"/>
            <a:ext cx="5399088" cy="3238500"/>
          </a:xfrm>
        </p:spPr>
        <p:txBody>
          <a:bodyPr/>
          <a:lstStyle/>
          <a:p>
            <a:pPr eaLnBrk="1" hangingPunct="1">
              <a:defRPr/>
            </a:pPr>
            <a:r>
              <a:rPr lang="nl-BE" sz="8800" dirty="0" smtClean="0">
                <a:solidFill>
                  <a:srgbClr val="FFFF00"/>
                </a:solidFill>
                <a:latin typeface="Freestyle Script" pitchFamily="66" charset="0"/>
              </a:rPr>
              <a:t>Questions?</a:t>
            </a:r>
            <a:r>
              <a:rPr lang="nl-BE" sz="4400" b="1" dirty="0">
                <a:latin typeface="Cambria" pitchFamily="18" charset="0"/>
              </a:rPr>
              <a:t/>
            </a:r>
            <a:br>
              <a:rPr lang="nl-BE" sz="4400" b="1" dirty="0">
                <a:latin typeface="Cambria" pitchFamily="18" charset="0"/>
              </a:rPr>
            </a:br>
            <a:r>
              <a:rPr lang="nl-BE" sz="4400" b="1" dirty="0">
                <a:latin typeface="Cambria" pitchFamily="18" charset="0"/>
              </a:rPr>
              <a:t/>
            </a:r>
            <a:br>
              <a:rPr lang="nl-BE" sz="4400" b="1" dirty="0">
                <a:latin typeface="Cambria" pitchFamily="18" charset="0"/>
              </a:rPr>
            </a:br>
            <a:r>
              <a:rPr lang="nl-BE" sz="2800" dirty="0">
                <a:latin typeface="Cambria" pitchFamily="18" charset="0"/>
              </a:rPr>
              <a:t/>
            </a:r>
            <a:br>
              <a:rPr lang="nl-BE" sz="2800" dirty="0">
                <a:latin typeface="Cambria" pitchFamily="18" charset="0"/>
              </a:rPr>
            </a:br>
            <a:r>
              <a:rPr lang="nl-BE" sz="2800" b="1" dirty="0" smtClean="0">
                <a:latin typeface="Cambria" pitchFamily="18" charset="0"/>
              </a:rPr>
              <a:t>Contact me:</a:t>
            </a:r>
            <a:r>
              <a:rPr lang="nl-BE" sz="2800" dirty="0">
                <a:latin typeface="Cambria" pitchFamily="18" charset="0"/>
              </a:rPr>
              <a:t/>
            </a:r>
            <a:br>
              <a:rPr lang="nl-BE" sz="2800" dirty="0">
                <a:latin typeface="Cambria" pitchFamily="18" charset="0"/>
              </a:rPr>
            </a:br>
            <a:r>
              <a:rPr lang="nl-BE" sz="2800" dirty="0" smtClean="0">
                <a:latin typeface="Cambria" pitchFamily="18" charset="0"/>
              </a:rPr>
              <a:t>nicky.dries@kuleuven.be</a:t>
            </a:r>
            <a:r>
              <a:rPr lang="nl-BE" sz="2800" dirty="0">
                <a:latin typeface="Cambria" pitchFamily="18" charset="0"/>
              </a:rPr>
              <a:t/>
            </a:r>
            <a:br>
              <a:rPr lang="nl-BE" sz="2800" dirty="0">
                <a:latin typeface="Cambria" pitchFamily="18" charset="0"/>
              </a:rPr>
            </a:br>
            <a:r>
              <a:rPr lang="nl-BE" sz="2800" dirty="0">
                <a:latin typeface="Cambria" pitchFamily="18" charset="0"/>
              </a:rPr>
              <a:t>+</a:t>
            </a:r>
            <a:r>
              <a:rPr lang="nl-BE" sz="2800" dirty="0" smtClean="0">
                <a:latin typeface="Cambria" pitchFamily="18" charset="0"/>
              </a:rPr>
              <a:t>32.16/37.37.19.</a:t>
            </a:r>
            <a:endParaRPr lang="en-US" sz="2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8520" y="4293096"/>
            <a:ext cx="9252520" cy="256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prstClr val="white"/>
                </a:solidFill>
              </a:rPr>
              <a:t>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AutoShape 2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76200" y="-4699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228600" y="-3175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AutoShape 6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381000" y="-1651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640765" cy="107950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Cambria" pitchFamily="18" charset="0"/>
                <a:cs typeface="Arial" charset="0"/>
              </a:rPr>
              <a:t>TM = </a:t>
            </a:r>
            <a:r>
              <a:rPr lang="en-US" sz="3200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phenomenon</a:t>
            </a:r>
            <a:r>
              <a:rPr lang="en-US" sz="3200" b="1" dirty="0" smtClean="0">
                <a:latin typeface="Cambria" pitchFamily="18" charset="0"/>
                <a:cs typeface="Arial" charset="0"/>
              </a:rPr>
              <a:t>-,</a:t>
            </a:r>
            <a:r>
              <a:rPr lang="en-US" sz="3200" b="1" dirty="0">
                <a:latin typeface="Cambria" pitchFamily="18" charset="0"/>
                <a:cs typeface="Arial" charset="0"/>
              </a:rPr>
              <a:t> </a:t>
            </a:r>
            <a:r>
              <a:rPr lang="en-US" sz="3200" b="1" dirty="0" smtClean="0">
                <a:latin typeface="Cambria" pitchFamily="18" charset="0"/>
                <a:cs typeface="Arial" charset="0"/>
              </a:rPr>
              <a:t>not theory-driven field</a:t>
            </a:r>
          </a:p>
        </p:txBody>
      </p:sp>
      <p:sp>
        <p:nvSpPr>
          <p:cNvPr id="11" name="Tekstvak 14"/>
          <p:cNvSpPr txBox="1">
            <a:spLocks noChangeArrowheads="1"/>
          </p:cNvSpPr>
          <p:nvPr/>
        </p:nvSpPr>
        <p:spPr bwMode="auto">
          <a:xfrm>
            <a:off x="131409" y="1052736"/>
            <a:ext cx="8988792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Whereas traditional, theory-driven research follows a process whereby 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hypotheses</a:t>
            </a:r>
            <a:r>
              <a:rPr lang="en-US" sz="28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are developed based on 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gaps</a:t>
            </a:r>
            <a:r>
              <a:rPr lang="en-US" sz="28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detected within the current knowledge of a field—guided by established 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definitions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operationalizations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, and 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measures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—phenomenon-driven research takes a different route, one that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“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starts with the generation </a:t>
            </a:r>
            <a:endParaRPr lang="en-US" sz="2800" dirty="0" smtClean="0">
              <a:solidFill>
                <a:schemeClr val="tx1"/>
              </a:solidFill>
              <a:latin typeface="Cambria" pitchFamily="18" charset="0"/>
            </a:endParaRP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of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facts, most typically from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large-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sample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analysis, that can </a:t>
            </a:r>
            <a:r>
              <a:rPr lang="en-US" sz="2800" b="1" i="1" dirty="0" smtClean="0">
                <a:solidFill>
                  <a:srgbClr val="002060"/>
                </a:solidFill>
                <a:latin typeface="Cambria" pitchFamily="18" charset="0"/>
              </a:rPr>
              <a:t>inform </a:t>
            </a:r>
          </a:p>
          <a:p>
            <a:pPr eaLnBrk="1" hangingPunct="1"/>
            <a:r>
              <a:rPr lang="en-US" sz="2800" b="1" i="1" dirty="0" smtClean="0">
                <a:solidFill>
                  <a:srgbClr val="002060"/>
                </a:solidFill>
                <a:latin typeface="Cambria" pitchFamily="18" charset="0"/>
              </a:rPr>
              <a:t>us </a:t>
            </a:r>
            <a:r>
              <a:rPr lang="en-US" sz="2800" b="1" i="1" dirty="0">
                <a:solidFill>
                  <a:srgbClr val="002060"/>
                </a:solidFill>
                <a:latin typeface="Cambria" pitchFamily="18" charset="0"/>
              </a:rPr>
              <a:t>as to what we need a theory </a:t>
            </a:r>
            <a:endParaRPr lang="en-US" sz="2800" b="1" i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eaLnBrk="1" hangingPunct="1"/>
            <a:r>
              <a:rPr lang="en-US" sz="2800" b="1" i="1" dirty="0" smtClean="0">
                <a:solidFill>
                  <a:srgbClr val="002060"/>
                </a:solidFill>
                <a:latin typeface="Cambria" pitchFamily="18" charset="0"/>
              </a:rPr>
              <a:t>for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[…]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Then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, as we get into </a:t>
            </a:r>
            <a:endParaRPr lang="en-US" sz="2800" dirty="0" smtClean="0">
              <a:solidFill>
                <a:schemeClr val="tx1"/>
              </a:solidFill>
              <a:latin typeface="Cambria" pitchFamily="18" charset="0"/>
            </a:endParaRP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exploring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the whys and hows, a </a:t>
            </a:r>
            <a:endParaRPr lang="en-US" sz="2800" dirty="0" smtClean="0">
              <a:solidFill>
                <a:schemeClr val="tx1"/>
              </a:solidFill>
              <a:latin typeface="Cambria" pitchFamily="18" charset="0"/>
            </a:endParaRP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combination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of quantitative and </a:t>
            </a:r>
            <a:endParaRPr lang="en-US" sz="2800" dirty="0" smtClean="0">
              <a:solidFill>
                <a:schemeClr val="tx1"/>
              </a:solidFill>
              <a:latin typeface="Cambria" pitchFamily="18" charset="0"/>
            </a:endParaRP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qualitative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studies will be fruitful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”. </a:t>
            </a:r>
          </a:p>
          <a:p>
            <a:pPr eaLnBrk="1" hangingPunct="1"/>
            <a:endParaRPr lang="en-US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2" name="Tijdelijke aanduiding voor 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" b="1339"/>
          <a:stretch>
            <a:fillRect/>
          </a:stretch>
        </p:blipFill>
        <p:spPr>
          <a:xfrm>
            <a:off x="5364088" y="3712638"/>
            <a:ext cx="3756113" cy="2817085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905577" y="6487846"/>
            <a:ext cx="5265737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/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(</a:t>
            </a:r>
            <a:r>
              <a:rPr lang="en-US" sz="2000" i="1" dirty="0">
                <a:solidFill>
                  <a:srgbClr val="002060"/>
                </a:solidFill>
                <a:latin typeface="Cambria" pitchFamily="18" charset="0"/>
              </a:rPr>
              <a:t>Hambrick, 2007, p. 1349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) </a:t>
            </a:r>
            <a:endParaRPr lang="en-US" sz="2000" i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9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8520" y="4293096"/>
            <a:ext cx="9252520" cy="256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prstClr val="white"/>
                </a:solidFill>
              </a:rPr>
              <a:t>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AutoShape 2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76200" y="-4699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228600" y="-3175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640765" cy="1079500"/>
          </a:xfrm>
        </p:spPr>
        <p:txBody>
          <a:bodyPr/>
          <a:lstStyle/>
          <a:p>
            <a:pPr algn="ctr"/>
            <a:r>
              <a:rPr lang="nl-BE" sz="3200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Phenomenon</a:t>
            </a:r>
            <a:r>
              <a:rPr lang="nl-BE" sz="3200" b="1" dirty="0" smtClean="0">
                <a:latin typeface="Cambria" pitchFamily="18" charset="0"/>
                <a:cs typeface="Arial" charset="0"/>
              </a:rPr>
              <a:t>-driven research = “hard sell”</a:t>
            </a:r>
            <a:endParaRPr lang="en-US" sz="3200" b="1" dirty="0" smtClean="0">
              <a:latin typeface="Cambria" pitchFamily="18" charset="0"/>
              <a:cs typeface="Arial" charset="0"/>
            </a:endParaRPr>
          </a:p>
        </p:txBody>
      </p:sp>
      <p:sp>
        <p:nvSpPr>
          <p:cNvPr id="11" name="Tekstvak 14"/>
          <p:cNvSpPr txBox="1">
            <a:spLocks noChangeArrowheads="1"/>
          </p:cNvSpPr>
          <p:nvPr/>
        </p:nvSpPr>
        <p:spPr bwMode="auto">
          <a:xfrm>
            <a:off x="155171" y="1268760"/>
            <a:ext cx="8809317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“Talent management has always seemed to me to be a 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tricky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subject. It is at risk of becoming mere hyperbole, as 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in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‘the War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for Talent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’, or of becoming the 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fad</a:t>
            </a:r>
            <a:r>
              <a:rPr lang="en-US" sz="28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of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the</a:t>
            </a:r>
            <a:endParaRPr lang="en-US" sz="2800" i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905577" y="6487846"/>
            <a:ext cx="5265737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/>
            <a:r>
              <a:rPr lang="en-US" sz="2000" i="1" dirty="0">
                <a:solidFill>
                  <a:srgbClr val="002060"/>
                </a:solidFill>
                <a:latin typeface="Cambria" pitchFamily="18" charset="0"/>
              </a:rPr>
              <a:t>(Reilly, 2008, p. 381)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4" t="15368" r="37153" b="7435"/>
          <a:stretch/>
        </p:blipFill>
        <p:spPr bwMode="auto">
          <a:xfrm>
            <a:off x="0" y="2813773"/>
            <a:ext cx="2699792" cy="404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31586" y="2509739"/>
            <a:ext cx="603290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mbria" pitchFamily="18" charset="0"/>
              </a:rPr>
              <a:t>conference circuit because the term lacks a </a:t>
            </a:r>
            <a:r>
              <a:rPr lang="en-US" sz="2800" u="sng" dirty="0">
                <a:latin typeface="Cambria" pitchFamily="18" charset="0"/>
              </a:rPr>
              <a:t>clear definition</a:t>
            </a:r>
            <a:r>
              <a:rPr lang="en-US" sz="2800" dirty="0">
                <a:latin typeface="Cambria" pitchFamily="18" charset="0"/>
              </a:rPr>
              <a:t>. Proposed definitions are, at worst, a mélange of different concepts strung together without a clear statement of what is meant by talent and how we might manage it”. </a:t>
            </a:r>
            <a:endParaRPr lang="en-US" sz="2800" i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2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8520" y="4293096"/>
            <a:ext cx="9252520" cy="256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prstClr val="white"/>
                </a:solidFill>
              </a:rPr>
              <a:t>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AutoShape 2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76200" y="-4699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228600" y="-3175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640765" cy="1079500"/>
          </a:xfrm>
        </p:spPr>
        <p:txBody>
          <a:bodyPr/>
          <a:lstStyle/>
          <a:p>
            <a:pPr algn="ctr"/>
            <a:r>
              <a:rPr lang="nl-BE" sz="3200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Phenomenon</a:t>
            </a:r>
            <a:r>
              <a:rPr lang="nl-BE" sz="3200" b="1" dirty="0" smtClean="0">
                <a:latin typeface="Cambria" pitchFamily="18" charset="0"/>
                <a:cs typeface="Arial" charset="0"/>
              </a:rPr>
              <a:t>-driven research = “hard sell”</a:t>
            </a:r>
            <a:endParaRPr lang="en-US" sz="3200" b="1" dirty="0" smtClean="0">
              <a:latin typeface="Cambria" pitchFamily="18" charset="0"/>
              <a:cs typeface="Arial" charset="0"/>
            </a:endParaRPr>
          </a:p>
        </p:txBody>
      </p:sp>
      <p:sp>
        <p:nvSpPr>
          <p:cNvPr id="11" name="Tekstvak 14"/>
          <p:cNvSpPr txBox="1">
            <a:spLocks noChangeArrowheads="1"/>
          </p:cNvSpPr>
          <p:nvPr/>
        </p:nvSpPr>
        <p:spPr bwMode="auto">
          <a:xfrm>
            <a:off x="76200" y="1061442"/>
            <a:ext cx="9067800" cy="22467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BE" sz="2800" dirty="0" smtClean="0">
                <a:solidFill>
                  <a:schemeClr val="tx1"/>
                </a:solidFill>
                <a:latin typeface="Cambria" pitchFamily="18" charset="0"/>
              </a:rPr>
              <a:t>“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After years of comparing notes with colleagues about the rejection letters we have received, it seems the most annoying passage—which I am sure editors have preprogrammed for handy one-click insertion—is this one: </a:t>
            </a:r>
            <a:r>
              <a:rPr lang="en-US" sz="2800" i="1" dirty="0">
                <a:solidFill>
                  <a:schemeClr val="tx1"/>
                </a:solidFill>
                <a:latin typeface="Cambria" pitchFamily="18" charset="0"/>
              </a:rPr>
              <a:t>The reviewers all agree that your paper addresses </a:t>
            </a:r>
            <a:r>
              <a:rPr lang="en-US" sz="2800" i="1" dirty="0" smtClean="0">
                <a:solidFill>
                  <a:schemeClr val="tx1"/>
                </a:solidFill>
                <a:latin typeface="Cambria" pitchFamily="18" charset="0"/>
              </a:rPr>
              <a:t>an</a:t>
            </a:r>
            <a:endParaRPr lang="en-US" sz="23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15955" y="6457950"/>
            <a:ext cx="5265737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(</a:t>
            </a:r>
            <a:r>
              <a:rPr lang="en-US" sz="2000" i="1" dirty="0">
                <a:solidFill>
                  <a:srgbClr val="002060"/>
                </a:solidFill>
                <a:latin typeface="Cambria" pitchFamily="18" charset="0"/>
              </a:rPr>
              <a:t>Hambrick, 2007, p. 1346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) </a:t>
            </a:r>
            <a:endParaRPr lang="en-US" sz="2000" i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026" name="Picture 2" descr="https://mc.manuscriptcentral.com/societyimages/amd/AMD_cov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510" y="3292410"/>
            <a:ext cx="2650904" cy="34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615" y="3148255"/>
            <a:ext cx="61578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u="sng" dirty="0">
                <a:latin typeface="Cambria" pitchFamily="18" charset="0"/>
              </a:rPr>
              <a:t>important topic</a:t>
            </a:r>
            <a:r>
              <a:rPr lang="en-US" sz="2800" i="1" dirty="0">
                <a:latin typeface="Cambria" pitchFamily="18" charset="0"/>
              </a:rPr>
              <a:t> and is </a:t>
            </a:r>
            <a:r>
              <a:rPr lang="en-US" sz="2800" i="1" u="sng" dirty="0">
                <a:latin typeface="Cambria" pitchFamily="18" charset="0"/>
              </a:rPr>
              <a:t>well argued</a:t>
            </a:r>
            <a:r>
              <a:rPr lang="en-US" sz="2800" i="1" dirty="0">
                <a:latin typeface="Cambria" pitchFamily="18" charset="0"/>
              </a:rPr>
              <a:t>; moreover, they find your </a:t>
            </a:r>
            <a:r>
              <a:rPr lang="en-US" sz="2800" i="1" u="sng" dirty="0">
                <a:latin typeface="Cambria" pitchFamily="18" charset="0"/>
              </a:rPr>
              <a:t>empirical results</a:t>
            </a:r>
            <a:r>
              <a:rPr lang="en-US" sz="2800" i="1" dirty="0">
                <a:latin typeface="Cambria" pitchFamily="18" charset="0"/>
              </a:rPr>
              <a:t> convincing and interesting. At the same time, however, the reviewers believe the paper falls short in making a </a:t>
            </a:r>
            <a:r>
              <a:rPr lang="en-US" sz="2800" b="1" i="1" dirty="0">
                <a:solidFill>
                  <a:srgbClr val="C00000"/>
                </a:solidFill>
                <a:latin typeface="Cambria" pitchFamily="18" charset="0"/>
              </a:rPr>
              <a:t>theoretical contribution</a:t>
            </a:r>
            <a:r>
              <a:rPr lang="en-US" sz="2800" i="1" dirty="0">
                <a:latin typeface="Cambria" pitchFamily="18" charset="0"/>
              </a:rPr>
              <a:t>. Therefore, I’m sorry</a:t>
            </a:r>
            <a:r>
              <a:rPr lang="en-US" sz="2800" dirty="0">
                <a:latin typeface="Cambria" pitchFamily="18" charset="0"/>
              </a:rPr>
              <a:t>… etc., etc., etc.”</a:t>
            </a:r>
            <a:endParaRPr lang="nl-BE" sz="2800" dirty="0">
              <a:solidFill>
                <a:srgbClr val="002060"/>
              </a:solidFill>
              <a:latin typeface="Cambria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8520" y="4293096"/>
            <a:ext cx="9252520" cy="256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prstClr val="white"/>
                </a:solidFill>
              </a:rPr>
              <a:t>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AutoShape 2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76200" y="-4699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AutoShape 6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381000" y="-1651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640765" cy="107950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Cambria" pitchFamily="18" charset="0"/>
                <a:cs typeface="Arial" charset="0"/>
              </a:rPr>
              <a:t>Results of 2015 </a:t>
            </a:r>
            <a:r>
              <a:rPr lang="en-US" sz="3200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bibliometric</a:t>
            </a:r>
            <a:r>
              <a:rPr lang="en-US" sz="3200" b="1" i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3200" b="1" dirty="0" smtClean="0">
                <a:latin typeface="Cambria" pitchFamily="18" charset="0"/>
                <a:cs typeface="Arial" charset="0"/>
              </a:rPr>
              <a:t>analysis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905577" y="6487846"/>
            <a:ext cx="5265737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/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(Gallardo-Gallardo, Nijs, Dries, &amp; Gallo, 2015) </a:t>
            </a:r>
            <a:endParaRPr lang="en-US" sz="2000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1" name="Tekstvak 14"/>
          <p:cNvSpPr txBox="1">
            <a:spLocks noChangeArrowheads="1"/>
          </p:cNvSpPr>
          <p:nvPr/>
        </p:nvSpPr>
        <p:spPr bwMode="auto">
          <a:xfrm>
            <a:off x="191826" y="1150609"/>
            <a:ext cx="877266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TM can be classified as an “embryonic” field from 1998-2011, and a 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“growing” field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from 2011-today 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(next stages phenomenon-driven cycle = “mature” and “declining”)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—we are seeing more consensus about definitions and frameworks, and research methods are improving. </a:t>
            </a:r>
            <a:endParaRPr lang="en-US" sz="3200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138464"/>
              </p:ext>
            </p:extLst>
          </p:nvPr>
        </p:nvGraphicFramePr>
        <p:xfrm>
          <a:off x="208878" y="4005064"/>
          <a:ext cx="875561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7805"/>
                <a:gridCol w="4377805"/>
              </a:tblGrid>
              <a:tr h="274692"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Dominant theoretical</a:t>
                      </a:r>
                      <a:r>
                        <a:rPr lang="en-US" sz="2400" baseline="0" noProof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frameworks</a:t>
                      </a:r>
                      <a:endParaRPr lang="en-US" sz="2400" noProof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Alternative theoretical frameworks</a:t>
                      </a:r>
                      <a:endParaRPr lang="en-US" sz="2400" noProof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Resource-based</a:t>
                      </a:r>
                      <a:r>
                        <a:rPr lang="en-US" sz="2400" baseline="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view (RBV)</a:t>
                      </a:r>
                    </a:p>
                    <a:p>
                      <a:pPr algn="l"/>
                      <a:r>
                        <a:rPr lang="en-US" sz="2400" baseline="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International HRM</a:t>
                      </a:r>
                    </a:p>
                    <a:p>
                      <a:pPr algn="l"/>
                      <a:r>
                        <a:rPr lang="en-US" sz="2400" baseline="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Employee assessment</a:t>
                      </a:r>
                    </a:p>
                    <a:p>
                      <a:pPr algn="l"/>
                      <a:r>
                        <a:rPr lang="en-US" sz="2400" baseline="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Institutionalism</a:t>
                      </a:r>
                      <a:endParaRPr lang="en-US" sz="24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Knowledge</a:t>
                      </a:r>
                      <a:r>
                        <a:rPr lang="en-US" sz="2400" baseline="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management</a:t>
                      </a:r>
                    </a:p>
                    <a:p>
                      <a:pPr algn="l"/>
                      <a:r>
                        <a:rPr lang="en-US" sz="2400" baseline="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Career management</a:t>
                      </a:r>
                    </a:p>
                    <a:p>
                      <a:pPr algn="l"/>
                      <a:r>
                        <a:rPr lang="en-US" sz="2400" baseline="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Strength-based approach</a:t>
                      </a:r>
                    </a:p>
                    <a:p>
                      <a:pPr algn="l"/>
                      <a:r>
                        <a:rPr lang="en-US" sz="2400" baseline="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Social exchange theory</a:t>
                      </a:r>
                      <a:endParaRPr lang="en-US" sz="24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4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8520" y="4293096"/>
            <a:ext cx="9252520" cy="256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prstClr val="white"/>
                </a:solidFill>
              </a:rPr>
              <a:t>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AutoShape 2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76200" y="-4699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228600" y="-3175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AutoShape 6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381000" y="-1651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640765" cy="107950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Cambria" pitchFamily="18" charset="0"/>
                <a:cs typeface="Arial" charset="0"/>
              </a:rPr>
              <a:t>35% of articles now use this </a:t>
            </a:r>
            <a:r>
              <a:rPr lang="en-US" sz="3200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definition</a:t>
            </a:r>
            <a:r>
              <a:rPr lang="en-US" sz="3200" b="1" dirty="0" smtClean="0">
                <a:latin typeface="Cambria" pitchFamily="18" charset="0"/>
                <a:cs typeface="Arial" charset="0"/>
              </a:rPr>
              <a:t>: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905577" y="6487846"/>
            <a:ext cx="5265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(Collings &amp; Mellahi, 2009, p. 305) </a:t>
            </a:r>
            <a:endParaRPr lang="en-US" sz="2000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0" name="Tekstvak 14"/>
          <p:cNvSpPr txBox="1">
            <a:spLocks noChangeArrowheads="1"/>
          </p:cNvSpPr>
          <p:nvPr/>
        </p:nvSpPr>
        <p:spPr bwMode="auto">
          <a:xfrm>
            <a:off x="547402" y="1533465"/>
            <a:ext cx="8016873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BE" sz="2800" dirty="0" smtClean="0">
                <a:solidFill>
                  <a:schemeClr val="tx1"/>
                </a:solidFill>
                <a:latin typeface="Cambria" pitchFamily="18" charset="0"/>
              </a:rPr>
              <a:t>“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[TM refers to] activities and processes that involve the systematic identification of 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key positions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which differentially contribute to the organization’s sustainable competitive advantage, the development of a 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talent pool of high potential and high performing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incumbents to fill these roles, and the development of a 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differentiated human resource architecture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 to facilitate filling these positions with competent incumbents and to ensure their continued commitment to the organization.</a:t>
            </a:r>
            <a:r>
              <a:rPr lang="nl-BE" sz="2800" dirty="0" smtClean="0">
                <a:solidFill>
                  <a:schemeClr val="tx1"/>
                </a:solidFill>
                <a:latin typeface="Cambria" pitchFamily="18" charset="0"/>
              </a:rPr>
              <a:t>”</a:t>
            </a:r>
          </a:p>
          <a:p>
            <a:pPr eaLnBrk="1" hangingPunct="1"/>
            <a:endParaRPr lang="nl-BE" sz="3200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0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8520" y="4293096"/>
            <a:ext cx="9328720" cy="256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prstClr val="white"/>
                </a:solidFill>
              </a:rPr>
              <a:t>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AutoShape 2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76200" y="-4699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228600" y="-3175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AutoShape 6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381000" y="-1651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2" t="28572" r="21204" b="24632"/>
          <a:stretch/>
        </p:blipFill>
        <p:spPr bwMode="auto">
          <a:xfrm>
            <a:off x="-45918" y="1952836"/>
            <a:ext cx="915326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878263" y="6457950"/>
            <a:ext cx="5265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(Adapted </a:t>
            </a:r>
            <a:r>
              <a:rPr lang="en-US" sz="2000" i="1" dirty="0">
                <a:solidFill>
                  <a:srgbClr val="002060"/>
                </a:solidFill>
                <a:latin typeface="Cambria" pitchFamily="18" charset="0"/>
              </a:rPr>
              <a:t>from Lepak &amp; Snell, 1999) 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ctr"/>
            <a:r>
              <a:rPr lang="en-US" b="1" dirty="0" smtClean="0">
                <a:latin typeface="Cambria" panose="02040503050406030204" pitchFamily="18" charset="0"/>
                <a:cs typeface="Arial" charset="0"/>
              </a:rPr>
              <a:t>A-players in </a:t>
            </a:r>
            <a:r>
              <a:rPr lang="en-US" b="1" dirty="0" smtClean="0">
                <a:solidFill>
                  <a:srgbClr val="FFFF00"/>
                </a:solidFill>
                <a:latin typeface="Cambria" panose="02040503050406030204" pitchFamily="18" charset="0"/>
                <a:cs typeface="Arial" charset="0"/>
              </a:rPr>
              <a:t>A-positions</a:t>
            </a:r>
            <a:endParaRPr lang="en-US" b="1" i="1" dirty="0" smtClean="0">
              <a:solidFill>
                <a:srgbClr val="FFFF00"/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3655" y="1196752"/>
            <a:ext cx="5976665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Top-down: </a:t>
            </a:r>
            <a:r>
              <a:rPr lang="en-US" dirty="0" smtClean="0">
                <a:latin typeface="Cambria" panose="02040503050406030204" pitchFamily="18" charset="0"/>
              </a:rPr>
              <a:t>Directing best people to best (pivotal) jobs </a:t>
            </a:r>
          </a:p>
          <a:p>
            <a:r>
              <a:rPr lang="en-US" b="1" dirty="0" smtClean="0">
                <a:latin typeface="Cambria" panose="02040503050406030204" pitchFamily="18" charset="0"/>
              </a:rPr>
              <a:t>Bottom-up: </a:t>
            </a:r>
            <a:r>
              <a:rPr lang="en-US" dirty="0" smtClean="0">
                <a:latin typeface="Cambria" panose="02040503050406030204" pitchFamily="18" charset="0"/>
              </a:rPr>
              <a:t>Designing job (trajectories) around best people (+ job crafting &amp; </a:t>
            </a:r>
            <a:r>
              <a:rPr lang="en-US" dirty="0" err="1" smtClean="0">
                <a:latin typeface="Cambria" panose="02040503050406030204" pitchFamily="18" charset="0"/>
              </a:rPr>
              <a:t>i</a:t>
            </a:r>
            <a:r>
              <a:rPr lang="en-US" dirty="0" smtClean="0">
                <a:latin typeface="Cambria" panose="02040503050406030204" pitchFamily="18" charset="0"/>
              </a:rPr>
              <a:t>-deals by ‘hipos’ themselves)</a:t>
            </a:r>
            <a:endParaRPr lang="en-US" dirty="0">
              <a:latin typeface="Cambria" panose="020405030504060302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511132" y="2120082"/>
            <a:ext cx="869180" cy="58883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98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8520" y="4293096"/>
            <a:ext cx="9328720" cy="256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prstClr val="white"/>
                </a:solidFill>
              </a:rPr>
              <a:t>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Critique: </a:t>
            </a:r>
            <a:r>
              <a:rPr lang="en-US" b="1" dirty="0" smtClean="0">
                <a:latin typeface="Cambria" pitchFamily="18" charset="0"/>
                <a:cs typeface="Arial" charset="0"/>
              </a:rPr>
              <a:t>‘rank &amp; yank’</a:t>
            </a:r>
            <a:endParaRPr lang="en-US" sz="6000" i="1" dirty="0" smtClean="0">
              <a:solidFill>
                <a:srgbClr val="FFFF00"/>
              </a:solidFill>
              <a:latin typeface="Freestyle Script" panose="030804020302050B0404" pitchFamily="66" charset="0"/>
              <a:cs typeface="Arial" charset="0"/>
            </a:endParaRPr>
          </a:p>
        </p:txBody>
      </p:sp>
      <p:pic>
        <p:nvPicPr>
          <p:cNvPr id="6" name="Picture 2" descr="http://humancapitalleague.com/ClientFiles/2b461d74-0b05-4149-a6fd-33257181a2c7/mcloed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61" t="21001" r="13103" b="24003"/>
          <a:stretch/>
        </p:blipFill>
        <p:spPr bwMode="auto">
          <a:xfrm>
            <a:off x="467544" y="1700808"/>
            <a:ext cx="8323491" cy="46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59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ctr"/>
            <a:r>
              <a:rPr lang="en-US" b="1" dirty="0" smtClean="0">
                <a:latin typeface="Cambria" pitchFamily="18" charset="0"/>
                <a:cs typeface="Arial" charset="0"/>
              </a:rPr>
              <a:t>Talent management 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secrecy</a:t>
            </a:r>
            <a:endParaRPr lang="en-US" b="1" i="1" dirty="0" smtClean="0">
              <a:solidFill>
                <a:srgbClr val="FFFF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6" name="Tekstvak 14"/>
          <p:cNvSpPr txBox="1">
            <a:spLocks noChangeArrowheads="1"/>
          </p:cNvSpPr>
          <p:nvPr/>
        </p:nvSpPr>
        <p:spPr bwMode="auto">
          <a:xfrm>
            <a:off x="76200" y="1061442"/>
            <a:ext cx="9067800" cy="557075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Talent management secrecy—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the organizational practice of not communicating (the presence of) TM practices and procedures openly to employees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—emerged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spontaneously as a recurring theme (cf. phenomenon) through 8 TM studies (2008-2014):</a:t>
            </a:r>
          </a:p>
          <a:p>
            <a:pPr eaLnBrk="1" hangingPunct="1"/>
            <a:endParaRPr lang="en-US" sz="800" dirty="0" smtClean="0">
              <a:solidFill>
                <a:schemeClr val="tx1"/>
              </a:solidFill>
              <a:latin typeface="Cambria" pitchFamily="18" charset="0"/>
            </a:endParaRPr>
          </a:p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Cambria" pitchFamily="18" charset="0"/>
              </a:rPr>
              <a:t>Study 1: 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Multilevel case-control employee survey </a:t>
            </a:r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(hipos vs. non-hipos)</a:t>
            </a:r>
          </a:p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Cambria" pitchFamily="18" charset="0"/>
              </a:rPr>
              <a:t>Study 2: 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HR survey on TM policies</a:t>
            </a:r>
          </a:p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Cambria" pitchFamily="18" charset="0"/>
              </a:rPr>
              <a:t>Study 3: 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HR survey on TM philosophies </a:t>
            </a:r>
          </a:p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Cambria" pitchFamily="18" charset="0"/>
              </a:rPr>
              <a:t>Study 4: 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Interview study with hipos &amp; HR managers</a:t>
            </a:r>
          </a:p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Cambria" pitchFamily="18" charset="0"/>
              </a:rPr>
              <a:t>Study 5: 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Global HR survey on TM philosophies</a:t>
            </a:r>
          </a:p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Cambria" pitchFamily="18" charset="0"/>
              </a:rPr>
              <a:t>Study 6,7,8: 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HR survey on perceived justice of TM procedures</a:t>
            </a:r>
          </a:p>
          <a:p>
            <a:pPr eaLnBrk="1" hangingPunct="1"/>
            <a:endParaRPr lang="en-US" sz="800" dirty="0" smtClean="0">
              <a:solidFill>
                <a:schemeClr val="tx1"/>
              </a:solidFill>
              <a:latin typeface="Cambria" pitchFamily="18" charset="0"/>
            </a:endParaRPr>
          </a:p>
          <a:p>
            <a:pPr eaLnBrk="1" hangingPunct="1"/>
            <a:r>
              <a:rPr lang="en-US" sz="2800" i="1" dirty="0" smtClean="0">
                <a:solidFill>
                  <a:srgbClr val="002060"/>
                </a:solidFill>
                <a:latin typeface="Cambria" pitchFamily="18" charset="0"/>
              </a:rPr>
              <a:t>We are now examining if we can transform this into a full-cycle research program with these as “observational” data.</a:t>
            </a:r>
          </a:p>
        </p:txBody>
      </p:sp>
    </p:spTree>
    <p:extLst>
      <p:ext uri="{BB962C8B-B14F-4D97-AF65-F5344CB8AC3E}">
        <p14:creationId xmlns:p14="http://schemas.microsoft.com/office/powerpoint/2010/main" val="42934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09-corporate_kuleuven_liggend-WitteAchtergrond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1245</Words>
  <Application>Microsoft Office PowerPoint</Application>
  <PresentationFormat>On-screen Show (4:3)</PresentationFormat>
  <Paragraphs>110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Office-thema</vt:lpstr>
      <vt:lpstr>2009-corporate_kuleuven_liggend-WitteAchtergrond</vt:lpstr>
      <vt:lpstr>Designing Talent Management Practices That Work: Secrecy or Transparency? </vt:lpstr>
      <vt:lpstr>TM = phenomenon-, not theory-driven field</vt:lpstr>
      <vt:lpstr>Phenomenon-driven research = “hard sell”</vt:lpstr>
      <vt:lpstr>Phenomenon-driven research = “hard sell”</vt:lpstr>
      <vt:lpstr>Results of 2015 bibliometric analysis</vt:lpstr>
      <vt:lpstr>35% of articles now use this definition:</vt:lpstr>
      <vt:lpstr>A-players in A-positions</vt:lpstr>
      <vt:lpstr>Critique: ‘rank &amp; yank’</vt:lpstr>
      <vt:lpstr>Talent management secrecy</vt:lpstr>
      <vt:lpstr>Study 1: Case-control study</vt:lpstr>
      <vt:lpstr>Study 4: Interview study</vt:lpstr>
      <vt:lpstr>Study 6, 7, 8: Perceived justice of TM</vt:lpstr>
      <vt:lpstr>Next steps: Going full-cycle</vt:lpstr>
      <vt:lpstr>Next steps: Going full-cycle</vt:lpstr>
      <vt:lpstr>Questions?   Contact me: nicky.dries@kuleuven.be +32.16/37.37.19.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Organizational Behavior  talent management </dc:title>
  <cp:lastModifiedBy>Dries, Nicky</cp:lastModifiedBy>
  <cp:revision>73</cp:revision>
  <dcterms:modified xsi:type="dcterms:W3CDTF">2015-05-19T22:31:57Z</dcterms:modified>
</cp:coreProperties>
</file>