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0" r:id="rId3"/>
    <p:sldId id="262" r:id="rId4"/>
    <p:sldId id="257" r:id="rId5"/>
    <p:sldId id="258" r:id="rId6"/>
    <p:sldId id="259" r:id="rId7"/>
    <p:sldId id="263" r:id="rId8"/>
    <p:sldId id="261"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52" y="3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D9A17-9F18-47C8-9356-2836A7ABEB3F}" type="datetimeFigureOut">
              <a:rPr lang="en-US" smtClean="0"/>
              <a:t>5/17/2012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BC78F-268E-4EB7-A101-C5769865992D}" type="slidenum">
              <a:rPr lang="en-US" smtClean="0"/>
              <a:t>‹#›</a:t>
            </a:fld>
            <a:endParaRPr lang="en-US"/>
          </a:p>
        </p:txBody>
      </p:sp>
    </p:spTree>
    <p:extLst>
      <p:ext uri="{BB962C8B-B14F-4D97-AF65-F5344CB8AC3E}">
        <p14:creationId xmlns:p14="http://schemas.microsoft.com/office/powerpoint/2010/main" val="1931109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14437" eaLnBrk="0" hangingPunct="0">
              <a:defRPr sz="1000">
                <a:solidFill>
                  <a:schemeClr val="tx1"/>
                </a:solidFill>
                <a:latin typeface="Verdana" pitchFamily="34" charset="0"/>
                <a:cs typeface="Arial" charset="0"/>
              </a:defRPr>
            </a:lvl1pPr>
            <a:lvl2pPr marL="729057" indent="-280406" defTabSz="914437" eaLnBrk="0" hangingPunct="0">
              <a:defRPr sz="1000">
                <a:solidFill>
                  <a:schemeClr val="tx1"/>
                </a:solidFill>
                <a:latin typeface="Verdana" pitchFamily="34" charset="0"/>
                <a:cs typeface="Arial" charset="0"/>
              </a:defRPr>
            </a:lvl2pPr>
            <a:lvl3pPr marL="1121626" indent="-224325" defTabSz="914437" eaLnBrk="0" hangingPunct="0">
              <a:defRPr sz="1000">
                <a:solidFill>
                  <a:schemeClr val="tx1"/>
                </a:solidFill>
                <a:latin typeface="Verdana" pitchFamily="34" charset="0"/>
                <a:cs typeface="Arial" charset="0"/>
              </a:defRPr>
            </a:lvl3pPr>
            <a:lvl4pPr marL="1570276" indent="-224325" defTabSz="914437" eaLnBrk="0" hangingPunct="0">
              <a:defRPr sz="1000">
                <a:solidFill>
                  <a:schemeClr val="tx1"/>
                </a:solidFill>
                <a:latin typeface="Verdana" pitchFamily="34" charset="0"/>
                <a:cs typeface="Arial" charset="0"/>
              </a:defRPr>
            </a:lvl4pPr>
            <a:lvl5pPr marL="2018927" indent="-224325" defTabSz="914437" eaLnBrk="0" hangingPunct="0">
              <a:defRPr sz="1000">
                <a:solidFill>
                  <a:schemeClr val="tx1"/>
                </a:solidFill>
                <a:latin typeface="Verdana" pitchFamily="34" charset="0"/>
                <a:cs typeface="Arial" charset="0"/>
              </a:defRPr>
            </a:lvl5pPr>
            <a:lvl6pPr marL="2467577" indent="-224325" defTabSz="914437" eaLnBrk="0" fontAlgn="base" hangingPunct="0">
              <a:spcBef>
                <a:spcPct val="0"/>
              </a:spcBef>
              <a:spcAft>
                <a:spcPct val="0"/>
              </a:spcAft>
              <a:defRPr sz="1000">
                <a:solidFill>
                  <a:schemeClr val="tx1"/>
                </a:solidFill>
                <a:latin typeface="Verdana" pitchFamily="34" charset="0"/>
                <a:cs typeface="Arial" charset="0"/>
              </a:defRPr>
            </a:lvl6pPr>
            <a:lvl7pPr marL="2916227" indent="-224325" defTabSz="914437" eaLnBrk="0" fontAlgn="base" hangingPunct="0">
              <a:spcBef>
                <a:spcPct val="0"/>
              </a:spcBef>
              <a:spcAft>
                <a:spcPct val="0"/>
              </a:spcAft>
              <a:defRPr sz="1000">
                <a:solidFill>
                  <a:schemeClr val="tx1"/>
                </a:solidFill>
                <a:latin typeface="Verdana" pitchFamily="34" charset="0"/>
                <a:cs typeface="Arial" charset="0"/>
              </a:defRPr>
            </a:lvl7pPr>
            <a:lvl8pPr marL="3364878" indent="-224325" defTabSz="914437" eaLnBrk="0" fontAlgn="base" hangingPunct="0">
              <a:spcBef>
                <a:spcPct val="0"/>
              </a:spcBef>
              <a:spcAft>
                <a:spcPct val="0"/>
              </a:spcAft>
              <a:defRPr sz="1000">
                <a:solidFill>
                  <a:schemeClr val="tx1"/>
                </a:solidFill>
                <a:latin typeface="Verdana" pitchFamily="34" charset="0"/>
                <a:cs typeface="Arial" charset="0"/>
              </a:defRPr>
            </a:lvl8pPr>
            <a:lvl9pPr marL="3813528" indent="-224325" defTabSz="914437"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fld id="{26A31E75-0088-4F58-BC1E-D236A67462FD}" type="slidenum">
              <a:rPr lang="en-US" sz="1300">
                <a:latin typeface="Arial" charset="0"/>
              </a:rPr>
              <a:pPr eaLnBrk="1" hangingPunct="1"/>
              <a:t>4</a:t>
            </a:fld>
            <a:endParaRPr lang="en-US" sz="1300">
              <a:latin typeface="Arial" charset="0"/>
            </a:endParaRPr>
          </a:p>
        </p:txBody>
      </p:sp>
      <p:sp>
        <p:nvSpPr>
          <p:cNvPr id="33795" name="Rectangle 2"/>
          <p:cNvSpPr>
            <a:spLocks noGrp="1" noRot="1" noChangeAspect="1" noChangeArrowheads="1" noTextEdit="1"/>
          </p:cNvSpPr>
          <p:nvPr>
            <p:ph type="sldImg"/>
          </p:nvPr>
        </p:nvSpPr>
        <p:spPr>
          <a:xfrm>
            <a:off x="-1492250" y="427038"/>
            <a:ext cx="9994900" cy="7496175"/>
          </a:xfrm>
          <a:ln/>
        </p:spPr>
      </p:sp>
      <p:sp>
        <p:nvSpPr>
          <p:cNvPr id="33796" name="Rectangle 3"/>
          <p:cNvSpPr>
            <a:spLocks noGrp="1" noChangeArrowheads="1"/>
          </p:cNvSpPr>
          <p:nvPr>
            <p:ph type="body" idx="1"/>
          </p:nvPr>
        </p:nvSpPr>
        <p:spPr>
          <a:xfrm>
            <a:off x="163065" y="7944787"/>
            <a:ext cx="6561379" cy="1149246"/>
          </a:xfrm>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14437" eaLnBrk="0" hangingPunct="0">
              <a:defRPr sz="1000">
                <a:solidFill>
                  <a:schemeClr val="tx1"/>
                </a:solidFill>
                <a:latin typeface="Verdana" pitchFamily="34" charset="0"/>
                <a:cs typeface="Arial" charset="0"/>
              </a:defRPr>
            </a:lvl1pPr>
            <a:lvl2pPr marL="729057" indent="-280406" defTabSz="914437" eaLnBrk="0" hangingPunct="0">
              <a:defRPr sz="1000">
                <a:solidFill>
                  <a:schemeClr val="tx1"/>
                </a:solidFill>
                <a:latin typeface="Verdana" pitchFamily="34" charset="0"/>
                <a:cs typeface="Arial" charset="0"/>
              </a:defRPr>
            </a:lvl2pPr>
            <a:lvl3pPr marL="1121626" indent="-224325" defTabSz="914437" eaLnBrk="0" hangingPunct="0">
              <a:defRPr sz="1000">
                <a:solidFill>
                  <a:schemeClr val="tx1"/>
                </a:solidFill>
                <a:latin typeface="Verdana" pitchFamily="34" charset="0"/>
                <a:cs typeface="Arial" charset="0"/>
              </a:defRPr>
            </a:lvl3pPr>
            <a:lvl4pPr marL="1570276" indent="-224325" defTabSz="914437" eaLnBrk="0" hangingPunct="0">
              <a:defRPr sz="1000">
                <a:solidFill>
                  <a:schemeClr val="tx1"/>
                </a:solidFill>
                <a:latin typeface="Verdana" pitchFamily="34" charset="0"/>
                <a:cs typeface="Arial" charset="0"/>
              </a:defRPr>
            </a:lvl4pPr>
            <a:lvl5pPr marL="2018927" indent="-224325" defTabSz="914437" eaLnBrk="0" hangingPunct="0">
              <a:defRPr sz="1000">
                <a:solidFill>
                  <a:schemeClr val="tx1"/>
                </a:solidFill>
                <a:latin typeface="Verdana" pitchFamily="34" charset="0"/>
                <a:cs typeface="Arial" charset="0"/>
              </a:defRPr>
            </a:lvl5pPr>
            <a:lvl6pPr marL="2467577" indent="-224325" defTabSz="914437" eaLnBrk="0" fontAlgn="base" hangingPunct="0">
              <a:spcBef>
                <a:spcPct val="0"/>
              </a:spcBef>
              <a:spcAft>
                <a:spcPct val="0"/>
              </a:spcAft>
              <a:defRPr sz="1000">
                <a:solidFill>
                  <a:schemeClr val="tx1"/>
                </a:solidFill>
                <a:latin typeface="Verdana" pitchFamily="34" charset="0"/>
                <a:cs typeface="Arial" charset="0"/>
              </a:defRPr>
            </a:lvl6pPr>
            <a:lvl7pPr marL="2916227" indent="-224325" defTabSz="914437" eaLnBrk="0" fontAlgn="base" hangingPunct="0">
              <a:spcBef>
                <a:spcPct val="0"/>
              </a:spcBef>
              <a:spcAft>
                <a:spcPct val="0"/>
              </a:spcAft>
              <a:defRPr sz="1000">
                <a:solidFill>
                  <a:schemeClr val="tx1"/>
                </a:solidFill>
                <a:latin typeface="Verdana" pitchFamily="34" charset="0"/>
                <a:cs typeface="Arial" charset="0"/>
              </a:defRPr>
            </a:lvl7pPr>
            <a:lvl8pPr marL="3364878" indent="-224325" defTabSz="914437" eaLnBrk="0" fontAlgn="base" hangingPunct="0">
              <a:spcBef>
                <a:spcPct val="0"/>
              </a:spcBef>
              <a:spcAft>
                <a:spcPct val="0"/>
              </a:spcAft>
              <a:defRPr sz="1000">
                <a:solidFill>
                  <a:schemeClr val="tx1"/>
                </a:solidFill>
                <a:latin typeface="Verdana" pitchFamily="34" charset="0"/>
                <a:cs typeface="Arial" charset="0"/>
              </a:defRPr>
            </a:lvl8pPr>
            <a:lvl9pPr marL="3813528" indent="-224325" defTabSz="914437"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fld id="{947B1F12-E49A-4214-854D-FF2114AB250D}" type="slidenum">
              <a:rPr lang="en-US" sz="1300">
                <a:latin typeface="Arial" charset="0"/>
              </a:rPr>
              <a:pPr eaLnBrk="1" hangingPunct="1"/>
              <a:t>5</a:t>
            </a:fld>
            <a:endParaRPr lang="en-US" sz="1300">
              <a:latin typeface="Arial" charset="0"/>
            </a:endParaRPr>
          </a:p>
        </p:txBody>
      </p:sp>
      <p:sp>
        <p:nvSpPr>
          <p:cNvPr id="34819" name="Rectangle 2"/>
          <p:cNvSpPr>
            <a:spLocks noGrp="1" noRot="1" noChangeAspect="1" noChangeArrowheads="1" noTextEdit="1"/>
          </p:cNvSpPr>
          <p:nvPr>
            <p:ph type="sldImg"/>
          </p:nvPr>
        </p:nvSpPr>
        <p:spPr>
          <a:xfrm>
            <a:off x="-1492250" y="427038"/>
            <a:ext cx="9994900" cy="7496175"/>
          </a:xfrm>
          <a:ln/>
        </p:spPr>
      </p:sp>
      <p:sp>
        <p:nvSpPr>
          <p:cNvPr id="34820" name="Rectangle 3"/>
          <p:cNvSpPr>
            <a:spLocks noGrp="1" noChangeArrowheads="1"/>
          </p:cNvSpPr>
          <p:nvPr>
            <p:ph type="body" idx="1"/>
          </p:nvPr>
        </p:nvSpPr>
        <p:spPr>
          <a:xfrm>
            <a:off x="163065" y="7944787"/>
            <a:ext cx="6561379" cy="1149246"/>
          </a:xfrm>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14437" eaLnBrk="0" hangingPunct="0">
              <a:defRPr sz="1000">
                <a:solidFill>
                  <a:schemeClr val="tx1"/>
                </a:solidFill>
                <a:latin typeface="Verdana" pitchFamily="34" charset="0"/>
                <a:cs typeface="Arial" charset="0"/>
              </a:defRPr>
            </a:lvl1pPr>
            <a:lvl2pPr marL="729057" indent="-280406" defTabSz="914437" eaLnBrk="0" hangingPunct="0">
              <a:defRPr sz="1000">
                <a:solidFill>
                  <a:schemeClr val="tx1"/>
                </a:solidFill>
                <a:latin typeface="Verdana" pitchFamily="34" charset="0"/>
                <a:cs typeface="Arial" charset="0"/>
              </a:defRPr>
            </a:lvl2pPr>
            <a:lvl3pPr marL="1121626" indent="-224325" defTabSz="914437" eaLnBrk="0" hangingPunct="0">
              <a:defRPr sz="1000">
                <a:solidFill>
                  <a:schemeClr val="tx1"/>
                </a:solidFill>
                <a:latin typeface="Verdana" pitchFamily="34" charset="0"/>
                <a:cs typeface="Arial" charset="0"/>
              </a:defRPr>
            </a:lvl3pPr>
            <a:lvl4pPr marL="1570276" indent="-224325" defTabSz="914437" eaLnBrk="0" hangingPunct="0">
              <a:defRPr sz="1000">
                <a:solidFill>
                  <a:schemeClr val="tx1"/>
                </a:solidFill>
                <a:latin typeface="Verdana" pitchFamily="34" charset="0"/>
                <a:cs typeface="Arial" charset="0"/>
              </a:defRPr>
            </a:lvl4pPr>
            <a:lvl5pPr marL="2018927" indent="-224325" defTabSz="914437" eaLnBrk="0" hangingPunct="0">
              <a:defRPr sz="1000">
                <a:solidFill>
                  <a:schemeClr val="tx1"/>
                </a:solidFill>
                <a:latin typeface="Verdana" pitchFamily="34" charset="0"/>
                <a:cs typeface="Arial" charset="0"/>
              </a:defRPr>
            </a:lvl5pPr>
            <a:lvl6pPr marL="2467577" indent="-224325" defTabSz="914437" eaLnBrk="0" fontAlgn="base" hangingPunct="0">
              <a:spcBef>
                <a:spcPct val="0"/>
              </a:spcBef>
              <a:spcAft>
                <a:spcPct val="0"/>
              </a:spcAft>
              <a:defRPr sz="1000">
                <a:solidFill>
                  <a:schemeClr val="tx1"/>
                </a:solidFill>
                <a:latin typeface="Verdana" pitchFamily="34" charset="0"/>
                <a:cs typeface="Arial" charset="0"/>
              </a:defRPr>
            </a:lvl6pPr>
            <a:lvl7pPr marL="2916227" indent="-224325" defTabSz="914437" eaLnBrk="0" fontAlgn="base" hangingPunct="0">
              <a:spcBef>
                <a:spcPct val="0"/>
              </a:spcBef>
              <a:spcAft>
                <a:spcPct val="0"/>
              </a:spcAft>
              <a:defRPr sz="1000">
                <a:solidFill>
                  <a:schemeClr val="tx1"/>
                </a:solidFill>
                <a:latin typeface="Verdana" pitchFamily="34" charset="0"/>
                <a:cs typeface="Arial" charset="0"/>
              </a:defRPr>
            </a:lvl7pPr>
            <a:lvl8pPr marL="3364878" indent="-224325" defTabSz="914437" eaLnBrk="0" fontAlgn="base" hangingPunct="0">
              <a:spcBef>
                <a:spcPct val="0"/>
              </a:spcBef>
              <a:spcAft>
                <a:spcPct val="0"/>
              </a:spcAft>
              <a:defRPr sz="1000">
                <a:solidFill>
                  <a:schemeClr val="tx1"/>
                </a:solidFill>
                <a:latin typeface="Verdana" pitchFamily="34" charset="0"/>
                <a:cs typeface="Arial" charset="0"/>
              </a:defRPr>
            </a:lvl8pPr>
            <a:lvl9pPr marL="3813528" indent="-224325" defTabSz="914437"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fld id="{B7FEC4CD-EA76-45AA-9C9B-71A5E4265BFA}" type="slidenum">
              <a:rPr lang="en-US" sz="1300">
                <a:latin typeface="Arial" charset="0"/>
              </a:rPr>
              <a:pPr eaLnBrk="1" hangingPunct="1"/>
              <a:t>6</a:t>
            </a:fld>
            <a:endParaRPr lang="en-US" sz="1300">
              <a:latin typeface="Arial" charset="0"/>
            </a:endParaRPr>
          </a:p>
        </p:txBody>
      </p:sp>
      <p:sp>
        <p:nvSpPr>
          <p:cNvPr id="35843" name="Rectangle 2"/>
          <p:cNvSpPr>
            <a:spLocks noGrp="1" noRot="1" noChangeAspect="1" noChangeArrowheads="1" noTextEdit="1"/>
          </p:cNvSpPr>
          <p:nvPr>
            <p:ph type="sldImg"/>
          </p:nvPr>
        </p:nvSpPr>
        <p:spPr>
          <a:xfrm>
            <a:off x="-1492250" y="427038"/>
            <a:ext cx="9994900" cy="7496175"/>
          </a:xfrm>
          <a:ln/>
        </p:spPr>
      </p:sp>
      <p:sp>
        <p:nvSpPr>
          <p:cNvPr id="35844" name="Rectangle 3"/>
          <p:cNvSpPr>
            <a:spLocks noGrp="1" noChangeArrowheads="1"/>
          </p:cNvSpPr>
          <p:nvPr>
            <p:ph type="body" idx="1"/>
          </p:nvPr>
        </p:nvSpPr>
        <p:spPr>
          <a:xfrm>
            <a:off x="163065" y="7944787"/>
            <a:ext cx="6561379" cy="1149246"/>
          </a:xfrm>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Rectangle 2"/>
          <p:cNvSpPr/>
          <p:nvPr userDrawn="1"/>
        </p:nvSpPr>
        <p:spPr>
          <a:xfrm>
            <a:off x="0" y="1770965"/>
            <a:ext cx="9144000" cy="2895600"/>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6734" b="36066"/>
          <a:stretch/>
        </p:blipFill>
        <p:spPr>
          <a:xfrm>
            <a:off x="-1" y="4481677"/>
            <a:ext cx="2362201" cy="2376324"/>
          </a:xfrm>
          <a:prstGeom prst="rect">
            <a:avLst/>
          </a:prstGeom>
        </p:spPr>
      </p:pic>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t="24340" r="30491"/>
          <a:stretch/>
        </p:blipFill>
        <p:spPr>
          <a:xfrm>
            <a:off x="7467601" y="0"/>
            <a:ext cx="1676400" cy="2886196"/>
          </a:xfrm>
          <a:prstGeom prst="rect">
            <a:avLst/>
          </a:prstGeom>
        </p:spPr>
      </p:pic>
      <p:sp>
        <p:nvSpPr>
          <p:cNvPr id="13" name="Title 1"/>
          <p:cNvSpPr>
            <a:spLocks noGrp="1"/>
          </p:cNvSpPr>
          <p:nvPr>
            <p:ph type="title"/>
          </p:nvPr>
        </p:nvSpPr>
        <p:spPr>
          <a:xfrm>
            <a:off x="304800" y="2514600"/>
            <a:ext cx="8229600" cy="704165"/>
          </a:xfrm>
          <a:prstGeom prst="rect">
            <a:avLst/>
          </a:prstGeom>
        </p:spPr>
        <p:txBody>
          <a:bodyPr>
            <a:normAutofit/>
          </a:bodyPr>
          <a:lstStyle>
            <a:lvl1pPr algn="ctr">
              <a:defRPr sz="3200">
                <a:solidFill>
                  <a:schemeClr val="bg1"/>
                </a:solidFill>
              </a:defRPr>
            </a:lvl1pPr>
          </a:lstStyle>
          <a:p>
            <a:r>
              <a:rPr lang="en-US" dirty="0" smtClean="0"/>
              <a:t>Click to edit Master title style</a:t>
            </a:r>
            <a:endParaRPr lang="en-US" dirty="0"/>
          </a:p>
        </p:txBody>
      </p:sp>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8600" y="293891"/>
            <a:ext cx="2730159" cy="1149207"/>
          </a:xfrm>
          <a:prstGeom prst="rect">
            <a:avLst/>
          </a:prstGeom>
        </p:spPr>
      </p:pic>
      <p:sp>
        <p:nvSpPr>
          <p:cNvPr id="5" name="Text Placeholder 4"/>
          <p:cNvSpPr>
            <a:spLocks noGrp="1"/>
          </p:cNvSpPr>
          <p:nvPr>
            <p:ph type="body" sz="quarter" idx="10"/>
          </p:nvPr>
        </p:nvSpPr>
        <p:spPr>
          <a:xfrm>
            <a:off x="304800" y="3352800"/>
            <a:ext cx="8229600" cy="685800"/>
          </a:xfrm>
        </p:spPr>
        <p:txBody>
          <a:bodyPr>
            <a:normAutofit/>
          </a:bodyPr>
          <a:lstStyle>
            <a:lvl1pPr marL="0" indent="0" algn="ctr">
              <a:buNone/>
              <a:defRPr sz="2800">
                <a:solidFill>
                  <a:srgbClr val="6592AB"/>
                </a:solidFill>
              </a:defRPr>
            </a:lvl1pPr>
          </a:lstStyle>
          <a:p>
            <a:pPr lvl="0"/>
            <a:r>
              <a:rPr lang="en-US" dirty="0" smtClean="0"/>
              <a:t>Click to edit Master text styles</a:t>
            </a:r>
          </a:p>
        </p:txBody>
      </p:sp>
    </p:spTree>
    <p:extLst>
      <p:ext uri="{BB962C8B-B14F-4D97-AF65-F5344CB8AC3E}">
        <p14:creationId xmlns:p14="http://schemas.microsoft.com/office/powerpoint/2010/main" val="40058544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36734" b="36066"/>
          <a:stretch/>
        </p:blipFill>
        <p:spPr>
          <a:xfrm>
            <a:off x="1" y="6019799"/>
            <a:ext cx="842130" cy="847165"/>
          </a:xfrm>
          <a:prstGeom prst="rect">
            <a:avLst/>
          </a:prstGeom>
        </p:spPr>
      </p:pic>
      <p:sp>
        <p:nvSpPr>
          <p:cNvPr id="8" name="Content Placeholder 2"/>
          <p:cNvSpPr>
            <a:spLocks noGrp="1"/>
          </p:cNvSpPr>
          <p:nvPr>
            <p:ph idx="1"/>
          </p:nvPr>
        </p:nvSpPr>
        <p:spPr>
          <a:xfrm>
            <a:off x="457200" y="1600200"/>
            <a:ext cx="8229600" cy="4038600"/>
          </a:xfrm>
        </p:spPr>
        <p:txBody>
          <a:bodyPr>
            <a:normAutofit/>
          </a:bodyPr>
          <a:lstStyle>
            <a:lvl1pPr>
              <a:defRPr sz="2800">
                <a:solidFill>
                  <a:srgbClr val="44697D"/>
                </a:solidFill>
              </a:defRPr>
            </a:lvl1pPr>
            <a:lvl2pPr>
              <a:defRPr sz="2800">
                <a:solidFill>
                  <a:srgbClr val="44697D"/>
                </a:solidFill>
              </a:defRPr>
            </a:lvl2pPr>
            <a:lvl3pPr>
              <a:defRPr sz="2800">
                <a:solidFill>
                  <a:srgbClr val="44697D"/>
                </a:solidFill>
              </a:defRPr>
            </a:lvl3pPr>
            <a:lvl4pPr>
              <a:defRPr sz="2800">
                <a:solidFill>
                  <a:srgbClr val="44697D"/>
                </a:solidFill>
              </a:defRPr>
            </a:lvl4pPr>
            <a:lvl5pPr>
              <a:defRPr sz="2800">
                <a:solidFill>
                  <a:srgbClr val="44697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Box 11"/>
          <p:cNvSpPr txBox="1"/>
          <p:nvPr userDrawn="1"/>
        </p:nvSpPr>
        <p:spPr>
          <a:xfrm>
            <a:off x="744071" y="6442212"/>
            <a:ext cx="81534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44697D"/>
                </a:solidFill>
              </a:rPr>
              <a:t>Copyright 2012 ©</a:t>
            </a:r>
            <a:r>
              <a:rPr lang="en-US" sz="1200" baseline="0" dirty="0" smtClean="0">
                <a:solidFill>
                  <a:srgbClr val="44697D"/>
                </a:solidFill>
              </a:rPr>
              <a:t> Knowledge Management Associates, LLC.  All rights reserved</a:t>
            </a:r>
            <a:r>
              <a:rPr lang="en-US" sz="900" baseline="0" dirty="0" smtClean="0">
                <a:solidFill>
                  <a:srgbClr val="44697D"/>
                </a:solidFill>
              </a:rPr>
              <a:t>.</a:t>
            </a:r>
          </a:p>
        </p:txBody>
      </p:sp>
      <p:sp>
        <p:nvSpPr>
          <p:cNvPr id="15" name="Rectangle 14"/>
          <p:cNvSpPr/>
          <p:nvPr userDrawn="1"/>
        </p:nvSpPr>
        <p:spPr>
          <a:xfrm>
            <a:off x="0" y="424083"/>
            <a:ext cx="9144000" cy="871316"/>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userDrawn="1"/>
        </p:nvPicPr>
        <p:blipFill rotWithShape="1">
          <a:blip r:embed="rId3" cstate="print">
            <a:extLst>
              <a:ext uri="{28A0092B-C50C-407E-A947-70E740481C1C}">
                <a14:useLocalDpi xmlns:a14="http://schemas.microsoft.com/office/drawing/2010/main" val="0"/>
              </a:ext>
            </a:extLst>
          </a:blip>
          <a:srcRect r="43100" b="-4251"/>
          <a:stretch/>
        </p:blipFill>
        <p:spPr>
          <a:xfrm>
            <a:off x="273975" y="582681"/>
            <a:ext cx="971419" cy="584132"/>
          </a:xfrm>
          <a:prstGeom prst="rect">
            <a:avLst/>
          </a:prstGeom>
        </p:spPr>
      </p:pic>
      <p:pic>
        <p:nvPicPr>
          <p:cNvPr id="23" name="Picture 22"/>
          <p:cNvPicPr>
            <a:picLocks noChangeAspect="1"/>
          </p:cNvPicPr>
          <p:nvPr userDrawn="1"/>
        </p:nvPicPr>
        <p:blipFill rotWithShape="1">
          <a:blip r:embed="rId4" cstate="print">
            <a:extLst>
              <a:ext uri="{28A0092B-C50C-407E-A947-70E740481C1C}">
                <a14:useLocalDpi xmlns:a14="http://schemas.microsoft.com/office/drawing/2010/main" val="0"/>
              </a:ext>
            </a:extLst>
          </a:blip>
          <a:srcRect t="27232" r="30491"/>
          <a:stretch/>
        </p:blipFill>
        <p:spPr>
          <a:xfrm>
            <a:off x="7913047" y="0"/>
            <a:ext cx="1230953" cy="2038296"/>
          </a:xfrm>
          <a:prstGeom prst="rect">
            <a:avLst/>
          </a:prstGeom>
        </p:spPr>
      </p:pic>
      <p:sp>
        <p:nvSpPr>
          <p:cNvPr id="9" name="Title 8"/>
          <p:cNvSpPr>
            <a:spLocks noGrp="1"/>
          </p:cNvSpPr>
          <p:nvPr>
            <p:ph type="title"/>
          </p:nvPr>
        </p:nvSpPr>
        <p:spPr>
          <a:xfrm>
            <a:off x="1447800" y="523848"/>
            <a:ext cx="6541994" cy="695351"/>
          </a:xfrm>
          <a:prstGeom prst="rect">
            <a:avLst/>
          </a:prstGeom>
        </p:spPr>
        <p:txBody>
          <a:bodyPr anchor="ctr">
            <a:normAutofit/>
          </a:bodyPr>
          <a:lstStyle>
            <a:lvl1pPr>
              <a:defRPr lang="en-US" sz="2800" kern="1200" dirty="0">
                <a:solidFill>
                  <a:schemeClr val="bg1"/>
                </a:solidFill>
                <a:latin typeface="+mn-lt"/>
                <a:ea typeface="+mn-ea"/>
                <a:cs typeface="+mn-cs"/>
              </a:defRPr>
            </a:lvl1pPr>
          </a:lstStyle>
          <a:p>
            <a:pPr marL="0" lvl="0" indent="0" algn="ctr" defTabSz="914400" rtl="0" eaLnBrk="1" latinLnBrk="0" hangingPunct="1">
              <a:spcBef>
                <a:spcPct val="20000"/>
              </a:spcBef>
              <a:buFontTx/>
              <a:buNone/>
            </a:pPr>
            <a:r>
              <a:rPr lang="en-US" dirty="0" smtClean="0"/>
              <a:t>Click to edit Master title style</a:t>
            </a:r>
            <a:endParaRPr lang="en-US" dirty="0"/>
          </a:p>
        </p:txBody>
      </p:sp>
    </p:spTree>
    <p:extLst>
      <p:ext uri="{BB962C8B-B14F-4D97-AF65-F5344CB8AC3E}">
        <p14:creationId xmlns:p14="http://schemas.microsoft.com/office/powerpoint/2010/main" val="6507043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36734" b="36066"/>
          <a:stretch/>
        </p:blipFill>
        <p:spPr>
          <a:xfrm>
            <a:off x="1" y="6019799"/>
            <a:ext cx="842130" cy="847165"/>
          </a:xfrm>
          <a:prstGeom prst="rect">
            <a:avLst/>
          </a:prstGeom>
        </p:spPr>
      </p:pic>
      <p:sp>
        <p:nvSpPr>
          <p:cNvPr id="12" name="TextBox 11"/>
          <p:cNvSpPr txBox="1"/>
          <p:nvPr userDrawn="1"/>
        </p:nvSpPr>
        <p:spPr>
          <a:xfrm>
            <a:off x="744071" y="6553200"/>
            <a:ext cx="81534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44697D"/>
                </a:solidFill>
              </a:rPr>
              <a:t>Copyright 2012 ©</a:t>
            </a:r>
            <a:r>
              <a:rPr lang="en-US" sz="1200" baseline="0" dirty="0" smtClean="0">
                <a:solidFill>
                  <a:srgbClr val="44697D"/>
                </a:solidFill>
              </a:rPr>
              <a:t> Knowledge Management Associates, LLC.  All rights reserved</a:t>
            </a:r>
            <a:r>
              <a:rPr lang="en-US" sz="900" baseline="0" dirty="0" smtClean="0">
                <a:solidFill>
                  <a:srgbClr val="44697D"/>
                </a:solidFill>
              </a:rPr>
              <a:t>.</a:t>
            </a:r>
          </a:p>
        </p:txBody>
      </p:sp>
      <p:sp>
        <p:nvSpPr>
          <p:cNvPr id="15" name="Rectangle 14"/>
          <p:cNvSpPr/>
          <p:nvPr userDrawn="1"/>
        </p:nvSpPr>
        <p:spPr>
          <a:xfrm>
            <a:off x="0" y="424083"/>
            <a:ext cx="9144000" cy="871316"/>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userDrawn="1"/>
        </p:nvPicPr>
        <p:blipFill rotWithShape="1">
          <a:blip r:embed="rId3" cstate="print">
            <a:extLst>
              <a:ext uri="{28A0092B-C50C-407E-A947-70E740481C1C}">
                <a14:useLocalDpi xmlns:a14="http://schemas.microsoft.com/office/drawing/2010/main" val="0"/>
              </a:ext>
            </a:extLst>
          </a:blip>
          <a:srcRect r="43100" b="-4251"/>
          <a:stretch/>
        </p:blipFill>
        <p:spPr>
          <a:xfrm>
            <a:off x="273975" y="582681"/>
            <a:ext cx="971419" cy="584132"/>
          </a:xfrm>
          <a:prstGeom prst="rect">
            <a:avLst/>
          </a:prstGeom>
        </p:spPr>
      </p:pic>
      <p:pic>
        <p:nvPicPr>
          <p:cNvPr id="23" name="Picture 22"/>
          <p:cNvPicPr>
            <a:picLocks noChangeAspect="1"/>
          </p:cNvPicPr>
          <p:nvPr userDrawn="1"/>
        </p:nvPicPr>
        <p:blipFill rotWithShape="1">
          <a:blip r:embed="rId4" cstate="print">
            <a:extLst>
              <a:ext uri="{28A0092B-C50C-407E-A947-70E740481C1C}">
                <a14:useLocalDpi xmlns:a14="http://schemas.microsoft.com/office/drawing/2010/main" val="0"/>
              </a:ext>
            </a:extLst>
          </a:blip>
          <a:srcRect t="27232" r="30491"/>
          <a:stretch/>
        </p:blipFill>
        <p:spPr>
          <a:xfrm>
            <a:off x="7913047" y="0"/>
            <a:ext cx="1230953" cy="2038296"/>
          </a:xfrm>
          <a:prstGeom prst="rect">
            <a:avLst/>
          </a:prstGeom>
        </p:spPr>
      </p:pic>
      <p:sp>
        <p:nvSpPr>
          <p:cNvPr id="9" name="Title 8"/>
          <p:cNvSpPr>
            <a:spLocks noGrp="1"/>
          </p:cNvSpPr>
          <p:nvPr>
            <p:ph type="title"/>
          </p:nvPr>
        </p:nvSpPr>
        <p:spPr>
          <a:xfrm>
            <a:off x="1447800" y="523848"/>
            <a:ext cx="6541994" cy="695351"/>
          </a:xfrm>
          <a:prstGeom prst="rect">
            <a:avLst/>
          </a:prstGeom>
        </p:spPr>
        <p:txBody>
          <a:bodyPr anchor="ctr">
            <a:normAutofit/>
          </a:bodyPr>
          <a:lstStyle>
            <a:lvl1pPr>
              <a:defRPr lang="en-US" sz="2800" kern="1200" dirty="0">
                <a:solidFill>
                  <a:schemeClr val="bg1"/>
                </a:solidFill>
                <a:latin typeface="+mn-lt"/>
                <a:ea typeface="+mn-ea"/>
                <a:cs typeface="+mn-cs"/>
              </a:defRPr>
            </a:lvl1pPr>
          </a:lstStyle>
          <a:p>
            <a:pPr marL="0" lvl="0" indent="0" algn="ctr" defTabSz="914400" rtl="0" eaLnBrk="1" latinLnBrk="0" hangingPunct="1">
              <a:spcBef>
                <a:spcPct val="20000"/>
              </a:spcBef>
              <a:buFontTx/>
              <a:buNone/>
            </a:pPr>
            <a:r>
              <a:rPr lang="en-US" dirty="0" smtClean="0"/>
              <a:t>Click to edit Master title style</a:t>
            </a:r>
            <a:endParaRPr lang="en-US" dirty="0"/>
          </a:p>
        </p:txBody>
      </p:sp>
    </p:spTree>
    <p:extLst>
      <p:ext uri="{BB962C8B-B14F-4D97-AF65-F5344CB8AC3E}">
        <p14:creationId xmlns:p14="http://schemas.microsoft.com/office/powerpoint/2010/main" val="35335774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two column">
    <p:spTree>
      <p:nvGrpSpPr>
        <p:cNvPr id="1" name=""/>
        <p:cNvGrpSpPr/>
        <p:nvPr/>
      </p:nvGrpSpPr>
      <p:grpSpPr>
        <a:xfrm>
          <a:off x="0" y="0"/>
          <a:ext cx="0" cy="0"/>
          <a:chOff x="0" y="0"/>
          <a:chExt cx="0" cy="0"/>
        </a:xfrm>
      </p:grpSpPr>
      <p:sp>
        <p:nvSpPr>
          <p:cNvPr id="8" name="Content Placeholder 2"/>
          <p:cNvSpPr>
            <a:spLocks noGrp="1"/>
          </p:cNvSpPr>
          <p:nvPr>
            <p:ph idx="1"/>
          </p:nvPr>
        </p:nvSpPr>
        <p:spPr>
          <a:xfrm>
            <a:off x="457200" y="1600200"/>
            <a:ext cx="4114800" cy="4114800"/>
          </a:xfrm>
        </p:spPr>
        <p:txBody>
          <a:bodyPr>
            <a:normAutofit/>
          </a:bodyPr>
          <a:lstStyle>
            <a:lvl1pPr>
              <a:defRPr sz="2800">
                <a:solidFill>
                  <a:srgbClr val="44697D"/>
                </a:solidFill>
              </a:defRPr>
            </a:lvl1pPr>
            <a:lvl2pPr>
              <a:defRPr sz="2800">
                <a:solidFill>
                  <a:srgbClr val="44697D"/>
                </a:solidFill>
              </a:defRPr>
            </a:lvl2pPr>
            <a:lvl3pPr>
              <a:defRPr sz="2800">
                <a:solidFill>
                  <a:srgbClr val="44697D"/>
                </a:solidFill>
              </a:defRPr>
            </a:lvl3pPr>
            <a:lvl4pPr>
              <a:defRPr sz="2800">
                <a:solidFill>
                  <a:srgbClr val="44697D"/>
                </a:solidFill>
              </a:defRPr>
            </a:lvl4pPr>
            <a:lvl5pPr>
              <a:defRPr sz="2800">
                <a:solidFill>
                  <a:srgbClr val="44697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Box 11"/>
          <p:cNvSpPr txBox="1"/>
          <p:nvPr userDrawn="1"/>
        </p:nvSpPr>
        <p:spPr>
          <a:xfrm>
            <a:off x="744071" y="6442212"/>
            <a:ext cx="81534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44697D"/>
                </a:solidFill>
              </a:rPr>
              <a:t>Copyright 2012 ©</a:t>
            </a:r>
            <a:r>
              <a:rPr lang="en-US" sz="1200" baseline="0" dirty="0" smtClean="0">
                <a:solidFill>
                  <a:srgbClr val="44697D"/>
                </a:solidFill>
              </a:rPr>
              <a:t> Knowledge Management Associates, LLC.  All rights reserved</a:t>
            </a:r>
            <a:r>
              <a:rPr lang="en-US" sz="900" baseline="0" dirty="0" smtClean="0">
                <a:solidFill>
                  <a:srgbClr val="44697D"/>
                </a:solidFill>
              </a:rPr>
              <a:t>.</a:t>
            </a:r>
          </a:p>
        </p:txBody>
      </p:sp>
      <p:sp>
        <p:nvSpPr>
          <p:cNvPr id="4" name="Content Placeholder 3"/>
          <p:cNvSpPr>
            <a:spLocks noGrp="1"/>
          </p:cNvSpPr>
          <p:nvPr userDrawn="1">
            <p:ph sz="quarter" idx="11"/>
          </p:nvPr>
        </p:nvSpPr>
        <p:spPr>
          <a:xfrm>
            <a:off x="4724400" y="1600200"/>
            <a:ext cx="4038600" cy="4191000"/>
          </a:xfrm>
        </p:spPr>
        <p:txBody>
          <a:bodyPr>
            <a:normAutofit/>
          </a:bodyPr>
          <a:lstStyle>
            <a:lvl1pPr algn="l" defTabSz="914400" rtl="0" eaLnBrk="1" latinLnBrk="0" hangingPunct="1">
              <a:spcBef>
                <a:spcPct val="20000"/>
              </a:spcBef>
              <a:buFont typeface="Arial" pitchFamily="34" charset="0"/>
              <a:defRPr lang="en-US" sz="2800" kern="1200" dirty="0" smtClean="0">
                <a:solidFill>
                  <a:srgbClr val="44697D"/>
                </a:solidFill>
                <a:latin typeface="+mn-lt"/>
                <a:ea typeface="+mn-ea"/>
                <a:cs typeface="+mn-cs"/>
              </a:defRPr>
            </a:lvl1pPr>
            <a:lvl2pPr algn="l" defTabSz="914400" rtl="0" eaLnBrk="1" latinLnBrk="0" hangingPunct="1">
              <a:spcBef>
                <a:spcPct val="20000"/>
              </a:spcBef>
              <a:buFont typeface="Arial" pitchFamily="34" charset="0"/>
              <a:defRPr lang="en-US" sz="2800" kern="1200" dirty="0" smtClean="0">
                <a:solidFill>
                  <a:srgbClr val="44697D"/>
                </a:solidFill>
                <a:latin typeface="+mn-lt"/>
                <a:ea typeface="+mn-ea"/>
                <a:cs typeface="+mn-cs"/>
              </a:defRPr>
            </a:lvl2pPr>
            <a:lvl3pPr algn="l" defTabSz="914400" rtl="0" eaLnBrk="1" latinLnBrk="0" hangingPunct="1">
              <a:spcBef>
                <a:spcPct val="20000"/>
              </a:spcBef>
              <a:buFont typeface="Arial" pitchFamily="34" charset="0"/>
              <a:defRPr lang="en-US" sz="2800" kern="1200" dirty="0" smtClean="0">
                <a:solidFill>
                  <a:srgbClr val="44697D"/>
                </a:solidFill>
                <a:latin typeface="+mn-lt"/>
                <a:ea typeface="+mn-ea"/>
                <a:cs typeface="+mn-cs"/>
              </a:defRPr>
            </a:lvl3pPr>
            <a:lvl4pPr algn="l" defTabSz="914400" rtl="0" eaLnBrk="1" latinLnBrk="0" hangingPunct="1">
              <a:spcBef>
                <a:spcPct val="20000"/>
              </a:spcBef>
              <a:buFont typeface="Arial" pitchFamily="34" charset="0"/>
              <a:defRPr lang="en-US" sz="2800" kern="1200" dirty="0" smtClean="0">
                <a:solidFill>
                  <a:srgbClr val="44697D"/>
                </a:solidFill>
                <a:latin typeface="+mn-lt"/>
                <a:ea typeface="+mn-ea"/>
                <a:cs typeface="+mn-cs"/>
              </a:defRPr>
            </a:lvl4pPr>
            <a:lvl5pPr algn="l" defTabSz="914400" rtl="0" eaLnBrk="1" latinLnBrk="0" hangingPunct="1">
              <a:spcBef>
                <a:spcPct val="20000"/>
              </a:spcBef>
              <a:buFont typeface="Arial" pitchFamily="34" charset="0"/>
              <a:defRPr lang="en-US" sz="2800" kern="1200" dirty="0">
                <a:solidFill>
                  <a:srgbClr val="44697D"/>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Rectangle 16"/>
          <p:cNvSpPr/>
          <p:nvPr userDrawn="1"/>
        </p:nvSpPr>
        <p:spPr>
          <a:xfrm>
            <a:off x="0" y="424083"/>
            <a:ext cx="9144000" cy="871316"/>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userDrawn="1"/>
        </p:nvPicPr>
        <p:blipFill rotWithShape="1">
          <a:blip r:embed="rId2" cstate="print">
            <a:extLst>
              <a:ext uri="{28A0092B-C50C-407E-A947-70E740481C1C}">
                <a14:useLocalDpi xmlns:a14="http://schemas.microsoft.com/office/drawing/2010/main" val="0"/>
              </a:ext>
            </a:extLst>
          </a:blip>
          <a:srcRect r="43100" b="-4251"/>
          <a:stretch/>
        </p:blipFill>
        <p:spPr>
          <a:xfrm>
            <a:off x="273975" y="582681"/>
            <a:ext cx="971419" cy="584132"/>
          </a:xfrm>
          <a:prstGeom prst="rect">
            <a:avLst/>
          </a:prstGeom>
        </p:spPr>
      </p:pic>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t="27232" r="30491"/>
          <a:stretch/>
        </p:blipFill>
        <p:spPr>
          <a:xfrm>
            <a:off x="7913047" y="0"/>
            <a:ext cx="1230953" cy="2038296"/>
          </a:xfrm>
          <a:prstGeom prst="rect">
            <a:avLst/>
          </a:prstGeom>
        </p:spPr>
      </p:pic>
      <p:sp>
        <p:nvSpPr>
          <p:cNvPr id="20" name="Title 8"/>
          <p:cNvSpPr>
            <a:spLocks noGrp="1"/>
          </p:cNvSpPr>
          <p:nvPr>
            <p:ph type="title"/>
          </p:nvPr>
        </p:nvSpPr>
        <p:spPr>
          <a:xfrm>
            <a:off x="1447800" y="523848"/>
            <a:ext cx="6541994" cy="695351"/>
          </a:xfrm>
          <a:prstGeom prst="rect">
            <a:avLst/>
          </a:prstGeom>
        </p:spPr>
        <p:txBody>
          <a:bodyPr anchor="ctr">
            <a:normAutofit/>
          </a:bodyPr>
          <a:lstStyle>
            <a:lvl1pPr>
              <a:defRPr lang="en-US" sz="2800" kern="1200" dirty="0">
                <a:solidFill>
                  <a:schemeClr val="bg1"/>
                </a:solidFill>
                <a:latin typeface="+mn-lt"/>
                <a:ea typeface="+mn-ea"/>
                <a:cs typeface="+mn-cs"/>
              </a:defRPr>
            </a:lvl1pPr>
          </a:lstStyle>
          <a:p>
            <a:pPr marL="0" lvl="0" indent="0" algn="ctr" defTabSz="914400" rtl="0" eaLnBrk="1" latinLnBrk="0" hangingPunct="1">
              <a:spcBef>
                <a:spcPct val="20000"/>
              </a:spcBef>
              <a:buFontTx/>
              <a:buNone/>
            </a:pPr>
            <a:r>
              <a:rPr lang="en-US" dirty="0" smtClean="0"/>
              <a:t>Click to edit Master title style</a:t>
            </a:r>
            <a:endParaRPr lang="en-US" dirty="0"/>
          </a:p>
        </p:txBody>
      </p:sp>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l="36734" b="36066"/>
          <a:stretch/>
        </p:blipFill>
        <p:spPr>
          <a:xfrm>
            <a:off x="1" y="6019799"/>
            <a:ext cx="842130" cy="847165"/>
          </a:xfrm>
          <a:prstGeom prst="rect">
            <a:avLst/>
          </a:prstGeom>
        </p:spPr>
      </p:pic>
    </p:spTree>
    <p:extLst>
      <p:ext uri="{BB962C8B-B14F-4D97-AF65-F5344CB8AC3E}">
        <p14:creationId xmlns:p14="http://schemas.microsoft.com/office/powerpoint/2010/main" val="30829044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3" name="Rectangle 2"/>
          <p:cNvSpPr/>
          <p:nvPr userDrawn="1"/>
        </p:nvSpPr>
        <p:spPr>
          <a:xfrm>
            <a:off x="0" y="1770965"/>
            <a:ext cx="9144000" cy="2895600"/>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6734" b="36066"/>
          <a:stretch/>
        </p:blipFill>
        <p:spPr>
          <a:xfrm>
            <a:off x="-1" y="4481677"/>
            <a:ext cx="2362201" cy="2376324"/>
          </a:xfrm>
          <a:prstGeom prst="rect">
            <a:avLst/>
          </a:prstGeom>
        </p:spPr>
      </p:pic>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t="24340" r="30491"/>
          <a:stretch/>
        </p:blipFill>
        <p:spPr>
          <a:xfrm>
            <a:off x="7467601" y="0"/>
            <a:ext cx="1676400" cy="2886196"/>
          </a:xfrm>
          <a:prstGeom prst="rect">
            <a:avLst/>
          </a:prstGeom>
        </p:spPr>
      </p:pic>
      <p:sp>
        <p:nvSpPr>
          <p:cNvPr id="13" name="Title 1"/>
          <p:cNvSpPr>
            <a:spLocks noGrp="1"/>
          </p:cNvSpPr>
          <p:nvPr>
            <p:ph type="title"/>
          </p:nvPr>
        </p:nvSpPr>
        <p:spPr>
          <a:xfrm>
            <a:off x="304800" y="2647265"/>
            <a:ext cx="8229600" cy="1143000"/>
          </a:xfrm>
          <a:prstGeom prst="rect">
            <a:avLst/>
          </a:prstGeom>
        </p:spPr>
        <p:txBody>
          <a:bodyPr anchor="ctr">
            <a:normAutofit/>
          </a:bodyPr>
          <a:lstStyle>
            <a:lvl1pPr algn="l">
              <a:defRPr sz="3200">
                <a:solidFill>
                  <a:schemeClr val="bg1"/>
                </a:solidFill>
              </a:defRPr>
            </a:lvl1pPr>
          </a:lstStyle>
          <a:p>
            <a:r>
              <a:rPr lang="en-US" dirty="0" smtClean="0"/>
              <a:t>Click to edit Master title style</a:t>
            </a:r>
            <a:endParaRPr lang="en-US" dirty="0"/>
          </a:p>
        </p:txBody>
      </p:sp>
      <p:sp>
        <p:nvSpPr>
          <p:cNvPr id="15" name="TextBox 14"/>
          <p:cNvSpPr txBox="1"/>
          <p:nvPr userDrawn="1"/>
        </p:nvSpPr>
        <p:spPr>
          <a:xfrm>
            <a:off x="744071" y="6442212"/>
            <a:ext cx="81534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44697D"/>
                </a:solidFill>
              </a:rPr>
              <a:t>Copyright 2012 ©</a:t>
            </a:r>
            <a:r>
              <a:rPr lang="en-US" sz="1200" baseline="0" dirty="0" smtClean="0">
                <a:solidFill>
                  <a:srgbClr val="44697D"/>
                </a:solidFill>
              </a:rPr>
              <a:t> Knowledge Management Associates, LLC.  All rights reserved</a:t>
            </a:r>
            <a:r>
              <a:rPr lang="en-US" sz="900" baseline="0" dirty="0" smtClean="0">
                <a:solidFill>
                  <a:srgbClr val="44697D"/>
                </a:solidFill>
              </a:rPr>
              <a:t>.</a:t>
            </a:r>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8600" y="293891"/>
            <a:ext cx="2730159" cy="1149207"/>
          </a:xfrm>
          <a:prstGeom prst="rect">
            <a:avLst/>
          </a:prstGeom>
        </p:spPr>
      </p:pic>
    </p:spTree>
    <p:extLst>
      <p:ext uri="{BB962C8B-B14F-4D97-AF65-F5344CB8AC3E}">
        <p14:creationId xmlns:p14="http://schemas.microsoft.com/office/powerpoint/2010/main" val="16316552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712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E8F7AFE-AD1B-4947-903B-DAA14F3E06B0}" type="datetimeFigureOut">
              <a:rPr lang="en-US" smtClean="0"/>
              <a:t>5/17/2012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5867DED-D627-4DEE-829C-C767B925E798}" type="slidenum">
              <a:rPr lang="en-US" smtClean="0"/>
              <a:t>‹#›</a:t>
            </a:fld>
            <a:endParaRPr lang="en-US"/>
          </a:p>
        </p:txBody>
      </p:sp>
    </p:spTree>
    <p:extLst>
      <p:ext uri="{BB962C8B-B14F-4D97-AF65-F5344CB8AC3E}">
        <p14:creationId xmlns:p14="http://schemas.microsoft.com/office/powerpoint/2010/main" val="4152925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0706596-A2B9-4E4D-9959-440BAECD7251}" type="datetimeFigureOut">
              <a:rPr lang="en-US" smtClean="0"/>
              <a:t>5/17/2012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AA7F046-600B-43EE-9FA8-BBC9B3E6C78D}" type="slidenum">
              <a:rPr lang="en-US" smtClean="0"/>
              <a:t>‹#›</a:t>
            </a:fld>
            <a:endParaRPr lang="en-US"/>
          </a:p>
        </p:txBody>
      </p:sp>
    </p:spTree>
    <p:extLst>
      <p:ext uri="{BB962C8B-B14F-4D97-AF65-F5344CB8AC3E}">
        <p14:creationId xmlns:p14="http://schemas.microsoft.com/office/powerpoint/2010/main" val="297108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0706596-A2B9-4E4D-9959-440BAECD7251}" type="datetimeFigureOut">
              <a:rPr lang="en-US" smtClean="0"/>
              <a:t>5/17/2012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AA7F046-600B-43EE-9FA8-BBC9B3E6C78D}" type="slidenum">
              <a:rPr lang="en-US" smtClean="0"/>
              <a:t>‹#›</a:t>
            </a:fld>
            <a:endParaRPr lang="en-US"/>
          </a:p>
        </p:txBody>
      </p:sp>
    </p:spTree>
    <p:extLst>
      <p:ext uri="{BB962C8B-B14F-4D97-AF65-F5344CB8AC3E}">
        <p14:creationId xmlns:p14="http://schemas.microsoft.com/office/powerpoint/2010/main" val="1314635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6844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9" r:id="rId3"/>
    <p:sldLayoutId id="2147483663" r:id="rId4"/>
    <p:sldLayoutId id="2147483664" r:id="rId5"/>
    <p:sldLayoutId id="2147483665" r:id="rId6"/>
    <p:sldLayoutId id="2147483666" r:id="rId7"/>
    <p:sldLayoutId id="2147483667" r:id="rId8"/>
    <p:sldLayoutId id="2147483668"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7.e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9.e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8.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2.png"/><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Solving Business Problems Using Mekko Graphics</a:t>
            </a:r>
            <a:endParaRPr lang="en-US" dirty="0"/>
          </a:p>
        </p:txBody>
      </p:sp>
      <p:sp>
        <p:nvSpPr>
          <p:cNvPr id="5" name="Text Placeholder 4"/>
          <p:cNvSpPr>
            <a:spLocks noGrp="1"/>
          </p:cNvSpPr>
          <p:nvPr>
            <p:ph type="body" sz="quarter" idx="10"/>
          </p:nvPr>
        </p:nvSpPr>
        <p:spPr/>
        <p:txBody>
          <a:bodyPr>
            <a:normAutofit/>
          </a:bodyPr>
          <a:lstStyle/>
          <a:p>
            <a:pPr lvl="0"/>
            <a:r>
              <a:rPr lang="en-US" dirty="0" smtClean="0"/>
              <a:t>Improve Customer Loyalty and Reduce Churn</a:t>
            </a:r>
            <a:endParaRPr lang="en-US" dirty="0"/>
          </a:p>
        </p:txBody>
      </p:sp>
    </p:spTree>
    <p:extLst>
      <p:ext uri="{BB962C8B-B14F-4D97-AF65-F5344CB8AC3E}">
        <p14:creationId xmlns:p14="http://schemas.microsoft.com/office/powerpoint/2010/main" val="539119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4724400" cy="4495800"/>
          </a:xfrm>
        </p:spPr>
        <p:txBody>
          <a:bodyPr>
            <a:normAutofit fontScale="70000" lnSpcReduction="20000"/>
          </a:bodyPr>
          <a:lstStyle/>
          <a:p>
            <a:pPr marL="0" indent="0" defTabSz="4859338">
              <a:buNone/>
            </a:pPr>
            <a:r>
              <a:rPr lang="en-US" dirty="0" smtClean="0"/>
              <a:t>Ask the right questions:</a:t>
            </a:r>
          </a:p>
          <a:p>
            <a:pPr marL="0" indent="0">
              <a:buNone/>
            </a:pPr>
            <a:r>
              <a:rPr lang="en-US" dirty="0" smtClean="0"/>
              <a:t>In this example a </a:t>
            </a:r>
            <a:r>
              <a:rPr lang="en-US" dirty="0"/>
              <a:t>reasonable search for </a:t>
            </a:r>
            <a:r>
              <a:rPr lang="en-US" dirty="0" smtClean="0"/>
              <a:t>improvement areas </a:t>
            </a:r>
            <a:r>
              <a:rPr lang="en-US" dirty="0"/>
              <a:t>could begin with questions such as:</a:t>
            </a:r>
          </a:p>
          <a:p>
            <a:pPr marL="579438"/>
            <a:r>
              <a:rPr lang="en-US" dirty="0"/>
              <a:t>Are employees properly trained to address customer issues?</a:t>
            </a:r>
          </a:p>
          <a:p>
            <a:pPr marL="579438"/>
            <a:r>
              <a:rPr lang="en-US" dirty="0"/>
              <a:t>How could feedback from customers be collected earlier in the cycle so that issues could be resolved and defection prevented?</a:t>
            </a:r>
          </a:p>
          <a:p>
            <a:pPr marL="579438"/>
            <a:r>
              <a:rPr lang="en-US" dirty="0"/>
              <a:t>Do employees have the necessary skills to produce the best possible products and services?</a:t>
            </a:r>
          </a:p>
          <a:p>
            <a:pPr marL="579438"/>
            <a:r>
              <a:rPr lang="en-US" dirty="0"/>
              <a:t>Is emphasis placed on ensuring a positive off the shelf experience with the product</a:t>
            </a:r>
            <a:r>
              <a:rPr lang="en-US" dirty="0" smtClean="0"/>
              <a:t>?</a:t>
            </a:r>
          </a:p>
          <a:p>
            <a:endParaRPr lang="en-US" dirty="0" smtClean="0"/>
          </a:p>
        </p:txBody>
      </p:sp>
      <p:sp>
        <p:nvSpPr>
          <p:cNvPr id="3" name="Title 2"/>
          <p:cNvSpPr>
            <a:spLocks noGrp="1"/>
          </p:cNvSpPr>
          <p:nvPr>
            <p:ph type="title"/>
          </p:nvPr>
        </p:nvSpPr>
        <p:spPr/>
        <p:txBody>
          <a:bodyPr/>
          <a:lstStyle/>
          <a:p>
            <a:r>
              <a:rPr lang="en-US" dirty="0" smtClean="0"/>
              <a:t>So Now What?</a:t>
            </a:r>
            <a:endParaRPr lang="en-US" dirty="0"/>
          </a:p>
        </p:txBody>
      </p:sp>
      <p:sp>
        <p:nvSpPr>
          <p:cNvPr id="11" name="TextBox 10"/>
          <p:cNvSpPr txBox="1"/>
          <p:nvPr/>
        </p:nvSpPr>
        <p:spPr>
          <a:xfrm>
            <a:off x="5562600" y="1600200"/>
            <a:ext cx="3124200" cy="2031325"/>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lIns="182880" tIns="182880" rIns="182880" bIns="182880" rtlCol="0">
            <a:spAutoFit/>
          </a:bodyPr>
          <a:lstStyle/>
          <a:p>
            <a:r>
              <a:rPr lang="en-US" dirty="0" smtClean="0">
                <a:solidFill>
                  <a:schemeClr val="accent1">
                    <a:lumMod val="75000"/>
                  </a:schemeClr>
                </a:solidFill>
              </a:rPr>
              <a:t>Asking the right questions based on your analysis can help you identify key areas for improvement to increase customer loyalty and reduce controllable churn.</a:t>
            </a:r>
            <a:endParaRPr lang="en-US" dirty="0">
              <a:solidFill>
                <a:schemeClr val="accent1">
                  <a:lumMod val="75000"/>
                </a:schemeClr>
              </a:solidFill>
            </a:endParaRPr>
          </a:p>
        </p:txBody>
      </p:sp>
      <p:pic>
        <p:nvPicPr>
          <p:cNvPr id="4098" name="Picture 2" descr="http://whatdoclientsreallywant.com/wp-content/uploads/2011/11/Answer-Ques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733800"/>
            <a:ext cx="2209800" cy="2203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61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t>Research </a:t>
            </a:r>
            <a:r>
              <a:rPr lang="en-US" sz="2000" dirty="0" smtClean="0"/>
              <a:t>has repeatedly shown that existing </a:t>
            </a:r>
            <a:r>
              <a:rPr lang="en-US" sz="2000" dirty="0"/>
              <a:t>customers spend more, </a:t>
            </a:r>
            <a:r>
              <a:rPr lang="en-US" sz="2000" dirty="0" smtClean="0"/>
              <a:t>purchase higher </a:t>
            </a:r>
            <a:r>
              <a:rPr lang="en-US" sz="2000" dirty="0"/>
              <a:t>margin products and services, and </a:t>
            </a:r>
            <a:r>
              <a:rPr lang="en-US" sz="2000" dirty="0" smtClean="0"/>
              <a:t>are more </a:t>
            </a:r>
            <a:r>
              <a:rPr lang="en-US" sz="2000" dirty="0"/>
              <a:t>likely to refer additional </a:t>
            </a:r>
            <a:r>
              <a:rPr lang="en-US" sz="2000" dirty="0" smtClean="0"/>
              <a:t>customers.</a:t>
            </a:r>
            <a:r>
              <a:rPr lang="en-US" sz="2000" baseline="30000" dirty="0" smtClean="0"/>
              <a:t>1</a:t>
            </a:r>
          </a:p>
          <a:p>
            <a:pPr marL="0" indent="0">
              <a:buNone/>
            </a:pPr>
            <a:endParaRPr lang="en-US" sz="2000" baseline="30000" dirty="0" smtClean="0"/>
          </a:p>
          <a:p>
            <a:pPr marL="0" indent="0">
              <a:buNone/>
            </a:pPr>
            <a:r>
              <a:rPr lang="en-US" sz="2000" dirty="0" smtClean="0"/>
              <a:t>So, how do you avoid the high price of constantly replacing existing customers with new ones? Knowing the reasons why your customers are leaving you or spending less with you can help you to respond to issues and retain more customers. </a:t>
            </a:r>
          </a:p>
          <a:p>
            <a:pPr marL="0" indent="0">
              <a:buNone/>
            </a:pPr>
            <a:endParaRPr lang="en-US" sz="2000" dirty="0" smtClean="0"/>
          </a:p>
          <a:p>
            <a:pPr marL="0" indent="0">
              <a:buNone/>
            </a:pPr>
            <a:r>
              <a:rPr lang="en-US" sz="2000" dirty="0" smtClean="0"/>
              <a:t>Using Mekko Graphics you can examine revenue churn and determine the cause for controllable churn. Here is how…</a:t>
            </a:r>
          </a:p>
        </p:txBody>
      </p:sp>
      <p:sp>
        <p:nvSpPr>
          <p:cNvPr id="3" name="Title 2"/>
          <p:cNvSpPr>
            <a:spLocks noGrp="1"/>
          </p:cNvSpPr>
          <p:nvPr>
            <p:ph type="title"/>
          </p:nvPr>
        </p:nvSpPr>
        <p:spPr/>
        <p:txBody>
          <a:bodyPr>
            <a:normAutofit fontScale="90000"/>
          </a:bodyPr>
          <a:lstStyle/>
          <a:p>
            <a:pPr lvl="0"/>
            <a:r>
              <a:rPr lang="en-US" dirty="0"/>
              <a:t>Improve Customer Loyalty and Reduce </a:t>
            </a:r>
            <a:r>
              <a:rPr lang="en-US" dirty="0" smtClean="0"/>
              <a:t>Churn</a:t>
            </a:r>
            <a:endParaRPr lang="en-US" dirty="0"/>
          </a:p>
        </p:txBody>
      </p:sp>
      <p:sp>
        <p:nvSpPr>
          <p:cNvPr id="4" name="TextBox 3"/>
          <p:cNvSpPr txBox="1"/>
          <p:nvPr/>
        </p:nvSpPr>
        <p:spPr>
          <a:xfrm>
            <a:off x="762000" y="6324600"/>
            <a:ext cx="8077200" cy="246221"/>
          </a:xfrm>
          <a:prstGeom prst="rect">
            <a:avLst/>
          </a:prstGeom>
          <a:noFill/>
        </p:spPr>
        <p:txBody>
          <a:bodyPr wrap="square" rtlCol="0">
            <a:spAutoFit/>
          </a:bodyPr>
          <a:lstStyle/>
          <a:p>
            <a:pPr algn="r"/>
            <a:r>
              <a:rPr lang="en-US" sz="1000" dirty="0" smtClean="0">
                <a:solidFill>
                  <a:schemeClr val="accent1">
                    <a:lumMod val="75000"/>
                  </a:schemeClr>
                </a:solidFill>
              </a:rPr>
              <a:t>1. Gartner, 2004: “Replace Customer Churn Predictions With Retention Analysis”</a:t>
            </a:r>
            <a:endParaRPr lang="en-US" sz="1000" dirty="0">
              <a:solidFill>
                <a:schemeClr val="accent1">
                  <a:lumMod val="75000"/>
                </a:schemeClr>
              </a:solidFill>
            </a:endParaRPr>
          </a:p>
        </p:txBody>
      </p:sp>
    </p:spTree>
    <p:extLst>
      <p:ext uri="{BB962C8B-B14F-4D97-AF65-F5344CB8AC3E}">
        <p14:creationId xmlns:p14="http://schemas.microsoft.com/office/powerpoint/2010/main" val="15229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057400"/>
            <a:ext cx="8610600" cy="3581400"/>
          </a:xfrm>
        </p:spPr>
        <p:txBody>
          <a:bodyPr/>
          <a:lstStyle/>
          <a:p>
            <a:pPr marL="0" indent="0" algn="ctr">
              <a:buNone/>
            </a:pPr>
            <a:r>
              <a:rPr lang="en-US" dirty="0" smtClean="0"/>
              <a:t>Begin with Analysis</a:t>
            </a:r>
          </a:p>
          <a:p>
            <a:pPr marL="0" indent="0" algn="ctr">
              <a:buNone/>
            </a:pPr>
            <a:r>
              <a:rPr lang="en-US" dirty="0" smtClean="0">
                <a:solidFill>
                  <a:schemeClr val="bg1">
                    <a:lumMod val="75000"/>
                  </a:schemeClr>
                </a:solidFill>
              </a:rPr>
              <a:t>Draw Conclusions</a:t>
            </a:r>
          </a:p>
          <a:p>
            <a:pPr marL="0" indent="0" algn="ctr">
              <a:buNone/>
            </a:pPr>
            <a:r>
              <a:rPr lang="en-US" dirty="0" smtClean="0">
                <a:solidFill>
                  <a:schemeClr val="bg1">
                    <a:lumMod val="75000"/>
                  </a:schemeClr>
                </a:solidFill>
              </a:rPr>
              <a:t>Identify Areas for Improvement</a:t>
            </a:r>
          </a:p>
        </p:txBody>
      </p:sp>
      <p:sp>
        <p:nvSpPr>
          <p:cNvPr id="3" name="Title 2"/>
          <p:cNvSpPr>
            <a:spLocks noGrp="1"/>
          </p:cNvSpPr>
          <p:nvPr>
            <p:ph type="title"/>
          </p:nvPr>
        </p:nvSpPr>
        <p:spPr/>
        <p:txBody>
          <a:bodyPr>
            <a:normAutofit fontScale="90000"/>
          </a:bodyPr>
          <a:lstStyle/>
          <a:p>
            <a:r>
              <a:rPr lang="en-US" dirty="0"/>
              <a:t>Improve Customer Loyalty and Reduce Churn</a:t>
            </a:r>
          </a:p>
        </p:txBody>
      </p:sp>
    </p:spTree>
    <p:extLst>
      <p:ext uri="{BB962C8B-B14F-4D97-AF65-F5344CB8AC3E}">
        <p14:creationId xmlns:p14="http://schemas.microsoft.com/office/powerpoint/2010/main" val="802693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fontScale="90000"/>
          </a:bodyPr>
          <a:lstStyle/>
          <a:p>
            <a:pPr eaLnBrk="1" hangingPunct="1"/>
            <a:r>
              <a:rPr lang="en-US" dirty="0" smtClean="0"/>
              <a:t>Customer Churn</a:t>
            </a:r>
            <a:br>
              <a:rPr lang="en-US" dirty="0" smtClean="0"/>
            </a:br>
            <a:r>
              <a:rPr lang="en-US" sz="1600" dirty="0" smtClean="0"/>
              <a:t>Revenue Churn Analysis (2009-10)</a:t>
            </a:r>
            <a:endParaRPr lang="en-US" dirty="0" smtClean="0"/>
          </a:p>
        </p:txBody>
      </p:sp>
      <p:graphicFrame>
        <p:nvGraphicFramePr>
          <p:cNvPr id="5125" name="Object 18"/>
          <p:cNvGraphicFramePr>
            <a:graphicFrameLocks noGrp="1"/>
          </p:cNvGraphicFramePr>
          <p:nvPr>
            <p:ph sz="half" idx="4294967295"/>
            <p:extLst>
              <p:ext uri="{D42A27DB-BD31-4B8C-83A1-F6EECF244321}">
                <p14:modId xmlns:p14="http://schemas.microsoft.com/office/powerpoint/2010/main" val="2674778354"/>
              </p:ext>
            </p:extLst>
          </p:nvPr>
        </p:nvGraphicFramePr>
        <p:xfrm>
          <a:off x="4725988" y="1066800"/>
          <a:ext cx="4113212" cy="5434013"/>
        </p:xfrm>
        <a:graphic>
          <a:graphicData uri="http://schemas.openxmlformats.org/presentationml/2006/ole">
            <mc:AlternateContent xmlns:mc="http://schemas.openxmlformats.org/markup-compatibility/2006">
              <mc:Choice xmlns:v="urn:schemas-microsoft-com:vml" Requires="v">
                <p:oleObj spid="_x0000_s1044" name="ChartWizard" r:id="rId4" imgW="4362514" imgH="5762542" progId="ChartWizardChart">
                  <p:embed/>
                </p:oleObj>
              </mc:Choice>
              <mc:Fallback>
                <p:oleObj name="ChartWizard" r:id="rId4" imgW="4362514" imgH="5762542" progId="ChartWizardChart">
                  <p:embed/>
                  <p:pic>
                    <p:nvPicPr>
                      <p:cNvPr id="0" name=""/>
                      <p:cNvPicPr>
                        <a:picLocks noChangeArrowheads="1"/>
                      </p:cNvPicPr>
                      <p:nvPr/>
                    </p:nvPicPr>
                    <p:blipFill>
                      <a:blip r:embed="rId5"/>
                      <a:srcRect/>
                      <a:stretch>
                        <a:fillRect/>
                      </a:stretch>
                    </p:blipFill>
                    <p:spPr bwMode="auto">
                      <a:xfrm>
                        <a:off x="4725988" y="1066800"/>
                        <a:ext cx="4113212" cy="543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4" name="Object 16"/>
          <p:cNvGraphicFramePr>
            <a:graphicFrameLocks noGrp="1"/>
          </p:cNvGraphicFramePr>
          <p:nvPr>
            <p:ph sz="half" idx="4294967295"/>
            <p:extLst>
              <p:ext uri="{D42A27DB-BD31-4B8C-83A1-F6EECF244321}">
                <p14:modId xmlns:p14="http://schemas.microsoft.com/office/powerpoint/2010/main" val="163927023"/>
              </p:ext>
            </p:extLst>
          </p:nvPr>
        </p:nvGraphicFramePr>
        <p:xfrm>
          <a:off x="0" y="990600"/>
          <a:ext cx="4113213" cy="5434013"/>
        </p:xfrm>
        <a:graphic>
          <a:graphicData uri="http://schemas.openxmlformats.org/presentationml/2006/ole">
            <mc:AlternateContent xmlns:mc="http://schemas.openxmlformats.org/markup-compatibility/2006">
              <mc:Choice xmlns:v="urn:schemas-microsoft-com:vml" Requires="v">
                <p:oleObj spid="_x0000_s1045" name="ChartWizard" r:id="rId6" imgW="4362514" imgH="5762542" progId="ChartWizardChart">
                  <p:embed/>
                </p:oleObj>
              </mc:Choice>
              <mc:Fallback>
                <p:oleObj name="ChartWizard" r:id="rId6" imgW="4362514" imgH="5762542" progId="ChartWizardChart">
                  <p:embed/>
                  <p:pic>
                    <p:nvPicPr>
                      <p:cNvPr id="0" name=""/>
                      <p:cNvPicPr>
                        <a:picLocks noChangeArrowheads="1"/>
                      </p:cNvPicPr>
                      <p:nvPr/>
                    </p:nvPicPr>
                    <p:blipFill>
                      <a:blip r:embed="rId7"/>
                      <a:srcRect/>
                      <a:stretch>
                        <a:fillRect/>
                      </a:stretch>
                    </p:blipFill>
                    <p:spPr bwMode="auto">
                      <a:xfrm>
                        <a:off x="0" y="990600"/>
                        <a:ext cx="4113213" cy="543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6" name="Text Box 20"/>
          <p:cNvSpPr txBox="1">
            <a:spLocks noChangeArrowheads="1"/>
          </p:cNvSpPr>
          <p:nvPr/>
        </p:nvSpPr>
        <p:spPr bwMode="auto">
          <a:xfrm>
            <a:off x="1312863" y="1349375"/>
            <a:ext cx="26876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r>
              <a:rPr lang="en-US" b="1" u="sng" dirty="0"/>
              <a:t>Total Company Revenue (2009-10)</a:t>
            </a:r>
          </a:p>
        </p:txBody>
      </p:sp>
      <p:sp>
        <p:nvSpPr>
          <p:cNvPr id="5127" name="Text Box 21"/>
          <p:cNvSpPr txBox="1">
            <a:spLocks noChangeArrowheads="1"/>
          </p:cNvSpPr>
          <p:nvPr/>
        </p:nvSpPr>
        <p:spPr bwMode="auto">
          <a:xfrm>
            <a:off x="6026150" y="1425575"/>
            <a:ext cx="19161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r>
              <a:rPr lang="en-US" b="1" u="sng" dirty="0"/>
              <a:t>2009-10 Revenue Churn</a:t>
            </a:r>
          </a:p>
        </p:txBody>
      </p:sp>
      <p:sp>
        <p:nvSpPr>
          <p:cNvPr id="5128" name="AutoShape 22"/>
          <p:cNvSpPr>
            <a:spLocks/>
          </p:cNvSpPr>
          <p:nvPr/>
        </p:nvSpPr>
        <p:spPr bwMode="auto">
          <a:xfrm>
            <a:off x="7664450" y="4073525"/>
            <a:ext cx="203200" cy="881063"/>
          </a:xfrm>
          <a:prstGeom prst="rightBrace">
            <a:avLst>
              <a:gd name="adj1" fmla="val 361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Text Box 23"/>
          <p:cNvSpPr txBox="1">
            <a:spLocks noChangeArrowheads="1"/>
          </p:cNvSpPr>
          <p:nvPr/>
        </p:nvSpPr>
        <p:spPr bwMode="auto">
          <a:xfrm>
            <a:off x="7805738" y="4402138"/>
            <a:ext cx="97313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r>
              <a:rPr lang="en-US" sz="900" i="1"/>
              <a:t>Churn = 15%</a:t>
            </a:r>
          </a:p>
        </p:txBody>
      </p:sp>
      <p:sp>
        <p:nvSpPr>
          <p:cNvPr id="5130" name="Text Box 24"/>
          <p:cNvSpPr txBox="1">
            <a:spLocks noChangeArrowheads="1"/>
          </p:cNvSpPr>
          <p:nvPr/>
        </p:nvSpPr>
        <p:spPr bwMode="auto">
          <a:xfrm>
            <a:off x="7594600" y="2936875"/>
            <a:ext cx="1041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r>
              <a:rPr lang="en-US" sz="900" i="1"/>
              <a:t>Net = $128MM</a:t>
            </a:r>
          </a:p>
        </p:txBody>
      </p:sp>
      <p:sp>
        <p:nvSpPr>
          <p:cNvPr id="5131" name="Rectangle 26"/>
          <p:cNvSpPr>
            <a:spLocks noChangeArrowheads="1"/>
          </p:cNvSpPr>
          <p:nvPr/>
        </p:nvSpPr>
        <p:spPr bwMode="auto">
          <a:xfrm>
            <a:off x="685800" y="5638800"/>
            <a:ext cx="8305800" cy="837104"/>
          </a:xfrm>
          <a:prstGeom prst="rect">
            <a:avLst/>
          </a:prstGeom>
          <a:noFill/>
          <a:ln w="9525">
            <a:noFill/>
            <a:miter lim="800000"/>
            <a:headEnd/>
            <a:tailEnd/>
          </a:ln>
          <a:effectLst/>
        </p:spPr>
        <p:txBody>
          <a:bodyPr wrap="square" lIns="91393" tIns="45696" rIns="91393" bIns="45696">
            <a:spAutoFit/>
          </a:bodyPr>
          <a:lstStyle/>
          <a:p>
            <a:pPr marL="231775" indent="-231775">
              <a:spcBef>
                <a:spcPct val="15000"/>
              </a:spcBef>
              <a:spcAft>
                <a:spcPct val="5000"/>
              </a:spcAft>
              <a:buFontTx/>
              <a:buChar char="•"/>
            </a:pPr>
            <a:r>
              <a:rPr lang="en-US" sz="1100" dirty="0">
                <a:solidFill>
                  <a:schemeClr val="tx1">
                    <a:lumMod val="65000"/>
                    <a:lumOff val="35000"/>
                  </a:schemeClr>
                </a:solidFill>
                <a:latin typeface="Verdana" pitchFamily="34" charset="0"/>
                <a:ea typeface="Verdana" pitchFamily="34" charset="0"/>
                <a:cs typeface="Verdana" pitchFamily="34" charset="0"/>
              </a:rPr>
              <a:t>When examining revenue growth, it is important to understand the undercurrent of revenue churn</a:t>
            </a:r>
          </a:p>
          <a:p>
            <a:pPr marL="231775" indent="-231775">
              <a:spcBef>
                <a:spcPct val="15000"/>
              </a:spcBef>
              <a:spcAft>
                <a:spcPct val="5000"/>
              </a:spcAft>
              <a:buFontTx/>
              <a:buChar char="•"/>
            </a:pPr>
            <a:r>
              <a:rPr lang="en-US" sz="1100" dirty="0">
                <a:solidFill>
                  <a:schemeClr val="tx1">
                    <a:lumMod val="65000"/>
                    <a:lumOff val="35000"/>
                  </a:schemeClr>
                </a:solidFill>
                <a:latin typeface="Verdana" pitchFamily="34" charset="0"/>
                <a:ea typeface="Verdana" pitchFamily="34" charset="0"/>
                <a:cs typeface="Verdana" pitchFamily="34" charset="0"/>
              </a:rPr>
              <a:t>Revenue churn is defined as the customer accounts that either decreased or were lost divided by the prior year revenue</a:t>
            </a:r>
          </a:p>
          <a:p>
            <a:pPr marL="682625" lvl="1" indent="-225425">
              <a:spcBef>
                <a:spcPct val="15000"/>
              </a:spcBef>
              <a:spcAft>
                <a:spcPct val="5000"/>
              </a:spcAft>
              <a:buFontTx/>
              <a:buChar char="–"/>
            </a:pPr>
            <a:r>
              <a:rPr lang="en-US" sz="1100" dirty="0">
                <a:solidFill>
                  <a:schemeClr val="tx1">
                    <a:lumMod val="65000"/>
                    <a:lumOff val="35000"/>
                  </a:schemeClr>
                </a:solidFill>
                <a:latin typeface="Verdana" pitchFamily="34" charset="0"/>
                <a:ea typeface="Verdana" pitchFamily="34" charset="0"/>
                <a:cs typeface="Verdana" pitchFamily="34" charset="0"/>
              </a:rPr>
              <a:t>In this case, -$127MM </a:t>
            </a:r>
            <a:r>
              <a:rPr lang="en-US" sz="1100" dirty="0">
                <a:solidFill>
                  <a:schemeClr val="tx1">
                    <a:lumMod val="65000"/>
                    <a:lumOff val="35000"/>
                  </a:schemeClr>
                </a:solidFill>
                <a:latin typeface="Verdana" pitchFamily="34" charset="0"/>
                <a:ea typeface="Verdana" pitchFamily="34" charset="0"/>
                <a:cs typeface="Verdana" pitchFamily="34" charset="0"/>
                <a:sym typeface="Symbol" pitchFamily="18" charset="2"/>
              </a:rPr>
              <a:t>÷ $853MM = ~15% revenue churn</a:t>
            </a:r>
          </a:p>
        </p:txBody>
      </p:sp>
    </p:spTree>
    <p:extLst>
      <p:ext uri="{BB962C8B-B14F-4D97-AF65-F5344CB8AC3E}">
        <p14:creationId xmlns:p14="http://schemas.microsoft.com/office/powerpoint/2010/main" val="3426705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normAutofit fontScale="90000"/>
          </a:bodyPr>
          <a:lstStyle/>
          <a:p>
            <a:pPr eaLnBrk="1" hangingPunct="1"/>
            <a:r>
              <a:rPr lang="en-US" smtClean="0"/>
              <a:t>Customer Churn</a:t>
            </a:r>
            <a:br>
              <a:rPr lang="en-US" smtClean="0"/>
            </a:br>
            <a:r>
              <a:rPr lang="en-US" sz="1600" smtClean="0"/>
              <a:t>Controllable vs. Uncontrollable Behavior Drivers</a:t>
            </a:r>
            <a:endParaRPr lang="en-US" smtClean="0"/>
          </a:p>
        </p:txBody>
      </p:sp>
      <p:graphicFrame>
        <p:nvGraphicFramePr>
          <p:cNvPr id="6150" name="Object 3"/>
          <p:cNvGraphicFramePr>
            <a:graphicFrameLocks noGrp="1"/>
          </p:cNvGraphicFramePr>
          <p:nvPr>
            <p:ph sz="half" idx="4294967295"/>
            <p:extLst>
              <p:ext uri="{D42A27DB-BD31-4B8C-83A1-F6EECF244321}">
                <p14:modId xmlns:p14="http://schemas.microsoft.com/office/powerpoint/2010/main" val="358763049"/>
              </p:ext>
            </p:extLst>
          </p:nvPr>
        </p:nvGraphicFramePr>
        <p:xfrm>
          <a:off x="5030788" y="966787"/>
          <a:ext cx="4113212" cy="5434013"/>
        </p:xfrm>
        <a:graphic>
          <a:graphicData uri="http://schemas.openxmlformats.org/presentationml/2006/ole">
            <mc:AlternateContent xmlns:mc="http://schemas.openxmlformats.org/markup-compatibility/2006">
              <mc:Choice xmlns:v="urn:schemas-microsoft-com:vml" Requires="v">
                <p:oleObj spid="_x0000_s2064" name="ChartWizard" r:id="rId4" imgW="4362514" imgH="5762542" progId="ChartWizardChart">
                  <p:embed/>
                </p:oleObj>
              </mc:Choice>
              <mc:Fallback>
                <p:oleObj name="ChartWizard" r:id="rId4" imgW="4362514" imgH="5762542" progId="ChartWizardChart">
                  <p:embed/>
                  <p:pic>
                    <p:nvPicPr>
                      <p:cNvPr id="0" name=""/>
                      <p:cNvPicPr>
                        <a:picLocks noChangeArrowheads="1"/>
                      </p:cNvPicPr>
                      <p:nvPr/>
                    </p:nvPicPr>
                    <p:blipFill>
                      <a:blip r:embed="rId5"/>
                      <a:srcRect/>
                      <a:stretch>
                        <a:fillRect/>
                      </a:stretch>
                    </p:blipFill>
                    <p:spPr bwMode="auto">
                      <a:xfrm>
                        <a:off x="5030788" y="966787"/>
                        <a:ext cx="4113212" cy="543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51" name="Object 8"/>
          <p:cNvGraphicFramePr>
            <a:graphicFrameLocks noGrp="1"/>
          </p:cNvGraphicFramePr>
          <p:nvPr>
            <p:ph sz="half" idx="4294967295"/>
            <p:extLst>
              <p:ext uri="{D42A27DB-BD31-4B8C-83A1-F6EECF244321}">
                <p14:modId xmlns:p14="http://schemas.microsoft.com/office/powerpoint/2010/main" val="2596698750"/>
              </p:ext>
            </p:extLst>
          </p:nvPr>
        </p:nvGraphicFramePr>
        <p:xfrm>
          <a:off x="0" y="966787"/>
          <a:ext cx="4113213" cy="5434013"/>
        </p:xfrm>
        <a:graphic>
          <a:graphicData uri="http://schemas.openxmlformats.org/presentationml/2006/ole">
            <mc:AlternateContent xmlns:mc="http://schemas.openxmlformats.org/markup-compatibility/2006">
              <mc:Choice xmlns:v="urn:schemas-microsoft-com:vml" Requires="v">
                <p:oleObj spid="_x0000_s2065" name="ChartWizard" r:id="rId6" imgW="4362514" imgH="5762542" progId="ChartWizardChart">
                  <p:embed/>
                </p:oleObj>
              </mc:Choice>
              <mc:Fallback>
                <p:oleObj name="ChartWizard" r:id="rId6" imgW="4362514" imgH="5762542" progId="ChartWizardChart">
                  <p:embed/>
                  <p:pic>
                    <p:nvPicPr>
                      <p:cNvPr id="0" name=""/>
                      <p:cNvPicPr>
                        <a:picLocks noChangeArrowheads="1"/>
                      </p:cNvPicPr>
                      <p:nvPr/>
                    </p:nvPicPr>
                    <p:blipFill>
                      <a:blip r:embed="rId7"/>
                      <a:srcRect/>
                      <a:stretch>
                        <a:fillRect/>
                      </a:stretch>
                    </p:blipFill>
                    <p:spPr bwMode="auto">
                      <a:xfrm>
                        <a:off x="0" y="966787"/>
                        <a:ext cx="4113213" cy="543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7" name="Line 15"/>
          <p:cNvSpPr>
            <a:spLocks noChangeShapeType="1"/>
          </p:cNvSpPr>
          <p:nvPr/>
        </p:nvSpPr>
        <p:spPr bwMode="auto">
          <a:xfrm flipV="1">
            <a:off x="2946400" y="1854200"/>
            <a:ext cx="2654300" cy="2141538"/>
          </a:xfrm>
          <a:prstGeom prst="line">
            <a:avLst/>
          </a:prstGeom>
          <a:noFill/>
          <a:ln w="25400">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8" name="Line 16"/>
          <p:cNvSpPr>
            <a:spLocks noChangeShapeType="1"/>
          </p:cNvSpPr>
          <p:nvPr/>
        </p:nvSpPr>
        <p:spPr bwMode="auto">
          <a:xfrm>
            <a:off x="2936875" y="4902200"/>
            <a:ext cx="2663825" cy="431800"/>
          </a:xfrm>
          <a:prstGeom prst="line">
            <a:avLst/>
          </a:prstGeom>
          <a:noFill/>
          <a:ln w="25400">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Text Box 9"/>
          <p:cNvSpPr txBox="1">
            <a:spLocks noChangeArrowheads="1"/>
          </p:cNvSpPr>
          <p:nvPr/>
        </p:nvSpPr>
        <p:spPr bwMode="auto">
          <a:xfrm>
            <a:off x="5600700" y="1393825"/>
            <a:ext cx="28463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r>
              <a:rPr lang="en-US" b="1" u="sng"/>
              <a:t>Controllable vs. Uncontrollable Churn</a:t>
            </a:r>
          </a:p>
        </p:txBody>
      </p:sp>
      <p:sp>
        <p:nvSpPr>
          <p:cNvPr id="6153" name="Text Box 10"/>
          <p:cNvSpPr txBox="1">
            <a:spLocks noChangeArrowheads="1"/>
          </p:cNvSpPr>
          <p:nvPr/>
        </p:nvSpPr>
        <p:spPr bwMode="auto">
          <a:xfrm>
            <a:off x="1638300" y="1393825"/>
            <a:ext cx="19161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r>
              <a:rPr lang="en-US" b="1" u="sng"/>
              <a:t>2009-10 Revenue Churn</a:t>
            </a:r>
          </a:p>
        </p:txBody>
      </p:sp>
      <p:sp>
        <p:nvSpPr>
          <p:cNvPr id="6154" name="Text Box 13"/>
          <p:cNvSpPr txBox="1">
            <a:spLocks noChangeArrowheads="1"/>
          </p:cNvSpPr>
          <p:nvPr/>
        </p:nvSpPr>
        <p:spPr bwMode="auto">
          <a:xfrm>
            <a:off x="3190875" y="2293938"/>
            <a:ext cx="6699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algn="ctr" eaLnBrk="1" hangingPunct="1"/>
            <a:r>
              <a:rPr lang="en-US" sz="900" i="1"/>
              <a:t>Net =</a:t>
            </a:r>
          </a:p>
          <a:p>
            <a:pPr algn="ctr" eaLnBrk="1" hangingPunct="1"/>
            <a:r>
              <a:rPr lang="en-US" sz="900" i="1"/>
              <a:t>$128MM</a:t>
            </a:r>
          </a:p>
        </p:txBody>
      </p:sp>
      <p:sp>
        <p:nvSpPr>
          <p:cNvPr id="6155" name="Rectangle 14"/>
          <p:cNvSpPr>
            <a:spLocks noChangeArrowheads="1"/>
          </p:cNvSpPr>
          <p:nvPr/>
        </p:nvSpPr>
        <p:spPr bwMode="auto">
          <a:xfrm>
            <a:off x="2949575" y="3970338"/>
            <a:ext cx="754062" cy="6016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Text Box 17"/>
          <p:cNvSpPr txBox="1">
            <a:spLocks noChangeArrowheads="1"/>
          </p:cNvSpPr>
          <p:nvPr/>
        </p:nvSpPr>
        <p:spPr bwMode="auto">
          <a:xfrm>
            <a:off x="3095625" y="4318000"/>
            <a:ext cx="12969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r>
              <a:rPr lang="en-US" sz="900" i="1"/>
              <a:t>Total Churn = 15%</a:t>
            </a:r>
          </a:p>
        </p:txBody>
      </p:sp>
      <p:sp>
        <p:nvSpPr>
          <p:cNvPr id="6157" name="AutoShape 18"/>
          <p:cNvSpPr>
            <a:spLocks/>
          </p:cNvSpPr>
          <p:nvPr/>
        </p:nvSpPr>
        <p:spPr bwMode="auto">
          <a:xfrm>
            <a:off x="2921000" y="3962400"/>
            <a:ext cx="203200" cy="889000"/>
          </a:xfrm>
          <a:prstGeom prst="rightBrace">
            <a:avLst>
              <a:gd name="adj1" fmla="val 3645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AutoShape 19"/>
          <p:cNvSpPr>
            <a:spLocks/>
          </p:cNvSpPr>
          <p:nvPr/>
        </p:nvSpPr>
        <p:spPr bwMode="auto">
          <a:xfrm>
            <a:off x="8008937" y="2692400"/>
            <a:ext cx="296863" cy="2641600"/>
          </a:xfrm>
          <a:prstGeom prst="rightBrace">
            <a:avLst>
              <a:gd name="adj1" fmla="val 7415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9" name="Text Box 20"/>
          <p:cNvSpPr txBox="1">
            <a:spLocks noChangeArrowheads="1"/>
          </p:cNvSpPr>
          <p:nvPr/>
        </p:nvSpPr>
        <p:spPr bwMode="auto">
          <a:xfrm>
            <a:off x="8153400" y="4062412"/>
            <a:ext cx="973137"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eaLnBrk="1" hangingPunct="1"/>
            <a:r>
              <a:rPr lang="en-US" sz="900" i="1" dirty="0"/>
              <a:t>“True”</a:t>
            </a:r>
            <a:br>
              <a:rPr lang="en-US" sz="900" i="1" dirty="0"/>
            </a:br>
            <a:r>
              <a:rPr lang="en-US" sz="900" i="1" dirty="0"/>
              <a:t>Controllable</a:t>
            </a:r>
          </a:p>
          <a:p>
            <a:pPr eaLnBrk="1" hangingPunct="1"/>
            <a:r>
              <a:rPr lang="en-US" sz="900" i="1" dirty="0"/>
              <a:t>Churn = 11%</a:t>
            </a:r>
          </a:p>
        </p:txBody>
      </p:sp>
      <p:sp>
        <p:nvSpPr>
          <p:cNvPr id="6160" name="Rectangle 21"/>
          <p:cNvSpPr>
            <a:spLocks noChangeArrowheads="1"/>
          </p:cNvSpPr>
          <p:nvPr/>
        </p:nvSpPr>
        <p:spPr bwMode="auto">
          <a:xfrm>
            <a:off x="798129" y="5509084"/>
            <a:ext cx="8041071" cy="1076325"/>
          </a:xfrm>
          <a:prstGeom prst="rect">
            <a:avLst/>
          </a:prstGeom>
          <a:noFill/>
          <a:ln w="9525">
            <a:noFill/>
            <a:miter lim="800000"/>
            <a:headEnd/>
            <a:tailEnd/>
          </a:ln>
          <a:effectLst/>
        </p:spPr>
        <p:txBody>
          <a:bodyPr wrap="square" lIns="91393" tIns="45696" rIns="91393" bIns="45696">
            <a:spAutoFit/>
          </a:bodyPr>
          <a:lstStyle/>
          <a:p>
            <a:pPr marL="231775" indent="-231775">
              <a:spcBef>
                <a:spcPct val="15000"/>
              </a:spcBef>
              <a:spcAft>
                <a:spcPct val="5000"/>
              </a:spcAft>
              <a:buFontTx/>
              <a:buChar char="•"/>
            </a:pPr>
            <a:r>
              <a:rPr lang="en-US" sz="1100" dirty="0">
                <a:solidFill>
                  <a:schemeClr val="tx1">
                    <a:lumMod val="65000"/>
                    <a:lumOff val="35000"/>
                  </a:schemeClr>
                </a:solidFill>
                <a:latin typeface="Verdana" pitchFamily="34" charset="0"/>
                <a:ea typeface="Verdana" pitchFamily="34" charset="0"/>
                <a:cs typeface="Verdana" pitchFamily="34" charset="0"/>
              </a:rPr>
              <a:t>Not all churn is the same</a:t>
            </a:r>
          </a:p>
          <a:p>
            <a:pPr marL="231775" indent="-231775">
              <a:spcBef>
                <a:spcPct val="15000"/>
              </a:spcBef>
              <a:spcAft>
                <a:spcPct val="5000"/>
              </a:spcAft>
              <a:buFontTx/>
              <a:buChar char="•"/>
            </a:pPr>
            <a:r>
              <a:rPr lang="en-US" sz="1100" dirty="0">
                <a:solidFill>
                  <a:schemeClr val="tx1">
                    <a:lumMod val="65000"/>
                    <a:lumOff val="35000"/>
                  </a:schemeClr>
                </a:solidFill>
                <a:latin typeface="Verdana" pitchFamily="34" charset="0"/>
                <a:ea typeface="Verdana" pitchFamily="34" charset="0"/>
                <a:cs typeface="Verdana" pitchFamily="34" charset="0"/>
              </a:rPr>
              <a:t>Some revenue churn is because of factors within the company’s control (“Controllable Churn”)</a:t>
            </a:r>
          </a:p>
          <a:p>
            <a:pPr marL="682625" lvl="1" indent="-225425">
              <a:spcBef>
                <a:spcPct val="15000"/>
              </a:spcBef>
              <a:spcAft>
                <a:spcPct val="5000"/>
              </a:spcAft>
              <a:buFontTx/>
              <a:buChar char="–"/>
            </a:pPr>
            <a:r>
              <a:rPr lang="en-US" sz="1100" dirty="0">
                <a:solidFill>
                  <a:schemeClr val="tx1">
                    <a:lumMod val="65000"/>
                    <a:lumOff val="35000"/>
                  </a:schemeClr>
                </a:solidFill>
                <a:latin typeface="Verdana" pitchFamily="34" charset="0"/>
                <a:ea typeface="Verdana" pitchFamily="34" charset="0"/>
                <a:cs typeface="Verdana" pitchFamily="34" charset="0"/>
                <a:sym typeface="Symbol" pitchFamily="18" charset="2"/>
              </a:rPr>
              <a:t>For example: poor customer service can lead to a customer defection</a:t>
            </a:r>
          </a:p>
          <a:p>
            <a:pPr marL="231775" indent="-231775">
              <a:spcBef>
                <a:spcPct val="15000"/>
              </a:spcBef>
              <a:spcAft>
                <a:spcPct val="5000"/>
              </a:spcAft>
              <a:buFontTx/>
              <a:buChar char="•"/>
            </a:pPr>
            <a:r>
              <a:rPr lang="en-US" sz="1100" dirty="0">
                <a:solidFill>
                  <a:schemeClr val="tx1">
                    <a:lumMod val="65000"/>
                    <a:lumOff val="35000"/>
                  </a:schemeClr>
                </a:solidFill>
                <a:latin typeface="Verdana" pitchFamily="34" charset="0"/>
                <a:ea typeface="Verdana" pitchFamily="34" charset="0"/>
                <a:cs typeface="Verdana" pitchFamily="34" charset="0"/>
                <a:sym typeface="Symbol" pitchFamily="18" charset="2"/>
              </a:rPr>
              <a:t>Some churn is due to circumstances out of the company’s control (“Uncontrollable Churn”)</a:t>
            </a:r>
          </a:p>
          <a:p>
            <a:pPr marL="682625" lvl="1" indent="-225425">
              <a:spcBef>
                <a:spcPct val="15000"/>
              </a:spcBef>
              <a:spcAft>
                <a:spcPct val="5000"/>
              </a:spcAft>
              <a:buFontTx/>
              <a:buChar char="–"/>
            </a:pPr>
            <a:r>
              <a:rPr lang="en-US" sz="1100" dirty="0">
                <a:solidFill>
                  <a:schemeClr val="tx1">
                    <a:lumMod val="65000"/>
                    <a:lumOff val="35000"/>
                  </a:schemeClr>
                </a:solidFill>
                <a:latin typeface="Verdana" pitchFamily="34" charset="0"/>
                <a:ea typeface="Verdana" pitchFamily="34" charset="0"/>
                <a:cs typeface="Verdana" pitchFamily="34" charset="0"/>
                <a:sym typeface="Symbol" pitchFamily="18" charset="2"/>
              </a:rPr>
              <a:t>For example: an account lost when a customer went out of business in 2010</a:t>
            </a:r>
          </a:p>
        </p:txBody>
      </p:sp>
    </p:spTree>
    <p:extLst>
      <p:ext uri="{BB962C8B-B14F-4D97-AF65-F5344CB8AC3E}">
        <p14:creationId xmlns:p14="http://schemas.microsoft.com/office/powerpoint/2010/main" val="3310926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title"/>
          </p:nvPr>
        </p:nvSpPr>
        <p:spPr/>
        <p:txBody>
          <a:bodyPr>
            <a:normAutofit fontScale="90000"/>
          </a:bodyPr>
          <a:lstStyle/>
          <a:p>
            <a:pPr eaLnBrk="1" hangingPunct="1"/>
            <a:r>
              <a:rPr lang="en-US" smtClean="0"/>
              <a:t>Customer Behavior Drivers</a:t>
            </a:r>
            <a:r>
              <a:rPr lang="en-US" sz="2000" smtClean="0"/>
              <a:t/>
            </a:r>
            <a:br>
              <a:rPr lang="en-US" sz="2000" smtClean="0"/>
            </a:br>
            <a:r>
              <a:rPr lang="en-US" sz="1600" smtClean="0"/>
              <a:t>Behavior Driver Detail</a:t>
            </a:r>
          </a:p>
        </p:txBody>
      </p:sp>
      <p:graphicFrame>
        <p:nvGraphicFramePr>
          <p:cNvPr id="7171" name="Object 2"/>
          <p:cNvGraphicFramePr>
            <a:graphicFrameLocks noGrp="1" noChangeAspect="1"/>
          </p:cNvGraphicFramePr>
          <p:nvPr>
            <p:ph idx="4294967295"/>
            <p:extLst>
              <p:ext uri="{D42A27DB-BD31-4B8C-83A1-F6EECF244321}">
                <p14:modId xmlns:p14="http://schemas.microsoft.com/office/powerpoint/2010/main" val="375716089"/>
              </p:ext>
            </p:extLst>
          </p:nvPr>
        </p:nvGraphicFramePr>
        <p:xfrm>
          <a:off x="533400" y="1493837"/>
          <a:ext cx="7677832" cy="4884738"/>
        </p:xfrm>
        <a:graphic>
          <a:graphicData uri="http://schemas.openxmlformats.org/presentationml/2006/ole">
            <mc:AlternateContent xmlns:mc="http://schemas.openxmlformats.org/markup-compatibility/2006">
              <mc:Choice xmlns:v="urn:schemas-microsoft-com:vml" Requires="v">
                <p:oleObj spid="_x0000_s3086" name="GraphicsWizard" r:id="rId4" imgW="9058406" imgH="5762542" progId="GraphicsWizardChart">
                  <p:embed/>
                </p:oleObj>
              </mc:Choice>
              <mc:Fallback>
                <p:oleObj name="GraphicsWizard" r:id="rId4" imgW="9058406" imgH="5762542" progId="GraphicsWizardChart">
                  <p:embed/>
                  <p:pic>
                    <p:nvPicPr>
                      <p:cNvPr id="0" name=""/>
                      <p:cNvPicPr>
                        <a:picLocks noChangeAspect="1" noChangeArrowheads="1"/>
                      </p:cNvPicPr>
                      <p:nvPr/>
                    </p:nvPicPr>
                    <p:blipFill>
                      <a:blip r:embed="rId5"/>
                      <a:srcRect/>
                      <a:stretch>
                        <a:fillRect/>
                      </a:stretch>
                    </p:blipFill>
                    <p:spPr bwMode="auto">
                      <a:xfrm>
                        <a:off x="533400" y="1493837"/>
                        <a:ext cx="7677832" cy="4884738"/>
                      </a:xfrm>
                      <a:prstGeom prst="rect">
                        <a:avLst/>
                      </a:prstGeom>
                      <a:noFill/>
                      <a:ln>
                        <a:noFill/>
                      </a:ln>
                      <a:effectLst/>
                    </p:spPr>
                  </p:pic>
                </p:oleObj>
              </mc:Fallback>
            </mc:AlternateContent>
          </a:graphicData>
        </a:graphic>
      </p:graphicFrame>
      <p:sp>
        <p:nvSpPr>
          <p:cNvPr id="7173" name="Text Box 6"/>
          <p:cNvSpPr txBox="1">
            <a:spLocks noChangeArrowheads="1"/>
          </p:cNvSpPr>
          <p:nvPr/>
        </p:nvSpPr>
        <p:spPr bwMode="auto">
          <a:xfrm>
            <a:off x="2398713" y="1371600"/>
            <a:ext cx="43799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algn="ctr" eaLnBrk="1" hangingPunct="1">
              <a:spcBef>
                <a:spcPct val="50000"/>
              </a:spcBef>
            </a:pPr>
            <a:r>
              <a:rPr lang="en-US" b="1" dirty="0"/>
              <a:t>Q: Why did you reduce your spend with Company X?</a:t>
            </a:r>
          </a:p>
        </p:txBody>
      </p:sp>
      <p:sp>
        <p:nvSpPr>
          <p:cNvPr id="7174" name="Rectangle 11"/>
          <p:cNvSpPr>
            <a:spLocks noChangeArrowheads="1"/>
          </p:cNvSpPr>
          <p:nvPr/>
        </p:nvSpPr>
        <p:spPr bwMode="auto">
          <a:xfrm>
            <a:off x="1616075" y="5603875"/>
            <a:ext cx="6318250" cy="803248"/>
          </a:xfrm>
          <a:prstGeom prst="rect">
            <a:avLst/>
          </a:prstGeom>
          <a:noFill/>
          <a:ln w="9525">
            <a:noFill/>
            <a:miter lim="800000"/>
            <a:headEnd/>
            <a:tailEnd/>
          </a:ln>
          <a:effectLst/>
        </p:spPr>
        <p:txBody>
          <a:bodyPr wrap="square" lIns="91393" tIns="45696" rIns="91393" bIns="45696">
            <a:spAutoFit/>
          </a:bodyPr>
          <a:lstStyle/>
          <a:p>
            <a:pPr marL="231775" indent="-231775">
              <a:spcBef>
                <a:spcPct val="15000"/>
              </a:spcBef>
              <a:spcAft>
                <a:spcPct val="5000"/>
              </a:spcAft>
              <a:buFontTx/>
              <a:buChar char="•"/>
            </a:pPr>
            <a:r>
              <a:rPr lang="en-US" sz="1100" dirty="0">
                <a:solidFill>
                  <a:schemeClr val="tx1">
                    <a:lumMod val="65000"/>
                    <a:lumOff val="35000"/>
                  </a:schemeClr>
                </a:solidFill>
                <a:latin typeface="Verdana" pitchFamily="34" charset="0"/>
                <a:ea typeface="Verdana" pitchFamily="34" charset="0"/>
                <a:cs typeface="Verdana" pitchFamily="34" charset="0"/>
              </a:rPr>
              <a:t>The reasons for revenue churn can be isolated and quantified by doing a survey among customers</a:t>
            </a:r>
          </a:p>
          <a:p>
            <a:pPr marL="682625" lvl="1" indent="-225425">
              <a:spcBef>
                <a:spcPct val="15000"/>
              </a:spcBef>
              <a:spcAft>
                <a:spcPct val="5000"/>
              </a:spcAft>
              <a:buFontTx/>
              <a:buChar char="–"/>
            </a:pPr>
            <a:r>
              <a:rPr lang="en-US" sz="1100" dirty="0">
                <a:solidFill>
                  <a:schemeClr val="tx1">
                    <a:lumMod val="65000"/>
                    <a:lumOff val="35000"/>
                  </a:schemeClr>
                </a:solidFill>
                <a:latin typeface="Verdana" pitchFamily="34" charset="0"/>
                <a:ea typeface="Verdana" pitchFamily="34" charset="0"/>
                <a:cs typeface="Verdana" pitchFamily="34" charset="0"/>
              </a:rPr>
              <a:t>	A Marimekko chart is an ideal way of showing the results of this survey because it clearly displays two individual dimensions of data</a:t>
            </a: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33600" y="6019800"/>
            <a:ext cx="273875" cy="205740"/>
          </a:xfrm>
          <a:prstGeom prst="rect">
            <a:avLst/>
          </a:prstGeom>
        </p:spPr>
      </p:pic>
      <p:pic>
        <p:nvPicPr>
          <p:cNvPr id="3" name="Picture 2"/>
          <p:cNvPicPr>
            <a:picLocks noChangeAspect="1"/>
          </p:cNvPicPr>
          <p:nvPr/>
        </p:nvPicPr>
        <p:blipFill rotWithShape="1">
          <a:blip r:embed="rId7" cstate="print">
            <a:extLst>
              <a:ext uri="{28A0092B-C50C-407E-A947-70E740481C1C}">
                <a14:useLocalDpi xmlns:a14="http://schemas.microsoft.com/office/drawing/2010/main" val="0"/>
              </a:ext>
            </a:extLst>
          </a:blip>
          <a:srcRect r="62262" b="18513"/>
          <a:stretch/>
        </p:blipFill>
        <p:spPr>
          <a:xfrm>
            <a:off x="1773704" y="6019800"/>
            <a:ext cx="259454" cy="205740"/>
          </a:xfrm>
          <a:prstGeom prst="rect">
            <a:avLst/>
          </a:prstGeom>
        </p:spPr>
      </p:pic>
    </p:spTree>
    <p:extLst>
      <p:ext uri="{BB962C8B-B14F-4D97-AF65-F5344CB8AC3E}">
        <p14:creationId xmlns:p14="http://schemas.microsoft.com/office/powerpoint/2010/main" val="1679834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057400"/>
            <a:ext cx="8610600" cy="3581400"/>
          </a:xfrm>
        </p:spPr>
        <p:txBody>
          <a:bodyPr/>
          <a:lstStyle/>
          <a:p>
            <a:pPr marL="0" indent="0" algn="ctr">
              <a:buNone/>
            </a:pPr>
            <a:r>
              <a:rPr lang="en-US" dirty="0" smtClean="0">
                <a:solidFill>
                  <a:schemeClr val="bg1">
                    <a:lumMod val="75000"/>
                  </a:schemeClr>
                </a:solidFill>
              </a:rPr>
              <a:t>Begin with Analysis</a:t>
            </a:r>
          </a:p>
          <a:p>
            <a:pPr marL="0" indent="0" algn="ctr">
              <a:buNone/>
            </a:pPr>
            <a:r>
              <a:rPr lang="en-US" dirty="0"/>
              <a:t>Draw Conclusions</a:t>
            </a:r>
          </a:p>
          <a:p>
            <a:pPr marL="0" indent="0" algn="ctr">
              <a:buNone/>
            </a:pPr>
            <a:r>
              <a:rPr lang="en-US" dirty="0">
                <a:solidFill>
                  <a:schemeClr val="bg1">
                    <a:lumMod val="75000"/>
                  </a:schemeClr>
                </a:solidFill>
              </a:rPr>
              <a:t>Identify Areas for Improvement</a:t>
            </a:r>
          </a:p>
        </p:txBody>
      </p:sp>
      <p:sp>
        <p:nvSpPr>
          <p:cNvPr id="3" name="Title 2"/>
          <p:cNvSpPr>
            <a:spLocks noGrp="1"/>
          </p:cNvSpPr>
          <p:nvPr>
            <p:ph type="title"/>
          </p:nvPr>
        </p:nvSpPr>
        <p:spPr/>
        <p:txBody>
          <a:bodyPr>
            <a:normAutofit fontScale="90000"/>
          </a:bodyPr>
          <a:lstStyle/>
          <a:p>
            <a:r>
              <a:rPr lang="en-US" dirty="0"/>
              <a:t>Improve Customer Loyalty and Reduce Churn</a:t>
            </a:r>
          </a:p>
        </p:txBody>
      </p:sp>
    </p:spTree>
    <p:extLst>
      <p:ext uri="{BB962C8B-B14F-4D97-AF65-F5344CB8AC3E}">
        <p14:creationId xmlns:p14="http://schemas.microsoft.com/office/powerpoint/2010/main" val="171560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4191000" cy="4572000"/>
          </a:xfrm>
        </p:spPr>
        <p:txBody>
          <a:bodyPr>
            <a:normAutofit/>
          </a:bodyPr>
          <a:lstStyle/>
          <a:p>
            <a:pPr marL="0" indent="0">
              <a:buNone/>
            </a:pPr>
            <a:r>
              <a:rPr lang="en-US" sz="1800" dirty="0" smtClean="0"/>
              <a:t>Using Mekko Graphics to drill down into their data, this business was able to get to the root of its customer churn.  In this case, the </a:t>
            </a:r>
            <a:r>
              <a:rPr lang="en-US" sz="1800" dirty="0" err="1" smtClean="0"/>
              <a:t>marimekko</a:t>
            </a:r>
            <a:r>
              <a:rPr lang="en-US" sz="1800" dirty="0" smtClean="0"/>
              <a:t> chart in the previous slide illustrates the following: </a:t>
            </a:r>
          </a:p>
          <a:p>
            <a:r>
              <a:rPr lang="en-US" sz="1800" dirty="0" smtClean="0"/>
              <a:t>75% of revenue churn was due to controllable causes</a:t>
            </a:r>
          </a:p>
          <a:p>
            <a:r>
              <a:rPr lang="en-US" sz="1800" dirty="0" smtClean="0"/>
              <a:t>Of that, 60% was due to customer service or product issues </a:t>
            </a:r>
          </a:p>
          <a:p>
            <a:pPr marL="0" indent="0">
              <a:buNone/>
            </a:pPr>
            <a:endParaRPr lang="en-US" sz="1800" dirty="0" smtClean="0"/>
          </a:p>
          <a:p>
            <a:pPr marL="0" indent="0">
              <a:buNone/>
            </a:pPr>
            <a:r>
              <a:rPr lang="en-US" sz="1800" dirty="0" smtClean="0"/>
              <a:t>Supported by this data this business would be wise to investigate ways they might improve both their product and processes to provide better customer service and a more fulfilling product experience. </a:t>
            </a:r>
          </a:p>
          <a:p>
            <a:pPr marL="0" indent="0">
              <a:buNone/>
            </a:pPr>
            <a:endParaRPr lang="en-US" sz="1800" dirty="0"/>
          </a:p>
          <a:p>
            <a:pPr marL="0" indent="0">
              <a:buNone/>
            </a:pPr>
            <a:endParaRPr lang="en-US" sz="1800" dirty="0" smtClean="0"/>
          </a:p>
          <a:p>
            <a:pPr marL="0" indent="0">
              <a:buNone/>
            </a:pPr>
            <a:endParaRPr lang="en-US" dirty="0"/>
          </a:p>
        </p:txBody>
      </p:sp>
      <p:sp>
        <p:nvSpPr>
          <p:cNvPr id="3" name="Title 2"/>
          <p:cNvSpPr>
            <a:spLocks noGrp="1"/>
          </p:cNvSpPr>
          <p:nvPr>
            <p:ph type="title"/>
          </p:nvPr>
        </p:nvSpPr>
        <p:spPr/>
        <p:txBody>
          <a:bodyPr/>
          <a:lstStyle/>
          <a:p>
            <a:r>
              <a:rPr lang="en-US" dirty="0" smtClean="0"/>
              <a:t>What does it mean?</a:t>
            </a:r>
            <a:endParaRPr lang="en-US" dirty="0"/>
          </a:p>
        </p:txBody>
      </p:sp>
      <p:sp>
        <p:nvSpPr>
          <p:cNvPr id="4" name="TextBox 3"/>
          <p:cNvSpPr txBox="1"/>
          <p:nvPr/>
        </p:nvSpPr>
        <p:spPr>
          <a:xfrm>
            <a:off x="5562600" y="1600200"/>
            <a:ext cx="3124200" cy="1477328"/>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lIns="182880" tIns="182880" rIns="182880" bIns="182880" rtlCol="0">
            <a:spAutoFit/>
          </a:bodyPr>
          <a:lstStyle/>
          <a:p>
            <a:r>
              <a:rPr lang="en-US" dirty="0" smtClean="0">
                <a:solidFill>
                  <a:schemeClr val="accent1">
                    <a:lumMod val="75000"/>
                  </a:schemeClr>
                </a:solidFill>
              </a:rPr>
              <a:t>Using this type of analysis you can zero in on the causes of controllable churn in your business. </a:t>
            </a:r>
          </a:p>
        </p:txBody>
      </p:sp>
      <p:pic>
        <p:nvPicPr>
          <p:cNvPr id="8194" name="Picture 2" descr="http://www.psdgraphics.com/wp-content/uploads/2009/05/bulls-ey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566140"/>
            <a:ext cx="3124200" cy="2345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200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057400"/>
            <a:ext cx="8610600" cy="3581400"/>
          </a:xfrm>
        </p:spPr>
        <p:txBody>
          <a:bodyPr/>
          <a:lstStyle/>
          <a:p>
            <a:pPr marL="0" indent="0" algn="ctr">
              <a:buNone/>
            </a:pPr>
            <a:r>
              <a:rPr lang="en-US" dirty="0" smtClean="0">
                <a:solidFill>
                  <a:schemeClr val="bg1">
                    <a:lumMod val="75000"/>
                  </a:schemeClr>
                </a:solidFill>
              </a:rPr>
              <a:t>Begin with Analysis</a:t>
            </a:r>
          </a:p>
          <a:p>
            <a:pPr marL="0" indent="0" algn="ctr">
              <a:buNone/>
            </a:pPr>
            <a:r>
              <a:rPr lang="en-US" dirty="0">
                <a:solidFill>
                  <a:schemeClr val="bg1">
                    <a:lumMod val="75000"/>
                  </a:schemeClr>
                </a:solidFill>
              </a:rPr>
              <a:t>Draw Conclusions</a:t>
            </a:r>
          </a:p>
          <a:p>
            <a:pPr marL="0" indent="0" algn="ctr">
              <a:buNone/>
            </a:pPr>
            <a:r>
              <a:rPr lang="en-US" dirty="0">
                <a:solidFill>
                  <a:schemeClr val="accent1">
                    <a:lumMod val="50000"/>
                  </a:schemeClr>
                </a:solidFill>
              </a:rPr>
              <a:t>Identify Areas for Improvement</a:t>
            </a:r>
          </a:p>
        </p:txBody>
      </p:sp>
      <p:sp>
        <p:nvSpPr>
          <p:cNvPr id="3" name="Title 2"/>
          <p:cNvSpPr>
            <a:spLocks noGrp="1"/>
          </p:cNvSpPr>
          <p:nvPr>
            <p:ph type="title"/>
          </p:nvPr>
        </p:nvSpPr>
        <p:spPr/>
        <p:txBody>
          <a:bodyPr>
            <a:normAutofit fontScale="90000"/>
          </a:bodyPr>
          <a:lstStyle/>
          <a:p>
            <a:r>
              <a:rPr lang="en-US" dirty="0"/>
              <a:t>Improve Customer Loyalty and Reduce Churn</a:t>
            </a:r>
          </a:p>
        </p:txBody>
      </p:sp>
    </p:spTree>
    <p:extLst>
      <p:ext uri="{BB962C8B-B14F-4D97-AF65-F5344CB8AC3E}">
        <p14:creationId xmlns:p14="http://schemas.microsoft.com/office/powerpoint/2010/main" val="2835791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1438</TotalTime>
  <Words>584</Words>
  <Application>Microsoft Office PowerPoint</Application>
  <PresentationFormat>On-screen Show (4:3)</PresentationFormat>
  <Paragraphs>65</Paragraphs>
  <Slides>10</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1_Office Theme</vt:lpstr>
      <vt:lpstr>ChartWizard</vt:lpstr>
      <vt:lpstr>GraphicsWizard</vt:lpstr>
      <vt:lpstr>Solving Business Problems Using Mekko Graphics</vt:lpstr>
      <vt:lpstr>Improve Customer Loyalty and Reduce Churn</vt:lpstr>
      <vt:lpstr>Improve Customer Loyalty and Reduce Churn</vt:lpstr>
      <vt:lpstr>Customer Churn Revenue Churn Analysis (2009-10)</vt:lpstr>
      <vt:lpstr>Customer Churn Controllable vs. Uncontrollable Behavior Drivers</vt:lpstr>
      <vt:lpstr>Customer Behavior Drivers Behavior Driver Detail</vt:lpstr>
      <vt:lpstr>Improve Customer Loyalty and Reduce Churn</vt:lpstr>
      <vt:lpstr>What does it mean?</vt:lpstr>
      <vt:lpstr>Improve Customer Loyalty and Reduce Churn</vt:lpstr>
      <vt:lpstr>So Now What?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Shauna Winterol</dc:creator>
  <cp:lastModifiedBy>Shauna Winterol</cp:lastModifiedBy>
  <cp:revision>17</cp:revision>
  <dcterms:created xsi:type="dcterms:W3CDTF">2012-04-24T13:28:18Z</dcterms:created>
  <dcterms:modified xsi:type="dcterms:W3CDTF">2012-05-17T19:47:22Z</dcterms:modified>
</cp:coreProperties>
</file>