
<file path=[Content_Types].xml><?xml version="1.0" encoding="utf-8"?>
<Types xmlns="http://schemas.openxmlformats.org/package/2006/content-types">
  <Override PartName="/ppt/slides/slide6.xml" ContentType="application/vnd.openxmlformats-officedocument.presentationml.slide+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jpeg" ContentType="image/jpeg"/>
  <Override PartName="/ppt/diagrams/quickStyle1.xml" ContentType="application/vnd.openxmlformats-officedocument.drawingml.diagramStyle+xml"/>
  <Override PartName="/ppt/notesSlides/notesSlide17.xml" ContentType="application/vnd.openxmlformats-officedocument.presentationml.notesSlide+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diagrams/drawing1.xml" ContentType="application/vnd.ms-office.drawingml.diagramDrawing+xml"/>
  <Override PartName="/ppt/notesSlides/notesSlide19.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21"/>
  </p:notesMasterIdLst>
  <p:handoutMasterIdLst>
    <p:handoutMasterId r:id="rId22"/>
  </p:handoutMasterIdLst>
  <p:sldIdLst>
    <p:sldId id="256" r:id="rId2"/>
    <p:sldId id="258" r:id="rId3"/>
    <p:sldId id="259" r:id="rId4"/>
    <p:sldId id="260" r:id="rId5"/>
    <p:sldId id="261" r:id="rId6"/>
    <p:sldId id="262" r:id="rId7"/>
    <p:sldId id="271" r:id="rId8"/>
    <p:sldId id="263" r:id="rId9"/>
    <p:sldId id="264" r:id="rId10"/>
    <p:sldId id="267" r:id="rId11"/>
    <p:sldId id="265" r:id="rId12"/>
    <p:sldId id="268" r:id="rId13"/>
    <p:sldId id="269" r:id="rId14"/>
    <p:sldId id="272" r:id="rId15"/>
    <p:sldId id="270" r:id="rId16"/>
    <p:sldId id="274" r:id="rId17"/>
    <p:sldId id="275" r:id="rId18"/>
    <p:sldId id="277" r:id="rId19"/>
    <p:sldId id="276"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70109" autoAdjust="0"/>
  </p:normalViewPr>
  <p:slideViewPr>
    <p:cSldViewPr>
      <p:cViewPr varScale="1">
        <p:scale>
          <a:sx n="76" d="100"/>
          <a:sy n="76" d="100"/>
        </p:scale>
        <p:origin x="-984" y="-84"/>
      </p:cViewPr>
      <p:guideLst>
        <p:guide orient="horz" pos="2160"/>
        <p:guide pos="2880"/>
      </p:guideLst>
    </p:cSldViewPr>
  </p:slideViewPr>
  <p:outlineViewPr>
    <p:cViewPr>
      <p:scale>
        <a:sx n="33" d="100"/>
        <a:sy n="33" d="100"/>
      </p:scale>
      <p:origin x="0" y="2778"/>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D2E2330-E810-43E0-917F-E7921CE2D224}" type="doc">
      <dgm:prSet loTypeId="urn:microsoft.com/office/officeart/2005/8/layout/hProcess9" loCatId="process" qsTypeId="urn:microsoft.com/office/officeart/2005/8/quickstyle/simple3" qsCatId="simple" csTypeId="urn:microsoft.com/office/officeart/2005/8/colors/accent1_2" csCatId="accent1" phldr="1"/>
      <dgm:spPr/>
    </dgm:pt>
    <dgm:pt modelId="{E755BAD1-B270-458D-9F92-AF3EB5B1634E}">
      <dgm:prSet phldrT="[Text]" custT="1"/>
      <dgm:spPr/>
      <dgm:t>
        <a:bodyPr/>
        <a:lstStyle/>
        <a:p>
          <a:r>
            <a:rPr lang="en-AU" sz="1600">
              <a:latin typeface="Times New Roman" pitchFamily="18" charset="0"/>
              <a:cs typeface="Times New Roman" pitchFamily="18" charset="0"/>
            </a:rPr>
            <a:t>Extract</a:t>
          </a:r>
        </a:p>
        <a:p>
          <a:r>
            <a:rPr lang="en-AU" sz="1600">
              <a:latin typeface="Times New Roman" pitchFamily="18" charset="0"/>
              <a:cs typeface="Times New Roman" pitchFamily="18" charset="0"/>
            </a:rPr>
            <a:t>Transform</a:t>
          </a:r>
        </a:p>
        <a:p>
          <a:r>
            <a:rPr lang="en-AU" sz="1600">
              <a:latin typeface="Times New Roman" pitchFamily="18" charset="0"/>
              <a:cs typeface="Times New Roman" pitchFamily="18" charset="0"/>
            </a:rPr>
            <a:t>Load</a:t>
          </a:r>
        </a:p>
      </dgm:t>
    </dgm:pt>
    <dgm:pt modelId="{49A8A094-9E73-4E1E-853F-CBE2B6FE3BA8}" type="parTrans" cxnId="{DBB521BE-2786-4565-B7CB-0A32D921C498}">
      <dgm:prSet/>
      <dgm:spPr/>
      <dgm:t>
        <a:bodyPr/>
        <a:lstStyle/>
        <a:p>
          <a:endParaRPr lang="en-AU" sz="1600"/>
        </a:p>
      </dgm:t>
    </dgm:pt>
    <dgm:pt modelId="{523A6AB8-104F-4216-B5ED-F8419182BD53}" type="sibTrans" cxnId="{DBB521BE-2786-4565-B7CB-0A32D921C498}">
      <dgm:prSet/>
      <dgm:spPr/>
      <dgm:t>
        <a:bodyPr/>
        <a:lstStyle/>
        <a:p>
          <a:endParaRPr lang="en-AU" sz="1600"/>
        </a:p>
      </dgm:t>
    </dgm:pt>
    <dgm:pt modelId="{1C9DEBD8-9A38-4957-8299-325D724FAC74}">
      <dgm:prSet phldrT="[Text]" custT="1"/>
      <dgm:spPr/>
      <dgm:t>
        <a:bodyPr/>
        <a:lstStyle/>
        <a:p>
          <a:r>
            <a:rPr lang="en-AU" sz="1600">
              <a:latin typeface="Times New Roman" pitchFamily="18" charset="0"/>
              <a:cs typeface="Times New Roman" pitchFamily="18" charset="0"/>
            </a:rPr>
            <a:t>Store and manage</a:t>
          </a:r>
        </a:p>
      </dgm:t>
    </dgm:pt>
    <dgm:pt modelId="{06162980-0245-4421-B3C8-532D799556AB}" type="parTrans" cxnId="{7AC6EEC9-69DF-4245-A604-CE698371D0F2}">
      <dgm:prSet/>
      <dgm:spPr/>
      <dgm:t>
        <a:bodyPr/>
        <a:lstStyle/>
        <a:p>
          <a:endParaRPr lang="en-AU" sz="1600"/>
        </a:p>
      </dgm:t>
    </dgm:pt>
    <dgm:pt modelId="{4661E526-92F2-4EDE-9004-DE6020F297F2}" type="sibTrans" cxnId="{7AC6EEC9-69DF-4245-A604-CE698371D0F2}">
      <dgm:prSet/>
      <dgm:spPr/>
      <dgm:t>
        <a:bodyPr/>
        <a:lstStyle/>
        <a:p>
          <a:endParaRPr lang="en-AU" sz="1600"/>
        </a:p>
      </dgm:t>
    </dgm:pt>
    <dgm:pt modelId="{A264BA19-C964-4D52-BD4A-6385F45F4C20}">
      <dgm:prSet phldrT="[Text]" custT="1"/>
      <dgm:spPr/>
      <dgm:t>
        <a:bodyPr/>
        <a:lstStyle/>
        <a:p>
          <a:r>
            <a:rPr lang="en-AU" sz="1600">
              <a:latin typeface="Times New Roman" pitchFamily="18" charset="0"/>
              <a:cs typeface="Times New Roman" pitchFamily="18" charset="0"/>
            </a:rPr>
            <a:t>Analyse</a:t>
          </a:r>
        </a:p>
      </dgm:t>
    </dgm:pt>
    <dgm:pt modelId="{79B80081-AC31-4F07-8355-D39F84FE5107}" type="parTrans" cxnId="{F356682F-8981-4933-A5CB-D1FACA1FF44E}">
      <dgm:prSet/>
      <dgm:spPr/>
      <dgm:t>
        <a:bodyPr/>
        <a:lstStyle/>
        <a:p>
          <a:endParaRPr lang="en-AU" sz="1600"/>
        </a:p>
      </dgm:t>
    </dgm:pt>
    <dgm:pt modelId="{87DFC893-518D-463E-A577-5AEE7C0937F6}" type="sibTrans" cxnId="{F356682F-8981-4933-A5CB-D1FACA1FF44E}">
      <dgm:prSet/>
      <dgm:spPr/>
      <dgm:t>
        <a:bodyPr/>
        <a:lstStyle/>
        <a:p>
          <a:endParaRPr lang="en-AU" sz="1600"/>
        </a:p>
      </dgm:t>
    </dgm:pt>
    <dgm:pt modelId="{8B8884F2-8408-420E-96FF-8194E56E6F7C}">
      <dgm:prSet phldrT="[Text]" custT="1"/>
      <dgm:spPr/>
      <dgm:t>
        <a:bodyPr/>
        <a:lstStyle/>
        <a:p>
          <a:r>
            <a:rPr lang="en-AU" sz="1600">
              <a:latin typeface="Times New Roman" pitchFamily="18" charset="0"/>
              <a:cs typeface="Times New Roman" pitchFamily="18" charset="0"/>
            </a:rPr>
            <a:t>Present</a:t>
          </a:r>
        </a:p>
      </dgm:t>
    </dgm:pt>
    <dgm:pt modelId="{03135796-A650-4181-8BF2-210D018D4016}" type="parTrans" cxnId="{07773A03-868B-4FF6-85F2-945417AF853C}">
      <dgm:prSet/>
      <dgm:spPr/>
      <dgm:t>
        <a:bodyPr/>
        <a:lstStyle/>
        <a:p>
          <a:endParaRPr lang="en-AU" sz="1600"/>
        </a:p>
      </dgm:t>
    </dgm:pt>
    <dgm:pt modelId="{C9CBAE27-46A1-42F1-BFB0-9678F8D21DE3}" type="sibTrans" cxnId="{07773A03-868B-4FF6-85F2-945417AF853C}">
      <dgm:prSet/>
      <dgm:spPr/>
      <dgm:t>
        <a:bodyPr/>
        <a:lstStyle/>
        <a:p>
          <a:endParaRPr lang="en-AU" sz="1600"/>
        </a:p>
      </dgm:t>
    </dgm:pt>
    <dgm:pt modelId="{85AD9486-25F6-4950-B690-0221CDF96CAB}">
      <dgm:prSet phldrT="[Text]" custT="1"/>
      <dgm:spPr/>
      <dgm:t>
        <a:bodyPr/>
        <a:lstStyle/>
        <a:p>
          <a:r>
            <a:rPr lang="en-AU" sz="1600">
              <a:latin typeface="Times New Roman" pitchFamily="18" charset="0"/>
              <a:cs typeface="Times New Roman" pitchFamily="18" charset="0"/>
            </a:rPr>
            <a:t>Provide data access</a:t>
          </a:r>
        </a:p>
      </dgm:t>
    </dgm:pt>
    <dgm:pt modelId="{BB75DEB5-7E15-4C99-A265-FC56CA5A0D92}" type="parTrans" cxnId="{3E86891A-3BF8-41C1-AF9A-A999775EDD81}">
      <dgm:prSet/>
      <dgm:spPr/>
      <dgm:t>
        <a:bodyPr/>
        <a:lstStyle/>
        <a:p>
          <a:endParaRPr lang="en-AU" sz="1600"/>
        </a:p>
      </dgm:t>
    </dgm:pt>
    <dgm:pt modelId="{10231DA7-FF7E-4A11-BDE6-C0E8FC6DA8E3}" type="sibTrans" cxnId="{3E86891A-3BF8-41C1-AF9A-A999775EDD81}">
      <dgm:prSet/>
      <dgm:spPr/>
      <dgm:t>
        <a:bodyPr/>
        <a:lstStyle/>
        <a:p>
          <a:endParaRPr lang="en-AU" sz="1600"/>
        </a:p>
      </dgm:t>
    </dgm:pt>
    <dgm:pt modelId="{BBF43467-A1C7-4B64-840B-2ED974D59EC2}" type="pres">
      <dgm:prSet presAssocID="{BD2E2330-E810-43E0-917F-E7921CE2D224}" presName="CompostProcess" presStyleCnt="0">
        <dgm:presLayoutVars>
          <dgm:dir/>
          <dgm:resizeHandles val="exact"/>
        </dgm:presLayoutVars>
      </dgm:prSet>
      <dgm:spPr/>
    </dgm:pt>
    <dgm:pt modelId="{0536382A-28B1-4D3F-B8A1-1DB09F083ACD}" type="pres">
      <dgm:prSet presAssocID="{BD2E2330-E810-43E0-917F-E7921CE2D224}" presName="arrow" presStyleLbl="bgShp" presStyleIdx="0" presStyleCnt="1" custScaleX="117647" custLinFactNeighborX="369"/>
      <dgm:spPr/>
    </dgm:pt>
    <dgm:pt modelId="{E8E126D6-1A65-4764-9A93-3971766C9592}" type="pres">
      <dgm:prSet presAssocID="{BD2E2330-E810-43E0-917F-E7921CE2D224}" presName="linearProcess" presStyleCnt="0"/>
      <dgm:spPr/>
    </dgm:pt>
    <dgm:pt modelId="{D298B0AE-D88D-4556-A20E-2E26935582B0}" type="pres">
      <dgm:prSet presAssocID="{E755BAD1-B270-458D-9F92-AF3EB5B1634E}" presName="textNode" presStyleLbl="node1" presStyleIdx="0" presStyleCnt="5">
        <dgm:presLayoutVars>
          <dgm:bulletEnabled val="1"/>
        </dgm:presLayoutVars>
      </dgm:prSet>
      <dgm:spPr/>
      <dgm:t>
        <a:bodyPr/>
        <a:lstStyle/>
        <a:p>
          <a:endParaRPr lang="en-AU"/>
        </a:p>
      </dgm:t>
    </dgm:pt>
    <dgm:pt modelId="{3B895B11-A0F9-44FF-AB01-90273C31EADB}" type="pres">
      <dgm:prSet presAssocID="{523A6AB8-104F-4216-B5ED-F8419182BD53}" presName="sibTrans" presStyleCnt="0"/>
      <dgm:spPr/>
    </dgm:pt>
    <dgm:pt modelId="{79C48E93-18E1-4234-B61A-05F19CE1257C}" type="pres">
      <dgm:prSet presAssocID="{1C9DEBD8-9A38-4957-8299-325D724FAC74}" presName="textNode" presStyleLbl="node1" presStyleIdx="1" presStyleCnt="5">
        <dgm:presLayoutVars>
          <dgm:bulletEnabled val="1"/>
        </dgm:presLayoutVars>
      </dgm:prSet>
      <dgm:spPr/>
      <dgm:t>
        <a:bodyPr/>
        <a:lstStyle/>
        <a:p>
          <a:endParaRPr lang="en-AU"/>
        </a:p>
      </dgm:t>
    </dgm:pt>
    <dgm:pt modelId="{C28898EF-D5F8-49FB-B89E-E7A09D5C2DCF}" type="pres">
      <dgm:prSet presAssocID="{4661E526-92F2-4EDE-9004-DE6020F297F2}" presName="sibTrans" presStyleCnt="0"/>
      <dgm:spPr/>
    </dgm:pt>
    <dgm:pt modelId="{DA3F6879-128A-4DAF-98EA-69AED25B7913}" type="pres">
      <dgm:prSet presAssocID="{85AD9486-25F6-4950-B690-0221CDF96CAB}" presName="textNode" presStyleLbl="node1" presStyleIdx="2" presStyleCnt="5">
        <dgm:presLayoutVars>
          <dgm:bulletEnabled val="1"/>
        </dgm:presLayoutVars>
      </dgm:prSet>
      <dgm:spPr/>
      <dgm:t>
        <a:bodyPr/>
        <a:lstStyle/>
        <a:p>
          <a:endParaRPr lang="en-AU"/>
        </a:p>
      </dgm:t>
    </dgm:pt>
    <dgm:pt modelId="{2BF44D8E-EDD9-4987-8198-D6FF4A5FF292}" type="pres">
      <dgm:prSet presAssocID="{10231DA7-FF7E-4A11-BDE6-C0E8FC6DA8E3}" presName="sibTrans" presStyleCnt="0"/>
      <dgm:spPr/>
    </dgm:pt>
    <dgm:pt modelId="{FE3C52E2-DCD5-4305-94E3-6254237A3C3B}" type="pres">
      <dgm:prSet presAssocID="{A264BA19-C964-4D52-BD4A-6385F45F4C20}" presName="textNode" presStyleLbl="node1" presStyleIdx="3" presStyleCnt="5">
        <dgm:presLayoutVars>
          <dgm:bulletEnabled val="1"/>
        </dgm:presLayoutVars>
      </dgm:prSet>
      <dgm:spPr/>
      <dgm:t>
        <a:bodyPr/>
        <a:lstStyle/>
        <a:p>
          <a:endParaRPr lang="en-AU"/>
        </a:p>
      </dgm:t>
    </dgm:pt>
    <dgm:pt modelId="{91F547BB-91DC-4DA8-8472-0D466B2F93EE}" type="pres">
      <dgm:prSet presAssocID="{87DFC893-518D-463E-A577-5AEE7C0937F6}" presName="sibTrans" presStyleCnt="0"/>
      <dgm:spPr/>
    </dgm:pt>
    <dgm:pt modelId="{1596C0BB-A993-49B1-8634-AC664562B638}" type="pres">
      <dgm:prSet presAssocID="{8B8884F2-8408-420E-96FF-8194E56E6F7C}" presName="textNode" presStyleLbl="node1" presStyleIdx="4" presStyleCnt="5">
        <dgm:presLayoutVars>
          <dgm:bulletEnabled val="1"/>
        </dgm:presLayoutVars>
      </dgm:prSet>
      <dgm:spPr/>
      <dgm:t>
        <a:bodyPr/>
        <a:lstStyle/>
        <a:p>
          <a:endParaRPr lang="en-AU"/>
        </a:p>
      </dgm:t>
    </dgm:pt>
  </dgm:ptLst>
  <dgm:cxnLst>
    <dgm:cxn modelId="{C9BC571A-012C-46F5-B7F2-8553FAAE2478}" type="presOf" srcId="{A264BA19-C964-4D52-BD4A-6385F45F4C20}" destId="{FE3C52E2-DCD5-4305-94E3-6254237A3C3B}" srcOrd="0" destOrd="0" presId="urn:microsoft.com/office/officeart/2005/8/layout/hProcess9"/>
    <dgm:cxn modelId="{AE92C4E8-8DBB-49C9-BD55-B97715F734DC}" type="presOf" srcId="{1C9DEBD8-9A38-4957-8299-325D724FAC74}" destId="{79C48E93-18E1-4234-B61A-05F19CE1257C}" srcOrd="0" destOrd="0" presId="urn:microsoft.com/office/officeart/2005/8/layout/hProcess9"/>
    <dgm:cxn modelId="{3E86891A-3BF8-41C1-AF9A-A999775EDD81}" srcId="{BD2E2330-E810-43E0-917F-E7921CE2D224}" destId="{85AD9486-25F6-4950-B690-0221CDF96CAB}" srcOrd="2" destOrd="0" parTransId="{BB75DEB5-7E15-4C99-A265-FC56CA5A0D92}" sibTransId="{10231DA7-FF7E-4A11-BDE6-C0E8FC6DA8E3}"/>
    <dgm:cxn modelId="{21B59014-8561-446D-850D-E377FCFEEB4B}" type="presOf" srcId="{E755BAD1-B270-458D-9F92-AF3EB5B1634E}" destId="{D298B0AE-D88D-4556-A20E-2E26935582B0}" srcOrd="0" destOrd="0" presId="urn:microsoft.com/office/officeart/2005/8/layout/hProcess9"/>
    <dgm:cxn modelId="{AC54B798-E2B6-45E2-8C5D-6B05F9F0C3C2}" type="presOf" srcId="{BD2E2330-E810-43E0-917F-E7921CE2D224}" destId="{BBF43467-A1C7-4B64-840B-2ED974D59EC2}" srcOrd="0" destOrd="0" presId="urn:microsoft.com/office/officeart/2005/8/layout/hProcess9"/>
    <dgm:cxn modelId="{DBB521BE-2786-4565-B7CB-0A32D921C498}" srcId="{BD2E2330-E810-43E0-917F-E7921CE2D224}" destId="{E755BAD1-B270-458D-9F92-AF3EB5B1634E}" srcOrd="0" destOrd="0" parTransId="{49A8A094-9E73-4E1E-853F-CBE2B6FE3BA8}" sibTransId="{523A6AB8-104F-4216-B5ED-F8419182BD53}"/>
    <dgm:cxn modelId="{7AC6EEC9-69DF-4245-A604-CE698371D0F2}" srcId="{BD2E2330-E810-43E0-917F-E7921CE2D224}" destId="{1C9DEBD8-9A38-4957-8299-325D724FAC74}" srcOrd="1" destOrd="0" parTransId="{06162980-0245-4421-B3C8-532D799556AB}" sibTransId="{4661E526-92F2-4EDE-9004-DE6020F297F2}"/>
    <dgm:cxn modelId="{07773A03-868B-4FF6-85F2-945417AF853C}" srcId="{BD2E2330-E810-43E0-917F-E7921CE2D224}" destId="{8B8884F2-8408-420E-96FF-8194E56E6F7C}" srcOrd="4" destOrd="0" parTransId="{03135796-A650-4181-8BF2-210D018D4016}" sibTransId="{C9CBAE27-46A1-42F1-BFB0-9678F8D21DE3}"/>
    <dgm:cxn modelId="{F356682F-8981-4933-A5CB-D1FACA1FF44E}" srcId="{BD2E2330-E810-43E0-917F-E7921CE2D224}" destId="{A264BA19-C964-4D52-BD4A-6385F45F4C20}" srcOrd="3" destOrd="0" parTransId="{79B80081-AC31-4F07-8355-D39F84FE5107}" sibTransId="{87DFC893-518D-463E-A577-5AEE7C0937F6}"/>
    <dgm:cxn modelId="{947E51BD-F69B-44BB-AE5E-B056F95A6756}" type="presOf" srcId="{85AD9486-25F6-4950-B690-0221CDF96CAB}" destId="{DA3F6879-128A-4DAF-98EA-69AED25B7913}" srcOrd="0" destOrd="0" presId="urn:microsoft.com/office/officeart/2005/8/layout/hProcess9"/>
    <dgm:cxn modelId="{B726503F-A42C-4AFB-928B-3D649F4129A6}" type="presOf" srcId="{8B8884F2-8408-420E-96FF-8194E56E6F7C}" destId="{1596C0BB-A993-49B1-8634-AC664562B638}" srcOrd="0" destOrd="0" presId="urn:microsoft.com/office/officeart/2005/8/layout/hProcess9"/>
    <dgm:cxn modelId="{8FC02844-9339-4299-A8BF-B9BC7B2FE055}" type="presParOf" srcId="{BBF43467-A1C7-4B64-840B-2ED974D59EC2}" destId="{0536382A-28B1-4D3F-B8A1-1DB09F083ACD}" srcOrd="0" destOrd="0" presId="urn:microsoft.com/office/officeart/2005/8/layout/hProcess9"/>
    <dgm:cxn modelId="{2894F2ED-0D77-426C-A3A8-EC850668D45A}" type="presParOf" srcId="{BBF43467-A1C7-4B64-840B-2ED974D59EC2}" destId="{E8E126D6-1A65-4764-9A93-3971766C9592}" srcOrd="1" destOrd="0" presId="urn:microsoft.com/office/officeart/2005/8/layout/hProcess9"/>
    <dgm:cxn modelId="{E60EAF0F-508B-4BC4-AB21-FBBB57B9374D}" type="presParOf" srcId="{E8E126D6-1A65-4764-9A93-3971766C9592}" destId="{D298B0AE-D88D-4556-A20E-2E26935582B0}" srcOrd="0" destOrd="0" presId="urn:microsoft.com/office/officeart/2005/8/layout/hProcess9"/>
    <dgm:cxn modelId="{EB36B3CA-983E-472E-8B19-544A116ED9EF}" type="presParOf" srcId="{E8E126D6-1A65-4764-9A93-3971766C9592}" destId="{3B895B11-A0F9-44FF-AB01-90273C31EADB}" srcOrd="1" destOrd="0" presId="urn:microsoft.com/office/officeart/2005/8/layout/hProcess9"/>
    <dgm:cxn modelId="{140634EE-12F5-4F8C-A9CF-7D7A2A2D7020}" type="presParOf" srcId="{E8E126D6-1A65-4764-9A93-3971766C9592}" destId="{79C48E93-18E1-4234-B61A-05F19CE1257C}" srcOrd="2" destOrd="0" presId="urn:microsoft.com/office/officeart/2005/8/layout/hProcess9"/>
    <dgm:cxn modelId="{F30D3E26-4A53-4D17-847A-50DDEF7B2D45}" type="presParOf" srcId="{E8E126D6-1A65-4764-9A93-3971766C9592}" destId="{C28898EF-D5F8-49FB-B89E-E7A09D5C2DCF}" srcOrd="3" destOrd="0" presId="urn:microsoft.com/office/officeart/2005/8/layout/hProcess9"/>
    <dgm:cxn modelId="{D6697A0D-8F0F-4A88-8E8F-5B59F3C1AAFF}" type="presParOf" srcId="{E8E126D6-1A65-4764-9A93-3971766C9592}" destId="{DA3F6879-128A-4DAF-98EA-69AED25B7913}" srcOrd="4" destOrd="0" presId="urn:microsoft.com/office/officeart/2005/8/layout/hProcess9"/>
    <dgm:cxn modelId="{FAD5F71D-F821-4943-A7E3-F42C2188F4B2}" type="presParOf" srcId="{E8E126D6-1A65-4764-9A93-3971766C9592}" destId="{2BF44D8E-EDD9-4987-8198-D6FF4A5FF292}" srcOrd="5" destOrd="0" presId="urn:microsoft.com/office/officeart/2005/8/layout/hProcess9"/>
    <dgm:cxn modelId="{69D343D9-8BA4-4D23-A718-A69DB0C0DB10}" type="presParOf" srcId="{E8E126D6-1A65-4764-9A93-3971766C9592}" destId="{FE3C52E2-DCD5-4305-94E3-6254237A3C3B}" srcOrd="6" destOrd="0" presId="urn:microsoft.com/office/officeart/2005/8/layout/hProcess9"/>
    <dgm:cxn modelId="{854DE9F0-478D-41CE-86A2-D7F8540D485F}" type="presParOf" srcId="{E8E126D6-1A65-4764-9A93-3971766C9592}" destId="{91F547BB-91DC-4DA8-8472-0D466B2F93EE}" srcOrd="7" destOrd="0" presId="urn:microsoft.com/office/officeart/2005/8/layout/hProcess9"/>
    <dgm:cxn modelId="{8D177DDA-19F4-4E3B-B7AA-75FE7FF49E9D}" type="presParOf" srcId="{E8E126D6-1A65-4764-9A93-3971766C9592}" destId="{1596C0BB-A993-49B1-8634-AC664562B638}" srcOrd="8" destOrd="0" presId="urn:microsoft.com/office/officeart/2005/8/layout/hProcess9"/>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536382A-28B1-4D3F-B8A1-1DB09F083ACD}">
      <dsp:nvSpPr>
        <dsp:cNvPr id="0" name=""/>
        <dsp:cNvSpPr/>
      </dsp:nvSpPr>
      <dsp:spPr>
        <a:xfrm>
          <a:off x="3" y="0"/>
          <a:ext cx="6336700" cy="3904456"/>
        </a:xfrm>
        <a:prstGeom prst="rightArrow">
          <a:avLst/>
        </a:prstGeom>
        <a:solidFill>
          <a:schemeClr val="accent1">
            <a:tint val="40000"/>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dsp:style>
    </dsp:sp>
    <dsp:sp modelId="{D298B0AE-D88D-4556-A20E-2E26935582B0}">
      <dsp:nvSpPr>
        <dsp:cNvPr id="0" name=""/>
        <dsp:cNvSpPr/>
      </dsp:nvSpPr>
      <dsp:spPr>
        <a:xfrm>
          <a:off x="1856" y="1171336"/>
          <a:ext cx="1117586" cy="1561782"/>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AU" sz="1600" kern="1200">
              <a:latin typeface="Times New Roman" pitchFamily="18" charset="0"/>
              <a:cs typeface="Times New Roman" pitchFamily="18" charset="0"/>
            </a:rPr>
            <a:t>Extract</a:t>
          </a:r>
        </a:p>
        <a:p>
          <a:pPr lvl="0" algn="ctr" defTabSz="711200">
            <a:lnSpc>
              <a:spcPct val="90000"/>
            </a:lnSpc>
            <a:spcBef>
              <a:spcPct val="0"/>
            </a:spcBef>
            <a:spcAft>
              <a:spcPct val="35000"/>
            </a:spcAft>
          </a:pPr>
          <a:r>
            <a:rPr lang="en-AU" sz="1600" kern="1200">
              <a:latin typeface="Times New Roman" pitchFamily="18" charset="0"/>
              <a:cs typeface="Times New Roman" pitchFamily="18" charset="0"/>
            </a:rPr>
            <a:t>Transform</a:t>
          </a:r>
        </a:p>
        <a:p>
          <a:pPr lvl="0" algn="ctr" defTabSz="711200">
            <a:lnSpc>
              <a:spcPct val="90000"/>
            </a:lnSpc>
            <a:spcBef>
              <a:spcPct val="0"/>
            </a:spcBef>
            <a:spcAft>
              <a:spcPct val="35000"/>
            </a:spcAft>
          </a:pPr>
          <a:r>
            <a:rPr lang="en-AU" sz="1600" kern="1200">
              <a:latin typeface="Times New Roman" pitchFamily="18" charset="0"/>
              <a:cs typeface="Times New Roman" pitchFamily="18" charset="0"/>
            </a:rPr>
            <a:t>Load</a:t>
          </a:r>
        </a:p>
      </dsp:txBody>
      <dsp:txXfrm>
        <a:off x="1856" y="1171336"/>
        <a:ext cx="1117586" cy="1561782"/>
      </dsp:txXfrm>
    </dsp:sp>
    <dsp:sp modelId="{79C48E93-18E1-4234-B61A-05F19CE1257C}">
      <dsp:nvSpPr>
        <dsp:cNvPr id="0" name=""/>
        <dsp:cNvSpPr/>
      </dsp:nvSpPr>
      <dsp:spPr>
        <a:xfrm>
          <a:off x="1305707" y="1171336"/>
          <a:ext cx="1117586" cy="1561782"/>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AU" sz="1600" kern="1200">
              <a:latin typeface="Times New Roman" pitchFamily="18" charset="0"/>
              <a:cs typeface="Times New Roman" pitchFamily="18" charset="0"/>
            </a:rPr>
            <a:t>Store and manage</a:t>
          </a:r>
        </a:p>
      </dsp:txBody>
      <dsp:txXfrm>
        <a:off x="1305707" y="1171336"/>
        <a:ext cx="1117586" cy="1561782"/>
      </dsp:txXfrm>
    </dsp:sp>
    <dsp:sp modelId="{DA3F6879-128A-4DAF-98EA-69AED25B7913}">
      <dsp:nvSpPr>
        <dsp:cNvPr id="0" name=""/>
        <dsp:cNvSpPr/>
      </dsp:nvSpPr>
      <dsp:spPr>
        <a:xfrm>
          <a:off x="2609558" y="1171336"/>
          <a:ext cx="1117586" cy="1561782"/>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AU" sz="1600" kern="1200">
              <a:latin typeface="Times New Roman" pitchFamily="18" charset="0"/>
              <a:cs typeface="Times New Roman" pitchFamily="18" charset="0"/>
            </a:rPr>
            <a:t>Provide data access</a:t>
          </a:r>
        </a:p>
      </dsp:txBody>
      <dsp:txXfrm>
        <a:off x="2609558" y="1171336"/>
        <a:ext cx="1117586" cy="1561782"/>
      </dsp:txXfrm>
    </dsp:sp>
    <dsp:sp modelId="{FE3C52E2-DCD5-4305-94E3-6254237A3C3B}">
      <dsp:nvSpPr>
        <dsp:cNvPr id="0" name=""/>
        <dsp:cNvSpPr/>
      </dsp:nvSpPr>
      <dsp:spPr>
        <a:xfrm>
          <a:off x="3913409" y="1171336"/>
          <a:ext cx="1117586" cy="1561782"/>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AU" sz="1600" kern="1200">
              <a:latin typeface="Times New Roman" pitchFamily="18" charset="0"/>
              <a:cs typeface="Times New Roman" pitchFamily="18" charset="0"/>
            </a:rPr>
            <a:t>Analyse</a:t>
          </a:r>
        </a:p>
      </dsp:txBody>
      <dsp:txXfrm>
        <a:off x="3913409" y="1171336"/>
        <a:ext cx="1117586" cy="1561782"/>
      </dsp:txXfrm>
    </dsp:sp>
    <dsp:sp modelId="{1596C0BB-A993-49B1-8634-AC664562B638}">
      <dsp:nvSpPr>
        <dsp:cNvPr id="0" name=""/>
        <dsp:cNvSpPr/>
      </dsp:nvSpPr>
      <dsp:spPr>
        <a:xfrm>
          <a:off x="5217260" y="1171336"/>
          <a:ext cx="1117586" cy="1561782"/>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AU" sz="1600" kern="1200">
              <a:latin typeface="Times New Roman" pitchFamily="18" charset="0"/>
              <a:cs typeface="Times New Roman" pitchFamily="18" charset="0"/>
            </a:rPr>
            <a:t>Present</a:t>
          </a:r>
        </a:p>
      </dsp:txBody>
      <dsp:txXfrm>
        <a:off x="5217260" y="1171336"/>
        <a:ext cx="1117586" cy="1561782"/>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7F177C3-C00F-48A2-8E2F-1C64533F8F74}" type="datetimeFigureOut">
              <a:rPr lang="en-AU" smtClean="0"/>
              <a:pPr/>
              <a:t>6/07/2015</a:t>
            </a:fld>
            <a:endParaRPr lang="en-AU"/>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D68E8FC-7C85-413A-A149-4E6EEDF84A6D}" type="slidenum">
              <a:rPr lang="en-AU" smtClean="0"/>
              <a:pPr/>
              <a:t>‹#›</a:t>
            </a:fld>
            <a:endParaRPr lang="en-AU"/>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864E987-3E06-48D4-9D9A-FFA6B972E3C9}" type="datetimeFigureOut">
              <a:rPr lang="en-US" smtClean="0"/>
              <a:pPr/>
              <a:t>7/6/2015</a:t>
            </a:fld>
            <a:endParaRPr lang="en-A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006B2A3-0A0C-499E-9F17-AEF11F049381}" type="slidenum">
              <a:rPr lang="en-AU" smtClean="0"/>
              <a:pPr/>
              <a:t>‹#›</a:t>
            </a:fld>
            <a:endParaRPr lang="en-AU"/>
          </a:p>
        </p:txBody>
      </p:sp>
    </p:spTree>
    <p:extLst>
      <p:ext uri="{BB962C8B-B14F-4D97-AF65-F5344CB8AC3E}">
        <p14:creationId xmlns="" xmlns:p14="http://schemas.microsoft.com/office/powerpoint/2010/main" val="8435322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dirty="0"/>
          </a:p>
        </p:txBody>
      </p:sp>
      <p:sp>
        <p:nvSpPr>
          <p:cNvPr id="4" name="Slide Number Placeholder 3"/>
          <p:cNvSpPr>
            <a:spLocks noGrp="1"/>
          </p:cNvSpPr>
          <p:nvPr>
            <p:ph type="sldNum" sz="quarter" idx="10"/>
          </p:nvPr>
        </p:nvSpPr>
        <p:spPr/>
        <p:txBody>
          <a:bodyPr/>
          <a:lstStyle/>
          <a:p>
            <a:fld id="{0006B2A3-0A0C-499E-9F17-AEF11F049381}" type="slidenum">
              <a:rPr lang="en-AU" smtClean="0"/>
              <a:pPr/>
              <a:t>1</a:t>
            </a:fld>
            <a:endParaRPr lang="en-AU" dirty="0"/>
          </a:p>
        </p:txBody>
      </p:sp>
    </p:spTree>
    <p:extLst>
      <p:ext uri="{BB962C8B-B14F-4D97-AF65-F5344CB8AC3E}">
        <p14:creationId xmlns="" xmlns:p14="http://schemas.microsoft.com/office/powerpoint/2010/main" val="7819277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0006B2A3-0A0C-499E-9F17-AEF11F049381}" type="slidenum">
              <a:rPr lang="en-AU" smtClean="0"/>
              <a:pPr/>
              <a:t>10</a:t>
            </a:fld>
            <a:endParaRPr lang="en-AU"/>
          </a:p>
        </p:txBody>
      </p:sp>
    </p:spTree>
    <p:extLst>
      <p:ext uri="{BB962C8B-B14F-4D97-AF65-F5344CB8AC3E}">
        <p14:creationId xmlns="" xmlns:p14="http://schemas.microsoft.com/office/powerpoint/2010/main" val="15896597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endParaRPr lang="en-AU"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0006B2A3-0A0C-499E-9F17-AEF11F049381}" type="slidenum">
              <a:rPr lang="en-AU" smtClean="0"/>
              <a:pPr/>
              <a:t>11</a:t>
            </a:fld>
            <a:endParaRPr lang="en-AU"/>
          </a:p>
        </p:txBody>
      </p:sp>
    </p:spTree>
    <p:extLst>
      <p:ext uri="{BB962C8B-B14F-4D97-AF65-F5344CB8AC3E}">
        <p14:creationId xmlns="" xmlns:p14="http://schemas.microsoft.com/office/powerpoint/2010/main" val="199436840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endParaRPr lang="en-AU"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0006B2A3-0A0C-499E-9F17-AEF11F049381}" type="slidenum">
              <a:rPr lang="en-AU" smtClean="0"/>
              <a:pPr/>
              <a:t>12</a:t>
            </a:fld>
            <a:endParaRPr lang="en-AU"/>
          </a:p>
        </p:txBody>
      </p:sp>
    </p:spTree>
    <p:extLst>
      <p:ext uri="{BB962C8B-B14F-4D97-AF65-F5344CB8AC3E}">
        <p14:creationId xmlns="" xmlns:p14="http://schemas.microsoft.com/office/powerpoint/2010/main" val="81488088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0006B2A3-0A0C-499E-9F17-AEF11F049381}" type="slidenum">
              <a:rPr lang="en-AU" smtClean="0"/>
              <a:pPr/>
              <a:t>13</a:t>
            </a:fld>
            <a:endParaRPr lang="en-AU"/>
          </a:p>
        </p:txBody>
      </p:sp>
    </p:spTree>
    <p:extLst>
      <p:ext uri="{BB962C8B-B14F-4D97-AF65-F5344CB8AC3E}">
        <p14:creationId xmlns="" xmlns:p14="http://schemas.microsoft.com/office/powerpoint/2010/main" val="173569795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endParaRPr lang="en-AU"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0006B2A3-0A0C-499E-9F17-AEF11F049381}" type="slidenum">
              <a:rPr lang="en-AU" smtClean="0"/>
              <a:pPr/>
              <a:t>14</a:t>
            </a:fld>
            <a:endParaRPr lang="en-AU"/>
          </a:p>
        </p:txBody>
      </p:sp>
    </p:spTree>
    <p:extLst>
      <p:ext uri="{BB962C8B-B14F-4D97-AF65-F5344CB8AC3E}">
        <p14:creationId xmlns="" xmlns:p14="http://schemas.microsoft.com/office/powerpoint/2010/main" val="175987056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0006B2A3-0A0C-499E-9F17-AEF11F049381}" type="slidenum">
              <a:rPr lang="en-AU" smtClean="0"/>
              <a:pPr/>
              <a:t>15</a:t>
            </a:fld>
            <a:endParaRPr lang="en-AU"/>
          </a:p>
        </p:txBody>
      </p:sp>
    </p:spTree>
    <p:extLst>
      <p:ext uri="{BB962C8B-B14F-4D97-AF65-F5344CB8AC3E}">
        <p14:creationId xmlns="" xmlns:p14="http://schemas.microsoft.com/office/powerpoint/2010/main" val="331573925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0006B2A3-0A0C-499E-9F17-AEF11F049381}" type="slidenum">
              <a:rPr lang="en-AU" smtClean="0"/>
              <a:pPr/>
              <a:t>16</a:t>
            </a:fld>
            <a:endParaRPr lang="en-AU"/>
          </a:p>
        </p:txBody>
      </p:sp>
    </p:spTree>
    <p:extLst>
      <p:ext uri="{BB962C8B-B14F-4D97-AF65-F5344CB8AC3E}">
        <p14:creationId xmlns="" xmlns:p14="http://schemas.microsoft.com/office/powerpoint/2010/main" val="205147117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0006B2A3-0A0C-499E-9F17-AEF11F049381}" type="slidenum">
              <a:rPr lang="en-AU" smtClean="0"/>
              <a:pPr/>
              <a:t>17</a:t>
            </a:fld>
            <a:endParaRPr lang="en-AU"/>
          </a:p>
        </p:txBody>
      </p:sp>
    </p:spTree>
    <p:extLst>
      <p:ext uri="{BB962C8B-B14F-4D97-AF65-F5344CB8AC3E}">
        <p14:creationId xmlns="" xmlns:p14="http://schemas.microsoft.com/office/powerpoint/2010/main" val="101753764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0006B2A3-0A0C-499E-9F17-AEF11F049381}" type="slidenum">
              <a:rPr lang="en-AU" smtClean="0"/>
              <a:pPr/>
              <a:t>18</a:t>
            </a:fld>
            <a:endParaRPr lang="en-AU"/>
          </a:p>
        </p:txBody>
      </p:sp>
    </p:spTree>
    <p:extLst>
      <p:ext uri="{BB962C8B-B14F-4D97-AF65-F5344CB8AC3E}">
        <p14:creationId xmlns="" xmlns:p14="http://schemas.microsoft.com/office/powerpoint/2010/main" val="190163607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0006B2A3-0A0C-499E-9F17-AEF11F049381}" type="slidenum">
              <a:rPr lang="en-AU" smtClean="0"/>
              <a:pPr/>
              <a:t>19</a:t>
            </a:fld>
            <a:endParaRPr lang="en-AU"/>
          </a:p>
        </p:txBody>
      </p:sp>
    </p:spTree>
    <p:extLst>
      <p:ext uri="{BB962C8B-B14F-4D97-AF65-F5344CB8AC3E}">
        <p14:creationId xmlns="" xmlns:p14="http://schemas.microsoft.com/office/powerpoint/2010/main" val="40745387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AU" dirty="0"/>
          </a:p>
        </p:txBody>
      </p:sp>
      <p:sp>
        <p:nvSpPr>
          <p:cNvPr id="4" name="Slide Number Placeholder 3"/>
          <p:cNvSpPr>
            <a:spLocks noGrp="1"/>
          </p:cNvSpPr>
          <p:nvPr>
            <p:ph type="sldNum" sz="quarter" idx="10"/>
          </p:nvPr>
        </p:nvSpPr>
        <p:spPr/>
        <p:txBody>
          <a:bodyPr/>
          <a:lstStyle/>
          <a:p>
            <a:fld id="{0006B2A3-0A0C-499E-9F17-AEF11F049381}" type="slidenum">
              <a:rPr lang="en-AU" smtClean="0"/>
              <a:pPr/>
              <a:t>2</a:t>
            </a:fld>
            <a:endParaRPr lang="en-AU" dirty="0"/>
          </a:p>
        </p:txBody>
      </p:sp>
    </p:spTree>
    <p:extLst>
      <p:ext uri="{BB962C8B-B14F-4D97-AF65-F5344CB8AC3E}">
        <p14:creationId xmlns="" xmlns:p14="http://schemas.microsoft.com/office/powerpoint/2010/main" val="19322327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0006B2A3-0A0C-499E-9F17-AEF11F049381}" type="slidenum">
              <a:rPr lang="en-AU" smtClean="0"/>
              <a:pPr/>
              <a:t>3</a:t>
            </a:fld>
            <a:endParaRPr lang="en-AU" dirty="0"/>
          </a:p>
        </p:txBody>
      </p:sp>
    </p:spTree>
    <p:extLst>
      <p:ext uri="{BB962C8B-B14F-4D97-AF65-F5344CB8AC3E}">
        <p14:creationId xmlns="" xmlns:p14="http://schemas.microsoft.com/office/powerpoint/2010/main" val="35371185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0006B2A3-0A0C-499E-9F17-AEF11F049381}" type="slidenum">
              <a:rPr lang="en-AU" smtClean="0"/>
              <a:pPr/>
              <a:t>4</a:t>
            </a:fld>
            <a:endParaRPr lang="en-AU" dirty="0"/>
          </a:p>
        </p:txBody>
      </p:sp>
    </p:spTree>
    <p:extLst>
      <p:ext uri="{BB962C8B-B14F-4D97-AF65-F5344CB8AC3E}">
        <p14:creationId xmlns="" xmlns:p14="http://schemas.microsoft.com/office/powerpoint/2010/main" val="3174945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0006B2A3-0A0C-499E-9F17-AEF11F049381}" type="slidenum">
              <a:rPr lang="en-AU" smtClean="0"/>
              <a:pPr/>
              <a:t>5</a:t>
            </a:fld>
            <a:endParaRPr lang="en-AU" dirty="0"/>
          </a:p>
        </p:txBody>
      </p:sp>
    </p:spTree>
    <p:extLst>
      <p:ext uri="{BB962C8B-B14F-4D97-AF65-F5344CB8AC3E}">
        <p14:creationId xmlns="" xmlns:p14="http://schemas.microsoft.com/office/powerpoint/2010/main" val="1641198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0006B2A3-0A0C-499E-9F17-AEF11F049381}" type="slidenum">
              <a:rPr lang="en-AU" smtClean="0"/>
              <a:pPr/>
              <a:t>6</a:t>
            </a:fld>
            <a:endParaRPr lang="en-AU" dirty="0"/>
          </a:p>
        </p:txBody>
      </p:sp>
    </p:spTree>
    <p:extLst>
      <p:ext uri="{BB962C8B-B14F-4D97-AF65-F5344CB8AC3E}">
        <p14:creationId xmlns="" xmlns:p14="http://schemas.microsoft.com/office/powerpoint/2010/main" val="22669095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0006B2A3-0A0C-499E-9F17-AEF11F049381}" type="slidenum">
              <a:rPr lang="en-AU" smtClean="0"/>
              <a:pPr/>
              <a:t>7</a:t>
            </a:fld>
            <a:endParaRPr lang="en-AU"/>
          </a:p>
        </p:txBody>
      </p:sp>
    </p:spTree>
    <p:extLst>
      <p:ext uri="{BB962C8B-B14F-4D97-AF65-F5344CB8AC3E}">
        <p14:creationId xmlns="" xmlns:p14="http://schemas.microsoft.com/office/powerpoint/2010/main" val="27314956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0006B2A3-0A0C-499E-9F17-AEF11F049381}" type="slidenum">
              <a:rPr lang="en-AU" smtClean="0"/>
              <a:pPr/>
              <a:t>8</a:t>
            </a:fld>
            <a:endParaRPr lang="en-AU" dirty="0"/>
          </a:p>
        </p:txBody>
      </p:sp>
    </p:spTree>
    <p:extLst>
      <p:ext uri="{BB962C8B-B14F-4D97-AF65-F5344CB8AC3E}">
        <p14:creationId xmlns="" xmlns:p14="http://schemas.microsoft.com/office/powerpoint/2010/main" val="6999561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0006B2A3-0A0C-499E-9F17-AEF11F049381}" type="slidenum">
              <a:rPr lang="en-AU" smtClean="0"/>
              <a:pPr/>
              <a:t>9</a:t>
            </a:fld>
            <a:endParaRPr lang="en-AU"/>
          </a:p>
        </p:txBody>
      </p:sp>
    </p:spTree>
    <p:extLst>
      <p:ext uri="{BB962C8B-B14F-4D97-AF65-F5344CB8AC3E}">
        <p14:creationId xmlns="" xmlns:p14="http://schemas.microsoft.com/office/powerpoint/2010/main" val="8580177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pic>
        <p:nvPicPr>
          <p:cNvPr id="6" name="Picture 5" descr="7XXX-Powerpoint Template_1_p1.jpg"/>
          <p:cNvPicPr>
            <a:picLocks noChangeAspect="1"/>
          </p:cNvPicPr>
          <p:nvPr userDrawn="1"/>
        </p:nvPicPr>
        <p:blipFill>
          <a:blip r:embed="rId2" cstate="print"/>
          <a:stretch>
            <a:fillRect/>
          </a:stretch>
        </p:blipFill>
        <p:spPr>
          <a:xfrm>
            <a:off x="0" y="0"/>
            <a:ext cx="9144000" cy="6858000"/>
          </a:xfrm>
          <a:prstGeom prst="rect">
            <a:avLst/>
          </a:prstGeom>
        </p:spPr>
      </p:pic>
      <p:sp>
        <p:nvSpPr>
          <p:cNvPr id="2" name="Title 1"/>
          <p:cNvSpPr>
            <a:spLocks noGrp="1"/>
          </p:cNvSpPr>
          <p:nvPr>
            <p:ph type="ctrTitle"/>
          </p:nvPr>
        </p:nvSpPr>
        <p:spPr>
          <a:xfrm>
            <a:off x="685800" y="1368425"/>
            <a:ext cx="7772400" cy="1470025"/>
          </a:xfrm>
        </p:spPr>
        <p:txBody>
          <a:bodyPr>
            <a:normAutofit/>
          </a:bodyPr>
          <a:lstStyle>
            <a:lvl1pPr>
              <a:defRPr sz="4200">
                <a:latin typeface="Verdana" pitchFamily="34" charset="0"/>
                <a:ea typeface="Verdana" pitchFamily="34" charset="0"/>
                <a:cs typeface="Verdana" pitchFamily="34" charset="0"/>
              </a:defRPr>
            </a:lvl1pPr>
          </a:lstStyle>
          <a:p>
            <a:r>
              <a:rPr lang="en-US" smtClean="0"/>
              <a:t>Click to edit Master title style</a:t>
            </a:r>
            <a:endParaRPr lang="en-AU" dirty="0"/>
          </a:p>
        </p:txBody>
      </p:sp>
      <p:sp>
        <p:nvSpPr>
          <p:cNvPr id="3" name="Subtitle 2"/>
          <p:cNvSpPr>
            <a:spLocks noGrp="1"/>
          </p:cNvSpPr>
          <p:nvPr>
            <p:ph type="subTitle" idx="1"/>
          </p:nvPr>
        </p:nvSpPr>
        <p:spPr>
          <a:xfrm>
            <a:off x="687600" y="3124200"/>
            <a:ext cx="7772400" cy="1752600"/>
          </a:xfrm>
        </p:spPr>
        <p:txBody>
          <a:bodyPr>
            <a:normAutofit/>
          </a:bodyPr>
          <a:lstStyle>
            <a:lvl1pPr marL="0" indent="0" algn="ctr">
              <a:buNone/>
              <a:defRPr sz="2400" baseline="0">
                <a:solidFill>
                  <a:schemeClr val="tx1"/>
                </a:solidFill>
                <a:latin typeface="Verdana" pitchFamily="34" charset="0"/>
                <a:ea typeface="Verdana" pitchFamily="34" charset="0"/>
                <a:cs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5" name="Picture 4" descr="7XXX-Powerpoint Template_1_p2.jpg"/>
          <p:cNvPicPr>
            <a:picLocks noChangeAspect="1"/>
          </p:cNvPicPr>
          <p:nvPr userDrawn="1"/>
        </p:nvPicPr>
        <p:blipFill>
          <a:blip r:embed="rId2" cstate="print"/>
          <a:stretch>
            <a:fillRect/>
          </a:stretch>
        </p:blipFill>
        <p:spPr>
          <a:xfrm>
            <a:off x="0" y="0"/>
            <a:ext cx="9144000" cy="6858000"/>
          </a:xfrm>
          <a:prstGeom prst="rect">
            <a:avLst/>
          </a:prstGeom>
        </p:spPr>
      </p:pic>
      <p:sp>
        <p:nvSpPr>
          <p:cNvPr id="2" name="Title 1"/>
          <p:cNvSpPr>
            <a:spLocks noGrp="1"/>
          </p:cNvSpPr>
          <p:nvPr>
            <p:ph type="title" hasCustomPrompt="1"/>
          </p:nvPr>
        </p:nvSpPr>
        <p:spPr>
          <a:xfrm>
            <a:off x="457200" y="609600"/>
            <a:ext cx="6705600" cy="808038"/>
          </a:xfrm>
        </p:spPr>
        <p:txBody>
          <a:bodyPr>
            <a:noAutofit/>
          </a:bodyPr>
          <a:lstStyle>
            <a:lvl1pPr algn="l">
              <a:defRPr sz="3200">
                <a:latin typeface="Verdana"/>
                <a:cs typeface="Verdana"/>
              </a:defRPr>
            </a:lvl1pPr>
          </a:lstStyle>
          <a:p>
            <a:r>
              <a:rPr lang="en-AU" dirty="0" smtClean="0"/>
              <a:t>Click to add title</a:t>
            </a:r>
            <a:endParaRPr lang="en-US" dirty="0"/>
          </a:p>
        </p:txBody>
      </p:sp>
      <p:sp>
        <p:nvSpPr>
          <p:cNvPr id="3" name="Content Placeholder 2"/>
          <p:cNvSpPr>
            <a:spLocks noGrp="1"/>
          </p:cNvSpPr>
          <p:nvPr>
            <p:ph idx="1" hasCustomPrompt="1"/>
          </p:nvPr>
        </p:nvSpPr>
        <p:spPr/>
        <p:txBody>
          <a:bodyPr>
            <a:noAutofit/>
          </a:bodyPr>
          <a:lstStyle>
            <a:lvl1pPr marL="457200" indent="-457200">
              <a:spcBef>
                <a:spcPts val="1200"/>
              </a:spcBef>
              <a:buFont typeface="Arial"/>
              <a:buChar char="•"/>
              <a:defRPr sz="2400">
                <a:latin typeface="Verdana" pitchFamily="34" charset="0"/>
                <a:ea typeface="Verdana" pitchFamily="34" charset="0"/>
                <a:cs typeface="Verdana" pitchFamily="34" charset="0"/>
              </a:defRPr>
            </a:lvl1pPr>
          </a:lstStyle>
          <a:p>
            <a:pPr lvl="0"/>
            <a:r>
              <a:rPr lang="en-AU" dirty="0" smtClean="0"/>
              <a:t>Click to add text</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73D934-51C7-5E49-84CF-DEA636EEA120}" type="datetimeFigureOut">
              <a:rPr lang="en-US" smtClean="0"/>
              <a:pPr/>
              <a:t>7/6/2015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F4F1E8-EC8D-B04D-B431-5C564326A33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53" r:id="rId1"/>
    <p:sldLayoutId id="2147483652" r:id="rId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None/>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None/>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None/>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None/>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None/>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1052737"/>
            <a:ext cx="7772400" cy="1785714"/>
          </a:xfrm>
        </p:spPr>
        <p:txBody>
          <a:bodyPr>
            <a:noAutofit/>
          </a:bodyPr>
          <a:lstStyle/>
          <a:p>
            <a:r>
              <a:rPr lang="en-AU" altLang="zh-CN" sz="2700" b="1" dirty="0" smtClean="0">
                <a:solidFill>
                  <a:srgbClr val="572314"/>
                </a:solidFill>
                <a:effectLst>
                  <a:outerShdw blurRad="38100" dist="38100" dir="2700000" algn="tl">
                    <a:srgbClr val="C0C0C0"/>
                  </a:outerShdw>
                </a:effectLst>
                <a:latin typeface="Times New Roman" pitchFamily="18" charset="0"/>
                <a:ea typeface="+mj-ea"/>
                <a:cs typeface="Times New Roman" pitchFamily="18" charset="0"/>
              </a:rPr>
              <a:t>Integrating Data Mining within a Strategic Knowledge Management Framework: A Platform for Sustainable Competitive Advantage within the Australian Minerals and Metals Mining Sector</a:t>
            </a:r>
          </a:p>
        </p:txBody>
      </p:sp>
      <p:sp>
        <p:nvSpPr>
          <p:cNvPr id="7" name="Subtitle 6"/>
          <p:cNvSpPr>
            <a:spLocks noGrp="1"/>
          </p:cNvSpPr>
          <p:nvPr>
            <p:ph type="subTitle" idx="1"/>
          </p:nvPr>
        </p:nvSpPr>
        <p:spPr>
          <a:xfrm>
            <a:off x="468660" y="3429000"/>
            <a:ext cx="7772400" cy="2088232"/>
          </a:xfrm>
        </p:spPr>
        <p:txBody>
          <a:bodyPr>
            <a:normAutofit/>
          </a:bodyPr>
          <a:lstStyle/>
          <a:p>
            <a:r>
              <a:rPr lang="en-AU" sz="2000" dirty="0" smtClean="0">
                <a:latin typeface="Times New Roman" panose="02020603050405020304" pitchFamily="18" charset="0"/>
                <a:cs typeface="Times New Roman" panose="02020603050405020304" pitchFamily="18" charset="0"/>
              </a:rPr>
              <a:t>   Sanaz Moayer</a:t>
            </a:r>
          </a:p>
          <a:p>
            <a:r>
              <a:rPr lang="en-AU" sz="2000" dirty="0" smtClean="0">
                <a:latin typeface="Times New Roman" panose="02020603050405020304" pitchFamily="18" charset="0"/>
                <a:cs typeface="Times New Roman" panose="02020603050405020304" pitchFamily="18" charset="0"/>
              </a:rPr>
              <a:t> Fang Huang</a:t>
            </a:r>
          </a:p>
          <a:p>
            <a:r>
              <a:rPr lang="en-AU" sz="2000" dirty="0" smtClean="0">
                <a:latin typeface="Times New Roman" panose="02020603050405020304" pitchFamily="18" charset="0"/>
                <a:cs typeface="Times New Roman" panose="02020603050405020304" pitchFamily="18" charset="0"/>
              </a:rPr>
              <a:t>   Scott Gardner</a:t>
            </a:r>
          </a:p>
          <a:p>
            <a:r>
              <a:rPr lang="en-US" sz="2000" dirty="0" smtClean="0">
                <a:latin typeface="Times New Roman" panose="02020603050405020304" pitchFamily="18" charset="0"/>
                <a:cs typeface="Times New Roman" panose="02020603050405020304" pitchFamily="18" charset="0"/>
              </a:rPr>
              <a:t>   S</a:t>
            </a:r>
            <a:r>
              <a:rPr lang="en-US" altLang="zh-CN" sz="2000" dirty="0" smtClean="0">
                <a:latin typeface="Times New Roman" panose="02020603050405020304" pitchFamily="18" charset="0"/>
                <a:cs typeface="Times New Roman" panose="02020603050405020304" pitchFamily="18" charset="0"/>
              </a:rPr>
              <a:t>chool of Management and Governance,</a:t>
            </a:r>
          </a:p>
          <a:p>
            <a:r>
              <a:rPr lang="en-US" sz="2000" dirty="0" smtClean="0">
                <a:latin typeface="Times New Roman" panose="02020603050405020304" pitchFamily="18" charset="0"/>
                <a:cs typeface="Times New Roman" panose="02020603050405020304" pitchFamily="18" charset="0"/>
              </a:rPr>
              <a:t>   Murdoch University, Perth, Australia</a:t>
            </a:r>
            <a:endParaRPr lang="en-AU" sz="2000" dirty="0">
              <a:latin typeface="Times New Roman" panose="02020603050405020304" pitchFamily="18" charset="0"/>
              <a:cs typeface="Times New Roman" panose="02020603050405020304" pitchFamily="18" charset="0"/>
            </a:endParaRPr>
          </a:p>
        </p:txBody>
      </p:sp>
      <p:sp>
        <p:nvSpPr>
          <p:cNvPr id="2" name="Rectangle 1"/>
          <p:cNvSpPr/>
          <p:nvPr/>
        </p:nvSpPr>
        <p:spPr>
          <a:xfrm>
            <a:off x="1260748" y="5816212"/>
            <a:ext cx="6622504" cy="923330"/>
          </a:xfrm>
          <a:prstGeom prst="rect">
            <a:avLst/>
          </a:prstGeom>
        </p:spPr>
        <p:txBody>
          <a:bodyPr wrap="square">
            <a:spAutoFit/>
          </a:bodyPr>
          <a:lstStyle/>
          <a:p>
            <a:pPr algn="ctr"/>
            <a:r>
              <a:rPr lang="en-AU" altLang="zh-CN" b="1" dirty="0">
                <a:solidFill>
                  <a:srgbClr val="572314"/>
                </a:solidFill>
                <a:effectLst>
                  <a:outerShdw blurRad="38100" dist="38100" dir="2700000" algn="tl">
                    <a:srgbClr val="C0C0C0"/>
                  </a:outerShdw>
                </a:effectLst>
                <a:latin typeface="Times New Roman" pitchFamily="18" charset="0"/>
                <a:ea typeface="新宋体" pitchFamily="49" charset="-122"/>
                <a:cs typeface="Times New Roman" pitchFamily="18" charset="0"/>
              </a:rPr>
              <a:t>ICBIAKM 2015</a:t>
            </a:r>
            <a:r>
              <a:rPr lang="en-AU" altLang="zh-CN" b="1">
                <a:solidFill>
                  <a:srgbClr val="572314"/>
                </a:solidFill>
                <a:effectLst>
                  <a:outerShdw blurRad="38100" dist="38100" dir="2700000" algn="tl">
                    <a:srgbClr val="C0C0C0"/>
                  </a:outerShdw>
                </a:effectLst>
                <a:latin typeface="Times New Roman" pitchFamily="18" charset="0"/>
                <a:ea typeface="新宋体" pitchFamily="49" charset="-122"/>
                <a:cs typeface="Times New Roman" pitchFamily="18" charset="0"/>
              </a:rPr>
              <a:t>: </a:t>
            </a:r>
            <a:r>
              <a:rPr lang="en-AU" altLang="zh-CN" b="1" smtClean="0">
                <a:solidFill>
                  <a:srgbClr val="572314"/>
                </a:solidFill>
                <a:effectLst>
                  <a:outerShdw blurRad="38100" dist="38100" dir="2700000" algn="tl">
                    <a:srgbClr val="C0C0C0"/>
                  </a:outerShdw>
                </a:effectLst>
                <a:latin typeface="Times New Roman" pitchFamily="18" charset="0"/>
                <a:ea typeface="新宋体" pitchFamily="49" charset="-122"/>
                <a:cs typeface="Times New Roman" pitchFamily="18" charset="0"/>
              </a:rPr>
              <a:t>The 17th </a:t>
            </a:r>
            <a:r>
              <a:rPr lang="en-AU" altLang="zh-CN" b="1" dirty="0">
                <a:solidFill>
                  <a:srgbClr val="572314"/>
                </a:solidFill>
                <a:effectLst>
                  <a:outerShdw blurRad="38100" dist="38100" dir="2700000" algn="tl">
                    <a:srgbClr val="C0C0C0"/>
                  </a:outerShdw>
                </a:effectLst>
                <a:latin typeface="Times New Roman" pitchFamily="18" charset="0"/>
                <a:ea typeface="新宋体" pitchFamily="49" charset="-122"/>
                <a:cs typeface="Times New Roman" pitchFamily="18" charset="0"/>
              </a:rPr>
              <a:t>International Conference on Business Intelligence, Analytics, and Knowledge Management</a:t>
            </a:r>
          </a:p>
          <a:p>
            <a:pPr algn="ctr"/>
            <a:r>
              <a:rPr lang="en-AU" altLang="zh-CN" b="1" dirty="0">
                <a:solidFill>
                  <a:srgbClr val="572314"/>
                </a:solidFill>
                <a:effectLst>
                  <a:outerShdw blurRad="38100" dist="38100" dir="2700000" algn="tl">
                    <a:srgbClr val="C0C0C0"/>
                  </a:outerShdw>
                </a:effectLst>
                <a:latin typeface="Times New Roman" pitchFamily="18" charset="0"/>
                <a:ea typeface="新宋体" pitchFamily="49" charset="-122"/>
                <a:cs typeface="Times New Roman" pitchFamily="18" charset="0"/>
              </a:rPr>
              <a:t>Paris, France</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323528" y="332656"/>
            <a:ext cx="8712968" cy="720080"/>
          </a:xfrm>
        </p:spPr>
        <p:txBody>
          <a:bodyPr>
            <a:noAutofit/>
          </a:bodyPr>
          <a:lstStyle/>
          <a:p>
            <a:pPr marL="26988" algn="l" fontAlgn="base">
              <a:spcAft>
                <a:spcPct val="0"/>
              </a:spcAft>
            </a:pPr>
            <a:r>
              <a:rPr lang="en-GB" altLang="zh-CN" sz="2800" b="1" dirty="0" smtClean="0">
                <a:solidFill>
                  <a:srgbClr val="572314"/>
                </a:solidFill>
                <a:effectLst>
                  <a:outerShdw blurRad="38100" dist="38100" dir="2700000" algn="tl">
                    <a:srgbClr val="C0C0C0"/>
                  </a:outerShdw>
                </a:effectLst>
                <a:latin typeface="Times New Roman" pitchFamily="18" charset="0"/>
                <a:ea typeface="新宋体" pitchFamily="49" charset="-122"/>
                <a:cs typeface="Times New Roman" pitchFamily="18" charset="0"/>
              </a:rPr>
              <a:t>Major </a:t>
            </a:r>
            <a:r>
              <a:rPr lang="en-GB" altLang="zh-CN" sz="2800" b="1" dirty="0">
                <a:solidFill>
                  <a:srgbClr val="572314"/>
                </a:solidFill>
                <a:effectLst>
                  <a:outerShdw blurRad="38100" dist="38100" dir="2700000" algn="tl">
                    <a:srgbClr val="C0C0C0"/>
                  </a:outerShdw>
                </a:effectLst>
                <a:latin typeface="Times New Roman" pitchFamily="18" charset="0"/>
                <a:ea typeface="新宋体" pitchFamily="49" charset="-122"/>
                <a:cs typeface="Times New Roman" pitchFamily="18" charset="0"/>
              </a:rPr>
              <a:t>S</a:t>
            </a:r>
            <a:r>
              <a:rPr lang="en-GB" altLang="zh-CN" sz="2800" b="1" dirty="0" smtClean="0">
                <a:solidFill>
                  <a:srgbClr val="572314"/>
                </a:solidFill>
                <a:effectLst>
                  <a:outerShdw blurRad="38100" dist="38100" dir="2700000" algn="tl">
                    <a:srgbClr val="C0C0C0"/>
                  </a:outerShdw>
                </a:effectLst>
                <a:latin typeface="Times New Roman" pitchFamily="18" charset="0"/>
                <a:ea typeface="新宋体" pitchFamily="49" charset="-122"/>
                <a:cs typeface="Times New Roman" pitchFamily="18" charset="0"/>
              </a:rPr>
              <a:t>teps of Knowledge Management </a:t>
            </a:r>
            <a:endParaRPr lang="en-AU" altLang="zh-CN" sz="1800" dirty="0" smtClean="0">
              <a:solidFill>
                <a:srgbClr val="572314"/>
              </a:solidFill>
              <a:effectLst>
                <a:outerShdw blurRad="38100" dist="38100" dir="2700000" algn="tl">
                  <a:srgbClr val="C0C0C0"/>
                </a:outerShdw>
              </a:effectLst>
              <a:latin typeface="Times New Roman" pitchFamily="18" charset="0"/>
              <a:ea typeface="新宋体" pitchFamily="49" charset="-122"/>
              <a:cs typeface="Times New Roman" pitchFamily="18" charset="0"/>
            </a:endParaRPr>
          </a:p>
        </p:txBody>
      </p:sp>
      <p:graphicFrame>
        <p:nvGraphicFramePr>
          <p:cNvPr id="8" name="Table 7"/>
          <p:cNvGraphicFramePr>
            <a:graphicFrameLocks noGrp="1"/>
          </p:cNvGraphicFramePr>
          <p:nvPr>
            <p:extLst>
              <p:ext uri="{D42A27DB-BD31-4B8C-83A1-F6EECF244321}">
                <p14:modId xmlns="" xmlns:p14="http://schemas.microsoft.com/office/powerpoint/2010/main" val="3360215499"/>
              </p:ext>
            </p:extLst>
          </p:nvPr>
        </p:nvGraphicFramePr>
        <p:xfrm>
          <a:off x="467544" y="1399386"/>
          <a:ext cx="7704855" cy="4968554"/>
        </p:xfrm>
        <a:graphic>
          <a:graphicData uri="http://schemas.openxmlformats.org/drawingml/2006/table">
            <a:tbl>
              <a:tblPr/>
              <a:tblGrid>
                <a:gridCol w="1405031"/>
                <a:gridCol w="1574956"/>
                <a:gridCol w="1574956"/>
                <a:gridCol w="1574956"/>
                <a:gridCol w="1574956"/>
              </a:tblGrid>
              <a:tr h="662474">
                <a:tc>
                  <a:txBody>
                    <a:bodyPr/>
                    <a:lstStyle/>
                    <a:p>
                      <a:pPr algn="ctr">
                        <a:spcAft>
                          <a:spcPts val="0"/>
                        </a:spcAft>
                      </a:pPr>
                      <a:r>
                        <a:rPr lang="en-US" sz="1000" dirty="0">
                          <a:latin typeface="Times New Roman"/>
                          <a:ea typeface="Times New Roman"/>
                        </a:rPr>
                        <a:t>                     </a:t>
                      </a:r>
                      <a:endParaRPr lang="en-AU" sz="1000" dirty="0">
                        <a:latin typeface="Times New Roman"/>
                        <a:ea typeface="Times New Roman"/>
                      </a:endParaRPr>
                    </a:p>
                  </a:txBody>
                  <a:tcPr marL="68580" marR="68580" marT="0" marB="0" anchor="ctr">
                    <a:lnL>
                      <a:noFill/>
                    </a:lnL>
                    <a:lnR>
                      <a:noFill/>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b="1" dirty="0">
                          <a:latin typeface="Times New Roman"/>
                          <a:ea typeface="Times New Roman"/>
                        </a:rPr>
                        <a:t>Knowledge </a:t>
                      </a:r>
                      <a:r>
                        <a:rPr lang="en-US" sz="1000" b="1" dirty="0" smtClean="0">
                          <a:latin typeface="Times New Roman"/>
                          <a:ea typeface="Times New Roman"/>
                        </a:rPr>
                        <a:t>Creation</a:t>
                      </a:r>
                      <a:endParaRPr lang="en-AU" sz="1000" dirty="0">
                        <a:latin typeface="Times New Roman"/>
                        <a:ea typeface="Times New Roman"/>
                      </a:endParaRPr>
                    </a:p>
                  </a:txBody>
                  <a:tcPr marL="68580" marR="68580" marT="0" marB="0" anchor="ctr">
                    <a:lnL>
                      <a:noFill/>
                    </a:lnL>
                    <a:lnR>
                      <a:noFill/>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b="1">
                          <a:latin typeface="Times New Roman"/>
                          <a:ea typeface="Times New Roman"/>
                        </a:rPr>
                        <a:t>Knowledge Storage</a:t>
                      </a:r>
                      <a:endParaRPr lang="en-AU" sz="1000">
                        <a:latin typeface="Times New Roman"/>
                        <a:ea typeface="Times New Roman"/>
                      </a:endParaRPr>
                    </a:p>
                  </a:txBody>
                  <a:tcPr marL="68580" marR="68580" marT="0" marB="0" anchor="ctr">
                    <a:lnL>
                      <a:noFill/>
                    </a:lnL>
                    <a:lnR>
                      <a:noFill/>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b="1">
                          <a:latin typeface="Times New Roman"/>
                          <a:ea typeface="Times New Roman"/>
                        </a:rPr>
                        <a:t>Knowledge Transfer</a:t>
                      </a:r>
                      <a:endParaRPr lang="en-AU" sz="1000">
                        <a:latin typeface="Times New Roman"/>
                        <a:ea typeface="Times New Roman"/>
                      </a:endParaRPr>
                    </a:p>
                  </a:txBody>
                  <a:tcPr marL="68580" marR="68580" marT="0" marB="0" anchor="ctr">
                    <a:lnL>
                      <a:noFill/>
                    </a:lnL>
                    <a:lnR>
                      <a:noFill/>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000" b="1">
                          <a:latin typeface="Times New Roman"/>
                          <a:ea typeface="Times New Roman"/>
                        </a:rPr>
                        <a:t>Knowledge Application</a:t>
                      </a:r>
                      <a:endParaRPr lang="en-AU" sz="1000">
                        <a:latin typeface="Times New Roman"/>
                        <a:ea typeface="Times New Roman"/>
                      </a:endParaRPr>
                    </a:p>
                  </a:txBody>
                  <a:tcPr marL="68580" marR="68580" marT="0" marB="0" anchor="ctr">
                    <a:lnL>
                      <a:noFill/>
                    </a:lnL>
                    <a:lnR>
                      <a:noFill/>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62474">
                <a:tc>
                  <a:txBody>
                    <a:bodyPr/>
                    <a:lstStyle/>
                    <a:p>
                      <a:pPr algn="ctr">
                        <a:spcAft>
                          <a:spcPts val="0"/>
                        </a:spcAft>
                      </a:pPr>
                      <a:r>
                        <a:rPr lang="en-US" sz="1000" b="1">
                          <a:latin typeface="Times New Roman"/>
                          <a:ea typeface="Times New Roman"/>
                        </a:rPr>
                        <a:t>Holzner &amp; Marks (1979)</a:t>
                      </a:r>
                      <a:endParaRPr lang="en-AU" sz="1000">
                        <a:latin typeface="Times New Roman"/>
                        <a:ea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pattFill prst="pct20">
                      <a:fgClr>
                        <a:srgbClr val="FFFFFF"/>
                      </a:fgClr>
                      <a:bgClr>
                        <a:srgbClr val="D9D9D9"/>
                      </a:bgClr>
                    </a:pattFill>
                  </a:tcPr>
                </a:tc>
                <a:tc>
                  <a:txBody>
                    <a:bodyPr/>
                    <a:lstStyle/>
                    <a:p>
                      <a:pPr>
                        <a:spcAft>
                          <a:spcPts val="0"/>
                        </a:spcAft>
                      </a:pPr>
                      <a:r>
                        <a:rPr lang="en-US" sz="1000" dirty="0">
                          <a:latin typeface="Times New Roman"/>
                          <a:ea typeface="Times New Roman"/>
                        </a:rPr>
                        <a:t>Consciousness</a:t>
                      </a:r>
                      <a:endParaRPr lang="en-AU" sz="1000" dirty="0">
                        <a:latin typeface="Times New Roman"/>
                        <a:ea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pattFill prst="pct20">
                      <a:fgClr>
                        <a:srgbClr val="FFFFFF"/>
                      </a:fgClr>
                      <a:bgClr>
                        <a:srgbClr val="D9D9D9"/>
                      </a:bgClr>
                    </a:pattFill>
                  </a:tcPr>
                </a:tc>
                <a:tc>
                  <a:txBody>
                    <a:bodyPr/>
                    <a:lstStyle/>
                    <a:p>
                      <a:pPr>
                        <a:spcAft>
                          <a:spcPts val="0"/>
                        </a:spcAft>
                      </a:pPr>
                      <a:r>
                        <a:rPr lang="en-US" sz="1000">
                          <a:latin typeface="Times New Roman"/>
                          <a:ea typeface="Times New Roman"/>
                        </a:rPr>
                        <a:t>Extension</a:t>
                      </a:r>
                      <a:endParaRPr lang="en-AU" sz="1000">
                        <a:latin typeface="Times New Roman"/>
                        <a:ea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pattFill prst="pct20">
                      <a:fgClr>
                        <a:srgbClr val="FFFFFF"/>
                      </a:fgClr>
                      <a:bgClr>
                        <a:srgbClr val="D9D9D9"/>
                      </a:bgClr>
                    </a:pattFill>
                  </a:tcPr>
                </a:tc>
                <a:tc>
                  <a:txBody>
                    <a:bodyPr/>
                    <a:lstStyle/>
                    <a:p>
                      <a:pPr>
                        <a:spcAft>
                          <a:spcPts val="0"/>
                        </a:spcAft>
                      </a:pPr>
                      <a:r>
                        <a:rPr lang="en-US" sz="1000">
                          <a:latin typeface="Times New Roman"/>
                          <a:ea typeface="Times New Roman"/>
                        </a:rPr>
                        <a:t>Transformation</a:t>
                      </a:r>
                      <a:endParaRPr lang="en-AU" sz="1000">
                        <a:latin typeface="Times New Roman"/>
                        <a:ea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pattFill prst="pct20">
                      <a:fgClr>
                        <a:srgbClr val="FFFFFF"/>
                      </a:fgClr>
                      <a:bgClr>
                        <a:srgbClr val="D9D9D9"/>
                      </a:bgClr>
                    </a:pattFill>
                  </a:tcPr>
                </a:tc>
                <a:tc>
                  <a:txBody>
                    <a:bodyPr/>
                    <a:lstStyle/>
                    <a:p>
                      <a:pPr>
                        <a:spcAft>
                          <a:spcPts val="0"/>
                        </a:spcAft>
                      </a:pPr>
                      <a:r>
                        <a:rPr lang="en-US" sz="1000">
                          <a:latin typeface="Times New Roman"/>
                          <a:ea typeface="Times New Roman"/>
                        </a:rPr>
                        <a:t>Implementation</a:t>
                      </a:r>
                      <a:endParaRPr lang="en-AU" sz="1000">
                        <a:latin typeface="Times New Roman"/>
                        <a:ea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pattFill prst="pct20">
                      <a:fgClr>
                        <a:srgbClr val="FFFFFF"/>
                      </a:fgClr>
                      <a:bgClr>
                        <a:srgbClr val="D9D9D9"/>
                      </a:bgClr>
                    </a:pattFill>
                  </a:tcPr>
                </a:tc>
              </a:tr>
              <a:tr h="662474">
                <a:tc>
                  <a:txBody>
                    <a:bodyPr/>
                    <a:lstStyle/>
                    <a:p>
                      <a:pPr algn="ctr">
                        <a:spcAft>
                          <a:spcPts val="0"/>
                        </a:spcAft>
                      </a:pPr>
                      <a:r>
                        <a:rPr lang="en-US" sz="1000" b="1">
                          <a:latin typeface="Times New Roman"/>
                          <a:ea typeface="Times New Roman"/>
                        </a:rPr>
                        <a:t>Pentland (1995)</a:t>
                      </a:r>
                      <a:endParaRPr lang="en-AU" sz="1000">
                        <a:latin typeface="Times New Roman"/>
                        <a:ea typeface="Times New Roman"/>
                      </a:endParaRPr>
                    </a:p>
                  </a:txBody>
                  <a:tcPr marL="68580" marR="68580" marT="0" marB="0" anchor="ctr">
                    <a:lnL>
                      <a:noFill/>
                    </a:lnL>
                    <a:lnR>
                      <a:noFill/>
                    </a:lnR>
                    <a:lnT>
                      <a:noFill/>
                    </a:lnT>
                    <a:lnB>
                      <a:noFill/>
                    </a:lnB>
                  </a:tcPr>
                </a:tc>
                <a:tc>
                  <a:txBody>
                    <a:bodyPr/>
                    <a:lstStyle/>
                    <a:p>
                      <a:pPr>
                        <a:spcAft>
                          <a:spcPts val="0"/>
                        </a:spcAft>
                      </a:pPr>
                      <a:r>
                        <a:rPr lang="en-US" sz="1000">
                          <a:latin typeface="Times New Roman"/>
                          <a:ea typeface="Times New Roman"/>
                        </a:rPr>
                        <a:t>Construction</a:t>
                      </a:r>
                      <a:endParaRPr lang="en-AU" sz="1000">
                        <a:latin typeface="Times New Roman"/>
                        <a:ea typeface="Times New Roman"/>
                      </a:endParaRPr>
                    </a:p>
                  </a:txBody>
                  <a:tcPr marL="68580" marR="68580" marT="0" marB="0" anchor="ctr">
                    <a:lnL>
                      <a:noFill/>
                    </a:lnL>
                    <a:lnR>
                      <a:noFill/>
                    </a:lnR>
                    <a:lnT>
                      <a:noFill/>
                    </a:lnT>
                    <a:lnB>
                      <a:noFill/>
                    </a:lnB>
                  </a:tcPr>
                </a:tc>
                <a:tc>
                  <a:txBody>
                    <a:bodyPr/>
                    <a:lstStyle/>
                    <a:p>
                      <a:pPr>
                        <a:spcAft>
                          <a:spcPts val="0"/>
                        </a:spcAft>
                      </a:pPr>
                      <a:r>
                        <a:rPr lang="en-AU" sz="1000" dirty="0">
                          <a:latin typeface="Times New Roman"/>
                          <a:ea typeface="Times New Roman"/>
                        </a:rPr>
                        <a:t>Organising</a:t>
                      </a:r>
                      <a:r>
                        <a:rPr lang="en-US" sz="1000" dirty="0">
                          <a:latin typeface="Times New Roman"/>
                          <a:ea typeface="Times New Roman"/>
                        </a:rPr>
                        <a:t> - Storage</a:t>
                      </a:r>
                      <a:endParaRPr lang="en-AU" sz="1000" dirty="0">
                        <a:latin typeface="Times New Roman"/>
                        <a:ea typeface="Times New Roman"/>
                      </a:endParaRPr>
                    </a:p>
                  </a:txBody>
                  <a:tcPr marL="68580" marR="68580" marT="0" marB="0" anchor="ctr">
                    <a:lnL>
                      <a:noFill/>
                    </a:lnL>
                    <a:lnR>
                      <a:noFill/>
                    </a:lnR>
                    <a:lnT>
                      <a:noFill/>
                    </a:lnT>
                    <a:lnB>
                      <a:noFill/>
                    </a:lnB>
                  </a:tcPr>
                </a:tc>
                <a:tc>
                  <a:txBody>
                    <a:bodyPr/>
                    <a:lstStyle/>
                    <a:p>
                      <a:pPr>
                        <a:spcAft>
                          <a:spcPts val="0"/>
                        </a:spcAft>
                      </a:pPr>
                      <a:r>
                        <a:rPr lang="en-US" sz="1000">
                          <a:latin typeface="Times New Roman"/>
                          <a:ea typeface="Times New Roman"/>
                        </a:rPr>
                        <a:t>Distribution</a:t>
                      </a:r>
                      <a:endParaRPr lang="en-AU" sz="1000">
                        <a:latin typeface="Times New Roman"/>
                        <a:ea typeface="Times New Roman"/>
                      </a:endParaRPr>
                    </a:p>
                  </a:txBody>
                  <a:tcPr marL="68580" marR="68580" marT="0" marB="0" anchor="ctr">
                    <a:lnL>
                      <a:noFill/>
                    </a:lnL>
                    <a:lnR>
                      <a:noFill/>
                    </a:lnR>
                    <a:lnT>
                      <a:noFill/>
                    </a:lnT>
                    <a:lnB>
                      <a:noFill/>
                    </a:lnB>
                  </a:tcPr>
                </a:tc>
                <a:tc>
                  <a:txBody>
                    <a:bodyPr/>
                    <a:lstStyle/>
                    <a:p>
                      <a:pPr>
                        <a:spcAft>
                          <a:spcPts val="0"/>
                        </a:spcAft>
                      </a:pPr>
                      <a:r>
                        <a:rPr lang="en-US" sz="1000">
                          <a:latin typeface="Times New Roman"/>
                          <a:ea typeface="Times New Roman"/>
                        </a:rPr>
                        <a:t>Application</a:t>
                      </a:r>
                      <a:endParaRPr lang="en-AU" sz="1000">
                        <a:latin typeface="Times New Roman"/>
                        <a:ea typeface="Times New Roman"/>
                      </a:endParaRPr>
                    </a:p>
                  </a:txBody>
                  <a:tcPr marL="68580" marR="68580" marT="0" marB="0" anchor="ctr">
                    <a:lnL>
                      <a:noFill/>
                    </a:lnL>
                    <a:lnR>
                      <a:noFill/>
                    </a:lnR>
                    <a:lnT>
                      <a:noFill/>
                    </a:lnT>
                    <a:lnB>
                      <a:noFill/>
                    </a:lnB>
                  </a:tcPr>
                </a:tc>
              </a:tr>
              <a:tr h="662474">
                <a:tc>
                  <a:txBody>
                    <a:bodyPr/>
                    <a:lstStyle/>
                    <a:p>
                      <a:pPr algn="ctr">
                        <a:spcAft>
                          <a:spcPts val="0"/>
                        </a:spcAft>
                      </a:pPr>
                      <a:r>
                        <a:rPr lang="en-US" sz="1000" b="1">
                          <a:latin typeface="Times New Roman"/>
                          <a:ea typeface="Times New Roman"/>
                        </a:rPr>
                        <a:t>Nonaka &amp; Takeuchi (1995)</a:t>
                      </a:r>
                      <a:endParaRPr lang="en-AU" sz="1000">
                        <a:latin typeface="Times New Roman"/>
                        <a:ea typeface="Times New Roman"/>
                      </a:endParaRPr>
                    </a:p>
                  </a:txBody>
                  <a:tcPr marL="68580" marR="68580" marT="0" marB="0" anchor="ctr">
                    <a:lnL>
                      <a:noFill/>
                    </a:lnL>
                    <a:lnR>
                      <a:noFill/>
                    </a:lnR>
                    <a:lnT>
                      <a:noFill/>
                    </a:lnT>
                    <a:lnB>
                      <a:noFill/>
                    </a:lnB>
                    <a:pattFill prst="pct20">
                      <a:fgClr>
                        <a:srgbClr val="FFFFFF"/>
                      </a:fgClr>
                      <a:bgClr>
                        <a:srgbClr val="D9D9D9"/>
                      </a:bgClr>
                    </a:pattFill>
                  </a:tcPr>
                </a:tc>
                <a:tc>
                  <a:txBody>
                    <a:bodyPr/>
                    <a:lstStyle/>
                    <a:p>
                      <a:pPr>
                        <a:spcAft>
                          <a:spcPts val="0"/>
                        </a:spcAft>
                      </a:pPr>
                      <a:r>
                        <a:rPr lang="en-US" sz="1000">
                          <a:latin typeface="Times New Roman"/>
                          <a:ea typeface="Times New Roman"/>
                        </a:rPr>
                        <a:t>Construction</a:t>
                      </a:r>
                      <a:endParaRPr lang="en-AU" sz="1000">
                        <a:latin typeface="Times New Roman"/>
                        <a:ea typeface="Times New Roman"/>
                      </a:endParaRPr>
                    </a:p>
                  </a:txBody>
                  <a:tcPr marL="68580" marR="68580" marT="0" marB="0" anchor="ctr">
                    <a:lnL>
                      <a:noFill/>
                    </a:lnL>
                    <a:lnR>
                      <a:noFill/>
                    </a:lnR>
                    <a:lnT>
                      <a:noFill/>
                    </a:lnT>
                    <a:lnB>
                      <a:noFill/>
                    </a:lnB>
                    <a:pattFill prst="pct20">
                      <a:fgClr>
                        <a:srgbClr val="FFFFFF"/>
                      </a:fgClr>
                      <a:bgClr>
                        <a:srgbClr val="D9D9D9"/>
                      </a:bgClr>
                    </a:pattFill>
                  </a:tcPr>
                </a:tc>
                <a:tc>
                  <a:txBody>
                    <a:bodyPr/>
                    <a:lstStyle/>
                    <a:p>
                      <a:pPr>
                        <a:spcAft>
                          <a:spcPts val="0"/>
                        </a:spcAft>
                      </a:pPr>
                      <a:r>
                        <a:rPr lang="en-AU" sz="1000">
                          <a:latin typeface="Times New Roman"/>
                          <a:ea typeface="Times New Roman"/>
                        </a:rPr>
                        <a:t>Organising</a:t>
                      </a:r>
                      <a:r>
                        <a:rPr lang="en-US" sz="1000">
                          <a:latin typeface="Times New Roman"/>
                          <a:ea typeface="Times New Roman"/>
                        </a:rPr>
                        <a:t> - Storage</a:t>
                      </a:r>
                      <a:endParaRPr lang="en-AU" sz="1000">
                        <a:latin typeface="Times New Roman"/>
                        <a:ea typeface="Times New Roman"/>
                      </a:endParaRPr>
                    </a:p>
                  </a:txBody>
                  <a:tcPr marL="68580" marR="68580" marT="0" marB="0" anchor="ctr">
                    <a:lnL>
                      <a:noFill/>
                    </a:lnL>
                    <a:lnR>
                      <a:noFill/>
                    </a:lnR>
                    <a:lnT>
                      <a:noFill/>
                    </a:lnT>
                    <a:lnB>
                      <a:noFill/>
                    </a:lnB>
                    <a:pattFill prst="pct20">
                      <a:fgClr>
                        <a:srgbClr val="FFFFFF"/>
                      </a:fgClr>
                      <a:bgClr>
                        <a:srgbClr val="D9D9D9"/>
                      </a:bgClr>
                    </a:pattFill>
                  </a:tcPr>
                </a:tc>
                <a:tc>
                  <a:txBody>
                    <a:bodyPr/>
                    <a:lstStyle/>
                    <a:p>
                      <a:pPr>
                        <a:spcAft>
                          <a:spcPts val="0"/>
                        </a:spcAft>
                      </a:pPr>
                      <a:r>
                        <a:rPr lang="en-US" sz="1000">
                          <a:latin typeface="Times New Roman"/>
                          <a:ea typeface="Times New Roman"/>
                        </a:rPr>
                        <a:t>Distribution</a:t>
                      </a:r>
                      <a:endParaRPr lang="en-AU" sz="1000">
                        <a:latin typeface="Times New Roman"/>
                        <a:ea typeface="Times New Roman"/>
                      </a:endParaRPr>
                    </a:p>
                  </a:txBody>
                  <a:tcPr marL="68580" marR="68580" marT="0" marB="0" anchor="ctr">
                    <a:lnL>
                      <a:noFill/>
                    </a:lnL>
                    <a:lnR>
                      <a:noFill/>
                    </a:lnR>
                    <a:lnT>
                      <a:noFill/>
                    </a:lnT>
                    <a:lnB>
                      <a:noFill/>
                    </a:lnB>
                    <a:pattFill prst="pct20">
                      <a:fgClr>
                        <a:srgbClr val="FFFFFF"/>
                      </a:fgClr>
                      <a:bgClr>
                        <a:srgbClr val="D9D9D9"/>
                      </a:bgClr>
                    </a:pattFill>
                  </a:tcPr>
                </a:tc>
                <a:tc>
                  <a:txBody>
                    <a:bodyPr/>
                    <a:lstStyle/>
                    <a:p>
                      <a:pPr>
                        <a:spcAft>
                          <a:spcPts val="0"/>
                        </a:spcAft>
                      </a:pPr>
                      <a:r>
                        <a:rPr lang="en-US" sz="1000">
                          <a:latin typeface="Times New Roman"/>
                          <a:ea typeface="Times New Roman"/>
                        </a:rPr>
                        <a:t>Application</a:t>
                      </a:r>
                      <a:endParaRPr lang="en-AU" sz="1000">
                        <a:latin typeface="Times New Roman"/>
                        <a:ea typeface="Times New Roman"/>
                      </a:endParaRPr>
                    </a:p>
                  </a:txBody>
                  <a:tcPr marL="68580" marR="68580" marT="0" marB="0" anchor="ctr">
                    <a:lnL>
                      <a:noFill/>
                    </a:lnL>
                    <a:lnR>
                      <a:noFill/>
                    </a:lnR>
                    <a:lnT>
                      <a:noFill/>
                    </a:lnT>
                    <a:lnB>
                      <a:noFill/>
                    </a:lnB>
                    <a:pattFill prst="pct20">
                      <a:fgClr>
                        <a:srgbClr val="FFFFFF"/>
                      </a:fgClr>
                      <a:bgClr>
                        <a:srgbClr val="D9D9D9"/>
                      </a:bgClr>
                    </a:pattFill>
                  </a:tcPr>
                </a:tc>
              </a:tr>
              <a:tr h="662474">
                <a:tc>
                  <a:txBody>
                    <a:bodyPr/>
                    <a:lstStyle/>
                    <a:p>
                      <a:pPr algn="ctr">
                        <a:spcAft>
                          <a:spcPts val="0"/>
                        </a:spcAft>
                      </a:pPr>
                      <a:r>
                        <a:rPr lang="en-US" sz="1000" b="1">
                          <a:latin typeface="Times New Roman"/>
                          <a:ea typeface="Times New Roman"/>
                        </a:rPr>
                        <a:t>Alavi &amp; Leidner (2001)</a:t>
                      </a:r>
                      <a:endParaRPr lang="en-AU" sz="1000">
                        <a:latin typeface="Times New Roman"/>
                        <a:ea typeface="Times New Roman"/>
                      </a:endParaRPr>
                    </a:p>
                  </a:txBody>
                  <a:tcPr marL="68580" marR="68580" marT="0" marB="0" anchor="ctr">
                    <a:lnL>
                      <a:noFill/>
                    </a:lnL>
                    <a:lnR>
                      <a:noFill/>
                    </a:lnR>
                    <a:lnT>
                      <a:noFill/>
                    </a:lnT>
                    <a:lnB>
                      <a:noFill/>
                    </a:lnB>
                  </a:tcPr>
                </a:tc>
                <a:tc>
                  <a:txBody>
                    <a:bodyPr/>
                    <a:lstStyle/>
                    <a:p>
                      <a:pPr>
                        <a:spcAft>
                          <a:spcPts val="0"/>
                        </a:spcAft>
                      </a:pPr>
                      <a:r>
                        <a:rPr lang="en-US" sz="1000">
                          <a:latin typeface="Times New Roman"/>
                          <a:ea typeface="Times New Roman"/>
                        </a:rPr>
                        <a:t>Knowledge Creation</a:t>
                      </a:r>
                      <a:endParaRPr lang="en-AU" sz="1000">
                        <a:latin typeface="Times New Roman"/>
                        <a:ea typeface="Times New Roman"/>
                      </a:endParaRPr>
                    </a:p>
                  </a:txBody>
                  <a:tcPr marL="68580" marR="68580" marT="0" marB="0" anchor="ctr">
                    <a:lnL>
                      <a:noFill/>
                    </a:lnL>
                    <a:lnR>
                      <a:noFill/>
                    </a:lnR>
                    <a:lnT>
                      <a:noFill/>
                    </a:lnT>
                    <a:lnB>
                      <a:noFill/>
                    </a:lnB>
                  </a:tcPr>
                </a:tc>
                <a:tc>
                  <a:txBody>
                    <a:bodyPr/>
                    <a:lstStyle/>
                    <a:p>
                      <a:pPr>
                        <a:spcAft>
                          <a:spcPts val="0"/>
                        </a:spcAft>
                      </a:pPr>
                      <a:r>
                        <a:rPr lang="en-US" sz="1000">
                          <a:latin typeface="Times New Roman"/>
                          <a:ea typeface="Times New Roman"/>
                        </a:rPr>
                        <a:t>Knowledge Storage</a:t>
                      </a:r>
                      <a:endParaRPr lang="en-AU" sz="1000">
                        <a:latin typeface="Times New Roman"/>
                        <a:ea typeface="Times New Roman"/>
                      </a:endParaRPr>
                    </a:p>
                  </a:txBody>
                  <a:tcPr marL="68580" marR="68580" marT="0" marB="0" anchor="ctr">
                    <a:lnL>
                      <a:noFill/>
                    </a:lnL>
                    <a:lnR>
                      <a:noFill/>
                    </a:lnR>
                    <a:lnT>
                      <a:noFill/>
                    </a:lnT>
                    <a:lnB>
                      <a:noFill/>
                    </a:lnB>
                  </a:tcPr>
                </a:tc>
                <a:tc>
                  <a:txBody>
                    <a:bodyPr/>
                    <a:lstStyle/>
                    <a:p>
                      <a:pPr>
                        <a:spcAft>
                          <a:spcPts val="0"/>
                        </a:spcAft>
                      </a:pPr>
                      <a:r>
                        <a:rPr lang="en-US" sz="1000">
                          <a:latin typeface="Times New Roman"/>
                          <a:ea typeface="Times New Roman"/>
                        </a:rPr>
                        <a:t>Knowledge Transfer</a:t>
                      </a:r>
                      <a:endParaRPr lang="en-AU" sz="1000">
                        <a:latin typeface="Times New Roman"/>
                        <a:ea typeface="Times New Roman"/>
                      </a:endParaRPr>
                    </a:p>
                  </a:txBody>
                  <a:tcPr marL="68580" marR="68580" marT="0" marB="0" anchor="ctr">
                    <a:lnL>
                      <a:noFill/>
                    </a:lnL>
                    <a:lnR>
                      <a:noFill/>
                    </a:lnR>
                    <a:lnT>
                      <a:noFill/>
                    </a:lnT>
                    <a:lnB>
                      <a:noFill/>
                    </a:lnB>
                  </a:tcPr>
                </a:tc>
                <a:tc>
                  <a:txBody>
                    <a:bodyPr/>
                    <a:lstStyle/>
                    <a:p>
                      <a:pPr>
                        <a:spcAft>
                          <a:spcPts val="0"/>
                        </a:spcAft>
                      </a:pPr>
                      <a:r>
                        <a:rPr lang="en-US" sz="1000">
                          <a:latin typeface="Times New Roman"/>
                          <a:ea typeface="Times New Roman"/>
                        </a:rPr>
                        <a:t>Knowledge Application</a:t>
                      </a:r>
                      <a:endParaRPr lang="en-AU" sz="1000">
                        <a:latin typeface="Times New Roman"/>
                        <a:ea typeface="Times New Roman"/>
                      </a:endParaRPr>
                    </a:p>
                  </a:txBody>
                  <a:tcPr marL="68580" marR="68580" marT="0" marB="0" anchor="ctr">
                    <a:lnL>
                      <a:noFill/>
                    </a:lnL>
                    <a:lnR>
                      <a:noFill/>
                    </a:lnR>
                    <a:lnT>
                      <a:noFill/>
                    </a:lnT>
                    <a:lnB>
                      <a:noFill/>
                    </a:lnB>
                  </a:tcPr>
                </a:tc>
              </a:tr>
              <a:tr h="331236">
                <a:tc>
                  <a:txBody>
                    <a:bodyPr/>
                    <a:lstStyle/>
                    <a:p>
                      <a:pPr algn="ctr">
                        <a:spcAft>
                          <a:spcPts val="0"/>
                        </a:spcAft>
                      </a:pPr>
                      <a:r>
                        <a:rPr lang="en-US" sz="1000" b="1">
                          <a:latin typeface="Times New Roman"/>
                          <a:ea typeface="Times New Roman"/>
                        </a:rPr>
                        <a:t>Darroch (2003)</a:t>
                      </a:r>
                      <a:endParaRPr lang="en-AU" sz="1000">
                        <a:latin typeface="Times New Roman"/>
                        <a:ea typeface="Times New Roman"/>
                      </a:endParaRPr>
                    </a:p>
                  </a:txBody>
                  <a:tcPr marL="68580" marR="68580" marT="0" marB="0" anchor="ctr">
                    <a:lnL>
                      <a:noFill/>
                    </a:lnL>
                    <a:lnR>
                      <a:noFill/>
                    </a:lnR>
                    <a:lnT>
                      <a:noFill/>
                    </a:lnT>
                    <a:lnB>
                      <a:noFill/>
                    </a:lnB>
                    <a:pattFill prst="pct20">
                      <a:fgClr>
                        <a:srgbClr val="FFFFFF"/>
                      </a:fgClr>
                      <a:bgClr>
                        <a:srgbClr val="D9D9D9"/>
                      </a:bgClr>
                    </a:pattFill>
                  </a:tcPr>
                </a:tc>
                <a:tc>
                  <a:txBody>
                    <a:bodyPr/>
                    <a:lstStyle/>
                    <a:p>
                      <a:pPr>
                        <a:spcAft>
                          <a:spcPts val="0"/>
                        </a:spcAft>
                      </a:pPr>
                      <a:r>
                        <a:rPr lang="en-US" sz="1000">
                          <a:latin typeface="Times New Roman"/>
                          <a:ea typeface="Times New Roman"/>
                        </a:rPr>
                        <a:t>Acquisition</a:t>
                      </a:r>
                      <a:endParaRPr lang="en-AU" sz="1000">
                        <a:latin typeface="Times New Roman"/>
                        <a:ea typeface="Times New Roman"/>
                      </a:endParaRPr>
                    </a:p>
                  </a:txBody>
                  <a:tcPr marL="68580" marR="68580" marT="0" marB="0" anchor="ctr">
                    <a:lnL>
                      <a:noFill/>
                    </a:lnL>
                    <a:lnR>
                      <a:noFill/>
                    </a:lnR>
                    <a:lnT>
                      <a:noFill/>
                    </a:lnT>
                    <a:lnB>
                      <a:noFill/>
                    </a:lnB>
                    <a:pattFill prst="pct20">
                      <a:fgClr>
                        <a:srgbClr val="FFFFFF"/>
                      </a:fgClr>
                      <a:bgClr>
                        <a:srgbClr val="D9D9D9"/>
                      </a:bgClr>
                    </a:pattFill>
                  </a:tcPr>
                </a:tc>
                <a:tc>
                  <a:txBody>
                    <a:bodyPr/>
                    <a:lstStyle/>
                    <a:p>
                      <a:pPr>
                        <a:spcAft>
                          <a:spcPts val="0"/>
                        </a:spcAft>
                      </a:pPr>
                      <a:r>
                        <a:rPr lang="en-US" sz="1000">
                          <a:latin typeface="Times New Roman"/>
                          <a:ea typeface="Times New Roman"/>
                        </a:rPr>
                        <a:t>-----</a:t>
                      </a:r>
                      <a:endParaRPr lang="en-AU" sz="1000">
                        <a:latin typeface="Times New Roman"/>
                        <a:ea typeface="Times New Roman"/>
                      </a:endParaRPr>
                    </a:p>
                  </a:txBody>
                  <a:tcPr marL="68580" marR="68580" marT="0" marB="0" anchor="ctr">
                    <a:lnL>
                      <a:noFill/>
                    </a:lnL>
                    <a:lnR>
                      <a:noFill/>
                    </a:lnR>
                    <a:lnT>
                      <a:noFill/>
                    </a:lnT>
                    <a:lnB>
                      <a:noFill/>
                    </a:lnB>
                    <a:pattFill prst="pct20">
                      <a:fgClr>
                        <a:srgbClr val="FFFFFF"/>
                      </a:fgClr>
                      <a:bgClr>
                        <a:srgbClr val="D9D9D9"/>
                      </a:bgClr>
                    </a:pattFill>
                  </a:tcPr>
                </a:tc>
                <a:tc>
                  <a:txBody>
                    <a:bodyPr/>
                    <a:lstStyle/>
                    <a:p>
                      <a:pPr>
                        <a:spcAft>
                          <a:spcPts val="0"/>
                        </a:spcAft>
                      </a:pPr>
                      <a:r>
                        <a:rPr lang="en-US" sz="1000">
                          <a:latin typeface="Times New Roman"/>
                          <a:ea typeface="Times New Roman"/>
                        </a:rPr>
                        <a:t>Dissemination</a:t>
                      </a:r>
                      <a:endParaRPr lang="en-AU" sz="1000">
                        <a:latin typeface="Times New Roman"/>
                        <a:ea typeface="Times New Roman"/>
                      </a:endParaRPr>
                    </a:p>
                  </a:txBody>
                  <a:tcPr marL="68580" marR="68580" marT="0" marB="0" anchor="ctr">
                    <a:lnL>
                      <a:noFill/>
                    </a:lnL>
                    <a:lnR>
                      <a:noFill/>
                    </a:lnR>
                    <a:lnT>
                      <a:noFill/>
                    </a:lnT>
                    <a:lnB>
                      <a:noFill/>
                    </a:lnB>
                    <a:pattFill prst="pct20">
                      <a:fgClr>
                        <a:srgbClr val="FFFFFF"/>
                      </a:fgClr>
                      <a:bgClr>
                        <a:srgbClr val="D9D9D9"/>
                      </a:bgClr>
                    </a:pattFill>
                  </a:tcPr>
                </a:tc>
                <a:tc>
                  <a:txBody>
                    <a:bodyPr/>
                    <a:lstStyle/>
                    <a:p>
                      <a:pPr>
                        <a:spcAft>
                          <a:spcPts val="0"/>
                        </a:spcAft>
                      </a:pPr>
                      <a:r>
                        <a:rPr lang="en-US" sz="1000" dirty="0">
                          <a:latin typeface="Times New Roman"/>
                          <a:ea typeface="Times New Roman"/>
                        </a:rPr>
                        <a:t>Use knowledge</a:t>
                      </a:r>
                      <a:endParaRPr lang="en-AU" sz="1000" dirty="0">
                        <a:latin typeface="Times New Roman"/>
                        <a:ea typeface="Times New Roman"/>
                      </a:endParaRPr>
                    </a:p>
                  </a:txBody>
                  <a:tcPr marL="68580" marR="68580" marT="0" marB="0" anchor="ctr">
                    <a:lnL>
                      <a:noFill/>
                    </a:lnL>
                    <a:lnR>
                      <a:noFill/>
                    </a:lnR>
                    <a:lnT>
                      <a:noFill/>
                    </a:lnT>
                    <a:lnB>
                      <a:noFill/>
                    </a:lnB>
                    <a:pattFill prst="pct20">
                      <a:fgClr>
                        <a:srgbClr val="FFFFFF"/>
                      </a:fgClr>
                      <a:bgClr>
                        <a:srgbClr val="D9D9D9"/>
                      </a:bgClr>
                    </a:pattFill>
                  </a:tcPr>
                </a:tc>
              </a:tr>
              <a:tr h="662474">
                <a:tc>
                  <a:txBody>
                    <a:bodyPr/>
                    <a:lstStyle/>
                    <a:p>
                      <a:pPr algn="ctr">
                        <a:spcAft>
                          <a:spcPts val="0"/>
                        </a:spcAft>
                      </a:pPr>
                      <a:r>
                        <a:rPr lang="en-US" sz="1000" b="1">
                          <a:latin typeface="Times New Roman"/>
                          <a:ea typeface="Times New Roman"/>
                        </a:rPr>
                        <a:t>Chen (2005)</a:t>
                      </a:r>
                      <a:endParaRPr lang="en-AU" sz="1000">
                        <a:latin typeface="Times New Roman"/>
                        <a:ea typeface="Times New Roman"/>
                      </a:endParaRPr>
                    </a:p>
                  </a:txBody>
                  <a:tcPr marL="68580" marR="68580" marT="0" marB="0" anchor="ctr">
                    <a:lnL>
                      <a:noFill/>
                    </a:lnL>
                    <a:lnR>
                      <a:noFill/>
                    </a:lnR>
                    <a:lnT>
                      <a:noFill/>
                    </a:lnT>
                    <a:lnB>
                      <a:noFill/>
                    </a:lnB>
                  </a:tcPr>
                </a:tc>
                <a:tc>
                  <a:txBody>
                    <a:bodyPr/>
                    <a:lstStyle/>
                    <a:p>
                      <a:pPr>
                        <a:spcAft>
                          <a:spcPts val="0"/>
                        </a:spcAft>
                      </a:pPr>
                      <a:r>
                        <a:rPr lang="en-US" sz="1000">
                          <a:latin typeface="Times New Roman"/>
                          <a:ea typeface="Times New Roman"/>
                        </a:rPr>
                        <a:t>Knowledge Creation</a:t>
                      </a:r>
                      <a:endParaRPr lang="en-AU" sz="1000">
                        <a:latin typeface="Times New Roman"/>
                        <a:ea typeface="Times New Roman"/>
                      </a:endParaRPr>
                    </a:p>
                  </a:txBody>
                  <a:tcPr marL="68580" marR="68580" marT="0" marB="0" anchor="ctr">
                    <a:lnL>
                      <a:noFill/>
                    </a:lnL>
                    <a:lnR>
                      <a:noFill/>
                    </a:lnR>
                    <a:lnT>
                      <a:noFill/>
                    </a:lnT>
                    <a:lnB>
                      <a:noFill/>
                    </a:lnB>
                  </a:tcPr>
                </a:tc>
                <a:tc>
                  <a:txBody>
                    <a:bodyPr/>
                    <a:lstStyle/>
                    <a:p>
                      <a:pPr>
                        <a:spcAft>
                          <a:spcPts val="0"/>
                        </a:spcAft>
                      </a:pPr>
                      <a:r>
                        <a:rPr lang="en-US" sz="1000">
                          <a:latin typeface="Times New Roman"/>
                          <a:ea typeface="Times New Roman"/>
                        </a:rPr>
                        <a:t>Knowledge Conversion</a:t>
                      </a:r>
                      <a:endParaRPr lang="en-AU" sz="1000">
                        <a:latin typeface="Times New Roman"/>
                        <a:ea typeface="Times New Roman"/>
                      </a:endParaRPr>
                    </a:p>
                  </a:txBody>
                  <a:tcPr marL="68580" marR="68580" marT="0" marB="0" anchor="ctr">
                    <a:lnL>
                      <a:noFill/>
                    </a:lnL>
                    <a:lnR>
                      <a:noFill/>
                    </a:lnR>
                    <a:lnT>
                      <a:noFill/>
                    </a:lnT>
                    <a:lnB>
                      <a:noFill/>
                    </a:lnB>
                  </a:tcPr>
                </a:tc>
                <a:tc>
                  <a:txBody>
                    <a:bodyPr/>
                    <a:lstStyle/>
                    <a:p>
                      <a:pPr>
                        <a:spcAft>
                          <a:spcPts val="0"/>
                        </a:spcAft>
                      </a:pPr>
                      <a:r>
                        <a:rPr lang="en-US" sz="1000">
                          <a:latin typeface="Times New Roman"/>
                          <a:ea typeface="Times New Roman"/>
                        </a:rPr>
                        <a:t>Knowledge Circulation</a:t>
                      </a:r>
                      <a:endParaRPr lang="en-AU" sz="1000">
                        <a:latin typeface="Times New Roman"/>
                        <a:ea typeface="Times New Roman"/>
                      </a:endParaRPr>
                    </a:p>
                  </a:txBody>
                  <a:tcPr marL="68580" marR="68580" marT="0" marB="0" anchor="ctr">
                    <a:lnL>
                      <a:noFill/>
                    </a:lnL>
                    <a:lnR>
                      <a:noFill/>
                    </a:lnR>
                    <a:lnT>
                      <a:noFill/>
                    </a:lnT>
                    <a:lnB>
                      <a:noFill/>
                    </a:lnB>
                  </a:tcPr>
                </a:tc>
                <a:tc>
                  <a:txBody>
                    <a:bodyPr/>
                    <a:lstStyle/>
                    <a:p>
                      <a:pPr>
                        <a:spcAft>
                          <a:spcPts val="0"/>
                        </a:spcAft>
                      </a:pPr>
                      <a:r>
                        <a:rPr lang="en-US" sz="1000" dirty="0">
                          <a:latin typeface="Times New Roman"/>
                          <a:ea typeface="Times New Roman"/>
                        </a:rPr>
                        <a:t>Knowledge </a:t>
                      </a:r>
                      <a:r>
                        <a:rPr lang="en-US" sz="1000" dirty="0" smtClean="0">
                          <a:latin typeface="Times New Roman"/>
                          <a:ea typeface="Times New Roman"/>
                        </a:rPr>
                        <a:t>Completion</a:t>
                      </a:r>
                      <a:endParaRPr lang="en-AU" sz="1000" dirty="0">
                        <a:latin typeface="Times New Roman"/>
                        <a:ea typeface="Times New Roman"/>
                      </a:endParaRPr>
                    </a:p>
                  </a:txBody>
                  <a:tcPr marL="68580" marR="68580" marT="0" marB="0" anchor="ctr">
                    <a:lnL>
                      <a:noFill/>
                    </a:lnL>
                    <a:lnR>
                      <a:noFill/>
                    </a:lnR>
                    <a:lnT>
                      <a:noFill/>
                    </a:lnT>
                    <a:lnB>
                      <a:noFill/>
                    </a:lnB>
                  </a:tcPr>
                </a:tc>
              </a:tr>
              <a:tr h="662474">
                <a:tc>
                  <a:txBody>
                    <a:bodyPr/>
                    <a:lstStyle/>
                    <a:p>
                      <a:pPr algn="ctr">
                        <a:spcAft>
                          <a:spcPts val="0"/>
                        </a:spcAft>
                      </a:pPr>
                      <a:r>
                        <a:rPr lang="en-US" sz="1000" b="1">
                          <a:latin typeface="Times New Roman"/>
                          <a:ea typeface="Times New Roman"/>
                        </a:rPr>
                        <a:t>Lee (2005)</a:t>
                      </a:r>
                      <a:endParaRPr lang="en-AU" sz="1000">
                        <a:latin typeface="Times New Roman"/>
                        <a:ea typeface="Times New Roman"/>
                      </a:endParaRPr>
                    </a:p>
                  </a:txBody>
                  <a:tcPr marL="68580" marR="68580" marT="0" marB="0" anchor="ctr">
                    <a:lnL>
                      <a:noFill/>
                    </a:lnL>
                    <a:lnR>
                      <a:noFill/>
                    </a:lnR>
                    <a:lnT>
                      <a:noFill/>
                    </a:lnT>
                    <a:lnB w="19050" cap="flat" cmpd="dbl" algn="ctr">
                      <a:solidFill>
                        <a:srgbClr val="000000"/>
                      </a:solidFill>
                      <a:prstDash val="solid"/>
                      <a:round/>
                      <a:headEnd type="none" w="med" len="med"/>
                      <a:tailEnd type="none" w="med" len="med"/>
                    </a:lnB>
                    <a:pattFill prst="pct20">
                      <a:fgClr>
                        <a:srgbClr val="FFFFFF"/>
                      </a:fgClr>
                      <a:bgClr>
                        <a:srgbClr val="D9D9D9"/>
                      </a:bgClr>
                    </a:pattFill>
                  </a:tcPr>
                </a:tc>
                <a:tc>
                  <a:txBody>
                    <a:bodyPr/>
                    <a:lstStyle/>
                    <a:p>
                      <a:pPr>
                        <a:spcAft>
                          <a:spcPts val="0"/>
                        </a:spcAft>
                      </a:pPr>
                      <a:r>
                        <a:rPr lang="en-US" sz="1000" dirty="0">
                          <a:latin typeface="Times New Roman"/>
                          <a:ea typeface="Times New Roman"/>
                        </a:rPr>
                        <a:t>Creation</a:t>
                      </a:r>
                      <a:endParaRPr lang="en-AU" sz="1000" dirty="0">
                        <a:latin typeface="Times New Roman"/>
                        <a:ea typeface="Times New Roman"/>
                      </a:endParaRPr>
                    </a:p>
                  </a:txBody>
                  <a:tcPr marL="68580" marR="68580" marT="0" marB="0" anchor="ctr">
                    <a:lnL>
                      <a:noFill/>
                    </a:lnL>
                    <a:lnR>
                      <a:noFill/>
                    </a:lnR>
                    <a:lnT>
                      <a:noFill/>
                    </a:lnT>
                    <a:lnB w="19050" cap="flat" cmpd="dbl" algn="ctr">
                      <a:solidFill>
                        <a:srgbClr val="000000"/>
                      </a:solidFill>
                      <a:prstDash val="solid"/>
                      <a:round/>
                      <a:headEnd type="none" w="med" len="med"/>
                      <a:tailEnd type="none" w="med" len="med"/>
                    </a:lnB>
                    <a:pattFill prst="pct20">
                      <a:fgClr>
                        <a:srgbClr val="FFFFFF"/>
                      </a:fgClr>
                      <a:bgClr>
                        <a:srgbClr val="D9D9D9"/>
                      </a:bgClr>
                    </a:pattFill>
                  </a:tcPr>
                </a:tc>
                <a:tc>
                  <a:txBody>
                    <a:bodyPr/>
                    <a:lstStyle/>
                    <a:p>
                      <a:pPr>
                        <a:spcAft>
                          <a:spcPts val="0"/>
                        </a:spcAft>
                      </a:pPr>
                      <a:r>
                        <a:rPr lang="en-US" sz="1000" dirty="0">
                          <a:latin typeface="Times New Roman"/>
                          <a:ea typeface="Times New Roman"/>
                        </a:rPr>
                        <a:t>Accumulation</a:t>
                      </a:r>
                      <a:endParaRPr lang="en-AU" sz="1000" dirty="0">
                        <a:latin typeface="Times New Roman"/>
                        <a:ea typeface="Times New Roman"/>
                      </a:endParaRPr>
                    </a:p>
                  </a:txBody>
                  <a:tcPr marL="68580" marR="68580" marT="0" marB="0" anchor="ctr">
                    <a:lnL>
                      <a:noFill/>
                    </a:lnL>
                    <a:lnR>
                      <a:noFill/>
                    </a:lnR>
                    <a:lnT>
                      <a:noFill/>
                    </a:lnT>
                    <a:lnB w="19050" cap="flat" cmpd="dbl" algn="ctr">
                      <a:solidFill>
                        <a:srgbClr val="000000"/>
                      </a:solidFill>
                      <a:prstDash val="solid"/>
                      <a:round/>
                      <a:headEnd type="none" w="med" len="med"/>
                      <a:tailEnd type="none" w="med" len="med"/>
                    </a:lnB>
                    <a:pattFill prst="pct20">
                      <a:fgClr>
                        <a:srgbClr val="FFFFFF"/>
                      </a:fgClr>
                      <a:bgClr>
                        <a:srgbClr val="D9D9D9"/>
                      </a:bgClr>
                    </a:pattFill>
                  </a:tcPr>
                </a:tc>
                <a:tc>
                  <a:txBody>
                    <a:bodyPr/>
                    <a:lstStyle/>
                    <a:p>
                      <a:pPr>
                        <a:spcAft>
                          <a:spcPts val="0"/>
                        </a:spcAft>
                      </a:pPr>
                      <a:r>
                        <a:rPr lang="en-US" sz="1000" dirty="0">
                          <a:latin typeface="Times New Roman"/>
                          <a:ea typeface="Times New Roman"/>
                        </a:rPr>
                        <a:t>Sharing</a:t>
                      </a:r>
                      <a:endParaRPr lang="en-AU" sz="1000" dirty="0">
                        <a:latin typeface="Times New Roman"/>
                        <a:ea typeface="Times New Roman"/>
                      </a:endParaRPr>
                    </a:p>
                  </a:txBody>
                  <a:tcPr marL="68580" marR="68580" marT="0" marB="0" anchor="ctr">
                    <a:lnL>
                      <a:noFill/>
                    </a:lnL>
                    <a:lnR>
                      <a:noFill/>
                    </a:lnR>
                    <a:lnT>
                      <a:noFill/>
                    </a:lnT>
                    <a:lnB w="19050" cap="flat" cmpd="dbl" algn="ctr">
                      <a:solidFill>
                        <a:srgbClr val="000000"/>
                      </a:solidFill>
                      <a:prstDash val="solid"/>
                      <a:round/>
                      <a:headEnd type="none" w="med" len="med"/>
                      <a:tailEnd type="none" w="med" len="med"/>
                    </a:lnB>
                    <a:pattFill prst="pct20">
                      <a:fgClr>
                        <a:srgbClr val="FFFFFF"/>
                      </a:fgClr>
                      <a:bgClr>
                        <a:srgbClr val="D9D9D9"/>
                      </a:bgClr>
                    </a:pattFill>
                  </a:tcPr>
                </a:tc>
                <a:tc>
                  <a:txBody>
                    <a:bodyPr/>
                    <a:lstStyle/>
                    <a:p>
                      <a:pPr>
                        <a:spcAft>
                          <a:spcPts val="0"/>
                        </a:spcAft>
                      </a:pPr>
                      <a:r>
                        <a:rPr lang="en-AU" sz="1000" dirty="0">
                          <a:latin typeface="Times New Roman"/>
                          <a:ea typeface="Times New Roman"/>
                        </a:rPr>
                        <a:t>Utilisation</a:t>
                      </a:r>
                      <a:r>
                        <a:rPr lang="en-US" sz="1000" dirty="0">
                          <a:latin typeface="Times New Roman"/>
                          <a:ea typeface="Times New Roman"/>
                        </a:rPr>
                        <a:t> &amp; </a:t>
                      </a:r>
                      <a:r>
                        <a:rPr lang="en-AU" sz="1000" dirty="0">
                          <a:latin typeface="Times New Roman"/>
                          <a:ea typeface="Times New Roman"/>
                        </a:rPr>
                        <a:t>Internalisation</a:t>
                      </a:r>
                    </a:p>
                  </a:txBody>
                  <a:tcPr marL="68580" marR="68580" marT="0" marB="0" anchor="ctr">
                    <a:lnL>
                      <a:noFill/>
                    </a:lnL>
                    <a:lnR>
                      <a:noFill/>
                    </a:lnR>
                    <a:lnT>
                      <a:noFill/>
                    </a:lnT>
                    <a:lnB w="19050" cap="flat" cmpd="dbl" algn="ctr">
                      <a:solidFill>
                        <a:srgbClr val="000000"/>
                      </a:solidFill>
                      <a:prstDash val="solid"/>
                      <a:round/>
                      <a:headEnd type="none" w="med" len="med"/>
                      <a:tailEnd type="none" w="med" len="med"/>
                    </a:lnB>
                    <a:pattFill prst="pct20">
                      <a:fgClr>
                        <a:srgbClr val="FFFFFF"/>
                      </a:fgClr>
                      <a:bgClr>
                        <a:srgbClr val="D9D9D9"/>
                      </a:bgClr>
                    </a:pattFill>
                  </a:tcPr>
                </a:tc>
              </a:tr>
            </a:tbl>
          </a:graphicData>
        </a:graphic>
      </p:graphicFrame>
      <p:sp>
        <p:nvSpPr>
          <p:cNvPr id="9" name="Title 5"/>
          <p:cNvSpPr txBox="1">
            <a:spLocks/>
          </p:cNvSpPr>
          <p:nvPr/>
        </p:nvSpPr>
        <p:spPr>
          <a:xfrm>
            <a:off x="2592288" y="6309320"/>
            <a:ext cx="4427984" cy="720080"/>
          </a:xfrm>
          <a:prstGeom prst="rect">
            <a:avLst/>
          </a:prstGeom>
        </p:spPr>
        <p:txBody>
          <a:bodyPr vert="horz" lIns="91440" tIns="45720" rIns="91440" bIns="45720" rtlCol="0" anchor="ctr">
            <a:noAutofit/>
          </a:bodyPr>
          <a:lstStyle/>
          <a:p>
            <a:pPr marL="26988" marR="0" lvl="0" indent="0" algn="ctr" defTabSz="457200" rtl="0" eaLnBrk="1" fontAlgn="base" latinLnBrk="0" hangingPunct="1">
              <a:lnSpc>
                <a:spcPct val="100000"/>
              </a:lnSpc>
              <a:spcBef>
                <a:spcPct val="0"/>
              </a:spcBef>
              <a:spcAft>
                <a:spcPct val="0"/>
              </a:spcAft>
              <a:buClrTx/>
              <a:buSzTx/>
              <a:buFontTx/>
              <a:buNone/>
              <a:tabLst/>
              <a:defRPr/>
            </a:pPr>
            <a:r>
              <a:rPr kumimoji="0" lang="en-AU" altLang="zh-CN" sz="1200" b="1" i="0" u="none" strike="noStrike" kern="1200" cap="none" spc="0" normalizeH="0" baseline="0" noProof="0" dirty="0" smtClean="0">
                <a:ln>
                  <a:noFill/>
                </a:ln>
                <a:solidFill>
                  <a:srgbClr val="572314"/>
                </a:solidFill>
                <a:effectLst>
                  <a:outerShdw blurRad="38100" dist="38100" dir="2700000" algn="tl">
                    <a:srgbClr val="C0C0C0"/>
                  </a:outerShdw>
                </a:effectLst>
                <a:uLnTx/>
                <a:uFillTx/>
                <a:latin typeface="Times New Roman" pitchFamily="18" charset="0"/>
                <a:ea typeface="新宋体" pitchFamily="49" charset="-122"/>
                <a:cs typeface="Times New Roman" pitchFamily="18" charset="0"/>
              </a:rPr>
              <a:t>Adapted  from</a:t>
            </a:r>
            <a:r>
              <a:rPr kumimoji="0" lang="en-AU" altLang="zh-CN" sz="1200" b="1" i="0" u="none" strike="noStrike" kern="1200" cap="none" spc="0" normalizeH="0" noProof="0" dirty="0" smtClean="0">
                <a:ln>
                  <a:noFill/>
                </a:ln>
                <a:solidFill>
                  <a:srgbClr val="572314"/>
                </a:solidFill>
                <a:effectLst>
                  <a:outerShdw blurRad="38100" dist="38100" dir="2700000" algn="tl">
                    <a:srgbClr val="C0C0C0"/>
                  </a:outerShdw>
                </a:effectLst>
                <a:uLnTx/>
                <a:uFillTx/>
                <a:latin typeface="Times New Roman" pitchFamily="18" charset="0"/>
                <a:ea typeface="新宋体" pitchFamily="49" charset="-122"/>
                <a:cs typeface="Times New Roman" pitchFamily="18" charset="0"/>
              </a:rPr>
              <a:t> Alavi &amp; </a:t>
            </a:r>
            <a:r>
              <a:rPr kumimoji="0" lang="en-AU" altLang="zh-CN" sz="1200" b="1" i="0" u="none" strike="noStrike" kern="1200" cap="none" spc="0" normalizeH="0" noProof="0" dirty="0" err="1" smtClean="0">
                <a:ln>
                  <a:noFill/>
                </a:ln>
                <a:solidFill>
                  <a:srgbClr val="572314"/>
                </a:solidFill>
                <a:effectLst>
                  <a:outerShdw blurRad="38100" dist="38100" dir="2700000" algn="tl">
                    <a:srgbClr val="C0C0C0"/>
                  </a:outerShdw>
                </a:effectLst>
                <a:uLnTx/>
                <a:uFillTx/>
                <a:latin typeface="Times New Roman" pitchFamily="18" charset="0"/>
                <a:ea typeface="新宋体" pitchFamily="49" charset="-122"/>
                <a:cs typeface="Times New Roman" pitchFamily="18" charset="0"/>
              </a:rPr>
              <a:t>Leidner</a:t>
            </a:r>
            <a:r>
              <a:rPr kumimoji="0" lang="en-AU" altLang="zh-CN" sz="1200" b="1" i="0" u="none" strike="noStrike" kern="1200" cap="none" spc="0" normalizeH="0" noProof="0" dirty="0" smtClean="0">
                <a:ln>
                  <a:noFill/>
                </a:ln>
                <a:solidFill>
                  <a:srgbClr val="572314"/>
                </a:solidFill>
                <a:effectLst>
                  <a:outerShdw blurRad="38100" dist="38100" dir="2700000" algn="tl">
                    <a:srgbClr val="C0C0C0"/>
                  </a:outerShdw>
                </a:effectLst>
                <a:uLnTx/>
                <a:uFillTx/>
                <a:latin typeface="Times New Roman" pitchFamily="18" charset="0"/>
                <a:ea typeface="新宋体" pitchFamily="49" charset="-122"/>
                <a:cs typeface="Times New Roman" pitchFamily="18" charset="0"/>
              </a:rPr>
              <a:t>  (2001)</a:t>
            </a:r>
            <a:endParaRPr kumimoji="0" lang="en-AU" altLang="zh-CN" sz="1200" b="1" i="0" u="none" strike="noStrike" kern="1200" cap="none" spc="0" normalizeH="0" baseline="0" noProof="0" dirty="0" smtClean="0">
              <a:ln>
                <a:noFill/>
              </a:ln>
              <a:solidFill>
                <a:srgbClr val="572314"/>
              </a:solidFill>
              <a:effectLst>
                <a:outerShdw blurRad="38100" dist="38100" dir="2700000" algn="tl">
                  <a:srgbClr val="C0C0C0"/>
                </a:outerShdw>
              </a:effectLst>
              <a:uLnTx/>
              <a:uFillTx/>
              <a:latin typeface="Times New Roman" pitchFamily="18" charset="0"/>
              <a:ea typeface="新宋体" pitchFamily="49" charset="-122"/>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107504" y="620688"/>
            <a:ext cx="8712968" cy="720080"/>
          </a:xfrm>
        </p:spPr>
        <p:txBody>
          <a:bodyPr>
            <a:noAutofit/>
          </a:bodyPr>
          <a:lstStyle/>
          <a:p>
            <a:pPr marL="26988" algn="l" fontAlgn="base">
              <a:spcAft>
                <a:spcPct val="0"/>
              </a:spcAft>
            </a:pPr>
            <a:r>
              <a:rPr lang="en-GB" altLang="zh-CN" sz="2800" b="1" dirty="0" smtClean="0">
                <a:solidFill>
                  <a:srgbClr val="572314"/>
                </a:solidFill>
                <a:effectLst>
                  <a:outerShdw blurRad="38100" dist="38100" dir="2700000" algn="tl">
                    <a:srgbClr val="C0C0C0"/>
                  </a:outerShdw>
                </a:effectLst>
                <a:latin typeface="Times New Roman" pitchFamily="18" charset="0"/>
                <a:ea typeface="新宋体" pitchFamily="49" charset="-122"/>
                <a:cs typeface="Times New Roman" pitchFamily="18" charset="0"/>
              </a:rPr>
              <a:t>Four Major steps of Knowledge Management</a:t>
            </a:r>
            <a:endParaRPr lang="en-AU" altLang="zh-CN" sz="1800" dirty="0" smtClean="0">
              <a:solidFill>
                <a:srgbClr val="572314"/>
              </a:solidFill>
              <a:effectLst>
                <a:outerShdw blurRad="38100" dist="38100" dir="2700000" algn="tl">
                  <a:srgbClr val="C0C0C0"/>
                </a:outerShdw>
              </a:effectLst>
              <a:latin typeface="Times New Roman" pitchFamily="18" charset="0"/>
              <a:ea typeface="新宋体" pitchFamily="49" charset="-122"/>
              <a:cs typeface="Times New Roman" pitchFamily="18" charset="0"/>
            </a:endParaRPr>
          </a:p>
        </p:txBody>
      </p:sp>
      <p:sp>
        <p:nvSpPr>
          <p:cNvPr id="5" name="Rectangle 4"/>
          <p:cNvSpPr txBox="1">
            <a:spLocks noGrp="1" noChangeArrowheads="1"/>
          </p:cNvSpPr>
          <p:nvPr>
            <p:ph type="subTitle" idx="1"/>
          </p:nvPr>
        </p:nvSpPr>
        <p:spPr bwMode="auto">
          <a:xfrm>
            <a:off x="611560" y="1844824"/>
            <a:ext cx="7848872" cy="3240360"/>
          </a:xfrm>
          <a:prstGeom prst="rect">
            <a:avLst/>
          </a:prstGeom>
          <a:noFill/>
          <a:ln w="9525">
            <a:noFill/>
            <a:miter lim="800000"/>
            <a:headEnd/>
            <a:tailEnd/>
          </a:ln>
        </p:spPr>
        <p:txBody>
          <a:bodyPr tIns="0">
            <a:noAutofit/>
          </a:bodyPr>
          <a:lstStyle/>
          <a:p>
            <a:pPr marL="26988" algn="just" fontAlgn="base">
              <a:spcBef>
                <a:spcPts val="600"/>
              </a:spcBef>
              <a:spcAft>
                <a:spcPct val="0"/>
              </a:spcAft>
              <a:buClr>
                <a:schemeClr val="accent1"/>
              </a:buClr>
              <a:buSzPct val="80000"/>
            </a:pPr>
            <a:r>
              <a:rPr lang="en-AU" altLang="zh-CN" dirty="0" smtClean="0">
                <a:solidFill>
                  <a:srgbClr val="320E04"/>
                </a:solidFill>
                <a:latin typeface="Times New Roman" pitchFamily="18" charset="0"/>
                <a:ea typeface="SimSun" pitchFamily="2" charset="-122"/>
                <a:cs typeface="Times New Roman" pitchFamily="18" charset="0"/>
              </a:rPr>
              <a:t>Four Knowledge Management Stages (Alavi &amp; Leidner, 2001):</a:t>
            </a:r>
          </a:p>
          <a:p>
            <a:pPr marL="26988" algn="just" fontAlgn="base">
              <a:spcBef>
                <a:spcPts val="600"/>
              </a:spcBef>
              <a:spcAft>
                <a:spcPct val="0"/>
              </a:spcAft>
              <a:buClr>
                <a:schemeClr val="accent1"/>
              </a:buClr>
              <a:buSzPct val="80000"/>
            </a:pPr>
            <a:endParaRPr lang="en-AU" altLang="zh-CN" dirty="0" smtClean="0">
              <a:solidFill>
                <a:srgbClr val="320E04"/>
              </a:solidFill>
              <a:latin typeface="Times New Roman" pitchFamily="18" charset="0"/>
              <a:ea typeface="SimSun" pitchFamily="2" charset="-122"/>
              <a:cs typeface="Times New Roman" pitchFamily="18" charset="0"/>
            </a:endParaRPr>
          </a:p>
          <a:p>
            <a:pPr marL="26988" algn="just" fontAlgn="base">
              <a:spcBef>
                <a:spcPts val="600"/>
              </a:spcBef>
              <a:spcAft>
                <a:spcPct val="0"/>
              </a:spcAft>
              <a:buClr>
                <a:schemeClr val="accent1"/>
              </a:buClr>
              <a:buSzPct val="80000"/>
              <a:buFont typeface="Wingdings" pitchFamily="2" charset="2"/>
              <a:buChar char="§"/>
            </a:pPr>
            <a:r>
              <a:rPr lang="en-AU" dirty="0" smtClean="0"/>
              <a:t> </a:t>
            </a:r>
            <a:r>
              <a:rPr lang="en-AU" altLang="zh-CN" dirty="0" smtClean="0">
                <a:solidFill>
                  <a:srgbClr val="320E04"/>
                </a:solidFill>
                <a:latin typeface="Times New Roman" pitchFamily="18" charset="0"/>
                <a:ea typeface="SimSun" pitchFamily="2" charset="-122"/>
                <a:cs typeface="Times New Roman" pitchFamily="18" charset="0"/>
              </a:rPr>
              <a:t>Knowledge Creation</a:t>
            </a:r>
          </a:p>
          <a:p>
            <a:pPr marL="26988" algn="just" fontAlgn="base">
              <a:spcBef>
                <a:spcPts val="600"/>
              </a:spcBef>
              <a:spcAft>
                <a:spcPct val="0"/>
              </a:spcAft>
              <a:buClr>
                <a:schemeClr val="accent1"/>
              </a:buClr>
              <a:buSzPct val="80000"/>
              <a:buFont typeface="Wingdings" pitchFamily="2" charset="2"/>
              <a:buChar char="§"/>
            </a:pPr>
            <a:r>
              <a:rPr lang="en-AU" altLang="zh-CN" dirty="0" smtClean="0">
                <a:solidFill>
                  <a:srgbClr val="320E04"/>
                </a:solidFill>
                <a:latin typeface="Times New Roman" pitchFamily="18" charset="0"/>
                <a:ea typeface="SimSun" pitchFamily="2" charset="-122"/>
                <a:cs typeface="Times New Roman" pitchFamily="18" charset="0"/>
              </a:rPr>
              <a:t> Knowledge Storage</a:t>
            </a:r>
          </a:p>
          <a:p>
            <a:pPr marL="26988" algn="just" fontAlgn="base">
              <a:spcBef>
                <a:spcPts val="600"/>
              </a:spcBef>
              <a:spcAft>
                <a:spcPct val="0"/>
              </a:spcAft>
              <a:buClr>
                <a:schemeClr val="accent1"/>
              </a:buClr>
              <a:buSzPct val="80000"/>
              <a:buFont typeface="Wingdings" pitchFamily="2" charset="2"/>
              <a:buChar char="§"/>
            </a:pPr>
            <a:r>
              <a:rPr lang="en-AU" altLang="zh-CN" dirty="0" smtClean="0">
                <a:solidFill>
                  <a:srgbClr val="320E04"/>
                </a:solidFill>
                <a:latin typeface="Times New Roman" pitchFamily="18" charset="0"/>
                <a:ea typeface="SimSun" pitchFamily="2" charset="-122"/>
                <a:cs typeface="Times New Roman" pitchFamily="18" charset="0"/>
              </a:rPr>
              <a:t> knowledge Transfer</a:t>
            </a:r>
          </a:p>
          <a:p>
            <a:pPr marL="26988" algn="just" fontAlgn="base">
              <a:spcBef>
                <a:spcPts val="600"/>
              </a:spcBef>
              <a:spcAft>
                <a:spcPct val="0"/>
              </a:spcAft>
              <a:buClr>
                <a:schemeClr val="accent1"/>
              </a:buClr>
              <a:buSzPct val="80000"/>
              <a:buFont typeface="Wingdings" pitchFamily="2" charset="2"/>
              <a:buChar char="§"/>
            </a:pPr>
            <a:r>
              <a:rPr lang="en-AU" altLang="zh-CN" dirty="0" smtClean="0">
                <a:solidFill>
                  <a:srgbClr val="320E04"/>
                </a:solidFill>
                <a:latin typeface="Times New Roman" pitchFamily="18" charset="0"/>
                <a:ea typeface="SimSun" pitchFamily="2" charset="-122"/>
                <a:cs typeface="Times New Roman" pitchFamily="18" charset="0"/>
              </a:rPr>
              <a:t> Knowledge Application</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144016" y="692696"/>
            <a:ext cx="7236296" cy="720080"/>
          </a:xfrm>
        </p:spPr>
        <p:txBody>
          <a:bodyPr>
            <a:noAutofit/>
          </a:bodyPr>
          <a:lstStyle/>
          <a:p>
            <a:pPr marL="26988" algn="l" fontAlgn="base">
              <a:spcAft>
                <a:spcPct val="0"/>
              </a:spcAft>
            </a:pPr>
            <a:r>
              <a:rPr lang="en-GB" altLang="zh-CN" sz="2800" b="1" dirty="0" smtClean="0">
                <a:solidFill>
                  <a:srgbClr val="572314"/>
                </a:solidFill>
                <a:effectLst>
                  <a:outerShdw blurRad="38100" dist="38100" dir="2700000" algn="tl">
                    <a:srgbClr val="C0C0C0"/>
                  </a:outerShdw>
                </a:effectLst>
                <a:latin typeface="Times New Roman" pitchFamily="18" charset="0"/>
                <a:ea typeface="新宋体" pitchFamily="49" charset="-122"/>
                <a:cs typeface="Times New Roman" pitchFamily="18" charset="0"/>
              </a:rPr>
              <a:t>Strategic Application of Data Mining</a:t>
            </a:r>
            <a:endParaRPr lang="en-AU" altLang="zh-CN" sz="1800" dirty="0" smtClean="0">
              <a:solidFill>
                <a:srgbClr val="572314"/>
              </a:solidFill>
              <a:effectLst>
                <a:outerShdw blurRad="38100" dist="38100" dir="2700000" algn="tl">
                  <a:srgbClr val="C0C0C0"/>
                </a:outerShdw>
              </a:effectLst>
              <a:latin typeface="Times New Roman" pitchFamily="18" charset="0"/>
              <a:ea typeface="新宋体" pitchFamily="49" charset="-122"/>
              <a:cs typeface="Times New Roman" pitchFamily="18" charset="0"/>
            </a:endParaRPr>
          </a:p>
        </p:txBody>
      </p:sp>
      <p:graphicFrame>
        <p:nvGraphicFramePr>
          <p:cNvPr id="7" name="Diagram 6"/>
          <p:cNvGraphicFramePr/>
          <p:nvPr/>
        </p:nvGraphicFramePr>
        <p:xfrm>
          <a:off x="1043608" y="1828800"/>
          <a:ext cx="6336704" cy="390445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0" y="476672"/>
            <a:ext cx="7236296" cy="720080"/>
          </a:xfrm>
        </p:spPr>
        <p:txBody>
          <a:bodyPr>
            <a:noAutofit/>
          </a:bodyPr>
          <a:lstStyle/>
          <a:p>
            <a:pPr marL="26988" algn="l" fontAlgn="base">
              <a:spcAft>
                <a:spcPct val="0"/>
              </a:spcAft>
            </a:pPr>
            <a:r>
              <a:rPr lang="en-GB" altLang="zh-CN" sz="2800" b="1" dirty="0" smtClean="0">
                <a:solidFill>
                  <a:srgbClr val="572314"/>
                </a:solidFill>
                <a:effectLst>
                  <a:outerShdw blurRad="38100" dist="38100" dir="2700000" algn="tl">
                    <a:srgbClr val="C0C0C0"/>
                  </a:outerShdw>
                </a:effectLst>
                <a:latin typeface="Times New Roman" pitchFamily="18" charset="0"/>
                <a:ea typeface="新宋体" pitchFamily="49" charset="-122"/>
                <a:cs typeface="Times New Roman" pitchFamily="18" charset="0"/>
              </a:rPr>
              <a:t>Benefit of Data Mining</a:t>
            </a:r>
            <a:endParaRPr lang="en-AU" altLang="zh-CN" sz="1800" dirty="0" smtClean="0">
              <a:solidFill>
                <a:srgbClr val="572314"/>
              </a:solidFill>
              <a:effectLst>
                <a:outerShdw blurRad="38100" dist="38100" dir="2700000" algn="tl">
                  <a:srgbClr val="C0C0C0"/>
                </a:outerShdw>
              </a:effectLst>
              <a:latin typeface="Times New Roman" pitchFamily="18" charset="0"/>
              <a:ea typeface="新宋体" pitchFamily="49" charset="-122"/>
              <a:cs typeface="Times New Roman" pitchFamily="18" charset="0"/>
            </a:endParaRPr>
          </a:p>
        </p:txBody>
      </p:sp>
      <p:sp>
        <p:nvSpPr>
          <p:cNvPr id="4" name="TextBox 3"/>
          <p:cNvSpPr txBox="1"/>
          <p:nvPr/>
        </p:nvSpPr>
        <p:spPr>
          <a:xfrm>
            <a:off x="105069" y="1522569"/>
            <a:ext cx="9073008" cy="2308324"/>
          </a:xfrm>
          <a:prstGeom prst="rect">
            <a:avLst/>
          </a:prstGeom>
          <a:noFill/>
        </p:spPr>
        <p:txBody>
          <a:bodyPr wrap="square" rtlCol="0">
            <a:spAutoFit/>
          </a:bodyPr>
          <a:lstStyle/>
          <a:p>
            <a:r>
              <a:rPr lang="en-AU" sz="2400" b="1" dirty="0">
                <a:latin typeface="Times New Roman" pitchFamily="18" charset="0"/>
                <a:cs typeface="Times New Roman" pitchFamily="18" charset="0"/>
              </a:rPr>
              <a:t>Business Level </a:t>
            </a:r>
            <a:r>
              <a:rPr lang="en-AU" sz="2400" dirty="0">
                <a:latin typeface="Times New Roman" pitchFamily="18" charset="0"/>
                <a:cs typeface="Times New Roman" pitchFamily="18" charset="0"/>
              </a:rPr>
              <a:t>(Bal, Bal and Demirhan, 2011): </a:t>
            </a:r>
          </a:p>
          <a:p>
            <a:pPr>
              <a:buFont typeface="Wingdings" pitchFamily="2" charset="2"/>
              <a:buChar char="§"/>
            </a:pPr>
            <a:r>
              <a:rPr lang="en-AU" sz="2400" dirty="0" smtClean="0"/>
              <a:t> </a:t>
            </a:r>
            <a:r>
              <a:rPr lang="en-AU" sz="2400" dirty="0">
                <a:latin typeface="Times New Roman" pitchFamily="18" charset="0"/>
                <a:cs typeface="Times New Roman" pitchFamily="18" charset="0"/>
              </a:rPr>
              <a:t>r</a:t>
            </a:r>
            <a:r>
              <a:rPr lang="en-AU" sz="2400" dirty="0" smtClean="0">
                <a:latin typeface="Times New Roman" pitchFamily="18" charset="0"/>
                <a:cs typeface="Times New Roman" pitchFamily="18" charset="0"/>
              </a:rPr>
              <a:t>ecognition of services and </a:t>
            </a:r>
            <a:r>
              <a:rPr lang="en-AU" sz="2400" dirty="0">
                <a:latin typeface="Times New Roman" pitchFamily="18" charset="0"/>
                <a:cs typeface="Times New Roman" pitchFamily="18" charset="0"/>
              </a:rPr>
              <a:t>products which are important to customers</a:t>
            </a:r>
            <a:endParaRPr lang="en-AU" sz="2400" dirty="0" smtClean="0">
              <a:latin typeface="Times New Roman" pitchFamily="18" charset="0"/>
              <a:cs typeface="Times New Roman" pitchFamily="18" charset="0"/>
            </a:endParaRPr>
          </a:p>
          <a:p>
            <a:pPr>
              <a:buFont typeface="Wingdings" pitchFamily="2" charset="2"/>
              <a:buChar char="§"/>
            </a:pPr>
            <a:r>
              <a:rPr lang="en-AU" sz="2400" b="1" dirty="0" smtClean="0">
                <a:latin typeface="Times New Roman" pitchFamily="18" charset="0"/>
                <a:cs typeface="Times New Roman" pitchFamily="18" charset="0"/>
              </a:rPr>
              <a:t> </a:t>
            </a:r>
            <a:r>
              <a:rPr lang="en-AU" sz="2400" dirty="0" smtClean="0">
                <a:latin typeface="Times New Roman" pitchFamily="18" charset="0"/>
                <a:cs typeface="Times New Roman" pitchFamily="18" charset="0"/>
              </a:rPr>
              <a:t>profiling of appropriate </a:t>
            </a:r>
            <a:r>
              <a:rPr lang="en-AU" sz="2400" dirty="0">
                <a:latin typeface="Times New Roman" pitchFamily="18" charset="0"/>
                <a:cs typeface="Times New Roman" pitchFamily="18" charset="0"/>
              </a:rPr>
              <a:t>offerings to meet particular customer needs</a:t>
            </a:r>
            <a:endParaRPr lang="en-AU" sz="2400" dirty="0" smtClean="0">
              <a:latin typeface="Times New Roman" pitchFamily="18" charset="0"/>
              <a:cs typeface="Times New Roman" pitchFamily="18" charset="0"/>
            </a:endParaRPr>
          </a:p>
          <a:p>
            <a:pPr>
              <a:buFont typeface="Wingdings" pitchFamily="2" charset="2"/>
              <a:buChar char="§"/>
            </a:pPr>
            <a:r>
              <a:rPr lang="en-AU" sz="2400" dirty="0" smtClean="0">
                <a:latin typeface="Times New Roman" pitchFamily="18" charset="0"/>
                <a:cs typeface="Times New Roman" pitchFamily="18" charset="0"/>
              </a:rPr>
              <a:t> highlighting areas of current and future customer interests, </a:t>
            </a:r>
            <a:r>
              <a:rPr lang="en-AU" sz="2400" dirty="0">
                <a:latin typeface="Times New Roman" pitchFamily="18" charset="0"/>
                <a:cs typeface="Times New Roman" pitchFamily="18" charset="0"/>
              </a:rPr>
              <a:t>which in turn leads to new products and </a:t>
            </a:r>
            <a:r>
              <a:rPr lang="en-AU" sz="2400" dirty="0" smtClean="0">
                <a:latin typeface="Times New Roman" pitchFamily="18" charset="0"/>
                <a:cs typeface="Times New Roman" pitchFamily="18" charset="0"/>
              </a:rPr>
              <a:t>services.  </a:t>
            </a:r>
            <a:endParaRPr lang="en-AU" sz="2400" dirty="0">
              <a:latin typeface="Times New Roman" pitchFamily="18" charset="0"/>
              <a:cs typeface="Times New Roman" pitchFamily="18" charset="0"/>
            </a:endParaRPr>
          </a:p>
          <a:p>
            <a:pPr>
              <a:buFont typeface="Wingdings" pitchFamily="2" charset="2"/>
              <a:buChar char="§"/>
            </a:pPr>
            <a:endParaRPr lang="en-AU" sz="2400" dirty="0" smtClean="0">
              <a:latin typeface="Times New Roman" pitchFamily="18" charset="0"/>
              <a:cs typeface="Times New Roman" pitchFamily="18" charset="0"/>
            </a:endParaRPr>
          </a:p>
        </p:txBody>
      </p:sp>
      <p:sp>
        <p:nvSpPr>
          <p:cNvPr id="10" name="Rectangle 9"/>
          <p:cNvSpPr/>
          <p:nvPr/>
        </p:nvSpPr>
        <p:spPr>
          <a:xfrm>
            <a:off x="2009082" y="3903439"/>
            <a:ext cx="4533612" cy="461665"/>
          </a:xfrm>
          <a:prstGeom prst="rect">
            <a:avLst/>
          </a:prstGeom>
        </p:spPr>
        <p:txBody>
          <a:bodyPr wrap="none">
            <a:spAutoFit/>
          </a:bodyPr>
          <a:lstStyle/>
          <a:p>
            <a:pPr algn="ctr"/>
            <a:r>
              <a:rPr lang="en-AU" sz="2400" dirty="0" smtClean="0">
                <a:latin typeface="Times New Roman" pitchFamily="18" charset="0"/>
                <a:cs typeface="Times New Roman" pitchFamily="18" charset="0"/>
              </a:rPr>
              <a:t>Focusing on unstructured problems</a:t>
            </a:r>
          </a:p>
        </p:txBody>
      </p:sp>
      <p:sp>
        <p:nvSpPr>
          <p:cNvPr id="11" name="Down Arrow 10"/>
          <p:cNvSpPr/>
          <p:nvPr/>
        </p:nvSpPr>
        <p:spPr>
          <a:xfrm>
            <a:off x="4067944" y="3429000"/>
            <a:ext cx="432048" cy="504056"/>
          </a:xfrm>
          <a:prstGeom prst="downArrow">
            <a:avLst/>
          </a:prstGeom>
          <a:noFill/>
          <a:ln>
            <a:solidFill>
              <a:schemeClr val="tx1"/>
            </a:solidFill>
          </a:ln>
          <a:effectLst>
            <a:outerShdw blurRad="50800" dist="38100" dir="10800000" algn="r" rotWithShape="0">
              <a:prstClr val="black">
                <a:alpha val="40000"/>
              </a:prstClr>
            </a:outerShdw>
          </a:effectLst>
        </p:spPr>
        <p:style>
          <a:lnRef idx="1">
            <a:schemeClr val="accent6"/>
          </a:lnRef>
          <a:fillRef idx="2">
            <a:schemeClr val="accent6"/>
          </a:fillRef>
          <a:effectRef idx="1">
            <a:schemeClr val="accent6"/>
          </a:effectRef>
          <a:fontRef idx="minor">
            <a:schemeClr val="dk1"/>
          </a:fontRef>
        </p:style>
        <p:txBody>
          <a:bodyPr rtlCol="0" anchor="ctr"/>
          <a:lstStyle/>
          <a:p>
            <a:pPr algn="ctr"/>
            <a:endParaRPr lang="en-AU" b="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7" name="Down Arrow 6"/>
          <p:cNvSpPr/>
          <p:nvPr/>
        </p:nvSpPr>
        <p:spPr>
          <a:xfrm>
            <a:off x="4067944" y="4437112"/>
            <a:ext cx="432048" cy="504056"/>
          </a:xfrm>
          <a:prstGeom prst="downArrow">
            <a:avLst/>
          </a:prstGeom>
          <a:noFill/>
          <a:ln>
            <a:solidFill>
              <a:schemeClr val="tx1"/>
            </a:solidFill>
          </a:ln>
          <a:effectLst>
            <a:outerShdw blurRad="50800" dist="38100" dir="10800000" algn="r" rotWithShape="0">
              <a:prstClr val="black">
                <a:alpha val="40000"/>
              </a:prstClr>
            </a:outerShdw>
          </a:effectLst>
        </p:spPr>
        <p:style>
          <a:lnRef idx="1">
            <a:schemeClr val="accent6"/>
          </a:lnRef>
          <a:fillRef idx="2">
            <a:schemeClr val="accent6"/>
          </a:fillRef>
          <a:effectRef idx="1">
            <a:schemeClr val="accent6"/>
          </a:effectRef>
          <a:fontRef idx="minor">
            <a:schemeClr val="dk1"/>
          </a:fontRef>
        </p:style>
        <p:txBody>
          <a:bodyPr rtlCol="0" anchor="ctr"/>
          <a:lstStyle/>
          <a:p>
            <a:pPr algn="ctr"/>
            <a:endParaRPr lang="en-AU" b="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8" name="Rectangle 7"/>
          <p:cNvSpPr/>
          <p:nvPr/>
        </p:nvSpPr>
        <p:spPr>
          <a:xfrm>
            <a:off x="1331640" y="5013176"/>
            <a:ext cx="5904656" cy="830997"/>
          </a:xfrm>
          <a:prstGeom prst="rect">
            <a:avLst/>
          </a:prstGeom>
        </p:spPr>
        <p:txBody>
          <a:bodyPr wrap="square">
            <a:spAutoFit/>
          </a:bodyPr>
          <a:lstStyle/>
          <a:p>
            <a:pPr algn="ctr"/>
            <a:r>
              <a:rPr lang="en-AU" sz="2400" dirty="0" smtClean="0">
                <a:latin typeface="Times New Roman" pitchFamily="18" charset="0"/>
                <a:cs typeface="Times New Roman" pitchFamily="18" charset="0"/>
              </a:rPr>
              <a:t>Deliver the right products/services to right customers through the right delivery channels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72008" y="620688"/>
            <a:ext cx="4139952" cy="720080"/>
          </a:xfrm>
        </p:spPr>
        <p:txBody>
          <a:bodyPr>
            <a:noAutofit/>
          </a:bodyPr>
          <a:lstStyle/>
          <a:p>
            <a:pPr marL="26988" algn="l" fontAlgn="base">
              <a:spcAft>
                <a:spcPct val="0"/>
              </a:spcAft>
            </a:pPr>
            <a:r>
              <a:rPr lang="en-GB" altLang="zh-CN" sz="2800" b="1" dirty="0" smtClean="0">
                <a:solidFill>
                  <a:srgbClr val="572314"/>
                </a:solidFill>
                <a:effectLst>
                  <a:outerShdw blurRad="38100" dist="38100" dir="2700000" algn="tl">
                    <a:srgbClr val="C0C0C0"/>
                  </a:outerShdw>
                </a:effectLst>
                <a:latin typeface="Times New Roman" pitchFamily="18" charset="0"/>
                <a:ea typeface="新宋体" pitchFamily="49" charset="-122"/>
                <a:cs typeface="Times New Roman" pitchFamily="18" charset="0"/>
              </a:rPr>
              <a:t>Competitive Advantage</a:t>
            </a:r>
            <a:endParaRPr lang="en-AU" altLang="zh-CN" sz="1800" dirty="0" smtClean="0">
              <a:solidFill>
                <a:srgbClr val="572314"/>
              </a:solidFill>
              <a:effectLst>
                <a:outerShdw blurRad="38100" dist="38100" dir="2700000" algn="tl">
                  <a:srgbClr val="C0C0C0"/>
                </a:outerShdw>
              </a:effectLst>
              <a:latin typeface="Times New Roman" pitchFamily="18" charset="0"/>
              <a:ea typeface="新宋体" pitchFamily="49" charset="-122"/>
              <a:cs typeface="Times New Roman" pitchFamily="18" charset="0"/>
            </a:endParaRPr>
          </a:p>
        </p:txBody>
      </p:sp>
      <p:sp>
        <p:nvSpPr>
          <p:cNvPr id="18" name="TextBox 17"/>
          <p:cNvSpPr txBox="1"/>
          <p:nvPr/>
        </p:nvSpPr>
        <p:spPr>
          <a:xfrm>
            <a:off x="251520" y="1916832"/>
            <a:ext cx="5760640" cy="461665"/>
          </a:xfrm>
          <a:prstGeom prst="rect">
            <a:avLst/>
          </a:prstGeom>
          <a:noFill/>
        </p:spPr>
        <p:txBody>
          <a:bodyPr wrap="square" rtlCol="0">
            <a:spAutoFit/>
          </a:bodyPr>
          <a:lstStyle/>
          <a:p>
            <a:pPr algn="ctr"/>
            <a:r>
              <a:rPr lang="en-AU" altLang="zh-CN" sz="2400" b="1" dirty="0" smtClean="0">
                <a:solidFill>
                  <a:srgbClr val="572314"/>
                </a:solidFill>
                <a:effectLst>
                  <a:outerShdw blurRad="38100" dist="38100" dir="2700000" algn="tl">
                    <a:srgbClr val="C0C0C0"/>
                  </a:outerShdw>
                </a:effectLst>
                <a:latin typeface="Times New Roman" pitchFamily="18" charset="0"/>
                <a:ea typeface="新宋体" pitchFamily="49" charset="-122"/>
                <a:cs typeface="Times New Roman" pitchFamily="18" charset="0"/>
              </a:rPr>
              <a:t>Competitive Advantage approaches:</a:t>
            </a:r>
          </a:p>
        </p:txBody>
      </p:sp>
      <p:sp>
        <p:nvSpPr>
          <p:cNvPr id="17" name="TextBox 16"/>
          <p:cNvSpPr txBox="1"/>
          <p:nvPr/>
        </p:nvSpPr>
        <p:spPr>
          <a:xfrm>
            <a:off x="2699792" y="2751311"/>
            <a:ext cx="3816424" cy="830997"/>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2400" dirty="0" smtClean="0">
                <a:latin typeface="Times New Roman" pitchFamily="18" charset="0"/>
                <a:cs typeface="Times New Roman" pitchFamily="18" charset="0"/>
              </a:rPr>
              <a:t>Positioning school (MBV):</a:t>
            </a:r>
          </a:p>
          <a:p>
            <a:r>
              <a:rPr lang="en-US" sz="2400" dirty="0" smtClean="0">
                <a:latin typeface="Times New Roman" pitchFamily="18" charset="0"/>
                <a:cs typeface="Times New Roman" pitchFamily="18" charset="0"/>
              </a:rPr>
              <a:t>Porter’s Five Forces Model</a:t>
            </a:r>
            <a:endParaRPr lang="en-AU" sz="2400" dirty="0" smtClean="0">
              <a:latin typeface="Times New Roman" pitchFamily="18" charset="0"/>
              <a:cs typeface="Times New Roman" pitchFamily="18" charset="0"/>
            </a:endParaRPr>
          </a:p>
        </p:txBody>
      </p:sp>
      <p:cxnSp>
        <p:nvCxnSpPr>
          <p:cNvPr id="7" name="Straight Connector 6"/>
          <p:cNvCxnSpPr/>
          <p:nvPr/>
        </p:nvCxnSpPr>
        <p:spPr>
          <a:xfrm rot="5400000">
            <a:off x="215516" y="3537012"/>
            <a:ext cx="2232248"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9" name="Straight Arrow Connector 8"/>
          <p:cNvCxnSpPr/>
          <p:nvPr/>
        </p:nvCxnSpPr>
        <p:spPr>
          <a:xfrm>
            <a:off x="1331640" y="2996952"/>
            <a:ext cx="1368152" cy="15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3" name="Straight Arrow Connector 12"/>
          <p:cNvCxnSpPr/>
          <p:nvPr/>
        </p:nvCxnSpPr>
        <p:spPr>
          <a:xfrm>
            <a:off x="1331640" y="4653136"/>
            <a:ext cx="1368152" cy="15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4" name="TextBox 13"/>
          <p:cNvSpPr txBox="1"/>
          <p:nvPr/>
        </p:nvSpPr>
        <p:spPr>
          <a:xfrm>
            <a:off x="2699792" y="4437112"/>
            <a:ext cx="4176464" cy="830997"/>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2400" dirty="0" smtClean="0">
                <a:latin typeface="Times New Roman" pitchFamily="18" charset="0"/>
                <a:cs typeface="Times New Roman" pitchFamily="18" charset="0"/>
              </a:rPr>
              <a:t>Resource based school (RBV):</a:t>
            </a:r>
          </a:p>
          <a:p>
            <a:r>
              <a:rPr lang="en-US" sz="2400" dirty="0" smtClean="0">
                <a:latin typeface="Times New Roman" pitchFamily="18" charset="0"/>
                <a:cs typeface="Times New Roman" pitchFamily="18" charset="0"/>
              </a:rPr>
              <a:t>VRIN Model</a:t>
            </a:r>
            <a:endParaRPr lang="en-AU"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323528" y="548680"/>
            <a:ext cx="5652120" cy="936104"/>
          </a:xfrm>
        </p:spPr>
        <p:txBody>
          <a:bodyPr>
            <a:noAutofit/>
          </a:bodyPr>
          <a:lstStyle/>
          <a:p>
            <a:pPr marL="26988" algn="l" fontAlgn="base">
              <a:spcAft>
                <a:spcPct val="0"/>
              </a:spcAft>
            </a:pPr>
            <a:r>
              <a:rPr lang="en-GB" altLang="zh-CN" sz="2800" b="1" dirty="0" smtClean="0">
                <a:solidFill>
                  <a:srgbClr val="572314"/>
                </a:solidFill>
                <a:effectLst>
                  <a:outerShdw blurRad="38100" dist="38100" dir="2700000" algn="tl">
                    <a:srgbClr val="C0C0C0"/>
                  </a:outerShdw>
                </a:effectLst>
                <a:latin typeface="Times New Roman" pitchFamily="18" charset="0"/>
                <a:ea typeface="新宋体" pitchFamily="49" charset="-122"/>
                <a:cs typeface="Times New Roman" pitchFamily="18" charset="0"/>
              </a:rPr>
              <a:t>Data Mining, Business Intelligence, and Knowledge Management</a:t>
            </a:r>
            <a:endParaRPr lang="en-AU" altLang="zh-CN" sz="1800" dirty="0" smtClean="0">
              <a:solidFill>
                <a:srgbClr val="572314"/>
              </a:solidFill>
              <a:effectLst>
                <a:outerShdw blurRad="38100" dist="38100" dir="2700000" algn="tl">
                  <a:srgbClr val="C0C0C0"/>
                </a:outerShdw>
              </a:effectLst>
              <a:latin typeface="Times New Roman" pitchFamily="18" charset="0"/>
              <a:ea typeface="新宋体" pitchFamily="49" charset="-122"/>
              <a:cs typeface="Times New Roman" pitchFamily="18" charset="0"/>
            </a:endParaRPr>
          </a:p>
        </p:txBody>
      </p:sp>
      <p:sp>
        <p:nvSpPr>
          <p:cNvPr id="9" name="TextBox 8"/>
          <p:cNvSpPr txBox="1"/>
          <p:nvPr/>
        </p:nvSpPr>
        <p:spPr>
          <a:xfrm>
            <a:off x="971600" y="5085184"/>
            <a:ext cx="7272808" cy="800219"/>
          </a:xfrm>
          <a:prstGeom prst="rect">
            <a:avLst/>
          </a:prstGeom>
          <a:noFill/>
        </p:spPr>
        <p:txBody>
          <a:bodyPr wrap="square" rtlCol="0">
            <a:spAutoFit/>
          </a:bodyPr>
          <a:lstStyle/>
          <a:p>
            <a:pPr algn="ctr"/>
            <a:r>
              <a:rPr lang="en-AU" altLang="zh-CN" sz="2800" b="1" dirty="0" smtClean="0">
                <a:solidFill>
                  <a:srgbClr val="320E04"/>
                </a:solidFill>
                <a:effectLst>
                  <a:glow rad="139700">
                    <a:schemeClr val="accent2">
                      <a:satMod val="175000"/>
                      <a:alpha val="40000"/>
                    </a:schemeClr>
                  </a:glow>
                  <a:reflection blurRad="6350" stA="55000" endA="300" endPos="45500" dir="5400000" sy="-100000" algn="bl" rotWithShape="0"/>
                </a:effectLst>
                <a:latin typeface="Times New Roman" pitchFamily="18" charset="0"/>
                <a:ea typeface="SimSun" pitchFamily="2" charset="-122"/>
                <a:cs typeface="Times New Roman" pitchFamily="18" charset="0"/>
              </a:rPr>
              <a:t>Achieve Sustainable Competitive Advantage</a:t>
            </a:r>
          </a:p>
          <a:p>
            <a:endParaRPr lang="en-AU" dirty="0"/>
          </a:p>
        </p:txBody>
      </p:sp>
      <p:sp>
        <p:nvSpPr>
          <p:cNvPr id="12" name="Down Arrow 11"/>
          <p:cNvSpPr/>
          <p:nvPr/>
        </p:nvSpPr>
        <p:spPr>
          <a:xfrm>
            <a:off x="4139952" y="4005064"/>
            <a:ext cx="288032" cy="1008112"/>
          </a:xfrm>
          <a:prstGeom prst="downArrow">
            <a:avLst/>
          </a:prstGeom>
          <a:ln/>
        </p:spPr>
        <p:style>
          <a:lnRef idx="1">
            <a:schemeClr val="accent2"/>
          </a:lnRef>
          <a:fillRef idx="3">
            <a:schemeClr val="accent2"/>
          </a:fillRef>
          <a:effectRef idx="2">
            <a:schemeClr val="accent2"/>
          </a:effectRef>
          <a:fontRef idx="minor">
            <a:schemeClr val="lt1"/>
          </a:fontRef>
        </p:style>
        <p:txBody>
          <a:bodyPr rtlCol="0" anchor="ctr"/>
          <a:lstStyle/>
          <a:p>
            <a:pPr algn="ctr"/>
            <a:endParaRPr lang="en-AU" b="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grpSp>
        <p:nvGrpSpPr>
          <p:cNvPr id="19" name="Group 18"/>
          <p:cNvGrpSpPr/>
          <p:nvPr/>
        </p:nvGrpSpPr>
        <p:grpSpPr>
          <a:xfrm>
            <a:off x="539552" y="2204864"/>
            <a:ext cx="2088232" cy="2448272"/>
            <a:chOff x="539552" y="2204864"/>
            <a:chExt cx="2088232" cy="2448272"/>
          </a:xfrm>
        </p:grpSpPr>
        <p:sp>
          <p:nvSpPr>
            <p:cNvPr id="8" name="Rectangle 7"/>
            <p:cNvSpPr/>
            <p:nvPr/>
          </p:nvSpPr>
          <p:spPr>
            <a:xfrm>
              <a:off x="539552" y="2204864"/>
              <a:ext cx="2088232" cy="2448272"/>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AU"/>
            </a:p>
          </p:txBody>
        </p:sp>
        <p:sp>
          <p:nvSpPr>
            <p:cNvPr id="13" name="TextBox 12"/>
            <p:cNvSpPr txBox="1"/>
            <p:nvPr/>
          </p:nvSpPr>
          <p:spPr>
            <a:xfrm>
              <a:off x="899592" y="2996952"/>
              <a:ext cx="1440160" cy="646331"/>
            </a:xfrm>
            <a:prstGeom prst="rect">
              <a:avLst/>
            </a:prstGeom>
            <a:noFill/>
          </p:spPr>
          <p:txBody>
            <a:bodyPr wrap="square" rtlCol="0">
              <a:spAutoFit/>
            </a:bodyPr>
            <a:lstStyle/>
            <a:p>
              <a:pPr algn="ctr"/>
              <a:r>
                <a:rPr lang="en-AU" dirty="0" smtClean="0">
                  <a:latin typeface="Times New Roman" pitchFamily="18" charset="0"/>
                  <a:cs typeface="Times New Roman" pitchFamily="18" charset="0"/>
                </a:rPr>
                <a:t>Knowledge Management</a:t>
              </a:r>
              <a:endParaRPr lang="en-AU" dirty="0">
                <a:latin typeface="Times New Roman" pitchFamily="18" charset="0"/>
                <a:cs typeface="Times New Roman" pitchFamily="18" charset="0"/>
              </a:endParaRPr>
            </a:p>
          </p:txBody>
        </p:sp>
      </p:grpSp>
      <p:grpSp>
        <p:nvGrpSpPr>
          <p:cNvPr id="20" name="Group 19"/>
          <p:cNvGrpSpPr/>
          <p:nvPr/>
        </p:nvGrpSpPr>
        <p:grpSpPr>
          <a:xfrm>
            <a:off x="5940152" y="2204864"/>
            <a:ext cx="2088232" cy="2448272"/>
            <a:chOff x="5796136" y="2204864"/>
            <a:chExt cx="2088232" cy="2448272"/>
          </a:xfrm>
        </p:grpSpPr>
        <p:sp>
          <p:nvSpPr>
            <p:cNvPr id="14" name="Rectangle 13"/>
            <p:cNvSpPr/>
            <p:nvPr/>
          </p:nvSpPr>
          <p:spPr>
            <a:xfrm>
              <a:off x="5796136" y="2204864"/>
              <a:ext cx="2088232" cy="2448272"/>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AU"/>
            </a:p>
          </p:txBody>
        </p:sp>
        <p:sp>
          <p:nvSpPr>
            <p:cNvPr id="15" name="TextBox 14"/>
            <p:cNvSpPr txBox="1"/>
            <p:nvPr/>
          </p:nvSpPr>
          <p:spPr>
            <a:xfrm>
              <a:off x="6084168" y="2996952"/>
              <a:ext cx="1440160" cy="646331"/>
            </a:xfrm>
            <a:prstGeom prst="rect">
              <a:avLst/>
            </a:prstGeom>
            <a:noFill/>
          </p:spPr>
          <p:txBody>
            <a:bodyPr wrap="square" rtlCol="0">
              <a:spAutoFit/>
            </a:bodyPr>
            <a:lstStyle/>
            <a:p>
              <a:pPr algn="ctr"/>
              <a:r>
                <a:rPr lang="en-AU" dirty="0" smtClean="0">
                  <a:latin typeface="Times New Roman" pitchFamily="18" charset="0"/>
                  <a:cs typeface="Times New Roman" pitchFamily="18" charset="0"/>
                </a:rPr>
                <a:t>Business Intelligence</a:t>
              </a:r>
              <a:endParaRPr lang="en-AU" dirty="0">
                <a:latin typeface="Times New Roman" pitchFamily="18" charset="0"/>
                <a:cs typeface="Times New Roman" pitchFamily="18" charset="0"/>
              </a:endParaRPr>
            </a:p>
          </p:txBody>
        </p:sp>
      </p:grpSp>
      <p:sp>
        <p:nvSpPr>
          <p:cNvPr id="16" name="Left-Right Arrow 15"/>
          <p:cNvSpPr/>
          <p:nvPr/>
        </p:nvSpPr>
        <p:spPr>
          <a:xfrm>
            <a:off x="2843808" y="3356992"/>
            <a:ext cx="2952328" cy="216024"/>
          </a:xfrm>
          <a:prstGeom prst="leftRightArrow">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AU"/>
          </a:p>
        </p:txBody>
      </p:sp>
      <p:sp>
        <p:nvSpPr>
          <p:cNvPr id="18" name="TextBox 17"/>
          <p:cNvSpPr txBox="1"/>
          <p:nvPr/>
        </p:nvSpPr>
        <p:spPr>
          <a:xfrm>
            <a:off x="3347864" y="2751311"/>
            <a:ext cx="1872208" cy="461665"/>
          </a:xfrm>
          <a:prstGeom prst="rect">
            <a:avLst/>
          </a:prstGeom>
          <a:noFill/>
        </p:spPr>
        <p:txBody>
          <a:bodyPr wrap="square" rtlCol="0">
            <a:spAutoFit/>
          </a:bodyPr>
          <a:lstStyle/>
          <a:p>
            <a:r>
              <a:rPr lang="en-AU" sz="2400" b="1" dirty="0" smtClean="0">
                <a:latin typeface="Times New Roman" pitchFamily="18" charset="0"/>
                <a:cs typeface="Times New Roman" pitchFamily="18" charset="0"/>
              </a:rPr>
              <a:t>Data Mining</a:t>
            </a:r>
            <a:endParaRPr lang="en-AU" sz="24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72008" y="620688"/>
            <a:ext cx="7020272" cy="1152128"/>
          </a:xfrm>
        </p:spPr>
        <p:txBody>
          <a:bodyPr>
            <a:noAutofit/>
          </a:bodyPr>
          <a:lstStyle/>
          <a:p>
            <a:pPr marL="26988" algn="l" fontAlgn="base">
              <a:spcAft>
                <a:spcPct val="0"/>
              </a:spcAft>
            </a:pPr>
            <a:r>
              <a:rPr lang="en-GB" altLang="zh-CN" sz="2800" b="1" dirty="0" smtClean="0">
                <a:solidFill>
                  <a:srgbClr val="572314"/>
                </a:solidFill>
                <a:effectLst>
                  <a:outerShdw blurRad="38100" dist="38100" dir="2700000" algn="tl">
                    <a:srgbClr val="C0C0C0"/>
                  </a:outerShdw>
                </a:effectLst>
                <a:latin typeface="Times New Roman" pitchFamily="18" charset="0"/>
                <a:ea typeface="新宋体" pitchFamily="49" charset="-122"/>
                <a:cs typeface="Times New Roman" pitchFamily="18" charset="0"/>
              </a:rPr>
              <a:t>Conclusion</a:t>
            </a:r>
            <a:endParaRPr lang="en-AU" altLang="zh-CN" sz="1800" dirty="0" smtClean="0">
              <a:solidFill>
                <a:srgbClr val="572314"/>
              </a:solidFill>
              <a:effectLst>
                <a:outerShdw blurRad="38100" dist="38100" dir="2700000" algn="tl">
                  <a:srgbClr val="C0C0C0"/>
                </a:outerShdw>
              </a:effectLst>
              <a:latin typeface="Times New Roman" pitchFamily="18" charset="0"/>
              <a:ea typeface="新宋体" pitchFamily="49" charset="-122"/>
              <a:cs typeface="Times New Roman" pitchFamily="18" charset="0"/>
            </a:endParaRPr>
          </a:p>
        </p:txBody>
      </p:sp>
      <p:sp>
        <p:nvSpPr>
          <p:cNvPr id="24" name="Down Arrow 23"/>
          <p:cNvSpPr/>
          <p:nvPr/>
        </p:nvSpPr>
        <p:spPr>
          <a:xfrm>
            <a:off x="4139952" y="4221088"/>
            <a:ext cx="504056" cy="720080"/>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a:p>
        </p:txBody>
      </p:sp>
      <p:sp>
        <p:nvSpPr>
          <p:cNvPr id="12" name="TextBox 11"/>
          <p:cNvSpPr txBox="1"/>
          <p:nvPr/>
        </p:nvSpPr>
        <p:spPr>
          <a:xfrm>
            <a:off x="899592" y="4941168"/>
            <a:ext cx="7272808" cy="800219"/>
          </a:xfrm>
          <a:prstGeom prst="rect">
            <a:avLst/>
          </a:prstGeom>
          <a:noFill/>
        </p:spPr>
        <p:txBody>
          <a:bodyPr wrap="square" rtlCol="0">
            <a:spAutoFit/>
          </a:bodyPr>
          <a:lstStyle/>
          <a:p>
            <a:pPr algn="ctr"/>
            <a:r>
              <a:rPr lang="en-AU" altLang="zh-CN" sz="2800" b="1" dirty="0" smtClean="0">
                <a:solidFill>
                  <a:srgbClr val="320E04"/>
                </a:solidFill>
                <a:effectLst>
                  <a:glow rad="139700">
                    <a:schemeClr val="accent2">
                      <a:satMod val="175000"/>
                      <a:alpha val="40000"/>
                    </a:schemeClr>
                  </a:glow>
                  <a:reflection blurRad="6350" stA="55000" endA="300" endPos="45500" dir="5400000" sy="-100000" algn="bl" rotWithShape="0"/>
                </a:effectLst>
                <a:latin typeface="Times New Roman" pitchFamily="18" charset="0"/>
                <a:ea typeface="SimSun" pitchFamily="2" charset="-122"/>
                <a:cs typeface="Times New Roman" pitchFamily="18" charset="0"/>
              </a:rPr>
              <a:t>Sustainable competitive Advantage</a:t>
            </a:r>
          </a:p>
          <a:p>
            <a:endParaRPr lang="en-AU" dirty="0"/>
          </a:p>
        </p:txBody>
      </p:sp>
      <p:sp>
        <p:nvSpPr>
          <p:cNvPr id="7" name="TextBox 6"/>
          <p:cNvSpPr txBox="1"/>
          <p:nvPr/>
        </p:nvSpPr>
        <p:spPr>
          <a:xfrm>
            <a:off x="395536" y="1988840"/>
            <a:ext cx="3600400" cy="1938992"/>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AU" sz="2400" dirty="0" smtClean="0">
                <a:latin typeface="Times New Roman" pitchFamily="18" charset="0"/>
                <a:cs typeface="Times New Roman" pitchFamily="18" charset="0"/>
              </a:rPr>
              <a:t>Knowledge management (exploring tacit &amp; explicit knowledge</a:t>
            </a:r>
            <a:r>
              <a:rPr lang="en-AU" sz="2400" dirty="0">
                <a:latin typeface="Times New Roman" pitchFamily="18" charset="0"/>
                <a:cs typeface="Times New Roman" pitchFamily="18" charset="0"/>
              </a:rPr>
              <a:t>;</a:t>
            </a:r>
            <a:r>
              <a:rPr lang="en-AU" sz="2400" dirty="0" smtClean="0">
                <a:latin typeface="Times New Roman" pitchFamily="18" charset="0"/>
                <a:cs typeface="Times New Roman" pitchFamily="18" charset="0"/>
              </a:rPr>
              <a:t> </a:t>
            </a:r>
          </a:p>
          <a:p>
            <a:r>
              <a:rPr lang="en-AU" sz="2400" dirty="0">
                <a:latin typeface="Times New Roman" pitchFamily="18" charset="0"/>
                <a:cs typeface="Times New Roman" pitchFamily="18" charset="0"/>
              </a:rPr>
              <a:t>O</a:t>
            </a:r>
            <a:r>
              <a:rPr lang="en-AU" sz="2400" dirty="0" smtClean="0">
                <a:latin typeface="Times New Roman" pitchFamily="18" charset="0"/>
                <a:cs typeface="Times New Roman" pitchFamily="18" charset="0"/>
              </a:rPr>
              <a:t>rganisational learning… </a:t>
            </a:r>
            <a:r>
              <a:rPr lang="en-AU" sz="2400" dirty="0" smtClean="0"/>
              <a:t>)</a:t>
            </a:r>
            <a:endParaRPr lang="en-AU" sz="2400" dirty="0" smtClean="0">
              <a:solidFill>
                <a:schemeClr val="tx1"/>
              </a:solidFill>
              <a:latin typeface="Times New Roman" pitchFamily="18" charset="0"/>
              <a:cs typeface="Times New Roman" pitchFamily="18" charset="0"/>
            </a:endParaRPr>
          </a:p>
          <a:p>
            <a:r>
              <a:rPr lang="en-AU" sz="2400" dirty="0" smtClean="0">
                <a:solidFill>
                  <a:schemeClr val="tx1"/>
                </a:solidFill>
                <a:latin typeface="Times New Roman" pitchFamily="18" charset="0"/>
                <a:cs typeface="Times New Roman" pitchFamily="18" charset="0"/>
              </a:rPr>
              <a:t> </a:t>
            </a:r>
            <a:endParaRPr lang="en-AU" sz="2400" dirty="0" smtClean="0">
              <a:latin typeface="Times New Roman" pitchFamily="18" charset="0"/>
              <a:cs typeface="Times New Roman" pitchFamily="18" charset="0"/>
            </a:endParaRPr>
          </a:p>
        </p:txBody>
      </p:sp>
      <p:sp>
        <p:nvSpPr>
          <p:cNvPr id="9" name="TextBox 8"/>
          <p:cNvSpPr txBox="1"/>
          <p:nvPr/>
        </p:nvSpPr>
        <p:spPr>
          <a:xfrm>
            <a:off x="4932040" y="1988840"/>
            <a:ext cx="3024336" cy="1938992"/>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AU" sz="2400" dirty="0" smtClean="0"/>
              <a:t>   </a:t>
            </a:r>
            <a:r>
              <a:rPr lang="en-AU" sz="2400" dirty="0" smtClean="0">
                <a:latin typeface="Times New Roman" pitchFamily="18" charset="0"/>
                <a:cs typeface="Times New Roman" pitchFamily="18" charset="0"/>
              </a:rPr>
              <a:t>Data management</a:t>
            </a:r>
          </a:p>
          <a:p>
            <a:r>
              <a:rPr lang="en-AU" sz="2400" dirty="0" smtClean="0">
                <a:latin typeface="Times New Roman" pitchFamily="18" charset="0"/>
                <a:cs typeface="Times New Roman" pitchFamily="18" charset="0"/>
              </a:rPr>
              <a:t>   Business intelligence</a:t>
            </a:r>
          </a:p>
          <a:p>
            <a:r>
              <a:rPr lang="en-AU" sz="2400" dirty="0" smtClean="0">
                <a:latin typeface="Times New Roman" pitchFamily="18" charset="0"/>
                <a:cs typeface="Times New Roman" pitchFamily="18" charset="0"/>
              </a:rPr>
              <a:t>   Data Mining</a:t>
            </a:r>
          </a:p>
          <a:p>
            <a:r>
              <a:rPr lang="en-AU" sz="2400" dirty="0" smtClean="0">
                <a:latin typeface="Times New Roman" pitchFamily="18" charset="0"/>
                <a:cs typeface="Times New Roman" pitchFamily="18" charset="0"/>
              </a:rPr>
              <a:t>   …</a:t>
            </a:r>
          </a:p>
          <a:p>
            <a:endParaRPr lang="en-AU" sz="2400" dirty="0">
              <a:latin typeface="Times New Roman" pitchFamily="18" charset="0"/>
              <a:cs typeface="Times New Roman" pitchFamily="18" charset="0"/>
            </a:endParaRPr>
          </a:p>
        </p:txBody>
      </p:sp>
      <p:sp>
        <p:nvSpPr>
          <p:cNvPr id="3" name="AutoShape 157"/>
          <p:cNvSpPr>
            <a:spLocks noChangeArrowheads="1"/>
          </p:cNvSpPr>
          <p:nvPr/>
        </p:nvSpPr>
        <p:spPr bwMode="auto">
          <a:xfrm rot="10964670" flipH="1">
            <a:off x="3861381" y="3460605"/>
            <a:ext cx="1330325" cy="427038"/>
          </a:xfrm>
          <a:custGeom>
            <a:avLst/>
            <a:gdLst>
              <a:gd name="T0" fmla="*/ 139 w 21600"/>
              <a:gd name="T1" fmla="*/ 0 h 21600"/>
              <a:gd name="T2" fmla="*/ 4 w 21600"/>
              <a:gd name="T3" fmla="*/ 0 h 21600"/>
              <a:gd name="T4" fmla="*/ 139 w 21600"/>
              <a:gd name="T5" fmla="*/ 0 h 21600"/>
              <a:gd name="T6" fmla="*/ 185 w 21600"/>
              <a:gd name="T7" fmla="*/ 0 h 21600"/>
              <a:gd name="T8" fmla="*/ 148 w 21600"/>
              <a:gd name="T9" fmla="*/ 0 h 21600"/>
              <a:gd name="T10" fmla="*/ 153 w 21600"/>
              <a:gd name="T11" fmla="*/ 0 h 21600"/>
              <a:gd name="T12" fmla="*/ 0 60000 65536"/>
              <a:gd name="T13" fmla="*/ 0 60000 65536"/>
              <a:gd name="T14" fmla="*/ 0 60000 65536"/>
              <a:gd name="T15" fmla="*/ 0 60000 65536"/>
              <a:gd name="T16" fmla="*/ 0 60000 65536"/>
              <a:gd name="T17" fmla="*/ 0 60000 65536"/>
              <a:gd name="T18" fmla="*/ 3164 w 21600"/>
              <a:gd name="T19" fmla="*/ 3157 h 21600"/>
              <a:gd name="T20" fmla="*/ 18436 w 21600"/>
              <a:gd name="T21" fmla="*/ 18443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7259" y="19455"/>
                </a:moveTo>
                <a:cubicBezTo>
                  <a:pt x="19991" y="17416"/>
                  <a:pt x="21600" y="14208"/>
                  <a:pt x="21600" y="10800"/>
                </a:cubicBezTo>
                <a:cubicBezTo>
                  <a:pt x="21600" y="4835"/>
                  <a:pt x="16764" y="0"/>
                  <a:pt x="10800" y="0"/>
                </a:cubicBezTo>
                <a:cubicBezTo>
                  <a:pt x="4835" y="0"/>
                  <a:pt x="0" y="4835"/>
                  <a:pt x="0" y="10800"/>
                </a:cubicBezTo>
                <a:cubicBezTo>
                  <a:pt x="-1" y="11791"/>
                  <a:pt x="136" y="12778"/>
                  <a:pt x="405" y="13733"/>
                </a:cubicBezTo>
                <a:cubicBezTo>
                  <a:pt x="136" y="12778"/>
                  <a:pt x="0" y="11791"/>
                  <a:pt x="0" y="10800"/>
                </a:cubicBezTo>
                <a:cubicBezTo>
                  <a:pt x="0" y="4835"/>
                  <a:pt x="4835" y="0"/>
                  <a:pt x="10800" y="0"/>
                </a:cubicBezTo>
                <a:cubicBezTo>
                  <a:pt x="16764" y="0"/>
                  <a:pt x="21600" y="4835"/>
                  <a:pt x="21600" y="10800"/>
                </a:cubicBezTo>
                <a:cubicBezTo>
                  <a:pt x="21600" y="14208"/>
                  <a:pt x="19991" y="17416"/>
                  <a:pt x="17259" y="19455"/>
                </a:cubicBezTo>
                <a:lnTo>
                  <a:pt x="18874" y="21619"/>
                </a:lnTo>
                <a:lnTo>
                  <a:pt x="15095" y="21070"/>
                </a:lnTo>
                <a:lnTo>
                  <a:pt x="15644" y="17291"/>
                </a:lnTo>
                <a:lnTo>
                  <a:pt x="17259" y="19455"/>
                </a:lnTo>
                <a:close/>
              </a:path>
            </a:pathLst>
          </a:custGeom>
          <a:gradFill rotWithShape="0">
            <a:gsLst>
              <a:gs pos="0">
                <a:srgbClr val="666666"/>
              </a:gs>
              <a:gs pos="50000">
                <a:srgbClr val="CCCCCC"/>
              </a:gs>
              <a:gs pos="100000">
                <a:srgbClr val="666666"/>
              </a:gs>
            </a:gsLst>
            <a:lin ang="18900000" scaled="1"/>
          </a:gradFill>
          <a:ln w="12700" cap="rnd">
            <a:solidFill>
              <a:srgbClr val="666666"/>
            </a:solidFill>
            <a:miter lim="800000"/>
            <a:headEnd/>
            <a:tailEnd/>
          </a:ln>
          <a:effectLst>
            <a:outerShdw dist="28398" dir="3806097" algn="ctr" rotWithShape="0">
              <a:srgbClr val="7F7F7F">
                <a:alpha val="50000"/>
              </a:srgbClr>
            </a:outerShdw>
          </a:effectLst>
        </p:spPr>
        <p:txBody>
          <a:bodyPr vert="horz" wrap="square" lIns="91440" tIns="45720" rIns="91440" bIns="45720" numCol="1" anchor="t" anchorCtr="0" compatLnSpc="1">
            <a:prstTxWarp prst="textNoShape">
              <a:avLst/>
            </a:prstTxWarp>
          </a:bodyPr>
          <a:lstStyle/>
          <a:p>
            <a:endParaRPr lang="en-AU"/>
          </a:p>
        </p:txBody>
      </p:sp>
      <p:sp>
        <p:nvSpPr>
          <p:cNvPr id="4" name="AutoShape 157"/>
          <p:cNvSpPr>
            <a:spLocks noChangeArrowheads="1"/>
          </p:cNvSpPr>
          <p:nvPr/>
        </p:nvSpPr>
        <p:spPr bwMode="auto">
          <a:xfrm rot="10964670" flipH="1">
            <a:off x="3861380" y="2812533"/>
            <a:ext cx="1330325" cy="427038"/>
          </a:xfrm>
          <a:custGeom>
            <a:avLst/>
            <a:gdLst>
              <a:gd name="T0" fmla="*/ 139 w 21600"/>
              <a:gd name="T1" fmla="*/ 0 h 21600"/>
              <a:gd name="T2" fmla="*/ 4 w 21600"/>
              <a:gd name="T3" fmla="*/ 0 h 21600"/>
              <a:gd name="T4" fmla="*/ 139 w 21600"/>
              <a:gd name="T5" fmla="*/ 0 h 21600"/>
              <a:gd name="T6" fmla="*/ 185 w 21600"/>
              <a:gd name="T7" fmla="*/ 0 h 21600"/>
              <a:gd name="T8" fmla="*/ 148 w 21600"/>
              <a:gd name="T9" fmla="*/ 0 h 21600"/>
              <a:gd name="T10" fmla="*/ 153 w 21600"/>
              <a:gd name="T11" fmla="*/ 0 h 21600"/>
              <a:gd name="T12" fmla="*/ 0 60000 65536"/>
              <a:gd name="T13" fmla="*/ 0 60000 65536"/>
              <a:gd name="T14" fmla="*/ 0 60000 65536"/>
              <a:gd name="T15" fmla="*/ 0 60000 65536"/>
              <a:gd name="T16" fmla="*/ 0 60000 65536"/>
              <a:gd name="T17" fmla="*/ 0 60000 65536"/>
              <a:gd name="T18" fmla="*/ 3164 w 21600"/>
              <a:gd name="T19" fmla="*/ 3157 h 21600"/>
              <a:gd name="T20" fmla="*/ 18436 w 21600"/>
              <a:gd name="T21" fmla="*/ 18443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7259" y="19455"/>
                </a:moveTo>
                <a:cubicBezTo>
                  <a:pt x="19991" y="17416"/>
                  <a:pt x="21600" y="14208"/>
                  <a:pt x="21600" y="10800"/>
                </a:cubicBezTo>
                <a:cubicBezTo>
                  <a:pt x="21600" y="4835"/>
                  <a:pt x="16764" y="0"/>
                  <a:pt x="10800" y="0"/>
                </a:cubicBezTo>
                <a:cubicBezTo>
                  <a:pt x="4835" y="0"/>
                  <a:pt x="0" y="4835"/>
                  <a:pt x="0" y="10800"/>
                </a:cubicBezTo>
                <a:cubicBezTo>
                  <a:pt x="-1" y="11791"/>
                  <a:pt x="136" y="12778"/>
                  <a:pt x="405" y="13733"/>
                </a:cubicBezTo>
                <a:cubicBezTo>
                  <a:pt x="136" y="12778"/>
                  <a:pt x="0" y="11791"/>
                  <a:pt x="0" y="10800"/>
                </a:cubicBezTo>
                <a:cubicBezTo>
                  <a:pt x="0" y="4835"/>
                  <a:pt x="4835" y="0"/>
                  <a:pt x="10800" y="0"/>
                </a:cubicBezTo>
                <a:cubicBezTo>
                  <a:pt x="16764" y="0"/>
                  <a:pt x="21600" y="4835"/>
                  <a:pt x="21600" y="10800"/>
                </a:cubicBezTo>
                <a:cubicBezTo>
                  <a:pt x="21600" y="14208"/>
                  <a:pt x="19991" y="17416"/>
                  <a:pt x="17259" y="19455"/>
                </a:cubicBezTo>
                <a:lnTo>
                  <a:pt x="18874" y="21619"/>
                </a:lnTo>
                <a:lnTo>
                  <a:pt x="15095" y="21070"/>
                </a:lnTo>
                <a:lnTo>
                  <a:pt x="15644" y="17291"/>
                </a:lnTo>
                <a:lnTo>
                  <a:pt x="17259" y="19455"/>
                </a:lnTo>
                <a:close/>
              </a:path>
            </a:pathLst>
          </a:custGeom>
          <a:gradFill rotWithShape="0">
            <a:gsLst>
              <a:gs pos="0">
                <a:srgbClr val="666666"/>
              </a:gs>
              <a:gs pos="50000">
                <a:srgbClr val="CCCCCC"/>
              </a:gs>
              <a:gs pos="100000">
                <a:srgbClr val="666666"/>
              </a:gs>
            </a:gsLst>
            <a:lin ang="18900000" scaled="1"/>
          </a:gradFill>
          <a:ln w="12700" cap="rnd">
            <a:solidFill>
              <a:srgbClr val="666666"/>
            </a:solidFill>
            <a:miter lim="800000"/>
            <a:headEnd/>
            <a:tailEnd/>
          </a:ln>
          <a:effectLst>
            <a:outerShdw dist="28398" dir="3806097" algn="ctr" rotWithShape="0">
              <a:srgbClr val="7F7F7F">
                <a:alpha val="50000"/>
              </a:srgbClr>
            </a:outerShdw>
          </a:effectLst>
        </p:spPr>
        <p:txBody>
          <a:bodyPr vert="horz" wrap="square" lIns="91440" tIns="45720" rIns="91440" bIns="45720" numCol="1" anchor="t" anchorCtr="0" compatLnSpc="1">
            <a:prstTxWarp prst="textNoShape">
              <a:avLst/>
            </a:prstTxWarp>
          </a:bodyPr>
          <a:lstStyle/>
          <a:p>
            <a:endParaRPr lang="en-AU"/>
          </a:p>
        </p:txBody>
      </p:sp>
      <p:sp>
        <p:nvSpPr>
          <p:cNvPr id="5" name="AutoShape 157"/>
          <p:cNvSpPr>
            <a:spLocks noChangeArrowheads="1"/>
          </p:cNvSpPr>
          <p:nvPr/>
        </p:nvSpPr>
        <p:spPr bwMode="auto">
          <a:xfrm rot="10964670" flipH="1">
            <a:off x="3861381" y="2394293"/>
            <a:ext cx="1330325" cy="427038"/>
          </a:xfrm>
          <a:custGeom>
            <a:avLst/>
            <a:gdLst>
              <a:gd name="T0" fmla="*/ 139 w 21600"/>
              <a:gd name="T1" fmla="*/ 0 h 21600"/>
              <a:gd name="T2" fmla="*/ 4 w 21600"/>
              <a:gd name="T3" fmla="*/ 0 h 21600"/>
              <a:gd name="T4" fmla="*/ 139 w 21600"/>
              <a:gd name="T5" fmla="*/ 0 h 21600"/>
              <a:gd name="T6" fmla="*/ 185 w 21600"/>
              <a:gd name="T7" fmla="*/ 0 h 21600"/>
              <a:gd name="T8" fmla="*/ 148 w 21600"/>
              <a:gd name="T9" fmla="*/ 0 h 21600"/>
              <a:gd name="T10" fmla="*/ 153 w 21600"/>
              <a:gd name="T11" fmla="*/ 0 h 21600"/>
              <a:gd name="T12" fmla="*/ 0 60000 65536"/>
              <a:gd name="T13" fmla="*/ 0 60000 65536"/>
              <a:gd name="T14" fmla="*/ 0 60000 65536"/>
              <a:gd name="T15" fmla="*/ 0 60000 65536"/>
              <a:gd name="T16" fmla="*/ 0 60000 65536"/>
              <a:gd name="T17" fmla="*/ 0 60000 65536"/>
              <a:gd name="T18" fmla="*/ 3164 w 21600"/>
              <a:gd name="T19" fmla="*/ 3157 h 21600"/>
              <a:gd name="T20" fmla="*/ 18436 w 21600"/>
              <a:gd name="T21" fmla="*/ 18443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7259" y="19455"/>
                </a:moveTo>
                <a:cubicBezTo>
                  <a:pt x="19991" y="17416"/>
                  <a:pt x="21600" y="14208"/>
                  <a:pt x="21600" y="10800"/>
                </a:cubicBezTo>
                <a:cubicBezTo>
                  <a:pt x="21600" y="4835"/>
                  <a:pt x="16764" y="0"/>
                  <a:pt x="10800" y="0"/>
                </a:cubicBezTo>
                <a:cubicBezTo>
                  <a:pt x="4835" y="0"/>
                  <a:pt x="0" y="4835"/>
                  <a:pt x="0" y="10800"/>
                </a:cubicBezTo>
                <a:cubicBezTo>
                  <a:pt x="-1" y="11791"/>
                  <a:pt x="136" y="12778"/>
                  <a:pt x="405" y="13733"/>
                </a:cubicBezTo>
                <a:cubicBezTo>
                  <a:pt x="136" y="12778"/>
                  <a:pt x="0" y="11791"/>
                  <a:pt x="0" y="10800"/>
                </a:cubicBezTo>
                <a:cubicBezTo>
                  <a:pt x="0" y="4835"/>
                  <a:pt x="4835" y="0"/>
                  <a:pt x="10800" y="0"/>
                </a:cubicBezTo>
                <a:cubicBezTo>
                  <a:pt x="16764" y="0"/>
                  <a:pt x="21600" y="4835"/>
                  <a:pt x="21600" y="10800"/>
                </a:cubicBezTo>
                <a:cubicBezTo>
                  <a:pt x="21600" y="14208"/>
                  <a:pt x="19991" y="17416"/>
                  <a:pt x="17259" y="19455"/>
                </a:cubicBezTo>
                <a:lnTo>
                  <a:pt x="18874" y="21619"/>
                </a:lnTo>
                <a:lnTo>
                  <a:pt x="15095" y="21070"/>
                </a:lnTo>
                <a:lnTo>
                  <a:pt x="15644" y="17291"/>
                </a:lnTo>
                <a:lnTo>
                  <a:pt x="17259" y="19455"/>
                </a:lnTo>
                <a:close/>
              </a:path>
            </a:pathLst>
          </a:custGeom>
          <a:gradFill rotWithShape="0">
            <a:gsLst>
              <a:gs pos="0">
                <a:srgbClr val="666666"/>
              </a:gs>
              <a:gs pos="50000">
                <a:srgbClr val="CCCCCC"/>
              </a:gs>
              <a:gs pos="100000">
                <a:srgbClr val="666666"/>
              </a:gs>
            </a:gsLst>
            <a:lin ang="18900000" scaled="1"/>
          </a:gradFill>
          <a:ln w="12700" cap="rnd">
            <a:solidFill>
              <a:srgbClr val="666666"/>
            </a:solidFill>
            <a:miter lim="800000"/>
            <a:headEnd/>
            <a:tailEnd/>
          </a:ln>
          <a:effectLst>
            <a:outerShdw dist="28398" dir="3806097" algn="ctr" rotWithShape="0">
              <a:srgbClr val="7F7F7F">
                <a:alpha val="50000"/>
              </a:srgbClr>
            </a:outerShdw>
          </a:effectLst>
        </p:spPr>
        <p:txBody>
          <a:bodyPr vert="horz" wrap="square" lIns="91440" tIns="45720" rIns="91440" bIns="45720" numCol="1" anchor="t" anchorCtr="0" compatLnSpc="1">
            <a:prstTxWarp prst="textNoShape">
              <a:avLst/>
            </a:prstTxWarp>
          </a:bodyPr>
          <a:lstStyle/>
          <a:p>
            <a:endParaRPr lang="en-AU"/>
          </a:p>
        </p:txBody>
      </p:sp>
      <p:sp>
        <p:nvSpPr>
          <p:cNvPr id="14" name="AutoShape 157"/>
          <p:cNvSpPr>
            <a:spLocks noChangeArrowheads="1"/>
          </p:cNvSpPr>
          <p:nvPr/>
        </p:nvSpPr>
        <p:spPr bwMode="auto">
          <a:xfrm rot="10964670" flipH="1">
            <a:off x="3861381" y="3244580"/>
            <a:ext cx="1330325" cy="427038"/>
          </a:xfrm>
          <a:custGeom>
            <a:avLst/>
            <a:gdLst>
              <a:gd name="T0" fmla="*/ 139 w 21600"/>
              <a:gd name="T1" fmla="*/ 0 h 21600"/>
              <a:gd name="T2" fmla="*/ 4 w 21600"/>
              <a:gd name="T3" fmla="*/ 0 h 21600"/>
              <a:gd name="T4" fmla="*/ 139 w 21600"/>
              <a:gd name="T5" fmla="*/ 0 h 21600"/>
              <a:gd name="T6" fmla="*/ 185 w 21600"/>
              <a:gd name="T7" fmla="*/ 0 h 21600"/>
              <a:gd name="T8" fmla="*/ 148 w 21600"/>
              <a:gd name="T9" fmla="*/ 0 h 21600"/>
              <a:gd name="T10" fmla="*/ 153 w 21600"/>
              <a:gd name="T11" fmla="*/ 0 h 21600"/>
              <a:gd name="T12" fmla="*/ 0 60000 65536"/>
              <a:gd name="T13" fmla="*/ 0 60000 65536"/>
              <a:gd name="T14" fmla="*/ 0 60000 65536"/>
              <a:gd name="T15" fmla="*/ 0 60000 65536"/>
              <a:gd name="T16" fmla="*/ 0 60000 65536"/>
              <a:gd name="T17" fmla="*/ 0 60000 65536"/>
              <a:gd name="T18" fmla="*/ 3164 w 21600"/>
              <a:gd name="T19" fmla="*/ 3157 h 21600"/>
              <a:gd name="T20" fmla="*/ 18436 w 21600"/>
              <a:gd name="T21" fmla="*/ 18443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7259" y="19455"/>
                </a:moveTo>
                <a:cubicBezTo>
                  <a:pt x="19991" y="17416"/>
                  <a:pt x="21600" y="14208"/>
                  <a:pt x="21600" y="10800"/>
                </a:cubicBezTo>
                <a:cubicBezTo>
                  <a:pt x="21600" y="4835"/>
                  <a:pt x="16764" y="0"/>
                  <a:pt x="10800" y="0"/>
                </a:cubicBezTo>
                <a:cubicBezTo>
                  <a:pt x="4835" y="0"/>
                  <a:pt x="0" y="4835"/>
                  <a:pt x="0" y="10800"/>
                </a:cubicBezTo>
                <a:cubicBezTo>
                  <a:pt x="-1" y="11791"/>
                  <a:pt x="136" y="12778"/>
                  <a:pt x="405" y="13733"/>
                </a:cubicBezTo>
                <a:cubicBezTo>
                  <a:pt x="136" y="12778"/>
                  <a:pt x="0" y="11791"/>
                  <a:pt x="0" y="10800"/>
                </a:cubicBezTo>
                <a:cubicBezTo>
                  <a:pt x="0" y="4835"/>
                  <a:pt x="4835" y="0"/>
                  <a:pt x="10800" y="0"/>
                </a:cubicBezTo>
                <a:cubicBezTo>
                  <a:pt x="16764" y="0"/>
                  <a:pt x="21600" y="4835"/>
                  <a:pt x="21600" y="10800"/>
                </a:cubicBezTo>
                <a:cubicBezTo>
                  <a:pt x="21600" y="14208"/>
                  <a:pt x="19991" y="17416"/>
                  <a:pt x="17259" y="19455"/>
                </a:cubicBezTo>
                <a:lnTo>
                  <a:pt x="18874" y="21619"/>
                </a:lnTo>
                <a:lnTo>
                  <a:pt x="15095" y="21070"/>
                </a:lnTo>
                <a:lnTo>
                  <a:pt x="15644" y="17291"/>
                </a:lnTo>
                <a:lnTo>
                  <a:pt x="17259" y="19455"/>
                </a:lnTo>
                <a:close/>
              </a:path>
            </a:pathLst>
          </a:custGeom>
          <a:gradFill rotWithShape="0">
            <a:gsLst>
              <a:gs pos="0">
                <a:srgbClr val="666666"/>
              </a:gs>
              <a:gs pos="50000">
                <a:srgbClr val="CCCCCC"/>
              </a:gs>
              <a:gs pos="100000">
                <a:srgbClr val="666666"/>
              </a:gs>
            </a:gsLst>
            <a:lin ang="18900000" scaled="1"/>
          </a:gradFill>
          <a:ln w="12700" cap="rnd">
            <a:solidFill>
              <a:srgbClr val="666666"/>
            </a:solidFill>
            <a:miter lim="800000"/>
            <a:headEnd/>
            <a:tailEnd/>
          </a:ln>
          <a:effectLst>
            <a:outerShdw dist="28398" dir="3806097" algn="ctr" rotWithShape="0">
              <a:srgbClr val="7F7F7F">
                <a:alpha val="50000"/>
              </a:srgbClr>
            </a:outerShdw>
          </a:effectLst>
        </p:spPr>
        <p:txBody>
          <a:bodyPr vert="horz" wrap="square" lIns="91440" tIns="45720" rIns="91440" bIns="45720" numCol="1" anchor="t" anchorCtr="0" compatLnSpc="1">
            <a:prstTxWarp prst="textNoShape">
              <a:avLst/>
            </a:prstTxWarp>
          </a:bodyPr>
          <a:lstStyle/>
          <a:p>
            <a:endParaRPr lang="en-AU"/>
          </a:p>
        </p:txBody>
      </p:sp>
      <p:sp>
        <p:nvSpPr>
          <p:cNvPr id="15" name="AutoShape 157"/>
          <p:cNvSpPr>
            <a:spLocks noChangeArrowheads="1"/>
          </p:cNvSpPr>
          <p:nvPr/>
        </p:nvSpPr>
        <p:spPr bwMode="auto">
          <a:xfrm rot="10964670" flipH="1">
            <a:off x="3861381" y="2596509"/>
            <a:ext cx="1330325" cy="427038"/>
          </a:xfrm>
          <a:custGeom>
            <a:avLst/>
            <a:gdLst>
              <a:gd name="T0" fmla="*/ 139 w 21600"/>
              <a:gd name="T1" fmla="*/ 0 h 21600"/>
              <a:gd name="T2" fmla="*/ 4 w 21600"/>
              <a:gd name="T3" fmla="*/ 0 h 21600"/>
              <a:gd name="T4" fmla="*/ 139 w 21600"/>
              <a:gd name="T5" fmla="*/ 0 h 21600"/>
              <a:gd name="T6" fmla="*/ 185 w 21600"/>
              <a:gd name="T7" fmla="*/ 0 h 21600"/>
              <a:gd name="T8" fmla="*/ 148 w 21600"/>
              <a:gd name="T9" fmla="*/ 0 h 21600"/>
              <a:gd name="T10" fmla="*/ 153 w 21600"/>
              <a:gd name="T11" fmla="*/ 0 h 21600"/>
              <a:gd name="T12" fmla="*/ 0 60000 65536"/>
              <a:gd name="T13" fmla="*/ 0 60000 65536"/>
              <a:gd name="T14" fmla="*/ 0 60000 65536"/>
              <a:gd name="T15" fmla="*/ 0 60000 65536"/>
              <a:gd name="T16" fmla="*/ 0 60000 65536"/>
              <a:gd name="T17" fmla="*/ 0 60000 65536"/>
              <a:gd name="T18" fmla="*/ 3164 w 21600"/>
              <a:gd name="T19" fmla="*/ 3157 h 21600"/>
              <a:gd name="T20" fmla="*/ 18436 w 21600"/>
              <a:gd name="T21" fmla="*/ 18443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7259" y="19455"/>
                </a:moveTo>
                <a:cubicBezTo>
                  <a:pt x="19991" y="17416"/>
                  <a:pt x="21600" y="14208"/>
                  <a:pt x="21600" y="10800"/>
                </a:cubicBezTo>
                <a:cubicBezTo>
                  <a:pt x="21600" y="4835"/>
                  <a:pt x="16764" y="0"/>
                  <a:pt x="10800" y="0"/>
                </a:cubicBezTo>
                <a:cubicBezTo>
                  <a:pt x="4835" y="0"/>
                  <a:pt x="0" y="4835"/>
                  <a:pt x="0" y="10800"/>
                </a:cubicBezTo>
                <a:cubicBezTo>
                  <a:pt x="-1" y="11791"/>
                  <a:pt x="136" y="12778"/>
                  <a:pt x="405" y="13733"/>
                </a:cubicBezTo>
                <a:cubicBezTo>
                  <a:pt x="136" y="12778"/>
                  <a:pt x="0" y="11791"/>
                  <a:pt x="0" y="10800"/>
                </a:cubicBezTo>
                <a:cubicBezTo>
                  <a:pt x="0" y="4835"/>
                  <a:pt x="4835" y="0"/>
                  <a:pt x="10800" y="0"/>
                </a:cubicBezTo>
                <a:cubicBezTo>
                  <a:pt x="16764" y="0"/>
                  <a:pt x="21600" y="4835"/>
                  <a:pt x="21600" y="10800"/>
                </a:cubicBezTo>
                <a:cubicBezTo>
                  <a:pt x="21600" y="14208"/>
                  <a:pt x="19991" y="17416"/>
                  <a:pt x="17259" y="19455"/>
                </a:cubicBezTo>
                <a:lnTo>
                  <a:pt x="18874" y="21619"/>
                </a:lnTo>
                <a:lnTo>
                  <a:pt x="15095" y="21070"/>
                </a:lnTo>
                <a:lnTo>
                  <a:pt x="15644" y="17291"/>
                </a:lnTo>
                <a:lnTo>
                  <a:pt x="17259" y="19455"/>
                </a:lnTo>
                <a:close/>
              </a:path>
            </a:pathLst>
          </a:custGeom>
          <a:gradFill rotWithShape="0">
            <a:gsLst>
              <a:gs pos="0">
                <a:srgbClr val="666666"/>
              </a:gs>
              <a:gs pos="50000">
                <a:srgbClr val="CCCCCC"/>
              </a:gs>
              <a:gs pos="100000">
                <a:srgbClr val="666666"/>
              </a:gs>
            </a:gsLst>
            <a:lin ang="18900000" scaled="1"/>
          </a:gradFill>
          <a:ln w="12700" cap="rnd">
            <a:solidFill>
              <a:srgbClr val="666666"/>
            </a:solidFill>
            <a:miter lim="800000"/>
            <a:headEnd/>
            <a:tailEnd/>
          </a:ln>
          <a:effectLst>
            <a:outerShdw dist="28398" dir="3806097" algn="ctr" rotWithShape="0">
              <a:srgbClr val="7F7F7F">
                <a:alpha val="50000"/>
              </a:srgbClr>
            </a:outerShdw>
          </a:effectLst>
        </p:spPr>
        <p:txBody>
          <a:bodyPr vert="horz" wrap="square" lIns="91440" tIns="45720" rIns="91440" bIns="45720" numCol="1" anchor="t" anchorCtr="0" compatLnSpc="1">
            <a:prstTxWarp prst="textNoShape">
              <a:avLst/>
            </a:prstTxWarp>
          </a:bodyPr>
          <a:lstStyle/>
          <a:p>
            <a:endParaRPr lang="en-AU"/>
          </a:p>
        </p:txBody>
      </p:sp>
      <p:sp>
        <p:nvSpPr>
          <p:cNvPr id="16" name="AutoShape 157"/>
          <p:cNvSpPr>
            <a:spLocks noChangeArrowheads="1"/>
          </p:cNvSpPr>
          <p:nvPr/>
        </p:nvSpPr>
        <p:spPr bwMode="auto">
          <a:xfrm rot="10964670" flipH="1">
            <a:off x="3861381" y="3042365"/>
            <a:ext cx="1330325" cy="427038"/>
          </a:xfrm>
          <a:custGeom>
            <a:avLst/>
            <a:gdLst>
              <a:gd name="T0" fmla="*/ 139 w 21600"/>
              <a:gd name="T1" fmla="*/ 0 h 21600"/>
              <a:gd name="T2" fmla="*/ 4 w 21600"/>
              <a:gd name="T3" fmla="*/ 0 h 21600"/>
              <a:gd name="T4" fmla="*/ 139 w 21600"/>
              <a:gd name="T5" fmla="*/ 0 h 21600"/>
              <a:gd name="T6" fmla="*/ 185 w 21600"/>
              <a:gd name="T7" fmla="*/ 0 h 21600"/>
              <a:gd name="T8" fmla="*/ 148 w 21600"/>
              <a:gd name="T9" fmla="*/ 0 h 21600"/>
              <a:gd name="T10" fmla="*/ 153 w 21600"/>
              <a:gd name="T11" fmla="*/ 0 h 21600"/>
              <a:gd name="T12" fmla="*/ 0 60000 65536"/>
              <a:gd name="T13" fmla="*/ 0 60000 65536"/>
              <a:gd name="T14" fmla="*/ 0 60000 65536"/>
              <a:gd name="T15" fmla="*/ 0 60000 65536"/>
              <a:gd name="T16" fmla="*/ 0 60000 65536"/>
              <a:gd name="T17" fmla="*/ 0 60000 65536"/>
              <a:gd name="T18" fmla="*/ 3164 w 21600"/>
              <a:gd name="T19" fmla="*/ 3157 h 21600"/>
              <a:gd name="T20" fmla="*/ 18436 w 21600"/>
              <a:gd name="T21" fmla="*/ 18443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7259" y="19455"/>
                </a:moveTo>
                <a:cubicBezTo>
                  <a:pt x="19991" y="17416"/>
                  <a:pt x="21600" y="14208"/>
                  <a:pt x="21600" y="10800"/>
                </a:cubicBezTo>
                <a:cubicBezTo>
                  <a:pt x="21600" y="4835"/>
                  <a:pt x="16764" y="0"/>
                  <a:pt x="10800" y="0"/>
                </a:cubicBezTo>
                <a:cubicBezTo>
                  <a:pt x="4835" y="0"/>
                  <a:pt x="0" y="4835"/>
                  <a:pt x="0" y="10800"/>
                </a:cubicBezTo>
                <a:cubicBezTo>
                  <a:pt x="-1" y="11791"/>
                  <a:pt x="136" y="12778"/>
                  <a:pt x="405" y="13733"/>
                </a:cubicBezTo>
                <a:cubicBezTo>
                  <a:pt x="136" y="12778"/>
                  <a:pt x="0" y="11791"/>
                  <a:pt x="0" y="10800"/>
                </a:cubicBezTo>
                <a:cubicBezTo>
                  <a:pt x="0" y="4835"/>
                  <a:pt x="4835" y="0"/>
                  <a:pt x="10800" y="0"/>
                </a:cubicBezTo>
                <a:cubicBezTo>
                  <a:pt x="16764" y="0"/>
                  <a:pt x="21600" y="4835"/>
                  <a:pt x="21600" y="10800"/>
                </a:cubicBezTo>
                <a:cubicBezTo>
                  <a:pt x="21600" y="14208"/>
                  <a:pt x="19991" y="17416"/>
                  <a:pt x="17259" y="19455"/>
                </a:cubicBezTo>
                <a:lnTo>
                  <a:pt x="18874" y="21619"/>
                </a:lnTo>
                <a:lnTo>
                  <a:pt x="15095" y="21070"/>
                </a:lnTo>
                <a:lnTo>
                  <a:pt x="15644" y="17291"/>
                </a:lnTo>
                <a:lnTo>
                  <a:pt x="17259" y="19455"/>
                </a:lnTo>
                <a:close/>
              </a:path>
            </a:pathLst>
          </a:custGeom>
          <a:gradFill rotWithShape="0">
            <a:gsLst>
              <a:gs pos="0">
                <a:srgbClr val="666666"/>
              </a:gs>
              <a:gs pos="50000">
                <a:srgbClr val="CCCCCC"/>
              </a:gs>
              <a:gs pos="100000">
                <a:srgbClr val="666666"/>
              </a:gs>
            </a:gsLst>
            <a:lin ang="18900000" scaled="1"/>
          </a:gradFill>
          <a:ln w="12700" cap="rnd">
            <a:solidFill>
              <a:srgbClr val="666666"/>
            </a:solidFill>
            <a:miter lim="800000"/>
            <a:headEnd/>
            <a:tailEnd/>
          </a:ln>
          <a:effectLst>
            <a:outerShdw dist="28398" dir="3806097" algn="ctr" rotWithShape="0">
              <a:srgbClr val="7F7F7F">
                <a:alpha val="50000"/>
              </a:srgbClr>
            </a:outerShdw>
          </a:effectLst>
        </p:spPr>
        <p:txBody>
          <a:bodyPr vert="horz" wrap="square" lIns="91440" tIns="45720" rIns="91440" bIns="45720" numCol="1" anchor="t" anchorCtr="0" compatLnSpc="1">
            <a:prstTxWarp prst="textNoShape">
              <a:avLst/>
            </a:prstTxWarp>
          </a:bodyPr>
          <a:lstStyle/>
          <a:p>
            <a:endParaRPr lang="en-AU"/>
          </a:p>
        </p:txBody>
      </p:sp>
      <p:sp>
        <p:nvSpPr>
          <p:cNvPr id="17" name="AutoShape 157"/>
          <p:cNvSpPr>
            <a:spLocks noChangeArrowheads="1"/>
          </p:cNvSpPr>
          <p:nvPr/>
        </p:nvSpPr>
        <p:spPr bwMode="auto">
          <a:xfrm rot="10964670" flipH="1">
            <a:off x="3861381" y="2164460"/>
            <a:ext cx="1330325" cy="427038"/>
          </a:xfrm>
          <a:custGeom>
            <a:avLst/>
            <a:gdLst>
              <a:gd name="T0" fmla="*/ 139 w 21600"/>
              <a:gd name="T1" fmla="*/ 0 h 21600"/>
              <a:gd name="T2" fmla="*/ 4 w 21600"/>
              <a:gd name="T3" fmla="*/ 0 h 21600"/>
              <a:gd name="T4" fmla="*/ 139 w 21600"/>
              <a:gd name="T5" fmla="*/ 0 h 21600"/>
              <a:gd name="T6" fmla="*/ 185 w 21600"/>
              <a:gd name="T7" fmla="*/ 0 h 21600"/>
              <a:gd name="T8" fmla="*/ 148 w 21600"/>
              <a:gd name="T9" fmla="*/ 0 h 21600"/>
              <a:gd name="T10" fmla="*/ 153 w 21600"/>
              <a:gd name="T11" fmla="*/ 0 h 21600"/>
              <a:gd name="T12" fmla="*/ 0 60000 65536"/>
              <a:gd name="T13" fmla="*/ 0 60000 65536"/>
              <a:gd name="T14" fmla="*/ 0 60000 65536"/>
              <a:gd name="T15" fmla="*/ 0 60000 65536"/>
              <a:gd name="T16" fmla="*/ 0 60000 65536"/>
              <a:gd name="T17" fmla="*/ 0 60000 65536"/>
              <a:gd name="T18" fmla="*/ 3164 w 21600"/>
              <a:gd name="T19" fmla="*/ 3157 h 21600"/>
              <a:gd name="T20" fmla="*/ 18436 w 21600"/>
              <a:gd name="T21" fmla="*/ 18443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7259" y="19455"/>
                </a:moveTo>
                <a:cubicBezTo>
                  <a:pt x="19991" y="17416"/>
                  <a:pt x="21600" y="14208"/>
                  <a:pt x="21600" y="10800"/>
                </a:cubicBezTo>
                <a:cubicBezTo>
                  <a:pt x="21600" y="4835"/>
                  <a:pt x="16764" y="0"/>
                  <a:pt x="10800" y="0"/>
                </a:cubicBezTo>
                <a:cubicBezTo>
                  <a:pt x="4835" y="0"/>
                  <a:pt x="0" y="4835"/>
                  <a:pt x="0" y="10800"/>
                </a:cubicBezTo>
                <a:cubicBezTo>
                  <a:pt x="-1" y="11791"/>
                  <a:pt x="136" y="12778"/>
                  <a:pt x="405" y="13733"/>
                </a:cubicBezTo>
                <a:cubicBezTo>
                  <a:pt x="136" y="12778"/>
                  <a:pt x="0" y="11791"/>
                  <a:pt x="0" y="10800"/>
                </a:cubicBezTo>
                <a:cubicBezTo>
                  <a:pt x="0" y="4835"/>
                  <a:pt x="4835" y="0"/>
                  <a:pt x="10800" y="0"/>
                </a:cubicBezTo>
                <a:cubicBezTo>
                  <a:pt x="16764" y="0"/>
                  <a:pt x="21600" y="4835"/>
                  <a:pt x="21600" y="10800"/>
                </a:cubicBezTo>
                <a:cubicBezTo>
                  <a:pt x="21600" y="14208"/>
                  <a:pt x="19991" y="17416"/>
                  <a:pt x="17259" y="19455"/>
                </a:cubicBezTo>
                <a:lnTo>
                  <a:pt x="18874" y="21619"/>
                </a:lnTo>
                <a:lnTo>
                  <a:pt x="15095" y="21070"/>
                </a:lnTo>
                <a:lnTo>
                  <a:pt x="15644" y="17291"/>
                </a:lnTo>
                <a:lnTo>
                  <a:pt x="17259" y="19455"/>
                </a:lnTo>
                <a:close/>
              </a:path>
            </a:pathLst>
          </a:custGeom>
          <a:gradFill rotWithShape="0">
            <a:gsLst>
              <a:gs pos="0">
                <a:srgbClr val="666666"/>
              </a:gs>
              <a:gs pos="50000">
                <a:srgbClr val="CCCCCC"/>
              </a:gs>
              <a:gs pos="100000">
                <a:srgbClr val="666666"/>
              </a:gs>
            </a:gsLst>
            <a:lin ang="18900000" scaled="1"/>
          </a:gradFill>
          <a:ln w="12700" cap="rnd">
            <a:solidFill>
              <a:srgbClr val="666666"/>
            </a:solidFill>
            <a:miter lim="800000"/>
            <a:headEnd/>
            <a:tailEnd/>
          </a:ln>
          <a:effectLst>
            <a:outerShdw dist="28398" dir="3806097" algn="ctr" rotWithShape="0">
              <a:srgbClr val="7F7F7F">
                <a:alpha val="50000"/>
              </a:srgbClr>
            </a:outerShdw>
          </a:effectLst>
        </p:spPr>
        <p:txBody>
          <a:bodyPr vert="horz" wrap="square" lIns="91440" tIns="45720" rIns="91440" bIns="45720" numCol="1" anchor="t" anchorCtr="0" compatLnSpc="1">
            <a:prstTxWarp prst="textNoShape">
              <a:avLst/>
            </a:prstTxWarp>
          </a:bodyPr>
          <a:lstStyle/>
          <a:p>
            <a:endParaRPr lang="en-AU"/>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5"/>
          <p:cNvSpPr>
            <a:spLocks noGrp="1"/>
          </p:cNvSpPr>
          <p:nvPr>
            <p:ph type="ctrTitle"/>
          </p:nvPr>
        </p:nvSpPr>
        <p:spPr>
          <a:xfrm>
            <a:off x="179512" y="44624"/>
            <a:ext cx="2304256" cy="792088"/>
          </a:xfrm>
        </p:spPr>
        <p:txBody>
          <a:bodyPr>
            <a:noAutofit/>
          </a:bodyPr>
          <a:lstStyle/>
          <a:p>
            <a:pPr marL="26988" algn="l" fontAlgn="base">
              <a:spcAft>
                <a:spcPct val="0"/>
              </a:spcAft>
            </a:pPr>
            <a:r>
              <a:rPr lang="en-GB" altLang="zh-CN" sz="2800" b="1" dirty="0" smtClean="0">
                <a:solidFill>
                  <a:srgbClr val="572314"/>
                </a:solidFill>
                <a:effectLst>
                  <a:outerShdw blurRad="38100" dist="38100" dir="2700000" algn="tl">
                    <a:srgbClr val="C0C0C0"/>
                  </a:outerShdw>
                </a:effectLst>
                <a:latin typeface="Times New Roman" pitchFamily="18" charset="0"/>
                <a:ea typeface="新宋体" pitchFamily="49" charset="-122"/>
                <a:cs typeface="Times New Roman" pitchFamily="18" charset="0"/>
              </a:rPr>
              <a:t>References</a:t>
            </a:r>
            <a:endParaRPr lang="en-AU" altLang="zh-CN" sz="1800" dirty="0" smtClean="0">
              <a:solidFill>
                <a:srgbClr val="572314"/>
              </a:solidFill>
              <a:effectLst>
                <a:outerShdw blurRad="38100" dist="38100" dir="2700000" algn="tl">
                  <a:srgbClr val="C0C0C0"/>
                </a:outerShdw>
              </a:effectLst>
              <a:latin typeface="Times New Roman" pitchFamily="18" charset="0"/>
              <a:ea typeface="新宋体" pitchFamily="49" charset="-122"/>
              <a:cs typeface="Times New Roman" pitchFamily="18" charset="0"/>
            </a:endParaRPr>
          </a:p>
        </p:txBody>
      </p:sp>
      <p:sp>
        <p:nvSpPr>
          <p:cNvPr id="9" name="TextBox 8"/>
          <p:cNvSpPr txBox="1"/>
          <p:nvPr/>
        </p:nvSpPr>
        <p:spPr>
          <a:xfrm flipH="1">
            <a:off x="323528" y="1556792"/>
            <a:ext cx="8820472" cy="369332"/>
          </a:xfrm>
          <a:prstGeom prst="rect">
            <a:avLst/>
          </a:prstGeom>
          <a:noFill/>
        </p:spPr>
        <p:txBody>
          <a:bodyPr wrap="square" rtlCol="0">
            <a:spAutoFit/>
          </a:bodyPr>
          <a:lstStyle/>
          <a:p>
            <a:endParaRPr lang="en-AU" dirty="0"/>
          </a:p>
        </p:txBody>
      </p:sp>
      <p:sp>
        <p:nvSpPr>
          <p:cNvPr id="5121" name="Rectangle 1"/>
          <p:cNvSpPr>
            <a:spLocks noChangeArrowheads="1"/>
          </p:cNvSpPr>
          <p:nvPr/>
        </p:nvSpPr>
        <p:spPr bwMode="auto">
          <a:xfrm>
            <a:off x="179512" y="764704"/>
            <a:ext cx="8712968"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Alavi, M., &amp; Leidner, D. E. (2001). Review: Knowledge management and knowledge management systems: Conceptual foundations and research issues. </a:t>
            </a:r>
            <a:r>
              <a:rPr kumimoji="0" lang="en-US" sz="1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MIS quarterly</a:t>
            </a:r>
            <a:r>
              <a:rPr kumimoji="0" lang="en-US"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1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25</a:t>
            </a:r>
            <a:r>
              <a:rPr kumimoji="0" lang="en-US"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(1), 107-139.</a:t>
            </a:r>
            <a:endParaRPr kumimoji="0" lang="en-AU"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Asad, M. (2012). Porter Five Forces </a:t>
            </a:r>
            <a:r>
              <a:rPr kumimoji="0" lang="en-US" sz="12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vs</a:t>
            </a:r>
            <a:r>
              <a:rPr kumimoji="0" lang="en-US"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Resource Based View-A Comparison. </a:t>
            </a:r>
            <a:r>
              <a:rPr kumimoji="0" lang="en-US" sz="1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Available at SSRN 1986725</a:t>
            </a:r>
            <a:r>
              <a:rPr kumimoji="0" lang="en-US"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endParaRPr kumimoji="0" lang="en-AU"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12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Bennet</a:t>
            </a:r>
            <a:r>
              <a:rPr kumimoji="0" lang="en-US"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 &amp; </a:t>
            </a:r>
            <a:r>
              <a:rPr kumimoji="0" lang="en-US" sz="12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Bennet</a:t>
            </a:r>
            <a:r>
              <a:rPr kumimoji="0" lang="en-US"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D. (2004). </a:t>
            </a:r>
            <a:r>
              <a:rPr kumimoji="0" lang="en-US" sz="1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Organizational survival in the new world: the </a:t>
            </a:r>
            <a:r>
              <a:rPr kumimoji="0" lang="en-US" sz="12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inteligent</a:t>
            </a:r>
            <a:r>
              <a:rPr kumimoji="0" lang="en-US" sz="1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complex adaptive system. A new </a:t>
            </a:r>
            <a:r>
              <a:rPr kumimoji="0" lang="en-US" sz="12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theoary</a:t>
            </a:r>
            <a:r>
              <a:rPr kumimoji="0" lang="en-US" sz="1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of the firm.</a:t>
            </a:r>
            <a:r>
              <a:rPr kumimoji="0" lang="en-US"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Burlington: </a:t>
            </a:r>
            <a:r>
              <a:rPr kumimoji="0" lang="en-US" sz="12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MA:Elsevier</a:t>
            </a:r>
            <a:r>
              <a:rPr kumimoji="0" lang="en-US"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Butterworth-Heinemann.</a:t>
            </a:r>
            <a:endParaRPr kumimoji="0" lang="en-AU"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Boisot, M. (1998). </a:t>
            </a:r>
            <a:r>
              <a:rPr kumimoji="0" lang="en-US" sz="1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Knowledge assets: Securing competitive advantage in the information economy.</a:t>
            </a:r>
            <a:r>
              <a:rPr kumimoji="0" lang="en-US"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Oxford University Press, USA.</a:t>
            </a:r>
            <a:endParaRPr kumimoji="0" lang="en-AU"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Boisot, M. (1987). Information and Organizations. </a:t>
            </a:r>
            <a:r>
              <a:rPr kumimoji="0" lang="en-US" sz="1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The Manager as Anthropologist, , Fontana/Collins, London</a:t>
            </a:r>
            <a:r>
              <a:rPr kumimoji="0" lang="en-US"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endParaRPr kumimoji="0" lang="en-AU"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Carpenter, M. A., Sanders, W. G., Rice, J. L., &amp; Martin, N. J. (2010). </a:t>
            </a:r>
            <a:r>
              <a:rPr kumimoji="0" lang="en-US" sz="1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Strategic Management: A dynamic Perspective Concepts and Cases.</a:t>
            </a:r>
            <a:r>
              <a:rPr kumimoji="0" lang="en-US"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Pearson.</a:t>
            </a:r>
            <a:endParaRPr kumimoji="0" lang="en-AU"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Chase, R. (1997). The Knowledge based Organization: An International Survey. </a:t>
            </a:r>
            <a:r>
              <a:rPr kumimoji="0" lang="en-US" sz="1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Journal of Knowledge Management</a:t>
            </a:r>
            <a:r>
              <a:rPr kumimoji="0" lang="en-US"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1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1</a:t>
            </a:r>
            <a:r>
              <a:rPr kumimoji="0" lang="en-US"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(1).</a:t>
            </a:r>
            <a:endParaRPr kumimoji="0" lang="en-AU"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Chen, M.-Y., &amp; Chen, A.-P. (2005). Integrating option model and knowledge management performance measures: an empirical study. </a:t>
            </a:r>
            <a:r>
              <a:rPr kumimoji="0" lang="en-US" sz="1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Journal of Information Science</a:t>
            </a:r>
            <a:r>
              <a:rPr kumimoji="0" lang="en-US"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1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31</a:t>
            </a:r>
            <a:r>
              <a:rPr kumimoji="0" lang="en-US"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(5), 381-393.</a:t>
            </a:r>
            <a:endParaRPr kumimoji="0" lang="en-AU"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Choo, C. (1998). </a:t>
            </a:r>
            <a:r>
              <a:rPr kumimoji="0" lang="en-US" sz="1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The knowing organization.</a:t>
            </a:r>
            <a:r>
              <a:rPr kumimoji="0" lang="en-US"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New York: Oxford University Press.</a:t>
            </a:r>
            <a:endParaRPr kumimoji="0" lang="en-AU"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Darroch, J. (2003). Developing a measure of knowledge management behaviors and practices. </a:t>
            </a:r>
            <a:r>
              <a:rPr kumimoji="0" lang="en-US" sz="1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Journal of Knowledge </a:t>
            </a:r>
            <a:r>
              <a:rPr kumimoji="0" lang="en-US" sz="12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Managemen</a:t>
            </a:r>
            <a:r>
              <a:rPr kumimoji="0" lang="en-US"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1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7</a:t>
            </a:r>
            <a:r>
              <a:rPr kumimoji="0" lang="en-US"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(5), 41-54.</a:t>
            </a:r>
            <a:endParaRPr kumimoji="0" lang="en-AU"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12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Demerest</a:t>
            </a:r>
            <a:r>
              <a:rPr kumimoji="0" lang="en-US"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M. (1997). Understanding knowledge management. </a:t>
            </a:r>
            <a:r>
              <a:rPr kumimoji="0" lang="en-US" sz="1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Journal of long range </a:t>
            </a:r>
            <a:r>
              <a:rPr kumimoji="0" lang="en-US" sz="12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Planing</a:t>
            </a:r>
            <a:r>
              <a:rPr kumimoji="0" lang="en-US"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1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30</a:t>
            </a:r>
            <a:r>
              <a:rPr kumimoji="0" lang="en-US"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(3), 374-84.</a:t>
            </a:r>
            <a:endParaRPr kumimoji="0" lang="en-AU"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Duvall, M. (2002). Knowledge Management Vendors Go Vertical. </a:t>
            </a:r>
            <a:r>
              <a:rPr kumimoji="0" lang="en-US" sz="1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Intranet journal</a:t>
            </a:r>
            <a:r>
              <a:rPr kumimoji="0" lang="en-US"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endParaRPr kumimoji="0" lang="en-AU"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Frid, R. (2003). A Common KM Framework For The Government Of Canada: Frid Framework For Enterprise Knowledge management. </a:t>
            </a:r>
            <a:r>
              <a:rPr kumimoji="0" lang="en-US" sz="1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Canadian Institute of Knowledge Management, Ontario.</a:t>
            </a:r>
            <a:r>
              <a:rPr kumimoji="0" lang="en-US"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endParaRPr kumimoji="0" lang="en-AU"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Hedlund, G., &amp; Nonaka, I. (1993). Models of Knowledge Management in the West and Japan. </a:t>
            </a:r>
            <a:r>
              <a:rPr kumimoji="0" lang="en-US" sz="1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Implementing Strategic Process, Change, Learning and</a:t>
            </a:r>
            <a:r>
              <a:rPr kumimoji="0" lang="en-US"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117-44.</a:t>
            </a:r>
            <a:endParaRPr kumimoji="0" lang="en-AU"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Holzner, B., &amp; Marx, J. (1979). </a:t>
            </a:r>
            <a:r>
              <a:rPr kumimoji="0" lang="en-US" sz="1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The Knowledge Application: The Knowledge System in </a:t>
            </a:r>
            <a:r>
              <a:rPr kumimoji="0" lang="en-US" sz="12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Society,Allyn</a:t>
            </a:r>
            <a:r>
              <a:rPr kumimoji="0" lang="en-US" sz="1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-Bacon, Boston,.</a:t>
            </a:r>
            <a:r>
              <a:rPr kumimoji="0" lang="en-US"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endParaRPr kumimoji="0" lang="en-AU"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Jambhekar, N. D. (2011). Knowledge Discovery through Data Mining in the improvement of Business and its Operating. </a:t>
            </a:r>
            <a:r>
              <a:rPr kumimoji="0" lang="en-US" sz="1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Online International Interdisciplinary Research Journal</a:t>
            </a:r>
            <a:r>
              <a:rPr kumimoji="0" lang="en-US"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1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I</a:t>
            </a:r>
            <a:r>
              <a:rPr kumimoji="0" lang="en-US"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(II).</a:t>
            </a:r>
          </a:p>
          <a:p>
            <a:pPr eaLnBrk="0" fontAlgn="base" hangingPunct="0">
              <a:spcBef>
                <a:spcPct val="0"/>
              </a:spcBef>
              <a:spcAft>
                <a:spcPct val="0"/>
              </a:spcAft>
              <a:buFontTx/>
              <a:buChar char="•"/>
            </a:pPr>
            <a:r>
              <a:rPr lang="en-US" sz="1200" dirty="0" smtClean="0">
                <a:latin typeface="Times New Roman" pitchFamily="18" charset="0"/>
                <a:ea typeface="Times New Roman" pitchFamily="18" charset="0"/>
                <a:cs typeface="Times New Roman" pitchFamily="18" charset="0"/>
              </a:rPr>
              <a:t>Jashapara, A. (2011). </a:t>
            </a:r>
            <a:r>
              <a:rPr lang="en-US" sz="1200" i="1" dirty="0" smtClean="0">
                <a:latin typeface="Times New Roman" pitchFamily="18" charset="0"/>
                <a:ea typeface="Times New Roman" pitchFamily="18" charset="0"/>
                <a:cs typeface="Times New Roman" pitchFamily="18" charset="0"/>
              </a:rPr>
              <a:t>Knowledge management an integrated approach</a:t>
            </a:r>
            <a:r>
              <a:rPr lang="en-US" sz="1200" dirty="0" smtClean="0">
                <a:latin typeface="Times New Roman" pitchFamily="18" charset="0"/>
                <a:ea typeface="Times New Roman" pitchFamily="18" charset="0"/>
                <a:cs typeface="Times New Roman" pitchFamily="18" charset="0"/>
              </a:rPr>
              <a:t> (second ed.). Sydney: Prentice Hall.</a:t>
            </a:r>
          </a:p>
          <a:p>
            <a:pPr lvl="0" eaLnBrk="0" fontAlgn="base" hangingPunct="0">
              <a:spcBef>
                <a:spcPct val="0"/>
              </a:spcBef>
              <a:spcAft>
                <a:spcPct val="0"/>
              </a:spcAft>
              <a:buFontTx/>
              <a:buChar char="•"/>
            </a:pPr>
            <a:r>
              <a:rPr lang="en-US" sz="1200" dirty="0" smtClean="0">
                <a:latin typeface="Times New Roman" pitchFamily="18" charset="0"/>
                <a:ea typeface="Times New Roman" pitchFamily="18" charset="0"/>
                <a:cs typeface="Times New Roman" pitchFamily="18" charset="0"/>
              </a:rPr>
              <a:t>Jindal, D., &amp; Bhambri, V. (2011). EMERGING TRENDS IN KNOWLEDGE MANAGEMENT IN BANKING SECTOR. </a:t>
            </a:r>
            <a:r>
              <a:rPr lang="en-US" sz="1200" i="1" dirty="0" smtClean="0">
                <a:latin typeface="Times New Roman" pitchFamily="18" charset="0"/>
                <a:ea typeface="Times New Roman" pitchFamily="18" charset="0"/>
                <a:cs typeface="Times New Roman" pitchFamily="18" charset="0"/>
              </a:rPr>
              <a:t>CHIEF PATRON CHIEF PATRON</a:t>
            </a:r>
            <a:r>
              <a:rPr lang="en-US" sz="1200" dirty="0" smtClean="0">
                <a:latin typeface="Times New Roman" pitchFamily="18" charset="0"/>
                <a:ea typeface="Times New Roman" pitchFamily="18" charset="0"/>
                <a:cs typeface="Times New Roman" pitchFamily="18" charset="0"/>
              </a:rPr>
              <a:t> </a:t>
            </a:r>
            <a:r>
              <a:rPr lang="en-US" sz="1200" i="1" dirty="0" smtClean="0">
                <a:latin typeface="Times New Roman" pitchFamily="18" charset="0"/>
                <a:ea typeface="Times New Roman" pitchFamily="18" charset="0"/>
                <a:cs typeface="Times New Roman" pitchFamily="18" charset="0"/>
              </a:rPr>
              <a:t>, 1</a:t>
            </a:r>
            <a:r>
              <a:rPr lang="en-US" sz="1200" dirty="0" smtClean="0">
                <a:latin typeface="Times New Roman" pitchFamily="18" charset="0"/>
                <a:ea typeface="Times New Roman" pitchFamily="18" charset="0"/>
                <a:cs typeface="Times New Roman" pitchFamily="18" charset="0"/>
              </a:rPr>
              <a:t> (10), 93-96.</a:t>
            </a:r>
            <a:endParaRPr lang="en-AU" sz="1200" dirty="0" smtClean="0">
              <a:latin typeface="Times New Roman" pitchFamily="18" charset="0"/>
              <a:cs typeface="Times New Roman" pitchFamily="18" charset="0"/>
            </a:endParaRPr>
          </a:p>
          <a:p>
            <a:pPr eaLnBrk="0" fontAlgn="base" hangingPunct="0">
              <a:spcBef>
                <a:spcPct val="0"/>
              </a:spcBef>
              <a:spcAft>
                <a:spcPct val="0"/>
              </a:spcAft>
              <a:buFontTx/>
              <a:buChar char="•"/>
            </a:pPr>
            <a:endParaRPr lang="en-AU" sz="12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5"/>
          <p:cNvSpPr>
            <a:spLocks noGrp="1"/>
          </p:cNvSpPr>
          <p:nvPr>
            <p:ph type="ctrTitle"/>
          </p:nvPr>
        </p:nvSpPr>
        <p:spPr>
          <a:xfrm>
            <a:off x="179512" y="44624"/>
            <a:ext cx="2664296" cy="792088"/>
          </a:xfrm>
        </p:spPr>
        <p:txBody>
          <a:bodyPr>
            <a:noAutofit/>
          </a:bodyPr>
          <a:lstStyle/>
          <a:p>
            <a:pPr marL="26988" algn="l" fontAlgn="base">
              <a:spcAft>
                <a:spcPct val="0"/>
              </a:spcAft>
            </a:pPr>
            <a:r>
              <a:rPr lang="en-GB" altLang="zh-CN" sz="2800" b="1" dirty="0" smtClean="0">
                <a:solidFill>
                  <a:srgbClr val="572314"/>
                </a:solidFill>
                <a:effectLst>
                  <a:outerShdw blurRad="38100" dist="38100" dir="2700000" algn="tl">
                    <a:srgbClr val="C0C0C0"/>
                  </a:outerShdw>
                </a:effectLst>
                <a:latin typeface="Times New Roman" pitchFamily="18" charset="0"/>
                <a:ea typeface="新宋体" pitchFamily="49" charset="-122"/>
                <a:cs typeface="Times New Roman" pitchFamily="18" charset="0"/>
              </a:rPr>
              <a:t>References </a:t>
            </a:r>
            <a:r>
              <a:rPr lang="en-GB" altLang="zh-CN" sz="2000" dirty="0" smtClean="0">
                <a:solidFill>
                  <a:srgbClr val="572314"/>
                </a:solidFill>
                <a:effectLst>
                  <a:outerShdw blurRad="38100" dist="38100" dir="2700000" algn="tl">
                    <a:srgbClr val="C0C0C0"/>
                  </a:outerShdw>
                </a:effectLst>
                <a:latin typeface="Times New Roman" pitchFamily="18" charset="0"/>
                <a:ea typeface="新宋体" pitchFamily="49" charset="-122"/>
                <a:cs typeface="Times New Roman" pitchFamily="18" charset="0"/>
              </a:rPr>
              <a:t>cont.</a:t>
            </a:r>
            <a:endParaRPr lang="en-AU" altLang="zh-CN" sz="2000" dirty="0" smtClean="0">
              <a:solidFill>
                <a:srgbClr val="572314"/>
              </a:solidFill>
              <a:effectLst>
                <a:outerShdw blurRad="38100" dist="38100" dir="2700000" algn="tl">
                  <a:srgbClr val="C0C0C0"/>
                </a:outerShdw>
              </a:effectLst>
              <a:latin typeface="Times New Roman" pitchFamily="18" charset="0"/>
              <a:ea typeface="新宋体" pitchFamily="49" charset="-122"/>
              <a:cs typeface="Times New Roman" pitchFamily="18" charset="0"/>
            </a:endParaRPr>
          </a:p>
        </p:txBody>
      </p:sp>
      <p:sp>
        <p:nvSpPr>
          <p:cNvPr id="9" name="TextBox 8"/>
          <p:cNvSpPr txBox="1"/>
          <p:nvPr/>
        </p:nvSpPr>
        <p:spPr>
          <a:xfrm flipH="1">
            <a:off x="323528" y="1556792"/>
            <a:ext cx="8820472" cy="369332"/>
          </a:xfrm>
          <a:prstGeom prst="rect">
            <a:avLst/>
          </a:prstGeom>
          <a:noFill/>
        </p:spPr>
        <p:txBody>
          <a:bodyPr wrap="square" rtlCol="0">
            <a:spAutoFit/>
          </a:bodyPr>
          <a:lstStyle/>
          <a:p>
            <a:endParaRPr lang="en-AU" dirty="0"/>
          </a:p>
        </p:txBody>
      </p:sp>
      <p:sp>
        <p:nvSpPr>
          <p:cNvPr id="5121" name="Rectangle 1"/>
          <p:cNvSpPr>
            <a:spLocks noChangeArrowheads="1"/>
          </p:cNvSpPr>
          <p:nvPr/>
        </p:nvSpPr>
        <p:spPr bwMode="auto">
          <a:xfrm>
            <a:off x="179512" y="836712"/>
            <a:ext cx="8712968" cy="50783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eaLnBrk="0" fontAlgn="base" hangingPunct="0">
              <a:spcBef>
                <a:spcPct val="0"/>
              </a:spcBef>
              <a:spcAft>
                <a:spcPct val="0"/>
              </a:spcAft>
              <a:buFontTx/>
              <a:buChar char="•"/>
            </a:pPr>
            <a:r>
              <a:rPr lang="en-US" sz="1200" dirty="0" smtClean="0">
                <a:latin typeface="Times New Roman" pitchFamily="18" charset="0"/>
                <a:ea typeface="Times New Roman" pitchFamily="18" charset="0"/>
                <a:cs typeface="Times New Roman" pitchFamily="18" charset="0"/>
              </a:rPr>
              <a:t>Kogut, B., &amp; Zander, U. (1992). Knowledge of the Firm, Combinative Capabilities, and the Replication of Technology. </a:t>
            </a:r>
            <a:r>
              <a:rPr lang="en-US" sz="1200" i="1" dirty="0" smtClean="0">
                <a:latin typeface="Times New Roman" pitchFamily="18" charset="0"/>
                <a:ea typeface="Times New Roman" pitchFamily="18" charset="0"/>
                <a:cs typeface="Times New Roman" pitchFamily="18" charset="0"/>
              </a:rPr>
              <a:t>Organization Science, 3(3), 383-97.</a:t>
            </a:r>
            <a:r>
              <a:rPr lang="en-US" sz="1200" dirty="0" smtClean="0">
                <a:latin typeface="Times New Roman" pitchFamily="18" charset="0"/>
                <a:ea typeface="Times New Roman" pitchFamily="18" charset="0"/>
                <a:cs typeface="Times New Roman" pitchFamily="18" charset="0"/>
              </a:rPr>
              <a:t> </a:t>
            </a:r>
            <a:r>
              <a:rPr lang="en-US" sz="1200" i="1" dirty="0" smtClean="0">
                <a:latin typeface="Times New Roman" pitchFamily="18" charset="0"/>
                <a:ea typeface="Times New Roman" pitchFamily="18" charset="0"/>
                <a:cs typeface="Times New Roman" pitchFamily="18" charset="0"/>
              </a:rPr>
              <a:t>, 3</a:t>
            </a:r>
            <a:r>
              <a:rPr lang="en-US" sz="1200" dirty="0" smtClean="0">
                <a:latin typeface="Times New Roman" pitchFamily="18" charset="0"/>
                <a:ea typeface="Times New Roman" pitchFamily="18" charset="0"/>
                <a:cs typeface="Times New Roman" pitchFamily="18" charset="0"/>
              </a:rPr>
              <a:t> (3), 383-397.</a:t>
            </a:r>
            <a:endParaRPr lang="en-AU" sz="1200" dirty="0" smtClean="0">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Lee, C., Lee, K. S., &amp; e. a. (2005). KMPI: measuring knowledge management performance. </a:t>
            </a:r>
            <a:r>
              <a:rPr kumimoji="0" lang="en-US" sz="1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Information &amp; Management</a:t>
            </a:r>
            <a:r>
              <a:rPr kumimoji="0" lang="en-US"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1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42</a:t>
            </a:r>
            <a:r>
              <a:rPr kumimoji="0" lang="en-US"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(3), 469-482.</a:t>
            </a:r>
            <a:endParaRPr kumimoji="0" lang="en-AU"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Nonaka, I., &amp; Takeuchi, H. (1995). </a:t>
            </a:r>
            <a:r>
              <a:rPr kumimoji="0" lang="en-US" sz="1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The knowledge-creating company: How Japanese companies create the dynamics of innovation.</a:t>
            </a:r>
            <a:r>
              <a:rPr kumimoji="0" lang="en-US"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New York: Oxford University Press.</a:t>
            </a:r>
            <a:endParaRPr kumimoji="0" lang="en-AU"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Palace, B. (1996). </a:t>
            </a:r>
            <a:r>
              <a:rPr kumimoji="0" lang="en-US" sz="1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Data Mining: What Is Data Mining?</a:t>
            </a:r>
            <a:r>
              <a:rPr kumimoji="0" lang="en-US"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Retrieved from http://www.anderson.ucla.edu/faculty/jason.frand/teacher/technologies/palace/datamining.htm</a:t>
            </a:r>
            <a:endParaRPr kumimoji="0" lang="en-AU"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Pentland, B. T. (1995). Information Systems and Organizational Learning: The Social Epistemology of Organizational Knowledge Systems. </a:t>
            </a:r>
            <a:r>
              <a:rPr kumimoji="0" lang="en-US" sz="1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Accounting, Management and Information Technologies</a:t>
            </a:r>
            <a:r>
              <a:rPr kumimoji="0" lang="en-US"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1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5</a:t>
            </a:r>
            <a:r>
              <a:rPr kumimoji="0" lang="en-US"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(1), 1-21.</a:t>
            </a:r>
            <a:endParaRPr kumimoji="0" lang="en-AU"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Porter, M. E. (2004). </a:t>
            </a:r>
            <a:r>
              <a:rPr kumimoji="0" lang="en-US" sz="1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Competitive advantage : Creating and </a:t>
            </a:r>
            <a:r>
              <a:rPr kumimoji="0" lang="en-US" sz="12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Sustaning</a:t>
            </a:r>
            <a:r>
              <a:rPr kumimoji="0" lang="en-US" sz="1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Superior Performance.</a:t>
            </a:r>
            <a:r>
              <a:rPr kumimoji="0" lang="en-US"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Free Press.</a:t>
            </a:r>
            <a:endParaRPr kumimoji="0" lang="en-AU"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Porter, M. E. (1980). </a:t>
            </a:r>
            <a:r>
              <a:rPr kumimoji="0" lang="en-US" sz="12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Competitve</a:t>
            </a:r>
            <a:r>
              <a:rPr kumimoji="0" lang="en-US" sz="1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Strategy: </a:t>
            </a:r>
            <a:r>
              <a:rPr kumimoji="0" lang="en-US" sz="12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thechniques</a:t>
            </a:r>
            <a:r>
              <a:rPr kumimoji="0" lang="en-US" sz="1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for Analyzing Industries and Competitors.</a:t>
            </a:r>
            <a:r>
              <a:rPr kumimoji="0" lang="en-US"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New York: Free Press.</a:t>
            </a:r>
            <a:endParaRPr kumimoji="0" lang="en-AU"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Roos, G., &amp; Roos, J. (1997). Measuring your Company’s Intellectual Performance. </a:t>
            </a:r>
            <a:r>
              <a:rPr kumimoji="0" lang="en-US" sz="1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Journal of Long Range Planning,</a:t>
            </a:r>
            <a:r>
              <a:rPr kumimoji="0" lang="en-US"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1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30</a:t>
            </a:r>
            <a:r>
              <a:rPr kumimoji="0" lang="en-US"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(3), 413-26.</a:t>
            </a:r>
            <a:endParaRPr kumimoji="0" lang="en-AU"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Seddawy, A. B., Khedr, A., &amp; Sultan, T. (2012). Adapted Framework for Data Mining Technique to Improve Decision Support System in an Uncertain Situation. </a:t>
            </a:r>
            <a:r>
              <a:rPr kumimoji="0" lang="en-US" sz="1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International Journal of Data Mining &amp; Knowledge Management Process (IJDKP)</a:t>
            </a:r>
            <a:r>
              <a:rPr kumimoji="0" lang="en-US"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1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2</a:t>
            </a:r>
            <a:r>
              <a:rPr kumimoji="0" lang="en-US"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(3).</a:t>
            </a:r>
            <a:endParaRPr kumimoji="0" lang="en-AU"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Shetty, S., &amp; Achary, K. K. (2008). Audio Data Mining Using Multi-</a:t>
            </a:r>
            <a:r>
              <a:rPr kumimoji="0" lang="en-US" sz="12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perceptron</a:t>
            </a:r>
            <a:r>
              <a:rPr kumimoji="0" lang="en-US"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Artificial Neural Network. </a:t>
            </a:r>
            <a:r>
              <a:rPr kumimoji="0" lang="en-US" sz="1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IJCSNS International Journal of Computer Science and Network Security</a:t>
            </a:r>
            <a:r>
              <a:rPr kumimoji="0" lang="en-US"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1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8</a:t>
            </a:r>
            <a:r>
              <a:rPr kumimoji="0" lang="en-US"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(10).</a:t>
            </a:r>
            <a:endParaRPr kumimoji="0" lang="en-AU"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Stankosky, M., &amp; Baldanza, C. (2001). A systems approach to engineering a KM system. </a:t>
            </a:r>
            <a:r>
              <a:rPr kumimoji="0" lang="en-US" sz="1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Unpublished manuscript</a:t>
            </a:r>
            <a:r>
              <a:rPr kumimoji="0" lang="en-US"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endParaRPr kumimoji="0" lang="en-AU"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Tyagi, S., &amp; Sharma, B. (2011). Data Mining Tools and Techniques to Manage the Textile Quality Control Data for Strategic Decision Making. </a:t>
            </a:r>
            <a:r>
              <a:rPr kumimoji="0" lang="en-US" sz="1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International Journal of Computer Applications</a:t>
            </a:r>
            <a:r>
              <a:rPr kumimoji="0" lang="en-US"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1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13</a:t>
            </a:r>
            <a:r>
              <a:rPr kumimoji="0" lang="en-US"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(4), 26-29.</a:t>
            </a:r>
            <a:endParaRPr kumimoji="0" lang="en-AU"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Von Krogh, G., &amp; Roos, J. (1995). </a:t>
            </a:r>
            <a:r>
              <a:rPr kumimoji="0" lang="en-US" sz="1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Organizational Epistemology.</a:t>
            </a:r>
            <a:r>
              <a:rPr kumimoji="0" lang="en-US"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New </a:t>
            </a:r>
            <a:r>
              <a:rPr kumimoji="0" lang="en-US" sz="12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York:St.Martin</a:t>
            </a:r>
            <a:r>
              <a:rPr kumimoji="0" lang="en-US"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press.</a:t>
            </a:r>
            <a:endParaRPr kumimoji="0" lang="en-AU"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Wiig, K. M. (1993). </a:t>
            </a:r>
            <a:r>
              <a:rPr kumimoji="0" lang="en-US" sz="1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Knowledge management foundations: thinking about thinking: how people and organizations create, represent, and use knowledge.</a:t>
            </a:r>
            <a:r>
              <a:rPr kumimoji="0" lang="en-US"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Arlington, TX: Schema Press.</a:t>
            </a:r>
            <a:endParaRPr kumimoji="0" lang="en-AU"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Yang, T., Gong, Y., &amp; </a:t>
            </a:r>
            <a:r>
              <a:rPr kumimoji="0" lang="en-US" sz="12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Bai</a:t>
            </a:r>
            <a:r>
              <a:rPr kumimoji="0" lang="en-US"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P. (2008). Spatial Data Mining Features between General Data Mining. </a:t>
            </a:r>
            <a:r>
              <a:rPr kumimoji="0" lang="en-US" sz="1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2008 International Workshop on Education Technology and Training &amp; 2008 International Workshop on </a:t>
            </a:r>
            <a:r>
              <a:rPr kumimoji="0" lang="en-US" sz="12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Geoscience</a:t>
            </a:r>
            <a:r>
              <a:rPr kumimoji="0" lang="en-US" sz="1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and Remote Sensing.</a:t>
            </a:r>
            <a:r>
              <a:rPr kumimoji="0" lang="en-US"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Zhu, X., &amp; Li, J. (2006). An ant colony system-based optimization scheme of data mining. </a:t>
            </a:r>
            <a:r>
              <a:rPr kumimoji="0" lang="en-US" sz="1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Sixth International Conference on Intelligent Systems Design and Applications (ISDA'06) IEEE.</a:t>
            </a:r>
            <a:r>
              <a:rPr kumimoji="0" lang="en-US"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endParaRPr kumimoji="0" lang="en-US" sz="12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827584" y="1124744"/>
            <a:ext cx="7236296" cy="720080"/>
          </a:xfrm>
        </p:spPr>
        <p:txBody>
          <a:bodyPr>
            <a:noAutofit/>
          </a:bodyPr>
          <a:lstStyle/>
          <a:p>
            <a:r>
              <a:rPr lang="en-AU" altLang="zh-CN" sz="2800" b="1" dirty="0" smtClean="0">
                <a:solidFill>
                  <a:srgbClr val="572314"/>
                </a:solidFill>
                <a:effectLst>
                  <a:outerShdw blurRad="38100" dist="38100" dir="2700000" algn="tl">
                    <a:srgbClr val="C0C0C0"/>
                  </a:outerShdw>
                </a:effectLst>
                <a:latin typeface="Times New Roman" pitchFamily="18" charset="0"/>
                <a:ea typeface="新宋体" pitchFamily="49" charset="-122"/>
                <a:cs typeface="Times New Roman" pitchFamily="18" charset="0"/>
              </a:rPr>
              <a:t>Thank You &amp; Comments</a:t>
            </a:r>
          </a:p>
        </p:txBody>
      </p:sp>
      <p:sp>
        <p:nvSpPr>
          <p:cNvPr id="3" name="TextBox 2"/>
          <p:cNvSpPr txBox="1"/>
          <p:nvPr/>
        </p:nvSpPr>
        <p:spPr>
          <a:xfrm>
            <a:off x="971600" y="4293096"/>
            <a:ext cx="7632848" cy="830997"/>
          </a:xfrm>
          <a:prstGeom prst="rect">
            <a:avLst/>
          </a:prstGeom>
          <a:noFill/>
        </p:spPr>
        <p:txBody>
          <a:bodyPr wrap="square" rtlCol="0">
            <a:spAutoFit/>
          </a:bodyPr>
          <a:lstStyle/>
          <a:p>
            <a:pPr algn="ctr"/>
            <a:r>
              <a:rPr lang="en-AU" altLang="zh-CN" sz="1600" b="1" dirty="0" smtClean="0">
                <a:solidFill>
                  <a:srgbClr val="572314"/>
                </a:solidFill>
                <a:effectLst>
                  <a:outerShdw blurRad="38100" dist="38100" dir="2700000" algn="tl">
                    <a:srgbClr val="C0C0C0"/>
                  </a:outerShdw>
                </a:effectLst>
                <a:latin typeface="Times New Roman" pitchFamily="18" charset="0"/>
                <a:ea typeface="新宋体" pitchFamily="49" charset="-122"/>
                <a:cs typeface="Times New Roman" pitchFamily="18" charset="0"/>
              </a:rPr>
              <a:t>ICBIAKM 2015: 17th International Conference on Business Intelligence, Analytics, and Knowledge Management</a:t>
            </a:r>
          </a:p>
          <a:p>
            <a:pPr algn="ctr"/>
            <a:r>
              <a:rPr lang="en-AU" altLang="zh-CN" sz="1600" b="1" dirty="0" smtClean="0">
                <a:solidFill>
                  <a:srgbClr val="572314"/>
                </a:solidFill>
                <a:effectLst>
                  <a:outerShdw blurRad="38100" dist="38100" dir="2700000" algn="tl">
                    <a:srgbClr val="C0C0C0"/>
                  </a:outerShdw>
                </a:effectLst>
                <a:latin typeface="Times New Roman" pitchFamily="18" charset="0"/>
                <a:ea typeface="新宋体" pitchFamily="49" charset="-122"/>
                <a:cs typeface="Times New Roman" pitchFamily="18" charset="0"/>
              </a:rPr>
              <a:t>Paris, France</a:t>
            </a:r>
          </a:p>
        </p:txBody>
      </p:sp>
      <p:sp>
        <p:nvSpPr>
          <p:cNvPr id="4" name="TextBox 3"/>
          <p:cNvSpPr txBox="1"/>
          <p:nvPr/>
        </p:nvSpPr>
        <p:spPr>
          <a:xfrm>
            <a:off x="4139952" y="5445224"/>
            <a:ext cx="1127232" cy="646331"/>
          </a:xfrm>
          <a:prstGeom prst="rect">
            <a:avLst/>
          </a:prstGeom>
          <a:noFill/>
        </p:spPr>
        <p:txBody>
          <a:bodyPr wrap="none" rtlCol="0">
            <a:spAutoFit/>
          </a:bodyPr>
          <a:lstStyle/>
          <a:p>
            <a:r>
              <a:rPr lang="en-AU" altLang="zh-CN" dirty="0" smtClean="0">
                <a:solidFill>
                  <a:srgbClr val="572314"/>
                </a:solidFill>
                <a:effectLst>
                  <a:outerShdw blurRad="38100" dist="38100" dir="2700000" algn="tl">
                    <a:srgbClr val="C0C0C0"/>
                  </a:outerShdw>
                </a:effectLst>
                <a:latin typeface="Times New Roman" pitchFamily="18" charset="0"/>
                <a:ea typeface="新宋体" pitchFamily="49" charset="-122"/>
                <a:cs typeface="Times New Roman" pitchFamily="18" charset="0"/>
              </a:rPr>
              <a:t>July 2015</a:t>
            </a:r>
          </a:p>
          <a:p>
            <a:endParaRPr lang="en-AU" dirty="0"/>
          </a:p>
        </p:txBody>
      </p:sp>
      <p:sp>
        <p:nvSpPr>
          <p:cNvPr id="5" name="TextBox 4"/>
          <p:cNvSpPr txBox="1"/>
          <p:nvPr/>
        </p:nvSpPr>
        <p:spPr>
          <a:xfrm>
            <a:off x="2699792" y="2276872"/>
            <a:ext cx="3565400" cy="1292662"/>
          </a:xfrm>
          <a:prstGeom prst="rect">
            <a:avLst/>
          </a:prstGeom>
          <a:noFill/>
        </p:spPr>
        <p:txBody>
          <a:bodyPr wrap="none" rtlCol="0">
            <a:spAutoFit/>
          </a:bodyPr>
          <a:lstStyle/>
          <a:p>
            <a:r>
              <a:rPr lang="en-US" sz="2000" dirty="0" smtClean="0">
                <a:latin typeface="Times New Roman" panose="02020603050405020304" pitchFamily="18" charset="0"/>
                <a:cs typeface="Times New Roman" panose="02020603050405020304" pitchFamily="18" charset="0"/>
              </a:rPr>
              <a:t>sanaz.moayer@murdoch.edu.au</a:t>
            </a:r>
          </a:p>
          <a:p>
            <a:r>
              <a:rPr lang="en-US" sz="2000" dirty="0" smtClean="0">
                <a:latin typeface="Times New Roman" panose="02020603050405020304" pitchFamily="18" charset="0"/>
                <a:cs typeface="Times New Roman" panose="02020603050405020304" pitchFamily="18" charset="0"/>
              </a:rPr>
              <a:t>a.huang@murdoch.edu.au</a:t>
            </a:r>
          </a:p>
          <a:p>
            <a:r>
              <a:rPr lang="en-US" sz="2000" dirty="0" smtClean="0">
                <a:latin typeface="Times New Roman" panose="02020603050405020304" pitchFamily="18" charset="0"/>
                <a:cs typeface="Times New Roman" panose="02020603050405020304" pitchFamily="18" charset="0"/>
              </a:rPr>
              <a:t>s.gardner@murdoch.edu.au</a:t>
            </a:r>
          </a:p>
          <a:p>
            <a:endParaRPr lang="en-AU"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395536" y="620688"/>
            <a:ext cx="1581944" cy="720080"/>
          </a:xfrm>
        </p:spPr>
        <p:txBody>
          <a:bodyPr>
            <a:noAutofit/>
          </a:bodyPr>
          <a:lstStyle/>
          <a:p>
            <a:pPr algn="l" fontAlgn="base">
              <a:spcAft>
                <a:spcPct val="0"/>
              </a:spcAft>
            </a:pPr>
            <a:r>
              <a:rPr lang="en-AU" altLang="zh-CN" sz="2800" b="1" dirty="0" smtClean="0">
                <a:solidFill>
                  <a:srgbClr val="572314"/>
                </a:solidFill>
                <a:effectLst>
                  <a:outerShdw blurRad="38100" dist="38100" dir="2700000" algn="tl">
                    <a:srgbClr val="C0C0C0"/>
                  </a:outerShdw>
                </a:effectLst>
                <a:latin typeface="Times New Roman" pitchFamily="18" charset="0"/>
                <a:ea typeface="新宋体" pitchFamily="49" charset="-122"/>
                <a:cs typeface="Times New Roman" pitchFamily="18" charset="0"/>
              </a:rPr>
              <a:t>Contents</a:t>
            </a:r>
          </a:p>
        </p:txBody>
      </p:sp>
      <p:sp>
        <p:nvSpPr>
          <p:cNvPr id="5" name="Rectangle 4"/>
          <p:cNvSpPr txBox="1">
            <a:spLocks noGrp="1" noChangeArrowheads="1"/>
          </p:cNvSpPr>
          <p:nvPr>
            <p:ph type="subTitle" idx="1"/>
          </p:nvPr>
        </p:nvSpPr>
        <p:spPr bwMode="auto">
          <a:xfrm>
            <a:off x="179512" y="1628800"/>
            <a:ext cx="8784976" cy="3672408"/>
          </a:xfrm>
          <a:prstGeom prst="rect">
            <a:avLst/>
          </a:prstGeom>
          <a:noFill/>
          <a:ln w="9525">
            <a:noFill/>
            <a:miter lim="800000"/>
            <a:headEnd/>
            <a:tailEnd/>
          </a:ln>
        </p:spPr>
        <p:txBody>
          <a:bodyPr tIns="0">
            <a:noAutofit/>
          </a:bodyPr>
          <a:lstStyle/>
          <a:p>
            <a:pPr marL="26988" algn="l" fontAlgn="base">
              <a:spcBef>
                <a:spcPts val="600"/>
              </a:spcBef>
              <a:spcAft>
                <a:spcPct val="0"/>
              </a:spcAft>
              <a:buClr>
                <a:schemeClr val="accent1"/>
              </a:buClr>
              <a:buSzPct val="80000"/>
              <a:buFont typeface="Wingdings" pitchFamily="2" charset="2"/>
              <a:buChar char="§"/>
            </a:pPr>
            <a:r>
              <a:rPr lang="en-GB" altLang="zh-CN" dirty="0" smtClean="0">
                <a:solidFill>
                  <a:srgbClr val="320E04"/>
                </a:solidFill>
                <a:latin typeface="Times New Roman" pitchFamily="18" charset="0"/>
                <a:ea typeface="SimSun" pitchFamily="2" charset="-122"/>
                <a:cs typeface="Times New Roman" pitchFamily="18" charset="0"/>
              </a:rPr>
              <a:t> Introduction</a:t>
            </a:r>
            <a:endParaRPr lang="en-AU" altLang="zh-CN" dirty="0">
              <a:solidFill>
                <a:srgbClr val="320E04"/>
              </a:solidFill>
              <a:latin typeface="Times New Roman" pitchFamily="18" charset="0"/>
              <a:ea typeface="SimSun" pitchFamily="2" charset="-122"/>
              <a:cs typeface="Times New Roman" pitchFamily="18" charset="0"/>
            </a:endParaRPr>
          </a:p>
          <a:p>
            <a:pPr marL="26988" algn="l" fontAlgn="base">
              <a:spcBef>
                <a:spcPts val="600"/>
              </a:spcBef>
              <a:spcAft>
                <a:spcPct val="0"/>
              </a:spcAft>
              <a:buClr>
                <a:schemeClr val="accent1"/>
              </a:buClr>
              <a:buSzPct val="80000"/>
              <a:buFont typeface="Wingdings" pitchFamily="2" charset="2"/>
              <a:buChar char="§"/>
            </a:pPr>
            <a:r>
              <a:rPr lang="en-GB" altLang="zh-CN" dirty="0" smtClean="0">
                <a:solidFill>
                  <a:srgbClr val="320E04"/>
                </a:solidFill>
                <a:latin typeface="Times New Roman" pitchFamily="18" charset="0"/>
                <a:ea typeface="SimSun" pitchFamily="2" charset="-122"/>
                <a:cs typeface="Times New Roman" pitchFamily="18" charset="0"/>
              </a:rPr>
              <a:t> Objective of the Paper</a:t>
            </a:r>
          </a:p>
          <a:p>
            <a:pPr marL="26988" algn="l" fontAlgn="base">
              <a:spcBef>
                <a:spcPts val="600"/>
              </a:spcBef>
              <a:spcAft>
                <a:spcPct val="0"/>
              </a:spcAft>
              <a:buClr>
                <a:schemeClr val="accent1"/>
              </a:buClr>
              <a:buSzPct val="80000"/>
              <a:buFont typeface="Wingdings" pitchFamily="2" charset="2"/>
              <a:buChar char="§"/>
            </a:pPr>
            <a:r>
              <a:rPr lang="en-GB" altLang="zh-CN" dirty="0" smtClean="0">
                <a:solidFill>
                  <a:srgbClr val="320E04"/>
                </a:solidFill>
                <a:latin typeface="Times New Roman" pitchFamily="18" charset="0"/>
                <a:ea typeface="SimSun" pitchFamily="2" charset="-122"/>
                <a:cs typeface="Times New Roman" pitchFamily="18" charset="0"/>
              </a:rPr>
              <a:t> Definition of Knowledge </a:t>
            </a:r>
            <a:r>
              <a:rPr lang="en-GB" altLang="zh-CN" dirty="0">
                <a:solidFill>
                  <a:srgbClr val="320E04"/>
                </a:solidFill>
                <a:latin typeface="Times New Roman" pitchFamily="18" charset="0"/>
                <a:ea typeface="SimSun" pitchFamily="2" charset="-122"/>
                <a:cs typeface="Times New Roman" pitchFamily="18" charset="0"/>
              </a:rPr>
              <a:t>M</a:t>
            </a:r>
            <a:r>
              <a:rPr lang="en-GB" altLang="zh-CN" dirty="0" smtClean="0">
                <a:solidFill>
                  <a:srgbClr val="320E04"/>
                </a:solidFill>
                <a:latin typeface="Times New Roman" pitchFamily="18" charset="0"/>
                <a:ea typeface="SimSun" pitchFamily="2" charset="-122"/>
                <a:cs typeface="Times New Roman" pitchFamily="18" charset="0"/>
              </a:rPr>
              <a:t>anagement and Its benefits</a:t>
            </a:r>
            <a:endParaRPr lang="en-GB" altLang="zh-CN" dirty="0">
              <a:solidFill>
                <a:srgbClr val="320E04"/>
              </a:solidFill>
              <a:latin typeface="Times New Roman" pitchFamily="18" charset="0"/>
              <a:ea typeface="SimSun" pitchFamily="2" charset="-122"/>
              <a:cs typeface="Times New Roman" pitchFamily="18" charset="0"/>
            </a:endParaRPr>
          </a:p>
          <a:p>
            <a:pPr marL="26988" algn="l" fontAlgn="base">
              <a:spcBef>
                <a:spcPts val="600"/>
              </a:spcBef>
              <a:spcAft>
                <a:spcPct val="0"/>
              </a:spcAft>
              <a:buClr>
                <a:schemeClr val="accent1"/>
              </a:buClr>
              <a:buSzPct val="80000"/>
              <a:buFont typeface="Wingdings" pitchFamily="2" charset="2"/>
              <a:buChar char="§"/>
            </a:pPr>
            <a:r>
              <a:rPr lang="en-GB" altLang="zh-CN" dirty="0" smtClean="0">
                <a:solidFill>
                  <a:srgbClr val="320E04"/>
                </a:solidFill>
                <a:latin typeface="Times New Roman" pitchFamily="18" charset="0"/>
                <a:ea typeface="SimSun" pitchFamily="2" charset="-122"/>
                <a:cs typeface="Times New Roman" pitchFamily="18" charset="0"/>
              </a:rPr>
              <a:t> Review of Existing Knowledge Management Models</a:t>
            </a:r>
          </a:p>
          <a:p>
            <a:pPr marL="26988" algn="l" fontAlgn="base">
              <a:spcBef>
                <a:spcPts val="600"/>
              </a:spcBef>
              <a:spcAft>
                <a:spcPct val="0"/>
              </a:spcAft>
              <a:buClr>
                <a:schemeClr val="accent1"/>
              </a:buClr>
              <a:buSzPct val="80000"/>
              <a:buFont typeface="Wingdings" pitchFamily="2" charset="2"/>
              <a:buChar char="§"/>
            </a:pPr>
            <a:r>
              <a:rPr lang="en-GB" altLang="zh-CN" dirty="0" smtClean="0">
                <a:solidFill>
                  <a:srgbClr val="320E04"/>
                </a:solidFill>
                <a:latin typeface="Times New Roman" pitchFamily="18" charset="0"/>
                <a:ea typeface="SimSun" pitchFamily="2" charset="-122"/>
                <a:cs typeface="Times New Roman" pitchFamily="18" charset="0"/>
              </a:rPr>
              <a:t> Strategic Application of Data Mining and Its benefits</a:t>
            </a:r>
          </a:p>
          <a:p>
            <a:pPr marL="26988" algn="l" fontAlgn="base">
              <a:spcBef>
                <a:spcPts val="600"/>
              </a:spcBef>
              <a:spcAft>
                <a:spcPct val="0"/>
              </a:spcAft>
              <a:buClr>
                <a:schemeClr val="accent1"/>
              </a:buClr>
              <a:buSzPct val="80000"/>
              <a:buFont typeface="Wingdings" pitchFamily="2" charset="2"/>
              <a:buChar char="§"/>
            </a:pPr>
            <a:r>
              <a:rPr lang="en-GB" altLang="zh-CN" dirty="0" smtClean="0">
                <a:solidFill>
                  <a:srgbClr val="320E04"/>
                </a:solidFill>
                <a:latin typeface="Times New Roman" pitchFamily="18" charset="0"/>
                <a:ea typeface="SimSun" pitchFamily="2" charset="-122"/>
                <a:cs typeface="Times New Roman" pitchFamily="18" charset="0"/>
              </a:rPr>
              <a:t> Competitive Advantage </a:t>
            </a:r>
            <a:endParaRPr lang="en-GB" altLang="zh-CN" dirty="0">
              <a:solidFill>
                <a:srgbClr val="320E04"/>
              </a:solidFill>
              <a:latin typeface="Times New Roman" pitchFamily="18" charset="0"/>
              <a:ea typeface="SimSun" pitchFamily="2" charset="-122"/>
              <a:cs typeface="Times New Roman" pitchFamily="18" charset="0"/>
            </a:endParaRPr>
          </a:p>
          <a:p>
            <a:pPr marL="26988" algn="l" fontAlgn="base">
              <a:spcBef>
                <a:spcPts val="600"/>
              </a:spcBef>
              <a:spcAft>
                <a:spcPct val="0"/>
              </a:spcAft>
              <a:buClr>
                <a:schemeClr val="accent1"/>
              </a:buClr>
              <a:buSzPct val="80000"/>
              <a:buFont typeface="Wingdings" pitchFamily="2" charset="2"/>
              <a:buChar char="§"/>
            </a:pPr>
            <a:r>
              <a:rPr lang="en-GB" altLang="zh-CN" dirty="0" smtClean="0">
                <a:solidFill>
                  <a:srgbClr val="320E04"/>
                </a:solidFill>
                <a:latin typeface="Times New Roman" pitchFamily="18" charset="0"/>
                <a:ea typeface="SimSun" pitchFamily="2" charset="-122"/>
                <a:cs typeface="Times New Roman" pitchFamily="18" charset="0"/>
              </a:rPr>
              <a:t> Data Mining, Business Intelligence, and Knowledge Management </a:t>
            </a:r>
            <a:endParaRPr lang="en-AU" altLang="zh-CN" dirty="0">
              <a:solidFill>
                <a:srgbClr val="320E04"/>
              </a:solidFill>
              <a:latin typeface="Times New Roman" pitchFamily="18" charset="0"/>
              <a:ea typeface="SimSun" pitchFamily="2" charset="-122"/>
              <a:cs typeface="Times New Roman" pitchFamily="18" charset="0"/>
            </a:endParaRPr>
          </a:p>
          <a:p>
            <a:pPr marL="26988" algn="l" fontAlgn="base">
              <a:spcBef>
                <a:spcPts val="600"/>
              </a:spcBef>
              <a:spcAft>
                <a:spcPct val="0"/>
              </a:spcAft>
              <a:buClr>
                <a:schemeClr val="accent1"/>
              </a:buClr>
              <a:buSzPct val="80000"/>
              <a:buFont typeface="Wingdings" pitchFamily="2" charset="2"/>
              <a:buChar char="§"/>
            </a:pPr>
            <a:r>
              <a:rPr lang="en-AU" altLang="zh-CN" dirty="0" smtClean="0">
                <a:solidFill>
                  <a:srgbClr val="320E04"/>
                </a:solidFill>
                <a:latin typeface="Times New Roman" pitchFamily="18" charset="0"/>
                <a:ea typeface="SimSun" pitchFamily="2" charset="-122"/>
                <a:cs typeface="Times New Roman" pitchFamily="18" charset="0"/>
              </a:rPr>
              <a:t> Conclusion</a:t>
            </a:r>
            <a:endParaRPr lang="en-AU" altLang="zh-CN" dirty="0">
              <a:solidFill>
                <a:srgbClr val="320E04"/>
              </a:solidFill>
              <a:latin typeface="Times New Roman" pitchFamily="18" charset="0"/>
              <a:ea typeface="SimSun" pitchFamily="2" charset="-122"/>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212777" y="620688"/>
            <a:ext cx="2520280" cy="720080"/>
          </a:xfrm>
        </p:spPr>
        <p:txBody>
          <a:bodyPr>
            <a:noAutofit/>
          </a:bodyPr>
          <a:lstStyle/>
          <a:p>
            <a:pPr marL="26988" algn="l" fontAlgn="base">
              <a:spcAft>
                <a:spcPct val="0"/>
              </a:spcAft>
            </a:pPr>
            <a:r>
              <a:rPr lang="en-GB" altLang="zh-CN" sz="2800" b="1" dirty="0" smtClean="0">
                <a:solidFill>
                  <a:srgbClr val="572314"/>
                </a:solidFill>
                <a:effectLst>
                  <a:outerShdw blurRad="38100" dist="38100" dir="2700000" algn="tl">
                    <a:srgbClr val="C0C0C0"/>
                  </a:outerShdw>
                </a:effectLst>
                <a:latin typeface="Times New Roman" pitchFamily="18" charset="0"/>
                <a:ea typeface="新宋体" pitchFamily="49" charset="-122"/>
                <a:cs typeface="Times New Roman" pitchFamily="18" charset="0"/>
              </a:rPr>
              <a:t>Introduction</a:t>
            </a:r>
            <a:endParaRPr lang="en-AU" altLang="zh-CN" sz="2800" b="1" dirty="0" smtClean="0">
              <a:solidFill>
                <a:srgbClr val="572314"/>
              </a:solidFill>
              <a:effectLst>
                <a:outerShdw blurRad="38100" dist="38100" dir="2700000" algn="tl">
                  <a:srgbClr val="C0C0C0"/>
                </a:outerShdw>
              </a:effectLst>
              <a:latin typeface="Times New Roman" pitchFamily="18" charset="0"/>
              <a:ea typeface="新宋体" pitchFamily="49" charset="-122"/>
              <a:cs typeface="Times New Roman" pitchFamily="18" charset="0"/>
            </a:endParaRPr>
          </a:p>
        </p:txBody>
      </p:sp>
      <p:sp>
        <p:nvSpPr>
          <p:cNvPr id="5" name="Rectangle 4"/>
          <p:cNvSpPr txBox="1">
            <a:spLocks noGrp="1" noChangeArrowheads="1"/>
          </p:cNvSpPr>
          <p:nvPr>
            <p:ph type="subTitle" idx="1"/>
          </p:nvPr>
        </p:nvSpPr>
        <p:spPr bwMode="auto">
          <a:xfrm>
            <a:off x="179512" y="1628800"/>
            <a:ext cx="8784976" cy="3672408"/>
          </a:xfrm>
          <a:prstGeom prst="rect">
            <a:avLst/>
          </a:prstGeom>
          <a:noFill/>
          <a:ln w="9525">
            <a:noFill/>
            <a:miter lim="800000"/>
            <a:headEnd/>
            <a:tailEnd/>
          </a:ln>
        </p:spPr>
        <p:txBody>
          <a:bodyPr tIns="0">
            <a:noAutofit/>
          </a:bodyPr>
          <a:lstStyle/>
          <a:p>
            <a:pPr marL="26988" algn="l" fontAlgn="base">
              <a:spcBef>
                <a:spcPts val="600"/>
              </a:spcBef>
              <a:spcAft>
                <a:spcPct val="0"/>
              </a:spcAft>
              <a:buClr>
                <a:schemeClr val="accent1"/>
              </a:buClr>
              <a:buSzPct val="80000"/>
              <a:buFontTx/>
              <a:buChar char="-"/>
            </a:pPr>
            <a:r>
              <a:rPr lang="en-GB" altLang="zh-CN" dirty="0" smtClean="0">
                <a:solidFill>
                  <a:srgbClr val="320E04"/>
                </a:solidFill>
                <a:latin typeface="Times New Roman" pitchFamily="18" charset="0"/>
                <a:ea typeface="SimSun" pitchFamily="2" charset="-122"/>
                <a:cs typeface="Times New Roman" pitchFamily="18" charset="0"/>
              </a:rPr>
              <a:t>Knowledge is </a:t>
            </a:r>
            <a:r>
              <a:rPr lang="en-GB" altLang="zh-CN" dirty="0">
                <a:solidFill>
                  <a:srgbClr val="320E04"/>
                </a:solidFill>
                <a:latin typeface="Times New Roman" pitchFamily="18" charset="0"/>
                <a:ea typeface="SimSun" pitchFamily="2" charset="-122"/>
                <a:cs typeface="Times New Roman" pitchFamily="18" charset="0"/>
              </a:rPr>
              <a:t>a valuable intangible </a:t>
            </a:r>
            <a:r>
              <a:rPr lang="en-GB" altLang="zh-CN" dirty="0" smtClean="0">
                <a:solidFill>
                  <a:srgbClr val="320E04"/>
                </a:solidFill>
                <a:latin typeface="Times New Roman" pitchFamily="18" charset="0"/>
                <a:ea typeface="SimSun" pitchFamily="2" charset="-122"/>
                <a:cs typeface="Times New Roman" pitchFamily="18" charset="0"/>
              </a:rPr>
              <a:t>asset.</a:t>
            </a:r>
          </a:p>
          <a:p>
            <a:pPr marL="26988" algn="l" fontAlgn="base">
              <a:spcBef>
                <a:spcPts val="600"/>
              </a:spcBef>
              <a:spcAft>
                <a:spcPct val="0"/>
              </a:spcAft>
              <a:buClr>
                <a:schemeClr val="accent1"/>
              </a:buClr>
              <a:buSzPct val="80000"/>
              <a:buFontTx/>
              <a:buChar char="-"/>
            </a:pPr>
            <a:r>
              <a:rPr lang="en-GB" altLang="zh-CN" dirty="0" smtClean="0">
                <a:solidFill>
                  <a:srgbClr val="320E04"/>
                </a:solidFill>
                <a:latin typeface="Times New Roman" pitchFamily="18" charset="0"/>
                <a:ea typeface="SimSun" pitchFamily="2" charset="-122"/>
                <a:cs typeface="Times New Roman" pitchFamily="18" charset="0"/>
              </a:rPr>
              <a:t>Knowledge Management (KM) is a key part in creating Competitive Advantage.</a:t>
            </a:r>
          </a:p>
          <a:p>
            <a:pPr marL="26988" algn="l" fontAlgn="base">
              <a:spcBef>
                <a:spcPts val="600"/>
              </a:spcBef>
              <a:spcAft>
                <a:spcPct val="0"/>
              </a:spcAft>
              <a:buClr>
                <a:schemeClr val="accent1"/>
              </a:buClr>
              <a:buSzPct val="80000"/>
              <a:buFontTx/>
              <a:buChar char="-"/>
            </a:pPr>
            <a:r>
              <a:rPr lang="en-GB" altLang="zh-CN" dirty="0" smtClean="0">
                <a:solidFill>
                  <a:srgbClr val="320E04"/>
                </a:solidFill>
                <a:latin typeface="Times New Roman" pitchFamily="18" charset="0"/>
                <a:ea typeface="SimSun" pitchFamily="2" charset="-122"/>
                <a:cs typeface="Times New Roman" pitchFamily="18" charset="0"/>
              </a:rPr>
              <a:t>Information Technology (IT) has a strategic support role in exploiting the composite knowledge capacity.</a:t>
            </a:r>
          </a:p>
          <a:p>
            <a:pPr marL="26988" algn="l" fontAlgn="base">
              <a:spcBef>
                <a:spcPts val="600"/>
              </a:spcBef>
              <a:spcAft>
                <a:spcPct val="0"/>
              </a:spcAft>
              <a:buClr>
                <a:schemeClr val="accent1"/>
              </a:buClr>
              <a:buSzPct val="80000"/>
              <a:buFontTx/>
              <a:buChar char="-"/>
            </a:pPr>
            <a:r>
              <a:rPr lang="en-GB" altLang="zh-CN" dirty="0" smtClean="0">
                <a:solidFill>
                  <a:srgbClr val="320E04"/>
                </a:solidFill>
                <a:latin typeface="Times New Roman" pitchFamily="18" charset="0"/>
                <a:ea typeface="SimSun" pitchFamily="2" charset="-122"/>
                <a:cs typeface="Times New Roman" pitchFamily="18" charset="0"/>
              </a:rPr>
              <a:t>Data Mining (DM) tools add value </a:t>
            </a:r>
            <a:r>
              <a:rPr lang="en-GB" altLang="zh-CN" dirty="0">
                <a:solidFill>
                  <a:srgbClr val="320E04"/>
                </a:solidFill>
                <a:latin typeface="Times New Roman" pitchFamily="18" charset="0"/>
                <a:ea typeface="SimSun" pitchFamily="2" charset="-122"/>
                <a:cs typeface="Times New Roman" pitchFamily="18" charset="0"/>
              </a:rPr>
              <a:t>throughout </a:t>
            </a:r>
            <a:r>
              <a:rPr lang="en-GB" altLang="zh-CN" dirty="0" smtClean="0">
                <a:solidFill>
                  <a:srgbClr val="320E04"/>
                </a:solidFill>
                <a:latin typeface="Times New Roman" pitchFamily="18" charset="0"/>
                <a:ea typeface="SimSun" pitchFamily="2" charset="-122"/>
                <a:cs typeface="Times New Roman" pitchFamily="18" charset="0"/>
              </a:rPr>
              <a:t>an organisation’s network within the broader KM framework</a:t>
            </a:r>
          </a:p>
          <a:p>
            <a:pPr marL="26988" algn="l" fontAlgn="base">
              <a:spcBef>
                <a:spcPts val="600"/>
              </a:spcBef>
              <a:spcAft>
                <a:spcPct val="0"/>
              </a:spcAft>
              <a:buClr>
                <a:schemeClr val="accent1"/>
              </a:buClr>
              <a:buSzPct val="80000"/>
              <a:buFontTx/>
              <a:buChar char="-"/>
            </a:pPr>
            <a:endParaRPr lang="en-GB" altLang="zh-CN" dirty="0" smtClean="0">
              <a:solidFill>
                <a:srgbClr val="320E04"/>
              </a:solidFill>
              <a:latin typeface="Times New Roman" pitchFamily="18" charset="0"/>
              <a:ea typeface="SimSun" pitchFamily="2" charset="-122"/>
              <a:cs typeface="Times New Roman" pitchFamily="18" charset="0"/>
            </a:endParaRPr>
          </a:p>
          <a:p>
            <a:pPr marL="26988" algn="l" fontAlgn="base">
              <a:spcBef>
                <a:spcPts val="600"/>
              </a:spcBef>
              <a:spcAft>
                <a:spcPct val="0"/>
              </a:spcAft>
              <a:buClr>
                <a:schemeClr val="accent1"/>
              </a:buClr>
              <a:buSzPct val="80000"/>
              <a:buFontTx/>
              <a:buChar char="-"/>
            </a:pPr>
            <a:endParaRPr lang="en-AU" altLang="zh-CN" dirty="0">
              <a:solidFill>
                <a:srgbClr val="320E04"/>
              </a:solidFill>
              <a:latin typeface="Times New Roman" pitchFamily="18" charset="0"/>
              <a:ea typeface="SimSun" pitchFamily="2" charset="-122"/>
              <a:cs typeface="Times New Roman" pitchFamily="18" charset="0"/>
            </a:endParaRPr>
          </a:p>
          <a:p>
            <a:pPr marL="26988" algn="l" fontAlgn="base">
              <a:spcBef>
                <a:spcPts val="600"/>
              </a:spcBef>
              <a:spcAft>
                <a:spcPct val="0"/>
              </a:spcAft>
              <a:buClr>
                <a:schemeClr val="accent1"/>
              </a:buClr>
              <a:buSzPct val="80000"/>
            </a:pPr>
            <a:endParaRPr lang="en-AU" altLang="zh-CN" dirty="0">
              <a:solidFill>
                <a:srgbClr val="320E04"/>
              </a:solidFill>
              <a:latin typeface="Times New Roman" pitchFamily="18" charset="0"/>
              <a:ea typeface="SimSun" pitchFamily="2" charset="-122"/>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395536" y="620688"/>
            <a:ext cx="3816424" cy="720080"/>
          </a:xfrm>
        </p:spPr>
        <p:txBody>
          <a:bodyPr>
            <a:noAutofit/>
          </a:bodyPr>
          <a:lstStyle/>
          <a:p>
            <a:pPr marL="26988" algn="l" fontAlgn="base">
              <a:spcAft>
                <a:spcPct val="0"/>
              </a:spcAft>
            </a:pPr>
            <a:r>
              <a:rPr lang="en-GB" altLang="zh-CN" sz="2800" b="1" dirty="0" smtClean="0">
                <a:solidFill>
                  <a:srgbClr val="572314"/>
                </a:solidFill>
                <a:effectLst>
                  <a:outerShdw blurRad="38100" dist="38100" dir="2700000" algn="tl">
                    <a:srgbClr val="C0C0C0"/>
                  </a:outerShdw>
                </a:effectLst>
                <a:latin typeface="Times New Roman" pitchFamily="18" charset="0"/>
                <a:ea typeface="新宋体" pitchFamily="49" charset="-122"/>
                <a:cs typeface="Times New Roman" pitchFamily="18" charset="0"/>
              </a:rPr>
              <a:t>Objective of the Paper</a:t>
            </a:r>
            <a:endParaRPr lang="en-AU" altLang="zh-CN" sz="2800" b="1" dirty="0" smtClean="0">
              <a:solidFill>
                <a:srgbClr val="572314"/>
              </a:solidFill>
              <a:effectLst>
                <a:outerShdw blurRad="38100" dist="38100" dir="2700000" algn="tl">
                  <a:srgbClr val="C0C0C0"/>
                </a:outerShdw>
              </a:effectLst>
              <a:latin typeface="Times New Roman" pitchFamily="18" charset="0"/>
              <a:ea typeface="新宋体" pitchFamily="49" charset="-122"/>
              <a:cs typeface="Times New Roman" pitchFamily="18" charset="0"/>
            </a:endParaRPr>
          </a:p>
        </p:txBody>
      </p:sp>
      <p:sp>
        <p:nvSpPr>
          <p:cNvPr id="5" name="Rectangle 4"/>
          <p:cNvSpPr txBox="1">
            <a:spLocks noGrp="1" noChangeArrowheads="1"/>
          </p:cNvSpPr>
          <p:nvPr>
            <p:ph type="subTitle" idx="1"/>
          </p:nvPr>
        </p:nvSpPr>
        <p:spPr bwMode="auto">
          <a:xfrm>
            <a:off x="179512" y="1628800"/>
            <a:ext cx="8784976" cy="3456384"/>
          </a:xfrm>
          <a:prstGeom prst="rect">
            <a:avLst/>
          </a:prstGeom>
          <a:noFill/>
          <a:ln w="9525">
            <a:noFill/>
            <a:miter lim="800000"/>
            <a:headEnd/>
            <a:tailEnd/>
          </a:ln>
        </p:spPr>
        <p:txBody>
          <a:bodyPr tIns="0">
            <a:noAutofit/>
          </a:bodyPr>
          <a:lstStyle/>
          <a:p>
            <a:pPr marL="26988" fontAlgn="base">
              <a:spcBef>
                <a:spcPts val="600"/>
              </a:spcBef>
              <a:spcAft>
                <a:spcPct val="0"/>
              </a:spcAft>
              <a:buClr>
                <a:schemeClr val="accent1"/>
              </a:buClr>
              <a:buSzPct val="80000"/>
            </a:pPr>
            <a:r>
              <a:rPr lang="en-GB" altLang="zh-CN" dirty="0" smtClean="0">
                <a:solidFill>
                  <a:srgbClr val="320E04"/>
                </a:solidFill>
                <a:latin typeface="Times New Roman" pitchFamily="18" charset="0"/>
                <a:ea typeface="SimSun" pitchFamily="2" charset="-122"/>
                <a:cs typeface="Times New Roman" pitchFamily="18" charset="0"/>
              </a:rPr>
              <a:t>To explore the linkages between strategic engagement of human knowledge and powerful technological platforms</a:t>
            </a:r>
          </a:p>
          <a:p>
            <a:pPr marL="26988" algn="l" fontAlgn="base">
              <a:spcBef>
                <a:spcPts val="600"/>
              </a:spcBef>
              <a:spcAft>
                <a:spcPct val="0"/>
              </a:spcAft>
              <a:buClr>
                <a:schemeClr val="accent1"/>
              </a:buClr>
              <a:buSzPct val="80000"/>
              <a:buFontTx/>
              <a:buChar char="-"/>
            </a:pPr>
            <a:endParaRPr lang="en-AU" altLang="zh-CN" dirty="0">
              <a:solidFill>
                <a:srgbClr val="320E04"/>
              </a:solidFill>
              <a:latin typeface="Times New Roman" pitchFamily="18" charset="0"/>
              <a:ea typeface="SimSun" pitchFamily="2" charset="-122"/>
              <a:cs typeface="Times New Roman" pitchFamily="18" charset="0"/>
            </a:endParaRPr>
          </a:p>
          <a:p>
            <a:pPr marL="26988" algn="l" fontAlgn="base">
              <a:spcBef>
                <a:spcPts val="600"/>
              </a:spcBef>
              <a:spcAft>
                <a:spcPct val="0"/>
              </a:spcAft>
              <a:buClr>
                <a:schemeClr val="accent1"/>
              </a:buClr>
              <a:buSzPct val="80000"/>
            </a:pPr>
            <a:endParaRPr lang="en-AU" altLang="zh-CN" dirty="0" smtClean="0">
              <a:solidFill>
                <a:srgbClr val="320E04"/>
              </a:solidFill>
              <a:latin typeface="Times New Roman" pitchFamily="18" charset="0"/>
              <a:ea typeface="SimSun" pitchFamily="2" charset="-122"/>
              <a:cs typeface="Times New Roman" pitchFamily="18" charset="0"/>
            </a:endParaRPr>
          </a:p>
          <a:p>
            <a:pPr marL="26988" algn="l" fontAlgn="base">
              <a:spcBef>
                <a:spcPts val="600"/>
              </a:spcBef>
              <a:spcAft>
                <a:spcPct val="0"/>
              </a:spcAft>
              <a:buClr>
                <a:schemeClr val="accent1"/>
              </a:buClr>
              <a:buSzPct val="80000"/>
            </a:pPr>
            <a:endParaRPr lang="en-AU" altLang="zh-CN" dirty="0" smtClean="0">
              <a:solidFill>
                <a:srgbClr val="320E04"/>
              </a:solidFill>
              <a:latin typeface="Times New Roman" pitchFamily="18" charset="0"/>
              <a:ea typeface="SimSun" pitchFamily="2" charset="-122"/>
              <a:cs typeface="Times New Roman" pitchFamily="18" charset="0"/>
            </a:endParaRPr>
          </a:p>
          <a:p>
            <a:pPr marL="26988" algn="l" fontAlgn="base">
              <a:spcBef>
                <a:spcPts val="600"/>
              </a:spcBef>
              <a:spcAft>
                <a:spcPct val="0"/>
              </a:spcAft>
              <a:buClr>
                <a:schemeClr val="accent1"/>
              </a:buClr>
              <a:buSzPct val="80000"/>
            </a:pPr>
            <a:endParaRPr lang="en-AU" altLang="zh-CN" dirty="0" smtClean="0">
              <a:solidFill>
                <a:srgbClr val="320E04"/>
              </a:solidFill>
              <a:latin typeface="Times New Roman" pitchFamily="18" charset="0"/>
              <a:ea typeface="SimSun" pitchFamily="2" charset="-122"/>
              <a:cs typeface="Times New Roman" pitchFamily="18" charset="0"/>
            </a:endParaRPr>
          </a:p>
        </p:txBody>
      </p:sp>
      <p:sp>
        <p:nvSpPr>
          <p:cNvPr id="12" name="Down Arrow 11"/>
          <p:cNvSpPr/>
          <p:nvPr/>
        </p:nvSpPr>
        <p:spPr>
          <a:xfrm>
            <a:off x="4139952" y="2780928"/>
            <a:ext cx="432048" cy="792088"/>
          </a:xfrm>
          <a:prstGeom prst="downArrow">
            <a:avLst/>
          </a:prstGeom>
          <a:noFill/>
          <a:ln>
            <a:solidFill>
              <a:schemeClr val="tx1"/>
            </a:solidFill>
          </a:ln>
          <a:effectLst>
            <a:outerShdw blurRad="50800" dist="38100" dir="10800000" algn="r" rotWithShape="0">
              <a:prstClr val="black">
                <a:alpha val="40000"/>
              </a:prstClr>
            </a:outerShdw>
          </a:effectLst>
        </p:spPr>
        <p:style>
          <a:lnRef idx="1">
            <a:schemeClr val="accent6"/>
          </a:lnRef>
          <a:fillRef idx="2">
            <a:schemeClr val="accent6"/>
          </a:fillRef>
          <a:effectRef idx="1">
            <a:schemeClr val="accent6"/>
          </a:effectRef>
          <a:fontRef idx="minor">
            <a:schemeClr val="dk1"/>
          </a:fontRef>
        </p:style>
        <p:txBody>
          <a:bodyPr rtlCol="0" anchor="ctr"/>
          <a:lstStyle/>
          <a:p>
            <a:pPr algn="ctr"/>
            <a:endParaRPr lang="en-AU" b="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13" name="TextBox 12"/>
          <p:cNvSpPr txBox="1"/>
          <p:nvPr/>
        </p:nvSpPr>
        <p:spPr>
          <a:xfrm>
            <a:off x="899592" y="3708901"/>
            <a:ext cx="7272808" cy="800219"/>
          </a:xfrm>
          <a:prstGeom prst="rect">
            <a:avLst/>
          </a:prstGeom>
          <a:noFill/>
        </p:spPr>
        <p:txBody>
          <a:bodyPr wrap="square" rtlCol="0">
            <a:spAutoFit/>
          </a:bodyPr>
          <a:lstStyle/>
          <a:p>
            <a:pPr algn="ctr"/>
            <a:r>
              <a:rPr lang="en-AU" altLang="zh-CN" sz="2800" b="1" dirty="0" smtClean="0">
                <a:solidFill>
                  <a:srgbClr val="320E04"/>
                </a:solidFill>
                <a:effectLst>
                  <a:glow rad="139700">
                    <a:schemeClr val="accent2">
                      <a:satMod val="175000"/>
                      <a:alpha val="40000"/>
                    </a:schemeClr>
                  </a:glow>
                  <a:reflection blurRad="6350" stA="55000" endA="300" endPos="45500" dir="5400000" sy="-100000" algn="bl" rotWithShape="0"/>
                </a:effectLst>
                <a:latin typeface="Times New Roman" pitchFamily="18" charset="0"/>
                <a:ea typeface="SimSun" pitchFamily="2" charset="-122"/>
                <a:cs typeface="Times New Roman" pitchFamily="18" charset="0"/>
              </a:rPr>
              <a:t>Achieve competitive Advantage</a:t>
            </a:r>
          </a:p>
          <a:p>
            <a:endParaRPr lang="en-AU"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178091" y="692696"/>
            <a:ext cx="8208912" cy="720080"/>
          </a:xfrm>
        </p:spPr>
        <p:txBody>
          <a:bodyPr>
            <a:noAutofit/>
          </a:bodyPr>
          <a:lstStyle/>
          <a:p>
            <a:pPr marL="26988" algn="l" fontAlgn="base">
              <a:spcAft>
                <a:spcPct val="0"/>
              </a:spcAft>
            </a:pPr>
            <a:r>
              <a:rPr lang="en-GB" altLang="zh-CN" sz="2800" b="1" dirty="0" smtClean="0">
                <a:solidFill>
                  <a:srgbClr val="572314"/>
                </a:solidFill>
                <a:effectLst>
                  <a:outerShdw blurRad="38100" dist="38100" dir="2700000" algn="tl">
                    <a:srgbClr val="C0C0C0"/>
                  </a:outerShdw>
                </a:effectLst>
                <a:latin typeface="Times New Roman" pitchFamily="18" charset="0"/>
                <a:ea typeface="新宋体" pitchFamily="49" charset="-122"/>
                <a:cs typeface="Times New Roman" pitchFamily="18" charset="0"/>
              </a:rPr>
              <a:t>Definition of  Knowledge Management</a:t>
            </a:r>
            <a:endParaRPr lang="en-AU" altLang="zh-CN" sz="2800" b="1" dirty="0" smtClean="0">
              <a:solidFill>
                <a:srgbClr val="572314"/>
              </a:solidFill>
              <a:effectLst>
                <a:outerShdw blurRad="38100" dist="38100" dir="2700000" algn="tl">
                  <a:srgbClr val="C0C0C0"/>
                </a:outerShdw>
              </a:effectLst>
              <a:latin typeface="Times New Roman" pitchFamily="18" charset="0"/>
              <a:ea typeface="新宋体" pitchFamily="49" charset="-122"/>
              <a:cs typeface="Times New Roman" pitchFamily="18" charset="0"/>
            </a:endParaRPr>
          </a:p>
        </p:txBody>
      </p:sp>
      <p:sp>
        <p:nvSpPr>
          <p:cNvPr id="5" name="Rectangle 4"/>
          <p:cNvSpPr txBox="1">
            <a:spLocks noGrp="1" noChangeArrowheads="1"/>
          </p:cNvSpPr>
          <p:nvPr>
            <p:ph type="subTitle" idx="1"/>
          </p:nvPr>
        </p:nvSpPr>
        <p:spPr bwMode="auto">
          <a:xfrm>
            <a:off x="179512" y="1844824"/>
            <a:ext cx="8784976" cy="3024336"/>
          </a:xfrm>
          <a:prstGeom prst="rect">
            <a:avLst/>
          </a:prstGeom>
          <a:noFill/>
          <a:ln w="9525">
            <a:noFill/>
            <a:miter lim="800000"/>
            <a:headEnd/>
            <a:tailEnd/>
          </a:ln>
        </p:spPr>
        <p:txBody>
          <a:bodyPr tIns="0">
            <a:noAutofit/>
          </a:bodyPr>
          <a:lstStyle/>
          <a:p>
            <a:pPr marL="26988" algn="just" fontAlgn="base">
              <a:spcBef>
                <a:spcPts val="600"/>
              </a:spcBef>
              <a:spcAft>
                <a:spcPct val="0"/>
              </a:spcAft>
              <a:buClr>
                <a:schemeClr val="accent1"/>
              </a:buClr>
              <a:buSzPct val="80000"/>
            </a:pPr>
            <a:r>
              <a:rPr lang="en-AU" altLang="zh-CN" dirty="0" smtClean="0">
                <a:solidFill>
                  <a:srgbClr val="320E04"/>
                </a:solidFill>
                <a:latin typeface="Times New Roman" pitchFamily="18" charset="0"/>
                <a:ea typeface="SimSun" pitchFamily="2" charset="-122"/>
                <a:cs typeface="Times New Roman" pitchFamily="18" charset="0"/>
              </a:rPr>
              <a:t>KM definition by Jashapara (2011, p.14):</a:t>
            </a:r>
          </a:p>
          <a:p>
            <a:pPr marL="26988" algn="just" fontAlgn="base">
              <a:spcBef>
                <a:spcPts val="600"/>
              </a:spcBef>
              <a:spcAft>
                <a:spcPct val="0"/>
              </a:spcAft>
              <a:buClr>
                <a:schemeClr val="accent1"/>
              </a:buClr>
              <a:buSzPct val="80000"/>
            </a:pPr>
            <a:endParaRPr lang="en-AU" altLang="zh-CN" dirty="0" smtClean="0">
              <a:solidFill>
                <a:srgbClr val="320E04"/>
              </a:solidFill>
              <a:latin typeface="Times New Roman" pitchFamily="18" charset="0"/>
              <a:ea typeface="SimSun" pitchFamily="2" charset="-122"/>
              <a:cs typeface="Times New Roman" pitchFamily="18" charset="0"/>
            </a:endParaRPr>
          </a:p>
          <a:p>
            <a:pPr marL="26988" fontAlgn="base">
              <a:spcBef>
                <a:spcPts val="600"/>
              </a:spcBef>
              <a:spcAft>
                <a:spcPct val="0"/>
              </a:spcAft>
              <a:buClr>
                <a:schemeClr val="accent1"/>
              </a:buClr>
              <a:buSzPct val="80000"/>
            </a:pPr>
            <a:r>
              <a:rPr lang="en-AU" altLang="zh-CN" dirty="0" smtClean="0">
                <a:solidFill>
                  <a:srgbClr val="320E04"/>
                </a:solidFill>
                <a:latin typeface="Times New Roman" pitchFamily="18" charset="0"/>
                <a:ea typeface="SimSun" pitchFamily="2" charset="-122"/>
                <a:cs typeface="Times New Roman" pitchFamily="18" charset="0"/>
              </a:rPr>
              <a:t>“</a:t>
            </a:r>
            <a:r>
              <a:rPr lang="en-AU" altLang="zh-CN" b="1" dirty="0" smtClean="0">
                <a:solidFill>
                  <a:srgbClr val="320E04"/>
                </a:solidFill>
                <a:latin typeface="Times New Roman" pitchFamily="18" charset="0"/>
                <a:ea typeface="SimSun" pitchFamily="2" charset="-122"/>
                <a:cs typeface="Times New Roman" pitchFamily="18" charset="0"/>
              </a:rPr>
              <a:t>The effective knowledge processes associated with exploration, exploitation and sharing of human knowledge (tacit and explicit) that use appropriate technology and cultural environments to enhance an organisation’s intellectual capital and performance</a:t>
            </a:r>
            <a:r>
              <a:rPr lang="en-AU" altLang="zh-CN" dirty="0" smtClean="0">
                <a:solidFill>
                  <a:srgbClr val="320E04"/>
                </a:solidFill>
                <a:latin typeface="Times New Roman" pitchFamily="18" charset="0"/>
                <a:ea typeface="SimSun" pitchFamily="2" charset="-122"/>
                <a:cs typeface="Times New Roman" pitchFamily="18" charset="0"/>
              </a:rPr>
              <a:t>”. </a:t>
            </a:r>
          </a:p>
          <a:p>
            <a:pPr marL="26988" algn="l" fontAlgn="base">
              <a:spcBef>
                <a:spcPts val="600"/>
              </a:spcBef>
              <a:spcAft>
                <a:spcPct val="0"/>
              </a:spcAft>
              <a:buClr>
                <a:schemeClr val="accent1"/>
              </a:buClr>
              <a:buSzPct val="80000"/>
              <a:buFontTx/>
              <a:buChar char="-"/>
            </a:pPr>
            <a:endParaRPr lang="en-GB" altLang="zh-CN" dirty="0" smtClean="0">
              <a:solidFill>
                <a:srgbClr val="320E04"/>
              </a:solidFill>
              <a:latin typeface="Times New Roman" pitchFamily="18" charset="0"/>
              <a:ea typeface="SimSun" pitchFamily="2" charset="-122"/>
              <a:cs typeface="Times New Roman" pitchFamily="18" charset="0"/>
            </a:endParaRPr>
          </a:p>
          <a:p>
            <a:pPr marL="26988" algn="l" fontAlgn="base">
              <a:spcBef>
                <a:spcPts val="600"/>
              </a:spcBef>
              <a:spcAft>
                <a:spcPct val="0"/>
              </a:spcAft>
              <a:buClr>
                <a:schemeClr val="accent1"/>
              </a:buClr>
              <a:buSzPct val="80000"/>
              <a:buFontTx/>
              <a:buChar char="-"/>
            </a:pPr>
            <a:endParaRPr lang="en-AU" altLang="zh-CN" dirty="0">
              <a:solidFill>
                <a:srgbClr val="320E04"/>
              </a:solidFill>
              <a:latin typeface="Times New Roman" pitchFamily="18" charset="0"/>
              <a:ea typeface="SimSun" pitchFamily="2" charset="-122"/>
              <a:cs typeface="Times New Roman" pitchFamily="18" charset="0"/>
            </a:endParaRPr>
          </a:p>
          <a:p>
            <a:pPr marL="26988" algn="l" fontAlgn="base">
              <a:spcBef>
                <a:spcPts val="600"/>
              </a:spcBef>
              <a:spcAft>
                <a:spcPct val="0"/>
              </a:spcAft>
              <a:buClr>
                <a:schemeClr val="accent1"/>
              </a:buClr>
              <a:buSzPct val="80000"/>
            </a:pPr>
            <a:endParaRPr lang="en-AU" altLang="zh-CN" dirty="0">
              <a:solidFill>
                <a:srgbClr val="320E04"/>
              </a:solidFill>
              <a:latin typeface="Times New Roman" pitchFamily="18" charset="0"/>
              <a:ea typeface="SimSun" pitchFamily="2" charset="-122"/>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179512" y="764704"/>
            <a:ext cx="8712968" cy="720080"/>
          </a:xfrm>
        </p:spPr>
        <p:txBody>
          <a:bodyPr>
            <a:noAutofit/>
          </a:bodyPr>
          <a:lstStyle/>
          <a:p>
            <a:pPr marL="26988" algn="l" fontAlgn="base">
              <a:spcAft>
                <a:spcPct val="0"/>
              </a:spcAft>
            </a:pPr>
            <a:r>
              <a:rPr lang="en-GB" altLang="zh-CN" sz="2800" b="1" dirty="0" smtClean="0">
                <a:solidFill>
                  <a:srgbClr val="572314"/>
                </a:solidFill>
                <a:effectLst>
                  <a:outerShdw blurRad="38100" dist="38100" dir="2700000" algn="tl">
                    <a:srgbClr val="C0C0C0"/>
                  </a:outerShdw>
                </a:effectLst>
                <a:latin typeface="Times New Roman" pitchFamily="18" charset="0"/>
                <a:ea typeface="新宋体" pitchFamily="49" charset="-122"/>
                <a:cs typeface="Times New Roman" pitchFamily="18" charset="0"/>
              </a:rPr>
              <a:t>Benefits of Knowledge Management</a:t>
            </a:r>
            <a:endParaRPr lang="en-AU" altLang="zh-CN" sz="1800" dirty="0" smtClean="0">
              <a:solidFill>
                <a:srgbClr val="572314"/>
              </a:solidFill>
              <a:effectLst>
                <a:outerShdw blurRad="38100" dist="38100" dir="2700000" algn="tl">
                  <a:srgbClr val="C0C0C0"/>
                </a:outerShdw>
              </a:effectLst>
              <a:latin typeface="Times New Roman" pitchFamily="18" charset="0"/>
              <a:ea typeface="新宋体" pitchFamily="49" charset="-122"/>
              <a:cs typeface="Times New Roman" pitchFamily="18" charset="0"/>
            </a:endParaRPr>
          </a:p>
        </p:txBody>
      </p:sp>
      <p:sp>
        <p:nvSpPr>
          <p:cNvPr id="5" name="Rectangle 4"/>
          <p:cNvSpPr txBox="1">
            <a:spLocks noGrp="1" noChangeArrowheads="1"/>
          </p:cNvSpPr>
          <p:nvPr>
            <p:ph type="subTitle" idx="1"/>
          </p:nvPr>
        </p:nvSpPr>
        <p:spPr bwMode="auto">
          <a:xfrm>
            <a:off x="179512" y="1844824"/>
            <a:ext cx="8784976" cy="3312368"/>
          </a:xfrm>
          <a:prstGeom prst="rect">
            <a:avLst/>
          </a:prstGeom>
          <a:noFill/>
          <a:ln w="9525">
            <a:noFill/>
            <a:miter lim="800000"/>
            <a:headEnd/>
            <a:tailEnd/>
          </a:ln>
        </p:spPr>
        <p:txBody>
          <a:bodyPr tIns="0">
            <a:noAutofit/>
          </a:bodyPr>
          <a:lstStyle/>
          <a:p>
            <a:pPr marL="26988" algn="just" fontAlgn="base">
              <a:spcBef>
                <a:spcPts val="600"/>
              </a:spcBef>
              <a:spcAft>
                <a:spcPct val="0"/>
              </a:spcAft>
              <a:buClr>
                <a:schemeClr val="accent1"/>
              </a:buClr>
              <a:buSzPct val="80000"/>
            </a:pPr>
            <a:r>
              <a:rPr lang="en-AU" altLang="zh-CN" dirty="0" smtClean="0">
                <a:solidFill>
                  <a:srgbClr val="320E04"/>
                </a:solidFill>
                <a:latin typeface="Times New Roman" pitchFamily="18" charset="0"/>
                <a:ea typeface="SimSun" pitchFamily="2" charset="-122"/>
                <a:cs typeface="Times New Roman" pitchFamily="18" charset="0"/>
              </a:rPr>
              <a:t>KM benefits (Duvall, 2002):</a:t>
            </a:r>
          </a:p>
          <a:p>
            <a:pPr marL="26988" algn="just" fontAlgn="base">
              <a:spcBef>
                <a:spcPts val="600"/>
              </a:spcBef>
              <a:spcAft>
                <a:spcPct val="0"/>
              </a:spcAft>
              <a:buClr>
                <a:schemeClr val="accent1"/>
              </a:buClr>
              <a:buSzPct val="80000"/>
            </a:pPr>
            <a:endParaRPr lang="en-AU" dirty="0" smtClean="0">
              <a:solidFill>
                <a:srgbClr val="320E04"/>
              </a:solidFill>
              <a:latin typeface="Times New Roman" pitchFamily="18" charset="0"/>
              <a:ea typeface="SimSun" pitchFamily="2" charset="-122"/>
              <a:cs typeface="Times New Roman" pitchFamily="18" charset="0"/>
            </a:endParaRPr>
          </a:p>
          <a:p>
            <a:pPr marL="26988" algn="just" fontAlgn="base">
              <a:spcBef>
                <a:spcPts val="600"/>
              </a:spcBef>
              <a:spcAft>
                <a:spcPct val="0"/>
              </a:spcAft>
              <a:buClr>
                <a:schemeClr val="accent1"/>
              </a:buClr>
              <a:buSzPct val="80000"/>
              <a:buFont typeface="Wingdings" pitchFamily="2" charset="2"/>
              <a:buChar char="§"/>
            </a:pPr>
            <a:r>
              <a:rPr lang="en-AU" altLang="zh-CN" dirty="0" smtClean="0">
                <a:solidFill>
                  <a:srgbClr val="320E04"/>
                </a:solidFill>
                <a:latin typeface="Times New Roman" pitchFamily="18" charset="0"/>
                <a:ea typeface="SimSun" pitchFamily="2" charset="-122"/>
                <a:cs typeface="Times New Roman" pitchFamily="18" charset="0"/>
              </a:rPr>
              <a:t>retention of expertise</a:t>
            </a:r>
            <a:endParaRPr lang="en-AU" dirty="0" smtClean="0"/>
          </a:p>
          <a:p>
            <a:pPr marL="26988" algn="just" fontAlgn="base">
              <a:spcBef>
                <a:spcPts val="600"/>
              </a:spcBef>
              <a:spcAft>
                <a:spcPct val="0"/>
              </a:spcAft>
              <a:buClr>
                <a:schemeClr val="accent1"/>
              </a:buClr>
              <a:buSzPct val="80000"/>
              <a:buFont typeface="Wingdings" pitchFamily="2" charset="2"/>
              <a:buChar char="§"/>
            </a:pPr>
            <a:r>
              <a:rPr lang="en-AU" altLang="zh-CN" dirty="0" smtClean="0">
                <a:solidFill>
                  <a:srgbClr val="320E04"/>
                </a:solidFill>
                <a:latin typeface="Times New Roman" pitchFamily="18" charset="0"/>
                <a:ea typeface="SimSun" pitchFamily="2" charset="-122"/>
                <a:cs typeface="Times New Roman" pitchFamily="18" charset="0"/>
              </a:rPr>
              <a:t>capturing and sharing best practice</a:t>
            </a:r>
          </a:p>
          <a:p>
            <a:pPr marL="26988" algn="just" fontAlgn="base">
              <a:spcBef>
                <a:spcPts val="600"/>
              </a:spcBef>
              <a:spcAft>
                <a:spcPct val="0"/>
              </a:spcAft>
              <a:buClr>
                <a:schemeClr val="accent1"/>
              </a:buClr>
              <a:buSzPct val="80000"/>
              <a:buFont typeface="Wingdings" pitchFamily="2" charset="2"/>
              <a:buChar char="§"/>
            </a:pPr>
            <a:r>
              <a:rPr lang="en-AU" altLang="zh-CN" dirty="0" smtClean="0">
                <a:solidFill>
                  <a:srgbClr val="320E04"/>
                </a:solidFill>
                <a:latin typeface="Times New Roman" pitchFamily="18" charset="0"/>
                <a:ea typeface="SimSun" pitchFamily="2" charset="-122"/>
                <a:cs typeface="Times New Roman" pitchFamily="18" charset="0"/>
              </a:rPr>
              <a:t>supporting customers and customer services</a:t>
            </a:r>
          </a:p>
          <a:p>
            <a:pPr marL="26988" algn="just" fontAlgn="base">
              <a:spcBef>
                <a:spcPts val="600"/>
              </a:spcBef>
              <a:spcAft>
                <a:spcPct val="0"/>
              </a:spcAft>
              <a:buClr>
                <a:schemeClr val="accent1"/>
              </a:buClr>
              <a:buSzPct val="80000"/>
              <a:buFont typeface="Wingdings" pitchFamily="2" charset="2"/>
              <a:buChar char="§"/>
            </a:pPr>
            <a:r>
              <a:rPr lang="en-AU" altLang="zh-CN" dirty="0" smtClean="0">
                <a:solidFill>
                  <a:srgbClr val="320E04"/>
                </a:solidFill>
                <a:latin typeface="Times New Roman" pitchFamily="18" charset="0"/>
                <a:ea typeface="SimSun" pitchFamily="2" charset="-122"/>
                <a:cs typeface="Times New Roman" pitchFamily="18" charset="0"/>
              </a:rPr>
              <a:t>aiding decision making</a:t>
            </a:r>
          </a:p>
          <a:p>
            <a:pPr marL="26988" algn="just" fontAlgn="base">
              <a:spcBef>
                <a:spcPts val="600"/>
              </a:spcBef>
              <a:spcAft>
                <a:spcPct val="0"/>
              </a:spcAft>
              <a:buClr>
                <a:schemeClr val="accent1"/>
              </a:buClr>
              <a:buSzPct val="80000"/>
              <a:buFont typeface="Wingdings" pitchFamily="2" charset="2"/>
              <a:buChar char="§"/>
            </a:pPr>
            <a:r>
              <a:rPr lang="en-AU" altLang="zh-CN" dirty="0" smtClean="0">
                <a:solidFill>
                  <a:srgbClr val="320E04"/>
                </a:solidFill>
                <a:latin typeface="Times New Roman" pitchFamily="18" charset="0"/>
                <a:ea typeface="SimSun" pitchFamily="2" charset="-122"/>
                <a:cs typeface="Times New Roman" pitchFamily="18" charset="0"/>
              </a:rPr>
              <a:t>and increasing profit</a:t>
            </a:r>
            <a:endParaRPr lang="en-GB" altLang="zh-CN" dirty="0" smtClean="0">
              <a:solidFill>
                <a:srgbClr val="320E04"/>
              </a:solidFill>
              <a:latin typeface="Times New Roman" pitchFamily="18" charset="0"/>
              <a:ea typeface="SimSun" pitchFamily="2" charset="-122"/>
              <a:cs typeface="Times New Roman" pitchFamily="18" charset="0"/>
            </a:endParaRPr>
          </a:p>
          <a:p>
            <a:pPr marL="26988" algn="l" fontAlgn="base">
              <a:spcBef>
                <a:spcPts val="600"/>
              </a:spcBef>
              <a:spcAft>
                <a:spcPct val="0"/>
              </a:spcAft>
              <a:buClr>
                <a:schemeClr val="accent1"/>
              </a:buClr>
              <a:buSzPct val="80000"/>
              <a:buFontTx/>
              <a:buChar char="-"/>
            </a:pPr>
            <a:endParaRPr lang="en-AU" altLang="zh-CN" dirty="0">
              <a:solidFill>
                <a:srgbClr val="320E04"/>
              </a:solidFill>
              <a:latin typeface="Times New Roman" pitchFamily="18" charset="0"/>
              <a:ea typeface="SimSun" pitchFamily="2" charset="-122"/>
              <a:cs typeface="Times New Roman" pitchFamily="18" charset="0"/>
            </a:endParaRPr>
          </a:p>
          <a:p>
            <a:pPr marL="26988" algn="l" fontAlgn="base">
              <a:spcBef>
                <a:spcPts val="600"/>
              </a:spcBef>
              <a:spcAft>
                <a:spcPct val="0"/>
              </a:spcAft>
              <a:buClr>
                <a:schemeClr val="accent1"/>
              </a:buClr>
              <a:buSzPct val="80000"/>
            </a:pPr>
            <a:endParaRPr lang="en-AU" altLang="zh-CN" dirty="0">
              <a:solidFill>
                <a:srgbClr val="320E04"/>
              </a:solidFill>
              <a:latin typeface="Times New Roman" pitchFamily="18" charset="0"/>
              <a:ea typeface="SimSun" pitchFamily="2" charset="-122"/>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0" y="476672"/>
            <a:ext cx="5652120" cy="1152128"/>
          </a:xfrm>
        </p:spPr>
        <p:txBody>
          <a:bodyPr>
            <a:noAutofit/>
          </a:bodyPr>
          <a:lstStyle/>
          <a:p>
            <a:pPr marL="26988" algn="l" fontAlgn="base">
              <a:spcAft>
                <a:spcPct val="0"/>
              </a:spcAft>
            </a:pPr>
            <a:r>
              <a:rPr lang="en-GB" altLang="zh-CN" sz="2800" b="1" dirty="0" smtClean="0">
                <a:solidFill>
                  <a:srgbClr val="572314"/>
                </a:solidFill>
                <a:effectLst>
                  <a:outerShdw blurRad="38100" dist="38100" dir="2700000" algn="tl">
                    <a:srgbClr val="C0C0C0"/>
                  </a:outerShdw>
                </a:effectLst>
                <a:latin typeface="Times New Roman" pitchFamily="18" charset="0"/>
                <a:ea typeface="新宋体" pitchFamily="49" charset="-122"/>
                <a:cs typeface="Times New Roman" pitchFamily="18" charset="0"/>
              </a:rPr>
              <a:t>Strategic Knowledge Management  in Australian Mining Industry</a:t>
            </a:r>
            <a:endParaRPr lang="en-AU" altLang="zh-CN" sz="1800" dirty="0" smtClean="0">
              <a:solidFill>
                <a:srgbClr val="572314"/>
              </a:solidFill>
              <a:effectLst>
                <a:outerShdw blurRad="38100" dist="38100" dir="2700000" algn="tl">
                  <a:srgbClr val="C0C0C0"/>
                </a:outerShdw>
              </a:effectLst>
              <a:latin typeface="Times New Roman" pitchFamily="18" charset="0"/>
              <a:ea typeface="新宋体" pitchFamily="49" charset="-122"/>
              <a:cs typeface="Times New Roman" pitchFamily="18" charset="0"/>
            </a:endParaRPr>
          </a:p>
        </p:txBody>
      </p:sp>
      <p:sp>
        <p:nvSpPr>
          <p:cNvPr id="18" name="TextBox 17"/>
          <p:cNvSpPr txBox="1"/>
          <p:nvPr/>
        </p:nvSpPr>
        <p:spPr>
          <a:xfrm>
            <a:off x="1619672" y="2204864"/>
            <a:ext cx="5184576" cy="461665"/>
          </a:xfrm>
          <a:prstGeom prst="rect">
            <a:avLst/>
          </a:prstGeom>
          <a:noFill/>
        </p:spPr>
        <p:txBody>
          <a:bodyPr wrap="square" rtlCol="0">
            <a:spAutoFit/>
          </a:bodyPr>
          <a:lstStyle/>
          <a:p>
            <a:pPr algn="ctr"/>
            <a:r>
              <a:rPr lang="en-AU" sz="2400" b="1" dirty="0" smtClean="0">
                <a:latin typeface="Times New Roman" pitchFamily="18" charset="0"/>
                <a:cs typeface="Times New Roman" pitchFamily="18" charset="0"/>
              </a:rPr>
              <a:t>Mining Technology Service (MTS)</a:t>
            </a:r>
            <a:endParaRPr lang="en-AU" sz="2400" b="1" dirty="0">
              <a:latin typeface="Times New Roman" pitchFamily="18" charset="0"/>
              <a:cs typeface="Times New Roman" pitchFamily="18" charset="0"/>
            </a:endParaRPr>
          </a:p>
        </p:txBody>
      </p:sp>
      <p:sp>
        <p:nvSpPr>
          <p:cNvPr id="17" name="TextBox 16"/>
          <p:cNvSpPr txBox="1"/>
          <p:nvPr/>
        </p:nvSpPr>
        <p:spPr>
          <a:xfrm>
            <a:off x="683568" y="3284984"/>
            <a:ext cx="7560840" cy="1200329"/>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AU" sz="2400" dirty="0" smtClean="0">
                <a:latin typeface="Times New Roman" pitchFamily="18" charset="0"/>
                <a:cs typeface="Times New Roman" pitchFamily="18" charset="0"/>
              </a:rPr>
              <a:t>A platform for finding, acquiring, developing, sharing, preserving, evaluating, and applying knowledge to support the competitive advantage</a:t>
            </a:r>
            <a:endParaRPr lang="en-AU"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0" y="332656"/>
            <a:ext cx="8712968" cy="720080"/>
          </a:xfrm>
        </p:spPr>
        <p:txBody>
          <a:bodyPr>
            <a:noAutofit/>
          </a:bodyPr>
          <a:lstStyle/>
          <a:p>
            <a:pPr marL="26988" algn="l" fontAlgn="base">
              <a:spcAft>
                <a:spcPct val="0"/>
              </a:spcAft>
            </a:pPr>
            <a:r>
              <a:rPr lang="en-GB" altLang="zh-CN" sz="2800" b="1" dirty="0" smtClean="0">
                <a:solidFill>
                  <a:srgbClr val="572314"/>
                </a:solidFill>
                <a:effectLst>
                  <a:outerShdw blurRad="38100" dist="38100" dir="2700000" algn="tl">
                    <a:srgbClr val="C0C0C0"/>
                  </a:outerShdw>
                </a:effectLst>
                <a:latin typeface="Times New Roman" pitchFamily="18" charset="0"/>
                <a:ea typeface="新宋体" pitchFamily="49" charset="-122"/>
                <a:cs typeface="Times New Roman" pitchFamily="18" charset="0"/>
              </a:rPr>
              <a:t>Review of Existing Knowledge Management Models</a:t>
            </a:r>
            <a:endParaRPr lang="en-AU" altLang="zh-CN" sz="1800" dirty="0" smtClean="0">
              <a:solidFill>
                <a:srgbClr val="572314"/>
              </a:solidFill>
              <a:effectLst>
                <a:outerShdw blurRad="38100" dist="38100" dir="2700000" algn="tl">
                  <a:srgbClr val="C0C0C0"/>
                </a:outerShdw>
              </a:effectLst>
              <a:latin typeface="Times New Roman" pitchFamily="18" charset="0"/>
              <a:ea typeface="新宋体" pitchFamily="49" charset="-122"/>
              <a:cs typeface="Times New Roman" pitchFamily="18" charset="0"/>
            </a:endParaRPr>
          </a:p>
        </p:txBody>
      </p:sp>
      <p:graphicFrame>
        <p:nvGraphicFramePr>
          <p:cNvPr id="9" name="Table 8"/>
          <p:cNvGraphicFramePr>
            <a:graphicFrameLocks noGrp="1"/>
          </p:cNvGraphicFramePr>
          <p:nvPr/>
        </p:nvGraphicFramePr>
        <p:xfrm>
          <a:off x="755576" y="1052736"/>
          <a:ext cx="7920880" cy="5592723"/>
        </p:xfrm>
        <a:graphic>
          <a:graphicData uri="http://schemas.openxmlformats.org/drawingml/2006/table">
            <a:tbl>
              <a:tblPr/>
              <a:tblGrid>
                <a:gridCol w="4989634"/>
                <a:gridCol w="2931246"/>
              </a:tblGrid>
              <a:tr h="170044">
                <a:tc>
                  <a:txBody>
                    <a:bodyPr/>
                    <a:lstStyle/>
                    <a:p>
                      <a:pPr algn="ctr">
                        <a:lnSpc>
                          <a:spcPct val="115000"/>
                        </a:lnSpc>
                        <a:spcAft>
                          <a:spcPts val="0"/>
                        </a:spcAft>
                      </a:pPr>
                      <a:r>
                        <a:rPr lang="en-AU" sz="1000" b="1" i="1" dirty="0">
                          <a:latin typeface="Times New Roman"/>
                          <a:ea typeface="SimSun"/>
                        </a:rPr>
                        <a:t>Model</a:t>
                      </a:r>
                    </a:p>
                  </a:txBody>
                  <a:tcPr marL="51614" marR="51614" marT="0" marB="0" anchor="ctr">
                    <a:lnL>
                      <a:noFill/>
                    </a:lnL>
                    <a:lnR>
                      <a:noFill/>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ctr">
                        <a:lnSpc>
                          <a:spcPct val="115000"/>
                        </a:lnSpc>
                        <a:spcAft>
                          <a:spcPts val="0"/>
                        </a:spcAft>
                      </a:pPr>
                      <a:r>
                        <a:rPr lang="en-AU" sz="1000" b="1" i="1" dirty="0">
                          <a:latin typeface="Times New Roman"/>
                          <a:ea typeface="SimSun"/>
                        </a:rPr>
                        <a:t>Features</a:t>
                      </a:r>
                    </a:p>
                  </a:txBody>
                  <a:tcPr marL="51614" marR="51614" marT="0" marB="0" anchor="ctr">
                    <a:lnL>
                      <a:noFill/>
                    </a:lnL>
                    <a:lnR>
                      <a:noFill/>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r>
              <a:tr h="168501">
                <a:tc rowSpan="2">
                  <a:txBody>
                    <a:bodyPr/>
                    <a:lstStyle/>
                    <a:p>
                      <a:pPr algn="just">
                        <a:lnSpc>
                          <a:spcPct val="115000"/>
                        </a:lnSpc>
                        <a:spcAft>
                          <a:spcPts val="0"/>
                        </a:spcAft>
                      </a:pPr>
                      <a:r>
                        <a:rPr lang="en-AU" sz="1000" dirty="0">
                          <a:latin typeface="Times New Roman"/>
                          <a:ea typeface="SimSun"/>
                          <a:cs typeface="Times New Roman"/>
                        </a:rPr>
                        <a:t>The von Krogh and Roos Model of organisational Epistemology </a:t>
                      </a:r>
                      <a:endParaRPr lang="en-AU" sz="1000" dirty="0">
                        <a:latin typeface="Times New Roman"/>
                        <a:ea typeface="SimSun"/>
                      </a:endParaRPr>
                    </a:p>
                  </a:txBody>
                  <a:tcPr marL="51614" marR="51614" marT="0" marB="0" anchor="ctr">
                    <a:lnL>
                      <a:noFill/>
                    </a:lnL>
                    <a:lnR w="12700" cap="flat" cmpd="sng" algn="ctr">
                      <a:solidFill>
                        <a:srgbClr val="000000"/>
                      </a:solidFill>
                      <a:prstDash val="dash"/>
                      <a:round/>
                      <a:headEnd type="none" w="med" len="med"/>
                      <a:tailEnd type="none" w="med" len="med"/>
                    </a:lnR>
                    <a:lnT w="19050" cap="flat" cmpd="dbl" algn="ctr">
                      <a:solidFill>
                        <a:srgbClr val="000000"/>
                      </a:solidFill>
                      <a:prstDash val="solid"/>
                      <a:round/>
                      <a:headEnd type="none" w="med" len="med"/>
                      <a:tailEnd type="none" w="med" len="med"/>
                    </a:lnT>
                    <a:lnB>
                      <a:noFill/>
                    </a:lnB>
                    <a:pattFill prst="pct20">
                      <a:fgClr>
                        <a:srgbClr val="FFFFFF"/>
                      </a:fgClr>
                      <a:bgClr>
                        <a:srgbClr val="CCCCCC"/>
                      </a:bgClr>
                    </a:pattFill>
                  </a:tcPr>
                </a:tc>
                <a:tc>
                  <a:txBody>
                    <a:bodyPr/>
                    <a:lstStyle/>
                    <a:p>
                      <a:pPr algn="just">
                        <a:lnSpc>
                          <a:spcPct val="115000"/>
                        </a:lnSpc>
                        <a:spcAft>
                          <a:spcPts val="0"/>
                        </a:spcAft>
                      </a:pPr>
                      <a:r>
                        <a:rPr lang="en-AU" sz="1000" dirty="0">
                          <a:latin typeface="Times New Roman"/>
                          <a:ea typeface="SimSun"/>
                          <a:cs typeface="Times New Roman"/>
                        </a:rPr>
                        <a:t>Individual knowledge</a:t>
                      </a:r>
                      <a:endParaRPr lang="en-AU" sz="1000" dirty="0">
                        <a:latin typeface="Times New Roman"/>
                        <a:ea typeface="SimSun"/>
                      </a:endParaRPr>
                    </a:p>
                  </a:txBody>
                  <a:tcPr marL="51614" marR="51614" marT="0" marB="0" anchor="ctr">
                    <a:lnL w="12700" cap="flat" cmpd="sng" algn="ctr">
                      <a:solidFill>
                        <a:srgbClr val="000000"/>
                      </a:solidFill>
                      <a:prstDash val="dash"/>
                      <a:round/>
                      <a:headEnd type="none" w="med" len="med"/>
                      <a:tailEnd type="none" w="med" len="med"/>
                    </a:lnL>
                    <a:lnR>
                      <a:noFill/>
                    </a:lnR>
                    <a:lnT w="19050" cap="flat" cmpd="dbl" algn="ctr">
                      <a:solidFill>
                        <a:srgbClr val="000000"/>
                      </a:solidFill>
                      <a:prstDash val="solid"/>
                      <a:round/>
                      <a:headEnd type="none" w="med" len="med"/>
                      <a:tailEnd type="none" w="med" len="med"/>
                    </a:lnT>
                    <a:lnB>
                      <a:noFill/>
                    </a:lnB>
                    <a:pattFill prst="pct20">
                      <a:fgClr>
                        <a:srgbClr val="FFFFFF"/>
                      </a:fgClr>
                      <a:bgClr>
                        <a:srgbClr val="CCCCCC"/>
                      </a:bgClr>
                    </a:pattFill>
                  </a:tcPr>
                </a:tc>
              </a:tr>
              <a:tr h="168501">
                <a:tc vMerge="1">
                  <a:txBody>
                    <a:bodyPr/>
                    <a:lstStyle/>
                    <a:p>
                      <a:endParaRPr lang="en-AU"/>
                    </a:p>
                  </a:txBody>
                  <a:tcPr/>
                </a:tc>
                <a:tc>
                  <a:txBody>
                    <a:bodyPr/>
                    <a:lstStyle/>
                    <a:p>
                      <a:pPr algn="just">
                        <a:lnSpc>
                          <a:spcPct val="115000"/>
                        </a:lnSpc>
                        <a:spcAft>
                          <a:spcPts val="0"/>
                        </a:spcAft>
                      </a:pPr>
                      <a:r>
                        <a:rPr lang="en-AU" sz="1000" dirty="0">
                          <a:latin typeface="Times New Roman"/>
                          <a:ea typeface="SimSun"/>
                          <a:cs typeface="Times New Roman"/>
                        </a:rPr>
                        <a:t>Social knowledge</a:t>
                      </a:r>
                      <a:endParaRPr lang="en-AU" sz="1000" dirty="0">
                        <a:latin typeface="Times New Roman"/>
                        <a:ea typeface="SimSun"/>
                      </a:endParaRPr>
                    </a:p>
                  </a:txBody>
                  <a:tcPr marL="51614" marR="51614" marT="0" marB="0" anchor="ctr">
                    <a:lnL w="12700" cap="flat" cmpd="sng" algn="ctr">
                      <a:solidFill>
                        <a:srgbClr val="000000"/>
                      </a:solidFill>
                      <a:prstDash val="dash"/>
                      <a:round/>
                      <a:headEnd type="none" w="med" len="med"/>
                      <a:tailEnd type="none" w="med" len="med"/>
                    </a:lnL>
                    <a:lnR>
                      <a:noFill/>
                    </a:lnR>
                    <a:lnT>
                      <a:noFill/>
                    </a:lnT>
                    <a:lnB>
                      <a:noFill/>
                    </a:lnB>
                    <a:pattFill prst="pct20">
                      <a:fgClr>
                        <a:srgbClr val="FFFFFF"/>
                      </a:fgClr>
                      <a:bgClr>
                        <a:srgbClr val="CCCCCC"/>
                      </a:bgClr>
                    </a:pattFill>
                  </a:tcPr>
                </a:tc>
              </a:tr>
              <a:tr h="168501">
                <a:tc rowSpan="2">
                  <a:txBody>
                    <a:bodyPr/>
                    <a:lstStyle/>
                    <a:p>
                      <a:pPr algn="just">
                        <a:lnSpc>
                          <a:spcPct val="115000"/>
                        </a:lnSpc>
                        <a:spcAft>
                          <a:spcPts val="0"/>
                        </a:spcAft>
                      </a:pPr>
                      <a:r>
                        <a:rPr lang="en-AU" sz="1000" dirty="0">
                          <a:latin typeface="Times New Roman"/>
                          <a:ea typeface="SimSun"/>
                          <a:cs typeface="Times New Roman"/>
                        </a:rPr>
                        <a:t>The Nonaka and Takeuchi Knowledge Spiral Model </a:t>
                      </a:r>
                      <a:endParaRPr lang="en-AU" sz="1000" dirty="0">
                        <a:latin typeface="Times New Roman"/>
                        <a:ea typeface="SimSun"/>
                      </a:endParaRPr>
                    </a:p>
                  </a:txBody>
                  <a:tcPr marL="51614" marR="51614" marT="0" marB="0" anchor="ctr">
                    <a:lnL>
                      <a:noFill/>
                    </a:lnL>
                    <a:lnR w="12700" cap="flat" cmpd="sng" algn="ctr">
                      <a:solidFill>
                        <a:srgbClr val="000000"/>
                      </a:solidFill>
                      <a:prstDash val="dash"/>
                      <a:round/>
                      <a:headEnd type="none" w="med" len="med"/>
                      <a:tailEnd type="none" w="med" len="med"/>
                    </a:lnR>
                    <a:lnT>
                      <a:noFill/>
                    </a:lnT>
                    <a:lnB>
                      <a:noFill/>
                    </a:lnB>
                  </a:tcPr>
                </a:tc>
                <a:tc>
                  <a:txBody>
                    <a:bodyPr/>
                    <a:lstStyle/>
                    <a:p>
                      <a:pPr algn="just">
                        <a:lnSpc>
                          <a:spcPct val="115000"/>
                        </a:lnSpc>
                        <a:spcAft>
                          <a:spcPts val="0"/>
                        </a:spcAft>
                      </a:pPr>
                      <a:r>
                        <a:rPr lang="en-AU" sz="1000" dirty="0">
                          <a:latin typeface="Times New Roman"/>
                          <a:ea typeface="SimSun"/>
                          <a:cs typeface="Times New Roman"/>
                        </a:rPr>
                        <a:t>Knowledge creation</a:t>
                      </a:r>
                      <a:endParaRPr lang="en-AU" sz="1000" dirty="0">
                        <a:latin typeface="Times New Roman"/>
                        <a:ea typeface="SimSun"/>
                      </a:endParaRPr>
                    </a:p>
                  </a:txBody>
                  <a:tcPr marL="51614" marR="51614" marT="0" marB="0" anchor="ctr">
                    <a:lnL w="12700" cap="flat" cmpd="sng" algn="ctr">
                      <a:solidFill>
                        <a:srgbClr val="000000"/>
                      </a:solidFill>
                      <a:prstDash val="dash"/>
                      <a:round/>
                      <a:headEnd type="none" w="med" len="med"/>
                      <a:tailEnd type="none" w="med" len="med"/>
                    </a:lnL>
                    <a:lnR>
                      <a:noFill/>
                    </a:lnR>
                    <a:lnT>
                      <a:noFill/>
                    </a:lnT>
                    <a:lnB>
                      <a:noFill/>
                    </a:lnB>
                  </a:tcPr>
                </a:tc>
              </a:tr>
              <a:tr h="609511">
                <a:tc vMerge="1">
                  <a:txBody>
                    <a:bodyPr/>
                    <a:lstStyle/>
                    <a:p>
                      <a:endParaRPr lang="en-AU"/>
                    </a:p>
                  </a:txBody>
                  <a:tcPr/>
                </a:tc>
                <a:tc>
                  <a:txBody>
                    <a:bodyPr/>
                    <a:lstStyle/>
                    <a:p>
                      <a:pPr algn="just">
                        <a:lnSpc>
                          <a:spcPct val="115000"/>
                        </a:lnSpc>
                        <a:spcAft>
                          <a:spcPts val="0"/>
                        </a:spcAft>
                      </a:pPr>
                      <a:r>
                        <a:rPr lang="en-AU" sz="1000" dirty="0">
                          <a:latin typeface="Times New Roman"/>
                          <a:ea typeface="SimSun"/>
                          <a:cs typeface="Times New Roman"/>
                        </a:rPr>
                        <a:t>Knowledge conversion </a:t>
                      </a:r>
                      <a:endParaRPr lang="en-AU" sz="1000" dirty="0">
                        <a:latin typeface="Times New Roman"/>
                        <a:ea typeface="SimSun"/>
                      </a:endParaRPr>
                    </a:p>
                    <a:p>
                      <a:pPr algn="just">
                        <a:lnSpc>
                          <a:spcPct val="115000"/>
                        </a:lnSpc>
                        <a:spcAft>
                          <a:spcPts val="0"/>
                        </a:spcAft>
                      </a:pPr>
                      <a:r>
                        <a:rPr lang="en-AU" sz="1000" dirty="0">
                          <a:latin typeface="Times New Roman"/>
                          <a:ea typeface="SimSun"/>
                          <a:cs typeface="Times New Roman"/>
                        </a:rPr>
                        <a:t>(Socialisation, externalisation, combination, internalisation), ‘</a:t>
                      </a:r>
                      <a:r>
                        <a:rPr lang="en-AU" sz="1000" i="1" dirty="0">
                          <a:latin typeface="Times New Roman"/>
                          <a:ea typeface="SimSun"/>
                          <a:cs typeface="Times New Roman"/>
                        </a:rPr>
                        <a:t>Ba’</a:t>
                      </a:r>
                      <a:r>
                        <a:rPr lang="en-AU" sz="1000" dirty="0">
                          <a:latin typeface="Times New Roman"/>
                          <a:ea typeface="SimSun"/>
                          <a:cs typeface="Times New Roman"/>
                        </a:rPr>
                        <a:t> safe space, Knowledge assets.</a:t>
                      </a:r>
                      <a:endParaRPr lang="en-AU" sz="1000" dirty="0">
                        <a:latin typeface="Times New Roman"/>
                        <a:ea typeface="SimSun"/>
                      </a:endParaRPr>
                    </a:p>
                  </a:txBody>
                  <a:tcPr marL="51614" marR="51614" marT="0" marB="0" anchor="ctr">
                    <a:lnL w="12700" cap="flat" cmpd="sng" algn="ctr">
                      <a:solidFill>
                        <a:srgbClr val="000000"/>
                      </a:solidFill>
                      <a:prstDash val="dash"/>
                      <a:round/>
                      <a:headEnd type="none" w="med" len="med"/>
                      <a:tailEnd type="none" w="med" len="med"/>
                    </a:lnL>
                    <a:lnR>
                      <a:noFill/>
                    </a:lnR>
                    <a:lnT>
                      <a:noFill/>
                    </a:lnT>
                    <a:lnB>
                      <a:noFill/>
                    </a:lnB>
                  </a:tcPr>
                </a:tc>
              </a:tr>
              <a:tr h="243804">
                <a:tc rowSpan="8">
                  <a:txBody>
                    <a:bodyPr/>
                    <a:lstStyle/>
                    <a:p>
                      <a:pPr algn="just">
                        <a:lnSpc>
                          <a:spcPct val="115000"/>
                        </a:lnSpc>
                        <a:spcAft>
                          <a:spcPts val="0"/>
                        </a:spcAft>
                      </a:pPr>
                      <a:r>
                        <a:rPr lang="en-AU" sz="1000" dirty="0">
                          <a:latin typeface="Times New Roman"/>
                          <a:ea typeface="SimSun"/>
                          <a:cs typeface="Times New Roman"/>
                        </a:rPr>
                        <a:t>Hedlund and Nonaka’s Knowledge Management Model</a:t>
                      </a:r>
                      <a:r>
                        <a:rPr lang="en-AU" sz="1000" dirty="0">
                          <a:latin typeface="Times New Roman"/>
                          <a:ea typeface="Calibri"/>
                          <a:cs typeface="Times New Roman"/>
                        </a:rPr>
                        <a:t> </a:t>
                      </a:r>
                      <a:endParaRPr lang="en-AU" sz="1000" dirty="0">
                        <a:latin typeface="Times New Roman"/>
                        <a:ea typeface="SimSun"/>
                      </a:endParaRPr>
                    </a:p>
                  </a:txBody>
                  <a:tcPr marL="51614" marR="51614" marT="0" marB="0" anchor="ctr">
                    <a:lnL>
                      <a:noFill/>
                    </a:lnL>
                    <a:lnR w="12700" cap="flat" cmpd="sng" algn="ctr">
                      <a:solidFill>
                        <a:srgbClr val="000000"/>
                      </a:solidFill>
                      <a:prstDash val="dash"/>
                      <a:round/>
                      <a:headEnd type="none" w="med" len="med"/>
                      <a:tailEnd type="none" w="med" len="med"/>
                    </a:lnR>
                    <a:lnT>
                      <a:noFill/>
                    </a:lnT>
                    <a:lnB>
                      <a:noFill/>
                    </a:lnB>
                    <a:pattFill prst="pct20">
                      <a:fgClr>
                        <a:srgbClr val="FFFFFF"/>
                      </a:fgClr>
                      <a:bgClr>
                        <a:srgbClr val="CCCCCC"/>
                      </a:bgClr>
                    </a:pattFill>
                  </a:tcPr>
                </a:tc>
                <a:tc>
                  <a:txBody>
                    <a:bodyPr/>
                    <a:lstStyle/>
                    <a:p>
                      <a:pPr algn="just">
                        <a:lnSpc>
                          <a:spcPct val="115000"/>
                        </a:lnSpc>
                        <a:spcAft>
                          <a:spcPts val="0"/>
                        </a:spcAft>
                      </a:pPr>
                      <a:r>
                        <a:rPr lang="en-AU" sz="1000" dirty="0">
                          <a:latin typeface="Times New Roman"/>
                          <a:ea typeface="SimSun"/>
                          <a:cs typeface="Times New Roman"/>
                        </a:rPr>
                        <a:t>Articulated knowledge- Individual</a:t>
                      </a:r>
                      <a:endParaRPr lang="en-AU" sz="1000" dirty="0">
                        <a:latin typeface="Times New Roman"/>
                        <a:ea typeface="SimSun"/>
                      </a:endParaRPr>
                    </a:p>
                  </a:txBody>
                  <a:tcPr marL="51614" marR="51614" marT="0" marB="0" anchor="ctr">
                    <a:lnL w="12700" cap="flat" cmpd="sng" algn="ctr">
                      <a:solidFill>
                        <a:srgbClr val="000000"/>
                      </a:solidFill>
                      <a:prstDash val="dash"/>
                      <a:round/>
                      <a:headEnd type="none" w="med" len="med"/>
                      <a:tailEnd type="none" w="med" len="med"/>
                    </a:lnL>
                    <a:lnR>
                      <a:noFill/>
                    </a:lnR>
                    <a:lnT>
                      <a:noFill/>
                    </a:lnT>
                    <a:lnB>
                      <a:noFill/>
                    </a:lnB>
                    <a:pattFill prst="pct20">
                      <a:fgClr>
                        <a:srgbClr val="FFFFFF"/>
                      </a:fgClr>
                      <a:bgClr>
                        <a:srgbClr val="CCCCCC"/>
                      </a:bgClr>
                    </a:pattFill>
                  </a:tcPr>
                </a:tc>
              </a:tr>
              <a:tr h="243804">
                <a:tc vMerge="1">
                  <a:txBody>
                    <a:bodyPr/>
                    <a:lstStyle/>
                    <a:p>
                      <a:endParaRPr lang="en-AU"/>
                    </a:p>
                  </a:txBody>
                  <a:tcPr/>
                </a:tc>
                <a:tc>
                  <a:txBody>
                    <a:bodyPr/>
                    <a:lstStyle/>
                    <a:p>
                      <a:pPr algn="l">
                        <a:lnSpc>
                          <a:spcPct val="115000"/>
                        </a:lnSpc>
                        <a:spcAft>
                          <a:spcPts val="0"/>
                        </a:spcAft>
                      </a:pPr>
                      <a:r>
                        <a:rPr lang="en-AU" sz="1000" dirty="0">
                          <a:latin typeface="Times New Roman"/>
                          <a:ea typeface="SimSun"/>
                          <a:cs typeface="Times New Roman"/>
                        </a:rPr>
                        <a:t>Tacit knowledge- Individual</a:t>
                      </a:r>
                      <a:endParaRPr lang="en-AU" sz="1000" dirty="0">
                        <a:latin typeface="Times New Roman"/>
                        <a:ea typeface="SimSun"/>
                      </a:endParaRPr>
                    </a:p>
                  </a:txBody>
                  <a:tcPr marL="51614" marR="51614" marT="0" marB="0" anchor="ctr">
                    <a:lnL w="12700" cap="flat" cmpd="sng" algn="ctr">
                      <a:solidFill>
                        <a:srgbClr val="000000"/>
                      </a:solidFill>
                      <a:prstDash val="dash"/>
                      <a:round/>
                      <a:headEnd type="none" w="med" len="med"/>
                      <a:tailEnd type="none" w="med" len="med"/>
                    </a:lnL>
                    <a:lnR>
                      <a:noFill/>
                    </a:lnR>
                    <a:lnT>
                      <a:noFill/>
                    </a:lnT>
                    <a:lnB>
                      <a:noFill/>
                    </a:lnB>
                    <a:pattFill prst="pct20">
                      <a:fgClr>
                        <a:srgbClr val="FFFFFF"/>
                      </a:fgClr>
                      <a:bgClr>
                        <a:srgbClr val="CCCCCC"/>
                      </a:bgClr>
                    </a:pattFill>
                  </a:tcPr>
                </a:tc>
              </a:tr>
              <a:tr h="243804">
                <a:tc vMerge="1">
                  <a:txBody>
                    <a:bodyPr/>
                    <a:lstStyle/>
                    <a:p>
                      <a:endParaRPr lang="en-AU"/>
                    </a:p>
                  </a:txBody>
                  <a:tcPr/>
                </a:tc>
                <a:tc>
                  <a:txBody>
                    <a:bodyPr/>
                    <a:lstStyle/>
                    <a:p>
                      <a:pPr algn="just">
                        <a:lnSpc>
                          <a:spcPct val="115000"/>
                        </a:lnSpc>
                        <a:spcAft>
                          <a:spcPts val="0"/>
                        </a:spcAft>
                      </a:pPr>
                      <a:r>
                        <a:rPr lang="en-AU" sz="1000" dirty="0">
                          <a:latin typeface="Times New Roman"/>
                          <a:ea typeface="SimSun"/>
                          <a:cs typeface="Times New Roman"/>
                        </a:rPr>
                        <a:t>Articulated knowledge- Group</a:t>
                      </a:r>
                      <a:endParaRPr lang="en-AU" sz="1000" dirty="0">
                        <a:latin typeface="Times New Roman"/>
                        <a:ea typeface="SimSun"/>
                      </a:endParaRPr>
                    </a:p>
                  </a:txBody>
                  <a:tcPr marL="51614" marR="51614" marT="0" marB="0" anchor="ctr">
                    <a:lnL w="12700" cap="flat" cmpd="sng" algn="ctr">
                      <a:solidFill>
                        <a:srgbClr val="000000"/>
                      </a:solidFill>
                      <a:prstDash val="dash"/>
                      <a:round/>
                      <a:headEnd type="none" w="med" len="med"/>
                      <a:tailEnd type="none" w="med" len="med"/>
                    </a:lnL>
                    <a:lnR>
                      <a:noFill/>
                    </a:lnR>
                    <a:lnT>
                      <a:noFill/>
                    </a:lnT>
                    <a:lnB>
                      <a:noFill/>
                    </a:lnB>
                    <a:pattFill prst="pct20">
                      <a:fgClr>
                        <a:srgbClr val="FFFFFF"/>
                      </a:fgClr>
                      <a:bgClr>
                        <a:srgbClr val="CCCCCC"/>
                      </a:bgClr>
                    </a:pattFill>
                  </a:tcPr>
                </a:tc>
              </a:tr>
              <a:tr h="168501">
                <a:tc vMerge="1">
                  <a:txBody>
                    <a:bodyPr/>
                    <a:lstStyle/>
                    <a:p>
                      <a:endParaRPr lang="en-AU"/>
                    </a:p>
                  </a:txBody>
                  <a:tcPr/>
                </a:tc>
                <a:tc>
                  <a:txBody>
                    <a:bodyPr/>
                    <a:lstStyle/>
                    <a:p>
                      <a:pPr algn="just">
                        <a:lnSpc>
                          <a:spcPct val="115000"/>
                        </a:lnSpc>
                        <a:spcAft>
                          <a:spcPts val="0"/>
                        </a:spcAft>
                      </a:pPr>
                      <a:r>
                        <a:rPr lang="en-AU" sz="1000" dirty="0">
                          <a:latin typeface="Times New Roman"/>
                          <a:ea typeface="SimSun"/>
                          <a:cs typeface="Times New Roman"/>
                        </a:rPr>
                        <a:t>Tacit knowledge- Group</a:t>
                      </a:r>
                      <a:endParaRPr lang="en-AU" sz="1000" dirty="0">
                        <a:latin typeface="Times New Roman"/>
                        <a:ea typeface="SimSun"/>
                      </a:endParaRPr>
                    </a:p>
                  </a:txBody>
                  <a:tcPr marL="51614" marR="51614" marT="0" marB="0" anchor="ctr">
                    <a:lnL w="12700" cap="flat" cmpd="sng" algn="ctr">
                      <a:solidFill>
                        <a:srgbClr val="000000"/>
                      </a:solidFill>
                      <a:prstDash val="dash"/>
                      <a:round/>
                      <a:headEnd type="none" w="med" len="med"/>
                      <a:tailEnd type="none" w="med" len="med"/>
                    </a:lnL>
                    <a:lnR>
                      <a:noFill/>
                    </a:lnR>
                    <a:lnT>
                      <a:noFill/>
                    </a:lnT>
                    <a:lnB>
                      <a:noFill/>
                    </a:lnB>
                    <a:pattFill prst="pct20">
                      <a:fgClr>
                        <a:srgbClr val="FFFFFF"/>
                      </a:fgClr>
                      <a:bgClr>
                        <a:srgbClr val="CCCCCC"/>
                      </a:bgClr>
                    </a:pattFill>
                  </a:tcPr>
                </a:tc>
              </a:tr>
              <a:tr h="243804">
                <a:tc vMerge="1">
                  <a:txBody>
                    <a:bodyPr/>
                    <a:lstStyle/>
                    <a:p>
                      <a:endParaRPr lang="en-AU"/>
                    </a:p>
                  </a:txBody>
                  <a:tcPr/>
                </a:tc>
                <a:tc>
                  <a:txBody>
                    <a:bodyPr/>
                    <a:lstStyle/>
                    <a:p>
                      <a:pPr algn="just">
                        <a:lnSpc>
                          <a:spcPct val="115000"/>
                        </a:lnSpc>
                        <a:spcAft>
                          <a:spcPts val="0"/>
                        </a:spcAft>
                      </a:pPr>
                      <a:r>
                        <a:rPr lang="en-AU" sz="1000" dirty="0">
                          <a:latin typeface="Times New Roman"/>
                          <a:ea typeface="SimSun"/>
                          <a:cs typeface="Times New Roman"/>
                        </a:rPr>
                        <a:t>Articulated knowledge- Organisation</a:t>
                      </a:r>
                      <a:endParaRPr lang="en-AU" sz="1000" dirty="0">
                        <a:latin typeface="Times New Roman"/>
                        <a:ea typeface="SimSun"/>
                      </a:endParaRPr>
                    </a:p>
                  </a:txBody>
                  <a:tcPr marL="51614" marR="51614" marT="0" marB="0" anchor="ctr">
                    <a:lnL w="12700" cap="flat" cmpd="sng" algn="ctr">
                      <a:solidFill>
                        <a:srgbClr val="000000"/>
                      </a:solidFill>
                      <a:prstDash val="dash"/>
                      <a:round/>
                      <a:headEnd type="none" w="med" len="med"/>
                      <a:tailEnd type="none" w="med" len="med"/>
                    </a:lnL>
                    <a:lnR>
                      <a:noFill/>
                    </a:lnR>
                    <a:lnT>
                      <a:noFill/>
                    </a:lnT>
                    <a:lnB>
                      <a:noFill/>
                    </a:lnB>
                    <a:pattFill prst="pct20">
                      <a:fgClr>
                        <a:srgbClr val="FFFFFF"/>
                      </a:fgClr>
                      <a:bgClr>
                        <a:srgbClr val="CCCCCC"/>
                      </a:bgClr>
                    </a:pattFill>
                  </a:tcPr>
                </a:tc>
              </a:tr>
              <a:tr h="243804">
                <a:tc vMerge="1">
                  <a:txBody>
                    <a:bodyPr/>
                    <a:lstStyle/>
                    <a:p>
                      <a:endParaRPr lang="en-AU"/>
                    </a:p>
                  </a:txBody>
                  <a:tcPr/>
                </a:tc>
                <a:tc>
                  <a:txBody>
                    <a:bodyPr/>
                    <a:lstStyle/>
                    <a:p>
                      <a:pPr algn="l">
                        <a:lnSpc>
                          <a:spcPct val="115000"/>
                        </a:lnSpc>
                        <a:spcAft>
                          <a:spcPts val="0"/>
                        </a:spcAft>
                      </a:pPr>
                      <a:r>
                        <a:rPr lang="en-AU" sz="1000" dirty="0">
                          <a:latin typeface="Times New Roman"/>
                          <a:ea typeface="SimSun"/>
                          <a:cs typeface="Times New Roman"/>
                        </a:rPr>
                        <a:t>Tacit knowledge- Organisation  </a:t>
                      </a:r>
                      <a:endParaRPr lang="en-AU" sz="1000" dirty="0">
                        <a:latin typeface="Times New Roman"/>
                        <a:ea typeface="SimSun"/>
                      </a:endParaRPr>
                    </a:p>
                  </a:txBody>
                  <a:tcPr marL="51614" marR="51614" marT="0" marB="0" anchor="ctr">
                    <a:lnL w="12700" cap="flat" cmpd="sng" algn="ctr">
                      <a:solidFill>
                        <a:srgbClr val="000000"/>
                      </a:solidFill>
                      <a:prstDash val="dash"/>
                      <a:round/>
                      <a:headEnd type="none" w="med" len="med"/>
                      <a:tailEnd type="none" w="med" len="med"/>
                    </a:lnL>
                    <a:lnR>
                      <a:noFill/>
                    </a:lnR>
                    <a:lnT>
                      <a:noFill/>
                    </a:lnT>
                    <a:lnB>
                      <a:noFill/>
                    </a:lnB>
                    <a:pattFill prst="pct20">
                      <a:fgClr>
                        <a:srgbClr val="FFFFFF"/>
                      </a:fgClr>
                      <a:bgClr>
                        <a:srgbClr val="CCCCCC"/>
                      </a:bgClr>
                    </a:pattFill>
                  </a:tcPr>
                </a:tc>
              </a:tr>
              <a:tr h="365708">
                <a:tc vMerge="1">
                  <a:txBody>
                    <a:bodyPr/>
                    <a:lstStyle/>
                    <a:p>
                      <a:endParaRPr lang="en-AU"/>
                    </a:p>
                  </a:txBody>
                  <a:tcPr/>
                </a:tc>
                <a:tc>
                  <a:txBody>
                    <a:bodyPr/>
                    <a:lstStyle/>
                    <a:p>
                      <a:pPr algn="l">
                        <a:lnSpc>
                          <a:spcPct val="115000"/>
                        </a:lnSpc>
                        <a:spcAft>
                          <a:spcPts val="0"/>
                        </a:spcAft>
                      </a:pPr>
                      <a:r>
                        <a:rPr lang="en-AU" sz="1000" dirty="0">
                          <a:latin typeface="Times New Roman"/>
                          <a:ea typeface="SimSun"/>
                          <a:cs typeface="Times New Roman"/>
                        </a:rPr>
                        <a:t>Articulated knowledge- Inter- Organisational Domain</a:t>
                      </a:r>
                      <a:endParaRPr lang="en-AU" sz="1000" dirty="0">
                        <a:latin typeface="Times New Roman"/>
                        <a:ea typeface="SimSun"/>
                      </a:endParaRPr>
                    </a:p>
                  </a:txBody>
                  <a:tcPr marL="51614" marR="51614" marT="0" marB="0" anchor="ctr">
                    <a:lnL w="12700" cap="flat" cmpd="sng" algn="ctr">
                      <a:solidFill>
                        <a:srgbClr val="000000"/>
                      </a:solidFill>
                      <a:prstDash val="dash"/>
                      <a:round/>
                      <a:headEnd type="none" w="med" len="med"/>
                      <a:tailEnd type="none" w="med" len="med"/>
                    </a:lnL>
                    <a:lnR>
                      <a:noFill/>
                    </a:lnR>
                    <a:lnT>
                      <a:noFill/>
                    </a:lnT>
                    <a:lnB>
                      <a:noFill/>
                    </a:lnB>
                    <a:pattFill prst="pct20">
                      <a:fgClr>
                        <a:srgbClr val="FFFFFF"/>
                      </a:fgClr>
                      <a:bgClr>
                        <a:srgbClr val="CCCCCC"/>
                      </a:bgClr>
                    </a:pattFill>
                  </a:tcPr>
                </a:tc>
              </a:tr>
              <a:tr h="243804">
                <a:tc vMerge="1">
                  <a:txBody>
                    <a:bodyPr/>
                    <a:lstStyle/>
                    <a:p>
                      <a:endParaRPr lang="en-AU"/>
                    </a:p>
                  </a:txBody>
                  <a:tcPr/>
                </a:tc>
                <a:tc>
                  <a:txBody>
                    <a:bodyPr/>
                    <a:lstStyle/>
                    <a:p>
                      <a:pPr algn="just">
                        <a:lnSpc>
                          <a:spcPct val="115000"/>
                        </a:lnSpc>
                        <a:spcAft>
                          <a:spcPts val="0"/>
                        </a:spcAft>
                      </a:pPr>
                      <a:r>
                        <a:rPr lang="en-AU" sz="1000" dirty="0">
                          <a:latin typeface="Times New Roman"/>
                          <a:ea typeface="SimSun"/>
                          <a:cs typeface="Times New Roman"/>
                        </a:rPr>
                        <a:t>Tacit knowledge- Inter- Organisational Domain</a:t>
                      </a:r>
                      <a:endParaRPr lang="en-AU" sz="1000" dirty="0">
                        <a:latin typeface="Times New Roman"/>
                        <a:ea typeface="SimSun"/>
                      </a:endParaRPr>
                    </a:p>
                  </a:txBody>
                  <a:tcPr marL="51614" marR="51614" marT="0" marB="0" anchor="ctr">
                    <a:lnL w="12700" cap="flat" cmpd="sng" algn="ctr">
                      <a:solidFill>
                        <a:srgbClr val="000000"/>
                      </a:solidFill>
                      <a:prstDash val="dash"/>
                      <a:round/>
                      <a:headEnd type="none" w="med" len="med"/>
                      <a:tailEnd type="none" w="med" len="med"/>
                    </a:lnL>
                    <a:lnR>
                      <a:noFill/>
                    </a:lnR>
                    <a:lnT>
                      <a:noFill/>
                    </a:lnT>
                    <a:lnB>
                      <a:noFill/>
                    </a:lnB>
                    <a:pattFill prst="pct20">
                      <a:fgClr>
                        <a:srgbClr val="FFFFFF"/>
                      </a:fgClr>
                      <a:bgClr>
                        <a:srgbClr val="CCCCCC"/>
                      </a:bgClr>
                    </a:pattFill>
                  </a:tcPr>
                </a:tc>
              </a:tr>
              <a:tr h="168501">
                <a:tc rowSpan="3">
                  <a:txBody>
                    <a:bodyPr/>
                    <a:lstStyle/>
                    <a:p>
                      <a:pPr algn="just">
                        <a:lnSpc>
                          <a:spcPct val="115000"/>
                        </a:lnSpc>
                        <a:spcAft>
                          <a:spcPts val="0"/>
                        </a:spcAft>
                      </a:pPr>
                      <a:r>
                        <a:rPr lang="en-AU" sz="1000" dirty="0">
                          <a:latin typeface="Times New Roman"/>
                          <a:ea typeface="SimSun"/>
                          <a:cs typeface="Times New Roman"/>
                        </a:rPr>
                        <a:t>The Choo Sense-making KM Model </a:t>
                      </a:r>
                      <a:endParaRPr lang="en-AU" sz="1000" dirty="0">
                        <a:latin typeface="Times New Roman"/>
                        <a:ea typeface="SimSun"/>
                      </a:endParaRPr>
                    </a:p>
                  </a:txBody>
                  <a:tcPr marL="51614" marR="51614" marT="0" marB="0" anchor="ctr">
                    <a:lnL>
                      <a:noFill/>
                    </a:lnL>
                    <a:lnR w="12700" cap="flat" cmpd="sng" algn="ctr">
                      <a:solidFill>
                        <a:srgbClr val="000000"/>
                      </a:solidFill>
                      <a:prstDash val="dash"/>
                      <a:round/>
                      <a:headEnd type="none" w="med" len="med"/>
                      <a:tailEnd type="none" w="med" len="med"/>
                    </a:lnR>
                    <a:lnT>
                      <a:noFill/>
                    </a:lnT>
                    <a:lnB>
                      <a:noFill/>
                    </a:lnB>
                  </a:tcPr>
                </a:tc>
                <a:tc>
                  <a:txBody>
                    <a:bodyPr/>
                    <a:lstStyle/>
                    <a:p>
                      <a:pPr algn="just">
                        <a:lnSpc>
                          <a:spcPct val="115000"/>
                        </a:lnSpc>
                        <a:spcAft>
                          <a:spcPts val="0"/>
                        </a:spcAft>
                      </a:pPr>
                      <a:r>
                        <a:rPr lang="en-AU" sz="1000" dirty="0">
                          <a:latin typeface="Times New Roman"/>
                          <a:ea typeface="SimSun"/>
                          <a:cs typeface="Times New Roman"/>
                        </a:rPr>
                        <a:t>Sense making</a:t>
                      </a:r>
                      <a:endParaRPr lang="en-AU" sz="1000" dirty="0">
                        <a:latin typeface="Times New Roman"/>
                        <a:ea typeface="SimSun"/>
                      </a:endParaRPr>
                    </a:p>
                  </a:txBody>
                  <a:tcPr marL="51614" marR="51614" marT="0" marB="0" anchor="ctr">
                    <a:lnL w="12700" cap="flat" cmpd="sng" algn="ctr">
                      <a:solidFill>
                        <a:srgbClr val="000000"/>
                      </a:solidFill>
                      <a:prstDash val="dash"/>
                      <a:round/>
                      <a:headEnd type="none" w="med" len="med"/>
                      <a:tailEnd type="none" w="med" len="med"/>
                    </a:lnL>
                    <a:lnR>
                      <a:noFill/>
                    </a:lnR>
                    <a:lnT>
                      <a:noFill/>
                    </a:lnT>
                    <a:lnB>
                      <a:noFill/>
                    </a:lnB>
                  </a:tcPr>
                </a:tc>
              </a:tr>
              <a:tr h="168501">
                <a:tc vMerge="1">
                  <a:txBody>
                    <a:bodyPr/>
                    <a:lstStyle/>
                    <a:p>
                      <a:endParaRPr lang="en-AU"/>
                    </a:p>
                  </a:txBody>
                  <a:tcPr/>
                </a:tc>
                <a:tc>
                  <a:txBody>
                    <a:bodyPr/>
                    <a:lstStyle/>
                    <a:p>
                      <a:pPr algn="just">
                        <a:lnSpc>
                          <a:spcPct val="115000"/>
                        </a:lnSpc>
                        <a:spcAft>
                          <a:spcPts val="0"/>
                        </a:spcAft>
                      </a:pPr>
                      <a:r>
                        <a:rPr lang="en-AU" sz="1000" dirty="0">
                          <a:latin typeface="Times New Roman"/>
                          <a:ea typeface="SimSun"/>
                          <a:cs typeface="Times New Roman"/>
                        </a:rPr>
                        <a:t>Knowledge creation</a:t>
                      </a:r>
                      <a:endParaRPr lang="en-AU" sz="1000" dirty="0">
                        <a:latin typeface="Times New Roman"/>
                        <a:ea typeface="SimSun"/>
                      </a:endParaRPr>
                    </a:p>
                  </a:txBody>
                  <a:tcPr marL="51614" marR="51614" marT="0" marB="0" anchor="ctr">
                    <a:lnL w="12700" cap="flat" cmpd="sng" algn="ctr">
                      <a:solidFill>
                        <a:srgbClr val="000000"/>
                      </a:solidFill>
                      <a:prstDash val="dash"/>
                      <a:round/>
                      <a:headEnd type="none" w="med" len="med"/>
                      <a:tailEnd type="none" w="med" len="med"/>
                    </a:lnL>
                    <a:lnR>
                      <a:noFill/>
                    </a:lnR>
                    <a:lnT>
                      <a:noFill/>
                    </a:lnT>
                    <a:lnB>
                      <a:noFill/>
                    </a:lnB>
                  </a:tcPr>
                </a:tc>
              </a:tr>
              <a:tr h="168501">
                <a:tc vMerge="1">
                  <a:txBody>
                    <a:bodyPr/>
                    <a:lstStyle/>
                    <a:p>
                      <a:endParaRPr lang="en-AU"/>
                    </a:p>
                  </a:txBody>
                  <a:tcPr/>
                </a:tc>
                <a:tc>
                  <a:txBody>
                    <a:bodyPr/>
                    <a:lstStyle/>
                    <a:p>
                      <a:pPr algn="just">
                        <a:lnSpc>
                          <a:spcPct val="115000"/>
                        </a:lnSpc>
                        <a:spcAft>
                          <a:spcPts val="0"/>
                        </a:spcAft>
                      </a:pPr>
                      <a:r>
                        <a:rPr lang="en-AU" sz="1000" dirty="0">
                          <a:latin typeface="Times New Roman"/>
                          <a:ea typeface="SimSun"/>
                          <a:cs typeface="Times New Roman"/>
                        </a:rPr>
                        <a:t>Decision making</a:t>
                      </a:r>
                      <a:endParaRPr lang="en-AU" sz="1000" dirty="0">
                        <a:latin typeface="Times New Roman"/>
                        <a:ea typeface="SimSun"/>
                      </a:endParaRPr>
                    </a:p>
                  </a:txBody>
                  <a:tcPr marL="51614" marR="51614" marT="0" marB="0" anchor="ctr">
                    <a:lnL w="12700" cap="flat" cmpd="sng" algn="ctr">
                      <a:solidFill>
                        <a:srgbClr val="000000"/>
                      </a:solidFill>
                      <a:prstDash val="dash"/>
                      <a:round/>
                      <a:headEnd type="none" w="med" len="med"/>
                      <a:tailEnd type="none" w="med" len="med"/>
                    </a:lnL>
                    <a:lnR>
                      <a:noFill/>
                    </a:lnR>
                    <a:lnT>
                      <a:noFill/>
                    </a:lnT>
                    <a:lnB>
                      <a:noFill/>
                    </a:lnB>
                  </a:tcPr>
                </a:tc>
              </a:tr>
              <a:tr h="168501">
                <a:tc rowSpan="3">
                  <a:txBody>
                    <a:bodyPr/>
                    <a:lstStyle/>
                    <a:p>
                      <a:pPr algn="just">
                        <a:lnSpc>
                          <a:spcPct val="115000"/>
                        </a:lnSpc>
                        <a:spcAft>
                          <a:spcPts val="0"/>
                        </a:spcAft>
                      </a:pPr>
                      <a:r>
                        <a:rPr lang="en-AU" sz="1000" dirty="0">
                          <a:latin typeface="Times New Roman"/>
                          <a:ea typeface="SimSun"/>
                          <a:cs typeface="Times New Roman"/>
                        </a:rPr>
                        <a:t>The Wiig Model for Building and Using Knowledge </a:t>
                      </a:r>
                      <a:endParaRPr lang="en-AU" sz="1000" dirty="0">
                        <a:latin typeface="Times New Roman"/>
                        <a:ea typeface="SimSun"/>
                      </a:endParaRPr>
                    </a:p>
                  </a:txBody>
                  <a:tcPr marL="51614" marR="51614" marT="0" marB="0" anchor="ctr">
                    <a:lnL>
                      <a:noFill/>
                    </a:lnL>
                    <a:lnR w="12700" cap="flat" cmpd="sng" algn="ctr">
                      <a:solidFill>
                        <a:srgbClr val="000000"/>
                      </a:solidFill>
                      <a:prstDash val="dash"/>
                      <a:round/>
                      <a:headEnd type="none" w="med" len="med"/>
                      <a:tailEnd type="none" w="med" len="med"/>
                    </a:lnR>
                    <a:lnT>
                      <a:noFill/>
                    </a:lnT>
                    <a:lnB>
                      <a:noFill/>
                    </a:lnB>
                    <a:pattFill prst="pct20">
                      <a:fgClr>
                        <a:srgbClr val="FFFFFF"/>
                      </a:fgClr>
                      <a:bgClr>
                        <a:srgbClr val="CCCCCC"/>
                      </a:bgClr>
                    </a:pattFill>
                  </a:tcPr>
                </a:tc>
                <a:tc>
                  <a:txBody>
                    <a:bodyPr/>
                    <a:lstStyle/>
                    <a:p>
                      <a:pPr algn="just">
                        <a:lnSpc>
                          <a:spcPct val="115000"/>
                        </a:lnSpc>
                        <a:spcAft>
                          <a:spcPts val="0"/>
                        </a:spcAft>
                      </a:pPr>
                      <a:r>
                        <a:rPr lang="en-AU" sz="1000" dirty="0">
                          <a:latin typeface="Times New Roman"/>
                          <a:ea typeface="SimSun"/>
                          <a:cs typeface="Times New Roman"/>
                        </a:rPr>
                        <a:t>Public Knowledge</a:t>
                      </a:r>
                      <a:endParaRPr lang="en-AU" sz="1000" dirty="0">
                        <a:latin typeface="Times New Roman"/>
                        <a:ea typeface="SimSun"/>
                      </a:endParaRPr>
                    </a:p>
                  </a:txBody>
                  <a:tcPr marL="51614" marR="51614" marT="0" marB="0" anchor="ctr">
                    <a:lnL w="12700" cap="flat" cmpd="sng" algn="ctr">
                      <a:solidFill>
                        <a:srgbClr val="000000"/>
                      </a:solidFill>
                      <a:prstDash val="dash"/>
                      <a:round/>
                      <a:headEnd type="none" w="med" len="med"/>
                      <a:tailEnd type="none" w="med" len="med"/>
                    </a:lnL>
                    <a:lnR>
                      <a:noFill/>
                    </a:lnR>
                    <a:lnT>
                      <a:noFill/>
                    </a:lnT>
                    <a:lnB>
                      <a:noFill/>
                    </a:lnB>
                    <a:pattFill prst="pct20">
                      <a:fgClr>
                        <a:srgbClr val="FFFFFF"/>
                      </a:fgClr>
                      <a:bgClr>
                        <a:srgbClr val="CCCCCC"/>
                      </a:bgClr>
                    </a:pattFill>
                  </a:tcPr>
                </a:tc>
              </a:tr>
              <a:tr h="168501">
                <a:tc vMerge="1">
                  <a:txBody>
                    <a:bodyPr/>
                    <a:lstStyle/>
                    <a:p>
                      <a:endParaRPr lang="en-AU"/>
                    </a:p>
                  </a:txBody>
                  <a:tcPr/>
                </a:tc>
                <a:tc>
                  <a:txBody>
                    <a:bodyPr/>
                    <a:lstStyle/>
                    <a:p>
                      <a:pPr algn="just">
                        <a:lnSpc>
                          <a:spcPct val="115000"/>
                        </a:lnSpc>
                        <a:spcAft>
                          <a:spcPts val="0"/>
                        </a:spcAft>
                      </a:pPr>
                      <a:r>
                        <a:rPr lang="en-AU" sz="1000" dirty="0">
                          <a:latin typeface="Times New Roman"/>
                          <a:ea typeface="SimSun"/>
                          <a:cs typeface="Times New Roman"/>
                        </a:rPr>
                        <a:t>Shared experience</a:t>
                      </a:r>
                      <a:endParaRPr lang="en-AU" sz="1000" dirty="0">
                        <a:latin typeface="Times New Roman"/>
                        <a:ea typeface="SimSun"/>
                      </a:endParaRPr>
                    </a:p>
                  </a:txBody>
                  <a:tcPr marL="51614" marR="51614" marT="0" marB="0" anchor="ctr">
                    <a:lnL w="12700" cap="flat" cmpd="sng" algn="ctr">
                      <a:solidFill>
                        <a:srgbClr val="000000"/>
                      </a:solidFill>
                      <a:prstDash val="dash"/>
                      <a:round/>
                      <a:headEnd type="none" w="med" len="med"/>
                      <a:tailEnd type="none" w="med" len="med"/>
                    </a:lnL>
                    <a:lnR>
                      <a:noFill/>
                    </a:lnR>
                    <a:lnT>
                      <a:noFill/>
                    </a:lnT>
                    <a:lnB>
                      <a:noFill/>
                    </a:lnB>
                    <a:pattFill prst="pct20">
                      <a:fgClr>
                        <a:srgbClr val="FFFFFF"/>
                      </a:fgClr>
                      <a:bgClr>
                        <a:srgbClr val="CCCCCC"/>
                      </a:bgClr>
                    </a:pattFill>
                  </a:tcPr>
                </a:tc>
              </a:tr>
              <a:tr h="168501">
                <a:tc vMerge="1">
                  <a:txBody>
                    <a:bodyPr/>
                    <a:lstStyle/>
                    <a:p>
                      <a:endParaRPr lang="en-AU"/>
                    </a:p>
                  </a:txBody>
                  <a:tcPr/>
                </a:tc>
                <a:tc>
                  <a:txBody>
                    <a:bodyPr/>
                    <a:lstStyle/>
                    <a:p>
                      <a:pPr algn="just">
                        <a:lnSpc>
                          <a:spcPct val="115000"/>
                        </a:lnSpc>
                        <a:spcAft>
                          <a:spcPts val="0"/>
                        </a:spcAft>
                      </a:pPr>
                      <a:r>
                        <a:rPr lang="en-AU" sz="1000" dirty="0">
                          <a:latin typeface="Times New Roman"/>
                          <a:ea typeface="SimSun"/>
                          <a:cs typeface="Times New Roman"/>
                        </a:rPr>
                        <a:t>Personal knowledge</a:t>
                      </a:r>
                      <a:endParaRPr lang="en-AU" sz="1000" dirty="0">
                        <a:latin typeface="Times New Roman"/>
                        <a:ea typeface="SimSun"/>
                      </a:endParaRPr>
                    </a:p>
                  </a:txBody>
                  <a:tcPr marL="51614" marR="51614" marT="0" marB="0" anchor="ctr">
                    <a:lnL w="12700" cap="flat" cmpd="sng" algn="ctr">
                      <a:solidFill>
                        <a:srgbClr val="000000"/>
                      </a:solidFill>
                      <a:prstDash val="dash"/>
                      <a:round/>
                      <a:headEnd type="none" w="med" len="med"/>
                      <a:tailEnd type="none" w="med" len="med"/>
                    </a:lnL>
                    <a:lnR>
                      <a:noFill/>
                    </a:lnR>
                    <a:lnT>
                      <a:noFill/>
                    </a:lnT>
                    <a:lnB>
                      <a:noFill/>
                    </a:lnB>
                    <a:pattFill prst="pct20">
                      <a:fgClr>
                        <a:srgbClr val="FFFFFF"/>
                      </a:fgClr>
                      <a:bgClr>
                        <a:srgbClr val="CCCCCC"/>
                      </a:bgClr>
                    </a:pattFill>
                  </a:tcPr>
                </a:tc>
              </a:tr>
              <a:tr h="168501">
                <a:tc rowSpan="4">
                  <a:txBody>
                    <a:bodyPr/>
                    <a:lstStyle/>
                    <a:p>
                      <a:pPr algn="just">
                        <a:lnSpc>
                          <a:spcPct val="115000"/>
                        </a:lnSpc>
                        <a:spcAft>
                          <a:spcPts val="0"/>
                        </a:spcAft>
                      </a:pPr>
                      <a:r>
                        <a:rPr lang="en-AU" sz="1000" dirty="0">
                          <a:latin typeface="Times New Roman"/>
                          <a:ea typeface="SimSun"/>
                          <a:cs typeface="Times New Roman"/>
                        </a:rPr>
                        <a:t>The Boisot knowledge category Model </a:t>
                      </a:r>
                      <a:endParaRPr lang="en-AU" sz="1000" dirty="0">
                        <a:latin typeface="Times New Roman"/>
                        <a:ea typeface="SimSun"/>
                      </a:endParaRPr>
                    </a:p>
                  </a:txBody>
                  <a:tcPr marL="51614" marR="51614" marT="0" marB="0" anchor="ctr">
                    <a:lnL>
                      <a:noFill/>
                    </a:lnL>
                    <a:lnR w="12700" cap="flat" cmpd="sng" algn="ctr">
                      <a:solidFill>
                        <a:srgbClr val="000000"/>
                      </a:solidFill>
                      <a:prstDash val="dash"/>
                      <a:round/>
                      <a:headEnd type="none" w="med" len="med"/>
                      <a:tailEnd type="none" w="med" len="med"/>
                    </a:lnR>
                    <a:lnT>
                      <a:noFill/>
                    </a:lnT>
                    <a:lnB>
                      <a:noFill/>
                    </a:lnB>
                  </a:tcPr>
                </a:tc>
                <a:tc>
                  <a:txBody>
                    <a:bodyPr/>
                    <a:lstStyle/>
                    <a:p>
                      <a:pPr algn="l">
                        <a:lnSpc>
                          <a:spcPct val="115000"/>
                        </a:lnSpc>
                        <a:spcAft>
                          <a:spcPts val="0"/>
                        </a:spcAft>
                      </a:pPr>
                      <a:r>
                        <a:rPr lang="en-AU" sz="1000" dirty="0">
                          <a:latin typeface="Times New Roman"/>
                          <a:ea typeface="SimSun"/>
                          <a:cs typeface="Times New Roman"/>
                        </a:rPr>
                        <a:t>Propriety knowledge</a:t>
                      </a:r>
                      <a:endParaRPr lang="en-AU" sz="1000" dirty="0">
                        <a:latin typeface="Times New Roman"/>
                        <a:ea typeface="SimSun"/>
                      </a:endParaRPr>
                    </a:p>
                  </a:txBody>
                  <a:tcPr marL="51614" marR="51614" marT="0" marB="0" anchor="ctr">
                    <a:lnL w="12700" cap="flat" cmpd="sng" algn="ctr">
                      <a:solidFill>
                        <a:srgbClr val="000000"/>
                      </a:solidFill>
                      <a:prstDash val="dash"/>
                      <a:round/>
                      <a:headEnd type="none" w="med" len="med"/>
                      <a:tailEnd type="none" w="med" len="med"/>
                    </a:lnL>
                    <a:lnR>
                      <a:noFill/>
                    </a:lnR>
                    <a:lnT>
                      <a:noFill/>
                    </a:lnT>
                    <a:lnB>
                      <a:noFill/>
                    </a:lnB>
                  </a:tcPr>
                </a:tc>
              </a:tr>
              <a:tr h="168501">
                <a:tc vMerge="1">
                  <a:txBody>
                    <a:bodyPr/>
                    <a:lstStyle/>
                    <a:p>
                      <a:endParaRPr lang="en-AU"/>
                    </a:p>
                  </a:txBody>
                  <a:tcPr/>
                </a:tc>
                <a:tc>
                  <a:txBody>
                    <a:bodyPr/>
                    <a:lstStyle/>
                    <a:p>
                      <a:pPr algn="just">
                        <a:lnSpc>
                          <a:spcPct val="115000"/>
                        </a:lnSpc>
                        <a:spcAft>
                          <a:spcPts val="0"/>
                        </a:spcAft>
                      </a:pPr>
                      <a:r>
                        <a:rPr lang="en-AU" sz="1000" dirty="0">
                          <a:latin typeface="Times New Roman"/>
                          <a:ea typeface="SimSun"/>
                          <a:cs typeface="Times New Roman"/>
                        </a:rPr>
                        <a:t>Personal knowledge</a:t>
                      </a:r>
                      <a:endParaRPr lang="en-AU" sz="1000" dirty="0">
                        <a:latin typeface="Times New Roman"/>
                        <a:ea typeface="SimSun"/>
                      </a:endParaRPr>
                    </a:p>
                  </a:txBody>
                  <a:tcPr marL="51614" marR="51614" marT="0" marB="0" anchor="ctr">
                    <a:lnL w="12700" cap="flat" cmpd="sng" algn="ctr">
                      <a:solidFill>
                        <a:srgbClr val="000000"/>
                      </a:solidFill>
                      <a:prstDash val="dash"/>
                      <a:round/>
                      <a:headEnd type="none" w="med" len="med"/>
                      <a:tailEnd type="none" w="med" len="med"/>
                    </a:lnL>
                    <a:lnR>
                      <a:noFill/>
                    </a:lnR>
                    <a:lnT>
                      <a:noFill/>
                    </a:lnT>
                    <a:lnB>
                      <a:noFill/>
                    </a:lnB>
                  </a:tcPr>
                </a:tc>
              </a:tr>
              <a:tr h="168501">
                <a:tc vMerge="1">
                  <a:txBody>
                    <a:bodyPr/>
                    <a:lstStyle/>
                    <a:p>
                      <a:endParaRPr lang="en-AU"/>
                    </a:p>
                  </a:txBody>
                  <a:tcPr/>
                </a:tc>
                <a:tc>
                  <a:txBody>
                    <a:bodyPr/>
                    <a:lstStyle/>
                    <a:p>
                      <a:pPr algn="just">
                        <a:lnSpc>
                          <a:spcPct val="115000"/>
                        </a:lnSpc>
                        <a:spcAft>
                          <a:spcPts val="0"/>
                        </a:spcAft>
                      </a:pPr>
                      <a:r>
                        <a:rPr lang="en-AU" sz="1000" dirty="0">
                          <a:latin typeface="Times New Roman"/>
                          <a:ea typeface="SimSun"/>
                          <a:cs typeface="Times New Roman"/>
                        </a:rPr>
                        <a:t>Public knowledge</a:t>
                      </a:r>
                      <a:endParaRPr lang="en-AU" sz="1000" dirty="0">
                        <a:latin typeface="Times New Roman"/>
                        <a:ea typeface="SimSun"/>
                      </a:endParaRPr>
                    </a:p>
                  </a:txBody>
                  <a:tcPr marL="51614" marR="51614" marT="0" marB="0" anchor="ctr">
                    <a:lnL w="12700" cap="flat" cmpd="sng" algn="ctr">
                      <a:solidFill>
                        <a:srgbClr val="000000"/>
                      </a:solidFill>
                      <a:prstDash val="dash"/>
                      <a:round/>
                      <a:headEnd type="none" w="med" len="med"/>
                      <a:tailEnd type="none" w="med" len="med"/>
                    </a:lnL>
                    <a:lnR>
                      <a:noFill/>
                    </a:lnR>
                    <a:lnT>
                      <a:noFill/>
                    </a:lnT>
                    <a:lnB>
                      <a:noFill/>
                    </a:lnB>
                  </a:tcPr>
                </a:tc>
              </a:tr>
              <a:tr h="168501">
                <a:tc vMerge="1">
                  <a:txBody>
                    <a:bodyPr/>
                    <a:lstStyle/>
                    <a:p>
                      <a:endParaRPr lang="en-AU"/>
                    </a:p>
                  </a:txBody>
                  <a:tcPr/>
                </a:tc>
                <a:tc>
                  <a:txBody>
                    <a:bodyPr/>
                    <a:lstStyle/>
                    <a:p>
                      <a:pPr algn="just">
                        <a:lnSpc>
                          <a:spcPct val="115000"/>
                        </a:lnSpc>
                        <a:spcAft>
                          <a:spcPts val="0"/>
                        </a:spcAft>
                      </a:pPr>
                      <a:r>
                        <a:rPr lang="en-AU" sz="1000" dirty="0">
                          <a:latin typeface="Times New Roman"/>
                          <a:ea typeface="SimSun"/>
                          <a:cs typeface="Times New Roman"/>
                        </a:rPr>
                        <a:t>Common sense</a:t>
                      </a:r>
                      <a:endParaRPr lang="en-AU" sz="1000" dirty="0">
                        <a:latin typeface="Times New Roman"/>
                        <a:ea typeface="SimSun"/>
                      </a:endParaRPr>
                    </a:p>
                  </a:txBody>
                  <a:tcPr marL="51614" marR="51614" marT="0" marB="0" anchor="ctr">
                    <a:lnL w="12700" cap="flat" cmpd="sng" algn="ctr">
                      <a:solidFill>
                        <a:srgbClr val="000000"/>
                      </a:solidFill>
                      <a:prstDash val="dash"/>
                      <a:round/>
                      <a:headEnd type="none" w="med" len="med"/>
                      <a:tailEnd type="none" w="med" len="med"/>
                    </a:lnL>
                    <a:lnR>
                      <a:noFill/>
                    </a:lnR>
                    <a:lnT>
                      <a:noFill/>
                    </a:lnT>
                    <a:lnB>
                      <a:noFill/>
                    </a:lnB>
                  </a:tcPr>
                </a:tc>
              </a:tr>
              <a:tr h="168501">
                <a:tc rowSpan="3">
                  <a:txBody>
                    <a:bodyPr/>
                    <a:lstStyle/>
                    <a:p>
                      <a:pPr algn="just">
                        <a:lnSpc>
                          <a:spcPct val="115000"/>
                        </a:lnSpc>
                        <a:spcAft>
                          <a:spcPts val="0"/>
                        </a:spcAft>
                      </a:pPr>
                      <a:r>
                        <a:rPr lang="en-AU" sz="1000" dirty="0">
                          <a:latin typeface="Times New Roman"/>
                          <a:ea typeface="SimSun"/>
                          <a:cs typeface="Times New Roman"/>
                        </a:rPr>
                        <a:t>The Boisot I-Space KM Model </a:t>
                      </a:r>
                      <a:endParaRPr lang="en-AU" sz="1000" dirty="0">
                        <a:latin typeface="Times New Roman"/>
                        <a:ea typeface="SimSun"/>
                      </a:endParaRPr>
                    </a:p>
                  </a:txBody>
                  <a:tcPr marL="51614" marR="51614" marT="0" marB="0" anchor="ctr">
                    <a:lnL>
                      <a:noFill/>
                    </a:lnL>
                    <a:lnR w="12700" cap="flat" cmpd="sng" algn="ctr">
                      <a:solidFill>
                        <a:srgbClr val="000000"/>
                      </a:solidFill>
                      <a:prstDash val="dash"/>
                      <a:round/>
                      <a:headEnd type="none" w="med" len="med"/>
                      <a:tailEnd type="none" w="med" len="med"/>
                    </a:lnR>
                    <a:lnT>
                      <a:noFill/>
                    </a:lnT>
                    <a:lnB w="19050" cap="flat" cmpd="dbl" algn="ctr">
                      <a:solidFill>
                        <a:srgbClr val="000000"/>
                      </a:solidFill>
                      <a:prstDash val="solid"/>
                      <a:round/>
                      <a:headEnd type="none" w="med" len="med"/>
                      <a:tailEnd type="none" w="med" len="med"/>
                    </a:lnB>
                    <a:pattFill prst="pct20">
                      <a:fgClr>
                        <a:srgbClr val="FFFFFF"/>
                      </a:fgClr>
                      <a:bgClr>
                        <a:srgbClr val="CCCCCC"/>
                      </a:bgClr>
                    </a:pattFill>
                  </a:tcPr>
                </a:tc>
                <a:tc>
                  <a:txBody>
                    <a:bodyPr/>
                    <a:lstStyle/>
                    <a:p>
                      <a:pPr algn="just">
                        <a:lnSpc>
                          <a:spcPct val="115000"/>
                        </a:lnSpc>
                        <a:spcAft>
                          <a:spcPts val="0"/>
                        </a:spcAft>
                      </a:pPr>
                      <a:r>
                        <a:rPr lang="en-AU" sz="1000" dirty="0">
                          <a:latin typeface="Times New Roman"/>
                          <a:ea typeface="SimSun"/>
                          <a:cs typeface="Times New Roman"/>
                        </a:rPr>
                        <a:t>Codified- Uncodified</a:t>
                      </a:r>
                      <a:endParaRPr lang="en-AU" sz="1000" dirty="0">
                        <a:latin typeface="Times New Roman"/>
                        <a:ea typeface="SimSun"/>
                      </a:endParaRPr>
                    </a:p>
                  </a:txBody>
                  <a:tcPr marL="51614" marR="51614" marT="0" marB="0" anchor="ctr">
                    <a:lnL w="12700" cap="flat" cmpd="sng" algn="ctr">
                      <a:solidFill>
                        <a:srgbClr val="000000"/>
                      </a:solidFill>
                      <a:prstDash val="dash"/>
                      <a:round/>
                      <a:headEnd type="none" w="med" len="med"/>
                      <a:tailEnd type="none" w="med" len="med"/>
                    </a:lnL>
                    <a:lnR>
                      <a:noFill/>
                    </a:lnR>
                    <a:lnT>
                      <a:noFill/>
                    </a:lnT>
                    <a:lnB>
                      <a:noFill/>
                    </a:lnB>
                    <a:pattFill prst="pct20">
                      <a:fgClr>
                        <a:srgbClr val="FFFFFF"/>
                      </a:fgClr>
                      <a:bgClr>
                        <a:srgbClr val="CCCCCC"/>
                      </a:bgClr>
                    </a:pattFill>
                  </a:tcPr>
                </a:tc>
              </a:tr>
              <a:tr h="168501">
                <a:tc vMerge="1">
                  <a:txBody>
                    <a:bodyPr/>
                    <a:lstStyle/>
                    <a:p>
                      <a:endParaRPr lang="en-AU"/>
                    </a:p>
                  </a:txBody>
                  <a:tcPr/>
                </a:tc>
                <a:tc>
                  <a:txBody>
                    <a:bodyPr/>
                    <a:lstStyle/>
                    <a:p>
                      <a:pPr algn="just">
                        <a:lnSpc>
                          <a:spcPct val="115000"/>
                        </a:lnSpc>
                        <a:spcAft>
                          <a:spcPts val="0"/>
                        </a:spcAft>
                      </a:pPr>
                      <a:r>
                        <a:rPr lang="en-AU" sz="1000" dirty="0">
                          <a:latin typeface="Times New Roman"/>
                          <a:ea typeface="SimSun"/>
                          <a:cs typeface="Times New Roman"/>
                        </a:rPr>
                        <a:t>Abstract- Concrete</a:t>
                      </a:r>
                      <a:endParaRPr lang="en-AU" sz="1000" dirty="0">
                        <a:latin typeface="Times New Roman"/>
                        <a:ea typeface="SimSun"/>
                      </a:endParaRPr>
                    </a:p>
                  </a:txBody>
                  <a:tcPr marL="51614" marR="51614" marT="0" marB="0" anchor="ctr">
                    <a:lnL w="12700" cap="flat" cmpd="sng" algn="ctr">
                      <a:solidFill>
                        <a:srgbClr val="000000"/>
                      </a:solidFill>
                      <a:prstDash val="dash"/>
                      <a:round/>
                      <a:headEnd type="none" w="med" len="med"/>
                      <a:tailEnd type="none" w="med" len="med"/>
                    </a:lnL>
                    <a:lnR>
                      <a:noFill/>
                    </a:lnR>
                    <a:lnT>
                      <a:noFill/>
                    </a:lnT>
                    <a:lnB>
                      <a:noFill/>
                    </a:lnB>
                    <a:pattFill prst="pct20">
                      <a:fgClr>
                        <a:srgbClr val="FFFFFF"/>
                      </a:fgClr>
                      <a:bgClr>
                        <a:srgbClr val="CCCCCC"/>
                      </a:bgClr>
                    </a:pattFill>
                  </a:tcPr>
                </a:tc>
              </a:tr>
              <a:tr h="168501">
                <a:tc vMerge="1">
                  <a:txBody>
                    <a:bodyPr/>
                    <a:lstStyle/>
                    <a:p>
                      <a:endParaRPr lang="en-AU"/>
                    </a:p>
                  </a:txBody>
                  <a:tcPr/>
                </a:tc>
                <a:tc>
                  <a:txBody>
                    <a:bodyPr/>
                    <a:lstStyle/>
                    <a:p>
                      <a:pPr algn="just">
                        <a:lnSpc>
                          <a:spcPct val="115000"/>
                        </a:lnSpc>
                        <a:spcAft>
                          <a:spcPts val="0"/>
                        </a:spcAft>
                      </a:pPr>
                      <a:r>
                        <a:rPr lang="en-AU" sz="1000" dirty="0">
                          <a:latin typeface="Times New Roman"/>
                          <a:ea typeface="SimSun"/>
                          <a:cs typeface="Times New Roman"/>
                        </a:rPr>
                        <a:t>Diffused- Undiffused</a:t>
                      </a:r>
                      <a:endParaRPr lang="en-AU" sz="1000" dirty="0">
                        <a:latin typeface="Times New Roman"/>
                        <a:ea typeface="SimSun"/>
                      </a:endParaRPr>
                    </a:p>
                  </a:txBody>
                  <a:tcPr marL="51614" marR="51614" marT="0" marB="0" anchor="ctr">
                    <a:lnL w="12700" cap="flat" cmpd="sng" algn="ctr">
                      <a:solidFill>
                        <a:srgbClr val="000000"/>
                      </a:solidFill>
                      <a:prstDash val="dash"/>
                      <a:round/>
                      <a:headEnd type="none" w="med" len="med"/>
                      <a:tailEnd type="none" w="med" len="med"/>
                    </a:lnL>
                    <a:lnR>
                      <a:noFill/>
                    </a:lnR>
                    <a:lnT>
                      <a:noFill/>
                    </a:lnT>
                    <a:lnB w="19050" cap="flat" cmpd="dbl" algn="ctr">
                      <a:solidFill>
                        <a:srgbClr val="000000"/>
                      </a:solidFill>
                      <a:prstDash val="solid"/>
                      <a:round/>
                      <a:headEnd type="none" w="med" len="med"/>
                      <a:tailEnd type="none" w="med" len="med"/>
                    </a:lnB>
                    <a:pattFill prst="pct20">
                      <a:fgClr>
                        <a:srgbClr val="FFFFFF"/>
                      </a:fgClr>
                      <a:bgClr>
                        <a:srgbClr val="CCCCCC"/>
                      </a:bgClr>
                    </a:pattFill>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0" y="332656"/>
            <a:ext cx="8892480" cy="720080"/>
          </a:xfrm>
        </p:spPr>
        <p:txBody>
          <a:bodyPr>
            <a:noAutofit/>
          </a:bodyPr>
          <a:lstStyle/>
          <a:p>
            <a:pPr marL="26988" algn="l" fontAlgn="base">
              <a:spcAft>
                <a:spcPct val="0"/>
              </a:spcAft>
            </a:pPr>
            <a:r>
              <a:rPr lang="en-GB" altLang="zh-CN" sz="2800" b="1" dirty="0" smtClean="0">
                <a:solidFill>
                  <a:srgbClr val="572314"/>
                </a:solidFill>
                <a:effectLst>
                  <a:outerShdw blurRad="38100" dist="38100" dir="2700000" algn="tl">
                    <a:srgbClr val="C0C0C0"/>
                  </a:outerShdw>
                </a:effectLst>
                <a:latin typeface="Times New Roman" pitchFamily="18" charset="0"/>
                <a:ea typeface="新宋体" pitchFamily="49" charset="-122"/>
                <a:cs typeface="Times New Roman" pitchFamily="18" charset="0"/>
              </a:rPr>
              <a:t>Review of Existing Knowledge Management Models </a:t>
            </a:r>
            <a:r>
              <a:rPr lang="en-GB" altLang="zh-CN" sz="2400" dirty="0" smtClean="0">
                <a:solidFill>
                  <a:srgbClr val="572314"/>
                </a:solidFill>
                <a:effectLst>
                  <a:outerShdw blurRad="38100" dist="38100" dir="2700000" algn="tl">
                    <a:srgbClr val="C0C0C0"/>
                  </a:outerShdw>
                </a:effectLst>
                <a:latin typeface="Times New Roman" pitchFamily="18" charset="0"/>
                <a:ea typeface="新宋体" pitchFamily="49" charset="-122"/>
                <a:cs typeface="Times New Roman" pitchFamily="18" charset="0"/>
              </a:rPr>
              <a:t>cont</a:t>
            </a:r>
            <a:r>
              <a:rPr lang="en-GB" altLang="zh-CN" sz="1800" dirty="0" smtClean="0">
                <a:solidFill>
                  <a:srgbClr val="572314"/>
                </a:solidFill>
                <a:effectLst>
                  <a:outerShdw blurRad="38100" dist="38100" dir="2700000" algn="tl">
                    <a:srgbClr val="C0C0C0"/>
                  </a:outerShdw>
                </a:effectLst>
                <a:latin typeface="Times New Roman" pitchFamily="18" charset="0"/>
                <a:ea typeface="新宋体" pitchFamily="49" charset="-122"/>
                <a:cs typeface="Times New Roman" pitchFamily="18" charset="0"/>
              </a:rPr>
              <a:t>.</a:t>
            </a:r>
            <a:endParaRPr lang="en-AU" altLang="zh-CN" sz="1800" dirty="0" smtClean="0">
              <a:solidFill>
                <a:srgbClr val="572314"/>
              </a:solidFill>
              <a:effectLst>
                <a:outerShdw blurRad="38100" dist="38100" dir="2700000" algn="tl">
                  <a:srgbClr val="C0C0C0"/>
                </a:outerShdw>
              </a:effectLst>
              <a:latin typeface="Times New Roman" pitchFamily="18" charset="0"/>
              <a:ea typeface="新宋体" pitchFamily="49" charset="-122"/>
              <a:cs typeface="Times New Roman" pitchFamily="18" charset="0"/>
            </a:endParaRPr>
          </a:p>
        </p:txBody>
      </p:sp>
      <p:graphicFrame>
        <p:nvGraphicFramePr>
          <p:cNvPr id="4" name="Table 3"/>
          <p:cNvGraphicFramePr>
            <a:graphicFrameLocks noGrp="1"/>
          </p:cNvGraphicFramePr>
          <p:nvPr/>
        </p:nvGraphicFramePr>
        <p:xfrm>
          <a:off x="683568" y="1124744"/>
          <a:ext cx="7704856" cy="5799094"/>
        </p:xfrm>
        <a:graphic>
          <a:graphicData uri="http://schemas.openxmlformats.org/drawingml/2006/table">
            <a:tbl>
              <a:tblPr/>
              <a:tblGrid>
                <a:gridCol w="4853552"/>
                <a:gridCol w="2851304"/>
              </a:tblGrid>
              <a:tr h="195137">
                <a:tc>
                  <a:txBody>
                    <a:bodyPr/>
                    <a:lstStyle/>
                    <a:p>
                      <a:pPr algn="ctr">
                        <a:lnSpc>
                          <a:spcPct val="115000"/>
                        </a:lnSpc>
                        <a:spcAft>
                          <a:spcPts val="0"/>
                        </a:spcAft>
                      </a:pPr>
                      <a:r>
                        <a:rPr lang="en-AU" sz="1000" b="1" i="1" dirty="0">
                          <a:latin typeface="Times New Roman"/>
                          <a:ea typeface="SimSun"/>
                        </a:rPr>
                        <a:t>Model</a:t>
                      </a:r>
                    </a:p>
                  </a:txBody>
                  <a:tcPr marL="54996" marR="54996" marT="0" marB="0" anchor="ctr">
                    <a:lnL>
                      <a:noFill/>
                    </a:lnL>
                    <a:lnR w="12700" cap="flat" cmpd="sng" algn="ctr">
                      <a:solidFill>
                        <a:srgbClr val="000000"/>
                      </a:solidFill>
                      <a:prstDash val="dash"/>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ctr">
                        <a:lnSpc>
                          <a:spcPct val="115000"/>
                        </a:lnSpc>
                        <a:spcAft>
                          <a:spcPts val="0"/>
                        </a:spcAft>
                      </a:pPr>
                      <a:r>
                        <a:rPr lang="en-AU" sz="1000" b="1" i="1" dirty="0">
                          <a:latin typeface="Times New Roman"/>
                          <a:ea typeface="SimSun"/>
                        </a:rPr>
                        <a:t>Features</a:t>
                      </a:r>
                    </a:p>
                  </a:txBody>
                  <a:tcPr marL="54996" marR="54996" marT="0" marB="0" anchor="ctr">
                    <a:lnL w="12700" cap="flat" cmpd="sng" algn="ctr">
                      <a:solidFill>
                        <a:srgbClr val="000000"/>
                      </a:solidFill>
                      <a:prstDash val="dash"/>
                      <a:round/>
                      <a:headEnd type="none" w="med" len="med"/>
                      <a:tailEnd type="none" w="med" len="med"/>
                    </a:lnL>
                    <a:lnR>
                      <a:noFill/>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r>
              <a:tr h="139890">
                <a:tc rowSpan="5">
                  <a:txBody>
                    <a:bodyPr/>
                    <a:lstStyle/>
                    <a:p>
                      <a:pPr algn="just">
                        <a:lnSpc>
                          <a:spcPct val="115000"/>
                        </a:lnSpc>
                        <a:spcAft>
                          <a:spcPts val="0"/>
                        </a:spcAft>
                      </a:pPr>
                      <a:r>
                        <a:rPr lang="en-AU" sz="1000" dirty="0">
                          <a:latin typeface="Times New Roman"/>
                          <a:ea typeface="SimSun"/>
                          <a:cs typeface="Times New Roman"/>
                        </a:rPr>
                        <a:t>Skandia Intellectual Capital Model of Knowledge Management </a:t>
                      </a:r>
                      <a:endParaRPr lang="en-AU" sz="1000" dirty="0">
                        <a:latin typeface="Times New Roman"/>
                        <a:ea typeface="SimSun"/>
                      </a:endParaRPr>
                    </a:p>
                  </a:txBody>
                  <a:tcPr marL="54996" marR="54996" marT="0" marB="0" anchor="ctr">
                    <a:lnL>
                      <a:noFill/>
                    </a:lnL>
                    <a:lnR w="12700" cap="flat" cmpd="sng" algn="ctr">
                      <a:solidFill>
                        <a:srgbClr val="000000"/>
                      </a:solidFill>
                      <a:prstDash val="dash"/>
                      <a:round/>
                      <a:headEnd type="none" w="med" len="med"/>
                      <a:tailEnd type="none" w="med" len="med"/>
                    </a:lnR>
                    <a:lnT w="19050" cap="flat" cmpd="dbl" algn="ctr">
                      <a:solidFill>
                        <a:srgbClr val="000000"/>
                      </a:solidFill>
                      <a:prstDash val="solid"/>
                      <a:round/>
                      <a:headEnd type="none" w="med" len="med"/>
                      <a:tailEnd type="none" w="med" len="med"/>
                    </a:lnT>
                    <a:lnB>
                      <a:noFill/>
                    </a:lnB>
                    <a:pattFill prst="pct20">
                      <a:fgClr>
                        <a:srgbClr val="FFFFFF"/>
                      </a:fgClr>
                      <a:bgClr>
                        <a:srgbClr val="CCCCCC"/>
                      </a:bgClr>
                    </a:pattFill>
                  </a:tcPr>
                </a:tc>
                <a:tc>
                  <a:txBody>
                    <a:bodyPr/>
                    <a:lstStyle/>
                    <a:p>
                      <a:pPr algn="just">
                        <a:lnSpc>
                          <a:spcPct val="115000"/>
                        </a:lnSpc>
                        <a:spcAft>
                          <a:spcPts val="0"/>
                        </a:spcAft>
                      </a:pPr>
                      <a:r>
                        <a:rPr lang="en-AU" sz="1000" dirty="0">
                          <a:latin typeface="Times New Roman"/>
                          <a:ea typeface="SimSun"/>
                          <a:cs typeface="Times New Roman"/>
                        </a:rPr>
                        <a:t>Equity</a:t>
                      </a:r>
                      <a:endParaRPr lang="en-AU" sz="1000" dirty="0">
                        <a:latin typeface="Times New Roman"/>
                        <a:ea typeface="SimSun"/>
                      </a:endParaRPr>
                    </a:p>
                  </a:txBody>
                  <a:tcPr marL="54996" marR="54996" marT="0" marB="0" anchor="ctr">
                    <a:lnL w="12700" cap="flat" cmpd="sng" algn="ctr">
                      <a:solidFill>
                        <a:srgbClr val="000000"/>
                      </a:solidFill>
                      <a:prstDash val="dash"/>
                      <a:round/>
                      <a:headEnd type="none" w="med" len="med"/>
                      <a:tailEnd type="none" w="med" len="med"/>
                    </a:lnL>
                    <a:lnR>
                      <a:noFill/>
                    </a:lnR>
                    <a:lnT w="19050" cap="flat" cmpd="dbl" algn="ctr">
                      <a:solidFill>
                        <a:srgbClr val="000000"/>
                      </a:solidFill>
                      <a:prstDash val="solid"/>
                      <a:round/>
                      <a:headEnd type="none" w="med" len="med"/>
                      <a:tailEnd type="none" w="med" len="med"/>
                    </a:lnT>
                    <a:lnB>
                      <a:noFill/>
                    </a:lnB>
                    <a:pattFill prst="pct20">
                      <a:fgClr>
                        <a:srgbClr val="FFFFFF"/>
                      </a:fgClr>
                      <a:bgClr>
                        <a:srgbClr val="CCCCCC"/>
                      </a:bgClr>
                    </a:pattFill>
                  </a:tcPr>
                </a:tc>
              </a:tr>
              <a:tr h="139890">
                <a:tc vMerge="1">
                  <a:txBody>
                    <a:bodyPr/>
                    <a:lstStyle/>
                    <a:p>
                      <a:endParaRPr lang="en-AU"/>
                    </a:p>
                  </a:txBody>
                  <a:tcPr/>
                </a:tc>
                <a:tc>
                  <a:txBody>
                    <a:bodyPr/>
                    <a:lstStyle/>
                    <a:p>
                      <a:pPr algn="just">
                        <a:lnSpc>
                          <a:spcPct val="115000"/>
                        </a:lnSpc>
                        <a:spcAft>
                          <a:spcPts val="0"/>
                        </a:spcAft>
                      </a:pPr>
                      <a:r>
                        <a:rPr lang="en-AU" sz="1000" dirty="0">
                          <a:latin typeface="Times New Roman"/>
                          <a:ea typeface="SimSun"/>
                          <a:cs typeface="Times New Roman"/>
                        </a:rPr>
                        <a:t>Human Capital</a:t>
                      </a:r>
                      <a:endParaRPr lang="en-AU" sz="1000" dirty="0">
                        <a:latin typeface="Times New Roman"/>
                        <a:ea typeface="SimSun"/>
                      </a:endParaRPr>
                    </a:p>
                  </a:txBody>
                  <a:tcPr marL="54996" marR="54996" marT="0" marB="0" anchor="ctr">
                    <a:lnL w="12700" cap="flat" cmpd="sng" algn="ctr">
                      <a:solidFill>
                        <a:srgbClr val="000000"/>
                      </a:solidFill>
                      <a:prstDash val="dash"/>
                      <a:round/>
                      <a:headEnd type="none" w="med" len="med"/>
                      <a:tailEnd type="none" w="med" len="med"/>
                    </a:lnL>
                    <a:lnR>
                      <a:noFill/>
                    </a:lnR>
                    <a:lnT>
                      <a:noFill/>
                    </a:lnT>
                    <a:lnB>
                      <a:noFill/>
                    </a:lnB>
                    <a:pattFill prst="pct20">
                      <a:fgClr>
                        <a:srgbClr val="FFFFFF"/>
                      </a:fgClr>
                      <a:bgClr>
                        <a:srgbClr val="CCCCCC"/>
                      </a:bgClr>
                    </a:pattFill>
                  </a:tcPr>
                </a:tc>
              </a:tr>
              <a:tr h="384700">
                <a:tc vMerge="1">
                  <a:txBody>
                    <a:bodyPr/>
                    <a:lstStyle/>
                    <a:p>
                      <a:endParaRPr lang="en-AU"/>
                    </a:p>
                  </a:txBody>
                  <a:tcPr/>
                </a:tc>
                <a:tc>
                  <a:txBody>
                    <a:bodyPr/>
                    <a:lstStyle/>
                    <a:p>
                      <a:pPr algn="l">
                        <a:lnSpc>
                          <a:spcPct val="115000"/>
                        </a:lnSpc>
                        <a:spcAft>
                          <a:spcPts val="0"/>
                        </a:spcAft>
                      </a:pPr>
                      <a:r>
                        <a:rPr lang="en-AU" sz="1000" dirty="0">
                          <a:latin typeface="Times New Roman"/>
                          <a:ea typeface="SimSun"/>
                          <a:cs typeface="Times New Roman"/>
                        </a:rPr>
                        <a:t>Customer Capital(Customer Base, </a:t>
                      </a:r>
                      <a:r>
                        <a:rPr lang="en-AU" sz="1000" dirty="0" err="1">
                          <a:latin typeface="Times New Roman"/>
                          <a:ea typeface="SimSun"/>
                          <a:cs typeface="Times New Roman"/>
                        </a:rPr>
                        <a:t>Relationsips</a:t>
                      </a:r>
                      <a:r>
                        <a:rPr lang="en-AU" sz="1000">
                          <a:latin typeface="Times New Roman"/>
                          <a:ea typeface="SimSun"/>
                          <a:cs typeface="Times New Roman"/>
                        </a:rPr>
                        <a:t>, Potential)</a:t>
                      </a:r>
                      <a:endParaRPr lang="en-AU" sz="1000">
                        <a:latin typeface="Times New Roman"/>
                        <a:ea typeface="SimSun"/>
                      </a:endParaRPr>
                    </a:p>
                  </a:txBody>
                  <a:tcPr marL="54996" marR="54996" marT="0" marB="0" anchor="ctr">
                    <a:lnL w="12700" cap="flat" cmpd="sng" algn="ctr">
                      <a:solidFill>
                        <a:srgbClr val="000000"/>
                      </a:solidFill>
                      <a:prstDash val="dash"/>
                      <a:round/>
                      <a:headEnd type="none" w="med" len="med"/>
                      <a:tailEnd type="none" w="med" len="med"/>
                    </a:lnL>
                    <a:lnR>
                      <a:noFill/>
                    </a:lnR>
                    <a:lnT>
                      <a:noFill/>
                    </a:lnT>
                    <a:lnB>
                      <a:noFill/>
                    </a:lnB>
                    <a:pattFill prst="pct20">
                      <a:fgClr>
                        <a:srgbClr val="FFFFFF"/>
                      </a:fgClr>
                      <a:bgClr>
                        <a:srgbClr val="CCCCCC"/>
                      </a:bgClr>
                    </a:pattFill>
                  </a:tcPr>
                </a:tc>
              </a:tr>
              <a:tr h="139890">
                <a:tc vMerge="1">
                  <a:txBody>
                    <a:bodyPr/>
                    <a:lstStyle/>
                    <a:p>
                      <a:endParaRPr lang="en-AU"/>
                    </a:p>
                  </a:txBody>
                  <a:tcPr/>
                </a:tc>
                <a:tc>
                  <a:txBody>
                    <a:bodyPr/>
                    <a:lstStyle/>
                    <a:p>
                      <a:pPr algn="just">
                        <a:lnSpc>
                          <a:spcPct val="115000"/>
                        </a:lnSpc>
                        <a:spcAft>
                          <a:spcPts val="0"/>
                        </a:spcAft>
                      </a:pPr>
                      <a:r>
                        <a:rPr lang="en-AU" sz="1000">
                          <a:latin typeface="Times New Roman"/>
                          <a:ea typeface="SimSun"/>
                          <a:cs typeface="Times New Roman"/>
                        </a:rPr>
                        <a:t>Innovation Capital</a:t>
                      </a:r>
                      <a:endParaRPr lang="en-AU" sz="1000">
                        <a:latin typeface="Times New Roman"/>
                        <a:ea typeface="SimSun"/>
                      </a:endParaRPr>
                    </a:p>
                  </a:txBody>
                  <a:tcPr marL="54996" marR="54996" marT="0" marB="0" anchor="ctr">
                    <a:lnL w="12700" cap="flat" cmpd="sng" algn="ctr">
                      <a:solidFill>
                        <a:srgbClr val="000000"/>
                      </a:solidFill>
                      <a:prstDash val="dash"/>
                      <a:round/>
                      <a:headEnd type="none" w="med" len="med"/>
                      <a:tailEnd type="none" w="med" len="med"/>
                    </a:lnL>
                    <a:lnR>
                      <a:noFill/>
                    </a:lnR>
                    <a:lnT>
                      <a:noFill/>
                    </a:lnT>
                    <a:lnB>
                      <a:noFill/>
                    </a:lnB>
                    <a:pattFill prst="pct20">
                      <a:fgClr>
                        <a:srgbClr val="FFFFFF"/>
                      </a:fgClr>
                      <a:bgClr>
                        <a:srgbClr val="CCCCCC"/>
                      </a:bgClr>
                    </a:pattFill>
                  </a:tcPr>
                </a:tc>
              </a:tr>
              <a:tr h="139890">
                <a:tc vMerge="1">
                  <a:txBody>
                    <a:bodyPr/>
                    <a:lstStyle/>
                    <a:p>
                      <a:endParaRPr lang="en-AU"/>
                    </a:p>
                  </a:txBody>
                  <a:tcPr/>
                </a:tc>
                <a:tc>
                  <a:txBody>
                    <a:bodyPr/>
                    <a:lstStyle/>
                    <a:p>
                      <a:pPr algn="just">
                        <a:lnSpc>
                          <a:spcPct val="115000"/>
                        </a:lnSpc>
                        <a:spcAft>
                          <a:spcPts val="0"/>
                        </a:spcAft>
                      </a:pPr>
                      <a:r>
                        <a:rPr lang="en-AU" sz="1000">
                          <a:latin typeface="Times New Roman"/>
                          <a:ea typeface="SimSun"/>
                          <a:cs typeface="Times New Roman"/>
                        </a:rPr>
                        <a:t>Process Capital</a:t>
                      </a:r>
                      <a:endParaRPr lang="en-AU" sz="1000">
                        <a:latin typeface="Times New Roman"/>
                        <a:ea typeface="SimSun"/>
                      </a:endParaRPr>
                    </a:p>
                  </a:txBody>
                  <a:tcPr marL="54996" marR="54996" marT="0" marB="0" anchor="ctr">
                    <a:lnL w="12700" cap="flat" cmpd="sng" algn="ctr">
                      <a:solidFill>
                        <a:srgbClr val="000000"/>
                      </a:solidFill>
                      <a:prstDash val="dash"/>
                      <a:round/>
                      <a:headEnd type="none" w="med" len="med"/>
                      <a:tailEnd type="none" w="med" len="med"/>
                    </a:lnL>
                    <a:lnR>
                      <a:noFill/>
                    </a:lnR>
                    <a:lnT>
                      <a:noFill/>
                    </a:lnT>
                    <a:lnB>
                      <a:noFill/>
                    </a:lnB>
                    <a:pattFill prst="pct20">
                      <a:fgClr>
                        <a:srgbClr val="FFFFFF"/>
                      </a:fgClr>
                      <a:bgClr>
                        <a:srgbClr val="CCCCCC"/>
                      </a:bgClr>
                    </a:pattFill>
                  </a:tcPr>
                </a:tc>
              </a:tr>
              <a:tr h="139890">
                <a:tc rowSpan="4">
                  <a:txBody>
                    <a:bodyPr/>
                    <a:lstStyle/>
                    <a:p>
                      <a:pPr algn="just">
                        <a:lnSpc>
                          <a:spcPct val="115000"/>
                        </a:lnSpc>
                        <a:spcAft>
                          <a:spcPts val="0"/>
                        </a:spcAft>
                      </a:pPr>
                      <a:r>
                        <a:rPr lang="en-AU" sz="1000">
                          <a:latin typeface="Times New Roman"/>
                          <a:ea typeface="SimSun"/>
                          <a:cs typeface="Times New Roman"/>
                        </a:rPr>
                        <a:t>Demerest’s Knowledge Management Model </a:t>
                      </a:r>
                      <a:endParaRPr lang="en-AU" sz="1000">
                        <a:latin typeface="Times New Roman"/>
                        <a:ea typeface="SimSun"/>
                      </a:endParaRPr>
                    </a:p>
                  </a:txBody>
                  <a:tcPr marL="54996" marR="54996" marT="0" marB="0" anchor="ctr">
                    <a:lnL>
                      <a:noFill/>
                    </a:lnL>
                    <a:lnR w="12700" cap="flat" cmpd="sng" algn="ctr">
                      <a:solidFill>
                        <a:srgbClr val="000000"/>
                      </a:solidFill>
                      <a:prstDash val="dash"/>
                      <a:round/>
                      <a:headEnd type="none" w="med" len="med"/>
                      <a:tailEnd type="none" w="med" len="med"/>
                    </a:lnR>
                    <a:lnT>
                      <a:noFill/>
                    </a:lnT>
                    <a:lnB>
                      <a:noFill/>
                    </a:lnB>
                  </a:tcPr>
                </a:tc>
                <a:tc>
                  <a:txBody>
                    <a:bodyPr/>
                    <a:lstStyle/>
                    <a:p>
                      <a:pPr algn="just">
                        <a:lnSpc>
                          <a:spcPct val="115000"/>
                        </a:lnSpc>
                        <a:spcAft>
                          <a:spcPts val="0"/>
                        </a:spcAft>
                      </a:pPr>
                      <a:r>
                        <a:rPr lang="en-AU" sz="1000">
                          <a:latin typeface="Times New Roman"/>
                          <a:ea typeface="SimSun"/>
                          <a:cs typeface="Times New Roman"/>
                        </a:rPr>
                        <a:t>Knowledge construction</a:t>
                      </a:r>
                      <a:endParaRPr lang="en-AU" sz="1000">
                        <a:latin typeface="Times New Roman"/>
                        <a:ea typeface="SimSun"/>
                      </a:endParaRPr>
                    </a:p>
                  </a:txBody>
                  <a:tcPr marL="54996" marR="54996" marT="0" marB="0" anchor="ctr">
                    <a:lnL w="12700" cap="flat" cmpd="sng" algn="ctr">
                      <a:solidFill>
                        <a:srgbClr val="000000"/>
                      </a:solidFill>
                      <a:prstDash val="dash"/>
                      <a:round/>
                      <a:headEnd type="none" w="med" len="med"/>
                      <a:tailEnd type="none" w="med" len="med"/>
                    </a:lnL>
                    <a:lnR>
                      <a:noFill/>
                    </a:lnR>
                    <a:lnT>
                      <a:noFill/>
                    </a:lnT>
                    <a:lnB>
                      <a:noFill/>
                    </a:lnB>
                  </a:tcPr>
                </a:tc>
              </a:tr>
              <a:tr h="139890">
                <a:tc vMerge="1">
                  <a:txBody>
                    <a:bodyPr/>
                    <a:lstStyle/>
                    <a:p>
                      <a:endParaRPr lang="en-AU"/>
                    </a:p>
                  </a:txBody>
                  <a:tcPr/>
                </a:tc>
                <a:tc>
                  <a:txBody>
                    <a:bodyPr/>
                    <a:lstStyle/>
                    <a:p>
                      <a:pPr algn="just">
                        <a:lnSpc>
                          <a:spcPct val="115000"/>
                        </a:lnSpc>
                        <a:spcAft>
                          <a:spcPts val="0"/>
                        </a:spcAft>
                      </a:pPr>
                      <a:r>
                        <a:rPr lang="en-AU" sz="1000">
                          <a:latin typeface="Times New Roman"/>
                          <a:ea typeface="SimSun"/>
                          <a:cs typeface="Times New Roman"/>
                        </a:rPr>
                        <a:t>Knowledge embodiment</a:t>
                      </a:r>
                      <a:endParaRPr lang="en-AU" sz="1000">
                        <a:latin typeface="Times New Roman"/>
                        <a:ea typeface="SimSun"/>
                      </a:endParaRPr>
                    </a:p>
                  </a:txBody>
                  <a:tcPr marL="54996" marR="54996" marT="0" marB="0" anchor="ctr">
                    <a:lnL w="12700" cap="flat" cmpd="sng" algn="ctr">
                      <a:solidFill>
                        <a:srgbClr val="000000"/>
                      </a:solidFill>
                      <a:prstDash val="dash"/>
                      <a:round/>
                      <a:headEnd type="none" w="med" len="med"/>
                      <a:tailEnd type="none" w="med" len="med"/>
                    </a:lnL>
                    <a:lnR>
                      <a:noFill/>
                    </a:lnR>
                    <a:lnT>
                      <a:noFill/>
                    </a:lnT>
                    <a:lnB>
                      <a:noFill/>
                    </a:lnB>
                  </a:tcPr>
                </a:tc>
              </a:tr>
              <a:tr h="279781">
                <a:tc vMerge="1">
                  <a:txBody>
                    <a:bodyPr/>
                    <a:lstStyle/>
                    <a:p>
                      <a:endParaRPr lang="en-AU"/>
                    </a:p>
                  </a:txBody>
                  <a:tcPr/>
                </a:tc>
                <a:tc>
                  <a:txBody>
                    <a:bodyPr/>
                    <a:lstStyle/>
                    <a:p>
                      <a:pPr algn="just">
                        <a:lnSpc>
                          <a:spcPct val="115000"/>
                        </a:lnSpc>
                        <a:spcAft>
                          <a:spcPts val="0"/>
                        </a:spcAft>
                      </a:pPr>
                      <a:r>
                        <a:rPr lang="en-AU" sz="1000">
                          <a:latin typeface="Times New Roman"/>
                          <a:ea typeface="SimSun"/>
                          <a:cs typeface="Times New Roman"/>
                        </a:rPr>
                        <a:t>Knowledge dissemination</a:t>
                      </a:r>
                      <a:endParaRPr lang="en-AU" sz="1000">
                        <a:latin typeface="Times New Roman"/>
                        <a:ea typeface="SimSun"/>
                      </a:endParaRPr>
                    </a:p>
                  </a:txBody>
                  <a:tcPr marL="54996" marR="54996" marT="0" marB="0" anchor="ctr">
                    <a:lnL w="12700" cap="flat" cmpd="sng" algn="ctr">
                      <a:solidFill>
                        <a:srgbClr val="000000"/>
                      </a:solidFill>
                      <a:prstDash val="dash"/>
                      <a:round/>
                      <a:headEnd type="none" w="med" len="med"/>
                      <a:tailEnd type="none" w="med" len="med"/>
                    </a:lnL>
                    <a:lnR>
                      <a:noFill/>
                    </a:lnR>
                    <a:lnT>
                      <a:noFill/>
                    </a:lnT>
                    <a:lnB>
                      <a:noFill/>
                    </a:lnB>
                  </a:tcPr>
                </a:tc>
              </a:tr>
              <a:tr h="139890">
                <a:tc vMerge="1">
                  <a:txBody>
                    <a:bodyPr/>
                    <a:lstStyle/>
                    <a:p>
                      <a:endParaRPr lang="en-AU"/>
                    </a:p>
                  </a:txBody>
                  <a:tcPr/>
                </a:tc>
                <a:tc>
                  <a:txBody>
                    <a:bodyPr/>
                    <a:lstStyle/>
                    <a:p>
                      <a:pPr algn="just">
                        <a:lnSpc>
                          <a:spcPct val="115000"/>
                        </a:lnSpc>
                        <a:spcAft>
                          <a:spcPts val="0"/>
                        </a:spcAft>
                      </a:pPr>
                      <a:r>
                        <a:rPr lang="en-AU" sz="1000">
                          <a:latin typeface="Times New Roman"/>
                          <a:ea typeface="SimSun"/>
                          <a:cs typeface="Times New Roman"/>
                        </a:rPr>
                        <a:t>Use</a:t>
                      </a:r>
                      <a:endParaRPr lang="en-AU" sz="1000">
                        <a:latin typeface="Times New Roman"/>
                        <a:ea typeface="SimSun"/>
                      </a:endParaRPr>
                    </a:p>
                  </a:txBody>
                  <a:tcPr marL="54996" marR="54996" marT="0" marB="0" anchor="ctr">
                    <a:lnL w="12700" cap="flat" cmpd="sng" algn="ctr">
                      <a:solidFill>
                        <a:srgbClr val="000000"/>
                      </a:solidFill>
                      <a:prstDash val="dash"/>
                      <a:round/>
                      <a:headEnd type="none" w="med" len="med"/>
                      <a:tailEnd type="none" w="med" len="med"/>
                    </a:lnL>
                    <a:lnR>
                      <a:noFill/>
                    </a:lnR>
                    <a:lnT>
                      <a:noFill/>
                    </a:lnT>
                    <a:lnB>
                      <a:noFill/>
                    </a:lnB>
                  </a:tcPr>
                </a:tc>
              </a:tr>
              <a:tr h="139890">
                <a:tc rowSpan="5">
                  <a:txBody>
                    <a:bodyPr/>
                    <a:lstStyle/>
                    <a:p>
                      <a:pPr algn="just">
                        <a:lnSpc>
                          <a:spcPct val="115000"/>
                        </a:lnSpc>
                        <a:spcAft>
                          <a:spcPts val="0"/>
                        </a:spcAft>
                      </a:pPr>
                      <a:r>
                        <a:rPr lang="en-AU" sz="1000">
                          <a:latin typeface="Times New Roman"/>
                          <a:ea typeface="SimSun"/>
                          <a:cs typeface="Times New Roman"/>
                        </a:rPr>
                        <a:t>Frid’s Knowledge Management Model </a:t>
                      </a:r>
                      <a:endParaRPr lang="en-AU" sz="1000">
                        <a:latin typeface="Times New Roman"/>
                        <a:ea typeface="SimSun"/>
                      </a:endParaRPr>
                    </a:p>
                  </a:txBody>
                  <a:tcPr marL="54996" marR="54996" marT="0" marB="0" anchor="ctr">
                    <a:lnL>
                      <a:noFill/>
                    </a:lnL>
                    <a:lnR w="12700" cap="flat" cmpd="sng" algn="ctr">
                      <a:solidFill>
                        <a:srgbClr val="000000"/>
                      </a:solidFill>
                      <a:prstDash val="dash"/>
                      <a:round/>
                      <a:headEnd type="none" w="med" len="med"/>
                      <a:tailEnd type="none" w="med" len="med"/>
                    </a:lnR>
                    <a:lnT>
                      <a:noFill/>
                    </a:lnT>
                    <a:lnB>
                      <a:noFill/>
                    </a:lnB>
                    <a:pattFill prst="pct20">
                      <a:fgClr>
                        <a:srgbClr val="FFFFFF"/>
                      </a:fgClr>
                      <a:bgClr>
                        <a:srgbClr val="CCCCCC"/>
                      </a:bgClr>
                    </a:pattFill>
                  </a:tcPr>
                </a:tc>
                <a:tc>
                  <a:txBody>
                    <a:bodyPr/>
                    <a:lstStyle/>
                    <a:p>
                      <a:pPr algn="just">
                        <a:lnSpc>
                          <a:spcPct val="115000"/>
                        </a:lnSpc>
                        <a:spcAft>
                          <a:spcPts val="0"/>
                        </a:spcAft>
                      </a:pPr>
                      <a:r>
                        <a:rPr lang="en-AU" sz="1000">
                          <a:latin typeface="Times New Roman"/>
                          <a:ea typeface="Calibri"/>
                          <a:cs typeface="Times New Roman"/>
                        </a:rPr>
                        <a:t>Knowledge Chaotic</a:t>
                      </a:r>
                      <a:endParaRPr lang="en-AU" sz="1000">
                        <a:latin typeface="Times New Roman"/>
                        <a:ea typeface="SimSun"/>
                      </a:endParaRPr>
                    </a:p>
                  </a:txBody>
                  <a:tcPr marL="54996" marR="54996" marT="0" marB="0" anchor="ctr">
                    <a:lnL w="12700" cap="flat" cmpd="sng" algn="ctr">
                      <a:solidFill>
                        <a:srgbClr val="000000"/>
                      </a:solidFill>
                      <a:prstDash val="dash"/>
                      <a:round/>
                      <a:headEnd type="none" w="med" len="med"/>
                      <a:tailEnd type="none" w="med" len="med"/>
                    </a:lnL>
                    <a:lnR>
                      <a:noFill/>
                    </a:lnR>
                    <a:lnT>
                      <a:noFill/>
                    </a:lnT>
                    <a:lnB>
                      <a:noFill/>
                    </a:lnB>
                    <a:pattFill prst="pct20">
                      <a:fgClr>
                        <a:srgbClr val="FFFFFF"/>
                      </a:fgClr>
                      <a:bgClr>
                        <a:srgbClr val="CCCCCC"/>
                      </a:bgClr>
                    </a:pattFill>
                  </a:tcPr>
                </a:tc>
              </a:tr>
              <a:tr h="139890">
                <a:tc vMerge="1">
                  <a:txBody>
                    <a:bodyPr/>
                    <a:lstStyle/>
                    <a:p>
                      <a:endParaRPr lang="en-AU"/>
                    </a:p>
                  </a:txBody>
                  <a:tcPr/>
                </a:tc>
                <a:tc>
                  <a:txBody>
                    <a:bodyPr/>
                    <a:lstStyle/>
                    <a:p>
                      <a:pPr algn="just">
                        <a:lnSpc>
                          <a:spcPct val="115000"/>
                        </a:lnSpc>
                        <a:spcAft>
                          <a:spcPts val="0"/>
                        </a:spcAft>
                      </a:pPr>
                      <a:r>
                        <a:rPr lang="en-AU" sz="1000">
                          <a:latin typeface="Times New Roman"/>
                          <a:ea typeface="Calibri"/>
                          <a:cs typeface="Times New Roman"/>
                        </a:rPr>
                        <a:t>Knowledge Aware</a:t>
                      </a:r>
                      <a:endParaRPr lang="en-AU" sz="1000">
                        <a:latin typeface="Times New Roman"/>
                        <a:ea typeface="SimSun"/>
                      </a:endParaRPr>
                    </a:p>
                  </a:txBody>
                  <a:tcPr marL="54996" marR="54996" marT="0" marB="0" anchor="ctr">
                    <a:lnL w="12700" cap="flat" cmpd="sng" algn="ctr">
                      <a:solidFill>
                        <a:srgbClr val="000000"/>
                      </a:solidFill>
                      <a:prstDash val="dash"/>
                      <a:round/>
                      <a:headEnd type="none" w="med" len="med"/>
                      <a:tailEnd type="none" w="med" len="med"/>
                    </a:lnL>
                    <a:lnR>
                      <a:noFill/>
                    </a:lnR>
                    <a:lnT>
                      <a:noFill/>
                    </a:lnT>
                    <a:lnB>
                      <a:noFill/>
                    </a:lnB>
                    <a:pattFill prst="pct20">
                      <a:fgClr>
                        <a:srgbClr val="FFFFFF"/>
                      </a:fgClr>
                      <a:bgClr>
                        <a:srgbClr val="CCCCCC"/>
                      </a:bgClr>
                    </a:pattFill>
                  </a:tcPr>
                </a:tc>
              </a:tr>
              <a:tr h="139890">
                <a:tc vMerge="1">
                  <a:txBody>
                    <a:bodyPr/>
                    <a:lstStyle/>
                    <a:p>
                      <a:endParaRPr lang="en-AU"/>
                    </a:p>
                  </a:txBody>
                  <a:tcPr/>
                </a:tc>
                <a:tc>
                  <a:txBody>
                    <a:bodyPr/>
                    <a:lstStyle/>
                    <a:p>
                      <a:pPr algn="just">
                        <a:lnSpc>
                          <a:spcPct val="115000"/>
                        </a:lnSpc>
                        <a:spcAft>
                          <a:spcPts val="0"/>
                        </a:spcAft>
                      </a:pPr>
                      <a:r>
                        <a:rPr lang="en-AU" sz="1000">
                          <a:latin typeface="Times New Roman"/>
                          <a:ea typeface="Calibri"/>
                          <a:cs typeface="Times New Roman"/>
                        </a:rPr>
                        <a:t>Knowledge Focused</a:t>
                      </a:r>
                      <a:endParaRPr lang="en-AU" sz="1000">
                        <a:latin typeface="Times New Roman"/>
                        <a:ea typeface="SimSun"/>
                      </a:endParaRPr>
                    </a:p>
                  </a:txBody>
                  <a:tcPr marL="54996" marR="54996" marT="0" marB="0" anchor="ctr">
                    <a:lnL w="12700" cap="flat" cmpd="sng" algn="ctr">
                      <a:solidFill>
                        <a:srgbClr val="000000"/>
                      </a:solidFill>
                      <a:prstDash val="dash"/>
                      <a:round/>
                      <a:headEnd type="none" w="med" len="med"/>
                      <a:tailEnd type="none" w="med" len="med"/>
                    </a:lnL>
                    <a:lnR>
                      <a:noFill/>
                    </a:lnR>
                    <a:lnT>
                      <a:noFill/>
                    </a:lnT>
                    <a:lnB>
                      <a:noFill/>
                    </a:lnB>
                    <a:pattFill prst="pct20">
                      <a:fgClr>
                        <a:srgbClr val="FFFFFF"/>
                      </a:fgClr>
                      <a:bgClr>
                        <a:srgbClr val="CCCCCC"/>
                      </a:bgClr>
                    </a:pattFill>
                  </a:tcPr>
                </a:tc>
              </a:tr>
              <a:tr h="139890">
                <a:tc vMerge="1">
                  <a:txBody>
                    <a:bodyPr/>
                    <a:lstStyle/>
                    <a:p>
                      <a:endParaRPr lang="en-AU"/>
                    </a:p>
                  </a:txBody>
                  <a:tcPr/>
                </a:tc>
                <a:tc>
                  <a:txBody>
                    <a:bodyPr/>
                    <a:lstStyle/>
                    <a:p>
                      <a:pPr algn="just">
                        <a:lnSpc>
                          <a:spcPct val="115000"/>
                        </a:lnSpc>
                        <a:spcAft>
                          <a:spcPts val="0"/>
                        </a:spcAft>
                      </a:pPr>
                      <a:r>
                        <a:rPr lang="en-AU" sz="1000">
                          <a:latin typeface="Times New Roman"/>
                          <a:ea typeface="Calibri"/>
                          <a:cs typeface="Times New Roman"/>
                        </a:rPr>
                        <a:t>Knowledge Managed</a:t>
                      </a:r>
                      <a:endParaRPr lang="en-AU" sz="1000">
                        <a:latin typeface="Times New Roman"/>
                        <a:ea typeface="SimSun"/>
                      </a:endParaRPr>
                    </a:p>
                  </a:txBody>
                  <a:tcPr marL="54996" marR="54996" marT="0" marB="0" anchor="ctr">
                    <a:lnL w="12700" cap="flat" cmpd="sng" algn="ctr">
                      <a:solidFill>
                        <a:srgbClr val="000000"/>
                      </a:solidFill>
                      <a:prstDash val="dash"/>
                      <a:round/>
                      <a:headEnd type="none" w="med" len="med"/>
                      <a:tailEnd type="none" w="med" len="med"/>
                    </a:lnL>
                    <a:lnR>
                      <a:noFill/>
                    </a:lnR>
                    <a:lnT>
                      <a:noFill/>
                    </a:lnT>
                    <a:lnB>
                      <a:noFill/>
                    </a:lnB>
                    <a:pattFill prst="pct20">
                      <a:fgClr>
                        <a:srgbClr val="FFFFFF"/>
                      </a:fgClr>
                      <a:bgClr>
                        <a:srgbClr val="CCCCCC"/>
                      </a:bgClr>
                    </a:pattFill>
                  </a:tcPr>
                </a:tc>
              </a:tr>
              <a:tr h="139890">
                <a:tc vMerge="1">
                  <a:txBody>
                    <a:bodyPr/>
                    <a:lstStyle/>
                    <a:p>
                      <a:endParaRPr lang="en-AU"/>
                    </a:p>
                  </a:txBody>
                  <a:tcPr/>
                </a:tc>
                <a:tc>
                  <a:txBody>
                    <a:bodyPr/>
                    <a:lstStyle/>
                    <a:p>
                      <a:pPr algn="just">
                        <a:lnSpc>
                          <a:spcPct val="115000"/>
                        </a:lnSpc>
                        <a:spcAft>
                          <a:spcPts val="0"/>
                        </a:spcAft>
                      </a:pPr>
                      <a:r>
                        <a:rPr lang="en-AU" sz="1000">
                          <a:latin typeface="Times New Roman"/>
                          <a:ea typeface="Calibri"/>
                          <a:cs typeface="Times New Roman"/>
                        </a:rPr>
                        <a:t>Knowledge Centric</a:t>
                      </a:r>
                      <a:endParaRPr lang="en-AU" sz="1000">
                        <a:latin typeface="Times New Roman"/>
                        <a:ea typeface="SimSun"/>
                      </a:endParaRPr>
                    </a:p>
                  </a:txBody>
                  <a:tcPr marL="54996" marR="54996" marT="0" marB="0" anchor="ctr">
                    <a:lnL w="12700" cap="flat" cmpd="sng" algn="ctr">
                      <a:solidFill>
                        <a:srgbClr val="000000"/>
                      </a:solidFill>
                      <a:prstDash val="dash"/>
                      <a:round/>
                      <a:headEnd type="none" w="med" len="med"/>
                      <a:tailEnd type="none" w="med" len="med"/>
                    </a:lnL>
                    <a:lnR>
                      <a:noFill/>
                    </a:lnR>
                    <a:lnT>
                      <a:noFill/>
                    </a:lnT>
                    <a:lnB>
                      <a:noFill/>
                    </a:lnB>
                    <a:pattFill prst="pct20">
                      <a:fgClr>
                        <a:srgbClr val="FFFFFF"/>
                      </a:fgClr>
                      <a:bgClr>
                        <a:srgbClr val="CCCCCC"/>
                      </a:bgClr>
                    </a:pattFill>
                  </a:tcPr>
                </a:tc>
              </a:tr>
              <a:tr h="139890">
                <a:tc rowSpan="4">
                  <a:txBody>
                    <a:bodyPr/>
                    <a:lstStyle/>
                    <a:p>
                      <a:pPr algn="just">
                        <a:lnSpc>
                          <a:spcPct val="115000"/>
                        </a:lnSpc>
                        <a:spcAft>
                          <a:spcPts val="0"/>
                        </a:spcAft>
                      </a:pPr>
                      <a:r>
                        <a:rPr lang="en-AU" sz="1000">
                          <a:latin typeface="Times New Roman"/>
                          <a:ea typeface="SimSun"/>
                          <a:cs typeface="Times New Roman"/>
                        </a:rPr>
                        <a:t>Stankosky and Baldanza’s Knowledge Management Framework </a:t>
                      </a:r>
                      <a:endParaRPr lang="en-AU" sz="1000">
                        <a:latin typeface="Times New Roman"/>
                        <a:ea typeface="SimSun"/>
                      </a:endParaRPr>
                    </a:p>
                  </a:txBody>
                  <a:tcPr marL="54996" marR="54996" marT="0" marB="0" anchor="ctr">
                    <a:lnL>
                      <a:noFill/>
                    </a:lnL>
                    <a:lnR w="12700" cap="flat" cmpd="sng" algn="ctr">
                      <a:solidFill>
                        <a:srgbClr val="000000"/>
                      </a:solidFill>
                      <a:prstDash val="dash"/>
                      <a:round/>
                      <a:headEnd type="none" w="med" len="med"/>
                      <a:tailEnd type="none" w="med" len="med"/>
                    </a:lnR>
                    <a:lnT>
                      <a:noFill/>
                    </a:lnT>
                    <a:lnB>
                      <a:noFill/>
                    </a:lnB>
                  </a:tcPr>
                </a:tc>
                <a:tc>
                  <a:txBody>
                    <a:bodyPr/>
                    <a:lstStyle/>
                    <a:p>
                      <a:pPr algn="just">
                        <a:lnSpc>
                          <a:spcPct val="115000"/>
                        </a:lnSpc>
                        <a:spcAft>
                          <a:spcPts val="0"/>
                        </a:spcAft>
                      </a:pPr>
                      <a:r>
                        <a:rPr lang="en-AU" sz="1000">
                          <a:latin typeface="Times New Roman"/>
                          <a:ea typeface="Calibri"/>
                          <a:cs typeface="Times New Roman"/>
                        </a:rPr>
                        <a:t>Learning</a:t>
                      </a:r>
                      <a:endParaRPr lang="en-AU" sz="1000">
                        <a:latin typeface="Times New Roman"/>
                        <a:ea typeface="SimSun"/>
                      </a:endParaRPr>
                    </a:p>
                  </a:txBody>
                  <a:tcPr marL="54996" marR="54996" marT="0" marB="0" anchor="ctr">
                    <a:lnL w="12700" cap="flat" cmpd="sng" algn="ctr">
                      <a:solidFill>
                        <a:srgbClr val="000000"/>
                      </a:solidFill>
                      <a:prstDash val="dash"/>
                      <a:round/>
                      <a:headEnd type="none" w="med" len="med"/>
                      <a:tailEnd type="none" w="med" len="med"/>
                    </a:lnL>
                    <a:lnR>
                      <a:noFill/>
                    </a:lnR>
                    <a:lnT>
                      <a:noFill/>
                    </a:lnT>
                    <a:lnB>
                      <a:noFill/>
                    </a:lnB>
                  </a:tcPr>
                </a:tc>
              </a:tr>
              <a:tr h="139890">
                <a:tc vMerge="1">
                  <a:txBody>
                    <a:bodyPr/>
                    <a:lstStyle/>
                    <a:p>
                      <a:endParaRPr lang="en-AU"/>
                    </a:p>
                  </a:txBody>
                  <a:tcPr/>
                </a:tc>
                <a:tc>
                  <a:txBody>
                    <a:bodyPr/>
                    <a:lstStyle/>
                    <a:p>
                      <a:pPr algn="just">
                        <a:lnSpc>
                          <a:spcPct val="115000"/>
                        </a:lnSpc>
                        <a:spcAft>
                          <a:spcPts val="0"/>
                        </a:spcAft>
                      </a:pPr>
                      <a:r>
                        <a:rPr lang="en-AU" sz="1000">
                          <a:latin typeface="Times New Roman"/>
                          <a:ea typeface="Calibri"/>
                          <a:cs typeface="Times New Roman"/>
                        </a:rPr>
                        <a:t>Leadership</a:t>
                      </a:r>
                      <a:endParaRPr lang="en-AU" sz="1000">
                        <a:latin typeface="Times New Roman"/>
                        <a:ea typeface="SimSun"/>
                      </a:endParaRPr>
                    </a:p>
                  </a:txBody>
                  <a:tcPr marL="54996" marR="54996" marT="0" marB="0" anchor="ctr">
                    <a:lnL w="12700" cap="flat" cmpd="sng" algn="ctr">
                      <a:solidFill>
                        <a:srgbClr val="000000"/>
                      </a:solidFill>
                      <a:prstDash val="dash"/>
                      <a:round/>
                      <a:headEnd type="none" w="med" len="med"/>
                      <a:tailEnd type="none" w="med" len="med"/>
                    </a:lnL>
                    <a:lnR>
                      <a:noFill/>
                    </a:lnR>
                    <a:lnT>
                      <a:noFill/>
                    </a:lnT>
                    <a:lnB>
                      <a:noFill/>
                    </a:lnB>
                  </a:tcPr>
                </a:tc>
              </a:tr>
              <a:tr h="279781">
                <a:tc vMerge="1">
                  <a:txBody>
                    <a:bodyPr/>
                    <a:lstStyle/>
                    <a:p>
                      <a:endParaRPr lang="en-AU"/>
                    </a:p>
                  </a:txBody>
                  <a:tcPr/>
                </a:tc>
                <a:tc>
                  <a:txBody>
                    <a:bodyPr/>
                    <a:lstStyle/>
                    <a:p>
                      <a:pPr algn="just">
                        <a:lnSpc>
                          <a:spcPct val="115000"/>
                        </a:lnSpc>
                        <a:spcAft>
                          <a:spcPts val="0"/>
                        </a:spcAft>
                      </a:pPr>
                      <a:r>
                        <a:rPr lang="en-AU" sz="1000">
                          <a:latin typeface="Times New Roman"/>
                          <a:ea typeface="Calibri"/>
                          <a:cs typeface="Times New Roman"/>
                        </a:rPr>
                        <a:t>Organisation, structure &amp; culture</a:t>
                      </a:r>
                      <a:endParaRPr lang="en-AU" sz="1000">
                        <a:latin typeface="Times New Roman"/>
                        <a:ea typeface="SimSun"/>
                      </a:endParaRPr>
                    </a:p>
                  </a:txBody>
                  <a:tcPr marL="54996" marR="54996" marT="0" marB="0" anchor="ctr">
                    <a:lnL w="12700" cap="flat" cmpd="sng" algn="ctr">
                      <a:solidFill>
                        <a:srgbClr val="000000"/>
                      </a:solidFill>
                      <a:prstDash val="dash"/>
                      <a:round/>
                      <a:headEnd type="none" w="med" len="med"/>
                      <a:tailEnd type="none" w="med" len="med"/>
                    </a:lnL>
                    <a:lnR>
                      <a:noFill/>
                    </a:lnR>
                    <a:lnT>
                      <a:noFill/>
                    </a:lnT>
                    <a:lnB>
                      <a:noFill/>
                    </a:lnB>
                  </a:tcPr>
                </a:tc>
              </a:tr>
              <a:tr h="139890">
                <a:tc vMerge="1">
                  <a:txBody>
                    <a:bodyPr/>
                    <a:lstStyle/>
                    <a:p>
                      <a:endParaRPr lang="en-AU"/>
                    </a:p>
                  </a:txBody>
                  <a:tcPr/>
                </a:tc>
                <a:tc>
                  <a:txBody>
                    <a:bodyPr/>
                    <a:lstStyle/>
                    <a:p>
                      <a:pPr algn="just">
                        <a:lnSpc>
                          <a:spcPct val="115000"/>
                        </a:lnSpc>
                        <a:spcAft>
                          <a:spcPts val="0"/>
                        </a:spcAft>
                      </a:pPr>
                      <a:r>
                        <a:rPr lang="en-AU" sz="1000">
                          <a:latin typeface="Times New Roman"/>
                          <a:ea typeface="Calibri"/>
                          <a:cs typeface="Times New Roman"/>
                        </a:rPr>
                        <a:t>Technology</a:t>
                      </a:r>
                      <a:endParaRPr lang="en-AU" sz="1000">
                        <a:latin typeface="Times New Roman"/>
                        <a:ea typeface="SimSun"/>
                      </a:endParaRPr>
                    </a:p>
                  </a:txBody>
                  <a:tcPr marL="54996" marR="54996" marT="0" marB="0" anchor="ctr">
                    <a:lnL w="12700" cap="flat" cmpd="sng" algn="ctr">
                      <a:solidFill>
                        <a:srgbClr val="000000"/>
                      </a:solidFill>
                      <a:prstDash val="dash"/>
                      <a:round/>
                      <a:headEnd type="none" w="med" len="med"/>
                      <a:tailEnd type="none" w="med" len="med"/>
                    </a:lnL>
                    <a:lnR>
                      <a:noFill/>
                    </a:lnR>
                    <a:lnT>
                      <a:noFill/>
                    </a:lnT>
                    <a:lnB>
                      <a:noFill/>
                    </a:lnB>
                  </a:tcPr>
                </a:tc>
              </a:tr>
              <a:tr h="139890">
                <a:tc rowSpan="5">
                  <a:txBody>
                    <a:bodyPr/>
                    <a:lstStyle/>
                    <a:p>
                      <a:pPr algn="just">
                        <a:lnSpc>
                          <a:spcPct val="115000"/>
                        </a:lnSpc>
                        <a:spcAft>
                          <a:spcPts val="0"/>
                        </a:spcAft>
                      </a:pPr>
                      <a:r>
                        <a:rPr lang="en-AU" sz="1000">
                          <a:latin typeface="Times New Roman"/>
                          <a:ea typeface="SimSun"/>
                          <a:cs typeface="Times New Roman"/>
                        </a:rPr>
                        <a:t>Kogut and Zander’s Knowledge Management Model </a:t>
                      </a:r>
                      <a:endParaRPr lang="en-AU" sz="1000">
                        <a:latin typeface="Times New Roman"/>
                        <a:ea typeface="SimSun"/>
                      </a:endParaRPr>
                    </a:p>
                  </a:txBody>
                  <a:tcPr marL="54996" marR="54996" marT="0" marB="0" anchor="ctr">
                    <a:lnL>
                      <a:noFill/>
                    </a:lnL>
                    <a:lnR w="12700" cap="flat" cmpd="sng" algn="ctr">
                      <a:solidFill>
                        <a:srgbClr val="000000"/>
                      </a:solidFill>
                      <a:prstDash val="dash"/>
                      <a:round/>
                      <a:headEnd type="none" w="med" len="med"/>
                      <a:tailEnd type="none" w="med" len="med"/>
                    </a:lnR>
                    <a:lnT>
                      <a:noFill/>
                    </a:lnT>
                    <a:lnB>
                      <a:noFill/>
                    </a:lnB>
                    <a:pattFill prst="pct20">
                      <a:fgClr>
                        <a:srgbClr val="FFFFFF"/>
                      </a:fgClr>
                      <a:bgClr>
                        <a:srgbClr val="CCCCCC"/>
                      </a:bgClr>
                    </a:pattFill>
                  </a:tcPr>
                </a:tc>
                <a:tc>
                  <a:txBody>
                    <a:bodyPr/>
                    <a:lstStyle/>
                    <a:p>
                      <a:pPr algn="just">
                        <a:lnSpc>
                          <a:spcPct val="115000"/>
                        </a:lnSpc>
                        <a:spcAft>
                          <a:spcPts val="0"/>
                        </a:spcAft>
                      </a:pPr>
                      <a:r>
                        <a:rPr lang="en-AU" sz="1000">
                          <a:latin typeface="Times New Roman"/>
                          <a:ea typeface="Calibri"/>
                          <a:cs typeface="Times New Roman"/>
                        </a:rPr>
                        <a:t>Knowledge Creation</a:t>
                      </a:r>
                      <a:endParaRPr lang="en-AU" sz="1000">
                        <a:latin typeface="Times New Roman"/>
                        <a:ea typeface="SimSun"/>
                      </a:endParaRPr>
                    </a:p>
                  </a:txBody>
                  <a:tcPr marL="54996" marR="54996" marT="0" marB="0" anchor="ctr">
                    <a:lnL w="12700" cap="flat" cmpd="sng" algn="ctr">
                      <a:solidFill>
                        <a:srgbClr val="000000"/>
                      </a:solidFill>
                      <a:prstDash val="dash"/>
                      <a:round/>
                      <a:headEnd type="none" w="med" len="med"/>
                      <a:tailEnd type="none" w="med" len="med"/>
                    </a:lnL>
                    <a:lnR>
                      <a:noFill/>
                    </a:lnR>
                    <a:lnT>
                      <a:noFill/>
                    </a:lnT>
                    <a:lnB>
                      <a:noFill/>
                    </a:lnB>
                    <a:pattFill prst="pct20">
                      <a:fgClr>
                        <a:srgbClr val="FFFFFF"/>
                      </a:fgClr>
                      <a:bgClr>
                        <a:srgbClr val="CCCCCC"/>
                      </a:bgClr>
                    </a:pattFill>
                  </a:tcPr>
                </a:tc>
              </a:tr>
              <a:tr h="139890">
                <a:tc vMerge="1">
                  <a:txBody>
                    <a:bodyPr/>
                    <a:lstStyle/>
                    <a:p>
                      <a:endParaRPr lang="en-AU"/>
                    </a:p>
                  </a:txBody>
                  <a:tcPr/>
                </a:tc>
                <a:tc>
                  <a:txBody>
                    <a:bodyPr/>
                    <a:lstStyle/>
                    <a:p>
                      <a:pPr algn="just">
                        <a:lnSpc>
                          <a:spcPct val="115000"/>
                        </a:lnSpc>
                        <a:spcAft>
                          <a:spcPts val="0"/>
                        </a:spcAft>
                      </a:pPr>
                      <a:r>
                        <a:rPr lang="en-AU" sz="1000">
                          <a:latin typeface="Times New Roman"/>
                          <a:ea typeface="Calibri"/>
                          <a:cs typeface="Times New Roman"/>
                        </a:rPr>
                        <a:t>Knowledge Transfer</a:t>
                      </a:r>
                      <a:endParaRPr lang="en-AU" sz="1000">
                        <a:latin typeface="Times New Roman"/>
                        <a:ea typeface="SimSun"/>
                      </a:endParaRPr>
                    </a:p>
                  </a:txBody>
                  <a:tcPr marL="54996" marR="54996" marT="0" marB="0" anchor="ctr">
                    <a:lnL w="12700" cap="flat" cmpd="sng" algn="ctr">
                      <a:solidFill>
                        <a:srgbClr val="000000"/>
                      </a:solidFill>
                      <a:prstDash val="dash"/>
                      <a:round/>
                      <a:headEnd type="none" w="med" len="med"/>
                      <a:tailEnd type="none" w="med" len="med"/>
                    </a:lnL>
                    <a:lnR>
                      <a:noFill/>
                    </a:lnR>
                    <a:lnT>
                      <a:noFill/>
                    </a:lnT>
                    <a:lnB>
                      <a:noFill/>
                    </a:lnB>
                    <a:pattFill prst="pct20">
                      <a:fgClr>
                        <a:srgbClr val="FFFFFF"/>
                      </a:fgClr>
                      <a:bgClr>
                        <a:srgbClr val="CCCCCC"/>
                      </a:bgClr>
                    </a:pattFill>
                  </a:tcPr>
                </a:tc>
              </a:tr>
              <a:tr h="419673">
                <a:tc vMerge="1">
                  <a:txBody>
                    <a:bodyPr/>
                    <a:lstStyle/>
                    <a:p>
                      <a:endParaRPr lang="en-AU"/>
                    </a:p>
                  </a:txBody>
                  <a:tcPr/>
                </a:tc>
                <a:tc>
                  <a:txBody>
                    <a:bodyPr/>
                    <a:lstStyle/>
                    <a:p>
                      <a:pPr algn="l">
                        <a:lnSpc>
                          <a:spcPct val="115000"/>
                        </a:lnSpc>
                        <a:spcAft>
                          <a:spcPts val="0"/>
                        </a:spcAft>
                      </a:pPr>
                      <a:r>
                        <a:rPr lang="en-AU" sz="1000">
                          <a:latin typeface="Times New Roman"/>
                          <a:ea typeface="Calibri"/>
                          <a:cs typeface="Times New Roman"/>
                        </a:rPr>
                        <a:t>Process &amp; Transformation Of Knowledge</a:t>
                      </a:r>
                      <a:endParaRPr lang="en-AU" sz="1000">
                        <a:latin typeface="Times New Roman"/>
                        <a:ea typeface="SimSun"/>
                      </a:endParaRPr>
                    </a:p>
                  </a:txBody>
                  <a:tcPr marL="54996" marR="54996" marT="0" marB="0" anchor="ctr">
                    <a:lnL w="12700" cap="flat" cmpd="sng" algn="ctr">
                      <a:solidFill>
                        <a:srgbClr val="000000"/>
                      </a:solidFill>
                      <a:prstDash val="dash"/>
                      <a:round/>
                      <a:headEnd type="none" w="med" len="med"/>
                      <a:tailEnd type="none" w="med" len="med"/>
                    </a:lnL>
                    <a:lnR>
                      <a:noFill/>
                    </a:lnR>
                    <a:lnT>
                      <a:noFill/>
                    </a:lnT>
                    <a:lnB>
                      <a:noFill/>
                    </a:lnB>
                    <a:pattFill prst="pct20">
                      <a:fgClr>
                        <a:srgbClr val="FFFFFF"/>
                      </a:fgClr>
                      <a:bgClr>
                        <a:srgbClr val="CCCCCC"/>
                      </a:bgClr>
                    </a:pattFill>
                  </a:tcPr>
                </a:tc>
              </a:tr>
              <a:tr h="139890">
                <a:tc vMerge="1">
                  <a:txBody>
                    <a:bodyPr/>
                    <a:lstStyle/>
                    <a:p>
                      <a:endParaRPr lang="en-AU"/>
                    </a:p>
                  </a:txBody>
                  <a:tcPr/>
                </a:tc>
                <a:tc>
                  <a:txBody>
                    <a:bodyPr/>
                    <a:lstStyle/>
                    <a:p>
                      <a:pPr algn="just">
                        <a:lnSpc>
                          <a:spcPct val="115000"/>
                        </a:lnSpc>
                        <a:spcAft>
                          <a:spcPts val="0"/>
                        </a:spcAft>
                      </a:pPr>
                      <a:r>
                        <a:rPr lang="en-AU" sz="1000">
                          <a:latin typeface="Times New Roman"/>
                          <a:ea typeface="Calibri"/>
                          <a:cs typeface="Times New Roman"/>
                        </a:rPr>
                        <a:t>Knowledge capabilities</a:t>
                      </a:r>
                      <a:endParaRPr lang="en-AU" sz="1000">
                        <a:latin typeface="Times New Roman"/>
                        <a:ea typeface="SimSun"/>
                      </a:endParaRPr>
                    </a:p>
                  </a:txBody>
                  <a:tcPr marL="54996" marR="54996" marT="0" marB="0" anchor="ctr">
                    <a:lnL w="12700" cap="flat" cmpd="sng" algn="ctr">
                      <a:solidFill>
                        <a:srgbClr val="000000"/>
                      </a:solidFill>
                      <a:prstDash val="dash"/>
                      <a:round/>
                      <a:headEnd type="none" w="med" len="med"/>
                      <a:tailEnd type="none" w="med" len="med"/>
                    </a:lnL>
                    <a:lnR>
                      <a:noFill/>
                    </a:lnR>
                    <a:lnT>
                      <a:noFill/>
                    </a:lnT>
                    <a:lnB>
                      <a:noFill/>
                    </a:lnB>
                    <a:pattFill prst="pct20">
                      <a:fgClr>
                        <a:srgbClr val="FFFFFF"/>
                      </a:fgClr>
                      <a:bgClr>
                        <a:srgbClr val="CCCCCC"/>
                      </a:bgClr>
                    </a:pattFill>
                  </a:tcPr>
                </a:tc>
              </a:tr>
              <a:tr h="279781">
                <a:tc vMerge="1">
                  <a:txBody>
                    <a:bodyPr/>
                    <a:lstStyle/>
                    <a:p>
                      <a:endParaRPr lang="en-AU"/>
                    </a:p>
                  </a:txBody>
                  <a:tcPr/>
                </a:tc>
                <a:tc>
                  <a:txBody>
                    <a:bodyPr/>
                    <a:lstStyle/>
                    <a:p>
                      <a:pPr algn="l">
                        <a:lnSpc>
                          <a:spcPct val="115000"/>
                        </a:lnSpc>
                        <a:spcAft>
                          <a:spcPts val="0"/>
                        </a:spcAft>
                      </a:pPr>
                      <a:r>
                        <a:rPr lang="en-AU" sz="1000">
                          <a:latin typeface="Times New Roman"/>
                          <a:ea typeface="Calibri"/>
                          <a:cs typeface="Times New Roman"/>
                        </a:rPr>
                        <a:t>Individual “Unsocial sociality”</a:t>
                      </a:r>
                      <a:endParaRPr lang="en-AU" sz="1000">
                        <a:latin typeface="Times New Roman"/>
                        <a:ea typeface="SimSun"/>
                      </a:endParaRPr>
                    </a:p>
                  </a:txBody>
                  <a:tcPr marL="54996" marR="54996" marT="0" marB="0" anchor="ctr">
                    <a:lnL w="12700" cap="flat" cmpd="sng" algn="ctr">
                      <a:solidFill>
                        <a:srgbClr val="000000"/>
                      </a:solidFill>
                      <a:prstDash val="dash"/>
                      <a:round/>
                      <a:headEnd type="none" w="med" len="med"/>
                      <a:tailEnd type="none" w="med" len="med"/>
                    </a:lnL>
                    <a:lnR>
                      <a:noFill/>
                    </a:lnR>
                    <a:lnT>
                      <a:noFill/>
                    </a:lnT>
                    <a:lnB>
                      <a:noFill/>
                    </a:lnB>
                    <a:pattFill prst="pct20">
                      <a:fgClr>
                        <a:srgbClr val="FFFFFF"/>
                      </a:fgClr>
                      <a:bgClr>
                        <a:srgbClr val="CCCCCC"/>
                      </a:bgClr>
                    </a:pattFill>
                  </a:tcPr>
                </a:tc>
              </a:tr>
              <a:tr h="139890">
                <a:tc rowSpan="4">
                  <a:txBody>
                    <a:bodyPr/>
                    <a:lstStyle/>
                    <a:p>
                      <a:pPr algn="just">
                        <a:lnSpc>
                          <a:spcPct val="115000"/>
                        </a:lnSpc>
                        <a:spcAft>
                          <a:spcPts val="0"/>
                        </a:spcAft>
                      </a:pPr>
                      <a:r>
                        <a:rPr lang="en-AU" sz="1000">
                          <a:latin typeface="Times New Roman"/>
                          <a:ea typeface="SimSun"/>
                          <a:cs typeface="Times New Roman"/>
                        </a:rPr>
                        <a:t>Complex Adaptive System Model of KM </a:t>
                      </a:r>
                      <a:endParaRPr lang="en-AU" sz="1000">
                        <a:latin typeface="Times New Roman"/>
                        <a:ea typeface="SimSun"/>
                      </a:endParaRPr>
                    </a:p>
                  </a:txBody>
                  <a:tcPr marL="54996" marR="54996" marT="0" marB="0" anchor="ctr">
                    <a:lnL>
                      <a:noFill/>
                    </a:lnL>
                    <a:lnR w="12700" cap="flat" cmpd="sng" algn="ctr">
                      <a:solidFill>
                        <a:srgbClr val="000000"/>
                      </a:solidFill>
                      <a:prstDash val="dash"/>
                      <a:round/>
                      <a:headEnd type="none" w="med" len="med"/>
                      <a:tailEnd type="none" w="med" len="med"/>
                    </a:lnR>
                    <a:lnT>
                      <a:noFill/>
                    </a:lnT>
                    <a:lnB w="19050" cap="flat" cmpd="dbl" algn="ctr">
                      <a:solidFill>
                        <a:srgbClr val="000000"/>
                      </a:solidFill>
                      <a:prstDash val="solid"/>
                      <a:round/>
                      <a:headEnd type="none" w="med" len="med"/>
                      <a:tailEnd type="none" w="med" len="med"/>
                    </a:lnB>
                  </a:tcPr>
                </a:tc>
                <a:tc>
                  <a:txBody>
                    <a:bodyPr/>
                    <a:lstStyle/>
                    <a:p>
                      <a:pPr algn="just">
                        <a:lnSpc>
                          <a:spcPct val="115000"/>
                        </a:lnSpc>
                        <a:spcAft>
                          <a:spcPts val="0"/>
                        </a:spcAft>
                      </a:pPr>
                      <a:r>
                        <a:rPr lang="en-AU" sz="1000">
                          <a:latin typeface="Times New Roman"/>
                          <a:ea typeface="SimSun"/>
                          <a:cs typeface="Times New Roman"/>
                        </a:rPr>
                        <a:t>Creating new ideas</a:t>
                      </a:r>
                      <a:endParaRPr lang="en-AU" sz="1000">
                        <a:latin typeface="Times New Roman"/>
                        <a:ea typeface="SimSun"/>
                      </a:endParaRPr>
                    </a:p>
                  </a:txBody>
                  <a:tcPr marL="54996" marR="54996" marT="0" marB="0" anchor="ctr">
                    <a:lnL w="12700" cap="flat" cmpd="sng" algn="ctr">
                      <a:solidFill>
                        <a:srgbClr val="000000"/>
                      </a:solidFill>
                      <a:prstDash val="dash"/>
                      <a:round/>
                      <a:headEnd type="none" w="med" len="med"/>
                      <a:tailEnd type="none" w="med" len="med"/>
                    </a:lnL>
                    <a:lnR>
                      <a:noFill/>
                    </a:lnR>
                    <a:lnT>
                      <a:noFill/>
                    </a:lnT>
                    <a:lnB>
                      <a:noFill/>
                    </a:lnB>
                  </a:tcPr>
                </a:tc>
              </a:tr>
              <a:tr h="139890">
                <a:tc vMerge="1">
                  <a:txBody>
                    <a:bodyPr/>
                    <a:lstStyle/>
                    <a:p>
                      <a:endParaRPr lang="en-AU"/>
                    </a:p>
                  </a:txBody>
                  <a:tcPr/>
                </a:tc>
                <a:tc>
                  <a:txBody>
                    <a:bodyPr/>
                    <a:lstStyle/>
                    <a:p>
                      <a:pPr algn="just">
                        <a:lnSpc>
                          <a:spcPct val="115000"/>
                        </a:lnSpc>
                        <a:spcAft>
                          <a:spcPts val="0"/>
                        </a:spcAft>
                      </a:pPr>
                      <a:r>
                        <a:rPr lang="en-AU" sz="1000">
                          <a:latin typeface="Times New Roman"/>
                          <a:ea typeface="SimSun"/>
                          <a:cs typeface="Times New Roman"/>
                        </a:rPr>
                        <a:t>Solving problems</a:t>
                      </a:r>
                      <a:endParaRPr lang="en-AU" sz="1000">
                        <a:latin typeface="Times New Roman"/>
                        <a:ea typeface="SimSun"/>
                      </a:endParaRPr>
                    </a:p>
                  </a:txBody>
                  <a:tcPr marL="54996" marR="54996" marT="0" marB="0" anchor="ctr">
                    <a:lnL w="12700" cap="flat" cmpd="sng" algn="ctr">
                      <a:solidFill>
                        <a:srgbClr val="000000"/>
                      </a:solidFill>
                      <a:prstDash val="dash"/>
                      <a:round/>
                      <a:headEnd type="none" w="med" len="med"/>
                      <a:tailEnd type="none" w="med" len="med"/>
                    </a:lnL>
                    <a:lnR>
                      <a:noFill/>
                    </a:lnR>
                    <a:lnT>
                      <a:noFill/>
                    </a:lnT>
                    <a:lnB>
                      <a:noFill/>
                    </a:lnB>
                  </a:tcPr>
                </a:tc>
              </a:tr>
              <a:tr h="139890">
                <a:tc vMerge="1">
                  <a:txBody>
                    <a:bodyPr/>
                    <a:lstStyle/>
                    <a:p>
                      <a:endParaRPr lang="en-AU"/>
                    </a:p>
                  </a:txBody>
                  <a:tcPr/>
                </a:tc>
                <a:tc>
                  <a:txBody>
                    <a:bodyPr/>
                    <a:lstStyle/>
                    <a:p>
                      <a:pPr algn="just">
                        <a:lnSpc>
                          <a:spcPct val="115000"/>
                        </a:lnSpc>
                        <a:spcAft>
                          <a:spcPts val="0"/>
                        </a:spcAft>
                      </a:pPr>
                      <a:r>
                        <a:rPr lang="en-AU" sz="1000">
                          <a:latin typeface="Times New Roman"/>
                          <a:ea typeface="SimSun"/>
                          <a:cs typeface="Times New Roman"/>
                        </a:rPr>
                        <a:t>Making decisions</a:t>
                      </a:r>
                      <a:endParaRPr lang="en-AU" sz="1000">
                        <a:latin typeface="Times New Roman"/>
                        <a:ea typeface="SimSun"/>
                      </a:endParaRPr>
                    </a:p>
                  </a:txBody>
                  <a:tcPr marL="54996" marR="54996" marT="0" marB="0" anchor="ctr">
                    <a:lnL w="12700" cap="flat" cmpd="sng" algn="ctr">
                      <a:solidFill>
                        <a:srgbClr val="000000"/>
                      </a:solidFill>
                      <a:prstDash val="dash"/>
                      <a:round/>
                      <a:headEnd type="none" w="med" len="med"/>
                      <a:tailEnd type="none" w="med" len="med"/>
                    </a:lnL>
                    <a:lnR>
                      <a:noFill/>
                    </a:lnR>
                    <a:lnT>
                      <a:noFill/>
                    </a:lnT>
                    <a:lnB>
                      <a:noFill/>
                    </a:lnB>
                  </a:tcPr>
                </a:tc>
              </a:tr>
              <a:tr h="279781">
                <a:tc vMerge="1">
                  <a:txBody>
                    <a:bodyPr/>
                    <a:lstStyle/>
                    <a:p>
                      <a:endParaRPr lang="en-AU"/>
                    </a:p>
                  </a:txBody>
                  <a:tcPr/>
                </a:tc>
                <a:tc>
                  <a:txBody>
                    <a:bodyPr/>
                    <a:lstStyle/>
                    <a:p>
                      <a:pPr algn="l">
                        <a:lnSpc>
                          <a:spcPct val="115000"/>
                        </a:lnSpc>
                        <a:spcAft>
                          <a:spcPts val="0"/>
                        </a:spcAft>
                      </a:pPr>
                      <a:r>
                        <a:rPr lang="en-AU" sz="1000" dirty="0">
                          <a:latin typeface="Times New Roman"/>
                          <a:ea typeface="SimSun"/>
                          <a:cs typeface="Times New Roman"/>
                        </a:rPr>
                        <a:t>Taking actions to achieve desired results</a:t>
                      </a:r>
                      <a:endParaRPr lang="en-AU" sz="1000" dirty="0">
                        <a:latin typeface="Times New Roman"/>
                        <a:ea typeface="SimSun"/>
                      </a:endParaRPr>
                    </a:p>
                  </a:txBody>
                  <a:tcPr marL="54996" marR="54996" marT="0" marB="0" anchor="ctr">
                    <a:lnL w="12700" cap="flat" cmpd="sng" algn="ctr">
                      <a:solidFill>
                        <a:srgbClr val="000000"/>
                      </a:solidFill>
                      <a:prstDash val="dash"/>
                      <a:round/>
                      <a:headEnd type="none" w="med" len="med"/>
                      <a:tailEnd type="none" w="med" len="med"/>
                    </a:lnL>
                    <a:lnR>
                      <a:noFill/>
                    </a:lnR>
                    <a:lnT>
                      <a:noFill/>
                    </a:lnT>
                    <a:lnB w="19050" cap="flat" cmpd="dbl"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PowerpointTemplate1">
  <a:themeElements>
    <a:clrScheme name="Curtin University">
      <a:dk1>
        <a:srgbClr val="000000"/>
      </a:dk1>
      <a:lt1>
        <a:srgbClr val="FFFFFF"/>
      </a:lt1>
      <a:dk2>
        <a:srgbClr val="000000"/>
      </a:dk2>
      <a:lt2>
        <a:srgbClr val="808080"/>
      </a:lt2>
      <a:accent1>
        <a:srgbClr val="663366"/>
      </a:accent1>
      <a:accent2>
        <a:srgbClr val="B58C0A"/>
      </a:accent2>
      <a:accent3>
        <a:srgbClr val="FFFFFF"/>
      </a:accent3>
      <a:accent4>
        <a:srgbClr val="000000"/>
      </a:accent4>
      <a:accent5>
        <a:srgbClr val="B8ADB8"/>
      </a:accent5>
      <a:accent6>
        <a:srgbClr val="A47E08"/>
      </a:accent6>
      <a:hlink>
        <a:srgbClr val="005B85"/>
      </a:hlink>
      <a:folHlink>
        <a:srgbClr val="663366"/>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PowerpointTemplate1</Template>
  <TotalTime>1359</TotalTime>
  <Words>1904</Words>
  <Application>Microsoft Office PowerPoint</Application>
  <PresentationFormat>On-screen Show (4:3)</PresentationFormat>
  <Paragraphs>262</Paragraphs>
  <Slides>19</Slides>
  <Notes>19</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PowerpointTemplate1</vt:lpstr>
      <vt:lpstr>Integrating Data Mining within a Strategic Knowledge Management Framework: A Platform for Sustainable Competitive Advantage within the Australian Minerals and Metals Mining Sector</vt:lpstr>
      <vt:lpstr>Contents</vt:lpstr>
      <vt:lpstr>Introduction</vt:lpstr>
      <vt:lpstr>Objective of the Paper</vt:lpstr>
      <vt:lpstr>Definition of  Knowledge Management</vt:lpstr>
      <vt:lpstr>Benefits of Knowledge Management</vt:lpstr>
      <vt:lpstr>Strategic Knowledge Management  in Australian Mining Industry</vt:lpstr>
      <vt:lpstr>Review of Existing Knowledge Management Models</vt:lpstr>
      <vt:lpstr>Review of Existing Knowledge Management Models cont.</vt:lpstr>
      <vt:lpstr>Major Steps of Knowledge Management </vt:lpstr>
      <vt:lpstr>Four Major steps of Knowledge Management</vt:lpstr>
      <vt:lpstr>Strategic Application of Data Mining</vt:lpstr>
      <vt:lpstr>Benefit of Data Mining</vt:lpstr>
      <vt:lpstr>Competitive Advantage</vt:lpstr>
      <vt:lpstr>Data Mining, Business Intelligence, and Knowledge Management</vt:lpstr>
      <vt:lpstr>Conclusion</vt:lpstr>
      <vt:lpstr>References</vt:lpstr>
      <vt:lpstr>References cont.</vt:lpstr>
      <vt:lpstr>Thank You &amp; Comments</vt:lpstr>
    </vt:vector>
  </TitlesOfParts>
  <Company>Murdoch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Integrating Data Mining within a Strategic Knowledge Management Framework: A Platform for Sustainable Competitive Advantage within the Australian Minerals and Metals Mining Sector</dc:title>
  <dc:creator>31514719</dc:creator>
  <cp:lastModifiedBy>31514719</cp:lastModifiedBy>
  <cp:revision>156</cp:revision>
  <dcterms:created xsi:type="dcterms:W3CDTF">2015-06-23T02:11:59Z</dcterms:created>
  <dcterms:modified xsi:type="dcterms:W3CDTF">2015-07-06T05:18:48Z</dcterms:modified>
</cp:coreProperties>
</file>