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Lst>
  <p:notesMasterIdLst>
    <p:notesMasterId r:id="rId62"/>
  </p:notesMasterIdLst>
  <p:sldIdLst>
    <p:sldId id="337" r:id="rId2"/>
    <p:sldId id="318" r:id="rId3"/>
    <p:sldId id="265" r:id="rId4"/>
    <p:sldId id="267" r:id="rId5"/>
    <p:sldId id="266" r:id="rId6"/>
    <p:sldId id="282" r:id="rId7"/>
    <p:sldId id="333" r:id="rId8"/>
    <p:sldId id="334" r:id="rId9"/>
    <p:sldId id="283" r:id="rId10"/>
    <p:sldId id="284" r:id="rId11"/>
    <p:sldId id="285" r:id="rId12"/>
    <p:sldId id="287" r:id="rId13"/>
    <p:sldId id="289" r:id="rId14"/>
    <p:sldId id="308" r:id="rId15"/>
    <p:sldId id="336" r:id="rId16"/>
    <p:sldId id="288" r:id="rId17"/>
    <p:sldId id="290" r:id="rId18"/>
    <p:sldId id="322" r:id="rId19"/>
    <p:sldId id="294" r:id="rId20"/>
    <p:sldId id="321" r:id="rId21"/>
    <p:sldId id="295" r:id="rId22"/>
    <p:sldId id="298" r:id="rId23"/>
    <p:sldId id="301" r:id="rId24"/>
    <p:sldId id="303" r:id="rId25"/>
    <p:sldId id="304" r:id="rId26"/>
    <p:sldId id="305" r:id="rId27"/>
    <p:sldId id="335" r:id="rId28"/>
    <p:sldId id="352" r:id="rId29"/>
    <p:sldId id="353" r:id="rId30"/>
    <p:sldId id="354" r:id="rId31"/>
    <p:sldId id="314" r:id="rId32"/>
    <p:sldId id="315" r:id="rId33"/>
    <p:sldId id="320" r:id="rId34"/>
    <p:sldId id="326" r:id="rId35"/>
    <p:sldId id="329" r:id="rId36"/>
    <p:sldId id="327" r:id="rId37"/>
    <p:sldId id="358" r:id="rId38"/>
    <p:sldId id="257" r:id="rId39"/>
    <p:sldId id="258" r:id="rId40"/>
    <p:sldId id="338" r:id="rId41"/>
    <p:sldId id="260" r:id="rId42"/>
    <p:sldId id="339" r:id="rId43"/>
    <p:sldId id="342" r:id="rId44"/>
    <p:sldId id="341" r:id="rId45"/>
    <p:sldId id="264" r:id="rId46"/>
    <p:sldId id="330" r:id="rId47"/>
    <p:sldId id="355" r:id="rId48"/>
    <p:sldId id="332" r:id="rId49"/>
    <p:sldId id="356" r:id="rId50"/>
    <p:sldId id="357" r:id="rId51"/>
    <p:sldId id="276" r:id="rId52"/>
    <p:sldId id="344" r:id="rId53"/>
    <p:sldId id="345" r:id="rId54"/>
    <p:sldId id="346" r:id="rId55"/>
    <p:sldId id="347" r:id="rId56"/>
    <p:sldId id="348" r:id="rId57"/>
    <p:sldId id="349" r:id="rId58"/>
    <p:sldId id="350" r:id="rId59"/>
    <p:sldId id="351" r:id="rId60"/>
    <p:sldId id="343" r:id="rId61"/>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0928"/>
    <a:srgbClr val="85504D"/>
    <a:srgbClr val="E46C0A"/>
    <a:srgbClr val="FFF6D6"/>
    <a:srgbClr val="FFF6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2" autoAdjust="0"/>
    <p:restoredTop sz="86431" autoAdjust="0"/>
  </p:normalViewPr>
  <p:slideViewPr>
    <p:cSldViewPr snapToGrid="0" snapToObjects="1">
      <p:cViewPr>
        <p:scale>
          <a:sx n="120" d="100"/>
          <a:sy n="120" d="100"/>
        </p:scale>
        <p:origin x="-185" y="7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52D79F-7D0F-43E4-9EED-B02260D6744D}"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50308796-FE1D-4335-9C20-DD6BFBB592EA}">
      <dgm:prSet phldrT="[Text]" custT="1"/>
      <dgm:spPr/>
      <dgm:t>
        <a:bodyPr/>
        <a:lstStyle/>
        <a:p>
          <a:r>
            <a:rPr lang="en-US" sz="1600" b="1" dirty="0" smtClean="0">
              <a:latin typeface="Verdana" panose="020B0604030504040204" pitchFamily="34" charset="0"/>
              <a:ea typeface="Verdana" panose="020B0604030504040204" pitchFamily="34" charset="0"/>
              <a:cs typeface="Verdana" panose="020B0604030504040204" pitchFamily="34" charset="0"/>
            </a:rPr>
            <a:t>PREPARE</a:t>
          </a:r>
          <a:endParaRPr lang="en-US" sz="1600" b="1" dirty="0">
            <a:latin typeface="Verdana" panose="020B0604030504040204" pitchFamily="34" charset="0"/>
            <a:ea typeface="Verdana" panose="020B0604030504040204" pitchFamily="34" charset="0"/>
            <a:cs typeface="Verdana" panose="020B0604030504040204" pitchFamily="34" charset="0"/>
          </a:endParaRPr>
        </a:p>
      </dgm:t>
    </dgm:pt>
    <dgm:pt modelId="{868C0655-F155-4C32-B454-05DD744D5AD0}" type="parTrans" cxnId="{0AF32D6D-A11C-4F8E-A3E0-0396ACA355BA}">
      <dgm:prSet/>
      <dgm:spPr/>
      <dgm:t>
        <a:bodyPr/>
        <a:lstStyle/>
        <a:p>
          <a:endParaRPr lang="en-US" sz="1600"/>
        </a:p>
      </dgm:t>
    </dgm:pt>
    <dgm:pt modelId="{1E3E0E39-71EE-4C64-AC31-7E716CF0193A}" type="sibTrans" cxnId="{0AF32D6D-A11C-4F8E-A3E0-0396ACA355BA}">
      <dgm:prSet/>
      <dgm:spPr/>
      <dgm:t>
        <a:bodyPr/>
        <a:lstStyle/>
        <a:p>
          <a:endParaRPr lang="en-US" sz="1600"/>
        </a:p>
      </dgm:t>
    </dgm:pt>
    <dgm:pt modelId="{BB764DA2-80FB-49BD-9828-739D873BC7E9}">
      <dgm:prSet phldrT="[Text]" custT="1"/>
      <dgm:spPr/>
      <dgm:t>
        <a:bodyPr/>
        <a:lstStyle/>
        <a:p>
          <a:r>
            <a:rPr lang="en-US" sz="1600" dirty="0" smtClean="0">
              <a:latin typeface="Verdana" panose="020B0604030504040204" pitchFamily="34" charset="0"/>
              <a:ea typeface="Verdana" panose="020B0604030504040204" pitchFamily="34" charset="0"/>
              <a:cs typeface="Verdana" panose="020B0604030504040204" pitchFamily="34" charset="0"/>
            </a:rPr>
            <a:t>Review job description</a:t>
          </a:r>
          <a:endParaRPr lang="en-US" sz="1600" dirty="0">
            <a:latin typeface="Verdana" panose="020B0604030504040204" pitchFamily="34" charset="0"/>
            <a:ea typeface="Verdana" panose="020B0604030504040204" pitchFamily="34" charset="0"/>
            <a:cs typeface="Verdana" panose="020B0604030504040204" pitchFamily="34" charset="0"/>
          </a:endParaRPr>
        </a:p>
      </dgm:t>
    </dgm:pt>
    <dgm:pt modelId="{3F5F942F-8E9E-4BB6-97F8-C8712E7919FA}" type="parTrans" cxnId="{A4BF3CBA-8107-4E4B-8375-6D4886A813B6}">
      <dgm:prSet/>
      <dgm:spPr/>
      <dgm:t>
        <a:bodyPr/>
        <a:lstStyle/>
        <a:p>
          <a:endParaRPr lang="en-US" sz="1600"/>
        </a:p>
      </dgm:t>
    </dgm:pt>
    <dgm:pt modelId="{4FBCE72A-E018-4960-93D1-11B169BD808D}" type="sibTrans" cxnId="{A4BF3CBA-8107-4E4B-8375-6D4886A813B6}">
      <dgm:prSet/>
      <dgm:spPr/>
      <dgm:t>
        <a:bodyPr/>
        <a:lstStyle/>
        <a:p>
          <a:endParaRPr lang="en-US" sz="1600"/>
        </a:p>
      </dgm:t>
    </dgm:pt>
    <dgm:pt modelId="{1E6A6082-EBCB-46CA-BFC1-432CBD59470D}">
      <dgm:prSet phldrT="[Text]" custT="1"/>
      <dgm:spPr/>
      <dgm:t>
        <a:bodyPr/>
        <a:lstStyle/>
        <a:p>
          <a:r>
            <a:rPr lang="en-US" sz="1600" dirty="0" smtClean="0">
              <a:latin typeface="Verdana" panose="020B0604030504040204" pitchFamily="34" charset="0"/>
              <a:ea typeface="Verdana" panose="020B0604030504040204" pitchFamily="34" charset="0"/>
              <a:cs typeface="Verdana" panose="020B0604030504040204" pitchFamily="34" charset="0"/>
            </a:rPr>
            <a:t>Review goals</a:t>
          </a:r>
          <a:endParaRPr lang="en-US" sz="1600" dirty="0">
            <a:latin typeface="Verdana" panose="020B0604030504040204" pitchFamily="34" charset="0"/>
            <a:ea typeface="Verdana" panose="020B0604030504040204" pitchFamily="34" charset="0"/>
            <a:cs typeface="Verdana" panose="020B0604030504040204" pitchFamily="34" charset="0"/>
          </a:endParaRPr>
        </a:p>
      </dgm:t>
    </dgm:pt>
    <dgm:pt modelId="{5B65779C-E891-414B-91A3-A56D2CE31D33}" type="parTrans" cxnId="{2538F67B-6885-4D09-A7FE-813A131A693C}">
      <dgm:prSet/>
      <dgm:spPr/>
      <dgm:t>
        <a:bodyPr/>
        <a:lstStyle/>
        <a:p>
          <a:endParaRPr lang="en-US" sz="1600"/>
        </a:p>
      </dgm:t>
    </dgm:pt>
    <dgm:pt modelId="{7DB9D964-9570-4C0A-9441-36AA7A3CFBA8}" type="sibTrans" cxnId="{2538F67B-6885-4D09-A7FE-813A131A693C}">
      <dgm:prSet/>
      <dgm:spPr/>
      <dgm:t>
        <a:bodyPr/>
        <a:lstStyle/>
        <a:p>
          <a:endParaRPr lang="en-US" sz="1600"/>
        </a:p>
      </dgm:t>
    </dgm:pt>
    <dgm:pt modelId="{4BBFBDBB-1C8C-4724-BFE4-40A1E49D2F7B}">
      <dgm:prSet phldrT="[Text]" custT="1"/>
      <dgm:spPr/>
      <dgm:t>
        <a:bodyPr/>
        <a:lstStyle/>
        <a:p>
          <a:r>
            <a:rPr lang="en-US" sz="1600" dirty="0" smtClean="0">
              <a:latin typeface="Verdana" panose="020B0604030504040204" pitchFamily="34" charset="0"/>
              <a:ea typeface="Verdana" panose="020B0604030504040204" pitchFamily="34" charset="0"/>
              <a:cs typeface="Verdana" panose="020B0604030504040204" pitchFamily="34" charset="0"/>
            </a:rPr>
            <a:t>Detail your accomplishments</a:t>
          </a:r>
          <a:endParaRPr lang="en-US" sz="1600" dirty="0">
            <a:latin typeface="Verdana" panose="020B0604030504040204" pitchFamily="34" charset="0"/>
            <a:ea typeface="Verdana" panose="020B0604030504040204" pitchFamily="34" charset="0"/>
            <a:cs typeface="Verdana" panose="020B0604030504040204" pitchFamily="34" charset="0"/>
          </a:endParaRPr>
        </a:p>
      </dgm:t>
    </dgm:pt>
    <dgm:pt modelId="{DFBAA5EA-AE0E-4EBF-B484-1D3BC69DAC3A}" type="parTrans" cxnId="{25DDCEAB-DAF6-4E3E-917C-654974F069D4}">
      <dgm:prSet/>
      <dgm:spPr/>
      <dgm:t>
        <a:bodyPr/>
        <a:lstStyle/>
        <a:p>
          <a:endParaRPr lang="en-US" sz="1600"/>
        </a:p>
      </dgm:t>
    </dgm:pt>
    <dgm:pt modelId="{C22D5CA2-1598-4A9C-B424-90B8D9A31E52}" type="sibTrans" cxnId="{25DDCEAB-DAF6-4E3E-917C-654974F069D4}">
      <dgm:prSet/>
      <dgm:spPr/>
      <dgm:t>
        <a:bodyPr/>
        <a:lstStyle/>
        <a:p>
          <a:endParaRPr lang="en-US" sz="1600"/>
        </a:p>
      </dgm:t>
    </dgm:pt>
    <dgm:pt modelId="{9A8BC2EE-6194-4032-858E-9FEAC8EB4D8E}">
      <dgm:prSet phldrT="[Text]" custT="1"/>
      <dgm:spPr/>
      <dgm:t>
        <a:bodyPr/>
        <a:lstStyle/>
        <a:p>
          <a:r>
            <a:rPr lang="en-US" sz="1600" dirty="0" smtClean="0">
              <a:latin typeface="Verdana" panose="020B0604030504040204" pitchFamily="34" charset="0"/>
              <a:ea typeface="Verdana" panose="020B0604030504040204" pitchFamily="34" charset="0"/>
              <a:cs typeface="Verdana" panose="020B0604030504040204" pitchFamily="34" charset="0"/>
            </a:rPr>
            <a:t>Gather any letters, emails, certificates of recognition</a:t>
          </a:r>
          <a:endParaRPr lang="en-US" sz="1600" dirty="0">
            <a:latin typeface="Verdana" panose="020B0604030504040204" pitchFamily="34" charset="0"/>
            <a:ea typeface="Verdana" panose="020B0604030504040204" pitchFamily="34" charset="0"/>
            <a:cs typeface="Verdana" panose="020B0604030504040204" pitchFamily="34" charset="0"/>
          </a:endParaRPr>
        </a:p>
      </dgm:t>
    </dgm:pt>
    <dgm:pt modelId="{6866E660-730A-452F-A25C-3C5F0F60D64F}" type="parTrans" cxnId="{48D4A282-C551-441F-8C30-431168111AEC}">
      <dgm:prSet/>
      <dgm:spPr/>
      <dgm:t>
        <a:bodyPr/>
        <a:lstStyle/>
        <a:p>
          <a:endParaRPr lang="en-US" sz="1600"/>
        </a:p>
      </dgm:t>
    </dgm:pt>
    <dgm:pt modelId="{36C17451-7E22-4644-B12F-BCDFE0076DCB}" type="sibTrans" cxnId="{48D4A282-C551-441F-8C30-431168111AEC}">
      <dgm:prSet/>
      <dgm:spPr/>
      <dgm:t>
        <a:bodyPr/>
        <a:lstStyle/>
        <a:p>
          <a:endParaRPr lang="en-US" sz="1600"/>
        </a:p>
      </dgm:t>
    </dgm:pt>
    <dgm:pt modelId="{C51D30B1-82DE-4D73-88FF-97A66C7B49CC}">
      <dgm:prSet phldrT="[Text]" custT="1"/>
      <dgm:spPr/>
      <dgm:t>
        <a:bodyPr/>
        <a:lstStyle/>
        <a:p>
          <a:r>
            <a:rPr lang="en-US" sz="1600" dirty="0" smtClean="0">
              <a:latin typeface="Verdana" panose="020B0604030504040204" pitchFamily="34" charset="0"/>
              <a:ea typeface="Verdana" panose="020B0604030504040204" pitchFamily="34" charset="0"/>
              <a:cs typeface="Verdana" panose="020B0604030504040204" pitchFamily="34" charset="0"/>
            </a:rPr>
            <a:t>Note training and development activities</a:t>
          </a:r>
          <a:endParaRPr lang="en-US" sz="1600" dirty="0">
            <a:latin typeface="Verdana" panose="020B0604030504040204" pitchFamily="34" charset="0"/>
            <a:ea typeface="Verdana" panose="020B0604030504040204" pitchFamily="34" charset="0"/>
            <a:cs typeface="Verdana" panose="020B0604030504040204" pitchFamily="34" charset="0"/>
          </a:endParaRPr>
        </a:p>
      </dgm:t>
    </dgm:pt>
    <dgm:pt modelId="{7934B1F3-E574-478B-AE47-E359780ADEC3}" type="parTrans" cxnId="{469F77E9-DB0E-40EF-9886-1D6208A0C78D}">
      <dgm:prSet/>
      <dgm:spPr/>
      <dgm:t>
        <a:bodyPr/>
        <a:lstStyle/>
        <a:p>
          <a:endParaRPr lang="en-US" sz="1600"/>
        </a:p>
      </dgm:t>
    </dgm:pt>
    <dgm:pt modelId="{31261824-C44F-4570-8D02-A1BF66EDCD27}" type="sibTrans" cxnId="{469F77E9-DB0E-40EF-9886-1D6208A0C78D}">
      <dgm:prSet/>
      <dgm:spPr/>
      <dgm:t>
        <a:bodyPr/>
        <a:lstStyle/>
        <a:p>
          <a:endParaRPr lang="en-US" sz="1600"/>
        </a:p>
      </dgm:t>
    </dgm:pt>
    <dgm:pt modelId="{E9DC2071-388B-4DB6-9B39-72E4B447C841}" type="pres">
      <dgm:prSet presAssocID="{9A52D79F-7D0F-43E4-9EED-B02260D6744D}" presName="vert0" presStyleCnt="0">
        <dgm:presLayoutVars>
          <dgm:dir/>
          <dgm:animOne val="branch"/>
          <dgm:animLvl val="lvl"/>
        </dgm:presLayoutVars>
      </dgm:prSet>
      <dgm:spPr/>
      <dgm:t>
        <a:bodyPr/>
        <a:lstStyle/>
        <a:p>
          <a:endParaRPr lang="en-US"/>
        </a:p>
      </dgm:t>
    </dgm:pt>
    <dgm:pt modelId="{F20FAFA7-F6FF-4C0B-8EEE-5E8E44ED602A}" type="pres">
      <dgm:prSet presAssocID="{50308796-FE1D-4335-9C20-DD6BFBB592EA}" presName="thickLine" presStyleLbl="alignNode1" presStyleIdx="0" presStyleCnt="1"/>
      <dgm:spPr/>
    </dgm:pt>
    <dgm:pt modelId="{D9C8BC17-AB65-4C56-8EC2-0D00F5D3D186}" type="pres">
      <dgm:prSet presAssocID="{50308796-FE1D-4335-9C20-DD6BFBB592EA}" presName="horz1" presStyleCnt="0"/>
      <dgm:spPr/>
    </dgm:pt>
    <dgm:pt modelId="{1EBEC788-E382-416D-A8FD-59972EDC5C01}" type="pres">
      <dgm:prSet presAssocID="{50308796-FE1D-4335-9C20-DD6BFBB592EA}" presName="tx1" presStyleLbl="revTx" presStyleIdx="0" presStyleCnt="6"/>
      <dgm:spPr/>
      <dgm:t>
        <a:bodyPr/>
        <a:lstStyle/>
        <a:p>
          <a:endParaRPr lang="en-US"/>
        </a:p>
      </dgm:t>
    </dgm:pt>
    <dgm:pt modelId="{5BF9A2C0-0038-4D9E-855F-4052971431CE}" type="pres">
      <dgm:prSet presAssocID="{50308796-FE1D-4335-9C20-DD6BFBB592EA}" presName="vert1" presStyleCnt="0"/>
      <dgm:spPr/>
    </dgm:pt>
    <dgm:pt modelId="{895A900B-3F9B-4300-A617-20F8489D93EE}" type="pres">
      <dgm:prSet presAssocID="{BB764DA2-80FB-49BD-9828-739D873BC7E9}" presName="vertSpace2a" presStyleCnt="0"/>
      <dgm:spPr/>
    </dgm:pt>
    <dgm:pt modelId="{71D7B6B3-3C0E-4C61-81BC-FE27FC794BCC}" type="pres">
      <dgm:prSet presAssocID="{BB764DA2-80FB-49BD-9828-739D873BC7E9}" presName="horz2" presStyleCnt="0"/>
      <dgm:spPr/>
    </dgm:pt>
    <dgm:pt modelId="{AD2F54BB-6E90-489D-8DE4-7B25C6551DEB}" type="pres">
      <dgm:prSet presAssocID="{BB764DA2-80FB-49BD-9828-739D873BC7E9}" presName="horzSpace2" presStyleCnt="0"/>
      <dgm:spPr/>
    </dgm:pt>
    <dgm:pt modelId="{161D1E7E-D880-4BE4-B93F-AEAA801446E0}" type="pres">
      <dgm:prSet presAssocID="{BB764DA2-80FB-49BD-9828-739D873BC7E9}" presName="tx2" presStyleLbl="revTx" presStyleIdx="1" presStyleCnt="6"/>
      <dgm:spPr/>
      <dgm:t>
        <a:bodyPr/>
        <a:lstStyle/>
        <a:p>
          <a:endParaRPr lang="en-US"/>
        </a:p>
      </dgm:t>
    </dgm:pt>
    <dgm:pt modelId="{C7EB808D-749D-4727-944D-A87C35FACFB8}" type="pres">
      <dgm:prSet presAssocID="{BB764DA2-80FB-49BD-9828-739D873BC7E9}" presName="vert2" presStyleCnt="0"/>
      <dgm:spPr/>
    </dgm:pt>
    <dgm:pt modelId="{A99339C9-ED8C-4F21-A424-40046561A838}" type="pres">
      <dgm:prSet presAssocID="{BB764DA2-80FB-49BD-9828-739D873BC7E9}" presName="thinLine2b" presStyleLbl="callout" presStyleIdx="0" presStyleCnt="5"/>
      <dgm:spPr/>
    </dgm:pt>
    <dgm:pt modelId="{992E5CCA-7F02-4160-990B-DC68A5B976FF}" type="pres">
      <dgm:prSet presAssocID="{BB764DA2-80FB-49BD-9828-739D873BC7E9}" presName="vertSpace2b" presStyleCnt="0"/>
      <dgm:spPr/>
    </dgm:pt>
    <dgm:pt modelId="{6EBCE699-6572-4389-A1EC-6F4D4F494215}" type="pres">
      <dgm:prSet presAssocID="{1E6A6082-EBCB-46CA-BFC1-432CBD59470D}" presName="horz2" presStyleCnt="0"/>
      <dgm:spPr/>
    </dgm:pt>
    <dgm:pt modelId="{57E7E397-9801-4F47-BC4E-46C6B372109D}" type="pres">
      <dgm:prSet presAssocID="{1E6A6082-EBCB-46CA-BFC1-432CBD59470D}" presName="horzSpace2" presStyleCnt="0"/>
      <dgm:spPr/>
    </dgm:pt>
    <dgm:pt modelId="{24A2005F-1684-4B07-8805-3BC1A3573F65}" type="pres">
      <dgm:prSet presAssocID="{1E6A6082-EBCB-46CA-BFC1-432CBD59470D}" presName="tx2" presStyleLbl="revTx" presStyleIdx="2" presStyleCnt="6"/>
      <dgm:spPr/>
      <dgm:t>
        <a:bodyPr/>
        <a:lstStyle/>
        <a:p>
          <a:endParaRPr lang="en-US"/>
        </a:p>
      </dgm:t>
    </dgm:pt>
    <dgm:pt modelId="{EFBED3E4-817B-4B0A-92ED-408A27DDB587}" type="pres">
      <dgm:prSet presAssocID="{1E6A6082-EBCB-46CA-BFC1-432CBD59470D}" presName="vert2" presStyleCnt="0"/>
      <dgm:spPr/>
    </dgm:pt>
    <dgm:pt modelId="{9B2AB2D8-916B-4BFF-977E-935A800CEE5E}" type="pres">
      <dgm:prSet presAssocID="{1E6A6082-EBCB-46CA-BFC1-432CBD59470D}" presName="thinLine2b" presStyleLbl="callout" presStyleIdx="1" presStyleCnt="5"/>
      <dgm:spPr/>
    </dgm:pt>
    <dgm:pt modelId="{76297FEC-8D17-4E72-B043-541CA65630EA}" type="pres">
      <dgm:prSet presAssocID="{1E6A6082-EBCB-46CA-BFC1-432CBD59470D}" presName="vertSpace2b" presStyleCnt="0"/>
      <dgm:spPr/>
    </dgm:pt>
    <dgm:pt modelId="{7047D0A4-AC25-485C-ACF0-F7CF3E17CA8D}" type="pres">
      <dgm:prSet presAssocID="{4BBFBDBB-1C8C-4724-BFE4-40A1E49D2F7B}" presName="horz2" presStyleCnt="0"/>
      <dgm:spPr/>
    </dgm:pt>
    <dgm:pt modelId="{D5698334-3235-4128-B5A1-9A2705FE13D1}" type="pres">
      <dgm:prSet presAssocID="{4BBFBDBB-1C8C-4724-BFE4-40A1E49D2F7B}" presName="horzSpace2" presStyleCnt="0"/>
      <dgm:spPr/>
    </dgm:pt>
    <dgm:pt modelId="{29BD8120-B12F-4279-800B-936A642887DD}" type="pres">
      <dgm:prSet presAssocID="{4BBFBDBB-1C8C-4724-BFE4-40A1E49D2F7B}" presName="tx2" presStyleLbl="revTx" presStyleIdx="3" presStyleCnt="6"/>
      <dgm:spPr/>
      <dgm:t>
        <a:bodyPr/>
        <a:lstStyle/>
        <a:p>
          <a:endParaRPr lang="en-US"/>
        </a:p>
      </dgm:t>
    </dgm:pt>
    <dgm:pt modelId="{59293785-610E-45B8-915B-7BD8CEF67A03}" type="pres">
      <dgm:prSet presAssocID="{4BBFBDBB-1C8C-4724-BFE4-40A1E49D2F7B}" presName="vert2" presStyleCnt="0"/>
      <dgm:spPr/>
    </dgm:pt>
    <dgm:pt modelId="{A7B6BBD2-CD6F-4BB7-9695-51EBA7057E01}" type="pres">
      <dgm:prSet presAssocID="{4BBFBDBB-1C8C-4724-BFE4-40A1E49D2F7B}" presName="thinLine2b" presStyleLbl="callout" presStyleIdx="2" presStyleCnt="5"/>
      <dgm:spPr/>
    </dgm:pt>
    <dgm:pt modelId="{CA3AE091-503C-43EF-8477-ED44443ABEF2}" type="pres">
      <dgm:prSet presAssocID="{4BBFBDBB-1C8C-4724-BFE4-40A1E49D2F7B}" presName="vertSpace2b" presStyleCnt="0"/>
      <dgm:spPr/>
    </dgm:pt>
    <dgm:pt modelId="{2A07DF60-5213-44A2-9C94-1BB3749B8C36}" type="pres">
      <dgm:prSet presAssocID="{9A8BC2EE-6194-4032-858E-9FEAC8EB4D8E}" presName="horz2" presStyleCnt="0"/>
      <dgm:spPr/>
    </dgm:pt>
    <dgm:pt modelId="{84CD28AF-5B27-43F8-9B54-B9584D149CDD}" type="pres">
      <dgm:prSet presAssocID="{9A8BC2EE-6194-4032-858E-9FEAC8EB4D8E}" presName="horzSpace2" presStyleCnt="0"/>
      <dgm:spPr/>
    </dgm:pt>
    <dgm:pt modelId="{3EF53B30-640F-4F4F-B6B0-577FC9FD45AE}" type="pres">
      <dgm:prSet presAssocID="{9A8BC2EE-6194-4032-858E-9FEAC8EB4D8E}" presName="tx2" presStyleLbl="revTx" presStyleIdx="4" presStyleCnt="6"/>
      <dgm:spPr/>
      <dgm:t>
        <a:bodyPr/>
        <a:lstStyle/>
        <a:p>
          <a:endParaRPr lang="en-US"/>
        </a:p>
      </dgm:t>
    </dgm:pt>
    <dgm:pt modelId="{D8DBCF93-D073-4E3C-99A2-3FD3271A04BA}" type="pres">
      <dgm:prSet presAssocID="{9A8BC2EE-6194-4032-858E-9FEAC8EB4D8E}" presName="vert2" presStyleCnt="0"/>
      <dgm:spPr/>
    </dgm:pt>
    <dgm:pt modelId="{F07A34E9-B055-484D-BB3C-55C9D5023D7C}" type="pres">
      <dgm:prSet presAssocID="{9A8BC2EE-6194-4032-858E-9FEAC8EB4D8E}" presName="thinLine2b" presStyleLbl="callout" presStyleIdx="3" presStyleCnt="5"/>
      <dgm:spPr/>
    </dgm:pt>
    <dgm:pt modelId="{A8AB2DC6-A145-4A7E-9897-9654C2F4AD4F}" type="pres">
      <dgm:prSet presAssocID="{9A8BC2EE-6194-4032-858E-9FEAC8EB4D8E}" presName="vertSpace2b" presStyleCnt="0"/>
      <dgm:spPr/>
    </dgm:pt>
    <dgm:pt modelId="{F8743C76-124B-43B4-8A40-C588290AED47}" type="pres">
      <dgm:prSet presAssocID="{C51D30B1-82DE-4D73-88FF-97A66C7B49CC}" presName="horz2" presStyleCnt="0"/>
      <dgm:spPr/>
    </dgm:pt>
    <dgm:pt modelId="{5693B95D-75D9-4256-ABCE-0614DF3817B4}" type="pres">
      <dgm:prSet presAssocID="{C51D30B1-82DE-4D73-88FF-97A66C7B49CC}" presName="horzSpace2" presStyleCnt="0"/>
      <dgm:spPr/>
    </dgm:pt>
    <dgm:pt modelId="{DDC72984-B603-4618-A094-0E4EF9902172}" type="pres">
      <dgm:prSet presAssocID="{C51D30B1-82DE-4D73-88FF-97A66C7B49CC}" presName="tx2" presStyleLbl="revTx" presStyleIdx="5" presStyleCnt="6"/>
      <dgm:spPr/>
      <dgm:t>
        <a:bodyPr/>
        <a:lstStyle/>
        <a:p>
          <a:endParaRPr lang="en-US"/>
        </a:p>
      </dgm:t>
    </dgm:pt>
    <dgm:pt modelId="{6B9F8335-121F-405A-8D97-EA295AAB580D}" type="pres">
      <dgm:prSet presAssocID="{C51D30B1-82DE-4D73-88FF-97A66C7B49CC}" presName="vert2" presStyleCnt="0"/>
      <dgm:spPr/>
    </dgm:pt>
    <dgm:pt modelId="{7893BD85-DDD7-4810-95E1-4994E9E69CB2}" type="pres">
      <dgm:prSet presAssocID="{C51D30B1-82DE-4D73-88FF-97A66C7B49CC}" presName="thinLine2b" presStyleLbl="callout" presStyleIdx="4" presStyleCnt="5"/>
      <dgm:spPr/>
    </dgm:pt>
    <dgm:pt modelId="{42428826-CAF6-472D-BF5F-52AB1D9AB102}" type="pres">
      <dgm:prSet presAssocID="{C51D30B1-82DE-4D73-88FF-97A66C7B49CC}" presName="vertSpace2b" presStyleCnt="0"/>
      <dgm:spPr/>
    </dgm:pt>
  </dgm:ptLst>
  <dgm:cxnLst>
    <dgm:cxn modelId="{A4BF3CBA-8107-4E4B-8375-6D4886A813B6}" srcId="{50308796-FE1D-4335-9C20-DD6BFBB592EA}" destId="{BB764DA2-80FB-49BD-9828-739D873BC7E9}" srcOrd="0" destOrd="0" parTransId="{3F5F942F-8E9E-4BB6-97F8-C8712E7919FA}" sibTransId="{4FBCE72A-E018-4960-93D1-11B169BD808D}"/>
    <dgm:cxn modelId="{CE0262A3-3367-4457-90B7-8830094214B2}" type="presOf" srcId="{C51D30B1-82DE-4D73-88FF-97A66C7B49CC}" destId="{DDC72984-B603-4618-A094-0E4EF9902172}" srcOrd="0" destOrd="0" presId="urn:microsoft.com/office/officeart/2008/layout/LinedList"/>
    <dgm:cxn modelId="{68C8CB38-C7E5-40B8-89E9-4DD9A371BF41}" type="presOf" srcId="{9A8BC2EE-6194-4032-858E-9FEAC8EB4D8E}" destId="{3EF53B30-640F-4F4F-B6B0-577FC9FD45AE}" srcOrd="0" destOrd="0" presId="urn:microsoft.com/office/officeart/2008/layout/LinedList"/>
    <dgm:cxn modelId="{0AF32D6D-A11C-4F8E-A3E0-0396ACA355BA}" srcId="{9A52D79F-7D0F-43E4-9EED-B02260D6744D}" destId="{50308796-FE1D-4335-9C20-DD6BFBB592EA}" srcOrd="0" destOrd="0" parTransId="{868C0655-F155-4C32-B454-05DD744D5AD0}" sibTransId="{1E3E0E39-71EE-4C64-AC31-7E716CF0193A}"/>
    <dgm:cxn modelId="{469F77E9-DB0E-40EF-9886-1D6208A0C78D}" srcId="{50308796-FE1D-4335-9C20-DD6BFBB592EA}" destId="{C51D30B1-82DE-4D73-88FF-97A66C7B49CC}" srcOrd="4" destOrd="0" parTransId="{7934B1F3-E574-478B-AE47-E359780ADEC3}" sibTransId="{31261824-C44F-4570-8D02-A1BF66EDCD27}"/>
    <dgm:cxn modelId="{1BD24CED-5530-46A6-8FBE-ADE8B6FAD500}" type="presOf" srcId="{9A52D79F-7D0F-43E4-9EED-B02260D6744D}" destId="{E9DC2071-388B-4DB6-9B39-72E4B447C841}" srcOrd="0" destOrd="0" presId="urn:microsoft.com/office/officeart/2008/layout/LinedList"/>
    <dgm:cxn modelId="{2538F67B-6885-4D09-A7FE-813A131A693C}" srcId="{50308796-FE1D-4335-9C20-DD6BFBB592EA}" destId="{1E6A6082-EBCB-46CA-BFC1-432CBD59470D}" srcOrd="1" destOrd="0" parTransId="{5B65779C-E891-414B-91A3-A56D2CE31D33}" sibTransId="{7DB9D964-9570-4C0A-9441-36AA7A3CFBA8}"/>
    <dgm:cxn modelId="{A21F7114-1E6C-4AF3-AF2D-EBD86B4BB663}" type="presOf" srcId="{BB764DA2-80FB-49BD-9828-739D873BC7E9}" destId="{161D1E7E-D880-4BE4-B93F-AEAA801446E0}" srcOrd="0" destOrd="0" presId="urn:microsoft.com/office/officeart/2008/layout/LinedList"/>
    <dgm:cxn modelId="{405C66B7-BA76-4E85-A66D-92DE32E66732}" type="presOf" srcId="{50308796-FE1D-4335-9C20-DD6BFBB592EA}" destId="{1EBEC788-E382-416D-A8FD-59972EDC5C01}" srcOrd="0" destOrd="0" presId="urn:microsoft.com/office/officeart/2008/layout/LinedList"/>
    <dgm:cxn modelId="{F1713F3D-A240-4D8B-8A07-86006B7660EC}" type="presOf" srcId="{4BBFBDBB-1C8C-4724-BFE4-40A1E49D2F7B}" destId="{29BD8120-B12F-4279-800B-936A642887DD}" srcOrd="0" destOrd="0" presId="urn:microsoft.com/office/officeart/2008/layout/LinedList"/>
    <dgm:cxn modelId="{60B00272-B616-4871-BA99-DB339634ED66}" type="presOf" srcId="{1E6A6082-EBCB-46CA-BFC1-432CBD59470D}" destId="{24A2005F-1684-4B07-8805-3BC1A3573F65}" srcOrd="0" destOrd="0" presId="urn:microsoft.com/office/officeart/2008/layout/LinedList"/>
    <dgm:cxn modelId="{48D4A282-C551-441F-8C30-431168111AEC}" srcId="{50308796-FE1D-4335-9C20-DD6BFBB592EA}" destId="{9A8BC2EE-6194-4032-858E-9FEAC8EB4D8E}" srcOrd="3" destOrd="0" parTransId="{6866E660-730A-452F-A25C-3C5F0F60D64F}" sibTransId="{36C17451-7E22-4644-B12F-BCDFE0076DCB}"/>
    <dgm:cxn modelId="{25DDCEAB-DAF6-4E3E-917C-654974F069D4}" srcId="{50308796-FE1D-4335-9C20-DD6BFBB592EA}" destId="{4BBFBDBB-1C8C-4724-BFE4-40A1E49D2F7B}" srcOrd="2" destOrd="0" parTransId="{DFBAA5EA-AE0E-4EBF-B484-1D3BC69DAC3A}" sibTransId="{C22D5CA2-1598-4A9C-B424-90B8D9A31E52}"/>
    <dgm:cxn modelId="{786AD07B-2638-494B-82B4-B60C09A319E4}" type="presParOf" srcId="{E9DC2071-388B-4DB6-9B39-72E4B447C841}" destId="{F20FAFA7-F6FF-4C0B-8EEE-5E8E44ED602A}" srcOrd="0" destOrd="0" presId="urn:microsoft.com/office/officeart/2008/layout/LinedList"/>
    <dgm:cxn modelId="{2302886F-9DA3-4596-9743-19B4988204C7}" type="presParOf" srcId="{E9DC2071-388B-4DB6-9B39-72E4B447C841}" destId="{D9C8BC17-AB65-4C56-8EC2-0D00F5D3D186}" srcOrd="1" destOrd="0" presId="urn:microsoft.com/office/officeart/2008/layout/LinedList"/>
    <dgm:cxn modelId="{5D883337-58A5-49C7-B0F9-65322B6CC9E9}" type="presParOf" srcId="{D9C8BC17-AB65-4C56-8EC2-0D00F5D3D186}" destId="{1EBEC788-E382-416D-A8FD-59972EDC5C01}" srcOrd="0" destOrd="0" presId="urn:microsoft.com/office/officeart/2008/layout/LinedList"/>
    <dgm:cxn modelId="{743CF664-7411-4876-82B6-3CEB5F160D0F}" type="presParOf" srcId="{D9C8BC17-AB65-4C56-8EC2-0D00F5D3D186}" destId="{5BF9A2C0-0038-4D9E-855F-4052971431CE}" srcOrd="1" destOrd="0" presId="urn:microsoft.com/office/officeart/2008/layout/LinedList"/>
    <dgm:cxn modelId="{A5CF926D-8602-45D1-8F4E-388DB2F50E75}" type="presParOf" srcId="{5BF9A2C0-0038-4D9E-855F-4052971431CE}" destId="{895A900B-3F9B-4300-A617-20F8489D93EE}" srcOrd="0" destOrd="0" presId="urn:microsoft.com/office/officeart/2008/layout/LinedList"/>
    <dgm:cxn modelId="{21B98975-5147-476E-A129-98A559D491E7}" type="presParOf" srcId="{5BF9A2C0-0038-4D9E-855F-4052971431CE}" destId="{71D7B6B3-3C0E-4C61-81BC-FE27FC794BCC}" srcOrd="1" destOrd="0" presId="urn:microsoft.com/office/officeart/2008/layout/LinedList"/>
    <dgm:cxn modelId="{D3F5C7A4-CD5D-43C6-AD1C-80AF6ECA337D}" type="presParOf" srcId="{71D7B6B3-3C0E-4C61-81BC-FE27FC794BCC}" destId="{AD2F54BB-6E90-489D-8DE4-7B25C6551DEB}" srcOrd="0" destOrd="0" presId="urn:microsoft.com/office/officeart/2008/layout/LinedList"/>
    <dgm:cxn modelId="{58D3C54F-069A-4A3F-BE4F-3E4DD97FDB7B}" type="presParOf" srcId="{71D7B6B3-3C0E-4C61-81BC-FE27FC794BCC}" destId="{161D1E7E-D880-4BE4-B93F-AEAA801446E0}" srcOrd="1" destOrd="0" presId="urn:microsoft.com/office/officeart/2008/layout/LinedList"/>
    <dgm:cxn modelId="{CCE1A4D1-74E9-479C-BE00-9515A1AC8824}" type="presParOf" srcId="{71D7B6B3-3C0E-4C61-81BC-FE27FC794BCC}" destId="{C7EB808D-749D-4727-944D-A87C35FACFB8}" srcOrd="2" destOrd="0" presId="urn:microsoft.com/office/officeart/2008/layout/LinedList"/>
    <dgm:cxn modelId="{AD8AD3DA-680A-44E7-9F0E-010FDF194C43}" type="presParOf" srcId="{5BF9A2C0-0038-4D9E-855F-4052971431CE}" destId="{A99339C9-ED8C-4F21-A424-40046561A838}" srcOrd="2" destOrd="0" presId="urn:microsoft.com/office/officeart/2008/layout/LinedList"/>
    <dgm:cxn modelId="{D4B0F7BB-9131-4F29-833E-626014C1DB04}" type="presParOf" srcId="{5BF9A2C0-0038-4D9E-855F-4052971431CE}" destId="{992E5CCA-7F02-4160-990B-DC68A5B976FF}" srcOrd="3" destOrd="0" presId="urn:microsoft.com/office/officeart/2008/layout/LinedList"/>
    <dgm:cxn modelId="{25FD5549-CEA3-45A0-B1AE-259AB31356CA}" type="presParOf" srcId="{5BF9A2C0-0038-4D9E-855F-4052971431CE}" destId="{6EBCE699-6572-4389-A1EC-6F4D4F494215}" srcOrd="4" destOrd="0" presId="urn:microsoft.com/office/officeart/2008/layout/LinedList"/>
    <dgm:cxn modelId="{8015F778-C08E-45F3-BDB6-5FBED2A53213}" type="presParOf" srcId="{6EBCE699-6572-4389-A1EC-6F4D4F494215}" destId="{57E7E397-9801-4F47-BC4E-46C6B372109D}" srcOrd="0" destOrd="0" presId="urn:microsoft.com/office/officeart/2008/layout/LinedList"/>
    <dgm:cxn modelId="{B58DB309-3427-4A10-8612-0B1A458BDDB2}" type="presParOf" srcId="{6EBCE699-6572-4389-A1EC-6F4D4F494215}" destId="{24A2005F-1684-4B07-8805-3BC1A3573F65}" srcOrd="1" destOrd="0" presId="urn:microsoft.com/office/officeart/2008/layout/LinedList"/>
    <dgm:cxn modelId="{B244049F-186A-422A-98DF-4CDC8DD8DD10}" type="presParOf" srcId="{6EBCE699-6572-4389-A1EC-6F4D4F494215}" destId="{EFBED3E4-817B-4B0A-92ED-408A27DDB587}" srcOrd="2" destOrd="0" presId="urn:microsoft.com/office/officeart/2008/layout/LinedList"/>
    <dgm:cxn modelId="{9C24705A-6629-47A7-A62C-D9C6552FB58B}" type="presParOf" srcId="{5BF9A2C0-0038-4D9E-855F-4052971431CE}" destId="{9B2AB2D8-916B-4BFF-977E-935A800CEE5E}" srcOrd="5" destOrd="0" presId="urn:microsoft.com/office/officeart/2008/layout/LinedList"/>
    <dgm:cxn modelId="{9297A200-939E-40D1-AB62-DCEADC9C696E}" type="presParOf" srcId="{5BF9A2C0-0038-4D9E-855F-4052971431CE}" destId="{76297FEC-8D17-4E72-B043-541CA65630EA}" srcOrd="6" destOrd="0" presId="urn:microsoft.com/office/officeart/2008/layout/LinedList"/>
    <dgm:cxn modelId="{FB58FCA0-31AA-4B44-A513-93B5C6E5F525}" type="presParOf" srcId="{5BF9A2C0-0038-4D9E-855F-4052971431CE}" destId="{7047D0A4-AC25-485C-ACF0-F7CF3E17CA8D}" srcOrd="7" destOrd="0" presId="urn:microsoft.com/office/officeart/2008/layout/LinedList"/>
    <dgm:cxn modelId="{FD1438FF-A40A-415A-8C67-3D346D921E1C}" type="presParOf" srcId="{7047D0A4-AC25-485C-ACF0-F7CF3E17CA8D}" destId="{D5698334-3235-4128-B5A1-9A2705FE13D1}" srcOrd="0" destOrd="0" presId="urn:microsoft.com/office/officeart/2008/layout/LinedList"/>
    <dgm:cxn modelId="{48FC8FA0-FAEF-4632-A45F-03CFFC27593E}" type="presParOf" srcId="{7047D0A4-AC25-485C-ACF0-F7CF3E17CA8D}" destId="{29BD8120-B12F-4279-800B-936A642887DD}" srcOrd="1" destOrd="0" presId="urn:microsoft.com/office/officeart/2008/layout/LinedList"/>
    <dgm:cxn modelId="{5C46D933-3F7B-4373-86D0-EBA8FC9E619C}" type="presParOf" srcId="{7047D0A4-AC25-485C-ACF0-F7CF3E17CA8D}" destId="{59293785-610E-45B8-915B-7BD8CEF67A03}" srcOrd="2" destOrd="0" presId="urn:microsoft.com/office/officeart/2008/layout/LinedList"/>
    <dgm:cxn modelId="{A511A57D-FC2A-44A1-9071-B5E85044E325}" type="presParOf" srcId="{5BF9A2C0-0038-4D9E-855F-4052971431CE}" destId="{A7B6BBD2-CD6F-4BB7-9695-51EBA7057E01}" srcOrd="8" destOrd="0" presId="urn:microsoft.com/office/officeart/2008/layout/LinedList"/>
    <dgm:cxn modelId="{EAA714FF-1D51-4872-A398-FD3233CD1BD5}" type="presParOf" srcId="{5BF9A2C0-0038-4D9E-855F-4052971431CE}" destId="{CA3AE091-503C-43EF-8477-ED44443ABEF2}" srcOrd="9" destOrd="0" presId="urn:microsoft.com/office/officeart/2008/layout/LinedList"/>
    <dgm:cxn modelId="{8A46775D-3CFC-41A7-9845-FFA3C1171967}" type="presParOf" srcId="{5BF9A2C0-0038-4D9E-855F-4052971431CE}" destId="{2A07DF60-5213-44A2-9C94-1BB3749B8C36}" srcOrd="10" destOrd="0" presId="urn:microsoft.com/office/officeart/2008/layout/LinedList"/>
    <dgm:cxn modelId="{60A5D724-5252-4A13-A172-0C8667808FDB}" type="presParOf" srcId="{2A07DF60-5213-44A2-9C94-1BB3749B8C36}" destId="{84CD28AF-5B27-43F8-9B54-B9584D149CDD}" srcOrd="0" destOrd="0" presId="urn:microsoft.com/office/officeart/2008/layout/LinedList"/>
    <dgm:cxn modelId="{3BC8DA6E-B126-41AB-BB8B-57F5C0B5DD5C}" type="presParOf" srcId="{2A07DF60-5213-44A2-9C94-1BB3749B8C36}" destId="{3EF53B30-640F-4F4F-B6B0-577FC9FD45AE}" srcOrd="1" destOrd="0" presId="urn:microsoft.com/office/officeart/2008/layout/LinedList"/>
    <dgm:cxn modelId="{6E6EE4D6-1A58-4AF0-89F8-2DFE792EF235}" type="presParOf" srcId="{2A07DF60-5213-44A2-9C94-1BB3749B8C36}" destId="{D8DBCF93-D073-4E3C-99A2-3FD3271A04BA}" srcOrd="2" destOrd="0" presId="urn:microsoft.com/office/officeart/2008/layout/LinedList"/>
    <dgm:cxn modelId="{4EE45DEA-CDAC-489B-BD85-C48343739908}" type="presParOf" srcId="{5BF9A2C0-0038-4D9E-855F-4052971431CE}" destId="{F07A34E9-B055-484D-BB3C-55C9D5023D7C}" srcOrd="11" destOrd="0" presId="urn:microsoft.com/office/officeart/2008/layout/LinedList"/>
    <dgm:cxn modelId="{120B80E1-48FD-40DD-B50F-C5930612F5A3}" type="presParOf" srcId="{5BF9A2C0-0038-4D9E-855F-4052971431CE}" destId="{A8AB2DC6-A145-4A7E-9897-9654C2F4AD4F}" srcOrd="12" destOrd="0" presId="urn:microsoft.com/office/officeart/2008/layout/LinedList"/>
    <dgm:cxn modelId="{1E98693E-1F38-4DCF-93BA-B48A436BCE35}" type="presParOf" srcId="{5BF9A2C0-0038-4D9E-855F-4052971431CE}" destId="{F8743C76-124B-43B4-8A40-C588290AED47}" srcOrd="13" destOrd="0" presId="urn:microsoft.com/office/officeart/2008/layout/LinedList"/>
    <dgm:cxn modelId="{97992DAA-E4C0-424E-9ED2-2EF52F5D7F4E}" type="presParOf" srcId="{F8743C76-124B-43B4-8A40-C588290AED47}" destId="{5693B95D-75D9-4256-ABCE-0614DF3817B4}" srcOrd="0" destOrd="0" presId="urn:microsoft.com/office/officeart/2008/layout/LinedList"/>
    <dgm:cxn modelId="{2F6794EC-2732-420C-A7AD-78E9781F637F}" type="presParOf" srcId="{F8743C76-124B-43B4-8A40-C588290AED47}" destId="{DDC72984-B603-4618-A094-0E4EF9902172}" srcOrd="1" destOrd="0" presId="urn:microsoft.com/office/officeart/2008/layout/LinedList"/>
    <dgm:cxn modelId="{43140C1A-5514-4CC2-90B9-44F1EBFA8E5D}" type="presParOf" srcId="{F8743C76-124B-43B4-8A40-C588290AED47}" destId="{6B9F8335-121F-405A-8D97-EA295AAB580D}" srcOrd="2" destOrd="0" presId="urn:microsoft.com/office/officeart/2008/layout/LinedList"/>
    <dgm:cxn modelId="{2BBD9520-A6F9-451E-9204-848B22B3F6CB}" type="presParOf" srcId="{5BF9A2C0-0038-4D9E-855F-4052971431CE}" destId="{7893BD85-DDD7-4810-95E1-4994E9E69CB2}" srcOrd="14" destOrd="0" presId="urn:microsoft.com/office/officeart/2008/layout/LinedList"/>
    <dgm:cxn modelId="{4C2B0A58-B96D-41E7-863A-21C2B12F1979}" type="presParOf" srcId="{5BF9A2C0-0038-4D9E-855F-4052971431CE}" destId="{42428826-CAF6-472D-BF5F-52AB1D9AB102}" srcOrd="15" destOrd="0" presId="urn:microsoft.com/office/officeart/2008/layout/Lin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A52D79F-7D0F-43E4-9EED-B02260D6744D}"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50308796-FE1D-4335-9C20-DD6BFBB592EA}">
      <dgm:prSet phldrT="[Text]" custT="1"/>
      <dgm:spPr/>
      <dgm:t>
        <a:bodyPr/>
        <a:lstStyle/>
        <a:p>
          <a:r>
            <a:rPr lang="en-US" sz="1600" b="1" dirty="0" smtClean="0">
              <a:latin typeface="Verdana" panose="020B0604030504040204" pitchFamily="34" charset="0"/>
              <a:ea typeface="Verdana" panose="020B0604030504040204" pitchFamily="34" charset="0"/>
              <a:cs typeface="Verdana" panose="020B0604030504040204" pitchFamily="34" charset="0"/>
            </a:rPr>
            <a:t>Suggested Factors</a:t>
          </a:r>
          <a:endParaRPr lang="en-US" sz="1600" b="1" dirty="0">
            <a:latin typeface="Verdana" panose="020B0604030504040204" pitchFamily="34" charset="0"/>
            <a:ea typeface="Verdana" panose="020B0604030504040204" pitchFamily="34" charset="0"/>
            <a:cs typeface="Verdana" panose="020B0604030504040204" pitchFamily="34" charset="0"/>
          </a:endParaRPr>
        </a:p>
      </dgm:t>
    </dgm:pt>
    <dgm:pt modelId="{868C0655-F155-4C32-B454-05DD744D5AD0}" type="parTrans" cxnId="{0AF32D6D-A11C-4F8E-A3E0-0396ACA355BA}">
      <dgm:prSet/>
      <dgm:spPr/>
      <dgm:t>
        <a:bodyPr/>
        <a:lstStyle/>
        <a:p>
          <a:endParaRPr lang="en-US" sz="1600"/>
        </a:p>
      </dgm:t>
    </dgm:pt>
    <dgm:pt modelId="{1E3E0E39-71EE-4C64-AC31-7E716CF0193A}" type="sibTrans" cxnId="{0AF32D6D-A11C-4F8E-A3E0-0396ACA355BA}">
      <dgm:prSet/>
      <dgm:spPr/>
      <dgm:t>
        <a:bodyPr/>
        <a:lstStyle/>
        <a:p>
          <a:endParaRPr lang="en-US" sz="1600"/>
        </a:p>
      </dgm:t>
    </dgm:pt>
    <dgm:pt modelId="{BB764DA2-80FB-49BD-9828-739D873BC7E9}">
      <dgm:prSet phldrT="[Text]" custT="1"/>
      <dgm:spPr/>
      <dgm:t>
        <a:bodyPr/>
        <a:lstStyle/>
        <a:p>
          <a:r>
            <a:rPr lang="en-US" sz="1600" dirty="0" smtClean="0">
              <a:latin typeface="Verdana" panose="020B0604030504040204" pitchFamily="34" charset="0"/>
              <a:ea typeface="Verdana" panose="020B0604030504040204" pitchFamily="34" charset="0"/>
              <a:cs typeface="Verdana" panose="020B0604030504040204" pitchFamily="34" charset="0"/>
            </a:rPr>
            <a:t>Demonstrated initiative</a:t>
          </a:r>
          <a:endParaRPr lang="en-US" sz="1600" dirty="0">
            <a:latin typeface="Verdana" panose="020B0604030504040204" pitchFamily="34" charset="0"/>
            <a:ea typeface="Verdana" panose="020B0604030504040204" pitchFamily="34" charset="0"/>
            <a:cs typeface="Verdana" panose="020B0604030504040204" pitchFamily="34" charset="0"/>
          </a:endParaRPr>
        </a:p>
      </dgm:t>
    </dgm:pt>
    <dgm:pt modelId="{3F5F942F-8E9E-4BB6-97F8-C8712E7919FA}" type="parTrans" cxnId="{A4BF3CBA-8107-4E4B-8375-6D4886A813B6}">
      <dgm:prSet/>
      <dgm:spPr/>
      <dgm:t>
        <a:bodyPr/>
        <a:lstStyle/>
        <a:p>
          <a:endParaRPr lang="en-US" sz="1600"/>
        </a:p>
      </dgm:t>
    </dgm:pt>
    <dgm:pt modelId="{4FBCE72A-E018-4960-93D1-11B169BD808D}" type="sibTrans" cxnId="{A4BF3CBA-8107-4E4B-8375-6D4886A813B6}">
      <dgm:prSet/>
      <dgm:spPr/>
      <dgm:t>
        <a:bodyPr/>
        <a:lstStyle/>
        <a:p>
          <a:endParaRPr lang="en-US" sz="1600"/>
        </a:p>
      </dgm:t>
    </dgm:pt>
    <dgm:pt modelId="{1E6A6082-EBCB-46CA-BFC1-432CBD59470D}">
      <dgm:prSet phldrT="[Text]" custT="1"/>
      <dgm:spPr/>
      <dgm:t>
        <a:bodyPr/>
        <a:lstStyle/>
        <a:p>
          <a:r>
            <a:rPr lang="en-US" sz="1600" dirty="0" smtClean="0">
              <a:latin typeface="Verdana" panose="020B0604030504040204" pitchFamily="34" charset="0"/>
              <a:ea typeface="Verdana" panose="020B0604030504040204" pitchFamily="34" charset="0"/>
              <a:cs typeface="Verdana" panose="020B0604030504040204" pitchFamily="34" charset="0"/>
            </a:rPr>
            <a:t>Attendance record</a:t>
          </a:r>
          <a:endParaRPr lang="en-US" sz="1600" dirty="0">
            <a:latin typeface="Verdana" panose="020B0604030504040204" pitchFamily="34" charset="0"/>
            <a:ea typeface="Verdana" panose="020B0604030504040204" pitchFamily="34" charset="0"/>
            <a:cs typeface="Verdana" panose="020B0604030504040204" pitchFamily="34" charset="0"/>
          </a:endParaRPr>
        </a:p>
      </dgm:t>
    </dgm:pt>
    <dgm:pt modelId="{5B65779C-E891-414B-91A3-A56D2CE31D33}" type="parTrans" cxnId="{2538F67B-6885-4D09-A7FE-813A131A693C}">
      <dgm:prSet/>
      <dgm:spPr/>
      <dgm:t>
        <a:bodyPr/>
        <a:lstStyle/>
        <a:p>
          <a:endParaRPr lang="en-US" sz="1600"/>
        </a:p>
      </dgm:t>
    </dgm:pt>
    <dgm:pt modelId="{7DB9D964-9570-4C0A-9441-36AA7A3CFBA8}" type="sibTrans" cxnId="{2538F67B-6885-4D09-A7FE-813A131A693C}">
      <dgm:prSet/>
      <dgm:spPr/>
      <dgm:t>
        <a:bodyPr/>
        <a:lstStyle/>
        <a:p>
          <a:endParaRPr lang="en-US" sz="1600"/>
        </a:p>
      </dgm:t>
    </dgm:pt>
    <dgm:pt modelId="{4BBFBDBB-1C8C-4724-BFE4-40A1E49D2F7B}">
      <dgm:prSet phldrT="[Text]" custT="1"/>
      <dgm:spPr/>
      <dgm:t>
        <a:bodyPr/>
        <a:lstStyle/>
        <a:p>
          <a:r>
            <a:rPr lang="en-US" sz="1600" dirty="0" smtClean="0">
              <a:latin typeface="Verdana" panose="020B0604030504040204" pitchFamily="34" charset="0"/>
              <a:ea typeface="Verdana" panose="020B0604030504040204" pitchFamily="34" charset="0"/>
              <a:cs typeface="Verdana" panose="020B0604030504040204" pitchFamily="34" charset="0"/>
            </a:rPr>
            <a:t>Mentor and leadership qualities</a:t>
          </a:r>
          <a:endParaRPr lang="en-US" sz="1600" dirty="0">
            <a:latin typeface="Verdana" panose="020B0604030504040204" pitchFamily="34" charset="0"/>
            <a:ea typeface="Verdana" panose="020B0604030504040204" pitchFamily="34" charset="0"/>
            <a:cs typeface="Verdana" panose="020B0604030504040204" pitchFamily="34" charset="0"/>
          </a:endParaRPr>
        </a:p>
      </dgm:t>
    </dgm:pt>
    <dgm:pt modelId="{DFBAA5EA-AE0E-4EBF-B484-1D3BC69DAC3A}" type="parTrans" cxnId="{25DDCEAB-DAF6-4E3E-917C-654974F069D4}">
      <dgm:prSet/>
      <dgm:spPr/>
      <dgm:t>
        <a:bodyPr/>
        <a:lstStyle/>
        <a:p>
          <a:endParaRPr lang="en-US" sz="1600"/>
        </a:p>
      </dgm:t>
    </dgm:pt>
    <dgm:pt modelId="{C22D5CA2-1598-4A9C-B424-90B8D9A31E52}" type="sibTrans" cxnId="{25DDCEAB-DAF6-4E3E-917C-654974F069D4}">
      <dgm:prSet/>
      <dgm:spPr/>
      <dgm:t>
        <a:bodyPr/>
        <a:lstStyle/>
        <a:p>
          <a:endParaRPr lang="en-US" sz="1600"/>
        </a:p>
      </dgm:t>
    </dgm:pt>
    <dgm:pt modelId="{9A8BC2EE-6194-4032-858E-9FEAC8EB4D8E}">
      <dgm:prSet phldrT="[Text]" custT="1"/>
      <dgm:spPr/>
      <dgm:t>
        <a:bodyPr/>
        <a:lstStyle/>
        <a:p>
          <a:r>
            <a:rPr lang="en-US" sz="1600" dirty="0" smtClean="0">
              <a:latin typeface="Verdana" panose="020B0604030504040204" pitchFamily="34" charset="0"/>
              <a:ea typeface="Verdana" panose="020B0604030504040204" pitchFamily="34" charset="0"/>
              <a:cs typeface="Verdana" panose="020B0604030504040204" pitchFamily="34" charset="0"/>
            </a:rPr>
            <a:t>Job related education and certifications</a:t>
          </a:r>
          <a:endParaRPr lang="en-US" sz="1600" dirty="0">
            <a:latin typeface="Verdana" panose="020B0604030504040204" pitchFamily="34" charset="0"/>
            <a:ea typeface="Verdana" panose="020B0604030504040204" pitchFamily="34" charset="0"/>
            <a:cs typeface="Verdana" panose="020B0604030504040204" pitchFamily="34" charset="0"/>
          </a:endParaRPr>
        </a:p>
      </dgm:t>
    </dgm:pt>
    <dgm:pt modelId="{6866E660-730A-452F-A25C-3C5F0F60D64F}" type="parTrans" cxnId="{48D4A282-C551-441F-8C30-431168111AEC}">
      <dgm:prSet/>
      <dgm:spPr/>
      <dgm:t>
        <a:bodyPr/>
        <a:lstStyle/>
        <a:p>
          <a:endParaRPr lang="en-US" sz="1600"/>
        </a:p>
      </dgm:t>
    </dgm:pt>
    <dgm:pt modelId="{36C17451-7E22-4644-B12F-BCDFE0076DCB}" type="sibTrans" cxnId="{48D4A282-C551-441F-8C30-431168111AEC}">
      <dgm:prSet/>
      <dgm:spPr/>
      <dgm:t>
        <a:bodyPr/>
        <a:lstStyle/>
        <a:p>
          <a:endParaRPr lang="en-US" sz="1600"/>
        </a:p>
      </dgm:t>
    </dgm:pt>
    <dgm:pt modelId="{C51D30B1-82DE-4D73-88FF-97A66C7B49CC}">
      <dgm:prSet phldrT="[Text]" custT="1"/>
      <dgm:spPr/>
      <dgm:t>
        <a:bodyPr/>
        <a:lstStyle/>
        <a:p>
          <a:r>
            <a:rPr lang="en-US" sz="1600" dirty="0" smtClean="0">
              <a:latin typeface="Verdana" panose="020B0604030504040204" pitchFamily="34" charset="0"/>
              <a:ea typeface="Verdana" panose="020B0604030504040204" pitchFamily="34" charset="0"/>
              <a:cs typeface="Verdana" panose="020B0604030504040204" pitchFamily="34" charset="0"/>
            </a:rPr>
            <a:t>Competencies and skills</a:t>
          </a:r>
          <a:endParaRPr lang="en-US" sz="1600" dirty="0">
            <a:latin typeface="Verdana" panose="020B0604030504040204" pitchFamily="34" charset="0"/>
            <a:ea typeface="Verdana" panose="020B0604030504040204" pitchFamily="34" charset="0"/>
            <a:cs typeface="Verdana" panose="020B0604030504040204" pitchFamily="34" charset="0"/>
          </a:endParaRPr>
        </a:p>
      </dgm:t>
    </dgm:pt>
    <dgm:pt modelId="{7934B1F3-E574-478B-AE47-E359780ADEC3}" type="parTrans" cxnId="{469F77E9-DB0E-40EF-9886-1D6208A0C78D}">
      <dgm:prSet/>
      <dgm:spPr/>
      <dgm:t>
        <a:bodyPr/>
        <a:lstStyle/>
        <a:p>
          <a:endParaRPr lang="en-US" sz="1600"/>
        </a:p>
      </dgm:t>
    </dgm:pt>
    <dgm:pt modelId="{31261824-C44F-4570-8D02-A1BF66EDCD27}" type="sibTrans" cxnId="{469F77E9-DB0E-40EF-9886-1D6208A0C78D}">
      <dgm:prSet/>
      <dgm:spPr/>
      <dgm:t>
        <a:bodyPr/>
        <a:lstStyle/>
        <a:p>
          <a:endParaRPr lang="en-US" sz="1600"/>
        </a:p>
      </dgm:t>
    </dgm:pt>
    <dgm:pt modelId="{8D6C35C2-B7AB-4769-8391-A54CB6CDAA16}">
      <dgm:prSet phldrT="[Text]" custT="1"/>
      <dgm:spPr/>
      <dgm:t>
        <a:bodyPr/>
        <a:lstStyle/>
        <a:p>
          <a:r>
            <a:rPr lang="en-US" sz="1600" dirty="0" smtClean="0">
              <a:latin typeface="Verdana" panose="020B0604030504040204" pitchFamily="34" charset="0"/>
              <a:ea typeface="Verdana" panose="020B0604030504040204" pitchFamily="34" charset="0"/>
              <a:cs typeface="Verdana" panose="020B0604030504040204" pitchFamily="34" charset="0"/>
            </a:rPr>
            <a:t>Teamwork, collaboration and cooperation</a:t>
          </a:r>
          <a:endParaRPr lang="en-US" sz="1600" dirty="0">
            <a:latin typeface="Verdana" panose="020B0604030504040204" pitchFamily="34" charset="0"/>
            <a:ea typeface="Verdana" panose="020B0604030504040204" pitchFamily="34" charset="0"/>
            <a:cs typeface="Verdana" panose="020B0604030504040204" pitchFamily="34" charset="0"/>
          </a:endParaRPr>
        </a:p>
      </dgm:t>
    </dgm:pt>
    <dgm:pt modelId="{33FBD8A1-AD2D-4884-A427-476857FEF527}" type="parTrans" cxnId="{3AD4775F-DFA2-404E-B8DA-CFC535F888AD}">
      <dgm:prSet/>
      <dgm:spPr/>
      <dgm:t>
        <a:bodyPr/>
        <a:lstStyle/>
        <a:p>
          <a:endParaRPr lang="en-US"/>
        </a:p>
      </dgm:t>
    </dgm:pt>
    <dgm:pt modelId="{C9770FC5-526B-470A-B015-2D6C73EE1A4E}" type="sibTrans" cxnId="{3AD4775F-DFA2-404E-B8DA-CFC535F888AD}">
      <dgm:prSet/>
      <dgm:spPr/>
      <dgm:t>
        <a:bodyPr/>
        <a:lstStyle/>
        <a:p>
          <a:endParaRPr lang="en-US"/>
        </a:p>
      </dgm:t>
    </dgm:pt>
    <dgm:pt modelId="{A8F003CD-6464-4BC5-830E-63807CACAF94}">
      <dgm:prSet phldrT="[Text]" custT="1"/>
      <dgm:spPr/>
      <dgm:t>
        <a:bodyPr/>
        <a:lstStyle/>
        <a:p>
          <a:r>
            <a:rPr lang="en-US" sz="1600" dirty="0" smtClean="0">
              <a:latin typeface="Verdana" panose="020B0604030504040204" pitchFamily="34" charset="0"/>
              <a:ea typeface="Verdana" panose="020B0604030504040204" pitchFamily="34" charset="0"/>
              <a:cs typeface="Verdana" panose="020B0604030504040204" pitchFamily="34" charset="0"/>
            </a:rPr>
            <a:t>TWU community involvement</a:t>
          </a:r>
          <a:endParaRPr lang="en-US" sz="1600" dirty="0">
            <a:latin typeface="Verdana" panose="020B0604030504040204" pitchFamily="34" charset="0"/>
            <a:ea typeface="Verdana" panose="020B0604030504040204" pitchFamily="34" charset="0"/>
            <a:cs typeface="Verdana" panose="020B0604030504040204" pitchFamily="34" charset="0"/>
          </a:endParaRPr>
        </a:p>
      </dgm:t>
    </dgm:pt>
    <dgm:pt modelId="{0D099B75-64CA-43F3-9A8C-688945A97C39}" type="parTrans" cxnId="{ED88F55B-10D4-4D4A-A407-A2A633D878A0}">
      <dgm:prSet/>
      <dgm:spPr/>
      <dgm:t>
        <a:bodyPr/>
        <a:lstStyle/>
        <a:p>
          <a:endParaRPr lang="en-US"/>
        </a:p>
      </dgm:t>
    </dgm:pt>
    <dgm:pt modelId="{503B61DB-4F09-4CC9-B124-7BA0C3C89ACF}" type="sibTrans" cxnId="{ED88F55B-10D4-4D4A-A407-A2A633D878A0}">
      <dgm:prSet/>
      <dgm:spPr/>
      <dgm:t>
        <a:bodyPr/>
        <a:lstStyle/>
        <a:p>
          <a:endParaRPr lang="en-US"/>
        </a:p>
      </dgm:t>
    </dgm:pt>
    <dgm:pt modelId="{D5259917-0FED-4B58-ABDE-EB7D3C8176C4}">
      <dgm:prSet phldrT="[Text]" custT="1"/>
      <dgm:spPr/>
      <dgm:t>
        <a:bodyPr/>
        <a:lstStyle/>
        <a:p>
          <a:r>
            <a:rPr lang="en-US" sz="1600" dirty="0" smtClean="0">
              <a:latin typeface="Verdana" panose="020B0604030504040204" pitchFamily="34" charset="0"/>
              <a:ea typeface="Verdana" panose="020B0604030504040204" pitchFamily="34" charset="0"/>
              <a:cs typeface="Verdana" panose="020B0604030504040204" pitchFamily="34" charset="0"/>
            </a:rPr>
            <a:t>Driving the strategic initiatives of the dept./university</a:t>
          </a:r>
          <a:endParaRPr lang="en-US" sz="1600" dirty="0">
            <a:latin typeface="Verdana" panose="020B0604030504040204" pitchFamily="34" charset="0"/>
            <a:ea typeface="Verdana" panose="020B0604030504040204" pitchFamily="34" charset="0"/>
            <a:cs typeface="Verdana" panose="020B0604030504040204" pitchFamily="34" charset="0"/>
          </a:endParaRPr>
        </a:p>
      </dgm:t>
    </dgm:pt>
    <dgm:pt modelId="{72C3EE48-69C3-4B4C-8F83-7BE74594A998}" type="parTrans" cxnId="{D75463DE-7EEC-4C41-BF38-EEDD33180A4C}">
      <dgm:prSet/>
      <dgm:spPr/>
      <dgm:t>
        <a:bodyPr/>
        <a:lstStyle/>
        <a:p>
          <a:endParaRPr lang="en-US"/>
        </a:p>
      </dgm:t>
    </dgm:pt>
    <dgm:pt modelId="{11C4FFBE-09E2-4F3D-AA17-B17456702519}" type="sibTrans" cxnId="{D75463DE-7EEC-4C41-BF38-EEDD33180A4C}">
      <dgm:prSet/>
      <dgm:spPr/>
      <dgm:t>
        <a:bodyPr/>
        <a:lstStyle/>
        <a:p>
          <a:endParaRPr lang="en-US"/>
        </a:p>
      </dgm:t>
    </dgm:pt>
    <dgm:pt modelId="{E9DC2071-388B-4DB6-9B39-72E4B447C841}" type="pres">
      <dgm:prSet presAssocID="{9A52D79F-7D0F-43E4-9EED-B02260D6744D}" presName="vert0" presStyleCnt="0">
        <dgm:presLayoutVars>
          <dgm:dir/>
          <dgm:animOne val="branch"/>
          <dgm:animLvl val="lvl"/>
        </dgm:presLayoutVars>
      </dgm:prSet>
      <dgm:spPr/>
      <dgm:t>
        <a:bodyPr/>
        <a:lstStyle/>
        <a:p>
          <a:endParaRPr lang="en-US"/>
        </a:p>
      </dgm:t>
    </dgm:pt>
    <dgm:pt modelId="{F20FAFA7-F6FF-4C0B-8EEE-5E8E44ED602A}" type="pres">
      <dgm:prSet presAssocID="{50308796-FE1D-4335-9C20-DD6BFBB592EA}" presName="thickLine" presStyleLbl="alignNode1" presStyleIdx="0" presStyleCnt="1"/>
      <dgm:spPr/>
    </dgm:pt>
    <dgm:pt modelId="{D9C8BC17-AB65-4C56-8EC2-0D00F5D3D186}" type="pres">
      <dgm:prSet presAssocID="{50308796-FE1D-4335-9C20-DD6BFBB592EA}" presName="horz1" presStyleCnt="0"/>
      <dgm:spPr/>
    </dgm:pt>
    <dgm:pt modelId="{1EBEC788-E382-416D-A8FD-59972EDC5C01}" type="pres">
      <dgm:prSet presAssocID="{50308796-FE1D-4335-9C20-DD6BFBB592EA}" presName="tx1" presStyleLbl="revTx" presStyleIdx="0" presStyleCnt="9"/>
      <dgm:spPr/>
      <dgm:t>
        <a:bodyPr/>
        <a:lstStyle/>
        <a:p>
          <a:endParaRPr lang="en-US"/>
        </a:p>
      </dgm:t>
    </dgm:pt>
    <dgm:pt modelId="{5BF9A2C0-0038-4D9E-855F-4052971431CE}" type="pres">
      <dgm:prSet presAssocID="{50308796-FE1D-4335-9C20-DD6BFBB592EA}" presName="vert1" presStyleCnt="0"/>
      <dgm:spPr/>
    </dgm:pt>
    <dgm:pt modelId="{895A900B-3F9B-4300-A617-20F8489D93EE}" type="pres">
      <dgm:prSet presAssocID="{BB764DA2-80FB-49BD-9828-739D873BC7E9}" presName="vertSpace2a" presStyleCnt="0"/>
      <dgm:spPr/>
    </dgm:pt>
    <dgm:pt modelId="{71D7B6B3-3C0E-4C61-81BC-FE27FC794BCC}" type="pres">
      <dgm:prSet presAssocID="{BB764DA2-80FB-49BD-9828-739D873BC7E9}" presName="horz2" presStyleCnt="0"/>
      <dgm:spPr/>
    </dgm:pt>
    <dgm:pt modelId="{AD2F54BB-6E90-489D-8DE4-7B25C6551DEB}" type="pres">
      <dgm:prSet presAssocID="{BB764DA2-80FB-49BD-9828-739D873BC7E9}" presName="horzSpace2" presStyleCnt="0"/>
      <dgm:spPr/>
    </dgm:pt>
    <dgm:pt modelId="{161D1E7E-D880-4BE4-B93F-AEAA801446E0}" type="pres">
      <dgm:prSet presAssocID="{BB764DA2-80FB-49BD-9828-739D873BC7E9}" presName="tx2" presStyleLbl="revTx" presStyleIdx="1" presStyleCnt="9"/>
      <dgm:spPr/>
      <dgm:t>
        <a:bodyPr/>
        <a:lstStyle/>
        <a:p>
          <a:endParaRPr lang="en-US"/>
        </a:p>
      </dgm:t>
    </dgm:pt>
    <dgm:pt modelId="{C7EB808D-749D-4727-944D-A87C35FACFB8}" type="pres">
      <dgm:prSet presAssocID="{BB764DA2-80FB-49BD-9828-739D873BC7E9}" presName="vert2" presStyleCnt="0"/>
      <dgm:spPr/>
    </dgm:pt>
    <dgm:pt modelId="{A99339C9-ED8C-4F21-A424-40046561A838}" type="pres">
      <dgm:prSet presAssocID="{BB764DA2-80FB-49BD-9828-739D873BC7E9}" presName="thinLine2b" presStyleLbl="callout" presStyleIdx="0" presStyleCnt="8"/>
      <dgm:spPr/>
    </dgm:pt>
    <dgm:pt modelId="{992E5CCA-7F02-4160-990B-DC68A5B976FF}" type="pres">
      <dgm:prSet presAssocID="{BB764DA2-80FB-49BD-9828-739D873BC7E9}" presName="vertSpace2b" presStyleCnt="0"/>
      <dgm:spPr/>
    </dgm:pt>
    <dgm:pt modelId="{6EBCE699-6572-4389-A1EC-6F4D4F494215}" type="pres">
      <dgm:prSet presAssocID="{1E6A6082-EBCB-46CA-BFC1-432CBD59470D}" presName="horz2" presStyleCnt="0"/>
      <dgm:spPr/>
    </dgm:pt>
    <dgm:pt modelId="{57E7E397-9801-4F47-BC4E-46C6B372109D}" type="pres">
      <dgm:prSet presAssocID="{1E6A6082-EBCB-46CA-BFC1-432CBD59470D}" presName="horzSpace2" presStyleCnt="0"/>
      <dgm:spPr/>
    </dgm:pt>
    <dgm:pt modelId="{24A2005F-1684-4B07-8805-3BC1A3573F65}" type="pres">
      <dgm:prSet presAssocID="{1E6A6082-EBCB-46CA-BFC1-432CBD59470D}" presName="tx2" presStyleLbl="revTx" presStyleIdx="2" presStyleCnt="9"/>
      <dgm:spPr/>
      <dgm:t>
        <a:bodyPr/>
        <a:lstStyle/>
        <a:p>
          <a:endParaRPr lang="en-US"/>
        </a:p>
      </dgm:t>
    </dgm:pt>
    <dgm:pt modelId="{EFBED3E4-817B-4B0A-92ED-408A27DDB587}" type="pres">
      <dgm:prSet presAssocID="{1E6A6082-EBCB-46CA-BFC1-432CBD59470D}" presName="vert2" presStyleCnt="0"/>
      <dgm:spPr/>
    </dgm:pt>
    <dgm:pt modelId="{9B2AB2D8-916B-4BFF-977E-935A800CEE5E}" type="pres">
      <dgm:prSet presAssocID="{1E6A6082-EBCB-46CA-BFC1-432CBD59470D}" presName="thinLine2b" presStyleLbl="callout" presStyleIdx="1" presStyleCnt="8"/>
      <dgm:spPr/>
    </dgm:pt>
    <dgm:pt modelId="{76297FEC-8D17-4E72-B043-541CA65630EA}" type="pres">
      <dgm:prSet presAssocID="{1E6A6082-EBCB-46CA-BFC1-432CBD59470D}" presName="vertSpace2b" presStyleCnt="0"/>
      <dgm:spPr/>
    </dgm:pt>
    <dgm:pt modelId="{7047D0A4-AC25-485C-ACF0-F7CF3E17CA8D}" type="pres">
      <dgm:prSet presAssocID="{4BBFBDBB-1C8C-4724-BFE4-40A1E49D2F7B}" presName="horz2" presStyleCnt="0"/>
      <dgm:spPr/>
    </dgm:pt>
    <dgm:pt modelId="{D5698334-3235-4128-B5A1-9A2705FE13D1}" type="pres">
      <dgm:prSet presAssocID="{4BBFBDBB-1C8C-4724-BFE4-40A1E49D2F7B}" presName="horzSpace2" presStyleCnt="0"/>
      <dgm:spPr/>
    </dgm:pt>
    <dgm:pt modelId="{29BD8120-B12F-4279-800B-936A642887DD}" type="pres">
      <dgm:prSet presAssocID="{4BBFBDBB-1C8C-4724-BFE4-40A1E49D2F7B}" presName="tx2" presStyleLbl="revTx" presStyleIdx="3" presStyleCnt="9"/>
      <dgm:spPr/>
      <dgm:t>
        <a:bodyPr/>
        <a:lstStyle/>
        <a:p>
          <a:endParaRPr lang="en-US"/>
        </a:p>
      </dgm:t>
    </dgm:pt>
    <dgm:pt modelId="{59293785-610E-45B8-915B-7BD8CEF67A03}" type="pres">
      <dgm:prSet presAssocID="{4BBFBDBB-1C8C-4724-BFE4-40A1E49D2F7B}" presName="vert2" presStyleCnt="0"/>
      <dgm:spPr/>
    </dgm:pt>
    <dgm:pt modelId="{A7B6BBD2-CD6F-4BB7-9695-51EBA7057E01}" type="pres">
      <dgm:prSet presAssocID="{4BBFBDBB-1C8C-4724-BFE4-40A1E49D2F7B}" presName="thinLine2b" presStyleLbl="callout" presStyleIdx="2" presStyleCnt="8"/>
      <dgm:spPr/>
    </dgm:pt>
    <dgm:pt modelId="{CA3AE091-503C-43EF-8477-ED44443ABEF2}" type="pres">
      <dgm:prSet presAssocID="{4BBFBDBB-1C8C-4724-BFE4-40A1E49D2F7B}" presName="vertSpace2b" presStyleCnt="0"/>
      <dgm:spPr/>
    </dgm:pt>
    <dgm:pt modelId="{2A07DF60-5213-44A2-9C94-1BB3749B8C36}" type="pres">
      <dgm:prSet presAssocID="{9A8BC2EE-6194-4032-858E-9FEAC8EB4D8E}" presName="horz2" presStyleCnt="0"/>
      <dgm:spPr/>
    </dgm:pt>
    <dgm:pt modelId="{84CD28AF-5B27-43F8-9B54-B9584D149CDD}" type="pres">
      <dgm:prSet presAssocID="{9A8BC2EE-6194-4032-858E-9FEAC8EB4D8E}" presName="horzSpace2" presStyleCnt="0"/>
      <dgm:spPr/>
    </dgm:pt>
    <dgm:pt modelId="{3EF53B30-640F-4F4F-B6B0-577FC9FD45AE}" type="pres">
      <dgm:prSet presAssocID="{9A8BC2EE-6194-4032-858E-9FEAC8EB4D8E}" presName="tx2" presStyleLbl="revTx" presStyleIdx="4" presStyleCnt="9"/>
      <dgm:spPr/>
      <dgm:t>
        <a:bodyPr/>
        <a:lstStyle/>
        <a:p>
          <a:endParaRPr lang="en-US"/>
        </a:p>
      </dgm:t>
    </dgm:pt>
    <dgm:pt modelId="{D8DBCF93-D073-4E3C-99A2-3FD3271A04BA}" type="pres">
      <dgm:prSet presAssocID="{9A8BC2EE-6194-4032-858E-9FEAC8EB4D8E}" presName="vert2" presStyleCnt="0"/>
      <dgm:spPr/>
    </dgm:pt>
    <dgm:pt modelId="{F07A34E9-B055-484D-BB3C-55C9D5023D7C}" type="pres">
      <dgm:prSet presAssocID="{9A8BC2EE-6194-4032-858E-9FEAC8EB4D8E}" presName="thinLine2b" presStyleLbl="callout" presStyleIdx="3" presStyleCnt="8"/>
      <dgm:spPr/>
    </dgm:pt>
    <dgm:pt modelId="{A8AB2DC6-A145-4A7E-9897-9654C2F4AD4F}" type="pres">
      <dgm:prSet presAssocID="{9A8BC2EE-6194-4032-858E-9FEAC8EB4D8E}" presName="vertSpace2b" presStyleCnt="0"/>
      <dgm:spPr/>
    </dgm:pt>
    <dgm:pt modelId="{F8743C76-124B-43B4-8A40-C588290AED47}" type="pres">
      <dgm:prSet presAssocID="{C51D30B1-82DE-4D73-88FF-97A66C7B49CC}" presName="horz2" presStyleCnt="0"/>
      <dgm:spPr/>
    </dgm:pt>
    <dgm:pt modelId="{5693B95D-75D9-4256-ABCE-0614DF3817B4}" type="pres">
      <dgm:prSet presAssocID="{C51D30B1-82DE-4D73-88FF-97A66C7B49CC}" presName="horzSpace2" presStyleCnt="0"/>
      <dgm:spPr/>
    </dgm:pt>
    <dgm:pt modelId="{DDC72984-B603-4618-A094-0E4EF9902172}" type="pres">
      <dgm:prSet presAssocID="{C51D30B1-82DE-4D73-88FF-97A66C7B49CC}" presName="tx2" presStyleLbl="revTx" presStyleIdx="5" presStyleCnt="9"/>
      <dgm:spPr/>
      <dgm:t>
        <a:bodyPr/>
        <a:lstStyle/>
        <a:p>
          <a:endParaRPr lang="en-US"/>
        </a:p>
      </dgm:t>
    </dgm:pt>
    <dgm:pt modelId="{6B9F8335-121F-405A-8D97-EA295AAB580D}" type="pres">
      <dgm:prSet presAssocID="{C51D30B1-82DE-4D73-88FF-97A66C7B49CC}" presName="vert2" presStyleCnt="0"/>
      <dgm:spPr/>
    </dgm:pt>
    <dgm:pt modelId="{7893BD85-DDD7-4810-95E1-4994E9E69CB2}" type="pres">
      <dgm:prSet presAssocID="{C51D30B1-82DE-4D73-88FF-97A66C7B49CC}" presName="thinLine2b" presStyleLbl="callout" presStyleIdx="4" presStyleCnt="8"/>
      <dgm:spPr/>
    </dgm:pt>
    <dgm:pt modelId="{42428826-CAF6-472D-BF5F-52AB1D9AB102}" type="pres">
      <dgm:prSet presAssocID="{C51D30B1-82DE-4D73-88FF-97A66C7B49CC}" presName="vertSpace2b" presStyleCnt="0"/>
      <dgm:spPr/>
    </dgm:pt>
    <dgm:pt modelId="{F09BBD3A-BC47-44BA-9BF0-9FEDBDF50442}" type="pres">
      <dgm:prSet presAssocID="{8D6C35C2-B7AB-4769-8391-A54CB6CDAA16}" presName="horz2" presStyleCnt="0"/>
      <dgm:spPr/>
    </dgm:pt>
    <dgm:pt modelId="{10C3A1D4-216C-4A73-A18D-3B50DB60FA0C}" type="pres">
      <dgm:prSet presAssocID="{8D6C35C2-B7AB-4769-8391-A54CB6CDAA16}" presName="horzSpace2" presStyleCnt="0"/>
      <dgm:spPr/>
    </dgm:pt>
    <dgm:pt modelId="{6FB9FC33-0A72-4001-A132-097014B9B3BD}" type="pres">
      <dgm:prSet presAssocID="{8D6C35C2-B7AB-4769-8391-A54CB6CDAA16}" presName="tx2" presStyleLbl="revTx" presStyleIdx="6" presStyleCnt="9"/>
      <dgm:spPr/>
      <dgm:t>
        <a:bodyPr/>
        <a:lstStyle/>
        <a:p>
          <a:endParaRPr lang="en-US"/>
        </a:p>
      </dgm:t>
    </dgm:pt>
    <dgm:pt modelId="{95B93CCD-0A1A-4BE0-A31D-33E2AB39169B}" type="pres">
      <dgm:prSet presAssocID="{8D6C35C2-B7AB-4769-8391-A54CB6CDAA16}" presName="vert2" presStyleCnt="0"/>
      <dgm:spPr/>
    </dgm:pt>
    <dgm:pt modelId="{54732062-34A2-42D7-8C2B-F7BA74EBBDAA}" type="pres">
      <dgm:prSet presAssocID="{8D6C35C2-B7AB-4769-8391-A54CB6CDAA16}" presName="thinLine2b" presStyleLbl="callout" presStyleIdx="5" presStyleCnt="8"/>
      <dgm:spPr/>
    </dgm:pt>
    <dgm:pt modelId="{1CBBAC24-FA66-49A5-BDE3-3BA422C8FC5E}" type="pres">
      <dgm:prSet presAssocID="{8D6C35C2-B7AB-4769-8391-A54CB6CDAA16}" presName="vertSpace2b" presStyleCnt="0"/>
      <dgm:spPr/>
    </dgm:pt>
    <dgm:pt modelId="{C742D731-5A20-4FFB-B709-ED9C3AF929FE}" type="pres">
      <dgm:prSet presAssocID="{D5259917-0FED-4B58-ABDE-EB7D3C8176C4}" presName="horz2" presStyleCnt="0"/>
      <dgm:spPr/>
    </dgm:pt>
    <dgm:pt modelId="{E75E942F-330B-4952-81B0-FCB0A3FB0A47}" type="pres">
      <dgm:prSet presAssocID="{D5259917-0FED-4B58-ABDE-EB7D3C8176C4}" presName="horzSpace2" presStyleCnt="0"/>
      <dgm:spPr/>
    </dgm:pt>
    <dgm:pt modelId="{9A367794-4CB7-47E7-8FB9-DCE5E9882EF2}" type="pres">
      <dgm:prSet presAssocID="{D5259917-0FED-4B58-ABDE-EB7D3C8176C4}" presName="tx2" presStyleLbl="revTx" presStyleIdx="7" presStyleCnt="9"/>
      <dgm:spPr/>
      <dgm:t>
        <a:bodyPr/>
        <a:lstStyle/>
        <a:p>
          <a:endParaRPr lang="en-US"/>
        </a:p>
      </dgm:t>
    </dgm:pt>
    <dgm:pt modelId="{A868948F-0DE0-4A3F-AABF-D6CF74A17DF3}" type="pres">
      <dgm:prSet presAssocID="{D5259917-0FED-4B58-ABDE-EB7D3C8176C4}" presName="vert2" presStyleCnt="0"/>
      <dgm:spPr/>
    </dgm:pt>
    <dgm:pt modelId="{89D15169-88C6-4F8C-9952-23DD57A31A42}" type="pres">
      <dgm:prSet presAssocID="{D5259917-0FED-4B58-ABDE-EB7D3C8176C4}" presName="thinLine2b" presStyleLbl="callout" presStyleIdx="6" presStyleCnt="8"/>
      <dgm:spPr/>
    </dgm:pt>
    <dgm:pt modelId="{02DB6C7B-2348-41A1-B777-4042CD70E477}" type="pres">
      <dgm:prSet presAssocID="{D5259917-0FED-4B58-ABDE-EB7D3C8176C4}" presName="vertSpace2b" presStyleCnt="0"/>
      <dgm:spPr/>
    </dgm:pt>
    <dgm:pt modelId="{157116CF-83C0-49F8-9E73-E8005ACE6FB3}" type="pres">
      <dgm:prSet presAssocID="{A8F003CD-6464-4BC5-830E-63807CACAF94}" presName="horz2" presStyleCnt="0"/>
      <dgm:spPr/>
    </dgm:pt>
    <dgm:pt modelId="{E667813D-AAFA-48AC-AE2D-AED200038CA9}" type="pres">
      <dgm:prSet presAssocID="{A8F003CD-6464-4BC5-830E-63807CACAF94}" presName="horzSpace2" presStyleCnt="0"/>
      <dgm:spPr/>
    </dgm:pt>
    <dgm:pt modelId="{431FB71C-7C64-4D73-BFD1-874D400652E9}" type="pres">
      <dgm:prSet presAssocID="{A8F003CD-6464-4BC5-830E-63807CACAF94}" presName="tx2" presStyleLbl="revTx" presStyleIdx="8" presStyleCnt="9"/>
      <dgm:spPr/>
      <dgm:t>
        <a:bodyPr/>
        <a:lstStyle/>
        <a:p>
          <a:endParaRPr lang="en-US"/>
        </a:p>
      </dgm:t>
    </dgm:pt>
    <dgm:pt modelId="{67F9EA39-2239-4B31-892C-0A91FD82AA42}" type="pres">
      <dgm:prSet presAssocID="{A8F003CD-6464-4BC5-830E-63807CACAF94}" presName="vert2" presStyleCnt="0"/>
      <dgm:spPr/>
    </dgm:pt>
    <dgm:pt modelId="{CAB0FD54-6D38-4259-8D3C-1C5475B519D2}" type="pres">
      <dgm:prSet presAssocID="{A8F003CD-6464-4BC5-830E-63807CACAF94}" presName="thinLine2b" presStyleLbl="callout" presStyleIdx="7" presStyleCnt="8"/>
      <dgm:spPr/>
    </dgm:pt>
    <dgm:pt modelId="{A069CA9F-4DDC-4686-AA26-A62BF5BBF5FF}" type="pres">
      <dgm:prSet presAssocID="{A8F003CD-6464-4BC5-830E-63807CACAF94}" presName="vertSpace2b" presStyleCnt="0"/>
      <dgm:spPr/>
    </dgm:pt>
  </dgm:ptLst>
  <dgm:cxnLst>
    <dgm:cxn modelId="{5E16C377-CD42-4362-9A33-3C8252D07F5A}" type="presOf" srcId="{C51D30B1-82DE-4D73-88FF-97A66C7B49CC}" destId="{DDC72984-B603-4618-A094-0E4EF9902172}" srcOrd="0" destOrd="0" presId="urn:microsoft.com/office/officeart/2008/layout/LinedList"/>
    <dgm:cxn modelId="{25DDCEAB-DAF6-4E3E-917C-654974F069D4}" srcId="{50308796-FE1D-4335-9C20-DD6BFBB592EA}" destId="{4BBFBDBB-1C8C-4724-BFE4-40A1E49D2F7B}" srcOrd="2" destOrd="0" parTransId="{DFBAA5EA-AE0E-4EBF-B484-1D3BC69DAC3A}" sibTransId="{C22D5CA2-1598-4A9C-B424-90B8D9A31E52}"/>
    <dgm:cxn modelId="{2538F67B-6885-4D09-A7FE-813A131A693C}" srcId="{50308796-FE1D-4335-9C20-DD6BFBB592EA}" destId="{1E6A6082-EBCB-46CA-BFC1-432CBD59470D}" srcOrd="1" destOrd="0" parTransId="{5B65779C-E891-414B-91A3-A56D2CE31D33}" sibTransId="{7DB9D964-9570-4C0A-9441-36AA7A3CFBA8}"/>
    <dgm:cxn modelId="{D75463DE-7EEC-4C41-BF38-EEDD33180A4C}" srcId="{50308796-FE1D-4335-9C20-DD6BFBB592EA}" destId="{D5259917-0FED-4B58-ABDE-EB7D3C8176C4}" srcOrd="6" destOrd="0" parTransId="{72C3EE48-69C3-4B4C-8F83-7BE74594A998}" sibTransId="{11C4FFBE-09E2-4F3D-AA17-B17456702519}"/>
    <dgm:cxn modelId="{015F3DB9-5E34-47E0-9D8A-46DBEBB5DE64}" type="presOf" srcId="{D5259917-0FED-4B58-ABDE-EB7D3C8176C4}" destId="{9A367794-4CB7-47E7-8FB9-DCE5E9882EF2}" srcOrd="0" destOrd="0" presId="urn:microsoft.com/office/officeart/2008/layout/LinedList"/>
    <dgm:cxn modelId="{9ECC856D-7B3E-4903-BFDD-E021B9F78DBF}" type="presOf" srcId="{9A52D79F-7D0F-43E4-9EED-B02260D6744D}" destId="{E9DC2071-388B-4DB6-9B39-72E4B447C841}" srcOrd="0" destOrd="0" presId="urn:microsoft.com/office/officeart/2008/layout/LinedList"/>
    <dgm:cxn modelId="{2442F94E-9903-4397-A0D9-946A04EE9B9F}" type="presOf" srcId="{A8F003CD-6464-4BC5-830E-63807CACAF94}" destId="{431FB71C-7C64-4D73-BFD1-874D400652E9}" srcOrd="0" destOrd="0" presId="urn:microsoft.com/office/officeart/2008/layout/LinedList"/>
    <dgm:cxn modelId="{48D4A282-C551-441F-8C30-431168111AEC}" srcId="{50308796-FE1D-4335-9C20-DD6BFBB592EA}" destId="{9A8BC2EE-6194-4032-858E-9FEAC8EB4D8E}" srcOrd="3" destOrd="0" parTransId="{6866E660-730A-452F-A25C-3C5F0F60D64F}" sibTransId="{36C17451-7E22-4644-B12F-BCDFE0076DCB}"/>
    <dgm:cxn modelId="{A12325B9-A3FA-41FD-B988-958F3FC33EB0}" type="presOf" srcId="{4BBFBDBB-1C8C-4724-BFE4-40A1E49D2F7B}" destId="{29BD8120-B12F-4279-800B-936A642887DD}" srcOrd="0" destOrd="0" presId="urn:microsoft.com/office/officeart/2008/layout/LinedList"/>
    <dgm:cxn modelId="{2B6842FB-2849-4E9E-880F-50E3428C1A14}" type="presOf" srcId="{8D6C35C2-B7AB-4769-8391-A54CB6CDAA16}" destId="{6FB9FC33-0A72-4001-A132-097014B9B3BD}" srcOrd="0" destOrd="0" presId="urn:microsoft.com/office/officeart/2008/layout/LinedList"/>
    <dgm:cxn modelId="{3AD4775F-DFA2-404E-B8DA-CFC535F888AD}" srcId="{50308796-FE1D-4335-9C20-DD6BFBB592EA}" destId="{8D6C35C2-B7AB-4769-8391-A54CB6CDAA16}" srcOrd="5" destOrd="0" parTransId="{33FBD8A1-AD2D-4884-A427-476857FEF527}" sibTransId="{C9770FC5-526B-470A-B015-2D6C73EE1A4E}"/>
    <dgm:cxn modelId="{A4BF3CBA-8107-4E4B-8375-6D4886A813B6}" srcId="{50308796-FE1D-4335-9C20-DD6BFBB592EA}" destId="{BB764DA2-80FB-49BD-9828-739D873BC7E9}" srcOrd="0" destOrd="0" parTransId="{3F5F942F-8E9E-4BB6-97F8-C8712E7919FA}" sibTransId="{4FBCE72A-E018-4960-93D1-11B169BD808D}"/>
    <dgm:cxn modelId="{3DC6E239-42E1-4F49-B7B7-6097CD98DCFF}" type="presOf" srcId="{BB764DA2-80FB-49BD-9828-739D873BC7E9}" destId="{161D1E7E-D880-4BE4-B93F-AEAA801446E0}" srcOrd="0" destOrd="0" presId="urn:microsoft.com/office/officeart/2008/layout/LinedList"/>
    <dgm:cxn modelId="{ED88F55B-10D4-4D4A-A407-A2A633D878A0}" srcId="{50308796-FE1D-4335-9C20-DD6BFBB592EA}" destId="{A8F003CD-6464-4BC5-830E-63807CACAF94}" srcOrd="7" destOrd="0" parTransId="{0D099B75-64CA-43F3-9A8C-688945A97C39}" sibTransId="{503B61DB-4F09-4CC9-B124-7BA0C3C89ACF}"/>
    <dgm:cxn modelId="{39E37CF5-20B3-4280-8F81-AF24D52F5CF0}" type="presOf" srcId="{1E6A6082-EBCB-46CA-BFC1-432CBD59470D}" destId="{24A2005F-1684-4B07-8805-3BC1A3573F65}" srcOrd="0" destOrd="0" presId="urn:microsoft.com/office/officeart/2008/layout/LinedList"/>
    <dgm:cxn modelId="{04493919-0803-4FD6-A033-5B789EAE8BA6}" type="presOf" srcId="{9A8BC2EE-6194-4032-858E-9FEAC8EB4D8E}" destId="{3EF53B30-640F-4F4F-B6B0-577FC9FD45AE}" srcOrd="0" destOrd="0" presId="urn:microsoft.com/office/officeart/2008/layout/LinedList"/>
    <dgm:cxn modelId="{0AF32D6D-A11C-4F8E-A3E0-0396ACA355BA}" srcId="{9A52D79F-7D0F-43E4-9EED-B02260D6744D}" destId="{50308796-FE1D-4335-9C20-DD6BFBB592EA}" srcOrd="0" destOrd="0" parTransId="{868C0655-F155-4C32-B454-05DD744D5AD0}" sibTransId="{1E3E0E39-71EE-4C64-AC31-7E716CF0193A}"/>
    <dgm:cxn modelId="{BF1983C1-B227-4541-AC28-8FDF19643957}" type="presOf" srcId="{50308796-FE1D-4335-9C20-DD6BFBB592EA}" destId="{1EBEC788-E382-416D-A8FD-59972EDC5C01}" srcOrd="0" destOrd="0" presId="urn:microsoft.com/office/officeart/2008/layout/LinedList"/>
    <dgm:cxn modelId="{469F77E9-DB0E-40EF-9886-1D6208A0C78D}" srcId="{50308796-FE1D-4335-9C20-DD6BFBB592EA}" destId="{C51D30B1-82DE-4D73-88FF-97A66C7B49CC}" srcOrd="4" destOrd="0" parTransId="{7934B1F3-E574-478B-AE47-E359780ADEC3}" sibTransId="{31261824-C44F-4570-8D02-A1BF66EDCD27}"/>
    <dgm:cxn modelId="{18D09731-8987-4BDC-BFCF-0C8FA62A5ADF}" type="presParOf" srcId="{E9DC2071-388B-4DB6-9B39-72E4B447C841}" destId="{F20FAFA7-F6FF-4C0B-8EEE-5E8E44ED602A}" srcOrd="0" destOrd="0" presId="urn:microsoft.com/office/officeart/2008/layout/LinedList"/>
    <dgm:cxn modelId="{E97CEB76-C260-481A-BF1F-E9F9E2EB39B6}" type="presParOf" srcId="{E9DC2071-388B-4DB6-9B39-72E4B447C841}" destId="{D9C8BC17-AB65-4C56-8EC2-0D00F5D3D186}" srcOrd="1" destOrd="0" presId="urn:microsoft.com/office/officeart/2008/layout/LinedList"/>
    <dgm:cxn modelId="{019F348D-26BA-47A5-B5B0-B8781A3FBE58}" type="presParOf" srcId="{D9C8BC17-AB65-4C56-8EC2-0D00F5D3D186}" destId="{1EBEC788-E382-416D-A8FD-59972EDC5C01}" srcOrd="0" destOrd="0" presId="urn:microsoft.com/office/officeart/2008/layout/LinedList"/>
    <dgm:cxn modelId="{4032301F-3921-48C6-AD2B-0E0ABCA61E64}" type="presParOf" srcId="{D9C8BC17-AB65-4C56-8EC2-0D00F5D3D186}" destId="{5BF9A2C0-0038-4D9E-855F-4052971431CE}" srcOrd="1" destOrd="0" presId="urn:microsoft.com/office/officeart/2008/layout/LinedList"/>
    <dgm:cxn modelId="{628106D0-1CB6-4F6B-8A43-0C68303DE2CC}" type="presParOf" srcId="{5BF9A2C0-0038-4D9E-855F-4052971431CE}" destId="{895A900B-3F9B-4300-A617-20F8489D93EE}" srcOrd="0" destOrd="0" presId="urn:microsoft.com/office/officeart/2008/layout/LinedList"/>
    <dgm:cxn modelId="{C4BE9D71-770B-45D9-9821-2FA9AEC748FE}" type="presParOf" srcId="{5BF9A2C0-0038-4D9E-855F-4052971431CE}" destId="{71D7B6B3-3C0E-4C61-81BC-FE27FC794BCC}" srcOrd="1" destOrd="0" presId="urn:microsoft.com/office/officeart/2008/layout/LinedList"/>
    <dgm:cxn modelId="{9E2AD42C-CC3F-4751-943D-C2CC8F73A042}" type="presParOf" srcId="{71D7B6B3-3C0E-4C61-81BC-FE27FC794BCC}" destId="{AD2F54BB-6E90-489D-8DE4-7B25C6551DEB}" srcOrd="0" destOrd="0" presId="urn:microsoft.com/office/officeart/2008/layout/LinedList"/>
    <dgm:cxn modelId="{7AB5D194-9250-41A7-A4EF-A9D414EB1B6D}" type="presParOf" srcId="{71D7B6B3-3C0E-4C61-81BC-FE27FC794BCC}" destId="{161D1E7E-D880-4BE4-B93F-AEAA801446E0}" srcOrd="1" destOrd="0" presId="urn:microsoft.com/office/officeart/2008/layout/LinedList"/>
    <dgm:cxn modelId="{CD917C95-2F27-4AFC-B6F5-D51779305AFE}" type="presParOf" srcId="{71D7B6B3-3C0E-4C61-81BC-FE27FC794BCC}" destId="{C7EB808D-749D-4727-944D-A87C35FACFB8}" srcOrd="2" destOrd="0" presId="urn:microsoft.com/office/officeart/2008/layout/LinedList"/>
    <dgm:cxn modelId="{D3231DDF-01B9-4854-8715-BEA885C860B6}" type="presParOf" srcId="{5BF9A2C0-0038-4D9E-855F-4052971431CE}" destId="{A99339C9-ED8C-4F21-A424-40046561A838}" srcOrd="2" destOrd="0" presId="urn:microsoft.com/office/officeart/2008/layout/LinedList"/>
    <dgm:cxn modelId="{1971FE7A-ADDA-4229-BAC3-D41F27D003F3}" type="presParOf" srcId="{5BF9A2C0-0038-4D9E-855F-4052971431CE}" destId="{992E5CCA-7F02-4160-990B-DC68A5B976FF}" srcOrd="3" destOrd="0" presId="urn:microsoft.com/office/officeart/2008/layout/LinedList"/>
    <dgm:cxn modelId="{F2D7D686-150E-418B-ADFA-DE9B47640962}" type="presParOf" srcId="{5BF9A2C0-0038-4D9E-855F-4052971431CE}" destId="{6EBCE699-6572-4389-A1EC-6F4D4F494215}" srcOrd="4" destOrd="0" presId="urn:microsoft.com/office/officeart/2008/layout/LinedList"/>
    <dgm:cxn modelId="{8C9E601E-9E74-4524-9313-425292698DF8}" type="presParOf" srcId="{6EBCE699-6572-4389-A1EC-6F4D4F494215}" destId="{57E7E397-9801-4F47-BC4E-46C6B372109D}" srcOrd="0" destOrd="0" presId="urn:microsoft.com/office/officeart/2008/layout/LinedList"/>
    <dgm:cxn modelId="{22FBAC33-7E38-4D81-9C03-2A62EF24A754}" type="presParOf" srcId="{6EBCE699-6572-4389-A1EC-6F4D4F494215}" destId="{24A2005F-1684-4B07-8805-3BC1A3573F65}" srcOrd="1" destOrd="0" presId="urn:microsoft.com/office/officeart/2008/layout/LinedList"/>
    <dgm:cxn modelId="{B5DCA4C6-B5FF-43EC-A4D6-540DB677B62D}" type="presParOf" srcId="{6EBCE699-6572-4389-A1EC-6F4D4F494215}" destId="{EFBED3E4-817B-4B0A-92ED-408A27DDB587}" srcOrd="2" destOrd="0" presId="urn:microsoft.com/office/officeart/2008/layout/LinedList"/>
    <dgm:cxn modelId="{5E0E50FA-1FB0-482E-B050-8F7A3248EE09}" type="presParOf" srcId="{5BF9A2C0-0038-4D9E-855F-4052971431CE}" destId="{9B2AB2D8-916B-4BFF-977E-935A800CEE5E}" srcOrd="5" destOrd="0" presId="urn:microsoft.com/office/officeart/2008/layout/LinedList"/>
    <dgm:cxn modelId="{6420C1C4-A334-4120-9337-62B4C470BD7A}" type="presParOf" srcId="{5BF9A2C0-0038-4D9E-855F-4052971431CE}" destId="{76297FEC-8D17-4E72-B043-541CA65630EA}" srcOrd="6" destOrd="0" presId="urn:microsoft.com/office/officeart/2008/layout/LinedList"/>
    <dgm:cxn modelId="{48C3EFD7-8A27-48CA-8CCB-E529F66E0EAD}" type="presParOf" srcId="{5BF9A2C0-0038-4D9E-855F-4052971431CE}" destId="{7047D0A4-AC25-485C-ACF0-F7CF3E17CA8D}" srcOrd="7" destOrd="0" presId="urn:microsoft.com/office/officeart/2008/layout/LinedList"/>
    <dgm:cxn modelId="{1C494BA0-6477-4269-91F2-A7FFDA27CD6D}" type="presParOf" srcId="{7047D0A4-AC25-485C-ACF0-F7CF3E17CA8D}" destId="{D5698334-3235-4128-B5A1-9A2705FE13D1}" srcOrd="0" destOrd="0" presId="urn:microsoft.com/office/officeart/2008/layout/LinedList"/>
    <dgm:cxn modelId="{FC6AB5BB-6E5F-457B-90D4-45726C5262C6}" type="presParOf" srcId="{7047D0A4-AC25-485C-ACF0-F7CF3E17CA8D}" destId="{29BD8120-B12F-4279-800B-936A642887DD}" srcOrd="1" destOrd="0" presId="urn:microsoft.com/office/officeart/2008/layout/LinedList"/>
    <dgm:cxn modelId="{43060A09-9666-45D3-8384-83591896AF0C}" type="presParOf" srcId="{7047D0A4-AC25-485C-ACF0-F7CF3E17CA8D}" destId="{59293785-610E-45B8-915B-7BD8CEF67A03}" srcOrd="2" destOrd="0" presId="urn:microsoft.com/office/officeart/2008/layout/LinedList"/>
    <dgm:cxn modelId="{4CA51BFD-9D05-4BC4-BE5B-27D4B4670A9F}" type="presParOf" srcId="{5BF9A2C0-0038-4D9E-855F-4052971431CE}" destId="{A7B6BBD2-CD6F-4BB7-9695-51EBA7057E01}" srcOrd="8" destOrd="0" presId="urn:microsoft.com/office/officeart/2008/layout/LinedList"/>
    <dgm:cxn modelId="{2D6F4D49-6513-417A-B4F0-E87E16610C0D}" type="presParOf" srcId="{5BF9A2C0-0038-4D9E-855F-4052971431CE}" destId="{CA3AE091-503C-43EF-8477-ED44443ABEF2}" srcOrd="9" destOrd="0" presId="urn:microsoft.com/office/officeart/2008/layout/LinedList"/>
    <dgm:cxn modelId="{9410C291-716C-4A12-9AC1-866FD1653BA6}" type="presParOf" srcId="{5BF9A2C0-0038-4D9E-855F-4052971431CE}" destId="{2A07DF60-5213-44A2-9C94-1BB3749B8C36}" srcOrd="10" destOrd="0" presId="urn:microsoft.com/office/officeart/2008/layout/LinedList"/>
    <dgm:cxn modelId="{DE571781-852F-4271-9184-05027585F1DE}" type="presParOf" srcId="{2A07DF60-5213-44A2-9C94-1BB3749B8C36}" destId="{84CD28AF-5B27-43F8-9B54-B9584D149CDD}" srcOrd="0" destOrd="0" presId="urn:microsoft.com/office/officeart/2008/layout/LinedList"/>
    <dgm:cxn modelId="{1B60E282-708B-4DFD-AB37-CAB49EF27400}" type="presParOf" srcId="{2A07DF60-5213-44A2-9C94-1BB3749B8C36}" destId="{3EF53B30-640F-4F4F-B6B0-577FC9FD45AE}" srcOrd="1" destOrd="0" presId="urn:microsoft.com/office/officeart/2008/layout/LinedList"/>
    <dgm:cxn modelId="{DBFB8F21-49C7-4674-96E1-2A7E5143AB26}" type="presParOf" srcId="{2A07DF60-5213-44A2-9C94-1BB3749B8C36}" destId="{D8DBCF93-D073-4E3C-99A2-3FD3271A04BA}" srcOrd="2" destOrd="0" presId="urn:microsoft.com/office/officeart/2008/layout/LinedList"/>
    <dgm:cxn modelId="{D2FABB46-9FAC-4D61-B7A6-4109628F6B22}" type="presParOf" srcId="{5BF9A2C0-0038-4D9E-855F-4052971431CE}" destId="{F07A34E9-B055-484D-BB3C-55C9D5023D7C}" srcOrd="11" destOrd="0" presId="urn:microsoft.com/office/officeart/2008/layout/LinedList"/>
    <dgm:cxn modelId="{10FD94E8-E5C8-452B-B662-980205899856}" type="presParOf" srcId="{5BF9A2C0-0038-4D9E-855F-4052971431CE}" destId="{A8AB2DC6-A145-4A7E-9897-9654C2F4AD4F}" srcOrd="12" destOrd="0" presId="urn:microsoft.com/office/officeart/2008/layout/LinedList"/>
    <dgm:cxn modelId="{5A909A51-B284-4C51-BD74-10589649016C}" type="presParOf" srcId="{5BF9A2C0-0038-4D9E-855F-4052971431CE}" destId="{F8743C76-124B-43B4-8A40-C588290AED47}" srcOrd="13" destOrd="0" presId="urn:microsoft.com/office/officeart/2008/layout/LinedList"/>
    <dgm:cxn modelId="{538AC025-6973-4EE8-B395-F1E0BE0FCB2C}" type="presParOf" srcId="{F8743C76-124B-43B4-8A40-C588290AED47}" destId="{5693B95D-75D9-4256-ABCE-0614DF3817B4}" srcOrd="0" destOrd="0" presId="urn:microsoft.com/office/officeart/2008/layout/LinedList"/>
    <dgm:cxn modelId="{CDB61378-A098-424A-BB6F-EB063CC3038C}" type="presParOf" srcId="{F8743C76-124B-43B4-8A40-C588290AED47}" destId="{DDC72984-B603-4618-A094-0E4EF9902172}" srcOrd="1" destOrd="0" presId="urn:microsoft.com/office/officeart/2008/layout/LinedList"/>
    <dgm:cxn modelId="{C80FD6B9-E30B-46FD-A8AC-387396F23DA4}" type="presParOf" srcId="{F8743C76-124B-43B4-8A40-C588290AED47}" destId="{6B9F8335-121F-405A-8D97-EA295AAB580D}" srcOrd="2" destOrd="0" presId="urn:microsoft.com/office/officeart/2008/layout/LinedList"/>
    <dgm:cxn modelId="{5290CED0-B343-4B7D-AA54-019F9ED7A91A}" type="presParOf" srcId="{5BF9A2C0-0038-4D9E-855F-4052971431CE}" destId="{7893BD85-DDD7-4810-95E1-4994E9E69CB2}" srcOrd="14" destOrd="0" presId="urn:microsoft.com/office/officeart/2008/layout/LinedList"/>
    <dgm:cxn modelId="{B53C61F9-1BB2-4698-A76B-F239D96C02C3}" type="presParOf" srcId="{5BF9A2C0-0038-4D9E-855F-4052971431CE}" destId="{42428826-CAF6-472D-BF5F-52AB1D9AB102}" srcOrd="15" destOrd="0" presId="urn:microsoft.com/office/officeart/2008/layout/LinedList"/>
    <dgm:cxn modelId="{B318BF4E-26DC-47E8-A207-16E6E9BE9AE6}" type="presParOf" srcId="{5BF9A2C0-0038-4D9E-855F-4052971431CE}" destId="{F09BBD3A-BC47-44BA-9BF0-9FEDBDF50442}" srcOrd="16" destOrd="0" presId="urn:microsoft.com/office/officeart/2008/layout/LinedList"/>
    <dgm:cxn modelId="{FB0FE087-F328-458C-B1FD-58BD5C76694A}" type="presParOf" srcId="{F09BBD3A-BC47-44BA-9BF0-9FEDBDF50442}" destId="{10C3A1D4-216C-4A73-A18D-3B50DB60FA0C}" srcOrd="0" destOrd="0" presId="urn:microsoft.com/office/officeart/2008/layout/LinedList"/>
    <dgm:cxn modelId="{EEDA1BF1-FC29-43E1-9A38-157C51E29876}" type="presParOf" srcId="{F09BBD3A-BC47-44BA-9BF0-9FEDBDF50442}" destId="{6FB9FC33-0A72-4001-A132-097014B9B3BD}" srcOrd="1" destOrd="0" presId="urn:microsoft.com/office/officeart/2008/layout/LinedList"/>
    <dgm:cxn modelId="{79A05986-55C1-4FED-BDE6-3D06E8664072}" type="presParOf" srcId="{F09BBD3A-BC47-44BA-9BF0-9FEDBDF50442}" destId="{95B93CCD-0A1A-4BE0-A31D-33E2AB39169B}" srcOrd="2" destOrd="0" presId="urn:microsoft.com/office/officeart/2008/layout/LinedList"/>
    <dgm:cxn modelId="{343E7D30-B7D9-4124-A3B7-C74F2DFA12CC}" type="presParOf" srcId="{5BF9A2C0-0038-4D9E-855F-4052971431CE}" destId="{54732062-34A2-42D7-8C2B-F7BA74EBBDAA}" srcOrd="17" destOrd="0" presId="urn:microsoft.com/office/officeart/2008/layout/LinedList"/>
    <dgm:cxn modelId="{F0ADBA8C-D758-4577-B1E5-814A03DA4B9D}" type="presParOf" srcId="{5BF9A2C0-0038-4D9E-855F-4052971431CE}" destId="{1CBBAC24-FA66-49A5-BDE3-3BA422C8FC5E}" srcOrd="18" destOrd="0" presId="urn:microsoft.com/office/officeart/2008/layout/LinedList"/>
    <dgm:cxn modelId="{A809F3D2-B388-438C-8611-2D4452F51B17}" type="presParOf" srcId="{5BF9A2C0-0038-4D9E-855F-4052971431CE}" destId="{C742D731-5A20-4FFB-B709-ED9C3AF929FE}" srcOrd="19" destOrd="0" presId="urn:microsoft.com/office/officeart/2008/layout/LinedList"/>
    <dgm:cxn modelId="{FE7CA7D5-EF16-4DA2-A034-4CB57DD11756}" type="presParOf" srcId="{C742D731-5A20-4FFB-B709-ED9C3AF929FE}" destId="{E75E942F-330B-4952-81B0-FCB0A3FB0A47}" srcOrd="0" destOrd="0" presId="urn:microsoft.com/office/officeart/2008/layout/LinedList"/>
    <dgm:cxn modelId="{85A9B127-CF66-4EED-8C3F-A35F6DC0E4E7}" type="presParOf" srcId="{C742D731-5A20-4FFB-B709-ED9C3AF929FE}" destId="{9A367794-4CB7-47E7-8FB9-DCE5E9882EF2}" srcOrd="1" destOrd="0" presId="urn:microsoft.com/office/officeart/2008/layout/LinedList"/>
    <dgm:cxn modelId="{9387241E-DAE6-4ABA-B5A8-937961B29D4D}" type="presParOf" srcId="{C742D731-5A20-4FFB-B709-ED9C3AF929FE}" destId="{A868948F-0DE0-4A3F-AABF-D6CF74A17DF3}" srcOrd="2" destOrd="0" presId="urn:microsoft.com/office/officeart/2008/layout/LinedList"/>
    <dgm:cxn modelId="{C6291E4E-A745-4EB4-A7BD-09049BA955F6}" type="presParOf" srcId="{5BF9A2C0-0038-4D9E-855F-4052971431CE}" destId="{89D15169-88C6-4F8C-9952-23DD57A31A42}" srcOrd="20" destOrd="0" presId="urn:microsoft.com/office/officeart/2008/layout/LinedList"/>
    <dgm:cxn modelId="{8D4A4CD9-9B09-4259-B18A-2B798F83CB5A}" type="presParOf" srcId="{5BF9A2C0-0038-4D9E-855F-4052971431CE}" destId="{02DB6C7B-2348-41A1-B777-4042CD70E477}" srcOrd="21" destOrd="0" presId="urn:microsoft.com/office/officeart/2008/layout/LinedList"/>
    <dgm:cxn modelId="{BE468400-6E3C-48BD-AF9E-8BE984CD9B0F}" type="presParOf" srcId="{5BF9A2C0-0038-4D9E-855F-4052971431CE}" destId="{157116CF-83C0-49F8-9E73-E8005ACE6FB3}" srcOrd="22" destOrd="0" presId="urn:microsoft.com/office/officeart/2008/layout/LinedList"/>
    <dgm:cxn modelId="{7DF80031-85A3-4B65-A700-46635A95639C}" type="presParOf" srcId="{157116CF-83C0-49F8-9E73-E8005ACE6FB3}" destId="{E667813D-AAFA-48AC-AE2D-AED200038CA9}" srcOrd="0" destOrd="0" presId="urn:microsoft.com/office/officeart/2008/layout/LinedList"/>
    <dgm:cxn modelId="{96040DE1-FD84-4131-827D-CE7A72BFC142}" type="presParOf" srcId="{157116CF-83C0-49F8-9E73-E8005ACE6FB3}" destId="{431FB71C-7C64-4D73-BFD1-874D400652E9}" srcOrd="1" destOrd="0" presId="urn:microsoft.com/office/officeart/2008/layout/LinedList"/>
    <dgm:cxn modelId="{0367BF7C-246D-4B45-A7A0-F8B0D9C95C4F}" type="presParOf" srcId="{157116CF-83C0-49F8-9E73-E8005ACE6FB3}" destId="{67F9EA39-2239-4B31-892C-0A91FD82AA42}" srcOrd="2" destOrd="0" presId="urn:microsoft.com/office/officeart/2008/layout/LinedList"/>
    <dgm:cxn modelId="{55221557-F7EB-431D-9A18-0154F6F8D72B}" type="presParOf" srcId="{5BF9A2C0-0038-4D9E-855F-4052971431CE}" destId="{CAB0FD54-6D38-4259-8D3C-1C5475B519D2}" srcOrd="23" destOrd="0" presId="urn:microsoft.com/office/officeart/2008/layout/LinedList"/>
    <dgm:cxn modelId="{1088C590-8F1F-4F1F-8B09-0EAB8E1D2B97}" type="presParOf" srcId="{5BF9A2C0-0038-4D9E-855F-4052971431CE}" destId="{A069CA9F-4DDC-4686-AA26-A62BF5BBF5FF}" srcOrd="24" destOrd="0" presId="urn:microsoft.com/office/officeart/2008/layout/Lin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DEABFAB-8C1F-4BEC-8B83-1D78EF550096}"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F21B1529-5AAB-44E7-B301-A05ECE48A787}">
      <dgm:prSet phldrT="[Text]" custT="1"/>
      <dgm:spPr/>
      <dgm:t>
        <a:bodyPr/>
        <a:lstStyle/>
        <a:p>
          <a:pPr algn="ctr"/>
          <a:r>
            <a:rPr lang="en-US" sz="4000" dirty="0" smtClean="0">
              <a:latin typeface="Verdana" panose="020B0604030504040204" pitchFamily="34" charset="0"/>
              <a:ea typeface="Verdana" panose="020B0604030504040204" pitchFamily="34" charset="0"/>
              <a:cs typeface="Verdana" panose="020B0604030504040204" pitchFamily="34" charset="0"/>
            </a:rPr>
            <a:t>QUESTIONS?</a:t>
          </a:r>
          <a:endParaRPr lang="en-US" sz="4000" b="0" dirty="0">
            <a:latin typeface="Verdana" panose="020B0604030504040204" pitchFamily="34" charset="0"/>
            <a:ea typeface="Verdana" panose="020B0604030504040204" pitchFamily="34" charset="0"/>
            <a:cs typeface="Verdana" panose="020B0604030504040204" pitchFamily="34" charset="0"/>
          </a:endParaRPr>
        </a:p>
      </dgm:t>
    </dgm:pt>
    <dgm:pt modelId="{9068E070-6CDA-4EAA-9130-C1F9523C8590}" type="parTrans" cxnId="{0FAC0F60-B148-4DBD-B6F4-B9A98B72A0AF}">
      <dgm:prSet/>
      <dgm:spPr/>
      <dgm:t>
        <a:bodyPr/>
        <a:lstStyle/>
        <a:p>
          <a:endParaRPr lang="en-US"/>
        </a:p>
      </dgm:t>
    </dgm:pt>
    <dgm:pt modelId="{EDEE074D-C24E-4B7D-81F1-2DA8EEE1C90B}" type="sibTrans" cxnId="{0FAC0F60-B148-4DBD-B6F4-B9A98B72A0AF}">
      <dgm:prSet/>
      <dgm:spPr/>
      <dgm:t>
        <a:bodyPr/>
        <a:lstStyle/>
        <a:p>
          <a:endParaRPr lang="en-US"/>
        </a:p>
      </dgm:t>
    </dgm:pt>
    <dgm:pt modelId="{8FE4CB03-A147-4724-A627-3AA598F1B043}" type="pres">
      <dgm:prSet presAssocID="{0DEABFAB-8C1F-4BEC-8B83-1D78EF550096}" presName="linear" presStyleCnt="0">
        <dgm:presLayoutVars>
          <dgm:animLvl val="lvl"/>
          <dgm:resizeHandles val="exact"/>
        </dgm:presLayoutVars>
      </dgm:prSet>
      <dgm:spPr/>
      <dgm:t>
        <a:bodyPr/>
        <a:lstStyle/>
        <a:p>
          <a:endParaRPr lang="en-US"/>
        </a:p>
      </dgm:t>
    </dgm:pt>
    <dgm:pt modelId="{86DBADD1-78A0-4AB0-A9B6-F7AAB293F635}" type="pres">
      <dgm:prSet presAssocID="{F21B1529-5AAB-44E7-B301-A05ECE48A787}" presName="parentText" presStyleLbl="node1" presStyleIdx="0" presStyleCnt="1" custLinFactNeighborY="1701">
        <dgm:presLayoutVars>
          <dgm:chMax val="0"/>
          <dgm:bulletEnabled val="1"/>
        </dgm:presLayoutVars>
      </dgm:prSet>
      <dgm:spPr/>
      <dgm:t>
        <a:bodyPr/>
        <a:lstStyle/>
        <a:p>
          <a:endParaRPr lang="en-US"/>
        </a:p>
      </dgm:t>
    </dgm:pt>
  </dgm:ptLst>
  <dgm:cxnLst>
    <dgm:cxn modelId="{2BC5FD9A-AAC4-40B5-A575-D89631364EC6}" type="presOf" srcId="{0DEABFAB-8C1F-4BEC-8B83-1D78EF550096}" destId="{8FE4CB03-A147-4724-A627-3AA598F1B043}" srcOrd="0" destOrd="0" presId="urn:microsoft.com/office/officeart/2005/8/layout/vList2"/>
    <dgm:cxn modelId="{0FAC0F60-B148-4DBD-B6F4-B9A98B72A0AF}" srcId="{0DEABFAB-8C1F-4BEC-8B83-1D78EF550096}" destId="{F21B1529-5AAB-44E7-B301-A05ECE48A787}" srcOrd="0" destOrd="0" parTransId="{9068E070-6CDA-4EAA-9130-C1F9523C8590}" sibTransId="{EDEE074D-C24E-4B7D-81F1-2DA8EEE1C90B}"/>
    <dgm:cxn modelId="{A0AFB979-275D-4DC8-A0BC-FBA5C26A8CB9}" type="presOf" srcId="{F21B1529-5AAB-44E7-B301-A05ECE48A787}" destId="{86DBADD1-78A0-4AB0-A9B6-F7AAB293F635}" srcOrd="0" destOrd="0" presId="urn:microsoft.com/office/officeart/2005/8/layout/vList2"/>
    <dgm:cxn modelId="{434144BB-A633-4BE8-994C-4AF67C84882C}" type="presParOf" srcId="{8FE4CB03-A147-4724-A627-3AA598F1B043}" destId="{86DBADD1-78A0-4AB0-A9B6-F7AAB293F63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52D79F-7D0F-43E4-9EED-B02260D6744D}"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50308796-FE1D-4335-9C20-DD6BFBB592EA}">
      <dgm:prSet phldrT="[Text]" custT="1"/>
      <dgm:spPr/>
      <dgm:t>
        <a:bodyPr/>
        <a:lstStyle/>
        <a:p>
          <a:r>
            <a:rPr lang="en-US" sz="1600" b="1" dirty="0" smtClean="0">
              <a:latin typeface="Verdana" panose="020B0604030504040204" pitchFamily="34" charset="0"/>
              <a:ea typeface="Verdana" panose="020B0604030504040204" pitchFamily="34" charset="0"/>
              <a:cs typeface="Verdana" panose="020B0604030504040204" pitchFamily="34" charset="0"/>
            </a:rPr>
            <a:t>PREPARE</a:t>
          </a:r>
          <a:endParaRPr lang="en-US" sz="1600" b="1" dirty="0">
            <a:latin typeface="Verdana" panose="020B0604030504040204" pitchFamily="34" charset="0"/>
            <a:ea typeface="Verdana" panose="020B0604030504040204" pitchFamily="34" charset="0"/>
            <a:cs typeface="Verdana" panose="020B0604030504040204" pitchFamily="34" charset="0"/>
          </a:endParaRPr>
        </a:p>
      </dgm:t>
    </dgm:pt>
    <dgm:pt modelId="{868C0655-F155-4C32-B454-05DD744D5AD0}" type="parTrans" cxnId="{0AF32D6D-A11C-4F8E-A3E0-0396ACA355BA}">
      <dgm:prSet/>
      <dgm:spPr/>
      <dgm:t>
        <a:bodyPr/>
        <a:lstStyle/>
        <a:p>
          <a:endParaRPr lang="en-US" sz="1600"/>
        </a:p>
      </dgm:t>
    </dgm:pt>
    <dgm:pt modelId="{1E3E0E39-71EE-4C64-AC31-7E716CF0193A}" type="sibTrans" cxnId="{0AF32D6D-A11C-4F8E-A3E0-0396ACA355BA}">
      <dgm:prSet/>
      <dgm:spPr/>
      <dgm:t>
        <a:bodyPr/>
        <a:lstStyle/>
        <a:p>
          <a:endParaRPr lang="en-US" sz="1600"/>
        </a:p>
      </dgm:t>
    </dgm:pt>
    <dgm:pt modelId="{BB764DA2-80FB-49BD-9828-739D873BC7E9}">
      <dgm:prSet phldrT="[Text]" custT="1"/>
      <dgm:spPr/>
      <dgm:t>
        <a:bodyPr/>
        <a:lstStyle/>
        <a:p>
          <a:r>
            <a:rPr lang="en-US" sz="1600" dirty="0" smtClean="0">
              <a:latin typeface="Verdana" panose="020B0604030504040204" pitchFamily="34" charset="0"/>
              <a:ea typeface="Verdana" panose="020B0604030504040204" pitchFamily="34" charset="0"/>
              <a:cs typeface="Verdana" panose="020B0604030504040204" pitchFamily="34" charset="0"/>
            </a:rPr>
            <a:t>Think through and note any obstacles in your position</a:t>
          </a:r>
          <a:endParaRPr lang="en-US" sz="1600" dirty="0">
            <a:latin typeface="Verdana" panose="020B0604030504040204" pitchFamily="34" charset="0"/>
            <a:ea typeface="Verdana" panose="020B0604030504040204" pitchFamily="34" charset="0"/>
            <a:cs typeface="Verdana" panose="020B0604030504040204" pitchFamily="34" charset="0"/>
          </a:endParaRPr>
        </a:p>
      </dgm:t>
    </dgm:pt>
    <dgm:pt modelId="{3F5F942F-8E9E-4BB6-97F8-C8712E7919FA}" type="parTrans" cxnId="{A4BF3CBA-8107-4E4B-8375-6D4886A813B6}">
      <dgm:prSet/>
      <dgm:spPr/>
      <dgm:t>
        <a:bodyPr/>
        <a:lstStyle/>
        <a:p>
          <a:endParaRPr lang="en-US" sz="1600"/>
        </a:p>
      </dgm:t>
    </dgm:pt>
    <dgm:pt modelId="{4FBCE72A-E018-4960-93D1-11B169BD808D}" type="sibTrans" cxnId="{A4BF3CBA-8107-4E4B-8375-6D4886A813B6}">
      <dgm:prSet/>
      <dgm:spPr/>
      <dgm:t>
        <a:bodyPr/>
        <a:lstStyle/>
        <a:p>
          <a:endParaRPr lang="en-US" sz="1600"/>
        </a:p>
      </dgm:t>
    </dgm:pt>
    <dgm:pt modelId="{1E6A6082-EBCB-46CA-BFC1-432CBD59470D}">
      <dgm:prSet phldrT="[Text]" custT="1"/>
      <dgm:spPr/>
      <dgm:t>
        <a:bodyPr/>
        <a:lstStyle/>
        <a:p>
          <a:r>
            <a:rPr lang="en-US" sz="1600" dirty="0" smtClean="0">
              <a:latin typeface="Verdana" panose="020B0604030504040204" pitchFamily="34" charset="0"/>
              <a:ea typeface="Verdana" panose="020B0604030504040204" pitchFamily="34" charset="0"/>
              <a:cs typeface="Verdana" panose="020B0604030504040204" pitchFamily="34" charset="0"/>
            </a:rPr>
            <a:t>Consider the entire review period </a:t>
          </a:r>
          <a:endParaRPr lang="en-US" sz="1600" dirty="0">
            <a:latin typeface="Verdana" panose="020B0604030504040204" pitchFamily="34" charset="0"/>
            <a:ea typeface="Verdana" panose="020B0604030504040204" pitchFamily="34" charset="0"/>
            <a:cs typeface="Verdana" panose="020B0604030504040204" pitchFamily="34" charset="0"/>
          </a:endParaRPr>
        </a:p>
      </dgm:t>
    </dgm:pt>
    <dgm:pt modelId="{5B65779C-E891-414B-91A3-A56D2CE31D33}" type="parTrans" cxnId="{2538F67B-6885-4D09-A7FE-813A131A693C}">
      <dgm:prSet/>
      <dgm:spPr/>
      <dgm:t>
        <a:bodyPr/>
        <a:lstStyle/>
        <a:p>
          <a:endParaRPr lang="en-US" sz="1600"/>
        </a:p>
      </dgm:t>
    </dgm:pt>
    <dgm:pt modelId="{7DB9D964-9570-4C0A-9441-36AA7A3CFBA8}" type="sibTrans" cxnId="{2538F67B-6885-4D09-A7FE-813A131A693C}">
      <dgm:prSet/>
      <dgm:spPr/>
      <dgm:t>
        <a:bodyPr/>
        <a:lstStyle/>
        <a:p>
          <a:endParaRPr lang="en-US" sz="1600"/>
        </a:p>
      </dgm:t>
    </dgm:pt>
    <dgm:pt modelId="{4BBFBDBB-1C8C-4724-BFE4-40A1E49D2F7B}">
      <dgm:prSet phldrT="[Text]" custT="1"/>
      <dgm:spPr/>
      <dgm:t>
        <a:bodyPr/>
        <a:lstStyle/>
        <a:p>
          <a:r>
            <a:rPr lang="en-US" sz="1600" dirty="0" smtClean="0">
              <a:latin typeface="Verdana" panose="020B0604030504040204" pitchFamily="34" charset="0"/>
              <a:ea typeface="Verdana" panose="020B0604030504040204" pitchFamily="34" charset="0"/>
              <a:cs typeface="Verdana" panose="020B0604030504040204" pitchFamily="34" charset="0"/>
            </a:rPr>
            <a:t>Document changes in assignments and special assignments</a:t>
          </a:r>
          <a:endParaRPr lang="en-US" sz="1600" dirty="0">
            <a:latin typeface="Verdana" panose="020B0604030504040204" pitchFamily="34" charset="0"/>
            <a:ea typeface="Verdana" panose="020B0604030504040204" pitchFamily="34" charset="0"/>
            <a:cs typeface="Verdana" panose="020B0604030504040204" pitchFamily="34" charset="0"/>
          </a:endParaRPr>
        </a:p>
      </dgm:t>
    </dgm:pt>
    <dgm:pt modelId="{DFBAA5EA-AE0E-4EBF-B484-1D3BC69DAC3A}" type="parTrans" cxnId="{25DDCEAB-DAF6-4E3E-917C-654974F069D4}">
      <dgm:prSet/>
      <dgm:spPr/>
      <dgm:t>
        <a:bodyPr/>
        <a:lstStyle/>
        <a:p>
          <a:endParaRPr lang="en-US" sz="1600"/>
        </a:p>
      </dgm:t>
    </dgm:pt>
    <dgm:pt modelId="{C22D5CA2-1598-4A9C-B424-90B8D9A31E52}" type="sibTrans" cxnId="{25DDCEAB-DAF6-4E3E-917C-654974F069D4}">
      <dgm:prSet/>
      <dgm:spPr/>
      <dgm:t>
        <a:bodyPr/>
        <a:lstStyle/>
        <a:p>
          <a:endParaRPr lang="en-US" sz="1600"/>
        </a:p>
      </dgm:t>
    </dgm:pt>
    <dgm:pt modelId="{9A8BC2EE-6194-4032-858E-9FEAC8EB4D8E}">
      <dgm:prSet phldrT="[Text]" custT="1"/>
      <dgm:spPr/>
      <dgm:t>
        <a:bodyPr/>
        <a:lstStyle/>
        <a:p>
          <a:r>
            <a:rPr lang="en-US" sz="1600" dirty="0" smtClean="0">
              <a:latin typeface="Verdana" panose="020B0604030504040204" pitchFamily="34" charset="0"/>
              <a:ea typeface="Verdana" panose="020B0604030504040204" pitchFamily="34" charset="0"/>
              <a:cs typeface="Verdana" panose="020B0604030504040204" pitchFamily="34" charset="0"/>
            </a:rPr>
            <a:t>TWU community involvement – committees, volunteer </a:t>
          </a:r>
          <a:endParaRPr lang="en-US" sz="1600" dirty="0">
            <a:latin typeface="Verdana" panose="020B0604030504040204" pitchFamily="34" charset="0"/>
            <a:ea typeface="Verdana" panose="020B0604030504040204" pitchFamily="34" charset="0"/>
            <a:cs typeface="Verdana" panose="020B0604030504040204" pitchFamily="34" charset="0"/>
          </a:endParaRPr>
        </a:p>
      </dgm:t>
    </dgm:pt>
    <dgm:pt modelId="{6866E660-730A-452F-A25C-3C5F0F60D64F}" type="parTrans" cxnId="{48D4A282-C551-441F-8C30-431168111AEC}">
      <dgm:prSet/>
      <dgm:spPr/>
      <dgm:t>
        <a:bodyPr/>
        <a:lstStyle/>
        <a:p>
          <a:endParaRPr lang="en-US" sz="1600"/>
        </a:p>
      </dgm:t>
    </dgm:pt>
    <dgm:pt modelId="{36C17451-7E22-4644-B12F-BCDFE0076DCB}" type="sibTrans" cxnId="{48D4A282-C551-441F-8C30-431168111AEC}">
      <dgm:prSet/>
      <dgm:spPr/>
      <dgm:t>
        <a:bodyPr/>
        <a:lstStyle/>
        <a:p>
          <a:endParaRPr lang="en-US" sz="1600"/>
        </a:p>
      </dgm:t>
    </dgm:pt>
    <dgm:pt modelId="{C51D30B1-82DE-4D73-88FF-97A66C7B49CC}">
      <dgm:prSet phldrT="[Text]" custT="1"/>
      <dgm:spPr/>
      <dgm:t>
        <a:bodyPr/>
        <a:lstStyle/>
        <a:p>
          <a:r>
            <a:rPr lang="en-US" sz="1600" dirty="0" smtClean="0">
              <a:latin typeface="Verdana" panose="020B0604030504040204" pitchFamily="34" charset="0"/>
              <a:ea typeface="Verdana" panose="020B0604030504040204" pitchFamily="34" charset="0"/>
              <a:cs typeface="Verdana" panose="020B0604030504040204" pitchFamily="34" charset="0"/>
            </a:rPr>
            <a:t>Provide detailed and accurate answers </a:t>
          </a:r>
          <a:endParaRPr lang="en-US" sz="1600" dirty="0">
            <a:latin typeface="Verdana" panose="020B0604030504040204" pitchFamily="34" charset="0"/>
            <a:ea typeface="Verdana" panose="020B0604030504040204" pitchFamily="34" charset="0"/>
            <a:cs typeface="Verdana" panose="020B0604030504040204" pitchFamily="34" charset="0"/>
          </a:endParaRPr>
        </a:p>
      </dgm:t>
    </dgm:pt>
    <dgm:pt modelId="{7934B1F3-E574-478B-AE47-E359780ADEC3}" type="parTrans" cxnId="{469F77E9-DB0E-40EF-9886-1D6208A0C78D}">
      <dgm:prSet/>
      <dgm:spPr/>
      <dgm:t>
        <a:bodyPr/>
        <a:lstStyle/>
        <a:p>
          <a:endParaRPr lang="en-US" sz="1600"/>
        </a:p>
      </dgm:t>
    </dgm:pt>
    <dgm:pt modelId="{31261824-C44F-4570-8D02-A1BF66EDCD27}" type="sibTrans" cxnId="{469F77E9-DB0E-40EF-9886-1D6208A0C78D}">
      <dgm:prSet/>
      <dgm:spPr/>
      <dgm:t>
        <a:bodyPr/>
        <a:lstStyle/>
        <a:p>
          <a:endParaRPr lang="en-US" sz="1600"/>
        </a:p>
      </dgm:t>
    </dgm:pt>
    <dgm:pt modelId="{E9DC2071-388B-4DB6-9B39-72E4B447C841}" type="pres">
      <dgm:prSet presAssocID="{9A52D79F-7D0F-43E4-9EED-B02260D6744D}" presName="vert0" presStyleCnt="0">
        <dgm:presLayoutVars>
          <dgm:dir/>
          <dgm:animOne val="branch"/>
          <dgm:animLvl val="lvl"/>
        </dgm:presLayoutVars>
      </dgm:prSet>
      <dgm:spPr/>
      <dgm:t>
        <a:bodyPr/>
        <a:lstStyle/>
        <a:p>
          <a:endParaRPr lang="en-US"/>
        </a:p>
      </dgm:t>
    </dgm:pt>
    <dgm:pt modelId="{F20FAFA7-F6FF-4C0B-8EEE-5E8E44ED602A}" type="pres">
      <dgm:prSet presAssocID="{50308796-FE1D-4335-9C20-DD6BFBB592EA}" presName="thickLine" presStyleLbl="alignNode1" presStyleIdx="0" presStyleCnt="1"/>
      <dgm:spPr/>
    </dgm:pt>
    <dgm:pt modelId="{D9C8BC17-AB65-4C56-8EC2-0D00F5D3D186}" type="pres">
      <dgm:prSet presAssocID="{50308796-FE1D-4335-9C20-DD6BFBB592EA}" presName="horz1" presStyleCnt="0"/>
      <dgm:spPr/>
    </dgm:pt>
    <dgm:pt modelId="{1EBEC788-E382-416D-A8FD-59972EDC5C01}" type="pres">
      <dgm:prSet presAssocID="{50308796-FE1D-4335-9C20-DD6BFBB592EA}" presName="tx1" presStyleLbl="revTx" presStyleIdx="0" presStyleCnt="6"/>
      <dgm:spPr/>
      <dgm:t>
        <a:bodyPr/>
        <a:lstStyle/>
        <a:p>
          <a:endParaRPr lang="en-US"/>
        </a:p>
      </dgm:t>
    </dgm:pt>
    <dgm:pt modelId="{5BF9A2C0-0038-4D9E-855F-4052971431CE}" type="pres">
      <dgm:prSet presAssocID="{50308796-FE1D-4335-9C20-DD6BFBB592EA}" presName="vert1" presStyleCnt="0"/>
      <dgm:spPr/>
    </dgm:pt>
    <dgm:pt modelId="{895A900B-3F9B-4300-A617-20F8489D93EE}" type="pres">
      <dgm:prSet presAssocID="{BB764DA2-80FB-49BD-9828-739D873BC7E9}" presName="vertSpace2a" presStyleCnt="0"/>
      <dgm:spPr/>
    </dgm:pt>
    <dgm:pt modelId="{71D7B6B3-3C0E-4C61-81BC-FE27FC794BCC}" type="pres">
      <dgm:prSet presAssocID="{BB764DA2-80FB-49BD-9828-739D873BC7E9}" presName="horz2" presStyleCnt="0"/>
      <dgm:spPr/>
    </dgm:pt>
    <dgm:pt modelId="{AD2F54BB-6E90-489D-8DE4-7B25C6551DEB}" type="pres">
      <dgm:prSet presAssocID="{BB764DA2-80FB-49BD-9828-739D873BC7E9}" presName="horzSpace2" presStyleCnt="0"/>
      <dgm:spPr/>
    </dgm:pt>
    <dgm:pt modelId="{161D1E7E-D880-4BE4-B93F-AEAA801446E0}" type="pres">
      <dgm:prSet presAssocID="{BB764DA2-80FB-49BD-9828-739D873BC7E9}" presName="tx2" presStyleLbl="revTx" presStyleIdx="1" presStyleCnt="6"/>
      <dgm:spPr/>
      <dgm:t>
        <a:bodyPr/>
        <a:lstStyle/>
        <a:p>
          <a:endParaRPr lang="en-US"/>
        </a:p>
      </dgm:t>
    </dgm:pt>
    <dgm:pt modelId="{C7EB808D-749D-4727-944D-A87C35FACFB8}" type="pres">
      <dgm:prSet presAssocID="{BB764DA2-80FB-49BD-9828-739D873BC7E9}" presName="vert2" presStyleCnt="0"/>
      <dgm:spPr/>
    </dgm:pt>
    <dgm:pt modelId="{A99339C9-ED8C-4F21-A424-40046561A838}" type="pres">
      <dgm:prSet presAssocID="{BB764DA2-80FB-49BD-9828-739D873BC7E9}" presName="thinLine2b" presStyleLbl="callout" presStyleIdx="0" presStyleCnt="5"/>
      <dgm:spPr/>
    </dgm:pt>
    <dgm:pt modelId="{992E5CCA-7F02-4160-990B-DC68A5B976FF}" type="pres">
      <dgm:prSet presAssocID="{BB764DA2-80FB-49BD-9828-739D873BC7E9}" presName="vertSpace2b" presStyleCnt="0"/>
      <dgm:spPr/>
    </dgm:pt>
    <dgm:pt modelId="{6EBCE699-6572-4389-A1EC-6F4D4F494215}" type="pres">
      <dgm:prSet presAssocID="{1E6A6082-EBCB-46CA-BFC1-432CBD59470D}" presName="horz2" presStyleCnt="0"/>
      <dgm:spPr/>
    </dgm:pt>
    <dgm:pt modelId="{57E7E397-9801-4F47-BC4E-46C6B372109D}" type="pres">
      <dgm:prSet presAssocID="{1E6A6082-EBCB-46CA-BFC1-432CBD59470D}" presName="horzSpace2" presStyleCnt="0"/>
      <dgm:spPr/>
    </dgm:pt>
    <dgm:pt modelId="{24A2005F-1684-4B07-8805-3BC1A3573F65}" type="pres">
      <dgm:prSet presAssocID="{1E6A6082-EBCB-46CA-BFC1-432CBD59470D}" presName="tx2" presStyleLbl="revTx" presStyleIdx="2" presStyleCnt="6"/>
      <dgm:spPr/>
      <dgm:t>
        <a:bodyPr/>
        <a:lstStyle/>
        <a:p>
          <a:endParaRPr lang="en-US"/>
        </a:p>
      </dgm:t>
    </dgm:pt>
    <dgm:pt modelId="{EFBED3E4-817B-4B0A-92ED-408A27DDB587}" type="pres">
      <dgm:prSet presAssocID="{1E6A6082-EBCB-46CA-BFC1-432CBD59470D}" presName="vert2" presStyleCnt="0"/>
      <dgm:spPr/>
    </dgm:pt>
    <dgm:pt modelId="{9B2AB2D8-916B-4BFF-977E-935A800CEE5E}" type="pres">
      <dgm:prSet presAssocID="{1E6A6082-EBCB-46CA-BFC1-432CBD59470D}" presName="thinLine2b" presStyleLbl="callout" presStyleIdx="1" presStyleCnt="5"/>
      <dgm:spPr/>
    </dgm:pt>
    <dgm:pt modelId="{76297FEC-8D17-4E72-B043-541CA65630EA}" type="pres">
      <dgm:prSet presAssocID="{1E6A6082-EBCB-46CA-BFC1-432CBD59470D}" presName="vertSpace2b" presStyleCnt="0"/>
      <dgm:spPr/>
    </dgm:pt>
    <dgm:pt modelId="{7047D0A4-AC25-485C-ACF0-F7CF3E17CA8D}" type="pres">
      <dgm:prSet presAssocID="{4BBFBDBB-1C8C-4724-BFE4-40A1E49D2F7B}" presName="horz2" presStyleCnt="0"/>
      <dgm:spPr/>
    </dgm:pt>
    <dgm:pt modelId="{D5698334-3235-4128-B5A1-9A2705FE13D1}" type="pres">
      <dgm:prSet presAssocID="{4BBFBDBB-1C8C-4724-BFE4-40A1E49D2F7B}" presName="horzSpace2" presStyleCnt="0"/>
      <dgm:spPr/>
    </dgm:pt>
    <dgm:pt modelId="{29BD8120-B12F-4279-800B-936A642887DD}" type="pres">
      <dgm:prSet presAssocID="{4BBFBDBB-1C8C-4724-BFE4-40A1E49D2F7B}" presName="tx2" presStyleLbl="revTx" presStyleIdx="3" presStyleCnt="6"/>
      <dgm:spPr/>
      <dgm:t>
        <a:bodyPr/>
        <a:lstStyle/>
        <a:p>
          <a:endParaRPr lang="en-US"/>
        </a:p>
      </dgm:t>
    </dgm:pt>
    <dgm:pt modelId="{59293785-610E-45B8-915B-7BD8CEF67A03}" type="pres">
      <dgm:prSet presAssocID="{4BBFBDBB-1C8C-4724-BFE4-40A1E49D2F7B}" presName="vert2" presStyleCnt="0"/>
      <dgm:spPr/>
    </dgm:pt>
    <dgm:pt modelId="{A7B6BBD2-CD6F-4BB7-9695-51EBA7057E01}" type="pres">
      <dgm:prSet presAssocID="{4BBFBDBB-1C8C-4724-BFE4-40A1E49D2F7B}" presName="thinLine2b" presStyleLbl="callout" presStyleIdx="2" presStyleCnt="5"/>
      <dgm:spPr/>
    </dgm:pt>
    <dgm:pt modelId="{CA3AE091-503C-43EF-8477-ED44443ABEF2}" type="pres">
      <dgm:prSet presAssocID="{4BBFBDBB-1C8C-4724-BFE4-40A1E49D2F7B}" presName="vertSpace2b" presStyleCnt="0"/>
      <dgm:spPr/>
    </dgm:pt>
    <dgm:pt modelId="{2A07DF60-5213-44A2-9C94-1BB3749B8C36}" type="pres">
      <dgm:prSet presAssocID="{9A8BC2EE-6194-4032-858E-9FEAC8EB4D8E}" presName="horz2" presStyleCnt="0"/>
      <dgm:spPr/>
    </dgm:pt>
    <dgm:pt modelId="{84CD28AF-5B27-43F8-9B54-B9584D149CDD}" type="pres">
      <dgm:prSet presAssocID="{9A8BC2EE-6194-4032-858E-9FEAC8EB4D8E}" presName="horzSpace2" presStyleCnt="0"/>
      <dgm:spPr/>
    </dgm:pt>
    <dgm:pt modelId="{3EF53B30-640F-4F4F-B6B0-577FC9FD45AE}" type="pres">
      <dgm:prSet presAssocID="{9A8BC2EE-6194-4032-858E-9FEAC8EB4D8E}" presName="tx2" presStyleLbl="revTx" presStyleIdx="4" presStyleCnt="6"/>
      <dgm:spPr/>
      <dgm:t>
        <a:bodyPr/>
        <a:lstStyle/>
        <a:p>
          <a:endParaRPr lang="en-US"/>
        </a:p>
      </dgm:t>
    </dgm:pt>
    <dgm:pt modelId="{D8DBCF93-D073-4E3C-99A2-3FD3271A04BA}" type="pres">
      <dgm:prSet presAssocID="{9A8BC2EE-6194-4032-858E-9FEAC8EB4D8E}" presName="vert2" presStyleCnt="0"/>
      <dgm:spPr/>
    </dgm:pt>
    <dgm:pt modelId="{F07A34E9-B055-484D-BB3C-55C9D5023D7C}" type="pres">
      <dgm:prSet presAssocID="{9A8BC2EE-6194-4032-858E-9FEAC8EB4D8E}" presName="thinLine2b" presStyleLbl="callout" presStyleIdx="3" presStyleCnt="5"/>
      <dgm:spPr/>
    </dgm:pt>
    <dgm:pt modelId="{A8AB2DC6-A145-4A7E-9897-9654C2F4AD4F}" type="pres">
      <dgm:prSet presAssocID="{9A8BC2EE-6194-4032-858E-9FEAC8EB4D8E}" presName="vertSpace2b" presStyleCnt="0"/>
      <dgm:spPr/>
    </dgm:pt>
    <dgm:pt modelId="{F8743C76-124B-43B4-8A40-C588290AED47}" type="pres">
      <dgm:prSet presAssocID="{C51D30B1-82DE-4D73-88FF-97A66C7B49CC}" presName="horz2" presStyleCnt="0"/>
      <dgm:spPr/>
    </dgm:pt>
    <dgm:pt modelId="{5693B95D-75D9-4256-ABCE-0614DF3817B4}" type="pres">
      <dgm:prSet presAssocID="{C51D30B1-82DE-4D73-88FF-97A66C7B49CC}" presName="horzSpace2" presStyleCnt="0"/>
      <dgm:spPr/>
    </dgm:pt>
    <dgm:pt modelId="{DDC72984-B603-4618-A094-0E4EF9902172}" type="pres">
      <dgm:prSet presAssocID="{C51D30B1-82DE-4D73-88FF-97A66C7B49CC}" presName="tx2" presStyleLbl="revTx" presStyleIdx="5" presStyleCnt="6"/>
      <dgm:spPr/>
      <dgm:t>
        <a:bodyPr/>
        <a:lstStyle/>
        <a:p>
          <a:endParaRPr lang="en-US"/>
        </a:p>
      </dgm:t>
    </dgm:pt>
    <dgm:pt modelId="{6B9F8335-121F-405A-8D97-EA295AAB580D}" type="pres">
      <dgm:prSet presAssocID="{C51D30B1-82DE-4D73-88FF-97A66C7B49CC}" presName="vert2" presStyleCnt="0"/>
      <dgm:spPr/>
    </dgm:pt>
    <dgm:pt modelId="{7893BD85-DDD7-4810-95E1-4994E9E69CB2}" type="pres">
      <dgm:prSet presAssocID="{C51D30B1-82DE-4D73-88FF-97A66C7B49CC}" presName="thinLine2b" presStyleLbl="callout" presStyleIdx="4" presStyleCnt="5"/>
      <dgm:spPr/>
    </dgm:pt>
    <dgm:pt modelId="{42428826-CAF6-472D-BF5F-52AB1D9AB102}" type="pres">
      <dgm:prSet presAssocID="{C51D30B1-82DE-4D73-88FF-97A66C7B49CC}" presName="vertSpace2b" presStyleCnt="0"/>
      <dgm:spPr/>
    </dgm:pt>
  </dgm:ptLst>
  <dgm:cxnLst>
    <dgm:cxn modelId="{A4BF3CBA-8107-4E4B-8375-6D4886A813B6}" srcId="{50308796-FE1D-4335-9C20-DD6BFBB592EA}" destId="{BB764DA2-80FB-49BD-9828-739D873BC7E9}" srcOrd="0" destOrd="0" parTransId="{3F5F942F-8E9E-4BB6-97F8-C8712E7919FA}" sibTransId="{4FBCE72A-E018-4960-93D1-11B169BD808D}"/>
    <dgm:cxn modelId="{0AF32D6D-A11C-4F8E-A3E0-0396ACA355BA}" srcId="{9A52D79F-7D0F-43E4-9EED-B02260D6744D}" destId="{50308796-FE1D-4335-9C20-DD6BFBB592EA}" srcOrd="0" destOrd="0" parTransId="{868C0655-F155-4C32-B454-05DD744D5AD0}" sibTransId="{1E3E0E39-71EE-4C64-AC31-7E716CF0193A}"/>
    <dgm:cxn modelId="{469F77E9-DB0E-40EF-9886-1D6208A0C78D}" srcId="{50308796-FE1D-4335-9C20-DD6BFBB592EA}" destId="{C51D30B1-82DE-4D73-88FF-97A66C7B49CC}" srcOrd="4" destOrd="0" parTransId="{7934B1F3-E574-478B-AE47-E359780ADEC3}" sibTransId="{31261824-C44F-4570-8D02-A1BF66EDCD27}"/>
    <dgm:cxn modelId="{2538F67B-6885-4D09-A7FE-813A131A693C}" srcId="{50308796-FE1D-4335-9C20-DD6BFBB592EA}" destId="{1E6A6082-EBCB-46CA-BFC1-432CBD59470D}" srcOrd="1" destOrd="0" parTransId="{5B65779C-E891-414B-91A3-A56D2CE31D33}" sibTransId="{7DB9D964-9570-4C0A-9441-36AA7A3CFBA8}"/>
    <dgm:cxn modelId="{B4A92800-AF6A-46C2-AF6B-3244197AB9D3}" type="presOf" srcId="{9A52D79F-7D0F-43E4-9EED-B02260D6744D}" destId="{E9DC2071-388B-4DB6-9B39-72E4B447C841}" srcOrd="0" destOrd="0" presId="urn:microsoft.com/office/officeart/2008/layout/LinedList"/>
    <dgm:cxn modelId="{397C04A7-897F-49D7-9527-28AD064A62A5}" type="presOf" srcId="{9A8BC2EE-6194-4032-858E-9FEAC8EB4D8E}" destId="{3EF53B30-640F-4F4F-B6B0-577FC9FD45AE}" srcOrd="0" destOrd="0" presId="urn:microsoft.com/office/officeart/2008/layout/LinedList"/>
    <dgm:cxn modelId="{B80F7580-7FB6-4D35-9768-6714B5422493}" type="presOf" srcId="{BB764DA2-80FB-49BD-9828-739D873BC7E9}" destId="{161D1E7E-D880-4BE4-B93F-AEAA801446E0}" srcOrd="0" destOrd="0" presId="urn:microsoft.com/office/officeart/2008/layout/LinedList"/>
    <dgm:cxn modelId="{48D4A282-C551-441F-8C30-431168111AEC}" srcId="{50308796-FE1D-4335-9C20-DD6BFBB592EA}" destId="{9A8BC2EE-6194-4032-858E-9FEAC8EB4D8E}" srcOrd="3" destOrd="0" parTransId="{6866E660-730A-452F-A25C-3C5F0F60D64F}" sibTransId="{36C17451-7E22-4644-B12F-BCDFE0076DCB}"/>
    <dgm:cxn modelId="{25DDCEAB-DAF6-4E3E-917C-654974F069D4}" srcId="{50308796-FE1D-4335-9C20-DD6BFBB592EA}" destId="{4BBFBDBB-1C8C-4724-BFE4-40A1E49D2F7B}" srcOrd="2" destOrd="0" parTransId="{DFBAA5EA-AE0E-4EBF-B484-1D3BC69DAC3A}" sibTransId="{C22D5CA2-1598-4A9C-B424-90B8D9A31E52}"/>
    <dgm:cxn modelId="{6FD43B1B-D2DD-46ED-AC29-BA2906B225CA}" type="presOf" srcId="{50308796-FE1D-4335-9C20-DD6BFBB592EA}" destId="{1EBEC788-E382-416D-A8FD-59972EDC5C01}" srcOrd="0" destOrd="0" presId="urn:microsoft.com/office/officeart/2008/layout/LinedList"/>
    <dgm:cxn modelId="{317EA335-1870-4C9E-8761-ECBBDB01CF02}" type="presOf" srcId="{C51D30B1-82DE-4D73-88FF-97A66C7B49CC}" destId="{DDC72984-B603-4618-A094-0E4EF9902172}" srcOrd="0" destOrd="0" presId="urn:microsoft.com/office/officeart/2008/layout/LinedList"/>
    <dgm:cxn modelId="{B0AF1896-813B-401F-A928-B7A0D9958BFE}" type="presOf" srcId="{1E6A6082-EBCB-46CA-BFC1-432CBD59470D}" destId="{24A2005F-1684-4B07-8805-3BC1A3573F65}" srcOrd="0" destOrd="0" presId="urn:microsoft.com/office/officeart/2008/layout/LinedList"/>
    <dgm:cxn modelId="{54D7B572-6473-467F-83E1-BE45ABCB2A6C}" type="presOf" srcId="{4BBFBDBB-1C8C-4724-BFE4-40A1E49D2F7B}" destId="{29BD8120-B12F-4279-800B-936A642887DD}" srcOrd="0" destOrd="0" presId="urn:microsoft.com/office/officeart/2008/layout/LinedList"/>
    <dgm:cxn modelId="{1DAEE981-4625-4881-BD6B-B566F518F08D}" type="presParOf" srcId="{E9DC2071-388B-4DB6-9B39-72E4B447C841}" destId="{F20FAFA7-F6FF-4C0B-8EEE-5E8E44ED602A}" srcOrd="0" destOrd="0" presId="urn:microsoft.com/office/officeart/2008/layout/LinedList"/>
    <dgm:cxn modelId="{835175FD-2294-45AD-9C44-7B7FCCC15C27}" type="presParOf" srcId="{E9DC2071-388B-4DB6-9B39-72E4B447C841}" destId="{D9C8BC17-AB65-4C56-8EC2-0D00F5D3D186}" srcOrd="1" destOrd="0" presId="urn:microsoft.com/office/officeart/2008/layout/LinedList"/>
    <dgm:cxn modelId="{B551FC47-E4A3-40E4-89DB-DCAF90C14C2F}" type="presParOf" srcId="{D9C8BC17-AB65-4C56-8EC2-0D00F5D3D186}" destId="{1EBEC788-E382-416D-A8FD-59972EDC5C01}" srcOrd="0" destOrd="0" presId="urn:microsoft.com/office/officeart/2008/layout/LinedList"/>
    <dgm:cxn modelId="{2E414FE9-0C0C-4F19-AA48-4DCA42F8747D}" type="presParOf" srcId="{D9C8BC17-AB65-4C56-8EC2-0D00F5D3D186}" destId="{5BF9A2C0-0038-4D9E-855F-4052971431CE}" srcOrd="1" destOrd="0" presId="urn:microsoft.com/office/officeart/2008/layout/LinedList"/>
    <dgm:cxn modelId="{1882A5DF-2FFC-4423-87E8-5AB65BAFC707}" type="presParOf" srcId="{5BF9A2C0-0038-4D9E-855F-4052971431CE}" destId="{895A900B-3F9B-4300-A617-20F8489D93EE}" srcOrd="0" destOrd="0" presId="urn:microsoft.com/office/officeart/2008/layout/LinedList"/>
    <dgm:cxn modelId="{B49FC4D3-A0D3-4E88-AEBE-3D860BC8C7A0}" type="presParOf" srcId="{5BF9A2C0-0038-4D9E-855F-4052971431CE}" destId="{71D7B6B3-3C0E-4C61-81BC-FE27FC794BCC}" srcOrd="1" destOrd="0" presId="urn:microsoft.com/office/officeart/2008/layout/LinedList"/>
    <dgm:cxn modelId="{56811F14-6063-42E7-92B5-FCE3C4C5F216}" type="presParOf" srcId="{71D7B6B3-3C0E-4C61-81BC-FE27FC794BCC}" destId="{AD2F54BB-6E90-489D-8DE4-7B25C6551DEB}" srcOrd="0" destOrd="0" presId="urn:microsoft.com/office/officeart/2008/layout/LinedList"/>
    <dgm:cxn modelId="{4376E1F1-8C2E-4707-B4CF-BD8A629FB7B2}" type="presParOf" srcId="{71D7B6B3-3C0E-4C61-81BC-FE27FC794BCC}" destId="{161D1E7E-D880-4BE4-B93F-AEAA801446E0}" srcOrd="1" destOrd="0" presId="urn:microsoft.com/office/officeart/2008/layout/LinedList"/>
    <dgm:cxn modelId="{9AB880D3-18D2-421A-BC99-3E8F8B3DBC3F}" type="presParOf" srcId="{71D7B6B3-3C0E-4C61-81BC-FE27FC794BCC}" destId="{C7EB808D-749D-4727-944D-A87C35FACFB8}" srcOrd="2" destOrd="0" presId="urn:microsoft.com/office/officeart/2008/layout/LinedList"/>
    <dgm:cxn modelId="{68AF3225-DDC4-4166-83AB-FF4AC715E8C4}" type="presParOf" srcId="{5BF9A2C0-0038-4D9E-855F-4052971431CE}" destId="{A99339C9-ED8C-4F21-A424-40046561A838}" srcOrd="2" destOrd="0" presId="urn:microsoft.com/office/officeart/2008/layout/LinedList"/>
    <dgm:cxn modelId="{AD032027-C004-435A-A5E6-DA53CDF9306D}" type="presParOf" srcId="{5BF9A2C0-0038-4D9E-855F-4052971431CE}" destId="{992E5CCA-7F02-4160-990B-DC68A5B976FF}" srcOrd="3" destOrd="0" presId="urn:microsoft.com/office/officeart/2008/layout/LinedList"/>
    <dgm:cxn modelId="{E0D7B9B4-64E4-4702-BCAD-165F8426B2E8}" type="presParOf" srcId="{5BF9A2C0-0038-4D9E-855F-4052971431CE}" destId="{6EBCE699-6572-4389-A1EC-6F4D4F494215}" srcOrd="4" destOrd="0" presId="urn:microsoft.com/office/officeart/2008/layout/LinedList"/>
    <dgm:cxn modelId="{C945DA7D-7CD1-4BCC-B380-38270E1D0B2B}" type="presParOf" srcId="{6EBCE699-6572-4389-A1EC-6F4D4F494215}" destId="{57E7E397-9801-4F47-BC4E-46C6B372109D}" srcOrd="0" destOrd="0" presId="urn:microsoft.com/office/officeart/2008/layout/LinedList"/>
    <dgm:cxn modelId="{FE21FCC8-4CA6-4A01-9A49-1ECD9AC70927}" type="presParOf" srcId="{6EBCE699-6572-4389-A1EC-6F4D4F494215}" destId="{24A2005F-1684-4B07-8805-3BC1A3573F65}" srcOrd="1" destOrd="0" presId="urn:microsoft.com/office/officeart/2008/layout/LinedList"/>
    <dgm:cxn modelId="{3945740B-E761-4D73-ADCA-AB62F1D377A9}" type="presParOf" srcId="{6EBCE699-6572-4389-A1EC-6F4D4F494215}" destId="{EFBED3E4-817B-4B0A-92ED-408A27DDB587}" srcOrd="2" destOrd="0" presId="urn:microsoft.com/office/officeart/2008/layout/LinedList"/>
    <dgm:cxn modelId="{CE901517-43D7-4C2C-BB3A-A249EA4C79E2}" type="presParOf" srcId="{5BF9A2C0-0038-4D9E-855F-4052971431CE}" destId="{9B2AB2D8-916B-4BFF-977E-935A800CEE5E}" srcOrd="5" destOrd="0" presId="urn:microsoft.com/office/officeart/2008/layout/LinedList"/>
    <dgm:cxn modelId="{4D0D6D72-EC72-4CE6-B437-91307C7C90D0}" type="presParOf" srcId="{5BF9A2C0-0038-4D9E-855F-4052971431CE}" destId="{76297FEC-8D17-4E72-B043-541CA65630EA}" srcOrd="6" destOrd="0" presId="urn:microsoft.com/office/officeart/2008/layout/LinedList"/>
    <dgm:cxn modelId="{5EEBFDE3-608B-4AA7-93B7-6A6CBCE83786}" type="presParOf" srcId="{5BF9A2C0-0038-4D9E-855F-4052971431CE}" destId="{7047D0A4-AC25-485C-ACF0-F7CF3E17CA8D}" srcOrd="7" destOrd="0" presId="urn:microsoft.com/office/officeart/2008/layout/LinedList"/>
    <dgm:cxn modelId="{AA2865A5-A6D7-4AE1-8051-533686B98E7C}" type="presParOf" srcId="{7047D0A4-AC25-485C-ACF0-F7CF3E17CA8D}" destId="{D5698334-3235-4128-B5A1-9A2705FE13D1}" srcOrd="0" destOrd="0" presId="urn:microsoft.com/office/officeart/2008/layout/LinedList"/>
    <dgm:cxn modelId="{67B9B3C6-D156-4E78-93C2-CAD047D228D1}" type="presParOf" srcId="{7047D0A4-AC25-485C-ACF0-F7CF3E17CA8D}" destId="{29BD8120-B12F-4279-800B-936A642887DD}" srcOrd="1" destOrd="0" presId="urn:microsoft.com/office/officeart/2008/layout/LinedList"/>
    <dgm:cxn modelId="{D0B799F6-F2DD-4A75-9565-AA63BD16CFC6}" type="presParOf" srcId="{7047D0A4-AC25-485C-ACF0-F7CF3E17CA8D}" destId="{59293785-610E-45B8-915B-7BD8CEF67A03}" srcOrd="2" destOrd="0" presId="urn:microsoft.com/office/officeart/2008/layout/LinedList"/>
    <dgm:cxn modelId="{0A346406-E324-4327-843B-527189886C59}" type="presParOf" srcId="{5BF9A2C0-0038-4D9E-855F-4052971431CE}" destId="{A7B6BBD2-CD6F-4BB7-9695-51EBA7057E01}" srcOrd="8" destOrd="0" presId="urn:microsoft.com/office/officeart/2008/layout/LinedList"/>
    <dgm:cxn modelId="{2133C2A6-7E4B-4AC0-977C-399319A505CF}" type="presParOf" srcId="{5BF9A2C0-0038-4D9E-855F-4052971431CE}" destId="{CA3AE091-503C-43EF-8477-ED44443ABEF2}" srcOrd="9" destOrd="0" presId="urn:microsoft.com/office/officeart/2008/layout/LinedList"/>
    <dgm:cxn modelId="{EFC4DFE7-3C8B-4379-9566-B033A3D80F67}" type="presParOf" srcId="{5BF9A2C0-0038-4D9E-855F-4052971431CE}" destId="{2A07DF60-5213-44A2-9C94-1BB3749B8C36}" srcOrd="10" destOrd="0" presId="urn:microsoft.com/office/officeart/2008/layout/LinedList"/>
    <dgm:cxn modelId="{A013058A-5360-4E37-86DD-34896EFA5DB1}" type="presParOf" srcId="{2A07DF60-5213-44A2-9C94-1BB3749B8C36}" destId="{84CD28AF-5B27-43F8-9B54-B9584D149CDD}" srcOrd="0" destOrd="0" presId="urn:microsoft.com/office/officeart/2008/layout/LinedList"/>
    <dgm:cxn modelId="{9C352C81-A9F9-4D19-9B8F-E7FD5E2DD3BD}" type="presParOf" srcId="{2A07DF60-5213-44A2-9C94-1BB3749B8C36}" destId="{3EF53B30-640F-4F4F-B6B0-577FC9FD45AE}" srcOrd="1" destOrd="0" presId="urn:microsoft.com/office/officeart/2008/layout/LinedList"/>
    <dgm:cxn modelId="{D3E212BE-4D69-4F52-A7E7-993703466192}" type="presParOf" srcId="{2A07DF60-5213-44A2-9C94-1BB3749B8C36}" destId="{D8DBCF93-D073-4E3C-99A2-3FD3271A04BA}" srcOrd="2" destOrd="0" presId="urn:microsoft.com/office/officeart/2008/layout/LinedList"/>
    <dgm:cxn modelId="{0BC77780-97E9-4EE0-8DAD-E5852588B247}" type="presParOf" srcId="{5BF9A2C0-0038-4D9E-855F-4052971431CE}" destId="{F07A34E9-B055-484D-BB3C-55C9D5023D7C}" srcOrd="11" destOrd="0" presId="urn:microsoft.com/office/officeart/2008/layout/LinedList"/>
    <dgm:cxn modelId="{01AC6AFE-9322-40D4-B4C7-B8208DC7E784}" type="presParOf" srcId="{5BF9A2C0-0038-4D9E-855F-4052971431CE}" destId="{A8AB2DC6-A145-4A7E-9897-9654C2F4AD4F}" srcOrd="12" destOrd="0" presId="urn:microsoft.com/office/officeart/2008/layout/LinedList"/>
    <dgm:cxn modelId="{7A9DAE7B-7166-49FC-9D26-494D8279F8DD}" type="presParOf" srcId="{5BF9A2C0-0038-4D9E-855F-4052971431CE}" destId="{F8743C76-124B-43B4-8A40-C588290AED47}" srcOrd="13" destOrd="0" presId="urn:microsoft.com/office/officeart/2008/layout/LinedList"/>
    <dgm:cxn modelId="{50F0A581-ECAF-4095-82F3-0CE534FBC06D}" type="presParOf" srcId="{F8743C76-124B-43B4-8A40-C588290AED47}" destId="{5693B95D-75D9-4256-ABCE-0614DF3817B4}" srcOrd="0" destOrd="0" presId="urn:microsoft.com/office/officeart/2008/layout/LinedList"/>
    <dgm:cxn modelId="{9E678888-60DF-4462-AD0B-F0B988B2804F}" type="presParOf" srcId="{F8743C76-124B-43B4-8A40-C588290AED47}" destId="{DDC72984-B603-4618-A094-0E4EF9902172}" srcOrd="1" destOrd="0" presId="urn:microsoft.com/office/officeart/2008/layout/LinedList"/>
    <dgm:cxn modelId="{E8D39C7D-9243-4EFC-9755-CCEB182C95CA}" type="presParOf" srcId="{F8743C76-124B-43B4-8A40-C588290AED47}" destId="{6B9F8335-121F-405A-8D97-EA295AAB580D}" srcOrd="2" destOrd="0" presId="urn:microsoft.com/office/officeart/2008/layout/LinedList"/>
    <dgm:cxn modelId="{296238B2-5CD2-4875-BF24-DB1249B7F28B}" type="presParOf" srcId="{5BF9A2C0-0038-4D9E-855F-4052971431CE}" destId="{7893BD85-DDD7-4810-95E1-4994E9E69CB2}" srcOrd="14" destOrd="0" presId="urn:microsoft.com/office/officeart/2008/layout/LinedList"/>
    <dgm:cxn modelId="{6B7E5155-0FBB-4ED0-AF5D-965FF4F17A60}" type="presParOf" srcId="{5BF9A2C0-0038-4D9E-855F-4052971431CE}" destId="{42428826-CAF6-472D-BF5F-52AB1D9AB102}" srcOrd="15" destOrd="0" presId="urn:microsoft.com/office/officeart/2008/layout/Lin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66708E-FA7E-4180-9DD0-9DFA5CCDA4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0127A1B-A463-4E53-8109-BA2846AD9830}">
      <dgm:prSet custT="1">
        <dgm:style>
          <a:lnRef idx="2">
            <a:schemeClr val="accent2"/>
          </a:lnRef>
          <a:fillRef idx="1">
            <a:schemeClr val="lt1"/>
          </a:fillRef>
          <a:effectRef idx="0">
            <a:schemeClr val="accent2"/>
          </a:effectRef>
          <a:fontRef idx="minor">
            <a:schemeClr val="dk1"/>
          </a:fontRef>
        </dgm:style>
      </dgm:prSet>
      <dgm:spPr/>
      <dgm:t>
        <a:bodyPr/>
        <a:lstStyle/>
        <a:p>
          <a:pPr rtl="0"/>
          <a:r>
            <a:rPr lang="en-US" sz="2800" dirty="0" smtClean="0">
              <a:solidFill>
                <a:srgbClr val="770005"/>
              </a:solidFill>
              <a:latin typeface="Verdana" panose="020B0604030504040204" pitchFamily="34" charset="0"/>
              <a:ea typeface="Verdana" panose="020B0604030504040204" pitchFamily="34" charset="0"/>
              <a:cs typeface="Verdana" panose="020B0604030504040204" pitchFamily="34" charset="0"/>
            </a:rPr>
            <a:t>Classified Staff</a:t>
          </a:r>
          <a:r>
            <a:rPr lang="en-US" sz="2800" dirty="0" smtClean="0">
              <a:solidFill>
                <a:srgbClr val="770005"/>
              </a:solidFill>
            </a:rPr>
            <a:t>: Performance Competencies</a:t>
          </a:r>
          <a:endParaRPr lang="en-US" sz="2800" dirty="0">
            <a:solidFill>
              <a:srgbClr val="770005"/>
            </a:solidFill>
          </a:endParaRPr>
        </a:p>
      </dgm:t>
    </dgm:pt>
    <dgm:pt modelId="{AFE99736-450E-4C2A-8329-B93CF95E114C}" type="parTrans" cxnId="{0B784EEB-1C48-44A7-9D00-D1D09704F52C}">
      <dgm:prSet/>
      <dgm:spPr/>
      <dgm:t>
        <a:bodyPr/>
        <a:lstStyle/>
        <a:p>
          <a:endParaRPr lang="en-US"/>
        </a:p>
      </dgm:t>
    </dgm:pt>
    <dgm:pt modelId="{502886BC-1157-412C-9314-03BC42FFE0D2}" type="sibTrans" cxnId="{0B784EEB-1C48-44A7-9D00-D1D09704F52C}">
      <dgm:prSet/>
      <dgm:spPr/>
      <dgm:t>
        <a:bodyPr/>
        <a:lstStyle/>
        <a:p>
          <a:endParaRPr lang="en-US"/>
        </a:p>
      </dgm:t>
    </dgm:pt>
    <dgm:pt modelId="{5753F03A-B3FD-4401-B511-5290C1C49C40}">
      <dgm:prSet custT="1"/>
      <dgm:spPr/>
      <dgm:t>
        <a:bodyPr/>
        <a:lstStyle/>
        <a:p>
          <a:pPr algn="l" rtl="0"/>
          <a:r>
            <a:rPr lang="en-US" sz="2200" dirty="0" smtClean="0">
              <a:latin typeface="Verdana" panose="020B0604030504040204" pitchFamily="34" charset="0"/>
              <a:ea typeface="Verdana" panose="020B0604030504040204" pitchFamily="34" charset="0"/>
              <a:cs typeface="Verdana" panose="020B0604030504040204" pitchFamily="34" charset="0"/>
            </a:rPr>
            <a:t>11 Questions</a:t>
          </a:r>
          <a:endParaRPr lang="en-US" sz="2200" dirty="0">
            <a:latin typeface="Verdana" panose="020B0604030504040204" pitchFamily="34" charset="0"/>
            <a:ea typeface="Verdana" panose="020B0604030504040204" pitchFamily="34" charset="0"/>
            <a:cs typeface="Verdana" panose="020B0604030504040204" pitchFamily="34" charset="0"/>
          </a:endParaRPr>
        </a:p>
      </dgm:t>
    </dgm:pt>
    <dgm:pt modelId="{912E9A06-B6F4-4AEE-9A20-5E7DE0A1B514}" type="parTrans" cxnId="{7410A989-5062-47F6-B18B-1D3A65CE9307}">
      <dgm:prSet/>
      <dgm:spPr/>
      <dgm:t>
        <a:bodyPr/>
        <a:lstStyle/>
        <a:p>
          <a:endParaRPr lang="en-US"/>
        </a:p>
      </dgm:t>
    </dgm:pt>
    <dgm:pt modelId="{F2B2CBE2-E38C-48BB-9DAF-F35CF6FDD5F2}" type="sibTrans" cxnId="{7410A989-5062-47F6-B18B-1D3A65CE9307}">
      <dgm:prSet/>
      <dgm:spPr/>
      <dgm:t>
        <a:bodyPr/>
        <a:lstStyle/>
        <a:p>
          <a:endParaRPr lang="en-US"/>
        </a:p>
      </dgm:t>
    </dgm:pt>
    <dgm:pt modelId="{75F554AB-BCF9-4B51-A277-3097A560F187}">
      <dgm:prSet custT="1"/>
      <dgm:spPr/>
      <dgm:t>
        <a:bodyPr/>
        <a:lstStyle/>
        <a:p>
          <a:pPr algn="l" rtl="0"/>
          <a:r>
            <a:rPr lang="en-US" sz="2200" dirty="0" smtClean="0">
              <a:latin typeface="Verdana" panose="020B0604030504040204" pitchFamily="34" charset="0"/>
              <a:ea typeface="Verdana" panose="020B0604030504040204" pitchFamily="34" charset="0"/>
              <a:cs typeface="Verdana" panose="020B0604030504040204" pitchFamily="34" charset="0"/>
            </a:rPr>
            <a:t>3 Additional  Questions for Police Officers</a:t>
          </a:r>
          <a:endParaRPr lang="en-US" sz="2200" dirty="0">
            <a:latin typeface="Verdana" panose="020B0604030504040204" pitchFamily="34" charset="0"/>
            <a:ea typeface="Verdana" panose="020B0604030504040204" pitchFamily="34" charset="0"/>
            <a:cs typeface="Verdana" panose="020B0604030504040204" pitchFamily="34" charset="0"/>
          </a:endParaRPr>
        </a:p>
      </dgm:t>
    </dgm:pt>
    <dgm:pt modelId="{40AEFC49-1CD6-482A-8E21-8957D39BB1AA}" type="parTrans" cxnId="{9F2B58D1-3BD4-49FF-AAEE-3FCD476BF8C6}">
      <dgm:prSet/>
      <dgm:spPr/>
      <dgm:t>
        <a:bodyPr/>
        <a:lstStyle/>
        <a:p>
          <a:endParaRPr lang="en-US"/>
        </a:p>
      </dgm:t>
    </dgm:pt>
    <dgm:pt modelId="{93D982E2-0167-422A-9036-9FFCC2BB05D4}" type="sibTrans" cxnId="{9F2B58D1-3BD4-49FF-AAEE-3FCD476BF8C6}">
      <dgm:prSet/>
      <dgm:spPr/>
      <dgm:t>
        <a:bodyPr/>
        <a:lstStyle/>
        <a:p>
          <a:endParaRPr lang="en-US"/>
        </a:p>
      </dgm:t>
    </dgm:pt>
    <dgm:pt modelId="{5FB5E54D-D19A-4C0E-803D-E24D8D8E528D}">
      <dgm:prSet custT="1"/>
      <dgm:spPr/>
      <dgm:t>
        <a:bodyPr/>
        <a:lstStyle/>
        <a:p>
          <a:pPr algn="l" rtl="0"/>
          <a:r>
            <a:rPr lang="en-US" sz="2200" dirty="0" smtClean="0">
              <a:latin typeface="Verdana" panose="020B0604030504040204" pitchFamily="34" charset="0"/>
              <a:ea typeface="Verdana" panose="020B0604030504040204" pitchFamily="34" charset="0"/>
              <a:cs typeface="Verdana" panose="020B0604030504040204" pitchFamily="34" charset="0"/>
            </a:rPr>
            <a:t>3 Additional Questions for Custodians, Groundskeepers and Maintenance Staff</a:t>
          </a:r>
          <a:endParaRPr lang="en-US" sz="2200" dirty="0">
            <a:latin typeface="Verdana" panose="020B0604030504040204" pitchFamily="34" charset="0"/>
            <a:ea typeface="Verdana" panose="020B0604030504040204" pitchFamily="34" charset="0"/>
            <a:cs typeface="Verdana" panose="020B0604030504040204" pitchFamily="34" charset="0"/>
          </a:endParaRPr>
        </a:p>
      </dgm:t>
    </dgm:pt>
    <dgm:pt modelId="{30182B85-411D-476E-8816-C6B02B7EA503}" type="parTrans" cxnId="{45FCA275-9CF6-4F30-8EC2-45E6FC0CE667}">
      <dgm:prSet/>
      <dgm:spPr/>
      <dgm:t>
        <a:bodyPr/>
        <a:lstStyle/>
        <a:p>
          <a:endParaRPr lang="en-US"/>
        </a:p>
      </dgm:t>
    </dgm:pt>
    <dgm:pt modelId="{E1A6C46E-9E2D-4F5A-9962-CD8569D347D4}" type="sibTrans" cxnId="{45FCA275-9CF6-4F30-8EC2-45E6FC0CE667}">
      <dgm:prSet/>
      <dgm:spPr/>
      <dgm:t>
        <a:bodyPr/>
        <a:lstStyle/>
        <a:p>
          <a:endParaRPr lang="en-US"/>
        </a:p>
      </dgm:t>
    </dgm:pt>
    <dgm:pt modelId="{B5BD9039-8F58-4CE4-88EC-C040BD0774FE}">
      <dgm:prSet custT="1"/>
      <dgm:spPr/>
      <dgm:t>
        <a:bodyPr/>
        <a:lstStyle/>
        <a:p>
          <a:pPr algn="l" rtl="0"/>
          <a:endParaRPr lang="en-US" sz="2800" dirty="0">
            <a:latin typeface="Verdana" panose="020B0604030504040204" pitchFamily="34" charset="0"/>
            <a:ea typeface="Verdana" panose="020B0604030504040204" pitchFamily="34" charset="0"/>
            <a:cs typeface="Verdana" panose="020B0604030504040204" pitchFamily="34" charset="0"/>
          </a:endParaRPr>
        </a:p>
      </dgm:t>
    </dgm:pt>
    <dgm:pt modelId="{7F5F267A-AA2A-4C33-AF30-22CC3C46EC0D}" type="parTrans" cxnId="{188C99F6-60D8-4AFC-9C5B-7C4D8799CF2A}">
      <dgm:prSet/>
      <dgm:spPr/>
      <dgm:t>
        <a:bodyPr/>
        <a:lstStyle/>
        <a:p>
          <a:endParaRPr lang="en-US"/>
        </a:p>
      </dgm:t>
    </dgm:pt>
    <dgm:pt modelId="{9D8A080E-EFE1-4BF7-8521-AF26F661B6CE}" type="sibTrans" cxnId="{188C99F6-60D8-4AFC-9C5B-7C4D8799CF2A}">
      <dgm:prSet/>
      <dgm:spPr/>
      <dgm:t>
        <a:bodyPr/>
        <a:lstStyle/>
        <a:p>
          <a:endParaRPr lang="en-US"/>
        </a:p>
      </dgm:t>
    </dgm:pt>
    <dgm:pt modelId="{7D5080CF-DD2E-4F3E-9B53-96EDEE7EF333}">
      <dgm:prSet custT="1"/>
      <dgm:spPr/>
      <dgm:t>
        <a:bodyPr/>
        <a:lstStyle/>
        <a:p>
          <a:pPr algn="l" rtl="0"/>
          <a:r>
            <a:rPr lang="en-US" sz="2200" dirty="0" smtClean="0">
              <a:latin typeface="Verdana" panose="020B0604030504040204" pitchFamily="34" charset="0"/>
              <a:ea typeface="Verdana" panose="020B0604030504040204" pitchFamily="34" charset="0"/>
              <a:cs typeface="Verdana" panose="020B0604030504040204" pitchFamily="34" charset="0"/>
            </a:rPr>
            <a:t>5 Additional Questions for Supervisors</a:t>
          </a:r>
          <a:endParaRPr lang="en-US" sz="2200" dirty="0">
            <a:latin typeface="Verdana" panose="020B0604030504040204" pitchFamily="34" charset="0"/>
            <a:ea typeface="Verdana" panose="020B0604030504040204" pitchFamily="34" charset="0"/>
            <a:cs typeface="Verdana" panose="020B0604030504040204" pitchFamily="34" charset="0"/>
          </a:endParaRPr>
        </a:p>
      </dgm:t>
    </dgm:pt>
    <dgm:pt modelId="{C07F7C28-A7B3-4965-91DA-CF9E5A6A3F12}" type="parTrans" cxnId="{E3A35754-0F51-4E1E-AF6F-643933144451}">
      <dgm:prSet/>
      <dgm:spPr/>
      <dgm:t>
        <a:bodyPr/>
        <a:lstStyle/>
        <a:p>
          <a:endParaRPr lang="en-US"/>
        </a:p>
      </dgm:t>
    </dgm:pt>
    <dgm:pt modelId="{2D8C5809-DD5C-44B0-B3F1-8B5AC11EC017}" type="sibTrans" cxnId="{E3A35754-0F51-4E1E-AF6F-643933144451}">
      <dgm:prSet/>
      <dgm:spPr/>
      <dgm:t>
        <a:bodyPr/>
        <a:lstStyle/>
        <a:p>
          <a:endParaRPr lang="en-US"/>
        </a:p>
      </dgm:t>
    </dgm:pt>
    <dgm:pt modelId="{B69BE3E3-5D02-4F97-87F9-0D606A86B001}" type="pres">
      <dgm:prSet presAssocID="{FA66708E-FA7E-4180-9DD0-9DFA5CCDA4CE}" presName="linear" presStyleCnt="0">
        <dgm:presLayoutVars>
          <dgm:animLvl val="lvl"/>
          <dgm:resizeHandles val="exact"/>
        </dgm:presLayoutVars>
      </dgm:prSet>
      <dgm:spPr/>
      <dgm:t>
        <a:bodyPr/>
        <a:lstStyle/>
        <a:p>
          <a:endParaRPr lang="en-US"/>
        </a:p>
      </dgm:t>
    </dgm:pt>
    <dgm:pt modelId="{567E8681-CA69-4D08-B300-5B175DDE43EF}" type="pres">
      <dgm:prSet presAssocID="{D0127A1B-A463-4E53-8109-BA2846AD9830}" presName="parentText" presStyleLbl="node1" presStyleIdx="0" presStyleCnt="1" custScaleY="340687" custLinFactNeighborY="-7108">
        <dgm:presLayoutVars>
          <dgm:chMax val="0"/>
          <dgm:bulletEnabled val="1"/>
        </dgm:presLayoutVars>
      </dgm:prSet>
      <dgm:spPr/>
      <dgm:t>
        <a:bodyPr/>
        <a:lstStyle/>
        <a:p>
          <a:endParaRPr lang="en-US"/>
        </a:p>
      </dgm:t>
    </dgm:pt>
    <dgm:pt modelId="{F4ADBF51-E72B-4B28-BFB6-62081986D662}" type="pres">
      <dgm:prSet presAssocID="{D0127A1B-A463-4E53-8109-BA2846AD9830}" presName="childText" presStyleLbl="revTx" presStyleIdx="0" presStyleCnt="1" custLinFactNeighborY="9945">
        <dgm:presLayoutVars>
          <dgm:bulletEnabled val="1"/>
        </dgm:presLayoutVars>
      </dgm:prSet>
      <dgm:spPr/>
      <dgm:t>
        <a:bodyPr/>
        <a:lstStyle/>
        <a:p>
          <a:endParaRPr lang="en-US"/>
        </a:p>
      </dgm:t>
    </dgm:pt>
  </dgm:ptLst>
  <dgm:cxnLst>
    <dgm:cxn modelId="{991607CC-DAB3-45C3-A11E-BFE3032D7547}" type="presOf" srcId="{5753F03A-B3FD-4401-B511-5290C1C49C40}" destId="{F4ADBF51-E72B-4B28-BFB6-62081986D662}" srcOrd="0" destOrd="0" presId="urn:microsoft.com/office/officeart/2005/8/layout/vList2"/>
    <dgm:cxn modelId="{CFC928F8-86E3-4604-91E7-0AA89598D78E}" type="presOf" srcId="{5FB5E54D-D19A-4C0E-803D-E24D8D8E528D}" destId="{F4ADBF51-E72B-4B28-BFB6-62081986D662}" srcOrd="0" destOrd="2" presId="urn:microsoft.com/office/officeart/2005/8/layout/vList2"/>
    <dgm:cxn modelId="{188C99F6-60D8-4AFC-9C5B-7C4D8799CF2A}" srcId="{D0127A1B-A463-4E53-8109-BA2846AD9830}" destId="{B5BD9039-8F58-4CE4-88EC-C040BD0774FE}" srcOrd="4" destOrd="0" parTransId="{7F5F267A-AA2A-4C33-AF30-22CC3C46EC0D}" sibTransId="{9D8A080E-EFE1-4BF7-8521-AF26F661B6CE}"/>
    <dgm:cxn modelId="{9F2B58D1-3BD4-49FF-AAEE-3FCD476BF8C6}" srcId="{D0127A1B-A463-4E53-8109-BA2846AD9830}" destId="{75F554AB-BCF9-4B51-A277-3097A560F187}" srcOrd="1" destOrd="0" parTransId="{40AEFC49-1CD6-482A-8E21-8957D39BB1AA}" sibTransId="{93D982E2-0167-422A-9036-9FFCC2BB05D4}"/>
    <dgm:cxn modelId="{7410A989-5062-47F6-B18B-1D3A65CE9307}" srcId="{D0127A1B-A463-4E53-8109-BA2846AD9830}" destId="{5753F03A-B3FD-4401-B511-5290C1C49C40}" srcOrd="0" destOrd="0" parTransId="{912E9A06-B6F4-4AEE-9A20-5E7DE0A1B514}" sibTransId="{F2B2CBE2-E38C-48BB-9DAF-F35CF6FDD5F2}"/>
    <dgm:cxn modelId="{6836E9EF-9618-4194-8F13-6F0115F7DD98}" type="presOf" srcId="{D0127A1B-A463-4E53-8109-BA2846AD9830}" destId="{567E8681-CA69-4D08-B300-5B175DDE43EF}" srcOrd="0" destOrd="0" presId="urn:microsoft.com/office/officeart/2005/8/layout/vList2"/>
    <dgm:cxn modelId="{B37541A7-8ADE-4162-967A-5A399AC38157}" type="presOf" srcId="{75F554AB-BCF9-4B51-A277-3097A560F187}" destId="{F4ADBF51-E72B-4B28-BFB6-62081986D662}" srcOrd="0" destOrd="1" presId="urn:microsoft.com/office/officeart/2005/8/layout/vList2"/>
    <dgm:cxn modelId="{5500B8D0-0E0E-4216-9B98-9DFE39269E7C}" type="presOf" srcId="{7D5080CF-DD2E-4F3E-9B53-96EDEE7EF333}" destId="{F4ADBF51-E72B-4B28-BFB6-62081986D662}" srcOrd="0" destOrd="3" presId="urn:microsoft.com/office/officeart/2005/8/layout/vList2"/>
    <dgm:cxn modelId="{B5DA1704-3B71-47B3-B53B-3D7F5A95C774}" type="presOf" srcId="{FA66708E-FA7E-4180-9DD0-9DFA5CCDA4CE}" destId="{B69BE3E3-5D02-4F97-87F9-0D606A86B001}" srcOrd="0" destOrd="0" presId="urn:microsoft.com/office/officeart/2005/8/layout/vList2"/>
    <dgm:cxn modelId="{E329ACB5-AD30-43D0-A56E-01ED616AEC69}" type="presOf" srcId="{B5BD9039-8F58-4CE4-88EC-C040BD0774FE}" destId="{F4ADBF51-E72B-4B28-BFB6-62081986D662}" srcOrd="0" destOrd="4" presId="urn:microsoft.com/office/officeart/2005/8/layout/vList2"/>
    <dgm:cxn modelId="{45FCA275-9CF6-4F30-8EC2-45E6FC0CE667}" srcId="{D0127A1B-A463-4E53-8109-BA2846AD9830}" destId="{5FB5E54D-D19A-4C0E-803D-E24D8D8E528D}" srcOrd="2" destOrd="0" parTransId="{30182B85-411D-476E-8816-C6B02B7EA503}" sibTransId="{E1A6C46E-9E2D-4F5A-9962-CD8569D347D4}"/>
    <dgm:cxn modelId="{E3A35754-0F51-4E1E-AF6F-643933144451}" srcId="{D0127A1B-A463-4E53-8109-BA2846AD9830}" destId="{7D5080CF-DD2E-4F3E-9B53-96EDEE7EF333}" srcOrd="3" destOrd="0" parTransId="{C07F7C28-A7B3-4965-91DA-CF9E5A6A3F12}" sibTransId="{2D8C5809-DD5C-44B0-B3F1-8B5AC11EC017}"/>
    <dgm:cxn modelId="{0B784EEB-1C48-44A7-9D00-D1D09704F52C}" srcId="{FA66708E-FA7E-4180-9DD0-9DFA5CCDA4CE}" destId="{D0127A1B-A463-4E53-8109-BA2846AD9830}" srcOrd="0" destOrd="0" parTransId="{AFE99736-450E-4C2A-8329-B93CF95E114C}" sibTransId="{502886BC-1157-412C-9314-03BC42FFE0D2}"/>
    <dgm:cxn modelId="{8A0B6F9C-5C39-496A-9A8E-6648BD08F397}" type="presParOf" srcId="{B69BE3E3-5D02-4F97-87F9-0D606A86B001}" destId="{567E8681-CA69-4D08-B300-5B175DDE43EF}" srcOrd="0" destOrd="0" presId="urn:microsoft.com/office/officeart/2005/8/layout/vList2"/>
    <dgm:cxn modelId="{64073CC1-D92E-453A-8BC9-17DCA0C14FAF}" type="presParOf" srcId="{B69BE3E3-5D02-4F97-87F9-0D606A86B001}" destId="{F4ADBF51-E72B-4B28-BFB6-62081986D66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66708E-FA7E-4180-9DD0-9DFA5CCDA4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0127A1B-A463-4E53-8109-BA2846AD9830}">
      <dgm:prSet custT="1">
        <dgm:style>
          <a:lnRef idx="2">
            <a:schemeClr val="accent2"/>
          </a:lnRef>
          <a:fillRef idx="1">
            <a:schemeClr val="lt1"/>
          </a:fillRef>
          <a:effectRef idx="0">
            <a:schemeClr val="accent2"/>
          </a:effectRef>
          <a:fontRef idx="minor">
            <a:schemeClr val="dk1"/>
          </a:fontRef>
        </dgm:style>
      </dgm:prSet>
      <dgm:spPr/>
      <dgm:t>
        <a:bodyPr/>
        <a:lstStyle/>
        <a:p>
          <a:pPr rtl="0"/>
          <a:r>
            <a:rPr lang="en-US" sz="2800" dirty="0" smtClean="0">
              <a:solidFill>
                <a:srgbClr val="770005"/>
              </a:solidFill>
              <a:latin typeface="Verdana" panose="020B0604030504040204" pitchFamily="34" charset="0"/>
              <a:ea typeface="Verdana" panose="020B0604030504040204" pitchFamily="34" charset="0"/>
              <a:cs typeface="Verdana" panose="020B0604030504040204" pitchFamily="34" charset="0"/>
            </a:rPr>
            <a:t>Professional &amp; Administrative Staff</a:t>
          </a:r>
          <a:r>
            <a:rPr lang="en-US" sz="2800" dirty="0" smtClean="0">
              <a:solidFill>
                <a:srgbClr val="770005"/>
              </a:solidFill>
            </a:rPr>
            <a:t>: Performance Competencies</a:t>
          </a:r>
          <a:endParaRPr lang="en-US" sz="2800" dirty="0">
            <a:solidFill>
              <a:srgbClr val="770005"/>
            </a:solidFill>
          </a:endParaRPr>
        </a:p>
      </dgm:t>
    </dgm:pt>
    <dgm:pt modelId="{AFE99736-450E-4C2A-8329-B93CF95E114C}" type="parTrans" cxnId="{0B784EEB-1C48-44A7-9D00-D1D09704F52C}">
      <dgm:prSet/>
      <dgm:spPr/>
      <dgm:t>
        <a:bodyPr/>
        <a:lstStyle/>
        <a:p>
          <a:endParaRPr lang="en-US"/>
        </a:p>
      </dgm:t>
    </dgm:pt>
    <dgm:pt modelId="{502886BC-1157-412C-9314-03BC42FFE0D2}" type="sibTrans" cxnId="{0B784EEB-1C48-44A7-9D00-D1D09704F52C}">
      <dgm:prSet/>
      <dgm:spPr/>
      <dgm:t>
        <a:bodyPr/>
        <a:lstStyle/>
        <a:p>
          <a:endParaRPr lang="en-US"/>
        </a:p>
      </dgm:t>
    </dgm:pt>
    <dgm:pt modelId="{5753F03A-B3FD-4401-B511-5290C1C49C40}">
      <dgm:prSet custT="1"/>
      <dgm:spPr/>
      <dgm:t>
        <a:bodyPr/>
        <a:lstStyle/>
        <a:p>
          <a:pPr algn="l" rtl="0"/>
          <a:r>
            <a:rPr lang="en-US" sz="2200" dirty="0" smtClean="0">
              <a:latin typeface="Verdana" panose="020B0604030504040204" pitchFamily="34" charset="0"/>
              <a:ea typeface="Verdana" panose="020B0604030504040204" pitchFamily="34" charset="0"/>
              <a:cs typeface="Verdana" panose="020B0604030504040204" pitchFamily="34" charset="0"/>
            </a:rPr>
            <a:t>12 Questions</a:t>
          </a:r>
          <a:endParaRPr lang="en-US" sz="2200" dirty="0">
            <a:latin typeface="Verdana" panose="020B0604030504040204" pitchFamily="34" charset="0"/>
            <a:ea typeface="Verdana" panose="020B0604030504040204" pitchFamily="34" charset="0"/>
            <a:cs typeface="Verdana" panose="020B0604030504040204" pitchFamily="34" charset="0"/>
          </a:endParaRPr>
        </a:p>
      </dgm:t>
    </dgm:pt>
    <dgm:pt modelId="{912E9A06-B6F4-4AEE-9A20-5E7DE0A1B514}" type="parTrans" cxnId="{7410A989-5062-47F6-B18B-1D3A65CE9307}">
      <dgm:prSet/>
      <dgm:spPr/>
      <dgm:t>
        <a:bodyPr/>
        <a:lstStyle/>
        <a:p>
          <a:endParaRPr lang="en-US"/>
        </a:p>
      </dgm:t>
    </dgm:pt>
    <dgm:pt modelId="{F2B2CBE2-E38C-48BB-9DAF-F35CF6FDD5F2}" type="sibTrans" cxnId="{7410A989-5062-47F6-B18B-1D3A65CE9307}">
      <dgm:prSet/>
      <dgm:spPr/>
      <dgm:t>
        <a:bodyPr/>
        <a:lstStyle/>
        <a:p>
          <a:endParaRPr lang="en-US"/>
        </a:p>
      </dgm:t>
    </dgm:pt>
    <dgm:pt modelId="{B5BD9039-8F58-4CE4-88EC-C040BD0774FE}">
      <dgm:prSet custT="1"/>
      <dgm:spPr/>
      <dgm:t>
        <a:bodyPr/>
        <a:lstStyle/>
        <a:p>
          <a:pPr algn="l" rtl="0"/>
          <a:endParaRPr lang="en-US" sz="2800" dirty="0">
            <a:latin typeface="Verdana" panose="020B0604030504040204" pitchFamily="34" charset="0"/>
            <a:ea typeface="Verdana" panose="020B0604030504040204" pitchFamily="34" charset="0"/>
            <a:cs typeface="Verdana" panose="020B0604030504040204" pitchFamily="34" charset="0"/>
          </a:endParaRPr>
        </a:p>
      </dgm:t>
    </dgm:pt>
    <dgm:pt modelId="{7F5F267A-AA2A-4C33-AF30-22CC3C46EC0D}" type="parTrans" cxnId="{188C99F6-60D8-4AFC-9C5B-7C4D8799CF2A}">
      <dgm:prSet/>
      <dgm:spPr/>
      <dgm:t>
        <a:bodyPr/>
        <a:lstStyle/>
        <a:p>
          <a:endParaRPr lang="en-US"/>
        </a:p>
      </dgm:t>
    </dgm:pt>
    <dgm:pt modelId="{9D8A080E-EFE1-4BF7-8521-AF26F661B6CE}" type="sibTrans" cxnId="{188C99F6-60D8-4AFC-9C5B-7C4D8799CF2A}">
      <dgm:prSet/>
      <dgm:spPr/>
      <dgm:t>
        <a:bodyPr/>
        <a:lstStyle/>
        <a:p>
          <a:endParaRPr lang="en-US"/>
        </a:p>
      </dgm:t>
    </dgm:pt>
    <dgm:pt modelId="{7D5080CF-DD2E-4F3E-9B53-96EDEE7EF333}">
      <dgm:prSet custT="1"/>
      <dgm:spPr/>
      <dgm:t>
        <a:bodyPr/>
        <a:lstStyle/>
        <a:p>
          <a:pPr algn="l" rtl="0"/>
          <a:r>
            <a:rPr lang="en-US" sz="2200" dirty="0" smtClean="0">
              <a:latin typeface="Verdana" panose="020B0604030504040204" pitchFamily="34" charset="0"/>
              <a:ea typeface="Verdana" panose="020B0604030504040204" pitchFamily="34" charset="0"/>
              <a:cs typeface="Verdana" panose="020B0604030504040204" pitchFamily="34" charset="0"/>
            </a:rPr>
            <a:t>6 Additional Questions for Supervisors</a:t>
          </a:r>
          <a:endParaRPr lang="en-US" sz="2200" dirty="0">
            <a:latin typeface="Verdana" panose="020B0604030504040204" pitchFamily="34" charset="0"/>
            <a:ea typeface="Verdana" panose="020B0604030504040204" pitchFamily="34" charset="0"/>
            <a:cs typeface="Verdana" panose="020B0604030504040204" pitchFamily="34" charset="0"/>
          </a:endParaRPr>
        </a:p>
      </dgm:t>
    </dgm:pt>
    <dgm:pt modelId="{C07F7C28-A7B3-4965-91DA-CF9E5A6A3F12}" type="parTrans" cxnId="{E3A35754-0F51-4E1E-AF6F-643933144451}">
      <dgm:prSet/>
      <dgm:spPr/>
      <dgm:t>
        <a:bodyPr/>
        <a:lstStyle/>
        <a:p>
          <a:endParaRPr lang="en-US"/>
        </a:p>
      </dgm:t>
    </dgm:pt>
    <dgm:pt modelId="{2D8C5809-DD5C-44B0-B3F1-8B5AC11EC017}" type="sibTrans" cxnId="{E3A35754-0F51-4E1E-AF6F-643933144451}">
      <dgm:prSet/>
      <dgm:spPr/>
      <dgm:t>
        <a:bodyPr/>
        <a:lstStyle/>
        <a:p>
          <a:endParaRPr lang="en-US"/>
        </a:p>
      </dgm:t>
    </dgm:pt>
    <dgm:pt modelId="{B69BE3E3-5D02-4F97-87F9-0D606A86B001}" type="pres">
      <dgm:prSet presAssocID="{FA66708E-FA7E-4180-9DD0-9DFA5CCDA4CE}" presName="linear" presStyleCnt="0">
        <dgm:presLayoutVars>
          <dgm:animLvl val="lvl"/>
          <dgm:resizeHandles val="exact"/>
        </dgm:presLayoutVars>
      </dgm:prSet>
      <dgm:spPr/>
      <dgm:t>
        <a:bodyPr/>
        <a:lstStyle/>
        <a:p>
          <a:endParaRPr lang="en-US"/>
        </a:p>
      </dgm:t>
    </dgm:pt>
    <dgm:pt modelId="{567E8681-CA69-4D08-B300-5B175DDE43EF}" type="pres">
      <dgm:prSet presAssocID="{D0127A1B-A463-4E53-8109-BA2846AD9830}" presName="parentText" presStyleLbl="node1" presStyleIdx="0" presStyleCnt="1" custScaleY="780444" custLinFactNeighborY="-19570">
        <dgm:presLayoutVars>
          <dgm:chMax val="0"/>
          <dgm:bulletEnabled val="1"/>
        </dgm:presLayoutVars>
      </dgm:prSet>
      <dgm:spPr/>
      <dgm:t>
        <a:bodyPr/>
        <a:lstStyle/>
        <a:p>
          <a:endParaRPr lang="en-US"/>
        </a:p>
      </dgm:t>
    </dgm:pt>
    <dgm:pt modelId="{F4ADBF51-E72B-4B28-BFB6-62081986D662}" type="pres">
      <dgm:prSet presAssocID="{D0127A1B-A463-4E53-8109-BA2846AD9830}" presName="childText" presStyleLbl="revTx" presStyleIdx="0" presStyleCnt="1" custLinFactNeighborY="9945">
        <dgm:presLayoutVars>
          <dgm:bulletEnabled val="1"/>
        </dgm:presLayoutVars>
      </dgm:prSet>
      <dgm:spPr/>
      <dgm:t>
        <a:bodyPr/>
        <a:lstStyle/>
        <a:p>
          <a:endParaRPr lang="en-US"/>
        </a:p>
      </dgm:t>
    </dgm:pt>
  </dgm:ptLst>
  <dgm:cxnLst>
    <dgm:cxn modelId="{89055BB1-2999-41D2-B4D2-A6AAFC480F57}" type="presOf" srcId="{FA66708E-FA7E-4180-9DD0-9DFA5CCDA4CE}" destId="{B69BE3E3-5D02-4F97-87F9-0D606A86B001}" srcOrd="0" destOrd="0" presId="urn:microsoft.com/office/officeart/2005/8/layout/vList2"/>
    <dgm:cxn modelId="{188C99F6-60D8-4AFC-9C5B-7C4D8799CF2A}" srcId="{D0127A1B-A463-4E53-8109-BA2846AD9830}" destId="{B5BD9039-8F58-4CE4-88EC-C040BD0774FE}" srcOrd="2" destOrd="0" parTransId="{7F5F267A-AA2A-4C33-AF30-22CC3C46EC0D}" sibTransId="{9D8A080E-EFE1-4BF7-8521-AF26F661B6CE}"/>
    <dgm:cxn modelId="{7410A989-5062-47F6-B18B-1D3A65CE9307}" srcId="{D0127A1B-A463-4E53-8109-BA2846AD9830}" destId="{5753F03A-B3FD-4401-B511-5290C1C49C40}" srcOrd="0" destOrd="0" parTransId="{912E9A06-B6F4-4AEE-9A20-5E7DE0A1B514}" sibTransId="{F2B2CBE2-E38C-48BB-9DAF-F35CF6FDD5F2}"/>
    <dgm:cxn modelId="{96C09062-ADDC-4345-AE20-77EF51BFE3A6}" type="presOf" srcId="{7D5080CF-DD2E-4F3E-9B53-96EDEE7EF333}" destId="{F4ADBF51-E72B-4B28-BFB6-62081986D662}" srcOrd="0" destOrd="1" presId="urn:microsoft.com/office/officeart/2005/8/layout/vList2"/>
    <dgm:cxn modelId="{0B784EEB-1C48-44A7-9D00-D1D09704F52C}" srcId="{FA66708E-FA7E-4180-9DD0-9DFA5CCDA4CE}" destId="{D0127A1B-A463-4E53-8109-BA2846AD9830}" srcOrd="0" destOrd="0" parTransId="{AFE99736-450E-4C2A-8329-B93CF95E114C}" sibTransId="{502886BC-1157-412C-9314-03BC42FFE0D2}"/>
    <dgm:cxn modelId="{3B93E827-F76C-470A-8323-A33952DFFE0F}" type="presOf" srcId="{B5BD9039-8F58-4CE4-88EC-C040BD0774FE}" destId="{F4ADBF51-E72B-4B28-BFB6-62081986D662}" srcOrd="0" destOrd="2" presId="urn:microsoft.com/office/officeart/2005/8/layout/vList2"/>
    <dgm:cxn modelId="{305315E5-8C1B-41DC-8F51-A4B9EF3D8B11}" type="presOf" srcId="{D0127A1B-A463-4E53-8109-BA2846AD9830}" destId="{567E8681-CA69-4D08-B300-5B175DDE43EF}" srcOrd="0" destOrd="0" presId="urn:microsoft.com/office/officeart/2005/8/layout/vList2"/>
    <dgm:cxn modelId="{F546682E-D4F7-4D9B-B112-EA8E6E3222D6}" type="presOf" srcId="{5753F03A-B3FD-4401-B511-5290C1C49C40}" destId="{F4ADBF51-E72B-4B28-BFB6-62081986D662}" srcOrd="0" destOrd="0" presId="urn:microsoft.com/office/officeart/2005/8/layout/vList2"/>
    <dgm:cxn modelId="{E3A35754-0F51-4E1E-AF6F-643933144451}" srcId="{D0127A1B-A463-4E53-8109-BA2846AD9830}" destId="{7D5080CF-DD2E-4F3E-9B53-96EDEE7EF333}" srcOrd="1" destOrd="0" parTransId="{C07F7C28-A7B3-4965-91DA-CF9E5A6A3F12}" sibTransId="{2D8C5809-DD5C-44B0-B3F1-8B5AC11EC017}"/>
    <dgm:cxn modelId="{5194A908-67CA-4AD1-8D79-AC200910D322}" type="presParOf" srcId="{B69BE3E3-5D02-4F97-87F9-0D606A86B001}" destId="{567E8681-CA69-4D08-B300-5B175DDE43EF}" srcOrd="0" destOrd="0" presId="urn:microsoft.com/office/officeart/2005/8/layout/vList2"/>
    <dgm:cxn modelId="{624D6C76-A85E-45A6-B3C3-8652A6BFB931}" type="presParOf" srcId="{B69BE3E3-5D02-4F97-87F9-0D606A86B001}" destId="{F4ADBF51-E72B-4B28-BFB6-62081986D66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EABFAB-8C1F-4BEC-8B83-1D78EF550096}"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7F4C6F50-F5CB-40C2-A259-9801B39DC93D}">
      <dgm:prSet phldrT="[Text]" custT="1"/>
      <dgm:spPr/>
      <dgm:t>
        <a:bodyPr/>
        <a:lstStyle/>
        <a:p>
          <a:r>
            <a:rPr lang="en-US" sz="1800" b="1" dirty="0" smtClean="0">
              <a:latin typeface="Verdana" panose="020B0604030504040204" pitchFamily="34" charset="0"/>
              <a:ea typeface="Verdana" panose="020B0604030504040204" pitchFamily="34" charset="0"/>
              <a:cs typeface="Verdana" panose="020B0604030504040204" pitchFamily="34" charset="0"/>
            </a:rPr>
            <a:t>Contrast Error </a:t>
          </a:r>
          <a:r>
            <a:rPr lang="en-US" sz="1800" dirty="0" smtClean="0">
              <a:latin typeface="Verdana" panose="020B0604030504040204" pitchFamily="34" charset="0"/>
              <a:ea typeface="Verdana" panose="020B0604030504040204" pitchFamily="34" charset="0"/>
              <a:cs typeface="Verdana" panose="020B0604030504040204" pitchFamily="34" charset="0"/>
            </a:rPr>
            <a:t>– tendency to compare performance to other employees </a:t>
          </a:r>
          <a:endParaRPr lang="en-US" sz="1800" dirty="0">
            <a:latin typeface="Verdana" panose="020B0604030504040204" pitchFamily="34" charset="0"/>
            <a:ea typeface="Verdana" panose="020B0604030504040204" pitchFamily="34" charset="0"/>
            <a:cs typeface="Verdana" panose="020B0604030504040204" pitchFamily="34" charset="0"/>
          </a:endParaRPr>
        </a:p>
      </dgm:t>
    </dgm:pt>
    <dgm:pt modelId="{0E5BB3F3-6419-4F1B-8214-399633002F22}" type="parTrans" cxnId="{3D1FA03B-4FD6-41C4-8A49-1DBAE8A45797}">
      <dgm:prSet/>
      <dgm:spPr/>
      <dgm:t>
        <a:bodyPr/>
        <a:lstStyle/>
        <a:p>
          <a:endParaRPr lang="en-US" sz="1800"/>
        </a:p>
      </dgm:t>
    </dgm:pt>
    <dgm:pt modelId="{770283DF-5E8D-4955-A7EF-50EDD1D1C3E5}" type="sibTrans" cxnId="{3D1FA03B-4FD6-41C4-8A49-1DBAE8A45797}">
      <dgm:prSet/>
      <dgm:spPr/>
      <dgm:t>
        <a:bodyPr/>
        <a:lstStyle/>
        <a:p>
          <a:endParaRPr lang="en-US" sz="1800"/>
        </a:p>
      </dgm:t>
    </dgm:pt>
    <dgm:pt modelId="{5EE16689-DE4F-42B8-9881-4021B2595ADF}">
      <dgm:prSet phldrT="[Text]" custT="1"/>
      <dgm:spPr/>
      <dgm:t>
        <a:bodyPr/>
        <a:lstStyle/>
        <a:p>
          <a:r>
            <a:rPr lang="en-US" sz="1800" b="1" dirty="0" smtClean="0">
              <a:latin typeface="Verdana" panose="020B0604030504040204" pitchFamily="34" charset="0"/>
              <a:ea typeface="Verdana" panose="020B0604030504040204" pitchFamily="34" charset="0"/>
              <a:cs typeface="Verdana" panose="020B0604030504040204" pitchFamily="34" charset="0"/>
            </a:rPr>
            <a:t>First-impression Error </a:t>
          </a:r>
          <a:r>
            <a:rPr lang="en-US" sz="1800" dirty="0" smtClean="0">
              <a:latin typeface="Verdana" panose="020B0604030504040204" pitchFamily="34" charset="0"/>
              <a:ea typeface="Verdana" panose="020B0604030504040204" pitchFamily="34" charset="0"/>
              <a:cs typeface="Verdana" panose="020B0604030504040204" pitchFamily="34" charset="0"/>
            </a:rPr>
            <a:t>- tendency to initially judge “favorable” or “unfavorable,” serving as basis for evaluating performance</a:t>
          </a:r>
          <a:endParaRPr lang="en-US" sz="1800" dirty="0">
            <a:latin typeface="Verdana" panose="020B0604030504040204" pitchFamily="34" charset="0"/>
            <a:ea typeface="Verdana" panose="020B0604030504040204" pitchFamily="34" charset="0"/>
            <a:cs typeface="Verdana" panose="020B0604030504040204" pitchFamily="34" charset="0"/>
          </a:endParaRPr>
        </a:p>
      </dgm:t>
    </dgm:pt>
    <dgm:pt modelId="{ED36EDA6-7CED-4CDD-9018-3C168B8972FC}" type="parTrans" cxnId="{A7CC8206-E863-4383-A4D2-872F40F6C71B}">
      <dgm:prSet/>
      <dgm:spPr/>
      <dgm:t>
        <a:bodyPr/>
        <a:lstStyle/>
        <a:p>
          <a:endParaRPr lang="en-US" sz="1800"/>
        </a:p>
      </dgm:t>
    </dgm:pt>
    <dgm:pt modelId="{9B660B7A-4CF9-458B-8B8F-897CE2467F04}" type="sibTrans" cxnId="{A7CC8206-E863-4383-A4D2-872F40F6C71B}">
      <dgm:prSet/>
      <dgm:spPr/>
      <dgm:t>
        <a:bodyPr/>
        <a:lstStyle/>
        <a:p>
          <a:endParaRPr lang="en-US" sz="1800"/>
        </a:p>
      </dgm:t>
    </dgm:pt>
    <dgm:pt modelId="{C4503269-378C-4472-B731-7C1D0F888141}">
      <dgm:prSet phldrT="[Text]" custT="1"/>
      <dgm:spPr/>
      <dgm:t>
        <a:bodyPr/>
        <a:lstStyle/>
        <a:p>
          <a:r>
            <a:rPr lang="en-US" sz="1800" b="1" dirty="0" smtClean="0">
              <a:latin typeface="Verdana" panose="020B0604030504040204" pitchFamily="34" charset="0"/>
              <a:ea typeface="Verdana" panose="020B0604030504040204" pitchFamily="34" charset="0"/>
              <a:cs typeface="Verdana" panose="020B0604030504040204" pitchFamily="34" charset="0"/>
            </a:rPr>
            <a:t>Recency Effect </a:t>
          </a:r>
          <a:r>
            <a:rPr lang="en-US" sz="1800" dirty="0" smtClean="0">
              <a:latin typeface="Verdana" panose="020B0604030504040204" pitchFamily="34" charset="0"/>
              <a:ea typeface="Verdana" panose="020B0604030504040204" pitchFamily="34" charset="0"/>
              <a:cs typeface="Verdana" panose="020B0604030504040204" pitchFamily="34" charset="0"/>
            </a:rPr>
            <a:t>– tendency to give extra weight to recent performance and diminish performance through the review period</a:t>
          </a:r>
          <a:endParaRPr lang="en-US" sz="1800" dirty="0">
            <a:latin typeface="Verdana" panose="020B0604030504040204" pitchFamily="34" charset="0"/>
            <a:ea typeface="Verdana" panose="020B0604030504040204" pitchFamily="34" charset="0"/>
            <a:cs typeface="Verdana" panose="020B0604030504040204" pitchFamily="34" charset="0"/>
          </a:endParaRPr>
        </a:p>
      </dgm:t>
    </dgm:pt>
    <dgm:pt modelId="{CC35DB41-2EE5-4088-B88F-66273B9825D6}" type="parTrans" cxnId="{CBA3A80B-D6C1-49E6-BD6B-036BABFE3E88}">
      <dgm:prSet/>
      <dgm:spPr/>
      <dgm:t>
        <a:bodyPr/>
        <a:lstStyle/>
        <a:p>
          <a:endParaRPr lang="en-US" sz="1800"/>
        </a:p>
      </dgm:t>
    </dgm:pt>
    <dgm:pt modelId="{535B644F-AA0A-4920-8903-1D129D78A4AD}" type="sibTrans" cxnId="{CBA3A80B-D6C1-49E6-BD6B-036BABFE3E88}">
      <dgm:prSet/>
      <dgm:spPr/>
      <dgm:t>
        <a:bodyPr/>
        <a:lstStyle/>
        <a:p>
          <a:endParaRPr lang="en-US" sz="1800"/>
        </a:p>
      </dgm:t>
    </dgm:pt>
    <dgm:pt modelId="{E50F9079-F54C-4399-9C8A-5F5B9B60C6DE}" type="pres">
      <dgm:prSet presAssocID="{0DEABFAB-8C1F-4BEC-8B83-1D78EF550096}" presName="vert0" presStyleCnt="0">
        <dgm:presLayoutVars>
          <dgm:dir/>
          <dgm:animOne val="branch"/>
          <dgm:animLvl val="lvl"/>
        </dgm:presLayoutVars>
      </dgm:prSet>
      <dgm:spPr/>
      <dgm:t>
        <a:bodyPr/>
        <a:lstStyle/>
        <a:p>
          <a:endParaRPr lang="en-US"/>
        </a:p>
      </dgm:t>
    </dgm:pt>
    <dgm:pt modelId="{84ED9E9D-9E3C-43AB-B75E-06FFDEB6AB69}" type="pres">
      <dgm:prSet presAssocID="{7F4C6F50-F5CB-40C2-A259-9801B39DC93D}" presName="thickLine" presStyleLbl="alignNode1" presStyleIdx="0" presStyleCnt="3"/>
      <dgm:spPr/>
    </dgm:pt>
    <dgm:pt modelId="{BB6E61B5-605A-4032-98D2-BB7BB93C2C20}" type="pres">
      <dgm:prSet presAssocID="{7F4C6F50-F5CB-40C2-A259-9801B39DC93D}" presName="horz1" presStyleCnt="0"/>
      <dgm:spPr/>
    </dgm:pt>
    <dgm:pt modelId="{90EE69D3-11E1-44EE-A892-A797D6FA7D1C}" type="pres">
      <dgm:prSet presAssocID="{7F4C6F50-F5CB-40C2-A259-9801B39DC93D}" presName="tx1" presStyleLbl="revTx" presStyleIdx="0" presStyleCnt="3"/>
      <dgm:spPr/>
      <dgm:t>
        <a:bodyPr/>
        <a:lstStyle/>
        <a:p>
          <a:endParaRPr lang="en-US"/>
        </a:p>
      </dgm:t>
    </dgm:pt>
    <dgm:pt modelId="{915FE71A-FD86-485A-B3CF-D67D02C10251}" type="pres">
      <dgm:prSet presAssocID="{7F4C6F50-F5CB-40C2-A259-9801B39DC93D}" presName="vert1" presStyleCnt="0"/>
      <dgm:spPr/>
    </dgm:pt>
    <dgm:pt modelId="{F5B2B0DF-E873-4FD7-A35B-2C4D8FE8D77C}" type="pres">
      <dgm:prSet presAssocID="{5EE16689-DE4F-42B8-9881-4021B2595ADF}" presName="thickLine" presStyleLbl="alignNode1" presStyleIdx="1" presStyleCnt="3"/>
      <dgm:spPr/>
    </dgm:pt>
    <dgm:pt modelId="{F50709FE-847B-4E52-A3C6-FC15A3A7D333}" type="pres">
      <dgm:prSet presAssocID="{5EE16689-DE4F-42B8-9881-4021B2595ADF}" presName="horz1" presStyleCnt="0"/>
      <dgm:spPr/>
    </dgm:pt>
    <dgm:pt modelId="{DAC7AFC9-E1C2-4D58-B639-551B00F961F2}" type="pres">
      <dgm:prSet presAssocID="{5EE16689-DE4F-42B8-9881-4021B2595ADF}" presName="tx1" presStyleLbl="revTx" presStyleIdx="1" presStyleCnt="3"/>
      <dgm:spPr/>
      <dgm:t>
        <a:bodyPr/>
        <a:lstStyle/>
        <a:p>
          <a:endParaRPr lang="en-US"/>
        </a:p>
      </dgm:t>
    </dgm:pt>
    <dgm:pt modelId="{A0BAA492-EA0E-4583-938B-ACFB4C49597C}" type="pres">
      <dgm:prSet presAssocID="{5EE16689-DE4F-42B8-9881-4021B2595ADF}" presName="vert1" presStyleCnt="0"/>
      <dgm:spPr/>
    </dgm:pt>
    <dgm:pt modelId="{C1ACACF2-EDDC-4547-932E-6DCED206B804}" type="pres">
      <dgm:prSet presAssocID="{C4503269-378C-4472-B731-7C1D0F888141}" presName="thickLine" presStyleLbl="alignNode1" presStyleIdx="2" presStyleCnt="3"/>
      <dgm:spPr/>
    </dgm:pt>
    <dgm:pt modelId="{5F3A0084-BABF-4E1A-B0FA-93F598DECDF5}" type="pres">
      <dgm:prSet presAssocID="{C4503269-378C-4472-B731-7C1D0F888141}" presName="horz1" presStyleCnt="0"/>
      <dgm:spPr/>
    </dgm:pt>
    <dgm:pt modelId="{3C37E18F-3982-4735-9089-5C4C6E0BF9CC}" type="pres">
      <dgm:prSet presAssocID="{C4503269-378C-4472-B731-7C1D0F888141}" presName="tx1" presStyleLbl="revTx" presStyleIdx="2" presStyleCnt="3"/>
      <dgm:spPr/>
      <dgm:t>
        <a:bodyPr/>
        <a:lstStyle/>
        <a:p>
          <a:endParaRPr lang="en-US"/>
        </a:p>
      </dgm:t>
    </dgm:pt>
    <dgm:pt modelId="{C9C1C760-CE72-4814-9205-390B339ADE3D}" type="pres">
      <dgm:prSet presAssocID="{C4503269-378C-4472-B731-7C1D0F888141}" presName="vert1" presStyleCnt="0"/>
      <dgm:spPr/>
    </dgm:pt>
  </dgm:ptLst>
  <dgm:cxnLst>
    <dgm:cxn modelId="{A7E0D427-1114-4208-89FC-671A2E661AC5}" type="presOf" srcId="{0DEABFAB-8C1F-4BEC-8B83-1D78EF550096}" destId="{E50F9079-F54C-4399-9C8A-5F5B9B60C6DE}" srcOrd="0" destOrd="0" presId="urn:microsoft.com/office/officeart/2008/layout/LinedList"/>
    <dgm:cxn modelId="{3D1FA03B-4FD6-41C4-8A49-1DBAE8A45797}" srcId="{0DEABFAB-8C1F-4BEC-8B83-1D78EF550096}" destId="{7F4C6F50-F5CB-40C2-A259-9801B39DC93D}" srcOrd="0" destOrd="0" parTransId="{0E5BB3F3-6419-4F1B-8214-399633002F22}" sibTransId="{770283DF-5E8D-4955-A7EF-50EDD1D1C3E5}"/>
    <dgm:cxn modelId="{7AFFB152-7C65-4F43-A366-6450BF06337E}" type="presOf" srcId="{C4503269-378C-4472-B731-7C1D0F888141}" destId="{3C37E18F-3982-4735-9089-5C4C6E0BF9CC}" srcOrd="0" destOrd="0" presId="urn:microsoft.com/office/officeart/2008/layout/LinedList"/>
    <dgm:cxn modelId="{9DB2C7CD-C51F-4D03-83E7-740E75C4C741}" type="presOf" srcId="{7F4C6F50-F5CB-40C2-A259-9801B39DC93D}" destId="{90EE69D3-11E1-44EE-A892-A797D6FA7D1C}" srcOrd="0" destOrd="0" presId="urn:microsoft.com/office/officeart/2008/layout/LinedList"/>
    <dgm:cxn modelId="{BF92EEC9-E8A4-41AF-8A93-8D648FF3C018}" type="presOf" srcId="{5EE16689-DE4F-42B8-9881-4021B2595ADF}" destId="{DAC7AFC9-E1C2-4D58-B639-551B00F961F2}" srcOrd="0" destOrd="0" presId="urn:microsoft.com/office/officeart/2008/layout/LinedList"/>
    <dgm:cxn modelId="{A7CC8206-E863-4383-A4D2-872F40F6C71B}" srcId="{0DEABFAB-8C1F-4BEC-8B83-1D78EF550096}" destId="{5EE16689-DE4F-42B8-9881-4021B2595ADF}" srcOrd="1" destOrd="0" parTransId="{ED36EDA6-7CED-4CDD-9018-3C168B8972FC}" sibTransId="{9B660B7A-4CF9-458B-8B8F-897CE2467F04}"/>
    <dgm:cxn modelId="{CBA3A80B-D6C1-49E6-BD6B-036BABFE3E88}" srcId="{0DEABFAB-8C1F-4BEC-8B83-1D78EF550096}" destId="{C4503269-378C-4472-B731-7C1D0F888141}" srcOrd="2" destOrd="0" parTransId="{CC35DB41-2EE5-4088-B88F-66273B9825D6}" sibTransId="{535B644F-AA0A-4920-8903-1D129D78A4AD}"/>
    <dgm:cxn modelId="{CB1B0A68-0D92-49C2-AEDD-9A6A5909EAED}" type="presParOf" srcId="{E50F9079-F54C-4399-9C8A-5F5B9B60C6DE}" destId="{84ED9E9D-9E3C-43AB-B75E-06FFDEB6AB69}" srcOrd="0" destOrd="0" presId="urn:microsoft.com/office/officeart/2008/layout/LinedList"/>
    <dgm:cxn modelId="{DB30E4FA-E690-4C3E-88F5-A3A014DB2FE6}" type="presParOf" srcId="{E50F9079-F54C-4399-9C8A-5F5B9B60C6DE}" destId="{BB6E61B5-605A-4032-98D2-BB7BB93C2C20}" srcOrd="1" destOrd="0" presId="urn:microsoft.com/office/officeart/2008/layout/LinedList"/>
    <dgm:cxn modelId="{E7001F4B-32AD-4AA4-A6E1-5D5585DF8296}" type="presParOf" srcId="{BB6E61B5-605A-4032-98D2-BB7BB93C2C20}" destId="{90EE69D3-11E1-44EE-A892-A797D6FA7D1C}" srcOrd="0" destOrd="0" presId="urn:microsoft.com/office/officeart/2008/layout/LinedList"/>
    <dgm:cxn modelId="{8C7B4C5A-B8FD-4F66-85CF-822A2F6F707E}" type="presParOf" srcId="{BB6E61B5-605A-4032-98D2-BB7BB93C2C20}" destId="{915FE71A-FD86-485A-B3CF-D67D02C10251}" srcOrd="1" destOrd="0" presId="urn:microsoft.com/office/officeart/2008/layout/LinedList"/>
    <dgm:cxn modelId="{A24B808D-4022-4848-AEC6-56DFBD997CD0}" type="presParOf" srcId="{E50F9079-F54C-4399-9C8A-5F5B9B60C6DE}" destId="{F5B2B0DF-E873-4FD7-A35B-2C4D8FE8D77C}" srcOrd="2" destOrd="0" presId="urn:microsoft.com/office/officeart/2008/layout/LinedList"/>
    <dgm:cxn modelId="{1787053E-191F-42CA-9000-775D509B01F3}" type="presParOf" srcId="{E50F9079-F54C-4399-9C8A-5F5B9B60C6DE}" destId="{F50709FE-847B-4E52-A3C6-FC15A3A7D333}" srcOrd="3" destOrd="0" presId="urn:microsoft.com/office/officeart/2008/layout/LinedList"/>
    <dgm:cxn modelId="{D6C4129A-895B-4781-9507-9E7D9ED1E10B}" type="presParOf" srcId="{F50709FE-847B-4E52-A3C6-FC15A3A7D333}" destId="{DAC7AFC9-E1C2-4D58-B639-551B00F961F2}" srcOrd="0" destOrd="0" presId="urn:microsoft.com/office/officeart/2008/layout/LinedList"/>
    <dgm:cxn modelId="{40424F53-DE70-4DEA-9232-5E6CB4F79860}" type="presParOf" srcId="{F50709FE-847B-4E52-A3C6-FC15A3A7D333}" destId="{A0BAA492-EA0E-4583-938B-ACFB4C49597C}" srcOrd="1" destOrd="0" presId="urn:microsoft.com/office/officeart/2008/layout/LinedList"/>
    <dgm:cxn modelId="{BE7D37B0-C785-427F-B7FE-162CC9A657A6}" type="presParOf" srcId="{E50F9079-F54C-4399-9C8A-5F5B9B60C6DE}" destId="{C1ACACF2-EDDC-4547-932E-6DCED206B804}" srcOrd="4" destOrd="0" presId="urn:microsoft.com/office/officeart/2008/layout/LinedList"/>
    <dgm:cxn modelId="{AF57B935-2936-42D5-940A-6B970DDFCA50}" type="presParOf" srcId="{E50F9079-F54C-4399-9C8A-5F5B9B60C6DE}" destId="{5F3A0084-BABF-4E1A-B0FA-93F598DECDF5}" srcOrd="5" destOrd="0" presId="urn:microsoft.com/office/officeart/2008/layout/LinedList"/>
    <dgm:cxn modelId="{8C81D4FF-63FA-4055-9317-3C850B2314CB}" type="presParOf" srcId="{5F3A0084-BABF-4E1A-B0FA-93F598DECDF5}" destId="{3C37E18F-3982-4735-9089-5C4C6E0BF9CC}" srcOrd="0" destOrd="0" presId="urn:microsoft.com/office/officeart/2008/layout/LinedList"/>
    <dgm:cxn modelId="{9374E3F0-340C-40A3-B37C-1C1C0BDA1F98}" type="presParOf" srcId="{5F3A0084-BABF-4E1A-B0FA-93F598DECDF5}" destId="{C9C1C760-CE72-4814-9205-390B339ADE3D}" srcOrd="1"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EABFAB-8C1F-4BEC-8B83-1D78EF550096}"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7F4C6F50-F5CB-40C2-A259-9801B39DC93D}">
      <dgm:prSet phldrT="[Text]" custT="1"/>
      <dgm:spPr/>
      <dgm:t>
        <a:bodyPr/>
        <a:lstStyle/>
        <a:p>
          <a:r>
            <a:rPr lang="en-US" sz="1800" b="1" dirty="0" smtClean="0">
              <a:latin typeface="Verdana" panose="020B0604030504040204" pitchFamily="34" charset="0"/>
              <a:ea typeface="Verdana" panose="020B0604030504040204" pitchFamily="34" charset="0"/>
              <a:cs typeface="Verdana" panose="020B0604030504040204" pitchFamily="34" charset="0"/>
            </a:rPr>
            <a:t>Central Tendency Effect- </a:t>
          </a:r>
          <a:r>
            <a:rPr lang="en-US" sz="1800" b="0" dirty="0" smtClean="0">
              <a:latin typeface="Verdana" panose="020B0604030504040204" pitchFamily="34" charset="0"/>
              <a:ea typeface="Verdana" panose="020B0604030504040204" pitchFamily="34" charset="0"/>
              <a:cs typeface="Verdana" panose="020B0604030504040204" pitchFamily="34" charset="0"/>
            </a:rPr>
            <a:t>consistently rating at or near the average or midpoint regardless of performance.</a:t>
          </a:r>
          <a:r>
            <a:rPr lang="en-US" sz="1800" b="1" dirty="0" smtClean="0">
              <a:latin typeface="Verdana" panose="020B0604030504040204" pitchFamily="34" charset="0"/>
              <a:ea typeface="Verdana" panose="020B0604030504040204" pitchFamily="34" charset="0"/>
              <a:cs typeface="Verdana" panose="020B0604030504040204" pitchFamily="34" charset="0"/>
            </a:rPr>
            <a:t> </a:t>
          </a:r>
          <a:r>
            <a:rPr lang="en-US" sz="1800" b="0" dirty="0" smtClean="0">
              <a:latin typeface="Verdana" panose="020B0604030504040204" pitchFamily="34" charset="0"/>
              <a:ea typeface="Verdana" panose="020B0604030504040204" pitchFamily="34" charset="0"/>
              <a:cs typeface="Verdana" panose="020B0604030504040204" pitchFamily="34" charset="0"/>
            </a:rPr>
            <a:t>Damages high performers</a:t>
          </a:r>
          <a:endParaRPr lang="en-US" sz="1800" b="0" dirty="0">
            <a:latin typeface="Verdana" panose="020B0604030504040204" pitchFamily="34" charset="0"/>
            <a:ea typeface="Verdana" panose="020B0604030504040204" pitchFamily="34" charset="0"/>
            <a:cs typeface="Verdana" panose="020B0604030504040204" pitchFamily="34" charset="0"/>
          </a:endParaRPr>
        </a:p>
      </dgm:t>
    </dgm:pt>
    <dgm:pt modelId="{0E5BB3F3-6419-4F1B-8214-399633002F22}" type="parTrans" cxnId="{3D1FA03B-4FD6-41C4-8A49-1DBAE8A45797}">
      <dgm:prSet/>
      <dgm:spPr/>
      <dgm:t>
        <a:bodyPr/>
        <a:lstStyle/>
        <a:p>
          <a:endParaRPr lang="en-US" sz="1800"/>
        </a:p>
      </dgm:t>
    </dgm:pt>
    <dgm:pt modelId="{770283DF-5E8D-4955-A7EF-50EDD1D1C3E5}" type="sibTrans" cxnId="{3D1FA03B-4FD6-41C4-8A49-1DBAE8A45797}">
      <dgm:prSet/>
      <dgm:spPr/>
      <dgm:t>
        <a:bodyPr/>
        <a:lstStyle/>
        <a:p>
          <a:endParaRPr lang="en-US" sz="1800"/>
        </a:p>
      </dgm:t>
    </dgm:pt>
    <dgm:pt modelId="{5EE16689-DE4F-42B8-9881-4021B2595ADF}">
      <dgm:prSet phldrT="[Text]" custT="1"/>
      <dgm:spPr/>
      <dgm:t>
        <a:bodyPr/>
        <a:lstStyle/>
        <a:p>
          <a:r>
            <a:rPr lang="en-US" sz="1800" b="1" dirty="0" smtClean="0">
              <a:latin typeface="Verdana" panose="020B0604030504040204" pitchFamily="34" charset="0"/>
              <a:ea typeface="Verdana" panose="020B0604030504040204" pitchFamily="34" charset="0"/>
              <a:cs typeface="Verdana" panose="020B0604030504040204" pitchFamily="34" charset="0"/>
            </a:rPr>
            <a:t>Negative or Positive Leniency</a:t>
          </a:r>
          <a:r>
            <a:rPr lang="en-US" sz="1800" dirty="0" smtClean="0">
              <a:latin typeface="Verdana" panose="020B0604030504040204" pitchFamily="34" charset="0"/>
              <a:ea typeface="Verdana" panose="020B0604030504040204" pitchFamily="34" charset="0"/>
              <a:cs typeface="Verdana" panose="020B0604030504040204" pitchFamily="34" charset="0"/>
            </a:rPr>
            <a:t>- rating too hard or too lenient</a:t>
          </a:r>
          <a:endParaRPr lang="en-US" sz="1800" dirty="0">
            <a:latin typeface="Verdana" panose="020B0604030504040204" pitchFamily="34" charset="0"/>
            <a:ea typeface="Verdana" panose="020B0604030504040204" pitchFamily="34" charset="0"/>
            <a:cs typeface="Verdana" panose="020B0604030504040204" pitchFamily="34" charset="0"/>
          </a:endParaRPr>
        </a:p>
      </dgm:t>
    </dgm:pt>
    <dgm:pt modelId="{ED36EDA6-7CED-4CDD-9018-3C168B8972FC}" type="parTrans" cxnId="{A7CC8206-E863-4383-A4D2-872F40F6C71B}">
      <dgm:prSet/>
      <dgm:spPr/>
      <dgm:t>
        <a:bodyPr/>
        <a:lstStyle/>
        <a:p>
          <a:endParaRPr lang="en-US" sz="1800"/>
        </a:p>
      </dgm:t>
    </dgm:pt>
    <dgm:pt modelId="{9B660B7A-4CF9-458B-8B8F-897CE2467F04}" type="sibTrans" cxnId="{A7CC8206-E863-4383-A4D2-872F40F6C71B}">
      <dgm:prSet/>
      <dgm:spPr/>
      <dgm:t>
        <a:bodyPr/>
        <a:lstStyle/>
        <a:p>
          <a:endParaRPr lang="en-US" sz="1800"/>
        </a:p>
      </dgm:t>
    </dgm:pt>
    <dgm:pt modelId="{C4503269-378C-4472-B731-7C1D0F888141}">
      <dgm:prSet phldrT="[Text]" custT="1"/>
      <dgm:spPr/>
      <dgm:t>
        <a:bodyPr/>
        <a:lstStyle/>
        <a:p>
          <a:r>
            <a:rPr lang="en-US" sz="1800" b="1" dirty="0" smtClean="0">
              <a:latin typeface="Verdana" panose="020B0604030504040204" pitchFamily="34" charset="0"/>
              <a:ea typeface="Verdana" panose="020B0604030504040204" pitchFamily="34" charset="0"/>
              <a:cs typeface="Verdana" panose="020B0604030504040204" pitchFamily="34" charset="0"/>
            </a:rPr>
            <a:t>Halo Effect</a:t>
          </a:r>
          <a:r>
            <a:rPr lang="en-US" sz="1800" dirty="0" smtClean="0">
              <a:latin typeface="Verdana" panose="020B0604030504040204" pitchFamily="34" charset="0"/>
              <a:ea typeface="Verdana" panose="020B0604030504040204" pitchFamily="34" charset="0"/>
              <a:cs typeface="Verdana" panose="020B0604030504040204" pitchFamily="34" charset="0"/>
            </a:rPr>
            <a:t>– generalizing positively from one aspect of performance to all aspects of performance</a:t>
          </a:r>
          <a:endParaRPr lang="en-US" sz="1800" dirty="0">
            <a:latin typeface="Verdana" panose="020B0604030504040204" pitchFamily="34" charset="0"/>
            <a:ea typeface="Verdana" panose="020B0604030504040204" pitchFamily="34" charset="0"/>
            <a:cs typeface="Verdana" panose="020B0604030504040204" pitchFamily="34" charset="0"/>
          </a:endParaRPr>
        </a:p>
      </dgm:t>
    </dgm:pt>
    <dgm:pt modelId="{CC35DB41-2EE5-4088-B88F-66273B9825D6}" type="parTrans" cxnId="{CBA3A80B-D6C1-49E6-BD6B-036BABFE3E88}">
      <dgm:prSet/>
      <dgm:spPr/>
      <dgm:t>
        <a:bodyPr/>
        <a:lstStyle/>
        <a:p>
          <a:endParaRPr lang="en-US" sz="1800"/>
        </a:p>
      </dgm:t>
    </dgm:pt>
    <dgm:pt modelId="{535B644F-AA0A-4920-8903-1D129D78A4AD}" type="sibTrans" cxnId="{CBA3A80B-D6C1-49E6-BD6B-036BABFE3E88}">
      <dgm:prSet/>
      <dgm:spPr/>
      <dgm:t>
        <a:bodyPr/>
        <a:lstStyle/>
        <a:p>
          <a:endParaRPr lang="en-US" sz="1800"/>
        </a:p>
      </dgm:t>
    </dgm:pt>
    <dgm:pt modelId="{E50F9079-F54C-4399-9C8A-5F5B9B60C6DE}" type="pres">
      <dgm:prSet presAssocID="{0DEABFAB-8C1F-4BEC-8B83-1D78EF550096}" presName="vert0" presStyleCnt="0">
        <dgm:presLayoutVars>
          <dgm:dir/>
          <dgm:animOne val="branch"/>
          <dgm:animLvl val="lvl"/>
        </dgm:presLayoutVars>
      </dgm:prSet>
      <dgm:spPr/>
      <dgm:t>
        <a:bodyPr/>
        <a:lstStyle/>
        <a:p>
          <a:endParaRPr lang="en-US"/>
        </a:p>
      </dgm:t>
    </dgm:pt>
    <dgm:pt modelId="{84ED9E9D-9E3C-43AB-B75E-06FFDEB6AB69}" type="pres">
      <dgm:prSet presAssocID="{7F4C6F50-F5CB-40C2-A259-9801B39DC93D}" presName="thickLine" presStyleLbl="alignNode1" presStyleIdx="0" presStyleCnt="3"/>
      <dgm:spPr/>
    </dgm:pt>
    <dgm:pt modelId="{BB6E61B5-605A-4032-98D2-BB7BB93C2C20}" type="pres">
      <dgm:prSet presAssocID="{7F4C6F50-F5CB-40C2-A259-9801B39DC93D}" presName="horz1" presStyleCnt="0"/>
      <dgm:spPr/>
    </dgm:pt>
    <dgm:pt modelId="{90EE69D3-11E1-44EE-A892-A797D6FA7D1C}" type="pres">
      <dgm:prSet presAssocID="{7F4C6F50-F5CB-40C2-A259-9801B39DC93D}" presName="tx1" presStyleLbl="revTx" presStyleIdx="0" presStyleCnt="3"/>
      <dgm:spPr/>
      <dgm:t>
        <a:bodyPr/>
        <a:lstStyle/>
        <a:p>
          <a:endParaRPr lang="en-US"/>
        </a:p>
      </dgm:t>
    </dgm:pt>
    <dgm:pt modelId="{915FE71A-FD86-485A-B3CF-D67D02C10251}" type="pres">
      <dgm:prSet presAssocID="{7F4C6F50-F5CB-40C2-A259-9801B39DC93D}" presName="vert1" presStyleCnt="0"/>
      <dgm:spPr/>
    </dgm:pt>
    <dgm:pt modelId="{F5B2B0DF-E873-4FD7-A35B-2C4D8FE8D77C}" type="pres">
      <dgm:prSet presAssocID="{5EE16689-DE4F-42B8-9881-4021B2595ADF}" presName="thickLine" presStyleLbl="alignNode1" presStyleIdx="1" presStyleCnt="3"/>
      <dgm:spPr/>
    </dgm:pt>
    <dgm:pt modelId="{F50709FE-847B-4E52-A3C6-FC15A3A7D333}" type="pres">
      <dgm:prSet presAssocID="{5EE16689-DE4F-42B8-9881-4021B2595ADF}" presName="horz1" presStyleCnt="0"/>
      <dgm:spPr/>
    </dgm:pt>
    <dgm:pt modelId="{DAC7AFC9-E1C2-4D58-B639-551B00F961F2}" type="pres">
      <dgm:prSet presAssocID="{5EE16689-DE4F-42B8-9881-4021B2595ADF}" presName="tx1" presStyleLbl="revTx" presStyleIdx="1" presStyleCnt="3"/>
      <dgm:spPr/>
      <dgm:t>
        <a:bodyPr/>
        <a:lstStyle/>
        <a:p>
          <a:endParaRPr lang="en-US"/>
        </a:p>
      </dgm:t>
    </dgm:pt>
    <dgm:pt modelId="{A0BAA492-EA0E-4583-938B-ACFB4C49597C}" type="pres">
      <dgm:prSet presAssocID="{5EE16689-DE4F-42B8-9881-4021B2595ADF}" presName="vert1" presStyleCnt="0"/>
      <dgm:spPr/>
    </dgm:pt>
    <dgm:pt modelId="{C1ACACF2-EDDC-4547-932E-6DCED206B804}" type="pres">
      <dgm:prSet presAssocID="{C4503269-378C-4472-B731-7C1D0F888141}" presName="thickLine" presStyleLbl="alignNode1" presStyleIdx="2" presStyleCnt="3"/>
      <dgm:spPr/>
    </dgm:pt>
    <dgm:pt modelId="{5F3A0084-BABF-4E1A-B0FA-93F598DECDF5}" type="pres">
      <dgm:prSet presAssocID="{C4503269-378C-4472-B731-7C1D0F888141}" presName="horz1" presStyleCnt="0"/>
      <dgm:spPr/>
    </dgm:pt>
    <dgm:pt modelId="{3C37E18F-3982-4735-9089-5C4C6E0BF9CC}" type="pres">
      <dgm:prSet presAssocID="{C4503269-378C-4472-B731-7C1D0F888141}" presName="tx1" presStyleLbl="revTx" presStyleIdx="2" presStyleCnt="3"/>
      <dgm:spPr/>
      <dgm:t>
        <a:bodyPr/>
        <a:lstStyle/>
        <a:p>
          <a:endParaRPr lang="en-US"/>
        </a:p>
      </dgm:t>
    </dgm:pt>
    <dgm:pt modelId="{C9C1C760-CE72-4814-9205-390B339ADE3D}" type="pres">
      <dgm:prSet presAssocID="{C4503269-378C-4472-B731-7C1D0F888141}" presName="vert1" presStyleCnt="0"/>
      <dgm:spPr/>
    </dgm:pt>
  </dgm:ptLst>
  <dgm:cxnLst>
    <dgm:cxn modelId="{A7CC8206-E863-4383-A4D2-872F40F6C71B}" srcId="{0DEABFAB-8C1F-4BEC-8B83-1D78EF550096}" destId="{5EE16689-DE4F-42B8-9881-4021B2595ADF}" srcOrd="1" destOrd="0" parTransId="{ED36EDA6-7CED-4CDD-9018-3C168B8972FC}" sibTransId="{9B660B7A-4CF9-458B-8B8F-897CE2467F04}"/>
    <dgm:cxn modelId="{0B341107-183D-40D1-8E36-09AF61B6E78F}" type="presOf" srcId="{7F4C6F50-F5CB-40C2-A259-9801B39DC93D}" destId="{90EE69D3-11E1-44EE-A892-A797D6FA7D1C}" srcOrd="0" destOrd="0" presId="urn:microsoft.com/office/officeart/2008/layout/LinedList"/>
    <dgm:cxn modelId="{F0457AE5-C6A6-4D49-A0A1-22A845507D2E}" type="presOf" srcId="{5EE16689-DE4F-42B8-9881-4021B2595ADF}" destId="{DAC7AFC9-E1C2-4D58-B639-551B00F961F2}" srcOrd="0" destOrd="0" presId="urn:microsoft.com/office/officeart/2008/layout/LinedList"/>
    <dgm:cxn modelId="{3D1FA03B-4FD6-41C4-8A49-1DBAE8A45797}" srcId="{0DEABFAB-8C1F-4BEC-8B83-1D78EF550096}" destId="{7F4C6F50-F5CB-40C2-A259-9801B39DC93D}" srcOrd="0" destOrd="0" parTransId="{0E5BB3F3-6419-4F1B-8214-399633002F22}" sibTransId="{770283DF-5E8D-4955-A7EF-50EDD1D1C3E5}"/>
    <dgm:cxn modelId="{2C87B1C8-DD5A-4474-998F-A1728A3B4EAB}" type="presOf" srcId="{0DEABFAB-8C1F-4BEC-8B83-1D78EF550096}" destId="{E50F9079-F54C-4399-9C8A-5F5B9B60C6DE}" srcOrd="0" destOrd="0" presId="urn:microsoft.com/office/officeart/2008/layout/LinedList"/>
    <dgm:cxn modelId="{CBA3A80B-D6C1-49E6-BD6B-036BABFE3E88}" srcId="{0DEABFAB-8C1F-4BEC-8B83-1D78EF550096}" destId="{C4503269-378C-4472-B731-7C1D0F888141}" srcOrd="2" destOrd="0" parTransId="{CC35DB41-2EE5-4088-B88F-66273B9825D6}" sibTransId="{535B644F-AA0A-4920-8903-1D129D78A4AD}"/>
    <dgm:cxn modelId="{320C3067-17ED-4789-80EF-FD180FCA6DEA}" type="presOf" srcId="{C4503269-378C-4472-B731-7C1D0F888141}" destId="{3C37E18F-3982-4735-9089-5C4C6E0BF9CC}" srcOrd="0" destOrd="0" presId="urn:microsoft.com/office/officeart/2008/layout/LinedList"/>
    <dgm:cxn modelId="{5BA86B7E-5A8D-43F6-B3FF-B482AAE9ED21}" type="presParOf" srcId="{E50F9079-F54C-4399-9C8A-5F5B9B60C6DE}" destId="{84ED9E9D-9E3C-43AB-B75E-06FFDEB6AB69}" srcOrd="0" destOrd="0" presId="urn:microsoft.com/office/officeart/2008/layout/LinedList"/>
    <dgm:cxn modelId="{9B71D780-D962-4443-9F9B-0987F09D5128}" type="presParOf" srcId="{E50F9079-F54C-4399-9C8A-5F5B9B60C6DE}" destId="{BB6E61B5-605A-4032-98D2-BB7BB93C2C20}" srcOrd="1" destOrd="0" presId="urn:microsoft.com/office/officeart/2008/layout/LinedList"/>
    <dgm:cxn modelId="{63CD9060-53FF-4C9D-96E5-AD65F7013908}" type="presParOf" srcId="{BB6E61B5-605A-4032-98D2-BB7BB93C2C20}" destId="{90EE69D3-11E1-44EE-A892-A797D6FA7D1C}" srcOrd="0" destOrd="0" presId="urn:microsoft.com/office/officeart/2008/layout/LinedList"/>
    <dgm:cxn modelId="{BA648907-F41F-441B-A45C-2F3341B1CFE5}" type="presParOf" srcId="{BB6E61B5-605A-4032-98D2-BB7BB93C2C20}" destId="{915FE71A-FD86-485A-B3CF-D67D02C10251}" srcOrd="1" destOrd="0" presId="urn:microsoft.com/office/officeart/2008/layout/LinedList"/>
    <dgm:cxn modelId="{9EE40C02-7DDF-41D3-B9D3-F364FEDE2EC4}" type="presParOf" srcId="{E50F9079-F54C-4399-9C8A-5F5B9B60C6DE}" destId="{F5B2B0DF-E873-4FD7-A35B-2C4D8FE8D77C}" srcOrd="2" destOrd="0" presId="urn:microsoft.com/office/officeart/2008/layout/LinedList"/>
    <dgm:cxn modelId="{4CBF4418-507B-480E-9C82-40CCCCFCDE5E}" type="presParOf" srcId="{E50F9079-F54C-4399-9C8A-5F5B9B60C6DE}" destId="{F50709FE-847B-4E52-A3C6-FC15A3A7D333}" srcOrd="3" destOrd="0" presId="urn:microsoft.com/office/officeart/2008/layout/LinedList"/>
    <dgm:cxn modelId="{E88E9C36-07AC-47D3-8B4A-CD884DBDB8FA}" type="presParOf" srcId="{F50709FE-847B-4E52-A3C6-FC15A3A7D333}" destId="{DAC7AFC9-E1C2-4D58-B639-551B00F961F2}" srcOrd="0" destOrd="0" presId="urn:microsoft.com/office/officeart/2008/layout/LinedList"/>
    <dgm:cxn modelId="{F313E9C8-312F-494B-AFCB-AA75DF150BA8}" type="presParOf" srcId="{F50709FE-847B-4E52-A3C6-FC15A3A7D333}" destId="{A0BAA492-EA0E-4583-938B-ACFB4C49597C}" srcOrd="1" destOrd="0" presId="urn:microsoft.com/office/officeart/2008/layout/LinedList"/>
    <dgm:cxn modelId="{B0287C46-92CA-4D35-98F4-643D2B5AB9C3}" type="presParOf" srcId="{E50F9079-F54C-4399-9C8A-5F5B9B60C6DE}" destId="{C1ACACF2-EDDC-4547-932E-6DCED206B804}" srcOrd="4" destOrd="0" presId="urn:microsoft.com/office/officeart/2008/layout/LinedList"/>
    <dgm:cxn modelId="{BDABE267-4939-4A4F-9258-358B71D1CF38}" type="presParOf" srcId="{E50F9079-F54C-4399-9C8A-5F5B9B60C6DE}" destId="{5F3A0084-BABF-4E1A-B0FA-93F598DECDF5}" srcOrd="5" destOrd="0" presId="urn:microsoft.com/office/officeart/2008/layout/LinedList"/>
    <dgm:cxn modelId="{55B4D990-A56C-41C9-B7F4-C827BA572B67}" type="presParOf" srcId="{5F3A0084-BABF-4E1A-B0FA-93F598DECDF5}" destId="{3C37E18F-3982-4735-9089-5C4C6E0BF9CC}" srcOrd="0" destOrd="0" presId="urn:microsoft.com/office/officeart/2008/layout/LinedList"/>
    <dgm:cxn modelId="{987188F5-04F9-401F-9E74-E76DA098CDF2}" type="presParOf" srcId="{5F3A0084-BABF-4E1A-B0FA-93F598DECDF5}" destId="{C9C1C760-CE72-4814-9205-390B339ADE3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EABFAB-8C1F-4BEC-8B83-1D78EF550096}"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7F4C6F50-F5CB-40C2-A259-9801B39DC93D}">
      <dgm:prSet phldrT="[Text]" custT="1"/>
      <dgm:spPr/>
      <dgm:t>
        <a:bodyPr/>
        <a:lstStyle/>
        <a:p>
          <a:r>
            <a:rPr lang="en-US" sz="1800" b="1" dirty="0" smtClean="0">
              <a:latin typeface="Verdana" panose="020B0604030504040204" pitchFamily="34" charset="0"/>
              <a:ea typeface="Verdana" panose="020B0604030504040204" pitchFamily="34" charset="0"/>
              <a:cs typeface="Verdana" panose="020B0604030504040204" pitchFamily="34" charset="0"/>
            </a:rPr>
            <a:t>Devil Effect – </a:t>
          </a:r>
          <a:r>
            <a:rPr lang="en-US" sz="1800" b="0" dirty="0" smtClean="0">
              <a:latin typeface="Verdana" panose="020B0604030504040204" pitchFamily="34" charset="0"/>
              <a:ea typeface="Verdana" panose="020B0604030504040204" pitchFamily="34" charset="0"/>
              <a:cs typeface="Verdana" panose="020B0604030504040204" pitchFamily="34" charset="0"/>
            </a:rPr>
            <a:t>generalizing from one or two negative aspects of performance and becoming blind to the positive aspects</a:t>
          </a:r>
          <a:endParaRPr lang="en-US" sz="1800" b="0" dirty="0">
            <a:latin typeface="Verdana" panose="020B0604030504040204" pitchFamily="34" charset="0"/>
            <a:ea typeface="Verdana" panose="020B0604030504040204" pitchFamily="34" charset="0"/>
            <a:cs typeface="Verdana" panose="020B0604030504040204" pitchFamily="34" charset="0"/>
          </a:endParaRPr>
        </a:p>
      </dgm:t>
    </dgm:pt>
    <dgm:pt modelId="{0E5BB3F3-6419-4F1B-8214-399633002F22}" type="parTrans" cxnId="{3D1FA03B-4FD6-41C4-8A49-1DBAE8A45797}">
      <dgm:prSet/>
      <dgm:spPr/>
      <dgm:t>
        <a:bodyPr/>
        <a:lstStyle/>
        <a:p>
          <a:endParaRPr lang="en-US"/>
        </a:p>
      </dgm:t>
    </dgm:pt>
    <dgm:pt modelId="{770283DF-5E8D-4955-A7EF-50EDD1D1C3E5}" type="sibTrans" cxnId="{3D1FA03B-4FD6-41C4-8A49-1DBAE8A45797}">
      <dgm:prSet/>
      <dgm:spPr/>
      <dgm:t>
        <a:bodyPr/>
        <a:lstStyle/>
        <a:p>
          <a:endParaRPr lang="en-US"/>
        </a:p>
      </dgm:t>
    </dgm:pt>
    <dgm:pt modelId="{5EE16689-DE4F-42B8-9881-4021B2595ADF}">
      <dgm:prSet phldrT="[Text]" custT="1"/>
      <dgm:spPr/>
      <dgm:t>
        <a:bodyPr/>
        <a:lstStyle/>
        <a:p>
          <a:r>
            <a:rPr lang="en-US" sz="1800" b="1" dirty="0" smtClean="0">
              <a:latin typeface="Verdana" panose="020B0604030504040204" pitchFamily="34" charset="0"/>
              <a:ea typeface="Verdana" panose="020B0604030504040204" pitchFamily="34" charset="0"/>
              <a:cs typeface="Verdana" panose="020B0604030504040204" pitchFamily="34" charset="0"/>
            </a:rPr>
            <a:t>Personal Bias– </a:t>
          </a:r>
          <a:r>
            <a:rPr lang="en-US" sz="1800" b="0" dirty="0" smtClean="0">
              <a:latin typeface="Verdana" panose="020B0604030504040204" pitchFamily="34" charset="0"/>
              <a:ea typeface="Verdana" panose="020B0604030504040204" pitchFamily="34" charset="0"/>
              <a:cs typeface="Verdana" panose="020B0604030504040204" pitchFamily="34" charset="0"/>
            </a:rPr>
            <a:t>tendency to rate based on how the supervisor feels about the employee. Personal bias can stem from various sources such as colleagues, considerations of race, gender, faith, social and family background, etc.</a:t>
          </a:r>
          <a:endParaRPr lang="en-US" sz="1800" b="0" dirty="0">
            <a:latin typeface="Verdana" panose="020B0604030504040204" pitchFamily="34" charset="0"/>
            <a:ea typeface="Verdana" panose="020B0604030504040204" pitchFamily="34" charset="0"/>
            <a:cs typeface="Verdana" panose="020B0604030504040204" pitchFamily="34" charset="0"/>
          </a:endParaRPr>
        </a:p>
      </dgm:t>
    </dgm:pt>
    <dgm:pt modelId="{ED36EDA6-7CED-4CDD-9018-3C168B8972FC}" type="parTrans" cxnId="{A7CC8206-E863-4383-A4D2-872F40F6C71B}">
      <dgm:prSet/>
      <dgm:spPr/>
      <dgm:t>
        <a:bodyPr/>
        <a:lstStyle/>
        <a:p>
          <a:endParaRPr lang="en-US"/>
        </a:p>
      </dgm:t>
    </dgm:pt>
    <dgm:pt modelId="{9B660B7A-4CF9-458B-8B8F-897CE2467F04}" type="sibTrans" cxnId="{A7CC8206-E863-4383-A4D2-872F40F6C71B}">
      <dgm:prSet/>
      <dgm:spPr/>
      <dgm:t>
        <a:bodyPr/>
        <a:lstStyle/>
        <a:p>
          <a:endParaRPr lang="en-US"/>
        </a:p>
      </dgm:t>
    </dgm:pt>
    <dgm:pt modelId="{E50F9079-F54C-4399-9C8A-5F5B9B60C6DE}" type="pres">
      <dgm:prSet presAssocID="{0DEABFAB-8C1F-4BEC-8B83-1D78EF550096}" presName="vert0" presStyleCnt="0">
        <dgm:presLayoutVars>
          <dgm:dir/>
          <dgm:animOne val="branch"/>
          <dgm:animLvl val="lvl"/>
        </dgm:presLayoutVars>
      </dgm:prSet>
      <dgm:spPr/>
      <dgm:t>
        <a:bodyPr/>
        <a:lstStyle/>
        <a:p>
          <a:endParaRPr lang="en-US"/>
        </a:p>
      </dgm:t>
    </dgm:pt>
    <dgm:pt modelId="{84ED9E9D-9E3C-43AB-B75E-06FFDEB6AB69}" type="pres">
      <dgm:prSet presAssocID="{7F4C6F50-F5CB-40C2-A259-9801B39DC93D}" presName="thickLine" presStyleLbl="alignNode1" presStyleIdx="0" presStyleCnt="2"/>
      <dgm:spPr/>
    </dgm:pt>
    <dgm:pt modelId="{BB6E61B5-605A-4032-98D2-BB7BB93C2C20}" type="pres">
      <dgm:prSet presAssocID="{7F4C6F50-F5CB-40C2-A259-9801B39DC93D}" presName="horz1" presStyleCnt="0"/>
      <dgm:spPr/>
    </dgm:pt>
    <dgm:pt modelId="{90EE69D3-11E1-44EE-A892-A797D6FA7D1C}" type="pres">
      <dgm:prSet presAssocID="{7F4C6F50-F5CB-40C2-A259-9801B39DC93D}" presName="tx1" presStyleLbl="revTx" presStyleIdx="0" presStyleCnt="2"/>
      <dgm:spPr/>
      <dgm:t>
        <a:bodyPr/>
        <a:lstStyle/>
        <a:p>
          <a:endParaRPr lang="en-US"/>
        </a:p>
      </dgm:t>
    </dgm:pt>
    <dgm:pt modelId="{915FE71A-FD86-485A-B3CF-D67D02C10251}" type="pres">
      <dgm:prSet presAssocID="{7F4C6F50-F5CB-40C2-A259-9801B39DC93D}" presName="vert1" presStyleCnt="0"/>
      <dgm:spPr/>
    </dgm:pt>
    <dgm:pt modelId="{F5B2B0DF-E873-4FD7-A35B-2C4D8FE8D77C}" type="pres">
      <dgm:prSet presAssocID="{5EE16689-DE4F-42B8-9881-4021B2595ADF}" presName="thickLine" presStyleLbl="alignNode1" presStyleIdx="1" presStyleCnt="2"/>
      <dgm:spPr/>
    </dgm:pt>
    <dgm:pt modelId="{F50709FE-847B-4E52-A3C6-FC15A3A7D333}" type="pres">
      <dgm:prSet presAssocID="{5EE16689-DE4F-42B8-9881-4021B2595ADF}" presName="horz1" presStyleCnt="0"/>
      <dgm:spPr/>
    </dgm:pt>
    <dgm:pt modelId="{DAC7AFC9-E1C2-4D58-B639-551B00F961F2}" type="pres">
      <dgm:prSet presAssocID="{5EE16689-DE4F-42B8-9881-4021B2595ADF}" presName="tx1" presStyleLbl="revTx" presStyleIdx="1" presStyleCnt="2"/>
      <dgm:spPr/>
      <dgm:t>
        <a:bodyPr/>
        <a:lstStyle/>
        <a:p>
          <a:endParaRPr lang="en-US"/>
        </a:p>
      </dgm:t>
    </dgm:pt>
    <dgm:pt modelId="{A0BAA492-EA0E-4583-938B-ACFB4C49597C}" type="pres">
      <dgm:prSet presAssocID="{5EE16689-DE4F-42B8-9881-4021B2595ADF}" presName="vert1" presStyleCnt="0"/>
      <dgm:spPr/>
    </dgm:pt>
  </dgm:ptLst>
  <dgm:cxnLst>
    <dgm:cxn modelId="{A7CC8206-E863-4383-A4D2-872F40F6C71B}" srcId="{0DEABFAB-8C1F-4BEC-8B83-1D78EF550096}" destId="{5EE16689-DE4F-42B8-9881-4021B2595ADF}" srcOrd="1" destOrd="0" parTransId="{ED36EDA6-7CED-4CDD-9018-3C168B8972FC}" sibTransId="{9B660B7A-4CF9-458B-8B8F-897CE2467F04}"/>
    <dgm:cxn modelId="{3D1FA03B-4FD6-41C4-8A49-1DBAE8A45797}" srcId="{0DEABFAB-8C1F-4BEC-8B83-1D78EF550096}" destId="{7F4C6F50-F5CB-40C2-A259-9801B39DC93D}" srcOrd="0" destOrd="0" parTransId="{0E5BB3F3-6419-4F1B-8214-399633002F22}" sibTransId="{770283DF-5E8D-4955-A7EF-50EDD1D1C3E5}"/>
    <dgm:cxn modelId="{206F9D68-7080-4929-B0AD-F08557F33C61}" type="presOf" srcId="{5EE16689-DE4F-42B8-9881-4021B2595ADF}" destId="{DAC7AFC9-E1C2-4D58-B639-551B00F961F2}" srcOrd="0" destOrd="0" presId="urn:microsoft.com/office/officeart/2008/layout/LinedList"/>
    <dgm:cxn modelId="{DE5B057A-6641-4089-811C-73DFBFC3A742}" type="presOf" srcId="{0DEABFAB-8C1F-4BEC-8B83-1D78EF550096}" destId="{E50F9079-F54C-4399-9C8A-5F5B9B60C6DE}" srcOrd="0" destOrd="0" presId="urn:microsoft.com/office/officeart/2008/layout/LinedList"/>
    <dgm:cxn modelId="{BFECEA62-456B-44D3-840D-E664BFED38AE}" type="presOf" srcId="{7F4C6F50-F5CB-40C2-A259-9801B39DC93D}" destId="{90EE69D3-11E1-44EE-A892-A797D6FA7D1C}" srcOrd="0" destOrd="0" presId="urn:microsoft.com/office/officeart/2008/layout/LinedList"/>
    <dgm:cxn modelId="{A7EB2415-3A6B-4EAF-9272-E049D632A9E6}" type="presParOf" srcId="{E50F9079-F54C-4399-9C8A-5F5B9B60C6DE}" destId="{84ED9E9D-9E3C-43AB-B75E-06FFDEB6AB69}" srcOrd="0" destOrd="0" presId="urn:microsoft.com/office/officeart/2008/layout/LinedList"/>
    <dgm:cxn modelId="{EAF2D18F-20F3-4789-AFAB-8837C452EA63}" type="presParOf" srcId="{E50F9079-F54C-4399-9C8A-5F5B9B60C6DE}" destId="{BB6E61B5-605A-4032-98D2-BB7BB93C2C20}" srcOrd="1" destOrd="0" presId="urn:microsoft.com/office/officeart/2008/layout/LinedList"/>
    <dgm:cxn modelId="{45C4B1F9-C65D-42B7-821A-9790A71DEFF9}" type="presParOf" srcId="{BB6E61B5-605A-4032-98D2-BB7BB93C2C20}" destId="{90EE69D3-11E1-44EE-A892-A797D6FA7D1C}" srcOrd="0" destOrd="0" presId="urn:microsoft.com/office/officeart/2008/layout/LinedList"/>
    <dgm:cxn modelId="{AA432F3F-BE7A-49F2-B357-97AA70D9EFEE}" type="presParOf" srcId="{BB6E61B5-605A-4032-98D2-BB7BB93C2C20}" destId="{915FE71A-FD86-485A-B3CF-D67D02C10251}" srcOrd="1" destOrd="0" presId="urn:microsoft.com/office/officeart/2008/layout/LinedList"/>
    <dgm:cxn modelId="{B4F128A0-43FA-4667-BD21-E011A0AABC2E}" type="presParOf" srcId="{E50F9079-F54C-4399-9C8A-5F5B9B60C6DE}" destId="{F5B2B0DF-E873-4FD7-A35B-2C4D8FE8D77C}" srcOrd="2" destOrd="0" presId="urn:microsoft.com/office/officeart/2008/layout/LinedList"/>
    <dgm:cxn modelId="{2DE9B6FC-2676-4510-80BB-B4873A0C384C}" type="presParOf" srcId="{E50F9079-F54C-4399-9C8A-5F5B9B60C6DE}" destId="{F50709FE-847B-4E52-A3C6-FC15A3A7D333}" srcOrd="3" destOrd="0" presId="urn:microsoft.com/office/officeart/2008/layout/LinedList"/>
    <dgm:cxn modelId="{CF693A5E-2280-4294-9598-A8FA0739541F}" type="presParOf" srcId="{F50709FE-847B-4E52-A3C6-FC15A3A7D333}" destId="{DAC7AFC9-E1C2-4D58-B639-551B00F961F2}" srcOrd="0" destOrd="0" presId="urn:microsoft.com/office/officeart/2008/layout/LinedList"/>
    <dgm:cxn modelId="{BE1A42D0-7B61-4809-ABCD-B97E3652D53C}" type="presParOf" srcId="{F50709FE-847B-4E52-A3C6-FC15A3A7D333}" destId="{A0BAA492-EA0E-4583-938B-ACFB4C49597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DEABFAB-8C1F-4BEC-8B83-1D78EF550096}"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F21B1529-5AAB-44E7-B301-A05ECE48A787}">
      <dgm:prSet phldrT="[Text]" custT="1"/>
      <dgm:spPr>
        <a:solidFill>
          <a:srgbClr val="850928"/>
        </a:solidFill>
      </dgm:spPr>
      <dgm:t>
        <a:bodyPr/>
        <a:lstStyle/>
        <a:p>
          <a:r>
            <a:rPr lang="en-US" sz="3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Benefits to Employees</a:t>
          </a:r>
          <a:endParaRPr lang="en-US" sz="32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9068E070-6CDA-4EAA-9130-C1F9523C8590}" type="parTrans" cxnId="{0FAC0F60-B148-4DBD-B6F4-B9A98B72A0AF}">
      <dgm:prSet/>
      <dgm:spPr/>
      <dgm:t>
        <a:bodyPr/>
        <a:lstStyle/>
        <a:p>
          <a:endParaRPr lang="en-US"/>
        </a:p>
      </dgm:t>
    </dgm:pt>
    <dgm:pt modelId="{EDEE074D-C24E-4B7D-81F1-2DA8EEE1C90B}" type="sibTrans" cxnId="{0FAC0F60-B148-4DBD-B6F4-B9A98B72A0AF}">
      <dgm:prSet/>
      <dgm:spPr/>
      <dgm:t>
        <a:bodyPr/>
        <a:lstStyle/>
        <a:p>
          <a:endParaRPr lang="en-US"/>
        </a:p>
      </dgm:t>
    </dgm:pt>
    <dgm:pt modelId="{8FE4CB03-A147-4724-A627-3AA598F1B043}" type="pres">
      <dgm:prSet presAssocID="{0DEABFAB-8C1F-4BEC-8B83-1D78EF550096}" presName="linear" presStyleCnt="0">
        <dgm:presLayoutVars>
          <dgm:animLvl val="lvl"/>
          <dgm:resizeHandles val="exact"/>
        </dgm:presLayoutVars>
      </dgm:prSet>
      <dgm:spPr/>
      <dgm:t>
        <a:bodyPr/>
        <a:lstStyle/>
        <a:p>
          <a:endParaRPr lang="en-US"/>
        </a:p>
      </dgm:t>
    </dgm:pt>
    <dgm:pt modelId="{86DBADD1-78A0-4AB0-A9B6-F7AAB293F635}" type="pres">
      <dgm:prSet presAssocID="{F21B1529-5AAB-44E7-B301-A05ECE48A787}" presName="parentText" presStyleLbl="node1" presStyleIdx="0" presStyleCnt="1" custLinFactY="-221" custLinFactNeighborX="1048" custLinFactNeighborY="-100000">
        <dgm:presLayoutVars>
          <dgm:chMax val="0"/>
          <dgm:bulletEnabled val="1"/>
        </dgm:presLayoutVars>
      </dgm:prSet>
      <dgm:spPr/>
      <dgm:t>
        <a:bodyPr/>
        <a:lstStyle/>
        <a:p>
          <a:endParaRPr lang="en-US"/>
        </a:p>
      </dgm:t>
    </dgm:pt>
  </dgm:ptLst>
  <dgm:cxnLst>
    <dgm:cxn modelId="{8210A425-DD94-40F4-B558-09F21CEBA710}" type="presOf" srcId="{0DEABFAB-8C1F-4BEC-8B83-1D78EF550096}" destId="{8FE4CB03-A147-4724-A627-3AA598F1B043}" srcOrd="0" destOrd="0" presId="urn:microsoft.com/office/officeart/2005/8/layout/vList2"/>
    <dgm:cxn modelId="{1AEC1B90-9BE2-40B1-A62A-307C1EAE32D2}" type="presOf" srcId="{F21B1529-5AAB-44E7-B301-A05ECE48A787}" destId="{86DBADD1-78A0-4AB0-A9B6-F7AAB293F635}" srcOrd="0" destOrd="0" presId="urn:microsoft.com/office/officeart/2005/8/layout/vList2"/>
    <dgm:cxn modelId="{0FAC0F60-B148-4DBD-B6F4-B9A98B72A0AF}" srcId="{0DEABFAB-8C1F-4BEC-8B83-1D78EF550096}" destId="{F21B1529-5AAB-44E7-B301-A05ECE48A787}" srcOrd="0" destOrd="0" parTransId="{9068E070-6CDA-4EAA-9130-C1F9523C8590}" sibTransId="{EDEE074D-C24E-4B7D-81F1-2DA8EEE1C90B}"/>
    <dgm:cxn modelId="{8C17ED24-A984-4142-BD38-A916E213C846}" type="presParOf" srcId="{8FE4CB03-A147-4724-A627-3AA598F1B043}" destId="{86DBADD1-78A0-4AB0-A9B6-F7AAB293F63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A52D79F-7D0F-43E4-9EED-B02260D6744D}"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50308796-FE1D-4335-9C20-DD6BFBB592EA}">
      <dgm:prSet phldrT="[Text]" custT="1"/>
      <dgm:spPr/>
      <dgm:t>
        <a:bodyPr/>
        <a:lstStyle/>
        <a:p>
          <a:r>
            <a:rPr lang="en-US" sz="1600" b="1" dirty="0" smtClean="0">
              <a:latin typeface="Verdana" panose="020B0604030504040204" pitchFamily="34" charset="0"/>
              <a:ea typeface="Verdana" panose="020B0604030504040204" pitchFamily="34" charset="0"/>
              <a:cs typeface="Verdana" panose="020B0604030504040204" pitchFamily="34" charset="0"/>
            </a:rPr>
            <a:t>Suggested Factors</a:t>
          </a:r>
          <a:endParaRPr lang="en-US" sz="1600" b="1" dirty="0">
            <a:latin typeface="Verdana" panose="020B0604030504040204" pitchFamily="34" charset="0"/>
            <a:ea typeface="Verdana" panose="020B0604030504040204" pitchFamily="34" charset="0"/>
            <a:cs typeface="Verdana" panose="020B0604030504040204" pitchFamily="34" charset="0"/>
          </a:endParaRPr>
        </a:p>
      </dgm:t>
    </dgm:pt>
    <dgm:pt modelId="{868C0655-F155-4C32-B454-05DD744D5AD0}" type="parTrans" cxnId="{0AF32D6D-A11C-4F8E-A3E0-0396ACA355BA}">
      <dgm:prSet/>
      <dgm:spPr/>
      <dgm:t>
        <a:bodyPr/>
        <a:lstStyle/>
        <a:p>
          <a:endParaRPr lang="en-US" sz="1600"/>
        </a:p>
      </dgm:t>
    </dgm:pt>
    <dgm:pt modelId="{1E3E0E39-71EE-4C64-AC31-7E716CF0193A}" type="sibTrans" cxnId="{0AF32D6D-A11C-4F8E-A3E0-0396ACA355BA}">
      <dgm:prSet/>
      <dgm:spPr/>
      <dgm:t>
        <a:bodyPr/>
        <a:lstStyle/>
        <a:p>
          <a:endParaRPr lang="en-US" sz="1600"/>
        </a:p>
      </dgm:t>
    </dgm:pt>
    <dgm:pt modelId="{BB764DA2-80FB-49BD-9828-739D873BC7E9}">
      <dgm:prSet phldrT="[Text]" custT="1"/>
      <dgm:spPr/>
      <dgm:t>
        <a:bodyPr/>
        <a:lstStyle/>
        <a:p>
          <a:r>
            <a:rPr lang="en-US" sz="1600" dirty="0" smtClean="0">
              <a:latin typeface="Verdana" panose="020B0604030504040204" pitchFamily="34" charset="0"/>
              <a:ea typeface="Verdana" panose="020B0604030504040204" pitchFamily="34" charset="0"/>
              <a:cs typeface="Verdana" panose="020B0604030504040204" pitchFamily="34" charset="0"/>
            </a:rPr>
            <a:t>Student/customer service</a:t>
          </a:r>
          <a:endParaRPr lang="en-US" sz="1600" dirty="0">
            <a:latin typeface="Verdana" panose="020B0604030504040204" pitchFamily="34" charset="0"/>
            <a:ea typeface="Verdana" panose="020B0604030504040204" pitchFamily="34" charset="0"/>
            <a:cs typeface="Verdana" panose="020B0604030504040204" pitchFamily="34" charset="0"/>
          </a:endParaRPr>
        </a:p>
      </dgm:t>
    </dgm:pt>
    <dgm:pt modelId="{3F5F942F-8E9E-4BB6-97F8-C8712E7919FA}" type="parTrans" cxnId="{A4BF3CBA-8107-4E4B-8375-6D4886A813B6}">
      <dgm:prSet/>
      <dgm:spPr/>
      <dgm:t>
        <a:bodyPr/>
        <a:lstStyle/>
        <a:p>
          <a:endParaRPr lang="en-US" sz="1600"/>
        </a:p>
      </dgm:t>
    </dgm:pt>
    <dgm:pt modelId="{4FBCE72A-E018-4960-93D1-11B169BD808D}" type="sibTrans" cxnId="{A4BF3CBA-8107-4E4B-8375-6D4886A813B6}">
      <dgm:prSet/>
      <dgm:spPr/>
      <dgm:t>
        <a:bodyPr/>
        <a:lstStyle/>
        <a:p>
          <a:endParaRPr lang="en-US" sz="1600"/>
        </a:p>
      </dgm:t>
    </dgm:pt>
    <dgm:pt modelId="{1E6A6082-EBCB-46CA-BFC1-432CBD59470D}">
      <dgm:prSet phldrT="[Text]" custT="1"/>
      <dgm:spPr/>
      <dgm:t>
        <a:bodyPr/>
        <a:lstStyle/>
        <a:p>
          <a:r>
            <a:rPr lang="en-US" sz="1600" dirty="0" smtClean="0">
              <a:latin typeface="Verdana" panose="020B0604030504040204" pitchFamily="34" charset="0"/>
              <a:ea typeface="Verdana" panose="020B0604030504040204" pitchFamily="34" charset="0"/>
              <a:cs typeface="Verdana" panose="020B0604030504040204" pitchFamily="34" charset="0"/>
            </a:rPr>
            <a:t>Knowledge of the requirements of the position</a:t>
          </a:r>
          <a:endParaRPr lang="en-US" sz="1600" dirty="0">
            <a:latin typeface="Verdana" panose="020B0604030504040204" pitchFamily="34" charset="0"/>
            <a:ea typeface="Verdana" panose="020B0604030504040204" pitchFamily="34" charset="0"/>
            <a:cs typeface="Verdana" panose="020B0604030504040204" pitchFamily="34" charset="0"/>
          </a:endParaRPr>
        </a:p>
      </dgm:t>
    </dgm:pt>
    <dgm:pt modelId="{5B65779C-E891-414B-91A3-A56D2CE31D33}" type="parTrans" cxnId="{2538F67B-6885-4D09-A7FE-813A131A693C}">
      <dgm:prSet/>
      <dgm:spPr/>
      <dgm:t>
        <a:bodyPr/>
        <a:lstStyle/>
        <a:p>
          <a:endParaRPr lang="en-US" sz="1600"/>
        </a:p>
      </dgm:t>
    </dgm:pt>
    <dgm:pt modelId="{7DB9D964-9570-4C0A-9441-36AA7A3CFBA8}" type="sibTrans" cxnId="{2538F67B-6885-4D09-A7FE-813A131A693C}">
      <dgm:prSet/>
      <dgm:spPr/>
      <dgm:t>
        <a:bodyPr/>
        <a:lstStyle/>
        <a:p>
          <a:endParaRPr lang="en-US" sz="1600"/>
        </a:p>
      </dgm:t>
    </dgm:pt>
    <dgm:pt modelId="{4BBFBDBB-1C8C-4724-BFE4-40A1E49D2F7B}">
      <dgm:prSet phldrT="[Text]" custT="1"/>
      <dgm:spPr/>
      <dgm:t>
        <a:bodyPr/>
        <a:lstStyle/>
        <a:p>
          <a:r>
            <a:rPr lang="en-US" sz="1600" dirty="0" smtClean="0">
              <a:latin typeface="Verdana" panose="020B0604030504040204" pitchFamily="34" charset="0"/>
              <a:ea typeface="Verdana" panose="020B0604030504040204" pitchFamily="34" charset="0"/>
              <a:cs typeface="Verdana" panose="020B0604030504040204" pitchFamily="34" charset="0"/>
            </a:rPr>
            <a:t>Quality of work</a:t>
          </a:r>
          <a:endParaRPr lang="en-US" sz="1600" dirty="0">
            <a:latin typeface="Verdana" panose="020B0604030504040204" pitchFamily="34" charset="0"/>
            <a:ea typeface="Verdana" panose="020B0604030504040204" pitchFamily="34" charset="0"/>
            <a:cs typeface="Verdana" panose="020B0604030504040204" pitchFamily="34" charset="0"/>
          </a:endParaRPr>
        </a:p>
      </dgm:t>
    </dgm:pt>
    <dgm:pt modelId="{DFBAA5EA-AE0E-4EBF-B484-1D3BC69DAC3A}" type="parTrans" cxnId="{25DDCEAB-DAF6-4E3E-917C-654974F069D4}">
      <dgm:prSet/>
      <dgm:spPr/>
      <dgm:t>
        <a:bodyPr/>
        <a:lstStyle/>
        <a:p>
          <a:endParaRPr lang="en-US" sz="1600"/>
        </a:p>
      </dgm:t>
    </dgm:pt>
    <dgm:pt modelId="{C22D5CA2-1598-4A9C-B424-90B8D9A31E52}" type="sibTrans" cxnId="{25DDCEAB-DAF6-4E3E-917C-654974F069D4}">
      <dgm:prSet/>
      <dgm:spPr/>
      <dgm:t>
        <a:bodyPr/>
        <a:lstStyle/>
        <a:p>
          <a:endParaRPr lang="en-US" sz="1600"/>
        </a:p>
      </dgm:t>
    </dgm:pt>
    <dgm:pt modelId="{9A8BC2EE-6194-4032-858E-9FEAC8EB4D8E}">
      <dgm:prSet phldrT="[Text]" custT="1"/>
      <dgm:spPr/>
      <dgm:t>
        <a:bodyPr/>
        <a:lstStyle/>
        <a:p>
          <a:r>
            <a:rPr lang="en-US" sz="1600" dirty="0" smtClean="0">
              <a:latin typeface="Verdana" panose="020B0604030504040204" pitchFamily="34" charset="0"/>
              <a:ea typeface="Verdana" panose="020B0604030504040204" pitchFamily="34" charset="0"/>
              <a:cs typeface="Verdana" panose="020B0604030504040204" pitchFamily="34" charset="0"/>
            </a:rPr>
            <a:t>Ability to handle responsibility</a:t>
          </a:r>
          <a:endParaRPr lang="en-US" sz="1600" dirty="0">
            <a:latin typeface="Verdana" panose="020B0604030504040204" pitchFamily="34" charset="0"/>
            <a:ea typeface="Verdana" panose="020B0604030504040204" pitchFamily="34" charset="0"/>
            <a:cs typeface="Verdana" panose="020B0604030504040204" pitchFamily="34" charset="0"/>
          </a:endParaRPr>
        </a:p>
      </dgm:t>
    </dgm:pt>
    <dgm:pt modelId="{6866E660-730A-452F-A25C-3C5F0F60D64F}" type="parTrans" cxnId="{48D4A282-C551-441F-8C30-431168111AEC}">
      <dgm:prSet/>
      <dgm:spPr/>
      <dgm:t>
        <a:bodyPr/>
        <a:lstStyle/>
        <a:p>
          <a:endParaRPr lang="en-US" sz="1600"/>
        </a:p>
      </dgm:t>
    </dgm:pt>
    <dgm:pt modelId="{36C17451-7E22-4644-B12F-BCDFE0076DCB}" type="sibTrans" cxnId="{48D4A282-C551-441F-8C30-431168111AEC}">
      <dgm:prSet/>
      <dgm:spPr/>
      <dgm:t>
        <a:bodyPr/>
        <a:lstStyle/>
        <a:p>
          <a:endParaRPr lang="en-US" sz="1600"/>
        </a:p>
      </dgm:t>
    </dgm:pt>
    <dgm:pt modelId="{C51D30B1-82DE-4D73-88FF-97A66C7B49CC}">
      <dgm:prSet phldrT="[Text]" custT="1"/>
      <dgm:spPr/>
      <dgm:t>
        <a:bodyPr/>
        <a:lstStyle/>
        <a:p>
          <a:r>
            <a:rPr lang="en-US" sz="1600" dirty="0" smtClean="0">
              <a:latin typeface="Verdana" panose="020B0604030504040204" pitchFamily="34" charset="0"/>
              <a:ea typeface="Verdana" panose="020B0604030504040204" pitchFamily="34" charset="0"/>
              <a:cs typeface="Verdana" panose="020B0604030504040204" pitchFamily="34" charset="0"/>
            </a:rPr>
            <a:t>Work productivity</a:t>
          </a:r>
          <a:endParaRPr lang="en-US" sz="1600" dirty="0">
            <a:latin typeface="Verdana" panose="020B0604030504040204" pitchFamily="34" charset="0"/>
            <a:ea typeface="Verdana" panose="020B0604030504040204" pitchFamily="34" charset="0"/>
            <a:cs typeface="Verdana" panose="020B0604030504040204" pitchFamily="34" charset="0"/>
          </a:endParaRPr>
        </a:p>
      </dgm:t>
    </dgm:pt>
    <dgm:pt modelId="{7934B1F3-E574-478B-AE47-E359780ADEC3}" type="parTrans" cxnId="{469F77E9-DB0E-40EF-9886-1D6208A0C78D}">
      <dgm:prSet/>
      <dgm:spPr/>
      <dgm:t>
        <a:bodyPr/>
        <a:lstStyle/>
        <a:p>
          <a:endParaRPr lang="en-US" sz="1600"/>
        </a:p>
      </dgm:t>
    </dgm:pt>
    <dgm:pt modelId="{31261824-C44F-4570-8D02-A1BF66EDCD27}" type="sibTrans" cxnId="{469F77E9-DB0E-40EF-9886-1D6208A0C78D}">
      <dgm:prSet/>
      <dgm:spPr/>
      <dgm:t>
        <a:bodyPr/>
        <a:lstStyle/>
        <a:p>
          <a:endParaRPr lang="en-US" sz="1600"/>
        </a:p>
      </dgm:t>
    </dgm:pt>
    <dgm:pt modelId="{E9DC2071-388B-4DB6-9B39-72E4B447C841}" type="pres">
      <dgm:prSet presAssocID="{9A52D79F-7D0F-43E4-9EED-B02260D6744D}" presName="vert0" presStyleCnt="0">
        <dgm:presLayoutVars>
          <dgm:dir/>
          <dgm:animOne val="branch"/>
          <dgm:animLvl val="lvl"/>
        </dgm:presLayoutVars>
      </dgm:prSet>
      <dgm:spPr/>
      <dgm:t>
        <a:bodyPr/>
        <a:lstStyle/>
        <a:p>
          <a:endParaRPr lang="en-US"/>
        </a:p>
      </dgm:t>
    </dgm:pt>
    <dgm:pt modelId="{F20FAFA7-F6FF-4C0B-8EEE-5E8E44ED602A}" type="pres">
      <dgm:prSet presAssocID="{50308796-FE1D-4335-9C20-DD6BFBB592EA}" presName="thickLine" presStyleLbl="alignNode1" presStyleIdx="0" presStyleCnt="1"/>
      <dgm:spPr/>
    </dgm:pt>
    <dgm:pt modelId="{D9C8BC17-AB65-4C56-8EC2-0D00F5D3D186}" type="pres">
      <dgm:prSet presAssocID="{50308796-FE1D-4335-9C20-DD6BFBB592EA}" presName="horz1" presStyleCnt="0"/>
      <dgm:spPr/>
    </dgm:pt>
    <dgm:pt modelId="{1EBEC788-E382-416D-A8FD-59972EDC5C01}" type="pres">
      <dgm:prSet presAssocID="{50308796-FE1D-4335-9C20-DD6BFBB592EA}" presName="tx1" presStyleLbl="revTx" presStyleIdx="0" presStyleCnt="6"/>
      <dgm:spPr/>
      <dgm:t>
        <a:bodyPr/>
        <a:lstStyle/>
        <a:p>
          <a:endParaRPr lang="en-US"/>
        </a:p>
      </dgm:t>
    </dgm:pt>
    <dgm:pt modelId="{5BF9A2C0-0038-4D9E-855F-4052971431CE}" type="pres">
      <dgm:prSet presAssocID="{50308796-FE1D-4335-9C20-DD6BFBB592EA}" presName="vert1" presStyleCnt="0"/>
      <dgm:spPr/>
    </dgm:pt>
    <dgm:pt modelId="{895A900B-3F9B-4300-A617-20F8489D93EE}" type="pres">
      <dgm:prSet presAssocID="{BB764DA2-80FB-49BD-9828-739D873BC7E9}" presName="vertSpace2a" presStyleCnt="0"/>
      <dgm:spPr/>
    </dgm:pt>
    <dgm:pt modelId="{71D7B6B3-3C0E-4C61-81BC-FE27FC794BCC}" type="pres">
      <dgm:prSet presAssocID="{BB764DA2-80FB-49BD-9828-739D873BC7E9}" presName="horz2" presStyleCnt="0"/>
      <dgm:spPr/>
    </dgm:pt>
    <dgm:pt modelId="{AD2F54BB-6E90-489D-8DE4-7B25C6551DEB}" type="pres">
      <dgm:prSet presAssocID="{BB764DA2-80FB-49BD-9828-739D873BC7E9}" presName="horzSpace2" presStyleCnt="0"/>
      <dgm:spPr/>
    </dgm:pt>
    <dgm:pt modelId="{161D1E7E-D880-4BE4-B93F-AEAA801446E0}" type="pres">
      <dgm:prSet presAssocID="{BB764DA2-80FB-49BD-9828-739D873BC7E9}" presName="tx2" presStyleLbl="revTx" presStyleIdx="1" presStyleCnt="6"/>
      <dgm:spPr/>
      <dgm:t>
        <a:bodyPr/>
        <a:lstStyle/>
        <a:p>
          <a:endParaRPr lang="en-US"/>
        </a:p>
      </dgm:t>
    </dgm:pt>
    <dgm:pt modelId="{C7EB808D-749D-4727-944D-A87C35FACFB8}" type="pres">
      <dgm:prSet presAssocID="{BB764DA2-80FB-49BD-9828-739D873BC7E9}" presName="vert2" presStyleCnt="0"/>
      <dgm:spPr/>
    </dgm:pt>
    <dgm:pt modelId="{A99339C9-ED8C-4F21-A424-40046561A838}" type="pres">
      <dgm:prSet presAssocID="{BB764DA2-80FB-49BD-9828-739D873BC7E9}" presName="thinLine2b" presStyleLbl="callout" presStyleIdx="0" presStyleCnt="5"/>
      <dgm:spPr/>
    </dgm:pt>
    <dgm:pt modelId="{992E5CCA-7F02-4160-990B-DC68A5B976FF}" type="pres">
      <dgm:prSet presAssocID="{BB764DA2-80FB-49BD-9828-739D873BC7E9}" presName="vertSpace2b" presStyleCnt="0"/>
      <dgm:spPr/>
    </dgm:pt>
    <dgm:pt modelId="{6EBCE699-6572-4389-A1EC-6F4D4F494215}" type="pres">
      <dgm:prSet presAssocID="{1E6A6082-EBCB-46CA-BFC1-432CBD59470D}" presName="horz2" presStyleCnt="0"/>
      <dgm:spPr/>
    </dgm:pt>
    <dgm:pt modelId="{57E7E397-9801-4F47-BC4E-46C6B372109D}" type="pres">
      <dgm:prSet presAssocID="{1E6A6082-EBCB-46CA-BFC1-432CBD59470D}" presName="horzSpace2" presStyleCnt="0"/>
      <dgm:spPr/>
    </dgm:pt>
    <dgm:pt modelId="{24A2005F-1684-4B07-8805-3BC1A3573F65}" type="pres">
      <dgm:prSet presAssocID="{1E6A6082-EBCB-46CA-BFC1-432CBD59470D}" presName="tx2" presStyleLbl="revTx" presStyleIdx="2" presStyleCnt="6"/>
      <dgm:spPr/>
      <dgm:t>
        <a:bodyPr/>
        <a:lstStyle/>
        <a:p>
          <a:endParaRPr lang="en-US"/>
        </a:p>
      </dgm:t>
    </dgm:pt>
    <dgm:pt modelId="{EFBED3E4-817B-4B0A-92ED-408A27DDB587}" type="pres">
      <dgm:prSet presAssocID="{1E6A6082-EBCB-46CA-BFC1-432CBD59470D}" presName="vert2" presStyleCnt="0"/>
      <dgm:spPr/>
    </dgm:pt>
    <dgm:pt modelId="{9B2AB2D8-916B-4BFF-977E-935A800CEE5E}" type="pres">
      <dgm:prSet presAssocID="{1E6A6082-EBCB-46CA-BFC1-432CBD59470D}" presName="thinLine2b" presStyleLbl="callout" presStyleIdx="1" presStyleCnt="5"/>
      <dgm:spPr/>
    </dgm:pt>
    <dgm:pt modelId="{76297FEC-8D17-4E72-B043-541CA65630EA}" type="pres">
      <dgm:prSet presAssocID="{1E6A6082-EBCB-46CA-BFC1-432CBD59470D}" presName="vertSpace2b" presStyleCnt="0"/>
      <dgm:spPr/>
    </dgm:pt>
    <dgm:pt modelId="{7047D0A4-AC25-485C-ACF0-F7CF3E17CA8D}" type="pres">
      <dgm:prSet presAssocID="{4BBFBDBB-1C8C-4724-BFE4-40A1E49D2F7B}" presName="horz2" presStyleCnt="0"/>
      <dgm:spPr/>
    </dgm:pt>
    <dgm:pt modelId="{D5698334-3235-4128-B5A1-9A2705FE13D1}" type="pres">
      <dgm:prSet presAssocID="{4BBFBDBB-1C8C-4724-BFE4-40A1E49D2F7B}" presName="horzSpace2" presStyleCnt="0"/>
      <dgm:spPr/>
    </dgm:pt>
    <dgm:pt modelId="{29BD8120-B12F-4279-800B-936A642887DD}" type="pres">
      <dgm:prSet presAssocID="{4BBFBDBB-1C8C-4724-BFE4-40A1E49D2F7B}" presName="tx2" presStyleLbl="revTx" presStyleIdx="3" presStyleCnt="6"/>
      <dgm:spPr/>
      <dgm:t>
        <a:bodyPr/>
        <a:lstStyle/>
        <a:p>
          <a:endParaRPr lang="en-US"/>
        </a:p>
      </dgm:t>
    </dgm:pt>
    <dgm:pt modelId="{59293785-610E-45B8-915B-7BD8CEF67A03}" type="pres">
      <dgm:prSet presAssocID="{4BBFBDBB-1C8C-4724-BFE4-40A1E49D2F7B}" presName="vert2" presStyleCnt="0"/>
      <dgm:spPr/>
    </dgm:pt>
    <dgm:pt modelId="{A7B6BBD2-CD6F-4BB7-9695-51EBA7057E01}" type="pres">
      <dgm:prSet presAssocID="{4BBFBDBB-1C8C-4724-BFE4-40A1E49D2F7B}" presName="thinLine2b" presStyleLbl="callout" presStyleIdx="2" presStyleCnt="5"/>
      <dgm:spPr/>
    </dgm:pt>
    <dgm:pt modelId="{CA3AE091-503C-43EF-8477-ED44443ABEF2}" type="pres">
      <dgm:prSet presAssocID="{4BBFBDBB-1C8C-4724-BFE4-40A1E49D2F7B}" presName="vertSpace2b" presStyleCnt="0"/>
      <dgm:spPr/>
    </dgm:pt>
    <dgm:pt modelId="{2A07DF60-5213-44A2-9C94-1BB3749B8C36}" type="pres">
      <dgm:prSet presAssocID="{9A8BC2EE-6194-4032-858E-9FEAC8EB4D8E}" presName="horz2" presStyleCnt="0"/>
      <dgm:spPr/>
    </dgm:pt>
    <dgm:pt modelId="{84CD28AF-5B27-43F8-9B54-B9584D149CDD}" type="pres">
      <dgm:prSet presAssocID="{9A8BC2EE-6194-4032-858E-9FEAC8EB4D8E}" presName="horzSpace2" presStyleCnt="0"/>
      <dgm:spPr/>
    </dgm:pt>
    <dgm:pt modelId="{3EF53B30-640F-4F4F-B6B0-577FC9FD45AE}" type="pres">
      <dgm:prSet presAssocID="{9A8BC2EE-6194-4032-858E-9FEAC8EB4D8E}" presName="tx2" presStyleLbl="revTx" presStyleIdx="4" presStyleCnt="6"/>
      <dgm:spPr/>
      <dgm:t>
        <a:bodyPr/>
        <a:lstStyle/>
        <a:p>
          <a:endParaRPr lang="en-US"/>
        </a:p>
      </dgm:t>
    </dgm:pt>
    <dgm:pt modelId="{D8DBCF93-D073-4E3C-99A2-3FD3271A04BA}" type="pres">
      <dgm:prSet presAssocID="{9A8BC2EE-6194-4032-858E-9FEAC8EB4D8E}" presName="vert2" presStyleCnt="0"/>
      <dgm:spPr/>
    </dgm:pt>
    <dgm:pt modelId="{F07A34E9-B055-484D-BB3C-55C9D5023D7C}" type="pres">
      <dgm:prSet presAssocID="{9A8BC2EE-6194-4032-858E-9FEAC8EB4D8E}" presName="thinLine2b" presStyleLbl="callout" presStyleIdx="3" presStyleCnt="5"/>
      <dgm:spPr/>
    </dgm:pt>
    <dgm:pt modelId="{A8AB2DC6-A145-4A7E-9897-9654C2F4AD4F}" type="pres">
      <dgm:prSet presAssocID="{9A8BC2EE-6194-4032-858E-9FEAC8EB4D8E}" presName="vertSpace2b" presStyleCnt="0"/>
      <dgm:spPr/>
    </dgm:pt>
    <dgm:pt modelId="{F8743C76-124B-43B4-8A40-C588290AED47}" type="pres">
      <dgm:prSet presAssocID="{C51D30B1-82DE-4D73-88FF-97A66C7B49CC}" presName="horz2" presStyleCnt="0"/>
      <dgm:spPr/>
    </dgm:pt>
    <dgm:pt modelId="{5693B95D-75D9-4256-ABCE-0614DF3817B4}" type="pres">
      <dgm:prSet presAssocID="{C51D30B1-82DE-4D73-88FF-97A66C7B49CC}" presName="horzSpace2" presStyleCnt="0"/>
      <dgm:spPr/>
    </dgm:pt>
    <dgm:pt modelId="{DDC72984-B603-4618-A094-0E4EF9902172}" type="pres">
      <dgm:prSet presAssocID="{C51D30B1-82DE-4D73-88FF-97A66C7B49CC}" presName="tx2" presStyleLbl="revTx" presStyleIdx="5" presStyleCnt="6"/>
      <dgm:spPr/>
      <dgm:t>
        <a:bodyPr/>
        <a:lstStyle/>
        <a:p>
          <a:endParaRPr lang="en-US"/>
        </a:p>
      </dgm:t>
    </dgm:pt>
    <dgm:pt modelId="{6B9F8335-121F-405A-8D97-EA295AAB580D}" type="pres">
      <dgm:prSet presAssocID="{C51D30B1-82DE-4D73-88FF-97A66C7B49CC}" presName="vert2" presStyleCnt="0"/>
      <dgm:spPr/>
    </dgm:pt>
    <dgm:pt modelId="{7893BD85-DDD7-4810-95E1-4994E9E69CB2}" type="pres">
      <dgm:prSet presAssocID="{C51D30B1-82DE-4D73-88FF-97A66C7B49CC}" presName="thinLine2b" presStyleLbl="callout" presStyleIdx="4" presStyleCnt="5"/>
      <dgm:spPr/>
    </dgm:pt>
    <dgm:pt modelId="{42428826-CAF6-472D-BF5F-52AB1D9AB102}" type="pres">
      <dgm:prSet presAssocID="{C51D30B1-82DE-4D73-88FF-97A66C7B49CC}" presName="vertSpace2b" presStyleCnt="0"/>
      <dgm:spPr/>
    </dgm:pt>
  </dgm:ptLst>
  <dgm:cxnLst>
    <dgm:cxn modelId="{A4BF3CBA-8107-4E4B-8375-6D4886A813B6}" srcId="{50308796-FE1D-4335-9C20-DD6BFBB592EA}" destId="{BB764DA2-80FB-49BD-9828-739D873BC7E9}" srcOrd="0" destOrd="0" parTransId="{3F5F942F-8E9E-4BB6-97F8-C8712E7919FA}" sibTransId="{4FBCE72A-E018-4960-93D1-11B169BD808D}"/>
    <dgm:cxn modelId="{D8CFD5C7-4196-400D-A020-BD360F690F7B}" type="presOf" srcId="{4BBFBDBB-1C8C-4724-BFE4-40A1E49D2F7B}" destId="{29BD8120-B12F-4279-800B-936A642887DD}" srcOrd="0" destOrd="0" presId="urn:microsoft.com/office/officeart/2008/layout/LinedList"/>
    <dgm:cxn modelId="{0AF32D6D-A11C-4F8E-A3E0-0396ACA355BA}" srcId="{9A52D79F-7D0F-43E4-9EED-B02260D6744D}" destId="{50308796-FE1D-4335-9C20-DD6BFBB592EA}" srcOrd="0" destOrd="0" parTransId="{868C0655-F155-4C32-B454-05DD744D5AD0}" sibTransId="{1E3E0E39-71EE-4C64-AC31-7E716CF0193A}"/>
    <dgm:cxn modelId="{469F77E9-DB0E-40EF-9886-1D6208A0C78D}" srcId="{50308796-FE1D-4335-9C20-DD6BFBB592EA}" destId="{C51D30B1-82DE-4D73-88FF-97A66C7B49CC}" srcOrd="4" destOrd="0" parTransId="{7934B1F3-E574-478B-AE47-E359780ADEC3}" sibTransId="{31261824-C44F-4570-8D02-A1BF66EDCD27}"/>
    <dgm:cxn modelId="{4DCFAF30-990A-4534-AD3D-6A829CFB775B}" type="presOf" srcId="{BB764DA2-80FB-49BD-9828-739D873BC7E9}" destId="{161D1E7E-D880-4BE4-B93F-AEAA801446E0}" srcOrd="0" destOrd="0" presId="urn:microsoft.com/office/officeart/2008/layout/LinedList"/>
    <dgm:cxn modelId="{2538F67B-6885-4D09-A7FE-813A131A693C}" srcId="{50308796-FE1D-4335-9C20-DD6BFBB592EA}" destId="{1E6A6082-EBCB-46CA-BFC1-432CBD59470D}" srcOrd="1" destOrd="0" parTransId="{5B65779C-E891-414B-91A3-A56D2CE31D33}" sibTransId="{7DB9D964-9570-4C0A-9441-36AA7A3CFBA8}"/>
    <dgm:cxn modelId="{72AF0D46-D295-4FCF-B4E5-BB29AB999996}" type="presOf" srcId="{9A8BC2EE-6194-4032-858E-9FEAC8EB4D8E}" destId="{3EF53B30-640F-4F4F-B6B0-577FC9FD45AE}" srcOrd="0" destOrd="0" presId="urn:microsoft.com/office/officeart/2008/layout/LinedList"/>
    <dgm:cxn modelId="{5282F193-6B62-453B-9EFC-39C3C409F2B8}" type="presOf" srcId="{1E6A6082-EBCB-46CA-BFC1-432CBD59470D}" destId="{24A2005F-1684-4B07-8805-3BC1A3573F65}" srcOrd="0" destOrd="0" presId="urn:microsoft.com/office/officeart/2008/layout/LinedList"/>
    <dgm:cxn modelId="{BD7F7EAF-7303-4115-9D64-B130164FDE84}" type="presOf" srcId="{9A52D79F-7D0F-43E4-9EED-B02260D6744D}" destId="{E9DC2071-388B-4DB6-9B39-72E4B447C841}" srcOrd="0" destOrd="0" presId="urn:microsoft.com/office/officeart/2008/layout/LinedList"/>
    <dgm:cxn modelId="{48D4A282-C551-441F-8C30-431168111AEC}" srcId="{50308796-FE1D-4335-9C20-DD6BFBB592EA}" destId="{9A8BC2EE-6194-4032-858E-9FEAC8EB4D8E}" srcOrd="3" destOrd="0" parTransId="{6866E660-730A-452F-A25C-3C5F0F60D64F}" sibTransId="{36C17451-7E22-4644-B12F-BCDFE0076DCB}"/>
    <dgm:cxn modelId="{25DDCEAB-DAF6-4E3E-917C-654974F069D4}" srcId="{50308796-FE1D-4335-9C20-DD6BFBB592EA}" destId="{4BBFBDBB-1C8C-4724-BFE4-40A1E49D2F7B}" srcOrd="2" destOrd="0" parTransId="{DFBAA5EA-AE0E-4EBF-B484-1D3BC69DAC3A}" sibTransId="{C22D5CA2-1598-4A9C-B424-90B8D9A31E52}"/>
    <dgm:cxn modelId="{CB0EA0FE-D766-4D64-B554-7298FADA9BC0}" type="presOf" srcId="{50308796-FE1D-4335-9C20-DD6BFBB592EA}" destId="{1EBEC788-E382-416D-A8FD-59972EDC5C01}" srcOrd="0" destOrd="0" presId="urn:microsoft.com/office/officeart/2008/layout/LinedList"/>
    <dgm:cxn modelId="{D9E5D898-998E-4ABB-A492-15C86C513A90}" type="presOf" srcId="{C51D30B1-82DE-4D73-88FF-97A66C7B49CC}" destId="{DDC72984-B603-4618-A094-0E4EF9902172}" srcOrd="0" destOrd="0" presId="urn:microsoft.com/office/officeart/2008/layout/LinedList"/>
    <dgm:cxn modelId="{6B9DC694-795A-4E85-BAE8-5182EE32EEB9}" type="presParOf" srcId="{E9DC2071-388B-4DB6-9B39-72E4B447C841}" destId="{F20FAFA7-F6FF-4C0B-8EEE-5E8E44ED602A}" srcOrd="0" destOrd="0" presId="urn:microsoft.com/office/officeart/2008/layout/LinedList"/>
    <dgm:cxn modelId="{FE2DB4CE-DF10-4224-947C-8BFF42D064A0}" type="presParOf" srcId="{E9DC2071-388B-4DB6-9B39-72E4B447C841}" destId="{D9C8BC17-AB65-4C56-8EC2-0D00F5D3D186}" srcOrd="1" destOrd="0" presId="urn:microsoft.com/office/officeart/2008/layout/LinedList"/>
    <dgm:cxn modelId="{5E26CCED-D89A-4771-AD13-3804E5793B05}" type="presParOf" srcId="{D9C8BC17-AB65-4C56-8EC2-0D00F5D3D186}" destId="{1EBEC788-E382-416D-A8FD-59972EDC5C01}" srcOrd="0" destOrd="0" presId="urn:microsoft.com/office/officeart/2008/layout/LinedList"/>
    <dgm:cxn modelId="{61C8F53A-5A62-4EBD-ADA7-6A32D369A8EB}" type="presParOf" srcId="{D9C8BC17-AB65-4C56-8EC2-0D00F5D3D186}" destId="{5BF9A2C0-0038-4D9E-855F-4052971431CE}" srcOrd="1" destOrd="0" presId="urn:microsoft.com/office/officeart/2008/layout/LinedList"/>
    <dgm:cxn modelId="{E4774B9C-5BC4-4D24-9374-5195055CEDE4}" type="presParOf" srcId="{5BF9A2C0-0038-4D9E-855F-4052971431CE}" destId="{895A900B-3F9B-4300-A617-20F8489D93EE}" srcOrd="0" destOrd="0" presId="urn:microsoft.com/office/officeart/2008/layout/LinedList"/>
    <dgm:cxn modelId="{936BD05B-25D6-49D0-8AE4-044A84FBBB64}" type="presParOf" srcId="{5BF9A2C0-0038-4D9E-855F-4052971431CE}" destId="{71D7B6B3-3C0E-4C61-81BC-FE27FC794BCC}" srcOrd="1" destOrd="0" presId="urn:microsoft.com/office/officeart/2008/layout/LinedList"/>
    <dgm:cxn modelId="{9AF3AC3E-7483-45DD-857E-B7D26F4E0544}" type="presParOf" srcId="{71D7B6B3-3C0E-4C61-81BC-FE27FC794BCC}" destId="{AD2F54BB-6E90-489D-8DE4-7B25C6551DEB}" srcOrd="0" destOrd="0" presId="urn:microsoft.com/office/officeart/2008/layout/LinedList"/>
    <dgm:cxn modelId="{A914375A-E098-4498-8B7D-C6C15F1D6EEC}" type="presParOf" srcId="{71D7B6B3-3C0E-4C61-81BC-FE27FC794BCC}" destId="{161D1E7E-D880-4BE4-B93F-AEAA801446E0}" srcOrd="1" destOrd="0" presId="urn:microsoft.com/office/officeart/2008/layout/LinedList"/>
    <dgm:cxn modelId="{F1C8A336-5587-4D32-B50B-27C48C4E9E2C}" type="presParOf" srcId="{71D7B6B3-3C0E-4C61-81BC-FE27FC794BCC}" destId="{C7EB808D-749D-4727-944D-A87C35FACFB8}" srcOrd="2" destOrd="0" presId="urn:microsoft.com/office/officeart/2008/layout/LinedList"/>
    <dgm:cxn modelId="{7B1A830E-9C4B-4A02-89A4-6060684739B8}" type="presParOf" srcId="{5BF9A2C0-0038-4D9E-855F-4052971431CE}" destId="{A99339C9-ED8C-4F21-A424-40046561A838}" srcOrd="2" destOrd="0" presId="urn:microsoft.com/office/officeart/2008/layout/LinedList"/>
    <dgm:cxn modelId="{4D694BC6-78C4-4F5F-8375-3E6C97B62CE4}" type="presParOf" srcId="{5BF9A2C0-0038-4D9E-855F-4052971431CE}" destId="{992E5CCA-7F02-4160-990B-DC68A5B976FF}" srcOrd="3" destOrd="0" presId="urn:microsoft.com/office/officeart/2008/layout/LinedList"/>
    <dgm:cxn modelId="{AD6D4218-DEB4-4E85-A5D4-5201D99308FD}" type="presParOf" srcId="{5BF9A2C0-0038-4D9E-855F-4052971431CE}" destId="{6EBCE699-6572-4389-A1EC-6F4D4F494215}" srcOrd="4" destOrd="0" presId="urn:microsoft.com/office/officeart/2008/layout/LinedList"/>
    <dgm:cxn modelId="{5CD9AE43-9279-4C36-8512-FAAE6F9D342D}" type="presParOf" srcId="{6EBCE699-6572-4389-A1EC-6F4D4F494215}" destId="{57E7E397-9801-4F47-BC4E-46C6B372109D}" srcOrd="0" destOrd="0" presId="urn:microsoft.com/office/officeart/2008/layout/LinedList"/>
    <dgm:cxn modelId="{E98BDBA7-99E6-4288-AF55-D725F2151958}" type="presParOf" srcId="{6EBCE699-6572-4389-A1EC-6F4D4F494215}" destId="{24A2005F-1684-4B07-8805-3BC1A3573F65}" srcOrd="1" destOrd="0" presId="urn:microsoft.com/office/officeart/2008/layout/LinedList"/>
    <dgm:cxn modelId="{CBF10899-0E28-48D7-A246-22EB20283125}" type="presParOf" srcId="{6EBCE699-6572-4389-A1EC-6F4D4F494215}" destId="{EFBED3E4-817B-4B0A-92ED-408A27DDB587}" srcOrd="2" destOrd="0" presId="urn:microsoft.com/office/officeart/2008/layout/LinedList"/>
    <dgm:cxn modelId="{C63FF600-EF08-461F-B82D-05AB627F1B72}" type="presParOf" srcId="{5BF9A2C0-0038-4D9E-855F-4052971431CE}" destId="{9B2AB2D8-916B-4BFF-977E-935A800CEE5E}" srcOrd="5" destOrd="0" presId="urn:microsoft.com/office/officeart/2008/layout/LinedList"/>
    <dgm:cxn modelId="{A787120E-D536-4F49-8346-5D9A5ECCBCBD}" type="presParOf" srcId="{5BF9A2C0-0038-4D9E-855F-4052971431CE}" destId="{76297FEC-8D17-4E72-B043-541CA65630EA}" srcOrd="6" destOrd="0" presId="urn:microsoft.com/office/officeart/2008/layout/LinedList"/>
    <dgm:cxn modelId="{61076110-8FA8-46F0-A2B7-17481822A8A5}" type="presParOf" srcId="{5BF9A2C0-0038-4D9E-855F-4052971431CE}" destId="{7047D0A4-AC25-485C-ACF0-F7CF3E17CA8D}" srcOrd="7" destOrd="0" presId="urn:microsoft.com/office/officeart/2008/layout/LinedList"/>
    <dgm:cxn modelId="{D8C4F4FD-5DEE-47F6-8EE2-448811889D0C}" type="presParOf" srcId="{7047D0A4-AC25-485C-ACF0-F7CF3E17CA8D}" destId="{D5698334-3235-4128-B5A1-9A2705FE13D1}" srcOrd="0" destOrd="0" presId="urn:microsoft.com/office/officeart/2008/layout/LinedList"/>
    <dgm:cxn modelId="{D864AA03-4D20-4D22-8894-E77A7B26C9DD}" type="presParOf" srcId="{7047D0A4-AC25-485C-ACF0-F7CF3E17CA8D}" destId="{29BD8120-B12F-4279-800B-936A642887DD}" srcOrd="1" destOrd="0" presId="urn:microsoft.com/office/officeart/2008/layout/LinedList"/>
    <dgm:cxn modelId="{977F9507-0029-42D9-B1B0-A87088413078}" type="presParOf" srcId="{7047D0A4-AC25-485C-ACF0-F7CF3E17CA8D}" destId="{59293785-610E-45B8-915B-7BD8CEF67A03}" srcOrd="2" destOrd="0" presId="urn:microsoft.com/office/officeart/2008/layout/LinedList"/>
    <dgm:cxn modelId="{BEBC9681-26DF-4F09-B888-8143AFCCF617}" type="presParOf" srcId="{5BF9A2C0-0038-4D9E-855F-4052971431CE}" destId="{A7B6BBD2-CD6F-4BB7-9695-51EBA7057E01}" srcOrd="8" destOrd="0" presId="urn:microsoft.com/office/officeart/2008/layout/LinedList"/>
    <dgm:cxn modelId="{873CF0A9-FF12-40AB-99FA-F9E9834CB5FC}" type="presParOf" srcId="{5BF9A2C0-0038-4D9E-855F-4052971431CE}" destId="{CA3AE091-503C-43EF-8477-ED44443ABEF2}" srcOrd="9" destOrd="0" presId="urn:microsoft.com/office/officeart/2008/layout/LinedList"/>
    <dgm:cxn modelId="{73C353E9-1474-44A4-964A-F8854E63C712}" type="presParOf" srcId="{5BF9A2C0-0038-4D9E-855F-4052971431CE}" destId="{2A07DF60-5213-44A2-9C94-1BB3749B8C36}" srcOrd="10" destOrd="0" presId="urn:microsoft.com/office/officeart/2008/layout/LinedList"/>
    <dgm:cxn modelId="{C838A8DB-1A4B-4D6C-8831-7ABD218FE579}" type="presParOf" srcId="{2A07DF60-5213-44A2-9C94-1BB3749B8C36}" destId="{84CD28AF-5B27-43F8-9B54-B9584D149CDD}" srcOrd="0" destOrd="0" presId="urn:microsoft.com/office/officeart/2008/layout/LinedList"/>
    <dgm:cxn modelId="{F27220AD-C12C-4050-B4E8-3D277816174A}" type="presParOf" srcId="{2A07DF60-5213-44A2-9C94-1BB3749B8C36}" destId="{3EF53B30-640F-4F4F-B6B0-577FC9FD45AE}" srcOrd="1" destOrd="0" presId="urn:microsoft.com/office/officeart/2008/layout/LinedList"/>
    <dgm:cxn modelId="{66AB6554-E1E0-48AD-8149-D64997396167}" type="presParOf" srcId="{2A07DF60-5213-44A2-9C94-1BB3749B8C36}" destId="{D8DBCF93-D073-4E3C-99A2-3FD3271A04BA}" srcOrd="2" destOrd="0" presId="urn:microsoft.com/office/officeart/2008/layout/LinedList"/>
    <dgm:cxn modelId="{A09166E6-5806-45C6-84B7-E11BC63E0ADA}" type="presParOf" srcId="{5BF9A2C0-0038-4D9E-855F-4052971431CE}" destId="{F07A34E9-B055-484D-BB3C-55C9D5023D7C}" srcOrd="11" destOrd="0" presId="urn:microsoft.com/office/officeart/2008/layout/LinedList"/>
    <dgm:cxn modelId="{904C5106-CB87-4E1D-8A16-FF3A702567A1}" type="presParOf" srcId="{5BF9A2C0-0038-4D9E-855F-4052971431CE}" destId="{A8AB2DC6-A145-4A7E-9897-9654C2F4AD4F}" srcOrd="12" destOrd="0" presId="urn:microsoft.com/office/officeart/2008/layout/LinedList"/>
    <dgm:cxn modelId="{E85DB53F-FBE7-4476-BFC9-A7BE86978778}" type="presParOf" srcId="{5BF9A2C0-0038-4D9E-855F-4052971431CE}" destId="{F8743C76-124B-43B4-8A40-C588290AED47}" srcOrd="13" destOrd="0" presId="urn:microsoft.com/office/officeart/2008/layout/LinedList"/>
    <dgm:cxn modelId="{65C50412-DC4F-4E56-A44B-8FDA63C4AF1D}" type="presParOf" srcId="{F8743C76-124B-43B4-8A40-C588290AED47}" destId="{5693B95D-75D9-4256-ABCE-0614DF3817B4}" srcOrd="0" destOrd="0" presId="urn:microsoft.com/office/officeart/2008/layout/LinedList"/>
    <dgm:cxn modelId="{7A099858-7111-42A4-A17B-C5D5436E063D}" type="presParOf" srcId="{F8743C76-124B-43B4-8A40-C588290AED47}" destId="{DDC72984-B603-4618-A094-0E4EF9902172}" srcOrd="1" destOrd="0" presId="urn:microsoft.com/office/officeart/2008/layout/LinedList"/>
    <dgm:cxn modelId="{DDF371D2-57CE-424C-9CD9-5DB913760C20}" type="presParOf" srcId="{F8743C76-124B-43B4-8A40-C588290AED47}" destId="{6B9F8335-121F-405A-8D97-EA295AAB580D}" srcOrd="2" destOrd="0" presId="urn:microsoft.com/office/officeart/2008/layout/LinedList"/>
    <dgm:cxn modelId="{70659141-C898-45F9-887C-7D0452B2F37D}" type="presParOf" srcId="{5BF9A2C0-0038-4D9E-855F-4052971431CE}" destId="{7893BD85-DDD7-4810-95E1-4994E9E69CB2}" srcOrd="14" destOrd="0" presId="urn:microsoft.com/office/officeart/2008/layout/LinedList"/>
    <dgm:cxn modelId="{2DEEC6A6-53A6-48FC-8852-39C076C38B42}" type="presParOf" srcId="{5BF9A2C0-0038-4D9E-855F-4052971431CE}" destId="{42428826-CAF6-472D-BF5F-52AB1D9AB102}" srcOrd="15"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FAFA7-F6FF-4C0B-8EEE-5E8E44ED602A}">
      <dsp:nvSpPr>
        <dsp:cNvPr id="0" name=""/>
        <dsp:cNvSpPr/>
      </dsp:nvSpPr>
      <dsp:spPr>
        <a:xfrm>
          <a:off x="0" y="0"/>
          <a:ext cx="779580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BEC788-E382-416D-A8FD-59972EDC5C01}">
      <dsp:nvSpPr>
        <dsp:cNvPr id="0" name=""/>
        <dsp:cNvSpPr/>
      </dsp:nvSpPr>
      <dsp:spPr>
        <a:xfrm>
          <a:off x="0" y="0"/>
          <a:ext cx="1559161" cy="2635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latin typeface="Verdana" panose="020B0604030504040204" pitchFamily="34" charset="0"/>
              <a:ea typeface="Verdana" panose="020B0604030504040204" pitchFamily="34" charset="0"/>
              <a:cs typeface="Verdana" panose="020B0604030504040204" pitchFamily="34" charset="0"/>
            </a:rPr>
            <a:t>PREPARE</a:t>
          </a:r>
          <a:endParaRPr lang="en-US" sz="1600" b="1" kern="1200" dirty="0">
            <a:latin typeface="Verdana" panose="020B0604030504040204" pitchFamily="34" charset="0"/>
            <a:ea typeface="Verdana" panose="020B0604030504040204" pitchFamily="34" charset="0"/>
            <a:cs typeface="Verdana" panose="020B0604030504040204" pitchFamily="34" charset="0"/>
          </a:endParaRPr>
        </a:p>
      </dsp:txBody>
      <dsp:txXfrm>
        <a:off x="0" y="0"/>
        <a:ext cx="1559161" cy="2635201"/>
      </dsp:txXfrm>
    </dsp:sp>
    <dsp:sp modelId="{161D1E7E-D880-4BE4-B93F-AEAA801446E0}">
      <dsp:nvSpPr>
        <dsp:cNvPr id="0" name=""/>
        <dsp:cNvSpPr/>
      </dsp:nvSpPr>
      <dsp:spPr>
        <a:xfrm>
          <a:off x="1676098" y="24833"/>
          <a:ext cx="6119709" cy="496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Verdana" panose="020B0604030504040204" pitchFamily="34" charset="0"/>
              <a:ea typeface="Verdana" panose="020B0604030504040204" pitchFamily="34" charset="0"/>
              <a:cs typeface="Verdana" panose="020B0604030504040204" pitchFamily="34" charset="0"/>
            </a:rPr>
            <a:t>Review job description</a:t>
          </a:r>
          <a:endParaRPr lang="en-US" sz="1600" kern="1200" dirty="0">
            <a:latin typeface="Verdana" panose="020B0604030504040204" pitchFamily="34" charset="0"/>
            <a:ea typeface="Verdana" panose="020B0604030504040204" pitchFamily="34" charset="0"/>
            <a:cs typeface="Verdana" panose="020B0604030504040204" pitchFamily="34" charset="0"/>
          </a:endParaRPr>
        </a:p>
      </dsp:txBody>
      <dsp:txXfrm>
        <a:off x="1676098" y="24833"/>
        <a:ext cx="6119709" cy="496673"/>
      </dsp:txXfrm>
    </dsp:sp>
    <dsp:sp modelId="{A99339C9-ED8C-4F21-A424-40046561A838}">
      <dsp:nvSpPr>
        <dsp:cNvPr id="0" name=""/>
        <dsp:cNvSpPr/>
      </dsp:nvSpPr>
      <dsp:spPr>
        <a:xfrm>
          <a:off x="1559161" y="521507"/>
          <a:ext cx="623664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A2005F-1684-4B07-8805-3BC1A3573F65}">
      <dsp:nvSpPr>
        <dsp:cNvPr id="0" name=""/>
        <dsp:cNvSpPr/>
      </dsp:nvSpPr>
      <dsp:spPr>
        <a:xfrm>
          <a:off x="1676098" y="546340"/>
          <a:ext cx="6119709" cy="496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Verdana" panose="020B0604030504040204" pitchFamily="34" charset="0"/>
              <a:ea typeface="Verdana" panose="020B0604030504040204" pitchFamily="34" charset="0"/>
              <a:cs typeface="Verdana" panose="020B0604030504040204" pitchFamily="34" charset="0"/>
            </a:rPr>
            <a:t>Review goals</a:t>
          </a:r>
          <a:endParaRPr lang="en-US" sz="1600" kern="1200" dirty="0">
            <a:latin typeface="Verdana" panose="020B0604030504040204" pitchFamily="34" charset="0"/>
            <a:ea typeface="Verdana" panose="020B0604030504040204" pitchFamily="34" charset="0"/>
            <a:cs typeface="Verdana" panose="020B0604030504040204" pitchFamily="34" charset="0"/>
          </a:endParaRPr>
        </a:p>
      </dsp:txBody>
      <dsp:txXfrm>
        <a:off x="1676098" y="546340"/>
        <a:ext cx="6119709" cy="496673"/>
      </dsp:txXfrm>
    </dsp:sp>
    <dsp:sp modelId="{9B2AB2D8-916B-4BFF-977E-935A800CEE5E}">
      <dsp:nvSpPr>
        <dsp:cNvPr id="0" name=""/>
        <dsp:cNvSpPr/>
      </dsp:nvSpPr>
      <dsp:spPr>
        <a:xfrm>
          <a:off x="1559161" y="1043014"/>
          <a:ext cx="623664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BD8120-B12F-4279-800B-936A642887DD}">
      <dsp:nvSpPr>
        <dsp:cNvPr id="0" name=""/>
        <dsp:cNvSpPr/>
      </dsp:nvSpPr>
      <dsp:spPr>
        <a:xfrm>
          <a:off x="1676098" y="1067848"/>
          <a:ext cx="6119709" cy="496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Verdana" panose="020B0604030504040204" pitchFamily="34" charset="0"/>
              <a:ea typeface="Verdana" panose="020B0604030504040204" pitchFamily="34" charset="0"/>
              <a:cs typeface="Verdana" panose="020B0604030504040204" pitchFamily="34" charset="0"/>
            </a:rPr>
            <a:t>Detail your accomplishments</a:t>
          </a:r>
          <a:endParaRPr lang="en-US" sz="1600" kern="1200" dirty="0">
            <a:latin typeface="Verdana" panose="020B0604030504040204" pitchFamily="34" charset="0"/>
            <a:ea typeface="Verdana" panose="020B0604030504040204" pitchFamily="34" charset="0"/>
            <a:cs typeface="Verdana" panose="020B0604030504040204" pitchFamily="34" charset="0"/>
          </a:endParaRPr>
        </a:p>
      </dsp:txBody>
      <dsp:txXfrm>
        <a:off x="1676098" y="1067848"/>
        <a:ext cx="6119709" cy="496673"/>
      </dsp:txXfrm>
    </dsp:sp>
    <dsp:sp modelId="{A7B6BBD2-CD6F-4BB7-9695-51EBA7057E01}">
      <dsp:nvSpPr>
        <dsp:cNvPr id="0" name=""/>
        <dsp:cNvSpPr/>
      </dsp:nvSpPr>
      <dsp:spPr>
        <a:xfrm>
          <a:off x="1559161" y="1564521"/>
          <a:ext cx="623664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F53B30-640F-4F4F-B6B0-577FC9FD45AE}">
      <dsp:nvSpPr>
        <dsp:cNvPr id="0" name=""/>
        <dsp:cNvSpPr/>
      </dsp:nvSpPr>
      <dsp:spPr>
        <a:xfrm>
          <a:off x="1676098" y="1589355"/>
          <a:ext cx="6119709" cy="496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Verdana" panose="020B0604030504040204" pitchFamily="34" charset="0"/>
              <a:ea typeface="Verdana" panose="020B0604030504040204" pitchFamily="34" charset="0"/>
              <a:cs typeface="Verdana" panose="020B0604030504040204" pitchFamily="34" charset="0"/>
            </a:rPr>
            <a:t>Gather any letters, emails, certificates of recognition</a:t>
          </a:r>
          <a:endParaRPr lang="en-US" sz="1600" kern="1200" dirty="0">
            <a:latin typeface="Verdana" panose="020B0604030504040204" pitchFamily="34" charset="0"/>
            <a:ea typeface="Verdana" panose="020B0604030504040204" pitchFamily="34" charset="0"/>
            <a:cs typeface="Verdana" panose="020B0604030504040204" pitchFamily="34" charset="0"/>
          </a:endParaRPr>
        </a:p>
      </dsp:txBody>
      <dsp:txXfrm>
        <a:off x="1676098" y="1589355"/>
        <a:ext cx="6119709" cy="496673"/>
      </dsp:txXfrm>
    </dsp:sp>
    <dsp:sp modelId="{F07A34E9-B055-484D-BB3C-55C9D5023D7C}">
      <dsp:nvSpPr>
        <dsp:cNvPr id="0" name=""/>
        <dsp:cNvSpPr/>
      </dsp:nvSpPr>
      <dsp:spPr>
        <a:xfrm>
          <a:off x="1559161" y="2086029"/>
          <a:ext cx="623664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C72984-B603-4618-A094-0E4EF9902172}">
      <dsp:nvSpPr>
        <dsp:cNvPr id="0" name=""/>
        <dsp:cNvSpPr/>
      </dsp:nvSpPr>
      <dsp:spPr>
        <a:xfrm>
          <a:off x="1676098" y="2110862"/>
          <a:ext cx="6119709" cy="496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Verdana" panose="020B0604030504040204" pitchFamily="34" charset="0"/>
              <a:ea typeface="Verdana" panose="020B0604030504040204" pitchFamily="34" charset="0"/>
              <a:cs typeface="Verdana" panose="020B0604030504040204" pitchFamily="34" charset="0"/>
            </a:rPr>
            <a:t>Note training and development activities</a:t>
          </a:r>
          <a:endParaRPr lang="en-US" sz="1600" kern="1200" dirty="0">
            <a:latin typeface="Verdana" panose="020B0604030504040204" pitchFamily="34" charset="0"/>
            <a:ea typeface="Verdana" panose="020B0604030504040204" pitchFamily="34" charset="0"/>
            <a:cs typeface="Verdana" panose="020B0604030504040204" pitchFamily="34" charset="0"/>
          </a:endParaRPr>
        </a:p>
      </dsp:txBody>
      <dsp:txXfrm>
        <a:off x="1676098" y="2110862"/>
        <a:ext cx="6119709" cy="496673"/>
      </dsp:txXfrm>
    </dsp:sp>
    <dsp:sp modelId="{7893BD85-DDD7-4810-95E1-4994E9E69CB2}">
      <dsp:nvSpPr>
        <dsp:cNvPr id="0" name=""/>
        <dsp:cNvSpPr/>
      </dsp:nvSpPr>
      <dsp:spPr>
        <a:xfrm>
          <a:off x="1559161" y="2607536"/>
          <a:ext cx="623664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FAFA7-F6FF-4C0B-8EEE-5E8E44ED602A}">
      <dsp:nvSpPr>
        <dsp:cNvPr id="0" name=""/>
        <dsp:cNvSpPr/>
      </dsp:nvSpPr>
      <dsp:spPr>
        <a:xfrm>
          <a:off x="0" y="0"/>
          <a:ext cx="779580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BEC788-E382-416D-A8FD-59972EDC5C01}">
      <dsp:nvSpPr>
        <dsp:cNvPr id="0" name=""/>
        <dsp:cNvSpPr/>
      </dsp:nvSpPr>
      <dsp:spPr>
        <a:xfrm>
          <a:off x="0" y="0"/>
          <a:ext cx="1559161" cy="3002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latin typeface="Verdana" panose="020B0604030504040204" pitchFamily="34" charset="0"/>
              <a:ea typeface="Verdana" panose="020B0604030504040204" pitchFamily="34" charset="0"/>
              <a:cs typeface="Verdana" panose="020B0604030504040204" pitchFamily="34" charset="0"/>
            </a:rPr>
            <a:t>Suggested Factors</a:t>
          </a:r>
          <a:endParaRPr lang="en-US" sz="1600" b="1" kern="1200" dirty="0">
            <a:latin typeface="Verdana" panose="020B0604030504040204" pitchFamily="34" charset="0"/>
            <a:ea typeface="Verdana" panose="020B0604030504040204" pitchFamily="34" charset="0"/>
            <a:cs typeface="Verdana" panose="020B0604030504040204" pitchFamily="34" charset="0"/>
          </a:endParaRPr>
        </a:p>
      </dsp:txBody>
      <dsp:txXfrm>
        <a:off x="0" y="0"/>
        <a:ext cx="1559161" cy="3002401"/>
      </dsp:txXfrm>
    </dsp:sp>
    <dsp:sp modelId="{161D1E7E-D880-4BE4-B93F-AEAA801446E0}">
      <dsp:nvSpPr>
        <dsp:cNvPr id="0" name=""/>
        <dsp:cNvSpPr/>
      </dsp:nvSpPr>
      <dsp:spPr>
        <a:xfrm>
          <a:off x="1676098" y="17757"/>
          <a:ext cx="6119709" cy="355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Verdana" panose="020B0604030504040204" pitchFamily="34" charset="0"/>
              <a:ea typeface="Verdana" panose="020B0604030504040204" pitchFamily="34" charset="0"/>
              <a:cs typeface="Verdana" panose="020B0604030504040204" pitchFamily="34" charset="0"/>
            </a:rPr>
            <a:t>Demonstrated initiative</a:t>
          </a:r>
          <a:endParaRPr lang="en-US" sz="1600" kern="1200" dirty="0">
            <a:latin typeface="Verdana" panose="020B0604030504040204" pitchFamily="34" charset="0"/>
            <a:ea typeface="Verdana" panose="020B0604030504040204" pitchFamily="34" charset="0"/>
            <a:cs typeface="Verdana" panose="020B0604030504040204" pitchFamily="34" charset="0"/>
          </a:endParaRPr>
        </a:p>
      </dsp:txBody>
      <dsp:txXfrm>
        <a:off x="1676098" y="17757"/>
        <a:ext cx="6119709" cy="355142"/>
      </dsp:txXfrm>
    </dsp:sp>
    <dsp:sp modelId="{A99339C9-ED8C-4F21-A424-40046561A838}">
      <dsp:nvSpPr>
        <dsp:cNvPr id="0" name=""/>
        <dsp:cNvSpPr/>
      </dsp:nvSpPr>
      <dsp:spPr>
        <a:xfrm>
          <a:off x="1559161" y="372899"/>
          <a:ext cx="623664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A2005F-1684-4B07-8805-3BC1A3573F65}">
      <dsp:nvSpPr>
        <dsp:cNvPr id="0" name=""/>
        <dsp:cNvSpPr/>
      </dsp:nvSpPr>
      <dsp:spPr>
        <a:xfrm>
          <a:off x="1676098" y="390656"/>
          <a:ext cx="6119709" cy="355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Verdana" panose="020B0604030504040204" pitchFamily="34" charset="0"/>
              <a:ea typeface="Verdana" panose="020B0604030504040204" pitchFamily="34" charset="0"/>
              <a:cs typeface="Verdana" panose="020B0604030504040204" pitchFamily="34" charset="0"/>
            </a:rPr>
            <a:t>Attendance record</a:t>
          </a:r>
          <a:endParaRPr lang="en-US" sz="1600" kern="1200" dirty="0">
            <a:latin typeface="Verdana" panose="020B0604030504040204" pitchFamily="34" charset="0"/>
            <a:ea typeface="Verdana" panose="020B0604030504040204" pitchFamily="34" charset="0"/>
            <a:cs typeface="Verdana" panose="020B0604030504040204" pitchFamily="34" charset="0"/>
          </a:endParaRPr>
        </a:p>
      </dsp:txBody>
      <dsp:txXfrm>
        <a:off x="1676098" y="390656"/>
        <a:ext cx="6119709" cy="355142"/>
      </dsp:txXfrm>
    </dsp:sp>
    <dsp:sp modelId="{9B2AB2D8-916B-4BFF-977E-935A800CEE5E}">
      <dsp:nvSpPr>
        <dsp:cNvPr id="0" name=""/>
        <dsp:cNvSpPr/>
      </dsp:nvSpPr>
      <dsp:spPr>
        <a:xfrm>
          <a:off x="1559161" y="745799"/>
          <a:ext cx="623664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BD8120-B12F-4279-800B-936A642887DD}">
      <dsp:nvSpPr>
        <dsp:cNvPr id="0" name=""/>
        <dsp:cNvSpPr/>
      </dsp:nvSpPr>
      <dsp:spPr>
        <a:xfrm>
          <a:off x="1676098" y="763556"/>
          <a:ext cx="6119709" cy="355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Verdana" panose="020B0604030504040204" pitchFamily="34" charset="0"/>
              <a:ea typeface="Verdana" panose="020B0604030504040204" pitchFamily="34" charset="0"/>
              <a:cs typeface="Verdana" panose="020B0604030504040204" pitchFamily="34" charset="0"/>
            </a:rPr>
            <a:t>Mentor and leadership qualities</a:t>
          </a:r>
          <a:endParaRPr lang="en-US" sz="1600" kern="1200" dirty="0">
            <a:latin typeface="Verdana" panose="020B0604030504040204" pitchFamily="34" charset="0"/>
            <a:ea typeface="Verdana" panose="020B0604030504040204" pitchFamily="34" charset="0"/>
            <a:cs typeface="Verdana" panose="020B0604030504040204" pitchFamily="34" charset="0"/>
          </a:endParaRPr>
        </a:p>
      </dsp:txBody>
      <dsp:txXfrm>
        <a:off x="1676098" y="763556"/>
        <a:ext cx="6119709" cy="355142"/>
      </dsp:txXfrm>
    </dsp:sp>
    <dsp:sp modelId="{A7B6BBD2-CD6F-4BB7-9695-51EBA7057E01}">
      <dsp:nvSpPr>
        <dsp:cNvPr id="0" name=""/>
        <dsp:cNvSpPr/>
      </dsp:nvSpPr>
      <dsp:spPr>
        <a:xfrm>
          <a:off x="1559161" y="1118698"/>
          <a:ext cx="623664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F53B30-640F-4F4F-B6B0-577FC9FD45AE}">
      <dsp:nvSpPr>
        <dsp:cNvPr id="0" name=""/>
        <dsp:cNvSpPr/>
      </dsp:nvSpPr>
      <dsp:spPr>
        <a:xfrm>
          <a:off x="1676098" y="1136455"/>
          <a:ext cx="6119709" cy="355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Verdana" panose="020B0604030504040204" pitchFamily="34" charset="0"/>
              <a:ea typeface="Verdana" panose="020B0604030504040204" pitchFamily="34" charset="0"/>
              <a:cs typeface="Verdana" panose="020B0604030504040204" pitchFamily="34" charset="0"/>
            </a:rPr>
            <a:t>Job related education and certifications</a:t>
          </a:r>
          <a:endParaRPr lang="en-US" sz="1600" kern="1200" dirty="0">
            <a:latin typeface="Verdana" panose="020B0604030504040204" pitchFamily="34" charset="0"/>
            <a:ea typeface="Verdana" panose="020B0604030504040204" pitchFamily="34" charset="0"/>
            <a:cs typeface="Verdana" panose="020B0604030504040204" pitchFamily="34" charset="0"/>
          </a:endParaRPr>
        </a:p>
      </dsp:txBody>
      <dsp:txXfrm>
        <a:off x="1676098" y="1136455"/>
        <a:ext cx="6119709" cy="355142"/>
      </dsp:txXfrm>
    </dsp:sp>
    <dsp:sp modelId="{F07A34E9-B055-484D-BB3C-55C9D5023D7C}">
      <dsp:nvSpPr>
        <dsp:cNvPr id="0" name=""/>
        <dsp:cNvSpPr/>
      </dsp:nvSpPr>
      <dsp:spPr>
        <a:xfrm>
          <a:off x="1559161" y="1491598"/>
          <a:ext cx="623664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C72984-B603-4618-A094-0E4EF9902172}">
      <dsp:nvSpPr>
        <dsp:cNvPr id="0" name=""/>
        <dsp:cNvSpPr/>
      </dsp:nvSpPr>
      <dsp:spPr>
        <a:xfrm>
          <a:off x="1676098" y="1509355"/>
          <a:ext cx="6119709" cy="355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Verdana" panose="020B0604030504040204" pitchFamily="34" charset="0"/>
              <a:ea typeface="Verdana" panose="020B0604030504040204" pitchFamily="34" charset="0"/>
              <a:cs typeface="Verdana" panose="020B0604030504040204" pitchFamily="34" charset="0"/>
            </a:rPr>
            <a:t>Competencies and skills</a:t>
          </a:r>
          <a:endParaRPr lang="en-US" sz="1600" kern="1200" dirty="0">
            <a:latin typeface="Verdana" panose="020B0604030504040204" pitchFamily="34" charset="0"/>
            <a:ea typeface="Verdana" panose="020B0604030504040204" pitchFamily="34" charset="0"/>
            <a:cs typeface="Verdana" panose="020B0604030504040204" pitchFamily="34" charset="0"/>
          </a:endParaRPr>
        </a:p>
      </dsp:txBody>
      <dsp:txXfrm>
        <a:off x="1676098" y="1509355"/>
        <a:ext cx="6119709" cy="355142"/>
      </dsp:txXfrm>
    </dsp:sp>
    <dsp:sp modelId="{7893BD85-DDD7-4810-95E1-4994E9E69CB2}">
      <dsp:nvSpPr>
        <dsp:cNvPr id="0" name=""/>
        <dsp:cNvSpPr/>
      </dsp:nvSpPr>
      <dsp:spPr>
        <a:xfrm>
          <a:off x="1559161" y="1864497"/>
          <a:ext cx="623664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B9FC33-0A72-4001-A132-097014B9B3BD}">
      <dsp:nvSpPr>
        <dsp:cNvPr id="0" name=""/>
        <dsp:cNvSpPr/>
      </dsp:nvSpPr>
      <dsp:spPr>
        <a:xfrm>
          <a:off x="1676098" y="1882254"/>
          <a:ext cx="6119709" cy="355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Verdana" panose="020B0604030504040204" pitchFamily="34" charset="0"/>
              <a:ea typeface="Verdana" panose="020B0604030504040204" pitchFamily="34" charset="0"/>
              <a:cs typeface="Verdana" panose="020B0604030504040204" pitchFamily="34" charset="0"/>
            </a:rPr>
            <a:t>Teamwork, collaboration and cooperation</a:t>
          </a:r>
          <a:endParaRPr lang="en-US" sz="1600" kern="1200" dirty="0">
            <a:latin typeface="Verdana" panose="020B0604030504040204" pitchFamily="34" charset="0"/>
            <a:ea typeface="Verdana" panose="020B0604030504040204" pitchFamily="34" charset="0"/>
            <a:cs typeface="Verdana" panose="020B0604030504040204" pitchFamily="34" charset="0"/>
          </a:endParaRPr>
        </a:p>
      </dsp:txBody>
      <dsp:txXfrm>
        <a:off x="1676098" y="1882254"/>
        <a:ext cx="6119709" cy="355142"/>
      </dsp:txXfrm>
    </dsp:sp>
    <dsp:sp modelId="{54732062-34A2-42D7-8C2B-F7BA74EBBDAA}">
      <dsp:nvSpPr>
        <dsp:cNvPr id="0" name=""/>
        <dsp:cNvSpPr/>
      </dsp:nvSpPr>
      <dsp:spPr>
        <a:xfrm>
          <a:off x="1559161" y="2237397"/>
          <a:ext cx="623664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367794-4CB7-47E7-8FB9-DCE5E9882EF2}">
      <dsp:nvSpPr>
        <dsp:cNvPr id="0" name=""/>
        <dsp:cNvSpPr/>
      </dsp:nvSpPr>
      <dsp:spPr>
        <a:xfrm>
          <a:off x="1676098" y="2255154"/>
          <a:ext cx="6119709" cy="355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Verdana" panose="020B0604030504040204" pitchFamily="34" charset="0"/>
              <a:ea typeface="Verdana" panose="020B0604030504040204" pitchFamily="34" charset="0"/>
              <a:cs typeface="Verdana" panose="020B0604030504040204" pitchFamily="34" charset="0"/>
            </a:rPr>
            <a:t>Driving the strategic initiatives of the dept./university</a:t>
          </a:r>
          <a:endParaRPr lang="en-US" sz="1600" kern="1200" dirty="0">
            <a:latin typeface="Verdana" panose="020B0604030504040204" pitchFamily="34" charset="0"/>
            <a:ea typeface="Verdana" panose="020B0604030504040204" pitchFamily="34" charset="0"/>
            <a:cs typeface="Verdana" panose="020B0604030504040204" pitchFamily="34" charset="0"/>
          </a:endParaRPr>
        </a:p>
      </dsp:txBody>
      <dsp:txXfrm>
        <a:off x="1676098" y="2255154"/>
        <a:ext cx="6119709" cy="355142"/>
      </dsp:txXfrm>
    </dsp:sp>
    <dsp:sp modelId="{89D15169-88C6-4F8C-9952-23DD57A31A42}">
      <dsp:nvSpPr>
        <dsp:cNvPr id="0" name=""/>
        <dsp:cNvSpPr/>
      </dsp:nvSpPr>
      <dsp:spPr>
        <a:xfrm>
          <a:off x="1559161" y="2610296"/>
          <a:ext cx="623664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1FB71C-7C64-4D73-BFD1-874D400652E9}">
      <dsp:nvSpPr>
        <dsp:cNvPr id="0" name=""/>
        <dsp:cNvSpPr/>
      </dsp:nvSpPr>
      <dsp:spPr>
        <a:xfrm>
          <a:off x="1676098" y="2628053"/>
          <a:ext cx="6119709" cy="355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Verdana" panose="020B0604030504040204" pitchFamily="34" charset="0"/>
              <a:ea typeface="Verdana" panose="020B0604030504040204" pitchFamily="34" charset="0"/>
              <a:cs typeface="Verdana" panose="020B0604030504040204" pitchFamily="34" charset="0"/>
            </a:rPr>
            <a:t>TWU community involvement</a:t>
          </a:r>
          <a:endParaRPr lang="en-US" sz="1600" kern="1200" dirty="0">
            <a:latin typeface="Verdana" panose="020B0604030504040204" pitchFamily="34" charset="0"/>
            <a:ea typeface="Verdana" panose="020B0604030504040204" pitchFamily="34" charset="0"/>
            <a:cs typeface="Verdana" panose="020B0604030504040204" pitchFamily="34" charset="0"/>
          </a:endParaRPr>
        </a:p>
      </dsp:txBody>
      <dsp:txXfrm>
        <a:off x="1676098" y="2628053"/>
        <a:ext cx="6119709" cy="355142"/>
      </dsp:txXfrm>
    </dsp:sp>
    <dsp:sp modelId="{CAB0FD54-6D38-4259-8D3C-1C5475B519D2}">
      <dsp:nvSpPr>
        <dsp:cNvPr id="0" name=""/>
        <dsp:cNvSpPr/>
      </dsp:nvSpPr>
      <dsp:spPr>
        <a:xfrm>
          <a:off x="1559161" y="2983196"/>
          <a:ext cx="623664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BADD1-78A0-4AB0-A9B6-F7AAB293F635}">
      <dsp:nvSpPr>
        <dsp:cNvPr id="0" name=""/>
        <dsp:cNvSpPr/>
      </dsp:nvSpPr>
      <dsp:spPr>
        <a:xfrm>
          <a:off x="0" y="26991"/>
          <a:ext cx="7020431" cy="12168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latin typeface="Verdana" panose="020B0604030504040204" pitchFamily="34" charset="0"/>
              <a:ea typeface="Verdana" panose="020B0604030504040204" pitchFamily="34" charset="0"/>
              <a:cs typeface="Verdana" panose="020B0604030504040204" pitchFamily="34" charset="0"/>
            </a:rPr>
            <a:t>QUESTIONS?</a:t>
          </a:r>
          <a:endParaRPr lang="en-US" sz="4000" b="0" kern="1200" dirty="0">
            <a:latin typeface="Verdana" panose="020B0604030504040204" pitchFamily="34" charset="0"/>
            <a:ea typeface="Verdana" panose="020B0604030504040204" pitchFamily="34" charset="0"/>
            <a:cs typeface="Verdana" panose="020B0604030504040204" pitchFamily="34" charset="0"/>
          </a:endParaRPr>
        </a:p>
      </dsp:txBody>
      <dsp:txXfrm>
        <a:off x="59399" y="86390"/>
        <a:ext cx="6901633"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FAFA7-F6FF-4C0B-8EEE-5E8E44ED602A}">
      <dsp:nvSpPr>
        <dsp:cNvPr id="0" name=""/>
        <dsp:cNvSpPr/>
      </dsp:nvSpPr>
      <dsp:spPr>
        <a:xfrm>
          <a:off x="0" y="1466"/>
          <a:ext cx="779580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BEC788-E382-416D-A8FD-59972EDC5C01}">
      <dsp:nvSpPr>
        <dsp:cNvPr id="0" name=""/>
        <dsp:cNvSpPr/>
      </dsp:nvSpPr>
      <dsp:spPr>
        <a:xfrm>
          <a:off x="0" y="1466"/>
          <a:ext cx="1559161" cy="2999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latin typeface="Verdana" panose="020B0604030504040204" pitchFamily="34" charset="0"/>
              <a:ea typeface="Verdana" panose="020B0604030504040204" pitchFamily="34" charset="0"/>
              <a:cs typeface="Verdana" panose="020B0604030504040204" pitchFamily="34" charset="0"/>
            </a:rPr>
            <a:t>PREPARE</a:t>
          </a:r>
          <a:endParaRPr lang="en-US" sz="1600" b="1" kern="1200" dirty="0">
            <a:latin typeface="Verdana" panose="020B0604030504040204" pitchFamily="34" charset="0"/>
            <a:ea typeface="Verdana" panose="020B0604030504040204" pitchFamily="34" charset="0"/>
            <a:cs typeface="Verdana" panose="020B0604030504040204" pitchFamily="34" charset="0"/>
          </a:endParaRPr>
        </a:p>
      </dsp:txBody>
      <dsp:txXfrm>
        <a:off x="0" y="1466"/>
        <a:ext cx="1559161" cy="2999468"/>
      </dsp:txXfrm>
    </dsp:sp>
    <dsp:sp modelId="{161D1E7E-D880-4BE4-B93F-AEAA801446E0}">
      <dsp:nvSpPr>
        <dsp:cNvPr id="0" name=""/>
        <dsp:cNvSpPr/>
      </dsp:nvSpPr>
      <dsp:spPr>
        <a:xfrm>
          <a:off x="1676098" y="29732"/>
          <a:ext cx="6119709" cy="565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Verdana" panose="020B0604030504040204" pitchFamily="34" charset="0"/>
              <a:ea typeface="Verdana" panose="020B0604030504040204" pitchFamily="34" charset="0"/>
              <a:cs typeface="Verdana" panose="020B0604030504040204" pitchFamily="34" charset="0"/>
            </a:rPr>
            <a:t>Think through and note any obstacles in your position</a:t>
          </a:r>
          <a:endParaRPr lang="en-US" sz="1600" kern="1200" dirty="0">
            <a:latin typeface="Verdana" panose="020B0604030504040204" pitchFamily="34" charset="0"/>
            <a:ea typeface="Verdana" panose="020B0604030504040204" pitchFamily="34" charset="0"/>
            <a:cs typeface="Verdana" panose="020B0604030504040204" pitchFamily="34" charset="0"/>
          </a:endParaRPr>
        </a:p>
      </dsp:txBody>
      <dsp:txXfrm>
        <a:off x="1676098" y="29732"/>
        <a:ext cx="6119709" cy="565329"/>
      </dsp:txXfrm>
    </dsp:sp>
    <dsp:sp modelId="{A99339C9-ED8C-4F21-A424-40046561A838}">
      <dsp:nvSpPr>
        <dsp:cNvPr id="0" name=""/>
        <dsp:cNvSpPr/>
      </dsp:nvSpPr>
      <dsp:spPr>
        <a:xfrm>
          <a:off x="1559161" y="595062"/>
          <a:ext cx="623664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A2005F-1684-4B07-8805-3BC1A3573F65}">
      <dsp:nvSpPr>
        <dsp:cNvPr id="0" name=""/>
        <dsp:cNvSpPr/>
      </dsp:nvSpPr>
      <dsp:spPr>
        <a:xfrm>
          <a:off x="1676098" y="623328"/>
          <a:ext cx="6119709" cy="565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Verdana" panose="020B0604030504040204" pitchFamily="34" charset="0"/>
              <a:ea typeface="Verdana" panose="020B0604030504040204" pitchFamily="34" charset="0"/>
              <a:cs typeface="Verdana" panose="020B0604030504040204" pitchFamily="34" charset="0"/>
            </a:rPr>
            <a:t>Consider the entire review period </a:t>
          </a:r>
          <a:endParaRPr lang="en-US" sz="1600" kern="1200" dirty="0">
            <a:latin typeface="Verdana" panose="020B0604030504040204" pitchFamily="34" charset="0"/>
            <a:ea typeface="Verdana" panose="020B0604030504040204" pitchFamily="34" charset="0"/>
            <a:cs typeface="Verdana" panose="020B0604030504040204" pitchFamily="34" charset="0"/>
          </a:endParaRPr>
        </a:p>
      </dsp:txBody>
      <dsp:txXfrm>
        <a:off x="1676098" y="623328"/>
        <a:ext cx="6119709" cy="565329"/>
      </dsp:txXfrm>
    </dsp:sp>
    <dsp:sp modelId="{9B2AB2D8-916B-4BFF-977E-935A800CEE5E}">
      <dsp:nvSpPr>
        <dsp:cNvPr id="0" name=""/>
        <dsp:cNvSpPr/>
      </dsp:nvSpPr>
      <dsp:spPr>
        <a:xfrm>
          <a:off x="1559161" y="1188658"/>
          <a:ext cx="623664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BD8120-B12F-4279-800B-936A642887DD}">
      <dsp:nvSpPr>
        <dsp:cNvPr id="0" name=""/>
        <dsp:cNvSpPr/>
      </dsp:nvSpPr>
      <dsp:spPr>
        <a:xfrm>
          <a:off x="1676098" y="1216924"/>
          <a:ext cx="6119709" cy="565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Verdana" panose="020B0604030504040204" pitchFamily="34" charset="0"/>
              <a:ea typeface="Verdana" panose="020B0604030504040204" pitchFamily="34" charset="0"/>
              <a:cs typeface="Verdana" panose="020B0604030504040204" pitchFamily="34" charset="0"/>
            </a:rPr>
            <a:t>Document changes in assignments and special assignments</a:t>
          </a:r>
          <a:endParaRPr lang="en-US" sz="1600" kern="1200" dirty="0">
            <a:latin typeface="Verdana" panose="020B0604030504040204" pitchFamily="34" charset="0"/>
            <a:ea typeface="Verdana" panose="020B0604030504040204" pitchFamily="34" charset="0"/>
            <a:cs typeface="Verdana" panose="020B0604030504040204" pitchFamily="34" charset="0"/>
          </a:endParaRPr>
        </a:p>
      </dsp:txBody>
      <dsp:txXfrm>
        <a:off x="1676098" y="1216924"/>
        <a:ext cx="6119709" cy="565329"/>
      </dsp:txXfrm>
    </dsp:sp>
    <dsp:sp modelId="{A7B6BBD2-CD6F-4BB7-9695-51EBA7057E01}">
      <dsp:nvSpPr>
        <dsp:cNvPr id="0" name=""/>
        <dsp:cNvSpPr/>
      </dsp:nvSpPr>
      <dsp:spPr>
        <a:xfrm>
          <a:off x="1559161" y="1782254"/>
          <a:ext cx="623664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F53B30-640F-4F4F-B6B0-577FC9FD45AE}">
      <dsp:nvSpPr>
        <dsp:cNvPr id="0" name=""/>
        <dsp:cNvSpPr/>
      </dsp:nvSpPr>
      <dsp:spPr>
        <a:xfrm>
          <a:off x="1676098" y="1810520"/>
          <a:ext cx="6119709" cy="565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Verdana" panose="020B0604030504040204" pitchFamily="34" charset="0"/>
              <a:ea typeface="Verdana" panose="020B0604030504040204" pitchFamily="34" charset="0"/>
              <a:cs typeface="Verdana" panose="020B0604030504040204" pitchFamily="34" charset="0"/>
            </a:rPr>
            <a:t>TWU community involvement – committees, volunteer </a:t>
          </a:r>
          <a:endParaRPr lang="en-US" sz="1600" kern="1200" dirty="0">
            <a:latin typeface="Verdana" panose="020B0604030504040204" pitchFamily="34" charset="0"/>
            <a:ea typeface="Verdana" panose="020B0604030504040204" pitchFamily="34" charset="0"/>
            <a:cs typeface="Verdana" panose="020B0604030504040204" pitchFamily="34" charset="0"/>
          </a:endParaRPr>
        </a:p>
      </dsp:txBody>
      <dsp:txXfrm>
        <a:off x="1676098" y="1810520"/>
        <a:ext cx="6119709" cy="565329"/>
      </dsp:txXfrm>
    </dsp:sp>
    <dsp:sp modelId="{F07A34E9-B055-484D-BB3C-55C9D5023D7C}">
      <dsp:nvSpPr>
        <dsp:cNvPr id="0" name=""/>
        <dsp:cNvSpPr/>
      </dsp:nvSpPr>
      <dsp:spPr>
        <a:xfrm>
          <a:off x="1559161" y="2375850"/>
          <a:ext cx="623664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C72984-B603-4618-A094-0E4EF9902172}">
      <dsp:nvSpPr>
        <dsp:cNvPr id="0" name=""/>
        <dsp:cNvSpPr/>
      </dsp:nvSpPr>
      <dsp:spPr>
        <a:xfrm>
          <a:off x="1676098" y="2404116"/>
          <a:ext cx="6119709" cy="565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Verdana" panose="020B0604030504040204" pitchFamily="34" charset="0"/>
              <a:ea typeface="Verdana" panose="020B0604030504040204" pitchFamily="34" charset="0"/>
              <a:cs typeface="Verdana" panose="020B0604030504040204" pitchFamily="34" charset="0"/>
            </a:rPr>
            <a:t>Provide detailed and accurate answers </a:t>
          </a:r>
          <a:endParaRPr lang="en-US" sz="1600" kern="1200" dirty="0">
            <a:latin typeface="Verdana" panose="020B0604030504040204" pitchFamily="34" charset="0"/>
            <a:ea typeface="Verdana" panose="020B0604030504040204" pitchFamily="34" charset="0"/>
            <a:cs typeface="Verdana" panose="020B0604030504040204" pitchFamily="34" charset="0"/>
          </a:endParaRPr>
        </a:p>
      </dsp:txBody>
      <dsp:txXfrm>
        <a:off x="1676098" y="2404116"/>
        <a:ext cx="6119709" cy="565329"/>
      </dsp:txXfrm>
    </dsp:sp>
    <dsp:sp modelId="{7893BD85-DDD7-4810-95E1-4994E9E69CB2}">
      <dsp:nvSpPr>
        <dsp:cNvPr id="0" name=""/>
        <dsp:cNvSpPr/>
      </dsp:nvSpPr>
      <dsp:spPr>
        <a:xfrm>
          <a:off x="1559161" y="2969446"/>
          <a:ext cx="623664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7E8681-CA69-4D08-B300-5B175DDE43EF}">
      <dsp:nvSpPr>
        <dsp:cNvPr id="0" name=""/>
        <dsp:cNvSpPr/>
      </dsp:nvSpPr>
      <dsp:spPr>
        <a:xfrm>
          <a:off x="0" y="0"/>
          <a:ext cx="8566031" cy="532573"/>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solidFill>
                <a:srgbClr val="770005"/>
              </a:solidFill>
              <a:latin typeface="Verdana" panose="020B0604030504040204" pitchFamily="34" charset="0"/>
              <a:ea typeface="Verdana" panose="020B0604030504040204" pitchFamily="34" charset="0"/>
              <a:cs typeface="Verdana" panose="020B0604030504040204" pitchFamily="34" charset="0"/>
            </a:rPr>
            <a:t>Classified Staff</a:t>
          </a:r>
          <a:r>
            <a:rPr lang="en-US" sz="2800" kern="1200" dirty="0" smtClean="0">
              <a:solidFill>
                <a:srgbClr val="770005"/>
              </a:solidFill>
            </a:rPr>
            <a:t>: Performance Competencies</a:t>
          </a:r>
          <a:endParaRPr lang="en-US" sz="2800" kern="1200" dirty="0">
            <a:solidFill>
              <a:srgbClr val="770005"/>
            </a:solidFill>
          </a:endParaRPr>
        </a:p>
      </dsp:txBody>
      <dsp:txXfrm>
        <a:off x="25998" y="25998"/>
        <a:ext cx="8514035" cy="480577"/>
      </dsp:txXfrm>
    </dsp:sp>
    <dsp:sp modelId="{F4ADBF51-E72B-4B28-BFB6-62081986D662}">
      <dsp:nvSpPr>
        <dsp:cNvPr id="0" name=""/>
        <dsp:cNvSpPr/>
      </dsp:nvSpPr>
      <dsp:spPr>
        <a:xfrm>
          <a:off x="0" y="534753"/>
          <a:ext cx="8566031" cy="1106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971" tIns="27940" rIns="156464" bIns="27940" numCol="1" spcCol="1270" anchor="t" anchorCtr="0">
          <a:noAutofit/>
        </a:bodyPr>
        <a:lstStyle/>
        <a:p>
          <a:pPr marL="228600" lvl="1" indent="-228600" algn="l" defTabSz="977900" rtl="0">
            <a:lnSpc>
              <a:spcPct val="90000"/>
            </a:lnSpc>
            <a:spcBef>
              <a:spcPct val="0"/>
            </a:spcBef>
            <a:spcAft>
              <a:spcPct val="20000"/>
            </a:spcAft>
            <a:buChar char="••"/>
          </a:pPr>
          <a:r>
            <a:rPr lang="en-US" sz="2200" kern="1200" dirty="0" smtClean="0">
              <a:latin typeface="Verdana" panose="020B0604030504040204" pitchFamily="34" charset="0"/>
              <a:ea typeface="Verdana" panose="020B0604030504040204" pitchFamily="34" charset="0"/>
              <a:cs typeface="Verdana" panose="020B0604030504040204" pitchFamily="34" charset="0"/>
            </a:rPr>
            <a:t>11 Questions</a:t>
          </a:r>
          <a:endParaRPr lang="en-US" sz="2200" kern="1200" dirty="0">
            <a:latin typeface="Verdana" panose="020B0604030504040204" pitchFamily="34" charset="0"/>
            <a:ea typeface="Verdana" panose="020B0604030504040204" pitchFamily="34" charset="0"/>
            <a:cs typeface="Verdana" panose="020B0604030504040204" pitchFamily="34" charset="0"/>
          </a:endParaRPr>
        </a:p>
        <a:p>
          <a:pPr marL="228600" lvl="1" indent="-228600" algn="l" defTabSz="977900" rtl="0">
            <a:lnSpc>
              <a:spcPct val="90000"/>
            </a:lnSpc>
            <a:spcBef>
              <a:spcPct val="0"/>
            </a:spcBef>
            <a:spcAft>
              <a:spcPct val="20000"/>
            </a:spcAft>
            <a:buChar char="••"/>
          </a:pPr>
          <a:r>
            <a:rPr lang="en-US" sz="2200" kern="1200" dirty="0" smtClean="0">
              <a:latin typeface="Verdana" panose="020B0604030504040204" pitchFamily="34" charset="0"/>
              <a:ea typeface="Verdana" panose="020B0604030504040204" pitchFamily="34" charset="0"/>
              <a:cs typeface="Verdana" panose="020B0604030504040204" pitchFamily="34" charset="0"/>
            </a:rPr>
            <a:t>3 Additional  Questions for Police Officers</a:t>
          </a:r>
          <a:endParaRPr lang="en-US" sz="2200" kern="1200" dirty="0">
            <a:latin typeface="Verdana" panose="020B0604030504040204" pitchFamily="34" charset="0"/>
            <a:ea typeface="Verdana" panose="020B0604030504040204" pitchFamily="34" charset="0"/>
            <a:cs typeface="Verdana" panose="020B0604030504040204" pitchFamily="34" charset="0"/>
          </a:endParaRPr>
        </a:p>
        <a:p>
          <a:pPr marL="228600" lvl="1" indent="-228600" algn="l" defTabSz="977900" rtl="0">
            <a:lnSpc>
              <a:spcPct val="90000"/>
            </a:lnSpc>
            <a:spcBef>
              <a:spcPct val="0"/>
            </a:spcBef>
            <a:spcAft>
              <a:spcPct val="20000"/>
            </a:spcAft>
            <a:buChar char="••"/>
          </a:pPr>
          <a:r>
            <a:rPr lang="en-US" sz="2200" kern="1200" dirty="0" smtClean="0">
              <a:latin typeface="Verdana" panose="020B0604030504040204" pitchFamily="34" charset="0"/>
              <a:ea typeface="Verdana" panose="020B0604030504040204" pitchFamily="34" charset="0"/>
              <a:cs typeface="Verdana" panose="020B0604030504040204" pitchFamily="34" charset="0"/>
            </a:rPr>
            <a:t>3 Additional Questions for Custodians, Groundskeepers and Maintenance Staff</a:t>
          </a:r>
          <a:endParaRPr lang="en-US" sz="2200" kern="1200" dirty="0">
            <a:latin typeface="Verdana" panose="020B0604030504040204" pitchFamily="34" charset="0"/>
            <a:ea typeface="Verdana" panose="020B0604030504040204" pitchFamily="34" charset="0"/>
            <a:cs typeface="Verdana" panose="020B0604030504040204" pitchFamily="34" charset="0"/>
          </a:endParaRPr>
        </a:p>
        <a:p>
          <a:pPr marL="228600" lvl="1" indent="-228600" algn="l" defTabSz="977900" rtl="0">
            <a:lnSpc>
              <a:spcPct val="90000"/>
            </a:lnSpc>
            <a:spcBef>
              <a:spcPct val="0"/>
            </a:spcBef>
            <a:spcAft>
              <a:spcPct val="20000"/>
            </a:spcAft>
            <a:buChar char="••"/>
          </a:pPr>
          <a:r>
            <a:rPr lang="en-US" sz="2200" kern="1200" dirty="0" smtClean="0">
              <a:latin typeface="Verdana" panose="020B0604030504040204" pitchFamily="34" charset="0"/>
              <a:ea typeface="Verdana" panose="020B0604030504040204" pitchFamily="34" charset="0"/>
              <a:cs typeface="Verdana" panose="020B0604030504040204" pitchFamily="34" charset="0"/>
            </a:rPr>
            <a:t>5 Additional Questions for Supervisors</a:t>
          </a:r>
          <a:endParaRPr lang="en-US" sz="2200" kern="1200" dirty="0">
            <a:latin typeface="Verdana" panose="020B0604030504040204" pitchFamily="34" charset="0"/>
            <a:ea typeface="Verdana" panose="020B0604030504040204" pitchFamily="34" charset="0"/>
            <a:cs typeface="Verdana" panose="020B0604030504040204" pitchFamily="34" charset="0"/>
          </a:endParaRPr>
        </a:p>
        <a:p>
          <a:pPr marL="285750" lvl="1" indent="-285750" algn="l" defTabSz="1244600" rtl="0">
            <a:lnSpc>
              <a:spcPct val="90000"/>
            </a:lnSpc>
            <a:spcBef>
              <a:spcPct val="0"/>
            </a:spcBef>
            <a:spcAft>
              <a:spcPct val="20000"/>
            </a:spcAft>
            <a:buChar char="••"/>
          </a:pPr>
          <a:endParaRPr lang="en-US" sz="2800" kern="1200" dirty="0">
            <a:latin typeface="Verdana" panose="020B0604030504040204" pitchFamily="34" charset="0"/>
            <a:ea typeface="Verdana" panose="020B0604030504040204" pitchFamily="34" charset="0"/>
            <a:cs typeface="Verdana" panose="020B0604030504040204" pitchFamily="34" charset="0"/>
          </a:endParaRPr>
        </a:p>
      </dsp:txBody>
      <dsp:txXfrm>
        <a:off x="0" y="534753"/>
        <a:ext cx="8566031" cy="11062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7E8681-CA69-4D08-B300-5B175DDE43EF}">
      <dsp:nvSpPr>
        <dsp:cNvPr id="0" name=""/>
        <dsp:cNvSpPr/>
      </dsp:nvSpPr>
      <dsp:spPr>
        <a:xfrm>
          <a:off x="0" y="0"/>
          <a:ext cx="8566031" cy="838896"/>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solidFill>
                <a:srgbClr val="770005"/>
              </a:solidFill>
              <a:latin typeface="Verdana" panose="020B0604030504040204" pitchFamily="34" charset="0"/>
              <a:ea typeface="Verdana" panose="020B0604030504040204" pitchFamily="34" charset="0"/>
              <a:cs typeface="Verdana" panose="020B0604030504040204" pitchFamily="34" charset="0"/>
            </a:rPr>
            <a:t>Professional &amp; Administrative Staff</a:t>
          </a:r>
          <a:r>
            <a:rPr lang="en-US" sz="2800" kern="1200" dirty="0" smtClean="0">
              <a:solidFill>
                <a:srgbClr val="770005"/>
              </a:solidFill>
            </a:rPr>
            <a:t>: Performance Competencies</a:t>
          </a:r>
          <a:endParaRPr lang="en-US" sz="2800" kern="1200" dirty="0">
            <a:solidFill>
              <a:srgbClr val="770005"/>
            </a:solidFill>
          </a:endParaRPr>
        </a:p>
      </dsp:txBody>
      <dsp:txXfrm>
        <a:off x="40952" y="40952"/>
        <a:ext cx="8484127" cy="756992"/>
      </dsp:txXfrm>
    </dsp:sp>
    <dsp:sp modelId="{F4ADBF51-E72B-4B28-BFB6-62081986D662}">
      <dsp:nvSpPr>
        <dsp:cNvPr id="0" name=""/>
        <dsp:cNvSpPr/>
      </dsp:nvSpPr>
      <dsp:spPr>
        <a:xfrm>
          <a:off x="0" y="840893"/>
          <a:ext cx="8566031" cy="667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971" tIns="27940" rIns="156464" bIns="27940" numCol="1" spcCol="1270" anchor="t" anchorCtr="0">
          <a:noAutofit/>
        </a:bodyPr>
        <a:lstStyle/>
        <a:p>
          <a:pPr marL="228600" lvl="1" indent="-228600" algn="l" defTabSz="977900" rtl="0">
            <a:lnSpc>
              <a:spcPct val="90000"/>
            </a:lnSpc>
            <a:spcBef>
              <a:spcPct val="0"/>
            </a:spcBef>
            <a:spcAft>
              <a:spcPct val="20000"/>
            </a:spcAft>
            <a:buChar char="••"/>
          </a:pPr>
          <a:r>
            <a:rPr lang="en-US" sz="2200" kern="1200" dirty="0" smtClean="0">
              <a:latin typeface="Verdana" panose="020B0604030504040204" pitchFamily="34" charset="0"/>
              <a:ea typeface="Verdana" panose="020B0604030504040204" pitchFamily="34" charset="0"/>
              <a:cs typeface="Verdana" panose="020B0604030504040204" pitchFamily="34" charset="0"/>
            </a:rPr>
            <a:t>12 Questions</a:t>
          </a:r>
          <a:endParaRPr lang="en-US" sz="2200" kern="1200" dirty="0">
            <a:latin typeface="Verdana" panose="020B0604030504040204" pitchFamily="34" charset="0"/>
            <a:ea typeface="Verdana" panose="020B0604030504040204" pitchFamily="34" charset="0"/>
            <a:cs typeface="Verdana" panose="020B0604030504040204" pitchFamily="34" charset="0"/>
          </a:endParaRPr>
        </a:p>
        <a:p>
          <a:pPr marL="228600" lvl="1" indent="-228600" algn="l" defTabSz="977900" rtl="0">
            <a:lnSpc>
              <a:spcPct val="90000"/>
            </a:lnSpc>
            <a:spcBef>
              <a:spcPct val="0"/>
            </a:spcBef>
            <a:spcAft>
              <a:spcPct val="20000"/>
            </a:spcAft>
            <a:buChar char="••"/>
          </a:pPr>
          <a:r>
            <a:rPr lang="en-US" sz="2200" kern="1200" dirty="0" smtClean="0">
              <a:latin typeface="Verdana" panose="020B0604030504040204" pitchFamily="34" charset="0"/>
              <a:ea typeface="Verdana" panose="020B0604030504040204" pitchFamily="34" charset="0"/>
              <a:cs typeface="Verdana" panose="020B0604030504040204" pitchFamily="34" charset="0"/>
            </a:rPr>
            <a:t>6 Additional Questions for Supervisors</a:t>
          </a:r>
          <a:endParaRPr lang="en-US" sz="2200" kern="1200" dirty="0">
            <a:latin typeface="Verdana" panose="020B0604030504040204" pitchFamily="34" charset="0"/>
            <a:ea typeface="Verdana" panose="020B0604030504040204" pitchFamily="34" charset="0"/>
            <a:cs typeface="Verdana" panose="020B0604030504040204" pitchFamily="34" charset="0"/>
          </a:endParaRPr>
        </a:p>
        <a:p>
          <a:pPr marL="285750" lvl="1" indent="-285750" algn="l" defTabSz="1244600" rtl="0">
            <a:lnSpc>
              <a:spcPct val="90000"/>
            </a:lnSpc>
            <a:spcBef>
              <a:spcPct val="0"/>
            </a:spcBef>
            <a:spcAft>
              <a:spcPct val="20000"/>
            </a:spcAft>
            <a:buChar char="••"/>
          </a:pPr>
          <a:endParaRPr lang="en-US" sz="2800" kern="1200" dirty="0">
            <a:latin typeface="Verdana" panose="020B0604030504040204" pitchFamily="34" charset="0"/>
            <a:ea typeface="Verdana" panose="020B0604030504040204" pitchFamily="34" charset="0"/>
            <a:cs typeface="Verdana" panose="020B0604030504040204" pitchFamily="34" charset="0"/>
          </a:endParaRPr>
        </a:p>
      </dsp:txBody>
      <dsp:txXfrm>
        <a:off x="0" y="840893"/>
        <a:ext cx="8566031" cy="6676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D9E9D-9E3C-43AB-B75E-06FFDEB6AB69}">
      <dsp:nvSpPr>
        <dsp:cNvPr id="0" name=""/>
        <dsp:cNvSpPr/>
      </dsp:nvSpPr>
      <dsp:spPr>
        <a:xfrm>
          <a:off x="0" y="1629"/>
          <a:ext cx="7086836"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EE69D3-11E1-44EE-A892-A797D6FA7D1C}">
      <dsp:nvSpPr>
        <dsp:cNvPr id="0" name=""/>
        <dsp:cNvSpPr/>
      </dsp:nvSpPr>
      <dsp:spPr>
        <a:xfrm>
          <a:off x="0" y="1629"/>
          <a:ext cx="7086836" cy="1111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latin typeface="Verdana" panose="020B0604030504040204" pitchFamily="34" charset="0"/>
              <a:ea typeface="Verdana" panose="020B0604030504040204" pitchFamily="34" charset="0"/>
              <a:cs typeface="Verdana" panose="020B0604030504040204" pitchFamily="34" charset="0"/>
            </a:rPr>
            <a:t>Contrast Error </a:t>
          </a:r>
          <a:r>
            <a:rPr lang="en-US" sz="1800" kern="1200" dirty="0" smtClean="0">
              <a:latin typeface="Verdana" panose="020B0604030504040204" pitchFamily="34" charset="0"/>
              <a:ea typeface="Verdana" panose="020B0604030504040204" pitchFamily="34" charset="0"/>
              <a:cs typeface="Verdana" panose="020B0604030504040204" pitchFamily="34" charset="0"/>
            </a:rPr>
            <a:t>– tendency to compare performance to other employees </a:t>
          </a:r>
          <a:endParaRPr lang="en-US" sz="1800" kern="1200" dirty="0">
            <a:latin typeface="Verdana" panose="020B0604030504040204" pitchFamily="34" charset="0"/>
            <a:ea typeface="Verdana" panose="020B0604030504040204" pitchFamily="34" charset="0"/>
            <a:cs typeface="Verdana" panose="020B0604030504040204" pitchFamily="34" charset="0"/>
          </a:endParaRPr>
        </a:p>
      </dsp:txBody>
      <dsp:txXfrm>
        <a:off x="0" y="1629"/>
        <a:ext cx="7086836" cy="1111370"/>
      </dsp:txXfrm>
    </dsp:sp>
    <dsp:sp modelId="{F5B2B0DF-E873-4FD7-A35B-2C4D8FE8D77C}">
      <dsp:nvSpPr>
        <dsp:cNvPr id="0" name=""/>
        <dsp:cNvSpPr/>
      </dsp:nvSpPr>
      <dsp:spPr>
        <a:xfrm>
          <a:off x="0" y="1113000"/>
          <a:ext cx="7086836"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C7AFC9-E1C2-4D58-B639-551B00F961F2}">
      <dsp:nvSpPr>
        <dsp:cNvPr id="0" name=""/>
        <dsp:cNvSpPr/>
      </dsp:nvSpPr>
      <dsp:spPr>
        <a:xfrm>
          <a:off x="0" y="1113000"/>
          <a:ext cx="7086836" cy="1111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latin typeface="Verdana" panose="020B0604030504040204" pitchFamily="34" charset="0"/>
              <a:ea typeface="Verdana" panose="020B0604030504040204" pitchFamily="34" charset="0"/>
              <a:cs typeface="Verdana" panose="020B0604030504040204" pitchFamily="34" charset="0"/>
            </a:rPr>
            <a:t>First-impression Error </a:t>
          </a:r>
          <a:r>
            <a:rPr lang="en-US" sz="1800" kern="1200" dirty="0" smtClean="0">
              <a:latin typeface="Verdana" panose="020B0604030504040204" pitchFamily="34" charset="0"/>
              <a:ea typeface="Verdana" panose="020B0604030504040204" pitchFamily="34" charset="0"/>
              <a:cs typeface="Verdana" panose="020B0604030504040204" pitchFamily="34" charset="0"/>
            </a:rPr>
            <a:t>- tendency to initially judge “favorable” or “unfavorable,” serving as basis for evaluating performance</a:t>
          </a:r>
          <a:endParaRPr lang="en-US" sz="1800" kern="1200" dirty="0">
            <a:latin typeface="Verdana" panose="020B0604030504040204" pitchFamily="34" charset="0"/>
            <a:ea typeface="Verdana" panose="020B0604030504040204" pitchFamily="34" charset="0"/>
            <a:cs typeface="Verdana" panose="020B0604030504040204" pitchFamily="34" charset="0"/>
          </a:endParaRPr>
        </a:p>
      </dsp:txBody>
      <dsp:txXfrm>
        <a:off x="0" y="1113000"/>
        <a:ext cx="7086836" cy="1111370"/>
      </dsp:txXfrm>
    </dsp:sp>
    <dsp:sp modelId="{C1ACACF2-EDDC-4547-932E-6DCED206B804}">
      <dsp:nvSpPr>
        <dsp:cNvPr id="0" name=""/>
        <dsp:cNvSpPr/>
      </dsp:nvSpPr>
      <dsp:spPr>
        <a:xfrm>
          <a:off x="0" y="2224371"/>
          <a:ext cx="7086836"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37E18F-3982-4735-9089-5C4C6E0BF9CC}">
      <dsp:nvSpPr>
        <dsp:cNvPr id="0" name=""/>
        <dsp:cNvSpPr/>
      </dsp:nvSpPr>
      <dsp:spPr>
        <a:xfrm>
          <a:off x="0" y="2224371"/>
          <a:ext cx="7086836" cy="1111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latin typeface="Verdana" panose="020B0604030504040204" pitchFamily="34" charset="0"/>
              <a:ea typeface="Verdana" panose="020B0604030504040204" pitchFamily="34" charset="0"/>
              <a:cs typeface="Verdana" panose="020B0604030504040204" pitchFamily="34" charset="0"/>
            </a:rPr>
            <a:t>Recency Effect </a:t>
          </a:r>
          <a:r>
            <a:rPr lang="en-US" sz="1800" kern="1200" dirty="0" smtClean="0">
              <a:latin typeface="Verdana" panose="020B0604030504040204" pitchFamily="34" charset="0"/>
              <a:ea typeface="Verdana" panose="020B0604030504040204" pitchFamily="34" charset="0"/>
              <a:cs typeface="Verdana" panose="020B0604030504040204" pitchFamily="34" charset="0"/>
            </a:rPr>
            <a:t>– tendency to give extra weight to recent performance and diminish performance through the review period</a:t>
          </a:r>
          <a:endParaRPr lang="en-US" sz="1800" kern="1200" dirty="0">
            <a:latin typeface="Verdana" panose="020B0604030504040204" pitchFamily="34" charset="0"/>
            <a:ea typeface="Verdana" panose="020B0604030504040204" pitchFamily="34" charset="0"/>
            <a:cs typeface="Verdana" panose="020B0604030504040204" pitchFamily="34" charset="0"/>
          </a:endParaRPr>
        </a:p>
      </dsp:txBody>
      <dsp:txXfrm>
        <a:off x="0" y="2224371"/>
        <a:ext cx="7086836" cy="11113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D9E9D-9E3C-43AB-B75E-06FFDEB6AB69}">
      <dsp:nvSpPr>
        <dsp:cNvPr id="0" name=""/>
        <dsp:cNvSpPr/>
      </dsp:nvSpPr>
      <dsp:spPr>
        <a:xfrm>
          <a:off x="0" y="1629"/>
          <a:ext cx="7086836"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EE69D3-11E1-44EE-A892-A797D6FA7D1C}">
      <dsp:nvSpPr>
        <dsp:cNvPr id="0" name=""/>
        <dsp:cNvSpPr/>
      </dsp:nvSpPr>
      <dsp:spPr>
        <a:xfrm>
          <a:off x="0" y="1629"/>
          <a:ext cx="7086836" cy="1111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latin typeface="Verdana" panose="020B0604030504040204" pitchFamily="34" charset="0"/>
              <a:ea typeface="Verdana" panose="020B0604030504040204" pitchFamily="34" charset="0"/>
              <a:cs typeface="Verdana" panose="020B0604030504040204" pitchFamily="34" charset="0"/>
            </a:rPr>
            <a:t>Central Tendency Effect- </a:t>
          </a:r>
          <a:r>
            <a:rPr lang="en-US" sz="1800" b="0" kern="1200" dirty="0" smtClean="0">
              <a:latin typeface="Verdana" panose="020B0604030504040204" pitchFamily="34" charset="0"/>
              <a:ea typeface="Verdana" panose="020B0604030504040204" pitchFamily="34" charset="0"/>
              <a:cs typeface="Verdana" panose="020B0604030504040204" pitchFamily="34" charset="0"/>
            </a:rPr>
            <a:t>consistently rating at or near the average or midpoint regardless of performance.</a:t>
          </a:r>
          <a:r>
            <a:rPr lang="en-US" sz="1800" b="1" kern="1200" dirty="0" smtClean="0">
              <a:latin typeface="Verdana" panose="020B0604030504040204" pitchFamily="34" charset="0"/>
              <a:ea typeface="Verdana" panose="020B0604030504040204" pitchFamily="34" charset="0"/>
              <a:cs typeface="Verdana" panose="020B0604030504040204" pitchFamily="34" charset="0"/>
            </a:rPr>
            <a:t> </a:t>
          </a:r>
          <a:r>
            <a:rPr lang="en-US" sz="1800" b="0" kern="1200" dirty="0" smtClean="0">
              <a:latin typeface="Verdana" panose="020B0604030504040204" pitchFamily="34" charset="0"/>
              <a:ea typeface="Verdana" panose="020B0604030504040204" pitchFamily="34" charset="0"/>
              <a:cs typeface="Verdana" panose="020B0604030504040204" pitchFamily="34" charset="0"/>
            </a:rPr>
            <a:t>Damages high performers</a:t>
          </a:r>
          <a:endParaRPr lang="en-US" sz="1800" b="0" kern="1200" dirty="0">
            <a:latin typeface="Verdana" panose="020B0604030504040204" pitchFamily="34" charset="0"/>
            <a:ea typeface="Verdana" panose="020B0604030504040204" pitchFamily="34" charset="0"/>
            <a:cs typeface="Verdana" panose="020B0604030504040204" pitchFamily="34" charset="0"/>
          </a:endParaRPr>
        </a:p>
      </dsp:txBody>
      <dsp:txXfrm>
        <a:off x="0" y="1629"/>
        <a:ext cx="7086836" cy="1111370"/>
      </dsp:txXfrm>
    </dsp:sp>
    <dsp:sp modelId="{F5B2B0DF-E873-4FD7-A35B-2C4D8FE8D77C}">
      <dsp:nvSpPr>
        <dsp:cNvPr id="0" name=""/>
        <dsp:cNvSpPr/>
      </dsp:nvSpPr>
      <dsp:spPr>
        <a:xfrm>
          <a:off x="0" y="1113000"/>
          <a:ext cx="7086836"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C7AFC9-E1C2-4D58-B639-551B00F961F2}">
      <dsp:nvSpPr>
        <dsp:cNvPr id="0" name=""/>
        <dsp:cNvSpPr/>
      </dsp:nvSpPr>
      <dsp:spPr>
        <a:xfrm>
          <a:off x="0" y="1113000"/>
          <a:ext cx="7086836" cy="1111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latin typeface="Verdana" panose="020B0604030504040204" pitchFamily="34" charset="0"/>
              <a:ea typeface="Verdana" panose="020B0604030504040204" pitchFamily="34" charset="0"/>
              <a:cs typeface="Verdana" panose="020B0604030504040204" pitchFamily="34" charset="0"/>
            </a:rPr>
            <a:t>Negative or Positive Leniency</a:t>
          </a:r>
          <a:r>
            <a:rPr lang="en-US" sz="1800" kern="1200" dirty="0" smtClean="0">
              <a:latin typeface="Verdana" panose="020B0604030504040204" pitchFamily="34" charset="0"/>
              <a:ea typeface="Verdana" panose="020B0604030504040204" pitchFamily="34" charset="0"/>
              <a:cs typeface="Verdana" panose="020B0604030504040204" pitchFamily="34" charset="0"/>
            </a:rPr>
            <a:t>- rating too hard or too lenient</a:t>
          </a:r>
          <a:endParaRPr lang="en-US" sz="1800" kern="1200" dirty="0">
            <a:latin typeface="Verdana" panose="020B0604030504040204" pitchFamily="34" charset="0"/>
            <a:ea typeface="Verdana" panose="020B0604030504040204" pitchFamily="34" charset="0"/>
            <a:cs typeface="Verdana" panose="020B0604030504040204" pitchFamily="34" charset="0"/>
          </a:endParaRPr>
        </a:p>
      </dsp:txBody>
      <dsp:txXfrm>
        <a:off x="0" y="1113000"/>
        <a:ext cx="7086836" cy="1111370"/>
      </dsp:txXfrm>
    </dsp:sp>
    <dsp:sp modelId="{C1ACACF2-EDDC-4547-932E-6DCED206B804}">
      <dsp:nvSpPr>
        <dsp:cNvPr id="0" name=""/>
        <dsp:cNvSpPr/>
      </dsp:nvSpPr>
      <dsp:spPr>
        <a:xfrm>
          <a:off x="0" y="2224371"/>
          <a:ext cx="7086836"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37E18F-3982-4735-9089-5C4C6E0BF9CC}">
      <dsp:nvSpPr>
        <dsp:cNvPr id="0" name=""/>
        <dsp:cNvSpPr/>
      </dsp:nvSpPr>
      <dsp:spPr>
        <a:xfrm>
          <a:off x="0" y="2224371"/>
          <a:ext cx="7086836" cy="1111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latin typeface="Verdana" panose="020B0604030504040204" pitchFamily="34" charset="0"/>
              <a:ea typeface="Verdana" panose="020B0604030504040204" pitchFamily="34" charset="0"/>
              <a:cs typeface="Verdana" panose="020B0604030504040204" pitchFamily="34" charset="0"/>
            </a:rPr>
            <a:t>Halo Effect</a:t>
          </a:r>
          <a:r>
            <a:rPr lang="en-US" sz="1800" kern="1200" dirty="0" smtClean="0">
              <a:latin typeface="Verdana" panose="020B0604030504040204" pitchFamily="34" charset="0"/>
              <a:ea typeface="Verdana" panose="020B0604030504040204" pitchFamily="34" charset="0"/>
              <a:cs typeface="Verdana" panose="020B0604030504040204" pitchFamily="34" charset="0"/>
            </a:rPr>
            <a:t>– generalizing positively from one aspect of performance to all aspects of performance</a:t>
          </a:r>
          <a:endParaRPr lang="en-US" sz="1800" kern="1200" dirty="0">
            <a:latin typeface="Verdana" panose="020B0604030504040204" pitchFamily="34" charset="0"/>
            <a:ea typeface="Verdana" panose="020B0604030504040204" pitchFamily="34" charset="0"/>
            <a:cs typeface="Verdana" panose="020B0604030504040204" pitchFamily="34" charset="0"/>
          </a:endParaRPr>
        </a:p>
      </dsp:txBody>
      <dsp:txXfrm>
        <a:off x="0" y="2224371"/>
        <a:ext cx="7086836" cy="11113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D9E9D-9E3C-43AB-B75E-06FFDEB6AB69}">
      <dsp:nvSpPr>
        <dsp:cNvPr id="0" name=""/>
        <dsp:cNvSpPr/>
      </dsp:nvSpPr>
      <dsp:spPr>
        <a:xfrm>
          <a:off x="0" y="0"/>
          <a:ext cx="7086836"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EE69D3-11E1-44EE-A892-A797D6FA7D1C}">
      <dsp:nvSpPr>
        <dsp:cNvPr id="0" name=""/>
        <dsp:cNvSpPr/>
      </dsp:nvSpPr>
      <dsp:spPr>
        <a:xfrm>
          <a:off x="0" y="0"/>
          <a:ext cx="7086836" cy="1668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latin typeface="Verdana" panose="020B0604030504040204" pitchFamily="34" charset="0"/>
              <a:ea typeface="Verdana" panose="020B0604030504040204" pitchFamily="34" charset="0"/>
              <a:cs typeface="Verdana" panose="020B0604030504040204" pitchFamily="34" charset="0"/>
            </a:rPr>
            <a:t>Devil Effect – </a:t>
          </a:r>
          <a:r>
            <a:rPr lang="en-US" sz="1800" b="0" kern="1200" dirty="0" smtClean="0">
              <a:latin typeface="Verdana" panose="020B0604030504040204" pitchFamily="34" charset="0"/>
              <a:ea typeface="Verdana" panose="020B0604030504040204" pitchFamily="34" charset="0"/>
              <a:cs typeface="Verdana" panose="020B0604030504040204" pitchFamily="34" charset="0"/>
            </a:rPr>
            <a:t>generalizing from one or two negative aspects of performance and becoming blind to the positive aspects</a:t>
          </a:r>
          <a:endParaRPr lang="en-US" sz="1800" b="0" kern="1200" dirty="0">
            <a:latin typeface="Verdana" panose="020B0604030504040204" pitchFamily="34" charset="0"/>
            <a:ea typeface="Verdana" panose="020B0604030504040204" pitchFamily="34" charset="0"/>
            <a:cs typeface="Verdana" panose="020B0604030504040204" pitchFamily="34" charset="0"/>
          </a:endParaRPr>
        </a:p>
      </dsp:txBody>
      <dsp:txXfrm>
        <a:off x="0" y="0"/>
        <a:ext cx="7086836" cy="1668686"/>
      </dsp:txXfrm>
    </dsp:sp>
    <dsp:sp modelId="{F5B2B0DF-E873-4FD7-A35B-2C4D8FE8D77C}">
      <dsp:nvSpPr>
        <dsp:cNvPr id="0" name=""/>
        <dsp:cNvSpPr/>
      </dsp:nvSpPr>
      <dsp:spPr>
        <a:xfrm>
          <a:off x="0" y="1668686"/>
          <a:ext cx="7086836"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C7AFC9-E1C2-4D58-B639-551B00F961F2}">
      <dsp:nvSpPr>
        <dsp:cNvPr id="0" name=""/>
        <dsp:cNvSpPr/>
      </dsp:nvSpPr>
      <dsp:spPr>
        <a:xfrm>
          <a:off x="0" y="1668686"/>
          <a:ext cx="7086836" cy="1668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latin typeface="Verdana" panose="020B0604030504040204" pitchFamily="34" charset="0"/>
              <a:ea typeface="Verdana" panose="020B0604030504040204" pitchFamily="34" charset="0"/>
              <a:cs typeface="Verdana" panose="020B0604030504040204" pitchFamily="34" charset="0"/>
            </a:rPr>
            <a:t>Personal Bias– </a:t>
          </a:r>
          <a:r>
            <a:rPr lang="en-US" sz="1800" b="0" kern="1200" dirty="0" smtClean="0">
              <a:latin typeface="Verdana" panose="020B0604030504040204" pitchFamily="34" charset="0"/>
              <a:ea typeface="Verdana" panose="020B0604030504040204" pitchFamily="34" charset="0"/>
              <a:cs typeface="Verdana" panose="020B0604030504040204" pitchFamily="34" charset="0"/>
            </a:rPr>
            <a:t>tendency to rate based on how the supervisor feels about the employee. Personal bias can stem from various sources such as colleagues, considerations of race, gender, faith, social and family background, etc.</a:t>
          </a:r>
          <a:endParaRPr lang="en-US" sz="1800" b="0" kern="1200" dirty="0">
            <a:latin typeface="Verdana" panose="020B0604030504040204" pitchFamily="34" charset="0"/>
            <a:ea typeface="Verdana" panose="020B0604030504040204" pitchFamily="34" charset="0"/>
            <a:cs typeface="Verdana" panose="020B0604030504040204" pitchFamily="34" charset="0"/>
          </a:endParaRPr>
        </a:p>
      </dsp:txBody>
      <dsp:txXfrm>
        <a:off x="0" y="1668686"/>
        <a:ext cx="7086836" cy="16686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BADD1-78A0-4AB0-A9B6-F7AAB293F635}">
      <dsp:nvSpPr>
        <dsp:cNvPr id="0" name=""/>
        <dsp:cNvSpPr/>
      </dsp:nvSpPr>
      <dsp:spPr>
        <a:xfrm>
          <a:off x="0" y="0"/>
          <a:ext cx="7020431" cy="770691"/>
        </a:xfrm>
        <a:prstGeom prst="roundRect">
          <a:avLst/>
        </a:prstGeom>
        <a:solidFill>
          <a:srgbClr val="850928"/>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Benefits to Employees</a:t>
          </a:r>
          <a:endParaRPr lang="en-US" sz="3200" b="0" kern="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dsp:txBody>
      <dsp:txXfrm>
        <a:off x="37622" y="37622"/>
        <a:ext cx="6945187" cy="6954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FAFA7-F6FF-4C0B-8EEE-5E8E44ED602A}">
      <dsp:nvSpPr>
        <dsp:cNvPr id="0" name=""/>
        <dsp:cNvSpPr/>
      </dsp:nvSpPr>
      <dsp:spPr>
        <a:xfrm>
          <a:off x="0" y="0"/>
          <a:ext cx="779580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BEC788-E382-416D-A8FD-59972EDC5C01}">
      <dsp:nvSpPr>
        <dsp:cNvPr id="0" name=""/>
        <dsp:cNvSpPr/>
      </dsp:nvSpPr>
      <dsp:spPr>
        <a:xfrm>
          <a:off x="0" y="0"/>
          <a:ext cx="1559161" cy="2635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latin typeface="Verdana" panose="020B0604030504040204" pitchFamily="34" charset="0"/>
              <a:ea typeface="Verdana" panose="020B0604030504040204" pitchFamily="34" charset="0"/>
              <a:cs typeface="Verdana" panose="020B0604030504040204" pitchFamily="34" charset="0"/>
            </a:rPr>
            <a:t>Suggested Factors</a:t>
          </a:r>
          <a:endParaRPr lang="en-US" sz="1600" b="1" kern="1200" dirty="0">
            <a:latin typeface="Verdana" panose="020B0604030504040204" pitchFamily="34" charset="0"/>
            <a:ea typeface="Verdana" panose="020B0604030504040204" pitchFamily="34" charset="0"/>
            <a:cs typeface="Verdana" panose="020B0604030504040204" pitchFamily="34" charset="0"/>
          </a:endParaRPr>
        </a:p>
      </dsp:txBody>
      <dsp:txXfrm>
        <a:off x="0" y="0"/>
        <a:ext cx="1559161" cy="2635201"/>
      </dsp:txXfrm>
    </dsp:sp>
    <dsp:sp modelId="{161D1E7E-D880-4BE4-B93F-AEAA801446E0}">
      <dsp:nvSpPr>
        <dsp:cNvPr id="0" name=""/>
        <dsp:cNvSpPr/>
      </dsp:nvSpPr>
      <dsp:spPr>
        <a:xfrm>
          <a:off x="1676098" y="24833"/>
          <a:ext cx="6119709" cy="496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Verdana" panose="020B0604030504040204" pitchFamily="34" charset="0"/>
              <a:ea typeface="Verdana" panose="020B0604030504040204" pitchFamily="34" charset="0"/>
              <a:cs typeface="Verdana" panose="020B0604030504040204" pitchFamily="34" charset="0"/>
            </a:rPr>
            <a:t>Student/customer service</a:t>
          </a:r>
          <a:endParaRPr lang="en-US" sz="1600" kern="1200" dirty="0">
            <a:latin typeface="Verdana" panose="020B0604030504040204" pitchFamily="34" charset="0"/>
            <a:ea typeface="Verdana" panose="020B0604030504040204" pitchFamily="34" charset="0"/>
            <a:cs typeface="Verdana" panose="020B0604030504040204" pitchFamily="34" charset="0"/>
          </a:endParaRPr>
        </a:p>
      </dsp:txBody>
      <dsp:txXfrm>
        <a:off x="1676098" y="24833"/>
        <a:ext cx="6119709" cy="496673"/>
      </dsp:txXfrm>
    </dsp:sp>
    <dsp:sp modelId="{A99339C9-ED8C-4F21-A424-40046561A838}">
      <dsp:nvSpPr>
        <dsp:cNvPr id="0" name=""/>
        <dsp:cNvSpPr/>
      </dsp:nvSpPr>
      <dsp:spPr>
        <a:xfrm>
          <a:off x="1559161" y="521507"/>
          <a:ext cx="623664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A2005F-1684-4B07-8805-3BC1A3573F65}">
      <dsp:nvSpPr>
        <dsp:cNvPr id="0" name=""/>
        <dsp:cNvSpPr/>
      </dsp:nvSpPr>
      <dsp:spPr>
        <a:xfrm>
          <a:off x="1676098" y="546340"/>
          <a:ext cx="6119709" cy="496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Verdana" panose="020B0604030504040204" pitchFamily="34" charset="0"/>
              <a:ea typeface="Verdana" panose="020B0604030504040204" pitchFamily="34" charset="0"/>
              <a:cs typeface="Verdana" panose="020B0604030504040204" pitchFamily="34" charset="0"/>
            </a:rPr>
            <a:t>Knowledge of the requirements of the position</a:t>
          </a:r>
          <a:endParaRPr lang="en-US" sz="1600" kern="1200" dirty="0">
            <a:latin typeface="Verdana" panose="020B0604030504040204" pitchFamily="34" charset="0"/>
            <a:ea typeface="Verdana" panose="020B0604030504040204" pitchFamily="34" charset="0"/>
            <a:cs typeface="Verdana" panose="020B0604030504040204" pitchFamily="34" charset="0"/>
          </a:endParaRPr>
        </a:p>
      </dsp:txBody>
      <dsp:txXfrm>
        <a:off x="1676098" y="546340"/>
        <a:ext cx="6119709" cy="496673"/>
      </dsp:txXfrm>
    </dsp:sp>
    <dsp:sp modelId="{9B2AB2D8-916B-4BFF-977E-935A800CEE5E}">
      <dsp:nvSpPr>
        <dsp:cNvPr id="0" name=""/>
        <dsp:cNvSpPr/>
      </dsp:nvSpPr>
      <dsp:spPr>
        <a:xfrm>
          <a:off x="1559161" y="1043014"/>
          <a:ext cx="623664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BD8120-B12F-4279-800B-936A642887DD}">
      <dsp:nvSpPr>
        <dsp:cNvPr id="0" name=""/>
        <dsp:cNvSpPr/>
      </dsp:nvSpPr>
      <dsp:spPr>
        <a:xfrm>
          <a:off x="1676098" y="1067848"/>
          <a:ext cx="6119709" cy="496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Verdana" panose="020B0604030504040204" pitchFamily="34" charset="0"/>
              <a:ea typeface="Verdana" panose="020B0604030504040204" pitchFamily="34" charset="0"/>
              <a:cs typeface="Verdana" panose="020B0604030504040204" pitchFamily="34" charset="0"/>
            </a:rPr>
            <a:t>Quality of work</a:t>
          </a:r>
          <a:endParaRPr lang="en-US" sz="1600" kern="1200" dirty="0">
            <a:latin typeface="Verdana" panose="020B0604030504040204" pitchFamily="34" charset="0"/>
            <a:ea typeface="Verdana" panose="020B0604030504040204" pitchFamily="34" charset="0"/>
            <a:cs typeface="Verdana" panose="020B0604030504040204" pitchFamily="34" charset="0"/>
          </a:endParaRPr>
        </a:p>
      </dsp:txBody>
      <dsp:txXfrm>
        <a:off x="1676098" y="1067848"/>
        <a:ext cx="6119709" cy="496673"/>
      </dsp:txXfrm>
    </dsp:sp>
    <dsp:sp modelId="{A7B6BBD2-CD6F-4BB7-9695-51EBA7057E01}">
      <dsp:nvSpPr>
        <dsp:cNvPr id="0" name=""/>
        <dsp:cNvSpPr/>
      </dsp:nvSpPr>
      <dsp:spPr>
        <a:xfrm>
          <a:off x="1559161" y="1564521"/>
          <a:ext cx="623664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F53B30-640F-4F4F-B6B0-577FC9FD45AE}">
      <dsp:nvSpPr>
        <dsp:cNvPr id="0" name=""/>
        <dsp:cNvSpPr/>
      </dsp:nvSpPr>
      <dsp:spPr>
        <a:xfrm>
          <a:off x="1676098" y="1589355"/>
          <a:ext cx="6119709" cy="496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Verdana" panose="020B0604030504040204" pitchFamily="34" charset="0"/>
              <a:ea typeface="Verdana" panose="020B0604030504040204" pitchFamily="34" charset="0"/>
              <a:cs typeface="Verdana" panose="020B0604030504040204" pitchFamily="34" charset="0"/>
            </a:rPr>
            <a:t>Ability to handle responsibility</a:t>
          </a:r>
          <a:endParaRPr lang="en-US" sz="1600" kern="1200" dirty="0">
            <a:latin typeface="Verdana" panose="020B0604030504040204" pitchFamily="34" charset="0"/>
            <a:ea typeface="Verdana" panose="020B0604030504040204" pitchFamily="34" charset="0"/>
            <a:cs typeface="Verdana" panose="020B0604030504040204" pitchFamily="34" charset="0"/>
          </a:endParaRPr>
        </a:p>
      </dsp:txBody>
      <dsp:txXfrm>
        <a:off x="1676098" y="1589355"/>
        <a:ext cx="6119709" cy="496673"/>
      </dsp:txXfrm>
    </dsp:sp>
    <dsp:sp modelId="{F07A34E9-B055-484D-BB3C-55C9D5023D7C}">
      <dsp:nvSpPr>
        <dsp:cNvPr id="0" name=""/>
        <dsp:cNvSpPr/>
      </dsp:nvSpPr>
      <dsp:spPr>
        <a:xfrm>
          <a:off x="1559161" y="2086029"/>
          <a:ext cx="623664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C72984-B603-4618-A094-0E4EF9902172}">
      <dsp:nvSpPr>
        <dsp:cNvPr id="0" name=""/>
        <dsp:cNvSpPr/>
      </dsp:nvSpPr>
      <dsp:spPr>
        <a:xfrm>
          <a:off x="1676098" y="2110862"/>
          <a:ext cx="6119709" cy="496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Verdana" panose="020B0604030504040204" pitchFamily="34" charset="0"/>
              <a:ea typeface="Verdana" panose="020B0604030504040204" pitchFamily="34" charset="0"/>
              <a:cs typeface="Verdana" panose="020B0604030504040204" pitchFamily="34" charset="0"/>
            </a:rPr>
            <a:t>Work productivity</a:t>
          </a:r>
          <a:endParaRPr lang="en-US" sz="1600" kern="1200" dirty="0">
            <a:latin typeface="Verdana" panose="020B0604030504040204" pitchFamily="34" charset="0"/>
            <a:ea typeface="Verdana" panose="020B0604030504040204" pitchFamily="34" charset="0"/>
            <a:cs typeface="Verdana" panose="020B0604030504040204" pitchFamily="34" charset="0"/>
          </a:endParaRPr>
        </a:p>
      </dsp:txBody>
      <dsp:txXfrm>
        <a:off x="1676098" y="2110862"/>
        <a:ext cx="6119709" cy="496673"/>
      </dsp:txXfrm>
    </dsp:sp>
    <dsp:sp modelId="{7893BD85-DDD7-4810-95E1-4994E9E69CB2}">
      <dsp:nvSpPr>
        <dsp:cNvPr id="0" name=""/>
        <dsp:cNvSpPr/>
      </dsp:nvSpPr>
      <dsp:spPr>
        <a:xfrm>
          <a:off x="1559161" y="2607536"/>
          <a:ext cx="623664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C5EA245-E97F-4048-B361-4B0ED0759EF6}" type="datetimeFigureOut">
              <a:rPr lang="en-US" smtClean="0"/>
              <a:t>10/28/2016</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3C8CCDE-B9EA-49AB-91A1-3BC7653FFAE3}" type="slidenum">
              <a:rPr lang="en-US" smtClean="0"/>
              <a:t>‹#›</a:t>
            </a:fld>
            <a:endParaRPr lang="en-US" dirty="0"/>
          </a:p>
        </p:txBody>
      </p:sp>
    </p:spTree>
    <p:extLst>
      <p:ext uri="{BB962C8B-B14F-4D97-AF65-F5344CB8AC3E}">
        <p14:creationId xmlns:p14="http://schemas.microsoft.com/office/powerpoint/2010/main" val="139157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8CCDE-B9EA-49AB-91A1-3BC7653FFAE3}" type="slidenum">
              <a:rPr lang="en-US" smtClean="0"/>
              <a:t>1</a:t>
            </a:fld>
            <a:endParaRPr lang="en-US" dirty="0"/>
          </a:p>
        </p:txBody>
      </p:sp>
    </p:spTree>
    <p:extLst>
      <p:ext uri="{BB962C8B-B14F-4D97-AF65-F5344CB8AC3E}">
        <p14:creationId xmlns:p14="http://schemas.microsoft.com/office/powerpoint/2010/main" val="2969372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8CCDE-B9EA-49AB-91A1-3BC7653FFAE3}" type="slidenum">
              <a:rPr lang="en-US" smtClean="0"/>
              <a:t>23</a:t>
            </a:fld>
            <a:endParaRPr lang="en-US" dirty="0"/>
          </a:p>
        </p:txBody>
      </p:sp>
    </p:spTree>
    <p:extLst>
      <p:ext uri="{BB962C8B-B14F-4D97-AF65-F5344CB8AC3E}">
        <p14:creationId xmlns:p14="http://schemas.microsoft.com/office/powerpoint/2010/main" val="2078184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8CCDE-B9EA-49AB-91A1-3BC7653FFAE3}" type="slidenum">
              <a:rPr lang="en-US" smtClean="0"/>
              <a:t>24</a:t>
            </a:fld>
            <a:endParaRPr lang="en-US" dirty="0"/>
          </a:p>
        </p:txBody>
      </p:sp>
    </p:spTree>
    <p:extLst>
      <p:ext uri="{BB962C8B-B14F-4D97-AF65-F5344CB8AC3E}">
        <p14:creationId xmlns:p14="http://schemas.microsoft.com/office/powerpoint/2010/main" val="2078184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8CCDE-B9EA-49AB-91A1-3BC7653FFAE3}" type="slidenum">
              <a:rPr lang="en-US" smtClean="0"/>
              <a:t>25</a:t>
            </a:fld>
            <a:endParaRPr lang="en-US" dirty="0"/>
          </a:p>
        </p:txBody>
      </p:sp>
    </p:spTree>
    <p:extLst>
      <p:ext uri="{BB962C8B-B14F-4D97-AF65-F5344CB8AC3E}">
        <p14:creationId xmlns:p14="http://schemas.microsoft.com/office/powerpoint/2010/main" val="2078184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8CCDE-B9EA-49AB-91A1-3BC7653FFAE3}" type="slidenum">
              <a:rPr lang="en-US" smtClean="0"/>
              <a:t>26</a:t>
            </a:fld>
            <a:endParaRPr lang="en-US" dirty="0"/>
          </a:p>
        </p:txBody>
      </p:sp>
    </p:spTree>
    <p:extLst>
      <p:ext uri="{BB962C8B-B14F-4D97-AF65-F5344CB8AC3E}">
        <p14:creationId xmlns:p14="http://schemas.microsoft.com/office/powerpoint/2010/main" val="2078184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8CCDE-B9EA-49AB-91A1-3BC7653FFAE3}" type="slidenum">
              <a:rPr lang="en-US" smtClean="0"/>
              <a:t>27</a:t>
            </a:fld>
            <a:endParaRPr lang="en-US" dirty="0"/>
          </a:p>
        </p:txBody>
      </p:sp>
    </p:spTree>
    <p:extLst>
      <p:ext uri="{BB962C8B-B14F-4D97-AF65-F5344CB8AC3E}">
        <p14:creationId xmlns:p14="http://schemas.microsoft.com/office/powerpoint/2010/main" val="2078184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8CCDE-B9EA-49AB-91A1-3BC7653FFAE3}" type="slidenum">
              <a:rPr lang="en-US" smtClean="0"/>
              <a:t>28</a:t>
            </a:fld>
            <a:endParaRPr lang="en-US" dirty="0"/>
          </a:p>
        </p:txBody>
      </p:sp>
    </p:spTree>
    <p:extLst>
      <p:ext uri="{BB962C8B-B14F-4D97-AF65-F5344CB8AC3E}">
        <p14:creationId xmlns:p14="http://schemas.microsoft.com/office/powerpoint/2010/main" val="2078184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8CCDE-B9EA-49AB-91A1-3BC7653FFAE3}" type="slidenum">
              <a:rPr lang="en-US" smtClean="0"/>
              <a:t>29</a:t>
            </a:fld>
            <a:endParaRPr lang="en-US" dirty="0"/>
          </a:p>
        </p:txBody>
      </p:sp>
    </p:spTree>
    <p:extLst>
      <p:ext uri="{BB962C8B-B14F-4D97-AF65-F5344CB8AC3E}">
        <p14:creationId xmlns:p14="http://schemas.microsoft.com/office/powerpoint/2010/main" val="2078184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8CCDE-B9EA-49AB-91A1-3BC7653FFAE3}" type="slidenum">
              <a:rPr lang="en-US" smtClean="0"/>
              <a:t>30</a:t>
            </a:fld>
            <a:endParaRPr lang="en-US" dirty="0"/>
          </a:p>
        </p:txBody>
      </p:sp>
    </p:spTree>
    <p:extLst>
      <p:ext uri="{BB962C8B-B14F-4D97-AF65-F5344CB8AC3E}">
        <p14:creationId xmlns:p14="http://schemas.microsoft.com/office/powerpoint/2010/main" val="2078184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8CCDE-B9EA-49AB-91A1-3BC7653FFAE3}" type="slidenum">
              <a:rPr lang="en-US" smtClean="0"/>
              <a:t>31</a:t>
            </a:fld>
            <a:endParaRPr lang="en-US" dirty="0"/>
          </a:p>
        </p:txBody>
      </p:sp>
    </p:spTree>
    <p:extLst>
      <p:ext uri="{BB962C8B-B14F-4D97-AF65-F5344CB8AC3E}">
        <p14:creationId xmlns:p14="http://schemas.microsoft.com/office/powerpoint/2010/main" val="2078184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8CCDE-B9EA-49AB-91A1-3BC7653FFAE3}" type="slidenum">
              <a:rPr lang="en-US" smtClean="0"/>
              <a:t>32</a:t>
            </a:fld>
            <a:endParaRPr lang="en-US" dirty="0"/>
          </a:p>
        </p:txBody>
      </p:sp>
    </p:spTree>
    <p:extLst>
      <p:ext uri="{BB962C8B-B14F-4D97-AF65-F5344CB8AC3E}">
        <p14:creationId xmlns:p14="http://schemas.microsoft.com/office/powerpoint/2010/main" val="2078184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8CCDE-B9EA-49AB-91A1-3BC7653FFAE3}" type="slidenum">
              <a:rPr lang="en-US" smtClean="0"/>
              <a:t>14</a:t>
            </a:fld>
            <a:endParaRPr lang="en-US" dirty="0"/>
          </a:p>
        </p:txBody>
      </p:sp>
    </p:spTree>
    <p:extLst>
      <p:ext uri="{BB962C8B-B14F-4D97-AF65-F5344CB8AC3E}">
        <p14:creationId xmlns:p14="http://schemas.microsoft.com/office/powerpoint/2010/main" val="2078184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8CCDE-B9EA-49AB-91A1-3BC7653FFAE3}" type="slidenum">
              <a:rPr lang="en-US" smtClean="0"/>
              <a:t>33</a:t>
            </a:fld>
            <a:endParaRPr lang="en-US" dirty="0"/>
          </a:p>
        </p:txBody>
      </p:sp>
    </p:spTree>
    <p:extLst>
      <p:ext uri="{BB962C8B-B14F-4D97-AF65-F5344CB8AC3E}">
        <p14:creationId xmlns:p14="http://schemas.microsoft.com/office/powerpoint/2010/main" val="2078184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8CCDE-B9EA-49AB-91A1-3BC7653FFAE3}" type="slidenum">
              <a:rPr lang="en-US" smtClean="0"/>
              <a:t>35</a:t>
            </a:fld>
            <a:endParaRPr lang="en-US" dirty="0"/>
          </a:p>
        </p:txBody>
      </p:sp>
    </p:spTree>
    <p:extLst>
      <p:ext uri="{BB962C8B-B14F-4D97-AF65-F5344CB8AC3E}">
        <p14:creationId xmlns:p14="http://schemas.microsoft.com/office/powerpoint/2010/main" val="3184076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8CCDE-B9EA-49AB-91A1-3BC7653FFAE3}" type="slidenum">
              <a:rPr lang="en-US" smtClean="0"/>
              <a:t>36</a:t>
            </a:fld>
            <a:endParaRPr lang="en-US" dirty="0"/>
          </a:p>
        </p:txBody>
      </p:sp>
    </p:spTree>
    <p:extLst>
      <p:ext uri="{BB962C8B-B14F-4D97-AF65-F5344CB8AC3E}">
        <p14:creationId xmlns:p14="http://schemas.microsoft.com/office/powerpoint/2010/main" val="3184076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8CCDE-B9EA-49AB-91A1-3BC7653FFAE3}" type="slidenum">
              <a:rPr lang="en-US" smtClean="0"/>
              <a:t>37</a:t>
            </a:fld>
            <a:endParaRPr lang="en-US" dirty="0"/>
          </a:p>
        </p:txBody>
      </p:sp>
    </p:spTree>
    <p:extLst>
      <p:ext uri="{BB962C8B-B14F-4D97-AF65-F5344CB8AC3E}">
        <p14:creationId xmlns:p14="http://schemas.microsoft.com/office/powerpoint/2010/main" val="3868731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8CCDE-B9EA-49AB-91A1-3BC7653FFAE3}" type="slidenum">
              <a:rPr lang="en-US" smtClean="0"/>
              <a:t>41</a:t>
            </a:fld>
            <a:endParaRPr lang="en-US" dirty="0"/>
          </a:p>
        </p:txBody>
      </p:sp>
    </p:spTree>
    <p:extLst>
      <p:ext uri="{BB962C8B-B14F-4D97-AF65-F5344CB8AC3E}">
        <p14:creationId xmlns:p14="http://schemas.microsoft.com/office/powerpoint/2010/main" val="2322417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8CCDE-B9EA-49AB-91A1-3BC7653FFAE3}" type="slidenum">
              <a:rPr lang="en-US" smtClean="0"/>
              <a:t>42</a:t>
            </a:fld>
            <a:endParaRPr lang="en-US" dirty="0"/>
          </a:p>
        </p:txBody>
      </p:sp>
    </p:spTree>
    <p:extLst>
      <p:ext uri="{BB962C8B-B14F-4D97-AF65-F5344CB8AC3E}">
        <p14:creationId xmlns:p14="http://schemas.microsoft.com/office/powerpoint/2010/main" val="12598922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8CCDE-B9EA-49AB-91A1-3BC7653FFAE3}" type="slidenum">
              <a:rPr lang="en-US" smtClean="0"/>
              <a:t>46</a:t>
            </a:fld>
            <a:endParaRPr lang="en-US" dirty="0"/>
          </a:p>
        </p:txBody>
      </p:sp>
    </p:spTree>
    <p:extLst>
      <p:ext uri="{BB962C8B-B14F-4D97-AF65-F5344CB8AC3E}">
        <p14:creationId xmlns:p14="http://schemas.microsoft.com/office/powerpoint/2010/main" val="20781842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8CCDE-B9EA-49AB-91A1-3BC7653FFAE3}" type="slidenum">
              <a:rPr lang="en-US" smtClean="0"/>
              <a:t>49</a:t>
            </a:fld>
            <a:endParaRPr lang="en-US" dirty="0"/>
          </a:p>
        </p:txBody>
      </p:sp>
    </p:spTree>
    <p:extLst>
      <p:ext uri="{BB962C8B-B14F-4D97-AF65-F5344CB8AC3E}">
        <p14:creationId xmlns:p14="http://schemas.microsoft.com/office/powerpoint/2010/main" val="1274401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8CCDE-B9EA-49AB-91A1-3BC7653FFAE3}" type="slidenum">
              <a:rPr lang="en-US" smtClean="0"/>
              <a:t>51</a:t>
            </a:fld>
            <a:endParaRPr lang="en-US" dirty="0"/>
          </a:p>
        </p:txBody>
      </p:sp>
    </p:spTree>
    <p:extLst>
      <p:ext uri="{BB962C8B-B14F-4D97-AF65-F5344CB8AC3E}">
        <p14:creationId xmlns:p14="http://schemas.microsoft.com/office/powerpoint/2010/main" val="37694426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8CCDE-B9EA-49AB-91A1-3BC7653FFAE3}" type="slidenum">
              <a:rPr lang="en-US" smtClean="0"/>
              <a:t>57</a:t>
            </a:fld>
            <a:endParaRPr lang="en-US" dirty="0"/>
          </a:p>
        </p:txBody>
      </p:sp>
    </p:spTree>
    <p:extLst>
      <p:ext uri="{BB962C8B-B14F-4D97-AF65-F5344CB8AC3E}">
        <p14:creationId xmlns:p14="http://schemas.microsoft.com/office/powerpoint/2010/main" val="3593139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8CCDE-B9EA-49AB-91A1-3BC7653FFAE3}" type="slidenum">
              <a:rPr lang="en-US" smtClean="0"/>
              <a:t>15</a:t>
            </a:fld>
            <a:endParaRPr lang="en-US" dirty="0"/>
          </a:p>
        </p:txBody>
      </p:sp>
    </p:spTree>
    <p:extLst>
      <p:ext uri="{BB962C8B-B14F-4D97-AF65-F5344CB8AC3E}">
        <p14:creationId xmlns:p14="http://schemas.microsoft.com/office/powerpoint/2010/main" val="20781842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8CCDE-B9EA-49AB-91A1-3BC7653FFAE3}" type="slidenum">
              <a:rPr lang="en-US" smtClean="0"/>
              <a:t>58</a:t>
            </a:fld>
            <a:endParaRPr lang="en-US" dirty="0"/>
          </a:p>
        </p:txBody>
      </p:sp>
    </p:spTree>
    <p:extLst>
      <p:ext uri="{BB962C8B-B14F-4D97-AF65-F5344CB8AC3E}">
        <p14:creationId xmlns:p14="http://schemas.microsoft.com/office/powerpoint/2010/main" val="1369360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8CCDE-B9EA-49AB-91A1-3BC7653FFAE3}" type="slidenum">
              <a:rPr lang="en-US" smtClean="0"/>
              <a:t>60</a:t>
            </a:fld>
            <a:endParaRPr lang="en-US" dirty="0"/>
          </a:p>
        </p:txBody>
      </p:sp>
    </p:spTree>
    <p:extLst>
      <p:ext uri="{BB962C8B-B14F-4D97-AF65-F5344CB8AC3E}">
        <p14:creationId xmlns:p14="http://schemas.microsoft.com/office/powerpoint/2010/main" val="3868731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8CCDE-B9EA-49AB-91A1-3BC7653FFAE3}" type="slidenum">
              <a:rPr lang="en-US" smtClean="0"/>
              <a:t>17</a:t>
            </a:fld>
            <a:endParaRPr lang="en-US" dirty="0"/>
          </a:p>
        </p:txBody>
      </p:sp>
    </p:spTree>
    <p:extLst>
      <p:ext uri="{BB962C8B-B14F-4D97-AF65-F5344CB8AC3E}">
        <p14:creationId xmlns:p14="http://schemas.microsoft.com/office/powerpoint/2010/main" val="2078184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8CCDE-B9EA-49AB-91A1-3BC7653FFAE3}" type="slidenum">
              <a:rPr lang="en-US" smtClean="0"/>
              <a:t>18</a:t>
            </a:fld>
            <a:endParaRPr lang="en-US" dirty="0"/>
          </a:p>
        </p:txBody>
      </p:sp>
    </p:spTree>
    <p:extLst>
      <p:ext uri="{BB962C8B-B14F-4D97-AF65-F5344CB8AC3E}">
        <p14:creationId xmlns:p14="http://schemas.microsoft.com/office/powerpoint/2010/main" val="2078184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8CCDE-B9EA-49AB-91A1-3BC7653FFAE3}" type="slidenum">
              <a:rPr lang="en-US" smtClean="0"/>
              <a:t>19</a:t>
            </a:fld>
            <a:endParaRPr lang="en-US" dirty="0"/>
          </a:p>
        </p:txBody>
      </p:sp>
    </p:spTree>
    <p:extLst>
      <p:ext uri="{BB962C8B-B14F-4D97-AF65-F5344CB8AC3E}">
        <p14:creationId xmlns:p14="http://schemas.microsoft.com/office/powerpoint/2010/main" val="2078184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8CCDE-B9EA-49AB-91A1-3BC7653FFAE3}" type="slidenum">
              <a:rPr lang="en-US" smtClean="0"/>
              <a:t>20</a:t>
            </a:fld>
            <a:endParaRPr lang="en-US" dirty="0"/>
          </a:p>
        </p:txBody>
      </p:sp>
    </p:spTree>
    <p:extLst>
      <p:ext uri="{BB962C8B-B14F-4D97-AF65-F5344CB8AC3E}">
        <p14:creationId xmlns:p14="http://schemas.microsoft.com/office/powerpoint/2010/main" val="2078184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8CCDE-B9EA-49AB-91A1-3BC7653FFAE3}" type="slidenum">
              <a:rPr lang="en-US" smtClean="0"/>
              <a:t>21</a:t>
            </a:fld>
            <a:endParaRPr lang="en-US" dirty="0"/>
          </a:p>
        </p:txBody>
      </p:sp>
    </p:spTree>
    <p:extLst>
      <p:ext uri="{BB962C8B-B14F-4D97-AF65-F5344CB8AC3E}">
        <p14:creationId xmlns:p14="http://schemas.microsoft.com/office/powerpoint/2010/main" val="2078184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8CCDE-B9EA-49AB-91A1-3BC7653FFAE3}" type="slidenum">
              <a:rPr lang="en-US" smtClean="0"/>
              <a:t>22</a:t>
            </a:fld>
            <a:endParaRPr lang="en-US" dirty="0"/>
          </a:p>
        </p:txBody>
      </p:sp>
    </p:spTree>
    <p:extLst>
      <p:ext uri="{BB962C8B-B14F-4D97-AF65-F5344CB8AC3E}">
        <p14:creationId xmlns:p14="http://schemas.microsoft.com/office/powerpoint/2010/main" val="20781842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B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731769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Option 1">
    <p:spTree>
      <p:nvGrpSpPr>
        <p:cNvPr id="1" name=""/>
        <p:cNvGrpSpPr/>
        <p:nvPr/>
      </p:nvGrpSpPr>
      <p:grpSpPr>
        <a:xfrm>
          <a:off x="0" y="0"/>
          <a:ext cx="0" cy="0"/>
          <a:chOff x="0" y="0"/>
          <a:chExt cx="0" cy="0"/>
        </a:xfrm>
      </p:grpSpPr>
      <p:pic>
        <p:nvPicPr>
          <p:cNvPr id="3" name="Picture 2" descr="B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59774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Option 2">
    <p:spTree>
      <p:nvGrpSpPr>
        <p:cNvPr id="1" name=""/>
        <p:cNvGrpSpPr/>
        <p:nvPr/>
      </p:nvGrpSpPr>
      <p:grpSpPr>
        <a:xfrm>
          <a:off x="0" y="0"/>
          <a:ext cx="0" cy="0"/>
          <a:chOff x="0" y="0"/>
          <a:chExt cx="0" cy="0"/>
        </a:xfrm>
      </p:grpSpPr>
      <p:pic>
        <p:nvPicPr>
          <p:cNvPr id="2" name="Picture 1" descr="B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050865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6280066"/>
      </p:ext>
    </p:extLst>
  </p:cSld>
  <p:clrMap bg1="lt1" tx1="dk1" bg2="lt2" tx2="dk2" accent1="accent1" accent2="accent2" accent3="accent3" accent4="accent4" accent5="accent5" accent6="accent6" hlink="hlink" folHlink="folHlink"/>
  <p:sldLayoutIdLst>
    <p:sldLayoutId id="2147483682" r:id="rId1"/>
    <p:sldLayoutId id="2147483692" r:id="rId2"/>
    <p:sldLayoutId id="214748369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wu.edu/humanresources/"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34.png"/><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www.twu.edu/humanresources/"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1405349"/>
            <a:ext cx="7772400" cy="3490651"/>
          </a:xfrm>
          <a:prstGeom prst="rect">
            <a:avLst/>
          </a:prstGeom>
        </p:spPr>
        <p:txBody>
          <a:bodyPr/>
          <a:lstStyle/>
          <a:p>
            <a:r>
              <a:rPr lang="en-US" sz="2400" b="1" dirty="0" smtClean="0">
                <a:latin typeface="Verdana" panose="020B0604030504040204" pitchFamily="34" charset="0"/>
                <a:ea typeface="Verdana" panose="020B0604030504040204" pitchFamily="34" charset="0"/>
                <a:cs typeface="Verdana" panose="020B0604030504040204" pitchFamily="34" charset="0"/>
              </a:rPr>
              <a:t/>
            </a:r>
            <a:br>
              <a:rPr lang="en-US" sz="2400" b="1" dirty="0" smtClean="0">
                <a:latin typeface="Verdana" panose="020B0604030504040204" pitchFamily="34" charset="0"/>
                <a:ea typeface="Verdana" panose="020B0604030504040204" pitchFamily="34" charset="0"/>
                <a:cs typeface="Verdana" panose="020B0604030504040204" pitchFamily="34" charset="0"/>
              </a:rPr>
            </a:br>
            <a:r>
              <a:rPr lang="en-US" sz="2400" b="1" dirty="0" smtClean="0">
                <a:latin typeface="Verdana" panose="020B0604030504040204" pitchFamily="34" charset="0"/>
                <a:ea typeface="Verdana" panose="020B0604030504040204" pitchFamily="34" charset="0"/>
                <a:cs typeface="Verdana" panose="020B0604030504040204" pitchFamily="34" charset="0"/>
              </a:rPr>
              <a:t>Staff Performance </a:t>
            </a:r>
            <a:r>
              <a:rPr lang="en-US" sz="2400" b="1" dirty="0">
                <a:latin typeface="Verdana" panose="020B0604030504040204" pitchFamily="34" charset="0"/>
                <a:ea typeface="Verdana" panose="020B0604030504040204" pitchFamily="34" charset="0"/>
                <a:cs typeface="Verdana" panose="020B0604030504040204" pitchFamily="34" charset="0"/>
              </a:rPr>
              <a:t>Evaluation &amp; </a:t>
            </a:r>
            <a:r>
              <a:rPr lang="en-US" sz="2400" b="1" dirty="0" smtClean="0">
                <a:latin typeface="Verdana" panose="020B0604030504040204" pitchFamily="34" charset="0"/>
                <a:ea typeface="Verdana" panose="020B0604030504040204" pitchFamily="34" charset="0"/>
                <a:cs typeface="Verdana" panose="020B0604030504040204" pitchFamily="34" charset="0"/>
              </a:rPr>
              <a:t/>
            </a:r>
            <a:br>
              <a:rPr lang="en-US" sz="2400" b="1" dirty="0" smtClean="0">
                <a:latin typeface="Verdana" panose="020B0604030504040204" pitchFamily="34" charset="0"/>
                <a:ea typeface="Verdana" panose="020B0604030504040204" pitchFamily="34" charset="0"/>
                <a:cs typeface="Verdana" panose="020B0604030504040204" pitchFamily="34" charset="0"/>
              </a:rPr>
            </a:br>
            <a:r>
              <a:rPr lang="en-US" sz="2400" b="1" dirty="0" smtClean="0">
                <a:latin typeface="Verdana" panose="020B0604030504040204" pitchFamily="34" charset="0"/>
                <a:ea typeface="Verdana" panose="020B0604030504040204" pitchFamily="34" charset="0"/>
                <a:cs typeface="Verdana" panose="020B0604030504040204" pitchFamily="34" charset="0"/>
              </a:rPr>
              <a:t>Merit </a:t>
            </a:r>
            <a:r>
              <a:rPr lang="en-US" sz="2400" b="1" dirty="0">
                <a:latin typeface="Verdana" panose="020B0604030504040204" pitchFamily="34" charset="0"/>
                <a:ea typeface="Verdana" panose="020B0604030504040204" pitchFamily="34" charset="0"/>
                <a:cs typeface="Verdana" panose="020B0604030504040204" pitchFamily="34" charset="0"/>
              </a:rPr>
              <a:t>Based </a:t>
            </a:r>
            <a:r>
              <a:rPr lang="en-US" sz="2400" b="1" dirty="0" smtClean="0">
                <a:latin typeface="Verdana" panose="020B0604030504040204" pitchFamily="34" charset="0"/>
                <a:ea typeface="Verdana" panose="020B0604030504040204" pitchFamily="34" charset="0"/>
                <a:cs typeface="Verdana" panose="020B0604030504040204" pitchFamily="34" charset="0"/>
              </a:rPr>
              <a:t>Compensation</a:t>
            </a:r>
            <a:br>
              <a:rPr lang="en-US" sz="2400" b="1" dirty="0" smtClean="0">
                <a:latin typeface="Verdana" panose="020B0604030504040204" pitchFamily="34" charset="0"/>
                <a:ea typeface="Verdana" panose="020B0604030504040204" pitchFamily="34" charset="0"/>
                <a:cs typeface="Verdana" panose="020B0604030504040204" pitchFamily="34" charset="0"/>
              </a:rPr>
            </a:br>
            <a:r>
              <a:rPr lang="en-US" sz="2400" b="1" dirty="0" smtClean="0">
                <a:latin typeface="Verdana" panose="020B0604030504040204" pitchFamily="34" charset="0"/>
                <a:ea typeface="Verdana" panose="020B0604030504040204" pitchFamily="34" charset="0"/>
                <a:cs typeface="Verdana" panose="020B0604030504040204" pitchFamily="34" charset="0"/>
              </a:rPr>
              <a:t>for</a:t>
            </a:r>
            <a:r>
              <a:rPr lang="en-US" sz="2400" b="1" smtClean="0">
                <a:latin typeface="Verdana" panose="020B0604030504040204" pitchFamily="34" charset="0"/>
                <a:ea typeface="Verdana" panose="020B0604030504040204" pitchFamily="34" charset="0"/>
                <a:cs typeface="Verdana" panose="020B0604030504040204" pitchFamily="34" charset="0"/>
              </a:rPr>
              <a:t/>
            </a:r>
            <a:br>
              <a:rPr lang="en-US" sz="2400" b="1" smtClean="0">
                <a:latin typeface="Verdana" panose="020B0604030504040204" pitchFamily="34" charset="0"/>
                <a:ea typeface="Verdana" panose="020B0604030504040204" pitchFamily="34" charset="0"/>
                <a:cs typeface="Verdana" panose="020B0604030504040204" pitchFamily="34" charset="0"/>
              </a:rPr>
            </a:br>
            <a:r>
              <a:rPr lang="en-US" sz="2400" b="1" smtClean="0">
                <a:latin typeface="Verdana" panose="020B0604030504040204" pitchFamily="34" charset="0"/>
                <a:ea typeface="Verdana" panose="020B0604030504040204" pitchFamily="34" charset="0"/>
                <a:cs typeface="Verdana" panose="020B0604030504040204" pitchFamily="34" charset="0"/>
              </a:rPr>
              <a:t>Staff Employees</a:t>
            </a:r>
            <a:r>
              <a:rPr lang="en-US" sz="2400" b="1" dirty="0" smtClean="0">
                <a:latin typeface="Verdana" panose="020B0604030504040204" pitchFamily="34" charset="0"/>
                <a:ea typeface="Verdana" panose="020B0604030504040204" pitchFamily="34" charset="0"/>
                <a:cs typeface="Verdana" panose="020B0604030504040204" pitchFamily="34" charset="0"/>
              </a:rPr>
              <a:t/>
            </a:r>
            <a:br>
              <a:rPr lang="en-US" sz="2400" b="1" dirty="0" smtClean="0">
                <a:latin typeface="Verdana" panose="020B0604030504040204" pitchFamily="34" charset="0"/>
                <a:ea typeface="Verdana" panose="020B0604030504040204" pitchFamily="34" charset="0"/>
                <a:cs typeface="Verdana" panose="020B0604030504040204" pitchFamily="34" charset="0"/>
              </a:rPr>
            </a:br>
            <a:r>
              <a:rPr lang="en-US" sz="2400" b="1" dirty="0" smtClean="0">
                <a:latin typeface="Verdana" panose="020B0604030504040204" pitchFamily="34" charset="0"/>
                <a:ea typeface="Verdana" panose="020B0604030504040204" pitchFamily="34" charset="0"/>
                <a:cs typeface="Verdana" panose="020B0604030504040204" pitchFamily="34" charset="0"/>
              </a:rPr>
              <a:t/>
            </a:r>
            <a:br>
              <a:rPr lang="en-US" sz="2400" b="1" dirty="0" smtClean="0">
                <a:latin typeface="Verdana" panose="020B0604030504040204" pitchFamily="34" charset="0"/>
                <a:ea typeface="Verdana" panose="020B0604030504040204" pitchFamily="34" charset="0"/>
                <a:cs typeface="Verdana" panose="020B0604030504040204" pitchFamily="34" charset="0"/>
              </a:rPr>
            </a:br>
            <a:r>
              <a:rPr lang="en-US" sz="1200" b="1" dirty="0" smtClean="0">
                <a:latin typeface="Verdana" panose="020B0604030504040204" pitchFamily="34" charset="0"/>
                <a:ea typeface="Verdana" panose="020B0604030504040204" pitchFamily="34" charset="0"/>
                <a:cs typeface="Verdana" panose="020B0604030504040204" pitchFamily="34" charset="0"/>
              </a:rPr>
              <a:t>Lewis Benavides, SHRM – SCP, SPHR</a:t>
            </a:r>
            <a:br>
              <a:rPr lang="en-US" sz="1200" b="1" dirty="0" smtClean="0">
                <a:latin typeface="Verdana" panose="020B0604030504040204" pitchFamily="34" charset="0"/>
                <a:ea typeface="Verdana" panose="020B0604030504040204" pitchFamily="34" charset="0"/>
                <a:cs typeface="Verdana" panose="020B0604030504040204" pitchFamily="34" charset="0"/>
              </a:rPr>
            </a:br>
            <a:r>
              <a:rPr lang="en-US" sz="1200" b="1" dirty="0" smtClean="0">
                <a:latin typeface="Verdana" panose="020B0604030504040204" pitchFamily="34" charset="0"/>
                <a:ea typeface="Verdana" panose="020B0604030504040204" pitchFamily="34" charset="0"/>
                <a:cs typeface="Verdana" panose="020B0604030504040204" pitchFamily="34" charset="0"/>
              </a:rPr>
              <a:t>Senior Associate Vice President for Human Resources and CHRO</a:t>
            </a:r>
            <a:br>
              <a:rPr lang="en-US" sz="1200" b="1" dirty="0" smtClean="0">
                <a:latin typeface="Verdana" panose="020B0604030504040204" pitchFamily="34" charset="0"/>
                <a:ea typeface="Verdana" panose="020B0604030504040204" pitchFamily="34" charset="0"/>
                <a:cs typeface="Verdana" panose="020B0604030504040204" pitchFamily="34" charset="0"/>
              </a:rPr>
            </a:br>
            <a:r>
              <a:rPr lang="en-US" sz="1200" b="1" dirty="0">
                <a:latin typeface="Verdana" panose="020B0604030504040204" pitchFamily="34" charset="0"/>
                <a:ea typeface="Verdana" panose="020B0604030504040204" pitchFamily="34" charset="0"/>
                <a:cs typeface="Verdana" panose="020B0604030504040204" pitchFamily="34" charset="0"/>
              </a:rPr>
              <a:t/>
            </a:r>
            <a:br>
              <a:rPr lang="en-US" sz="1200" b="1" dirty="0">
                <a:latin typeface="Verdana" panose="020B0604030504040204" pitchFamily="34" charset="0"/>
                <a:ea typeface="Verdana" panose="020B0604030504040204" pitchFamily="34" charset="0"/>
                <a:cs typeface="Verdana" panose="020B0604030504040204" pitchFamily="34" charset="0"/>
              </a:rPr>
            </a:br>
            <a:r>
              <a:rPr lang="en-US" sz="1200" b="1" dirty="0" smtClean="0">
                <a:latin typeface="Verdana" panose="020B0604030504040204" pitchFamily="34" charset="0"/>
                <a:ea typeface="Verdana" panose="020B0604030504040204" pitchFamily="34" charset="0"/>
                <a:cs typeface="Verdana" panose="020B0604030504040204" pitchFamily="34" charset="0"/>
              </a:rPr>
              <a:t>Tony Yardley, SHRM – SCP, SPHR</a:t>
            </a:r>
            <a:br>
              <a:rPr lang="en-US" sz="1200" b="1" dirty="0" smtClean="0">
                <a:latin typeface="Verdana" panose="020B0604030504040204" pitchFamily="34" charset="0"/>
                <a:ea typeface="Verdana" panose="020B0604030504040204" pitchFamily="34" charset="0"/>
                <a:cs typeface="Verdana" panose="020B0604030504040204" pitchFamily="34" charset="0"/>
              </a:rPr>
            </a:br>
            <a:r>
              <a:rPr lang="en-US" sz="1200" b="1" dirty="0" smtClean="0">
                <a:latin typeface="Verdana" panose="020B0604030504040204" pitchFamily="34" charset="0"/>
                <a:ea typeface="Verdana" panose="020B0604030504040204" pitchFamily="34" charset="0"/>
                <a:cs typeface="Verdana" panose="020B0604030504040204" pitchFamily="34" charset="0"/>
              </a:rPr>
              <a:t>Manager, Institutional Equity </a:t>
            </a:r>
            <a:endParaRPr lang="en-US" sz="12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2972693" y="4714579"/>
            <a:ext cx="3085362" cy="246221"/>
          </a:xfrm>
          <a:prstGeom prst="rect">
            <a:avLst/>
          </a:prstGeom>
          <a:noFill/>
        </p:spPr>
        <p:txBody>
          <a:bodyPr wrap="square" rtlCol="0">
            <a:spAutoFit/>
          </a:bodyPr>
          <a:lstStyle/>
          <a:p>
            <a:pPr algn="ctr"/>
            <a:r>
              <a:rPr lang="en-US" sz="1000" dirty="0" smtClean="0"/>
              <a:t>October 2016</a:t>
            </a:r>
          </a:p>
        </p:txBody>
      </p:sp>
    </p:spTree>
    <p:extLst>
      <p:ext uri="{BB962C8B-B14F-4D97-AF65-F5344CB8AC3E}">
        <p14:creationId xmlns:p14="http://schemas.microsoft.com/office/powerpoint/2010/main" val="1436641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006" y="764966"/>
            <a:ext cx="6167437" cy="36086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1826489" y="1497204"/>
            <a:ext cx="5495637" cy="584775"/>
          </a:xfrm>
          <a:prstGeom prst="rect">
            <a:avLst/>
          </a:prstGeom>
          <a:noFill/>
        </p:spPr>
        <p:txBody>
          <a:bodyPr wrap="square" rtlCol="0">
            <a:spAutoFit/>
          </a:bodyPr>
          <a:lstStyle/>
          <a:p>
            <a:r>
              <a:rPr lang="en-US" sz="3200" b="1" dirty="0" smtClean="0">
                <a:solidFill>
                  <a:schemeClr val="accent2">
                    <a:lumMod val="75000"/>
                  </a:schemeClr>
                </a:solidFill>
                <a:effectLst>
                  <a:outerShdw blurRad="38100" dist="38100" dir="2700000" algn="tl">
                    <a:srgbClr val="000000">
                      <a:alpha val="43137"/>
                    </a:srgbClr>
                  </a:outerShdw>
                </a:effectLst>
              </a:rPr>
              <a:t>Significant accomplishments</a:t>
            </a:r>
            <a:endParaRPr lang="en-US" sz="3200" b="1" dirty="0">
              <a:solidFill>
                <a:schemeClr val="accent2">
                  <a:lumMod val="75000"/>
                </a:schemeClr>
              </a:solidFill>
              <a:effectLst>
                <a:outerShdw blurRad="38100" dist="38100" dir="2700000" algn="tl">
                  <a:srgbClr val="000000">
                    <a:alpha val="43137"/>
                  </a:srgbClr>
                </a:outerShdw>
              </a:effectLst>
            </a:endParaRPr>
          </a:p>
        </p:txBody>
      </p:sp>
      <p:sp>
        <p:nvSpPr>
          <p:cNvPr id="10" name="TextBox 9"/>
          <p:cNvSpPr txBox="1"/>
          <p:nvPr/>
        </p:nvSpPr>
        <p:spPr>
          <a:xfrm>
            <a:off x="1826489" y="3232593"/>
            <a:ext cx="5495637" cy="584775"/>
          </a:xfrm>
          <a:prstGeom prst="rect">
            <a:avLst/>
          </a:prstGeom>
          <a:noFill/>
        </p:spPr>
        <p:txBody>
          <a:bodyPr wrap="square" rtlCol="0">
            <a:spAutoFit/>
          </a:bodyPr>
          <a:lstStyle/>
          <a:p>
            <a:r>
              <a:rPr lang="en-US" sz="3200" b="1" dirty="0" smtClean="0">
                <a:solidFill>
                  <a:schemeClr val="accent2">
                    <a:lumMod val="75000"/>
                  </a:schemeClr>
                </a:solidFill>
                <a:effectLst>
                  <a:outerShdw blurRad="38100" dist="38100" dir="2700000" algn="tl">
                    <a:srgbClr val="000000">
                      <a:alpha val="43137"/>
                    </a:srgbClr>
                  </a:outerShdw>
                </a:effectLst>
              </a:rPr>
              <a:t>Additional duties</a:t>
            </a:r>
            <a:r>
              <a:rPr lang="en-US" sz="3200" b="1" dirty="0">
                <a:solidFill>
                  <a:schemeClr val="accent2">
                    <a:lumMod val="75000"/>
                  </a:schemeClr>
                </a:solidFill>
                <a:effectLst>
                  <a:outerShdw blurRad="38100" dist="38100" dir="2700000" algn="tl">
                    <a:srgbClr val="000000">
                      <a:alpha val="43137"/>
                    </a:srgbClr>
                  </a:outerShdw>
                </a:effectLst>
              </a:rPr>
              <a:t> </a:t>
            </a:r>
            <a:r>
              <a:rPr lang="en-US" sz="3200" b="1" dirty="0" smtClean="0">
                <a:solidFill>
                  <a:schemeClr val="accent2">
                    <a:lumMod val="75000"/>
                  </a:schemeClr>
                </a:solidFill>
                <a:effectLst>
                  <a:outerShdw blurRad="38100" dist="38100" dir="2700000" algn="tl">
                    <a:srgbClr val="000000">
                      <a:alpha val="43137"/>
                    </a:srgbClr>
                  </a:outerShdw>
                </a:effectLst>
              </a:rPr>
              <a:t>&amp; activities</a:t>
            </a:r>
            <a:endParaRPr lang="en-US" sz="3200" b="1" dirty="0">
              <a:solidFill>
                <a:schemeClr val="accent2">
                  <a:lumMod val="75000"/>
                </a:schemeClr>
              </a:solidFill>
              <a:effectLst>
                <a:outerShdw blurRad="38100" dist="38100" dir="2700000" algn="tl">
                  <a:srgbClr val="000000">
                    <a:alpha val="43137"/>
                  </a:srgbClr>
                </a:outerShdw>
              </a:effectLst>
            </a:endParaRPr>
          </a:p>
        </p:txBody>
      </p:sp>
      <p:sp>
        <p:nvSpPr>
          <p:cNvPr id="5" name="TextBox 4"/>
          <p:cNvSpPr txBox="1"/>
          <p:nvPr/>
        </p:nvSpPr>
        <p:spPr>
          <a:xfrm>
            <a:off x="546407" y="265830"/>
            <a:ext cx="8055803" cy="430887"/>
          </a:xfrm>
          <a:prstGeom prst="rect">
            <a:avLst/>
          </a:prstGeom>
          <a:noFill/>
        </p:spPr>
        <p:txBody>
          <a:bodyPr wrap="square" rtlCol="0">
            <a:spAutoFit/>
          </a:bodyPr>
          <a:lstStyle/>
          <a:p>
            <a:pPr algn="ctr"/>
            <a:r>
              <a:rPr lang="en-US" sz="2200" dirty="0" smtClean="0">
                <a:latin typeface="Verdana" panose="020B0604030504040204" pitchFamily="34" charset="0"/>
                <a:ea typeface="Verdana" panose="020B0604030504040204" pitchFamily="34" charset="0"/>
                <a:cs typeface="Verdana" panose="020B0604030504040204" pitchFamily="34" charset="0"/>
              </a:rPr>
              <a:t>Self Appraisals</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37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004" y="760235"/>
            <a:ext cx="6219825" cy="36823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1826489" y="1196760"/>
            <a:ext cx="5495637" cy="1077218"/>
          </a:xfrm>
          <a:prstGeom prst="rect">
            <a:avLst/>
          </a:prstGeom>
          <a:noFill/>
        </p:spPr>
        <p:txBody>
          <a:bodyPr wrap="square" rtlCol="0">
            <a:spAutoFit/>
          </a:bodyPr>
          <a:lstStyle/>
          <a:p>
            <a:r>
              <a:rPr lang="en-US" sz="3200" b="1" dirty="0" smtClean="0">
                <a:solidFill>
                  <a:schemeClr val="accent2">
                    <a:lumMod val="75000"/>
                  </a:schemeClr>
                </a:solidFill>
                <a:effectLst>
                  <a:outerShdw blurRad="38100" dist="38100" dir="2700000" algn="tl">
                    <a:srgbClr val="000000">
                      <a:alpha val="43137"/>
                    </a:srgbClr>
                  </a:outerShdw>
                </a:effectLst>
              </a:rPr>
              <a:t>Professional development activities</a:t>
            </a:r>
            <a:endParaRPr lang="en-US" sz="3200" b="1" dirty="0">
              <a:solidFill>
                <a:schemeClr val="accent2">
                  <a:lumMod val="75000"/>
                </a:schemeClr>
              </a:solidFill>
              <a:effectLst>
                <a:outerShdw blurRad="38100" dist="38100" dir="2700000" algn="tl">
                  <a:srgbClr val="000000">
                    <a:alpha val="43137"/>
                  </a:srgbClr>
                </a:outerShdw>
              </a:effectLst>
            </a:endParaRPr>
          </a:p>
        </p:txBody>
      </p:sp>
      <p:sp>
        <p:nvSpPr>
          <p:cNvPr id="7" name="TextBox 6"/>
          <p:cNvSpPr txBox="1"/>
          <p:nvPr/>
        </p:nvSpPr>
        <p:spPr>
          <a:xfrm>
            <a:off x="1878020" y="3183450"/>
            <a:ext cx="5495637" cy="584775"/>
          </a:xfrm>
          <a:prstGeom prst="rect">
            <a:avLst/>
          </a:prstGeom>
          <a:noFill/>
        </p:spPr>
        <p:txBody>
          <a:bodyPr wrap="square" rtlCol="0">
            <a:spAutoFit/>
          </a:bodyPr>
          <a:lstStyle/>
          <a:p>
            <a:r>
              <a:rPr lang="en-US" sz="3200" b="1" dirty="0" smtClean="0">
                <a:solidFill>
                  <a:schemeClr val="accent2">
                    <a:lumMod val="75000"/>
                  </a:schemeClr>
                </a:solidFill>
                <a:effectLst>
                  <a:outerShdw blurRad="38100" dist="38100" dir="2700000" algn="tl">
                    <a:srgbClr val="000000">
                      <a:alpha val="43137"/>
                    </a:srgbClr>
                  </a:outerShdw>
                </a:effectLst>
              </a:rPr>
              <a:t>Special circumstances</a:t>
            </a:r>
            <a:endParaRPr lang="en-US" sz="3200" b="1" dirty="0">
              <a:solidFill>
                <a:schemeClr val="accent2">
                  <a:lumMod val="75000"/>
                </a:schemeClr>
              </a:solidFill>
              <a:effectLst>
                <a:outerShdw blurRad="38100" dist="38100" dir="2700000" algn="tl">
                  <a:srgbClr val="000000">
                    <a:alpha val="43137"/>
                  </a:srgbClr>
                </a:outerShdw>
              </a:effectLst>
            </a:endParaRPr>
          </a:p>
        </p:txBody>
      </p:sp>
      <p:sp>
        <p:nvSpPr>
          <p:cNvPr id="5" name="TextBox 4"/>
          <p:cNvSpPr txBox="1"/>
          <p:nvPr/>
        </p:nvSpPr>
        <p:spPr>
          <a:xfrm>
            <a:off x="546407" y="265830"/>
            <a:ext cx="8055803" cy="430887"/>
          </a:xfrm>
          <a:prstGeom prst="rect">
            <a:avLst/>
          </a:prstGeom>
          <a:noFill/>
        </p:spPr>
        <p:txBody>
          <a:bodyPr wrap="square" rtlCol="0">
            <a:spAutoFit/>
          </a:bodyPr>
          <a:lstStyle/>
          <a:p>
            <a:pPr algn="ctr"/>
            <a:r>
              <a:rPr lang="en-US" sz="2200" dirty="0" smtClean="0">
                <a:latin typeface="Verdana" panose="020B0604030504040204" pitchFamily="34" charset="0"/>
                <a:ea typeface="Verdana" panose="020B0604030504040204" pitchFamily="34" charset="0"/>
                <a:cs typeface="Verdana" panose="020B0604030504040204" pitchFamily="34" charset="0"/>
              </a:rPr>
              <a:t>Self Appraisals</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274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497" y="717144"/>
            <a:ext cx="6599237" cy="3295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1865296" y="1547995"/>
            <a:ext cx="5495637" cy="584775"/>
          </a:xfrm>
          <a:prstGeom prst="rect">
            <a:avLst/>
          </a:prstGeom>
          <a:noFill/>
        </p:spPr>
        <p:txBody>
          <a:bodyPr wrap="square" rtlCol="0">
            <a:spAutoFit/>
          </a:bodyPr>
          <a:lstStyle/>
          <a:p>
            <a:r>
              <a:rPr lang="en-US" sz="3200" b="1" dirty="0" smtClean="0">
                <a:solidFill>
                  <a:schemeClr val="accent2">
                    <a:lumMod val="75000"/>
                  </a:schemeClr>
                </a:solidFill>
                <a:effectLst>
                  <a:outerShdw blurRad="38100" dist="38100" dir="2700000" algn="tl">
                    <a:srgbClr val="000000">
                      <a:alpha val="43137"/>
                    </a:srgbClr>
                  </a:outerShdw>
                </a:effectLst>
              </a:rPr>
              <a:t>Additional comments</a:t>
            </a:r>
            <a:endParaRPr lang="en-US" sz="3200" b="1" dirty="0">
              <a:solidFill>
                <a:schemeClr val="accent2">
                  <a:lumMod val="75000"/>
                </a:schemeClr>
              </a:solidFill>
              <a:effectLst>
                <a:outerShdw blurRad="38100" dist="38100" dir="2700000" algn="tl">
                  <a:srgbClr val="000000">
                    <a:alpha val="43137"/>
                  </a:srgbClr>
                </a:outerShdw>
              </a:effectLst>
            </a:endParaRPr>
          </a:p>
        </p:txBody>
      </p:sp>
      <p:sp>
        <p:nvSpPr>
          <p:cNvPr id="10" name="TextBox 9"/>
          <p:cNvSpPr txBox="1"/>
          <p:nvPr/>
        </p:nvSpPr>
        <p:spPr>
          <a:xfrm>
            <a:off x="4345260" y="2642504"/>
            <a:ext cx="2291413" cy="461665"/>
          </a:xfrm>
          <a:prstGeom prst="rect">
            <a:avLst/>
          </a:prstGeom>
          <a:noFill/>
        </p:spPr>
        <p:txBody>
          <a:bodyPr wrap="squar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rPr>
              <a:t>Add attachment</a:t>
            </a:r>
            <a:endParaRPr lang="en-US" sz="2400" b="1" dirty="0">
              <a:solidFill>
                <a:schemeClr val="accent2">
                  <a:lumMod val="75000"/>
                </a:schemeClr>
              </a:solidFill>
              <a:effectLst>
                <a:outerShdw blurRad="38100" dist="38100" dir="2700000" algn="tl">
                  <a:srgbClr val="000000">
                    <a:alpha val="43137"/>
                  </a:srgbClr>
                </a:outerShdw>
              </a:effectLst>
            </a:endParaRPr>
          </a:p>
        </p:txBody>
      </p:sp>
      <p:grpSp>
        <p:nvGrpSpPr>
          <p:cNvPr id="30" name="Group 29"/>
          <p:cNvGrpSpPr/>
          <p:nvPr/>
        </p:nvGrpSpPr>
        <p:grpSpPr>
          <a:xfrm>
            <a:off x="886226" y="3718673"/>
            <a:ext cx="2037413" cy="694231"/>
            <a:chOff x="825844" y="3537527"/>
            <a:chExt cx="2037413" cy="694231"/>
          </a:xfrm>
        </p:grpSpPr>
        <p:sp>
          <p:nvSpPr>
            <p:cNvPr id="11" name="TextBox 10"/>
            <p:cNvSpPr txBox="1"/>
            <p:nvPr/>
          </p:nvSpPr>
          <p:spPr>
            <a:xfrm>
              <a:off x="825844" y="3831648"/>
              <a:ext cx="2037413" cy="400110"/>
            </a:xfrm>
            <a:prstGeom prst="rect">
              <a:avLst/>
            </a:prstGeom>
            <a:noFill/>
          </p:spPr>
          <p:txBody>
            <a:bodyPr wrap="square" rtlCol="0">
              <a:spAutoFit/>
            </a:bodyPr>
            <a:lstStyle/>
            <a:p>
              <a:r>
                <a:rPr lang="en-US" sz="2000" b="1" dirty="0" smtClean="0">
                  <a:solidFill>
                    <a:schemeClr val="accent2">
                      <a:lumMod val="75000"/>
                    </a:schemeClr>
                  </a:solidFill>
                  <a:effectLst>
                    <a:outerShdw blurRad="38100" dist="38100" dir="2700000" algn="tl">
                      <a:srgbClr val="000000">
                        <a:alpha val="43137"/>
                      </a:srgbClr>
                    </a:outerShdw>
                  </a:effectLst>
                </a:rPr>
                <a:t>Save my progress</a:t>
              </a:r>
              <a:endParaRPr lang="en-US" sz="2000" b="1" dirty="0">
                <a:solidFill>
                  <a:schemeClr val="accent2">
                    <a:lumMod val="75000"/>
                  </a:schemeClr>
                </a:solidFill>
                <a:effectLst>
                  <a:outerShdw blurRad="38100" dist="38100" dir="2700000" algn="tl">
                    <a:srgbClr val="000000">
                      <a:alpha val="43137"/>
                    </a:srgbClr>
                  </a:outerShdw>
                </a:effectLst>
              </a:endParaRPr>
            </a:p>
          </p:txBody>
        </p:sp>
        <p:cxnSp>
          <p:nvCxnSpPr>
            <p:cNvPr id="3" name="Straight Arrow Connector 2"/>
            <p:cNvCxnSpPr/>
            <p:nvPr/>
          </p:nvCxnSpPr>
          <p:spPr>
            <a:xfrm flipV="1">
              <a:off x="2083337" y="3537527"/>
              <a:ext cx="0" cy="400628"/>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31" name="Group 30"/>
          <p:cNvGrpSpPr/>
          <p:nvPr/>
        </p:nvGrpSpPr>
        <p:grpSpPr>
          <a:xfrm>
            <a:off x="2954378" y="3718673"/>
            <a:ext cx="2037413" cy="694231"/>
            <a:chOff x="2893996" y="3537527"/>
            <a:chExt cx="2037413" cy="694231"/>
          </a:xfrm>
        </p:grpSpPr>
        <p:sp>
          <p:nvSpPr>
            <p:cNvPr id="16" name="TextBox 15"/>
            <p:cNvSpPr txBox="1"/>
            <p:nvPr/>
          </p:nvSpPr>
          <p:spPr>
            <a:xfrm>
              <a:off x="2893996" y="3831648"/>
              <a:ext cx="2037413" cy="400110"/>
            </a:xfrm>
            <a:prstGeom prst="rect">
              <a:avLst/>
            </a:prstGeom>
            <a:noFill/>
          </p:spPr>
          <p:txBody>
            <a:bodyPr wrap="square" rtlCol="0">
              <a:spAutoFit/>
            </a:bodyPr>
            <a:lstStyle/>
            <a:p>
              <a:r>
                <a:rPr lang="en-US" sz="2000" b="1" dirty="0" smtClean="0">
                  <a:solidFill>
                    <a:schemeClr val="accent2">
                      <a:lumMod val="75000"/>
                    </a:schemeClr>
                  </a:solidFill>
                  <a:effectLst>
                    <a:outerShdw blurRad="38100" dist="38100" dir="2700000" algn="tl">
                      <a:srgbClr val="000000">
                        <a:alpha val="43137"/>
                      </a:srgbClr>
                    </a:outerShdw>
                  </a:effectLst>
                </a:rPr>
                <a:t>Save and Submit</a:t>
              </a:r>
              <a:endParaRPr lang="en-US" sz="2000" b="1" dirty="0">
                <a:solidFill>
                  <a:schemeClr val="accent2">
                    <a:lumMod val="75000"/>
                  </a:schemeClr>
                </a:solidFill>
                <a:effectLst>
                  <a:outerShdw blurRad="38100" dist="38100" dir="2700000" algn="tl">
                    <a:srgbClr val="000000">
                      <a:alpha val="43137"/>
                    </a:srgbClr>
                  </a:outerShdw>
                </a:effectLst>
              </a:endParaRPr>
            </a:p>
          </p:txBody>
        </p:sp>
        <p:cxnSp>
          <p:nvCxnSpPr>
            <p:cNvPr id="18" name="Straight Arrow Connector 17"/>
            <p:cNvCxnSpPr/>
            <p:nvPr/>
          </p:nvCxnSpPr>
          <p:spPr>
            <a:xfrm flipV="1">
              <a:off x="3651923" y="3537527"/>
              <a:ext cx="0" cy="400629"/>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4096" name="Group 4095"/>
          <p:cNvGrpSpPr/>
          <p:nvPr/>
        </p:nvGrpSpPr>
        <p:grpSpPr>
          <a:xfrm>
            <a:off x="4904047" y="3718673"/>
            <a:ext cx="2037413" cy="694231"/>
            <a:chOff x="4843665" y="3537527"/>
            <a:chExt cx="2037413" cy="694231"/>
          </a:xfrm>
        </p:grpSpPr>
        <p:sp>
          <p:nvSpPr>
            <p:cNvPr id="15" name="TextBox 14"/>
            <p:cNvSpPr txBox="1"/>
            <p:nvPr/>
          </p:nvSpPr>
          <p:spPr>
            <a:xfrm>
              <a:off x="4843665" y="3831648"/>
              <a:ext cx="2037413" cy="400110"/>
            </a:xfrm>
            <a:prstGeom prst="rect">
              <a:avLst/>
            </a:prstGeom>
            <a:noFill/>
          </p:spPr>
          <p:txBody>
            <a:bodyPr wrap="square" rtlCol="0">
              <a:spAutoFit/>
            </a:bodyPr>
            <a:lstStyle/>
            <a:p>
              <a:r>
                <a:rPr lang="en-US" sz="2000" b="1" dirty="0" smtClean="0">
                  <a:solidFill>
                    <a:schemeClr val="accent2">
                      <a:lumMod val="75000"/>
                    </a:schemeClr>
                  </a:solidFill>
                  <a:effectLst>
                    <a:outerShdw blurRad="38100" dist="38100" dir="2700000" algn="tl">
                      <a:srgbClr val="000000">
                        <a:alpha val="43137"/>
                      </a:srgbClr>
                    </a:outerShdw>
                  </a:effectLst>
                </a:rPr>
                <a:t>Send to Email</a:t>
              </a:r>
              <a:endParaRPr lang="en-US" sz="2000" b="1" dirty="0">
                <a:solidFill>
                  <a:schemeClr val="accent2">
                    <a:lumMod val="75000"/>
                  </a:schemeClr>
                </a:solidFill>
                <a:effectLst>
                  <a:outerShdw blurRad="38100" dist="38100" dir="2700000" algn="tl">
                    <a:srgbClr val="000000">
                      <a:alpha val="43137"/>
                    </a:srgbClr>
                  </a:outerShdw>
                </a:effectLst>
              </a:endParaRPr>
            </a:p>
          </p:txBody>
        </p:sp>
        <p:cxnSp>
          <p:nvCxnSpPr>
            <p:cNvPr id="21" name="Straight Arrow Connector 20"/>
            <p:cNvCxnSpPr/>
            <p:nvPr/>
          </p:nvCxnSpPr>
          <p:spPr>
            <a:xfrm flipV="1">
              <a:off x="5199014" y="3537527"/>
              <a:ext cx="0" cy="386774"/>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4097" name="Group 4096"/>
          <p:cNvGrpSpPr/>
          <p:nvPr/>
        </p:nvGrpSpPr>
        <p:grpSpPr>
          <a:xfrm>
            <a:off x="6600840" y="3718673"/>
            <a:ext cx="1018706" cy="694231"/>
            <a:chOff x="6540458" y="3537527"/>
            <a:chExt cx="1018706" cy="694231"/>
          </a:xfrm>
        </p:grpSpPr>
        <p:sp>
          <p:nvSpPr>
            <p:cNvPr id="17" name="TextBox 16"/>
            <p:cNvSpPr txBox="1"/>
            <p:nvPr/>
          </p:nvSpPr>
          <p:spPr>
            <a:xfrm>
              <a:off x="6540458" y="3831648"/>
              <a:ext cx="1018706" cy="400110"/>
            </a:xfrm>
            <a:prstGeom prst="rect">
              <a:avLst/>
            </a:prstGeom>
            <a:noFill/>
          </p:spPr>
          <p:txBody>
            <a:bodyPr wrap="square" rtlCol="0">
              <a:spAutoFit/>
            </a:bodyPr>
            <a:lstStyle/>
            <a:p>
              <a:r>
                <a:rPr lang="en-US" sz="2000" b="1" dirty="0" smtClean="0">
                  <a:solidFill>
                    <a:schemeClr val="accent2">
                      <a:lumMod val="75000"/>
                    </a:schemeClr>
                  </a:solidFill>
                  <a:effectLst>
                    <a:outerShdw blurRad="38100" dist="38100" dir="2700000" algn="tl">
                      <a:srgbClr val="000000">
                        <a:alpha val="43137"/>
                      </a:srgbClr>
                    </a:outerShdw>
                  </a:effectLst>
                </a:rPr>
                <a:t>Cancel</a:t>
              </a:r>
              <a:endParaRPr lang="en-US" sz="2000" b="1" dirty="0">
                <a:solidFill>
                  <a:schemeClr val="accent2">
                    <a:lumMod val="75000"/>
                  </a:schemeClr>
                </a:solidFill>
                <a:effectLst>
                  <a:outerShdw blurRad="38100" dist="38100" dir="2700000" algn="tl">
                    <a:srgbClr val="000000">
                      <a:alpha val="43137"/>
                    </a:srgbClr>
                  </a:outerShdw>
                </a:effectLst>
              </a:endParaRPr>
            </a:p>
          </p:txBody>
        </p:sp>
        <p:cxnSp>
          <p:nvCxnSpPr>
            <p:cNvPr id="26" name="Straight Arrow Connector 25"/>
            <p:cNvCxnSpPr/>
            <p:nvPr/>
          </p:nvCxnSpPr>
          <p:spPr>
            <a:xfrm flipV="1">
              <a:off x="6881078" y="3537527"/>
              <a:ext cx="0" cy="406979"/>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22" name="TextBox 21"/>
          <p:cNvSpPr txBox="1"/>
          <p:nvPr/>
        </p:nvSpPr>
        <p:spPr>
          <a:xfrm>
            <a:off x="546407" y="265830"/>
            <a:ext cx="8055803" cy="430887"/>
          </a:xfrm>
          <a:prstGeom prst="rect">
            <a:avLst/>
          </a:prstGeom>
          <a:noFill/>
        </p:spPr>
        <p:txBody>
          <a:bodyPr wrap="square" rtlCol="0">
            <a:spAutoFit/>
          </a:bodyPr>
          <a:lstStyle/>
          <a:p>
            <a:pPr algn="ctr"/>
            <a:r>
              <a:rPr lang="en-US" sz="2200" dirty="0" smtClean="0">
                <a:latin typeface="Verdana" panose="020B0604030504040204" pitchFamily="34" charset="0"/>
                <a:ea typeface="Verdana" panose="020B0604030504040204" pitchFamily="34" charset="0"/>
                <a:cs typeface="Verdana" panose="020B0604030504040204" pitchFamily="34" charset="0"/>
              </a:rPr>
              <a:t>Self Appraisals</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1299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ppt_x"/>
                                          </p:val>
                                        </p:tav>
                                        <p:tav tm="100000">
                                          <p:val>
                                            <p:strVal val="#ppt_x"/>
                                          </p:val>
                                        </p:tav>
                                      </p:tavLst>
                                    </p:anim>
                                    <p:anim calcmode="lin" valueType="num">
                                      <p:cBhvr additive="base">
                                        <p:cTn id="2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096"/>
                                        </p:tgtEl>
                                        <p:attrNameLst>
                                          <p:attrName>style.visibility</p:attrName>
                                        </p:attrNameLst>
                                      </p:cBhvr>
                                      <p:to>
                                        <p:strVal val="visible"/>
                                      </p:to>
                                    </p:set>
                                    <p:anim calcmode="lin" valueType="num">
                                      <p:cBhvr additive="base">
                                        <p:cTn id="27" dur="500" fill="hold"/>
                                        <p:tgtEl>
                                          <p:spTgt spid="4096"/>
                                        </p:tgtEl>
                                        <p:attrNameLst>
                                          <p:attrName>ppt_x</p:attrName>
                                        </p:attrNameLst>
                                      </p:cBhvr>
                                      <p:tavLst>
                                        <p:tav tm="0">
                                          <p:val>
                                            <p:strVal val="#ppt_x"/>
                                          </p:val>
                                        </p:tav>
                                        <p:tav tm="100000">
                                          <p:val>
                                            <p:strVal val="#ppt_x"/>
                                          </p:val>
                                        </p:tav>
                                      </p:tavLst>
                                    </p:anim>
                                    <p:anim calcmode="lin" valueType="num">
                                      <p:cBhvr additive="base">
                                        <p:cTn id="28" dur="500" fill="hold"/>
                                        <p:tgtEl>
                                          <p:spTgt spid="409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097"/>
                                        </p:tgtEl>
                                        <p:attrNameLst>
                                          <p:attrName>style.visibility</p:attrName>
                                        </p:attrNameLst>
                                      </p:cBhvr>
                                      <p:to>
                                        <p:strVal val="visible"/>
                                      </p:to>
                                    </p:set>
                                    <p:anim calcmode="lin" valueType="num">
                                      <p:cBhvr additive="base">
                                        <p:cTn id="33" dur="500" fill="hold"/>
                                        <p:tgtEl>
                                          <p:spTgt spid="4097"/>
                                        </p:tgtEl>
                                        <p:attrNameLst>
                                          <p:attrName>ppt_x</p:attrName>
                                        </p:attrNameLst>
                                      </p:cBhvr>
                                      <p:tavLst>
                                        <p:tav tm="0">
                                          <p:val>
                                            <p:strVal val="#ppt_x"/>
                                          </p:val>
                                        </p:tav>
                                        <p:tav tm="100000">
                                          <p:val>
                                            <p:strVal val="#ppt_x"/>
                                          </p:val>
                                        </p:tav>
                                      </p:tavLst>
                                    </p:anim>
                                    <p:anim calcmode="lin" valueType="num">
                                      <p:cBhvr additive="base">
                                        <p:cTn id="34" dur="500" fill="hold"/>
                                        <p:tgtEl>
                                          <p:spTgt spid="40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6407" y="265830"/>
            <a:ext cx="8055803" cy="430887"/>
          </a:xfrm>
          <a:prstGeom prst="rect">
            <a:avLst/>
          </a:prstGeom>
          <a:noFill/>
        </p:spPr>
        <p:txBody>
          <a:bodyPr wrap="square" rtlCol="0">
            <a:spAutoFit/>
          </a:bodyPr>
          <a:lstStyle/>
          <a:p>
            <a:pPr algn="ctr"/>
            <a:r>
              <a:rPr lang="en-US" sz="2200" dirty="0" smtClean="0">
                <a:latin typeface="Verdana" panose="020B0604030504040204" pitchFamily="34" charset="0"/>
                <a:ea typeface="Verdana" panose="020B0604030504040204" pitchFamily="34" charset="0"/>
                <a:cs typeface="Verdana" panose="020B0604030504040204" pitchFamily="34" charset="0"/>
              </a:rPr>
              <a:t>Performance Evaluations</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546405" y="727495"/>
            <a:ext cx="8055803" cy="584775"/>
          </a:xfrm>
          <a:prstGeom prst="rect">
            <a:avLst/>
          </a:prstGeom>
        </p:spPr>
        <p:txBody>
          <a:bodyPr wrap="square">
            <a:spAutoFit/>
          </a:bodyPr>
          <a:lstStyle/>
          <a:p>
            <a:endParaRPr lang="en-US" sz="1600" b="1" dirty="0" smtClean="0"/>
          </a:p>
          <a:p>
            <a:pPr>
              <a:defRPr/>
            </a:pPr>
            <a:endParaRPr lang="en-US"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p:nvPr/>
        </p:nvSpPr>
        <p:spPr>
          <a:xfrm>
            <a:off x="546403" y="821430"/>
            <a:ext cx="8055803" cy="2877711"/>
          </a:xfrm>
          <a:prstGeom prst="rect">
            <a:avLst/>
          </a:prstGeom>
        </p:spPr>
        <p:txBody>
          <a:bodyPr wrap="square">
            <a:spAutoFit/>
          </a:bodyPr>
          <a:lstStyle/>
          <a:p>
            <a:r>
              <a:rPr lang="en-US" sz="1500" dirty="0" smtClean="0">
                <a:latin typeface="Verdana" panose="020B0604030504040204" pitchFamily="34" charset="0"/>
                <a:ea typeface="Verdana" panose="020B0604030504040204" pitchFamily="34" charset="0"/>
                <a:cs typeface="Verdana" panose="020B0604030504040204" pitchFamily="34" charset="0"/>
              </a:rPr>
              <a:t>Performance Evaluations, also designed to be concise and user friendly, are a necessary tool to provide feedback and assessment of the employee’s work performance and contribution during the review period.</a:t>
            </a:r>
          </a:p>
          <a:p>
            <a:endParaRPr lang="en-US" sz="1500" dirty="0" smtClean="0">
              <a:latin typeface="Verdana" panose="020B0604030504040204" pitchFamily="34" charset="0"/>
              <a:ea typeface="Verdana" panose="020B0604030504040204" pitchFamily="34" charset="0"/>
              <a:cs typeface="Verdana" panose="020B0604030504040204" pitchFamily="34" charset="0"/>
            </a:endParaRPr>
          </a:p>
          <a:p>
            <a:r>
              <a:rPr lang="en-US" sz="1500" dirty="0" smtClean="0">
                <a:latin typeface="Verdana" panose="020B0604030504040204" pitchFamily="34" charset="0"/>
                <a:ea typeface="Verdana" panose="020B0604030504040204" pitchFamily="34" charset="0"/>
                <a:cs typeface="Verdana" panose="020B0604030504040204" pitchFamily="34" charset="0"/>
              </a:rPr>
              <a:t>Performance Evaluation ratings in the form of an overall score will be used to evaluate an employee’s contribution for merit based compensation.</a:t>
            </a:r>
          </a:p>
          <a:p>
            <a:endParaRPr lang="en-US" sz="1500" dirty="0" smtClean="0">
              <a:latin typeface="Verdana" panose="020B0604030504040204" pitchFamily="34" charset="0"/>
              <a:ea typeface="Verdana" panose="020B0604030504040204" pitchFamily="34" charset="0"/>
              <a:cs typeface="Verdana" panose="020B0604030504040204" pitchFamily="34" charset="0"/>
            </a:endParaRPr>
          </a:p>
          <a:p>
            <a:r>
              <a:rPr lang="en-US" sz="1500" dirty="0" smtClean="0">
                <a:latin typeface="Verdana" panose="020B0604030504040204" pitchFamily="34" charset="0"/>
                <a:ea typeface="Verdana" panose="020B0604030504040204" pitchFamily="34" charset="0"/>
                <a:cs typeface="Verdana" panose="020B0604030504040204" pitchFamily="34" charset="0"/>
              </a:rPr>
              <a:t>After the Self Appraisal has been submitted by the employee, Supervisors will be notified by </a:t>
            </a:r>
            <a:r>
              <a:rPr lang="en-US" sz="1500" dirty="0">
                <a:latin typeface="Verdana" panose="020B0604030504040204" pitchFamily="34" charset="0"/>
                <a:ea typeface="Verdana" panose="020B0604030504040204" pitchFamily="34" charset="0"/>
                <a:cs typeface="Verdana" panose="020B0604030504040204" pitchFamily="34" charset="0"/>
              </a:rPr>
              <a:t>email </a:t>
            </a:r>
            <a:r>
              <a:rPr lang="en-US" sz="1500" dirty="0" smtClean="0">
                <a:latin typeface="Verdana" panose="020B0604030504040204" pitchFamily="34" charset="0"/>
                <a:ea typeface="Verdana" panose="020B0604030504040204" pitchFamily="34" charset="0"/>
                <a:cs typeface="Verdana" panose="020B0604030504040204" pitchFamily="34" charset="0"/>
              </a:rPr>
              <a:t>when the Self-Appraisal is complete. Supervisors will review the Self-Appraisal and begin the Performance Evaluation.</a:t>
            </a:r>
          </a:p>
          <a:p>
            <a:endParaRPr lang="en-US" sz="1500" dirty="0">
              <a:latin typeface="Verdana" panose="020B0604030504040204" pitchFamily="34" charset="0"/>
              <a:ea typeface="Verdana" panose="020B0604030504040204" pitchFamily="34" charset="0"/>
              <a:cs typeface="Verdana" panose="020B0604030504040204" pitchFamily="34" charset="0"/>
            </a:endParaRPr>
          </a:p>
          <a:p>
            <a:endParaRPr lang="en-US" sz="16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413847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6405" y="839633"/>
            <a:ext cx="8055803" cy="584775"/>
          </a:xfrm>
          <a:prstGeom prst="rect">
            <a:avLst/>
          </a:prstGeom>
        </p:spPr>
        <p:txBody>
          <a:bodyPr wrap="square">
            <a:spAutoFit/>
          </a:bodyPr>
          <a:lstStyle/>
          <a:p>
            <a:endParaRPr lang="en-US" sz="1600" b="1" dirty="0" smtClean="0"/>
          </a:p>
          <a:p>
            <a:pPr>
              <a:defRPr/>
            </a:pPr>
            <a:endParaRPr lang="en-US" sz="1600" dirty="0">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p:cNvSpPr txBox="1"/>
          <p:nvPr/>
        </p:nvSpPr>
        <p:spPr>
          <a:xfrm>
            <a:off x="546404" y="298747"/>
            <a:ext cx="8055803" cy="430887"/>
          </a:xfrm>
          <a:prstGeom prst="rect">
            <a:avLst/>
          </a:prstGeom>
          <a:noFill/>
        </p:spPr>
        <p:txBody>
          <a:bodyPr wrap="square" rtlCol="0">
            <a:spAutoFit/>
          </a:bodyPr>
          <a:lstStyle/>
          <a:p>
            <a:pPr algn="ctr"/>
            <a:r>
              <a:rPr lang="en-US" sz="2200" dirty="0" smtClean="0">
                <a:latin typeface="Verdana" panose="020B0604030504040204" pitchFamily="34" charset="0"/>
                <a:ea typeface="Verdana" panose="020B0604030504040204" pitchFamily="34" charset="0"/>
                <a:cs typeface="Verdana" panose="020B0604030504040204" pitchFamily="34" charset="0"/>
              </a:rPr>
              <a:t>Performance Evaluations</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Content Placeholder 1"/>
          <p:cNvGraphicFramePr>
            <a:graphicFrameLocks/>
          </p:cNvGraphicFramePr>
          <p:nvPr>
            <p:extLst>
              <p:ext uri="{D42A27DB-BD31-4B8C-83A1-F6EECF244321}">
                <p14:modId xmlns:p14="http://schemas.microsoft.com/office/powerpoint/2010/main" val="4002436184"/>
              </p:ext>
            </p:extLst>
          </p:nvPr>
        </p:nvGraphicFramePr>
        <p:xfrm>
          <a:off x="155274" y="1132020"/>
          <a:ext cx="8566031" cy="1641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507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6405" y="839633"/>
            <a:ext cx="8055803" cy="584775"/>
          </a:xfrm>
          <a:prstGeom prst="rect">
            <a:avLst/>
          </a:prstGeom>
        </p:spPr>
        <p:txBody>
          <a:bodyPr wrap="square">
            <a:spAutoFit/>
          </a:bodyPr>
          <a:lstStyle/>
          <a:p>
            <a:endParaRPr lang="en-US" sz="1600" b="1" dirty="0" smtClean="0"/>
          </a:p>
          <a:p>
            <a:pPr>
              <a:defRPr/>
            </a:pPr>
            <a:endParaRPr lang="en-US" sz="1600" dirty="0">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p:cNvSpPr txBox="1"/>
          <p:nvPr/>
        </p:nvSpPr>
        <p:spPr>
          <a:xfrm>
            <a:off x="546404" y="298747"/>
            <a:ext cx="8055803" cy="430887"/>
          </a:xfrm>
          <a:prstGeom prst="rect">
            <a:avLst/>
          </a:prstGeom>
          <a:noFill/>
        </p:spPr>
        <p:txBody>
          <a:bodyPr wrap="square" rtlCol="0">
            <a:spAutoFit/>
          </a:bodyPr>
          <a:lstStyle/>
          <a:p>
            <a:pPr algn="ctr"/>
            <a:r>
              <a:rPr lang="en-US" sz="2200" dirty="0" smtClean="0">
                <a:latin typeface="Verdana" panose="020B0604030504040204" pitchFamily="34" charset="0"/>
                <a:ea typeface="Verdana" panose="020B0604030504040204" pitchFamily="34" charset="0"/>
                <a:cs typeface="Verdana" panose="020B0604030504040204" pitchFamily="34" charset="0"/>
              </a:rPr>
              <a:t>Performance Evaluations</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Content Placeholder 1"/>
          <p:cNvGraphicFramePr>
            <a:graphicFrameLocks/>
          </p:cNvGraphicFramePr>
          <p:nvPr>
            <p:extLst>
              <p:ext uri="{D42A27DB-BD31-4B8C-83A1-F6EECF244321}">
                <p14:modId xmlns:p14="http://schemas.microsoft.com/office/powerpoint/2010/main" val="77792271"/>
              </p:ext>
            </p:extLst>
          </p:nvPr>
        </p:nvGraphicFramePr>
        <p:xfrm>
          <a:off x="155274" y="1133856"/>
          <a:ext cx="8566031" cy="1508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31445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969" y="827494"/>
            <a:ext cx="6581775" cy="27352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22" name="Group 21"/>
          <p:cNvGrpSpPr/>
          <p:nvPr/>
        </p:nvGrpSpPr>
        <p:grpSpPr>
          <a:xfrm>
            <a:off x="4608419" y="827496"/>
            <a:ext cx="2895557" cy="717410"/>
            <a:chOff x="4249040" y="200280"/>
            <a:chExt cx="2895557" cy="717410"/>
          </a:xfrm>
        </p:grpSpPr>
        <p:sp>
          <p:nvSpPr>
            <p:cNvPr id="23" name="TextBox 22"/>
            <p:cNvSpPr txBox="1"/>
            <p:nvPr/>
          </p:nvSpPr>
          <p:spPr>
            <a:xfrm rot="19427742">
              <a:off x="4249040" y="332915"/>
              <a:ext cx="2895557" cy="584775"/>
            </a:xfrm>
            <a:prstGeom prst="rect">
              <a:avLst/>
            </a:prstGeom>
            <a:noFill/>
          </p:spPr>
          <p:txBody>
            <a:bodyPr wrap="square" rtlCol="0">
              <a:spAutoFit/>
            </a:bodyPr>
            <a:lstStyle/>
            <a:p>
              <a:r>
                <a:rPr lang="en-US" sz="16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Automatically Populates</a:t>
              </a:r>
              <a:endParaRPr lang="en-US" sz="16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Down Arrow 23"/>
            <p:cNvSpPr/>
            <p:nvPr/>
          </p:nvSpPr>
          <p:spPr bwMode="auto">
            <a:xfrm rot="3218113">
              <a:off x="6018931" y="18975"/>
              <a:ext cx="466013" cy="828623"/>
            </a:xfrm>
            <a:prstGeom prst="downArrow">
              <a:avLst>
                <a:gd name="adj1" fmla="val 54327"/>
                <a:gd name="adj2" fmla="val 50000"/>
              </a:avLst>
            </a:prstGeom>
            <a:solidFill>
              <a:srgbClr val="77000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grpSp>
      <p:grpSp>
        <p:nvGrpSpPr>
          <p:cNvPr id="28" name="Group 27"/>
          <p:cNvGrpSpPr/>
          <p:nvPr/>
        </p:nvGrpSpPr>
        <p:grpSpPr>
          <a:xfrm>
            <a:off x="4459856" y="3147207"/>
            <a:ext cx="3450569" cy="1331326"/>
            <a:chOff x="4459856" y="3217655"/>
            <a:chExt cx="3450569" cy="1331326"/>
          </a:xfrm>
        </p:grpSpPr>
        <p:sp>
          <p:nvSpPr>
            <p:cNvPr id="25" name="TextBox 24"/>
            <p:cNvSpPr txBox="1"/>
            <p:nvPr/>
          </p:nvSpPr>
          <p:spPr>
            <a:xfrm>
              <a:off x="4459856" y="3717984"/>
              <a:ext cx="3450569" cy="830997"/>
            </a:xfrm>
            <a:prstGeom prst="rect">
              <a:avLst/>
            </a:prstGeom>
            <a:noFill/>
          </p:spPr>
          <p:txBody>
            <a:bodyPr wrap="squar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rPr>
                <a:t>Determines relevant additional questions</a:t>
              </a:r>
              <a:endParaRPr lang="en-US" sz="2400" b="1" dirty="0">
                <a:solidFill>
                  <a:schemeClr val="accent2">
                    <a:lumMod val="75000"/>
                  </a:schemeClr>
                </a:solidFill>
                <a:effectLst>
                  <a:outerShdw blurRad="38100" dist="38100" dir="2700000" algn="tl">
                    <a:srgbClr val="000000">
                      <a:alpha val="43137"/>
                    </a:srgbClr>
                  </a:outerShdw>
                </a:effectLst>
              </a:endParaRPr>
            </a:p>
          </p:txBody>
        </p:sp>
        <p:cxnSp>
          <p:nvCxnSpPr>
            <p:cNvPr id="5" name="Straight Arrow Connector 4"/>
            <p:cNvCxnSpPr/>
            <p:nvPr/>
          </p:nvCxnSpPr>
          <p:spPr>
            <a:xfrm flipV="1">
              <a:off x="5889684" y="3217655"/>
              <a:ext cx="0" cy="569341"/>
            </a:xfrm>
            <a:prstGeom prst="straightConnector1">
              <a:avLst/>
            </a:prstGeom>
            <a:ln w="9525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34" name="TextBox 33"/>
          <p:cNvSpPr txBox="1"/>
          <p:nvPr/>
        </p:nvSpPr>
        <p:spPr>
          <a:xfrm>
            <a:off x="1066894" y="1993098"/>
            <a:ext cx="3648364" cy="1569660"/>
          </a:xfrm>
          <a:prstGeom prst="rect">
            <a:avLst/>
          </a:prstGeom>
          <a:noFill/>
        </p:spPr>
        <p:txBody>
          <a:bodyPr wrap="square" rtlCol="0">
            <a:spAutoFit/>
          </a:bodyPr>
          <a:lstStyle/>
          <a:p>
            <a:r>
              <a:rPr lang="en-US" sz="4800" b="1" dirty="0" smtClean="0">
                <a:solidFill>
                  <a:schemeClr val="accent2">
                    <a:lumMod val="75000"/>
                  </a:schemeClr>
                </a:solidFill>
                <a:effectLst>
                  <a:outerShdw blurRad="38100" dist="38100" dir="2700000" algn="tl">
                    <a:srgbClr val="000000">
                      <a:alpha val="43137"/>
                    </a:srgbClr>
                  </a:outerShdw>
                </a:effectLst>
              </a:rPr>
              <a:t>Save every </a:t>
            </a:r>
          </a:p>
          <a:p>
            <a:r>
              <a:rPr lang="en-US" sz="4800" b="1" dirty="0" smtClean="0">
                <a:solidFill>
                  <a:schemeClr val="accent2">
                    <a:lumMod val="75000"/>
                  </a:schemeClr>
                </a:solidFill>
                <a:effectLst>
                  <a:outerShdw blurRad="38100" dist="38100" dir="2700000" algn="tl">
                    <a:srgbClr val="000000">
                      <a:alpha val="43137"/>
                    </a:srgbClr>
                  </a:outerShdw>
                </a:effectLst>
              </a:rPr>
              <a:t>20 minutes</a:t>
            </a:r>
            <a:endParaRPr lang="en-US" sz="4800" b="1" dirty="0">
              <a:solidFill>
                <a:schemeClr val="accent2">
                  <a:lumMod val="75000"/>
                </a:schemeClr>
              </a:solidFill>
              <a:effectLst>
                <a:outerShdw blurRad="38100" dist="38100" dir="2700000" algn="tl">
                  <a:srgbClr val="000000">
                    <a:alpha val="43137"/>
                  </a:srgbClr>
                </a:outerShdw>
              </a:effectLst>
            </a:endParaRPr>
          </a:p>
        </p:txBody>
      </p:sp>
      <p:sp>
        <p:nvSpPr>
          <p:cNvPr id="37" name="TextBox 36"/>
          <p:cNvSpPr txBox="1"/>
          <p:nvPr/>
        </p:nvSpPr>
        <p:spPr>
          <a:xfrm>
            <a:off x="546407" y="265830"/>
            <a:ext cx="8055803" cy="430887"/>
          </a:xfrm>
          <a:prstGeom prst="rect">
            <a:avLst/>
          </a:prstGeom>
          <a:noFill/>
        </p:spPr>
        <p:txBody>
          <a:bodyPr wrap="square" rtlCol="0">
            <a:spAutoFit/>
          </a:bodyPr>
          <a:lstStyle/>
          <a:p>
            <a:pPr algn="ctr"/>
            <a:r>
              <a:rPr lang="en-US" sz="2200" dirty="0" smtClean="0">
                <a:latin typeface="Verdana" panose="020B0604030504040204" pitchFamily="34" charset="0"/>
                <a:ea typeface="Verdana" panose="020B0604030504040204" pitchFamily="34" charset="0"/>
                <a:cs typeface="Verdana" panose="020B0604030504040204" pitchFamily="34" charset="0"/>
              </a:rPr>
              <a:t>Performance Evaluations</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4712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mph" presetSubtype="0" nodeType="clickEffect">
                                  <p:stCondLst>
                                    <p:cond delay="0"/>
                                  </p:stCondLst>
                                  <p:childTnLst>
                                    <p:set>
                                      <p:cBhvr rctx="PPT">
                                        <p:cTn id="16" dur="indefinite"/>
                                        <p:tgtEl>
                                          <p:spTgt spid="1026"/>
                                        </p:tgtEl>
                                        <p:attrNameLst>
                                          <p:attrName>style.opacity</p:attrName>
                                        </p:attrNameLst>
                                      </p:cBhvr>
                                      <p:to>
                                        <p:strVal val="0.5"/>
                                      </p:to>
                                    </p:set>
                                    <p:animEffect filter="image" prLst="opacity: 0.5">
                                      <p:cBhvr rctx="IE">
                                        <p:cTn id="17" dur="indefinite"/>
                                        <p:tgtEl>
                                          <p:spTgt spid="1026"/>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170" y="774355"/>
            <a:ext cx="6272213" cy="36509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546405" y="839633"/>
            <a:ext cx="8055803" cy="584775"/>
          </a:xfrm>
          <a:prstGeom prst="rect">
            <a:avLst/>
          </a:prstGeom>
        </p:spPr>
        <p:txBody>
          <a:bodyPr wrap="square">
            <a:spAutoFit/>
          </a:bodyPr>
          <a:lstStyle/>
          <a:p>
            <a:endParaRPr lang="en-US" sz="1600" b="1" dirty="0" smtClean="0"/>
          </a:p>
          <a:p>
            <a:pPr>
              <a:defRPr/>
            </a:pPr>
            <a:endParaRPr lang="en-US" sz="1600" dirty="0">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p:cNvSpPr txBox="1"/>
          <p:nvPr/>
        </p:nvSpPr>
        <p:spPr>
          <a:xfrm>
            <a:off x="1587264" y="3391176"/>
            <a:ext cx="5990026" cy="584775"/>
          </a:xfrm>
          <a:prstGeom prst="rect">
            <a:avLst/>
          </a:prstGeom>
          <a:noFill/>
        </p:spPr>
        <p:txBody>
          <a:bodyPr wrap="square" rtlCol="0">
            <a:spAutoFit/>
          </a:bodyPr>
          <a:lstStyle/>
          <a:p>
            <a:r>
              <a:rPr lang="en-US" sz="3200" b="1" dirty="0" smtClean="0">
                <a:solidFill>
                  <a:schemeClr val="accent2">
                    <a:lumMod val="75000"/>
                  </a:schemeClr>
                </a:solidFill>
                <a:effectLst>
                  <a:outerShdw blurRad="38100" dist="38100" dir="2700000" algn="tl">
                    <a:srgbClr val="000000">
                      <a:alpha val="43137"/>
                    </a:srgbClr>
                  </a:outerShdw>
                </a:effectLst>
              </a:rPr>
              <a:t>Comment on employee goals</a:t>
            </a:r>
            <a:endParaRPr lang="en-US" sz="3200" b="1" dirty="0">
              <a:solidFill>
                <a:schemeClr val="accent2">
                  <a:lumMod val="75000"/>
                </a:schemeClr>
              </a:solidFill>
              <a:effectLst>
                <a:outerShdw blurRad="38100" dist="38100" dir="2700000" algn="tl">
                  <a:srgbClr val="000000">
                    <a:alpha val="43137"/>
                  </a:srgbClr>
                </a:outerShdw>
              </a:effectLst>
            </a:endParaRPr>
          </a:p>
        </p:txBody>
      </p:sp>
      <p:sp>
        <p:nvSpPr>
          <p:cNvPr id="14" name="TextBox 13"/>
          <p:cNvSpPr txBox="1"/>
          <p:nvPr/>
        </p:nvSpPr>
        <p:spPr>
          <a:xfrm>
            <a:off x="546407" y="265830"/>
            <a:ext cx="8055803" cy="430887"/>
          </a:xfrm>
          <a:prstGeom prst="rect">
            <a:avLst/>
          </a:prstGeom>
          <a:noFill/>
        </p:spPr>
        <p:txBody>
          <a:bodyPr wrap="square" rtlCol="0">
            <a:spAutoFit/>
          </a:bodyPr>
          <a:lstStyle/>
          <a:p>
            <a:pPr algn="ctr"/>
            <a:r>
              <a:rPr lang="en-US" sz="2200" dirty="0" smtClean="0">
                <a:latin typeface="Verdana" panose="020B0604030504040204" pitchFamily="34" charset="0"/>
                <a:ea typeface="Verdana" panose="020B0604030504040204" pitchFamily="34" charset="0"/>
                <a:cs typeface="Verdana" panose="020B0604030504040204" pitchFamily="34" charset="0"/>
              </a:rPr>
              <a:t>Performance Evaluations</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
        <p:nvSpPr>
          <p:cNvPr id="9" name="TextBox 8"/>
          <p:cNvSpPr txBox="1"/>
          <p:nvPr/>
        </p:nvSpPr>
        <p:spPr>
          <a:xfrm>
            <a:off x="1544134" y="1478987"/>
            <a:ext cx="5990026" cy="584775"/>
          </a:xfrm>
          <a:prstGeom prst="rect">
            <a:avLst/>
          </a:prstGeom>
          <a:noFill/>
        </p:spPr>
        <p:txBody>
          <a:bodyPr wrap="square" rtlCol="0">
            <a:spAutoFit/>
          </a:bodyPr>
          <a:lstStyle/>
          <a:p>
            <a:r>
              <a:rPr lang="en-US" sz="3200" b="1" dirty="0" smtClean="0">
                <a:solidFill>
                  <a:schemeClr val="accent2">
                    <a:lumMod val="75000"/>
                  </a:schemeClr>
                </a:solidFill>
                <a:effectLst>
                  <a:outerShdw blurRad="38100" dist="38100" dir="2700000" algn="tl">
                    <a:srgbClr val="000000">
                      <a:alpha val="43137"/>
                    </a:srgbClr>
                  </a:outerShdw>
                </a:effectLst>
              </a:rPr>
              <a:t>Note significant changes to duties</a:t>
            </a:r>
            <a:endParaRPr lang="en-US" sz="3200" b="1"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050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6405" y="839633"/>
            <a:ext cx="8055803" cy="584775"/>
          </a:xfrm>
          <a:prstGeom prst="rect">
            <a:avLst/>
          </a:prstGeom>
        </p:spPr>
        <p:txBody>
          <a:bodyPr wrap="square">
            <a:spAutoFit/>
          </a:bodyPr>
          <a:lstStyle/>
          <a:p>
            <a:endParaRPr lang="en-US" sz="1600" b="1" dirty="0" smtClean="0"/>
          </a:p>
          <a:p>
            <a:pPr>
              <a:defRPr/>
            </a:pPr>
            <a:endParaRPr lang="en-US" sz="1600" dirty="0">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p:cNvSpPr txBox="1"/>
          <p:nvPr/>
        </p:nvSpPr>
        <p:spPr>
          <a:xfrm>
            <a:off x="546407" y="265830"/>
            <a:ext cx="8055803" cy="430887"/>
          </a:xfrm>
          <a:prstGeom prst="rect">
            <a:avLst/>
          </a:prstGeom>
          <a:noFill/>
        </p:spPr>
        <p:txBody>
          <a:bodyPr wrap="square" rtlCol="0">
            <a:spAutoFit/>
          </a:bodyPr>
          <a:lstStyle/>
          <a:p>
            <a:pPr algn="ctr"/>
            <a:r>
              <a:rPr lang="en-US" sz="2200" dirty="0" smtClean="0">
                <a:latin typeface="Verdana" panose="020B0604030504040204" pitchFamily="34" charset="0"/>
                <a:ea typeface="Verdana" panose="020B0604030504040204" pitchFamily="34" charset="0"/>
                <a:cs typeface="Verdana" panose="020B0604030504040204" pitchFamily="34" charset="0"/>
              </a:rPr>
              <a:t>Performance Evaluations - Ratings</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50" y="1132020"/>
            <a:ext cx="8278160" cy="29396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096011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6D3"/>
        </a:solidFill>
        <a:effectLst/>
      </p:bgPr>
    </p:bg>
    <p:spTree>
      <p:nvGrpSpPr>
        <p:cNvPr id="1" name=""/>
        <p:cNvGrpSpPr/>
        <p:nvPr/>
      </p:nvGrpSpPr>
      <p:grpSpPr>
        <a:xfrm>
          <a:off x="0" y="0"/>
          <a:ext cx="0" cy="0"/>
          <a:chOff x="0" y="0"/>
          <a:chExt cx="0" cy="0"/>
        </a:xfrm>
      </p:grpSpPr>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44" y="0"/>
            <a:ext cx="4330700" cy="1630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1714" y="125129"/>
            <a:ext cx="4467651" cy="416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0298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700" y="447950"/>
            <a:ext cx="6323013" cy="2690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81465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6D6"/>
        </a:solidFill>
        <a:effectLst/>
      </p:bgPr>
    </p:bg>
    <p:spTree>
      <p:nvGrpSpPr>
        <p:cNvPr id="1" name=""/>
        <p:cNvGrpSpPr/>
        <p:nvPr/>
      </p:nvGrpSpPr>
      <p:grpSpPr>
        <a:xfrm>
          <a:off x="0" y="0"/>
          <a:ext cx="0" cy="0"/>
          <a:chOff x="0" y="0"/>
          <a:chExt cx="0" cy="0"/>
        </a:xfrm>
      </p:grpSpPr>
      <p:sp>
        <p:nvSpPr>
          <p:cNvPr id="3" name="Rectangle 2"/>
          <p:cNvSpPr/>
          <p:nvPr/>
        </p:nvSpPr>
        <p:spPr>
          <a:xfrm>
            <a:off x="546405" y="839633"/>
            <a:ext cx="8055803" cy="584775"/>
          </a:xfrm>
          <a:prstGeom prst="rect">
            <a:avLst/>
          </a:prstGeom>
        </p:spPr>
        <p:txBody>
          <a:bodyPr wrap="square">
            <a:spAutoFit/>
          </a:bodyPr>
          <a:lstStyle/>
          <a:p>
            <a:endParaRPr lang="en-US" sz="1600" b="1" dirty="0" smtClean="0"/>
          </a:p>
          <a:p>
            <a:pPr>
              <a:defRPr/>
            </a:pPr>
            <a:endParaRPr lang="en-US" sz="1600" dirty="0">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750" y="57528"/>
            <a:ext cx="4638345" cy="4316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1363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6405" y="839633"/>
            <a:ext cx="8055803" cy="584775"/>
          </a:xfrm>
          <a:prstGeom prst="rect">
            <a:avLst/>
          </a:prstGeom>
        </p:spPr>
        <p:txBody>
          <a:bodyPr wrap="square">
            <a:spAutoFit/>
          </a:bodyPr>
          <a:lstStyle/>
          <a:p>
            <a:endParaRPr lang="en-US" sz="1600" b="1" dirty="0" smtClean="0"/>
          </a:p>
          <a:p>
            <a:pPr>
              <a:defRPr/>
            </a:pPr>
            <a:endParaRPr lang="en-US" sz="1600" dirty="0">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p:cNvSpPr txBox="1"/>
          <p:nvPr/>
        </p:nvSpPr>
        <p:spPr>
          <a:xfrm>
            <a:off x="546407" y="265830"/>
            <a:ext cx="8055803" cy="430887"/>
          </a:xfrm>
          <a:prstGeom prst="rect">
            <a:avLst/>
          </a:prstGeom>
          <a:noFill/>
        </p:spPr>
        <p:txBody>
          <a:bodyPr wrap="square" rtlCol="0">
            <a:spAutoFit/>
          </a:bodyPr>
          <a:lstStyle/>
          <a:p>
            <a:pPr algn="ctr"/>
            <a:r>
              <a:rPr lang="en-US" sz="2200" dirty="0" smtClean="0">
                <a:latin typeface="Verdana" panose="020B0604030504040204" pitchFamily="34" charset="0"/>
                <a:ea typeface="Verdana" panose="020B0604030504040204" pitchFamily="34" charset="0"/>
                <a:cs typeface="Verdana" panose="020B0604030504040204" pitchFamily="34" charset="0"/>
              </a:rPr>
              <a:t>Performance Evaluations</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806450"/>
            <a:ext cx="6142037" cy="35290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6" name="Group 5"/>
          <p:cNvGrpSpPr/>
          <p:nvPr/>
        </p:nvGrpSpPr>
        <p:grpSpPr>
          <a:xfrm>
            <a:off x="7298844" y="855031"/>
            <a:ext cx="1776148" cy="1015663"/>
            <a:chOff x="7272966" y="837779"/>
            <a:chExt cx="1776148" cy="1015663"/>
          </a:xfrm>
        </p:grpSpPr>
        <p:sp>
          <p:nvSpPr>
            <p:cNvPr id="8" name="TextBox 7"/>
            <p:cNvSpPr txBox="1"/>
            <p:nvPr/>
          </p:nvSpPr>
          <p:spPr>
            <a:xfrm>
              <a:off x="7660260" y="837779"/>
              <a:ext cx="1388854" cy="1015663"/>
            </a:xfrm>
            <a:prstGeom prst="rect">
              <a:avLst/>
            </a:prstGeom>
            <a:noFill/>
          </p:spPr>
          <p:txBody>
            <a:bodyPr wrap="square" rtlCol="0">
              <a:spAutoFit/>
            </a:bodyPr>
            <a:lstStyle/>
            <a:p>
              <a:r>
                <a:rPr lang="en-US" sz="1500" b="1" dirty="0" smtClean="0">
                  <a:solidFill>
                    <a:schemeClr val="accent2">
                      <a:lumMod val="75000"/>
                    </a:schemeClr>
                  </a:solidFill>
                  <a:effectLst>
                    <a:outerShdw blurRad="38100" dist="38100" dir="2700000" algn="tl">
                      <a:srgbClr val="000000">
                        <a:alpha val="43137"/>
                      </a:srgbClr>
                    </a:outerShdw>
                  </a:effectLst>
                </a:rPr>
                <a:t>(5) Exceptional Requires </a:t>
              </a:r>
            </a:p>
            <a:p>
              <a:r>
                <a:rPr lang="en-US" sz="1500" b="1" dirty="0" smtClean="0">
                  <a:solidFill>
                    <a:schemeClr val="accent2">
                      <a:lumMod val="75000"/>
                    </a:schemeClr>
                  </a:solidFill>
                  <a:effectLst>
                    <a:outerShdw blurRad="38100" dist="38100" dir="2700000" algn="tl">
                      <a:srgbClr val="000000">
                        <a:alpha val="43137"/>
                      </a:srgbClr>
                    </a:outerShdw>
                  </a:effectLst>
                </a:rPr>
                <a:t>Explanation or Example</a:t>
              </a:r>
              <a:endParaRPr lang="en-US" sz="1500" b="1" dirty="0">
                <a:solidFill>
                  <a:schemeClr val="accent2">
                    <a:lumMod val="75000"/>
                  </a:schemeClr>
                </a:solidFill>
                <a:effectLst>
                  <a:outerShdw blurRad="38100" dist="38100" dir="2700000" algn="tl">
                    <a:srgbClr val="000000">
                      <a:alpha val="43137"/>
                    </a:srgbClr>
                  </a:outerShdw>
                </a:effectLst>
              </a:endParaRPr>
            </a:p>
          </p:txBody>
        </p:sp>
        <p:cxnSp>
          <p:nvCxnSpPr>
            <p:cNvPr id="9" name="Straight Arrow Connector 8"/>
            <p:cNvCxnSpPr/>
            <p:nvPr/>
          </p:nvCxnSpPr>
          <p:spPr>
            <a:xfrm flipH="1">
              <a:off x="7272966" y="979390"/>
              <a:ext cx="429672" cy="0"/>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4" name="Group 3"/>
          <p:cNvGrpSpPr/>
          <p:nvPr/>
        </p:nvGrpSpPr>
        <p:grpSpPr>
          <a:xfrm>
            <a:off x="7307469" y="3188081"/>
            <a:ext cx="1922018" cy="1015663"/>
            <a:chOff x="7307469" y="3188081"/>
            <a:chExt cx="1922018" cy="1015663"/>
          </a:xfrm>
        </p:grpSpPr>
        <p:sp>
          <p:nvSpPr>
            <p:cNvPr id="10" name="TextBox 9"/>
            <p:cNvSpPr txBox="1"/>
            <p:nvPr/>
          </p:nvSpPr>
          <p:spPr>
            <a:xfrm>
              <a:off x="7642225" y="3188081"/>
              <a:ext cx="1587262" cy="1015663"/>
            </a:xfrm>
            <a:prstGeom prst="rect">
              <a:avLst/>
            </a:prstGeom>
            <a:noFill/>
          </p:spPr>
          <p:txBody>
            <a:bodyPr wrap="square" rtlCol="0">
              <a:spAutoFit/>
            </a:bodyPr>
            <a:lstStyle/>
            <a:p>
              <a:r>
                <a:rPr lang="en-US" sz="1500" b="1" dirty="0" smtClean="0">
                  <a:solidFill>
                    <a:schemeClr val="accent2">
                      <a:lumMod val="75000"/>
                    </a:schemeClr>
                  </a:solidFill>
                  <a:effectLst>
                    <a:outerShdw blurRad="38100" dist="38100" dir="2700000" algn="tl">
                      <a:srgbClr val="000000">
                        <a:alpha val="43137"/>
                      </a:srgbClr>
                    </a:outerShdw>
                  </a:effectLst>
                </a:rPr>
                <a:t>(1) Unsatisfactory Requires </a:t>
              </a:r>
            </a:p>
            <a:p>
              <a:r>
                <a:rPr lang="en-US" sz="1500" b="1" dirty="0" smtClean="0">
                  <a:solidFill>
                    <a:schemeClr val="accent2">
                      <a:lumMod val="75000"/>
                    </a:schemeClr>
                  </a:solidFill>
                  <a:effectLst>
                    <a:outerShdw blurRad="38100" dist="38100" dir="2700000" algn="tl">
                      <a:srgbClr val="000000">
                        <a:alpha val="43137"/>
                      </a:srgbClr>
                    </a:outerShdw>
                  </a:effectLst>
                </a:rPr>
                <a:t>Explanation or Example</a:t>
              </a:r>
              <a:endParaRPr lang="en-US" sz="1500" b="1" dirty="0">
                <a:solidFill>
                  <a:schemeClr val="accent2">
                    <a:lumMod val="75000"/>
                  </a:schemeClr>
                </a:solidFill>
                <a:effectLst>
                  <a:outerShdw blurRad="38100" dist="38100" dir="2700000" algn="tl">
                    <a:srgbClr val="000000">
                      <a:alpha val="43137"/>
                    </a:srgbClr>
                  </a:outerShdw>
                </a:effectLst>
              </a:endParaRPr>
            </a:p>
          </p:txBody>
        </p:sp>
        <p:cxnSp>
          <p:nvCxnSpPr>
            <p:cNvPr id="11" name="Straight Arrow Connector 10"/>
            <p:cNvCxnSpPr/>
            <p:nvPr/>
          </p:nvCxnSpPr>
          <p:spPr>
            <a:xfrm flipH="1">
              <a:off x="7307469" y="3324909"/>
              <a:ext cx="395169" cy="1"/>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9768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6405" y="839633"/>
            <a:ext cx="8055803" cy="584775"/>
          </a:xfrm>
          <a:prstGeom prst="rect">
            <a:avLst/>
          </a:prstGeom>
        </p:spPr>
        <p:txBody>
          <a:bodyPr wrap="square">
            <a:spAutoFit/>
          </a:bodyPr>
          <a:lstStyle/>
          <a:p>
            <a:endParaRPr lang="en-US" sz="1600" b="1" dirty="0" smtClean="0"/>
          </a:p>
          <a:p>
            <a:pPr>
              <a:defRPr/>
            </a:pPr>
            <a:endParaRPr lang="en-US" sz="1600" dirty="0">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p:cNvSpPr txBox="1"/>
          <p:nvPr/>
        </p:nvSpPr>
        <p:spPr>
          <a:xfrm>
            <a:off x="546407" y="265830"/>
            <a:ext cx="8055803" cy="430887"/>
          </a:xfrm>
          <a:prstGeom prst="rect">
            <a:avLst/>
          </a:prstGeom>
          <a:noFill/>
        </p:spPr>
        <p:txBody>
          <a:bodyPr wrap="square" rtlCol="0">
            <a:spAutoFit/>
          </a:bodyPr>
          <a:lstStyle/>
          <a:p>
            <a:pPr algn="ctr"/>
            <a:r>
              <a:rPr lang="en-US" sz="2200" dirty="0" smtClean="0">
                <a:latin typeface="Verdana" panose="020B0604030504040204" pitchFamily="34" charset="0"/>
                <a:ea typeface="Verdana" panose="020B0604030504040204" pitchFamily="34" charset="0"/>
                <a:cs typeface="Verdana" panose="020B0604030504040204" pitchFamily="34" charset="0"/>
              </a:rPr>
              <a:t>Performance Evaluations</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0405" y="803275"/>
            <a:ext cx="6142037" cy="36337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1386410" y="3571505"/>
            <a:ext cx="5990026" cy="584775"/>
          </a:xfrm>
          <a:prstGeom prst="rect">
            <a:avLst/>
          </a:prstGeom>
          <a:noFill/>
        </p:spPr>
        <p:txBody>
          <a:bodyPr wrap="square" rtlCol="0">
            <a:spAutoFit/>
          </a:bodyPr>
          <a:lstStyle/>
          <a:p>
            <a:r>
              <a:rPr lang="en-US" sz="3200" b="1" dirty="0" smtClean="0">
                <a:solidFill>
                  <a:schemeClr val="accent2">
                    <a:lumMod val="75000"/>
                  </a:schemeClr>
                </a:solidFill>
                <a:effectLst>
                  <a:outerShdw blurRad="38100" dist="38100" dir="2700000" algn="tl">
                    <a:srgbClr val="000000">
                      <a:alpha val="43137"/>
                    </a:srgbClr>
                  </a:outerShdw>
                </a:effectLst>
              </a:rPr>
              <a:t>Supervisors</a:t>
            </a:r>
            <a:endParaRPr lang="en-US" sz="3200" b="1" dirty="0">
              <a:solidFill>
                <a:schemeClr val="accent2">
                  <a:lumMod val="75000"/>
                </a:schemeClr>
              </a:solidFill>
              <a:effectLst>
                <a:outerShdw blurRad="38100" dist="38100" dir="2700000" algn="tl">
                  <a:srgbClr val="000000">
                    <a:alpha val="43137"/>
                  </a:srgbClr>
                </a:outerShdw>
              </a:effectLst>
            </a:endParaRPr>
          </a:p>
        </p:txBody>
      </p:sp>
      <p:sp>
        <p:nvSpPr>
          <p:cNvPr id="12" name="TextBox 11"/>
          <p:cNvSpPr txBox="1"/>
          <p:nvPr/>
        </p:nvSpPr>
        <p:spPr>
          <a:xfrm>
            <a:off x="1419286" y="2310505"/>
            <a:ext cx="5990026" cy="1077218"/>
          </a:xfrm>
          <a:prstGeom prst="rect">
            <a:avLst/>
          </a:prstGeom>
          <a:noFill/>
        </p:spPr>
        <p:txBody>
          <a:bodyPr wrap="square" rtlCol="0">
            <a:spAutoFit/>
          </a:bodyPr>
          <a:lstStyle/>
          <a:p>
            <a:r>
              <a:rPr lang="en-US" sz="3200" b="1" dirty="0" smtClean="0">
                <a:solidFill>
                  <a:schemeClr val="accent2">
                    <a:lumMod val="75000"/>
                  </a:schemeClr>
                </a:solidFill>
                <a:effectLst>
                  <a:outerShdw blurRad="38100" dist="38100" dir="2700000" algn="tl">
                    <a:srgbClr val="000000">
                      <a:alpha val="43137"/>
                    </a:srgbClr>
                  </a:outerShdw>
                </a:effectLst>
              </a:rPr>
              <a:t>Custodians, Groundskeepers &amp; Maintenance </a:t>
            </a:r>
            <a:endParaRPr lang="en-US" sz="3200" b="1" dirty="0">
              <a:solidFill>
                <a:schemeClr val="accent2">
                  <a:lumMod val="75000"/>
                </a:schemeClr>
              </a:solidFill>
              <a:effectLst>
                <a:outerShdw blurRad="38100" dist="38100" dir="2700000" algn="tl">
                  <a:srgbClr val="000000">
                    <a:alpha val="43137"/>
                  </a:srgbClr>
                </a:outerShdw>
              </a:effectLst>
            </a:endParaRPr>
          </a:p>
        </p:txBody>
      </p:sp>
      <p:sp>
        <p:nvSpPr>
          <p:cNvPr id="13" name="TextBox 12"/>
          <p:cNvSpPr txBox="1"/>
          <p:nvPr/>
        </p:nvSpPr>
        <p:spPr>
          <a:xfrm>
            <a:off x="1429540" y="1154198"/>
            <a:ext cx="5990026" cy="584775"/>
          </a:xfrm>
          <a:prstGeom prst="rect">
            <a:avLst/>
          </a:prstGeom>
          <a:noFill/>
        </p:spPr>
        <p:txBody>
          <a:bodyPr wrap="square" rtlCol="0">
            <a:spAutoFit/>
          </a:bodyPr>
          <a:lstStyle/>
          <a:p>
            <a:r>
              <a:rPr lang="en-US" sz="3200" b="1" dirty="0" smtClean="0">
                <a:solidFill>
                  <a:schemeClr val="accent2">
                    <a:lumMod val="75000"/>
                  </a:schemeClr>
                </a:solidFill>
                <a:effectLst>
                  <a:outerShdw blurRad="38100" dist="38100" dir="2700000" algn="tl">
                    <a:srgbClr val="000000">
                      <a:alpha val="43137"/>
                    </a:srgbClr>
                  </a:outerShdw>
                </a:effectLst>
              </a:rPr>
              <a:t>Police Officers</a:t>
            </a:r>
            <a:endParaRPr lang="en-US" sz="3200" b="1"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4156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051"/>
                                        </p:tgtEl>
                                        <p:attrNameLst>
                                          <p:attrName>style.opacity</p:attrName>
                                        </p:attrNameLst>
                                      </p:cBhvr>
                                      <p:to>
                                        <p:strVal val="0.5"/>
                                      </p:to>
                                    </p:set>
                                    <p:animEffect filter="image" prLst="opacity: 0.5">
                                      <p:cBhvr rctx="IE">
                                        <p:cTn id="7" dur="indefinite"/>
                                        <p:tgtEl>
                                          <p:spTgt spid="205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1552" y="223773"/>
            <a:ext cx="5658375" cy="39403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546405" y="839633"/>
            <a:ext cx="8055803" cy="584775"/>
          </a:xfrm>
          <a:prstGeom prst="rect">
            <a:avLst/>
          </a:prstGeom>
        </p:spPr>
        <p:txBody>
          <a:bodyPr wrap="square">
            <a:spAutoFit/>
          </a:bodyPr>
          <a:lstStyle/>
          <a:p>
            <a:endParaRPr lang="en-US" sz="1600" b="1" dirty="0" smtClean="0"/>
          </a:p>
          <a:p>
            <a:pPr>
              <a:defRPr/>
            </a:pPr>
            <a:endParaRPr lang="en-US" sz="1600" dirty="0">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p:cNvSpPr txBox="1"/>
          <p:nvPr/>
        </p:nvSpPr>
        <p:spPr>
          <a:xfrm>
            <a:off x="1830839" y="745465"/>
            <a:ext cx="5990026" cy="584775"/>
          </a:xfrm>
          <a:prstGeom prst="rect">
            <a:avLst/>
          </a:prstGeom>
          <a:noFill/>
        </p:spPr>
        <p:txBody>
          <a:bodyPr wrap="square" rtlCol="0">
            <a:spAutoFit/>
          </a:bodyPr>
          <a:lstStyle/>
          <a:p>
            <a:r>
              <a:rPr lang="en-US" sz="3200" b="1" dirty="0" smtClean="0">
                <a:solidFill>
                  <a:schemeClr val="accent2">
                    <a:lumMod val="75000"/>
                  </a:schemeClr>
                </a:solidFill>
                <a:effectLst>
                  <a:outerShdw blurRad="38100" dist="38100" dir="2700000" algn="tl">
                    <a:srgbClr val="000000">
                      <a:alpha val="43137"/>
                    </a:srgbClr>
                  </a:outerShdw>
                </a:effectLst>
              </a:rPr>
              <a:t>Additional Comments</a:t>
            </a:r>
            <a:endParaRPr lang="en-US" sz="3200" b="1" dirty="0">
              <a:solidFill>
                <a:schemeClr val="accent2">
                  <a:lumMod val="75000"/>
                </a:schemeClr>
              </a:solidFill>
              <a:effectLst>
                <a:outerShdw blurRad="38100" dist="38100" dir="2700000" algn="tl">
                  <a:srgbClr val="000000">
                    <a:alpha val="43137"/>
                  </a:srgbClr>
                </a:outerShdw>
              </a:effectLst>
            </a:endParaRPr>
          </a:p>
        </p:txBody>
      </p:sp>
      <p:grpSp>
        <p:nvGrpSpPr>
          <p:cNvPr id="6" name="Group 5"/>
          <p:cNvGrpSpPr/>
          <p:nvPr/>
        </p:nvGrpSpPr>
        <p:grpSpPr>
          <a:xfrm>
            <a:off x="7278718" y="939973"/>
            <a:ext cx="1438453" cy="852364"/>
            <a:chOff x="7425696" y="1276950"/>
            <a:chExt cx="1438453" cy="439825"/>
          </a:xfrm>
        </p:grpSpPr>
        <p:sp>
          <p:nvSpPr>
            <p:cNvPr id="18" name="TextBox 17"/>
            <p:cNvSpPr txBox="1"/>
            <p:nvPr/>
          </p:nvSpPr>
          <p:spPr>
            <a:xfrm>
              <a:off x="7845443" y="1276950"/>
              <a:ext cx="1018706" cy="439825"/>
            </a:xfrm>
            <a:prstGeom prst="rect">
              <a:avLst/>
            </a:prstGeom>
            <a:noFill/>
          </p:spPr>
          <p:txBody>
            <a:bodyPr wrap="square" rtlCol="0">
              <a:spAutoFit/>
            </a:bodyPr>
            <a:lstStyle/>
            <a:p>
              <a:r>
                <a:rPr lang="en-US" sz="2000" b="1" dirty="0" smtClean="0">
                  <a:solidFill>
                    <a:schemeClr val="accent2">
                      <a:lumMod val="75000"/>
                    </a:schemeClr>
                  </a:solidFill>
                  <a:effectLst>
                    <a:outerShdw blurRad="38100" dist="38100" dir="2700000" algn="tl">
                      <a:srgbClr val="000000">
                        <a:alpha val="43137"/>
                      </a:srgbClr>
                    </a:outerShdw>
                  </a:effectLst>
                </a:rPr>
                <a:t>    Cancel</a:t>
              </a:r>
              <a:endParaRPr lang="en-US" sz="2000" b="1" dirty="0">
                <a:solidFill>
                  <a:schemeClr val="accent2">
                    <a:lumMod val="75000"/>
                  </a:schemeClr>
                </a:solidFill>
                <a:effectLst>
                  <a:outerShdw blurRad="38100" dist="38100" dir="2700000" algn="tl">
                    <a:srgbClr val="000000">
                      <a:alpha val="43137"/>
                    </a:srgbClr>
                  </a:outerShdw>
                </a:effectLst>
              </a:endParaRPr>
            </a:p>
          </p:txBody>
        </p:sp>
        <p:cxnSp>
          <p:nvCxnSpPr>
            <p:cNvPr id="19" name="Straight Arrow Connector 18"/>
            <p:cNvCxnSpPr/>
            <p:nvPr/>
          </p:nvCxnSpPr>
          <p:spPr>
            <a:xfrm flipH="1">
              <a:off x="7425696" y="1552632"/>
              <a:ext cx="395169" cy="1"/>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5" name="Group 4"/>
          <p:cNvGrpSpPr/>
          <p:nvPr/>
        </p:nvGrpSpPr>
        <p:grpSpPr>
          <a:xfrm>
            <a:off x="172115" y="976297"/>
            <a:ext cx="1539438" cy="707886"/>
            <a:chOff x="208833" y="1174313"/>
            <a:chExt cx="1624893" cy="707886"/>
          </a:xfrm>
        </p:grpSpPr>
        <p:sp>
          <p:nvSpPr>
            <p:cNvPr id="16" name="TextBox 15"/>
            <p:cNvSpPr txBox="1"/>
            <p:nvPr/>
          </p:nvSpPr>
          <p:spPr>
            <a:xfrm>
              <a:off x="208833" y="1174313"/>
              <a:ext cx="1201895" cy="707886"/>
            </a:xfrm>
            <a:prstGeom prst="rect">
              <a:avLst/>
            </a:prstGeom>
            <a:noFill/>
          </p:spPr>
          <p:txBody>
            <a:bodyPr wrap="square" rtlCol="0">
              <a:spAutoFit/>
            </a:bodyPr>
            <a:lstStyle/>
            <a:p>
              <a:r>
                <a:rPr lang="en-US" sz="2000" b="1" dirty="0" smtClean="0">
                  <a:solidFill>
                    <a:schemeClr val="accent2">
                      <a:lumMod val="75000"/>
                    </a:schemeClr>
                  </a:solidFill>
                  <a:effectLst>
                    <a:outerShdw blurRad="38100" dist="38100" dir="2700000" algn="tl">
                      <a:srgbClr val="000000">
                        <a:alpha val="43137"/>
                      </a:srgbClr>
                    </a:outerShdw>
                  </a:effectLst>
                </a:rPr>
                <a:t>Save my </a:t>
              </a:r>
            </a:p>
            <a:p>
              <a:r>
                <a:rPr lang="en-US" sz="2000" b="1" dirty="0" smtClean="0">
                  <a:solidFill>
                    <a:schemeClr val="accent2">
                      <a:lumMod val="75000"/>
                    </a:schemeClr>
                  </a:solidFill>
                  <a:effectLst>
                    <a:outerShdw blurRad="38100" dist="38100" dir="2700000" algn="tl">
                      <a:srgbClr val="000000">
                        <a:alpha val="43137"/>
                      </a:srgbClr>
                    </a:outerShdw>
                  </a:effectLst>
                </a:rPr>
                <a:t>progress</a:t>
              </a:r>
              <a:endParaRPr lang="en-US" sz="2000" b="1" dirty="0">
                <a:solidFill>
                  <a:schemeClr val="accent2">
                    <a:lumMod val="75000"/>
                  </a:schemeClr>
                </a:solidFill>
                <a:effectLst>
                  <a:outerShdw blurRad="38100" dist="38100" dir="2700000" algn="tl">
                    <a:srgbClr val="000000">
                      <a:alpha val="43137"/>
                    </a:srgbClr>
                  </a:outerShdw>
                </a:effectLst>
              </a:endParaRPr>
            </a:p>
          </p:txBody>
        </p:sp>
        <p:cxnSp>
          <p:nvCxnSpPr>
            <p:cNvPr id="20" name="Straight Arrow Connector 19"/>
            <p:cNvCxnSpPr/>
            <p:nvPr/>
          </p:nvCxnSpPr>
          <p:spPr>
            <a:xfrm>
              <a:off x="1420408" y="1673982"/>
              <a:ext cx="413318" cy="0"/>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22" name="TextBox 21"/>
          <p:cNvSpPr txBox="1"/>
          <p:nvPr/>
        </p:nvSpPr>
        <p:spPr>
          <a:xfrm>
            <a:off x="1830839" y="2550898"/>
            <a:ext cx="5990026" cy="1077218"/>
          </a:xfrm>
          <a:prstGeom prst="rect">
            <a:avLst/>
          </a:prstGeom>
          <a:noFill/>
        </p:spPr>
        <p:txBody>
          <a:bodyPr wrap="square" rtlCol="0">
            <a:spAutoFit/>
          </a:bodyPr>
          <a:lstStyle/>
          <a:p>
            <a:r>
              <a:rPr lang="en-US" sz="3200" b="1" dirty="0" smtClean="0">
                <a:solidFill>
                  <a:schemeClr val="accent2">
                    <a:lumMod val="75000"/>
                  </a:schemeClr>
                </a:solidFill>
                <a:effectLst>
                  <a:outerShdw blurRad="38100" dist="38100" dir="2700000" algn="tl">
                    <a:srgbClr val="000000">
                      <a:alpha val="43137"/>
                    </a:srgbClr>
                  </a:outerShdw>
                </a:effectLst>
              </a:rPr>
              <a:t>Requires 1</a:t>
            </a:r>
            <a:r>
              <a:rPr lang="en-US" sz="3200" b="1" baseline="30000" dirty="0" smtClean="0">
                <a:solidFill>
                  <a:schemeClr val="accent2">
                    <a:lumMod val="75000"/>
                  </a:schemeClr>
                </a:solidFill>
                <a:effectLst>
                  <a:outerShdw blurRad="38100" dist="38100" dir="2700000" algn="tl">
                    <a:srgbClr val="000000">
                      <a:alpha val="43137"/>
                    </a:srgbClr>
                  </a:outerShdw>
                </a:effectLst>
              </a:rPr>
              <a:t>st</a:t>
            </a:r>
            <a:r>
              <a:rPr lang="en-US" sz="3200" b="1" dirty="0" smtClean="0">
                <a:solidFill>
                  <a:schemeClr val="accent2">
                    <a:lumMod val="75000"/>
                  </a:schemeClr>
                </a:solidFill>
                <a:effectLst>
                  <a:outerShdw blurRad="38100" dist="38100" dir="2700000" algn="tl">
                    <a:srgbClr val="000000">
                      <a:alpha val="43137"/>
                    </a:srgbClr>
                  </a:outerShdw>
                </a:effectLst>
              </a:rPr>
              <a:t> and 2</a:t>
            </a:r>
            <a:r>
              <a:rPr lang="en-US" sz="3200" b="1" baseline="30000" dirty="0" smtClean="0">
                <a:solidFill>
                  <a:schemeClr val="accent2">
                    <a:lumMod val="75000"/>
                  </a:schemeClr>
                </a:solidFill>
                <a:effectLst>
                  <a:outerShdw blurRad="38100" dist="38100" dir="2700000" algn="tl">
                    <a:srgbClr val="000000">
                      <a:alpha val="43137"/>
                    </a:srgbClr>
                  </a:outerShdw>
                </a:effectLst>
              </a:rPr>
              <a:t>nd</a:t>
            </a:r>
            <a:r>
              <a:rPr lang="en-US" sz="3200" b="1" dirty="0" smtClean="0">
                <a:solidFill>
                  <a:schemeClr val="accent2">
                    <a:lumMod val="75000"/>
                  </a:schemeClr>
                </a:solidFill>
                <a:effectLst>
                  <a:outerShdw blurRad="38100" dist="38100" dir="2700000" algn="tl">
                    <a:srgbClr val="000000">
                      <a:alpha val="43137"/>
                    </a:srgbClr>
                  </a:outerShdw>
                </a:effectLst>
              </a:rPr>
              <a:t> Level Supervisor Approvals</a:t>
            </a:r>
            <a:endParaRPr lang="en-US" sz="3200" b="1" dirty="0">
              <a:solidFill>
                <a:schemeClr val="accent2">
                  <a:lumMod val="75000"/>
                </a:schemeClr>
              </a:solidFill>
              <a:effectLst>
                <a:outerShdw blurRad="38100" dist="38100" dir="2700000" algn="tl">
                  <a:srgbClr val="000000">
                    <a:alpha val="43137"/>
                  </a:srgbClr>
                </a:outerShdw>
              </a:effectLst>
            </a:endParaRPr>
          </a:p>
        </p:txBody>
      </p:sp>
      <p:grpSp>
        <p:nvGrpSpPr>
          <p:cNvPr id="1024" name="Group 1023"/>
          <p:cNvGrpSpPr/>
          <p:nvPr/>
        </p:nvGrpSpPr>
        <p:grpSpPr>
          <a:xfrm>
            <a:off x="4443662" y="1636173"/>
            <a:ext cx="2825395" cy="408275"/>
            <a:chOff x="4706805" y="1785673"/>
            <a:chExt cx="2825395" cy="408275"/>
          </a:xfrm>
        </p:grpSpPr>
        <p:sp>
          <p:nvSpPr>
            <p:cNvPr id="17" name="TextBox 16"/>
            <p:cNvSpPr txBox="1"/>
            <p:nvPr/>
          </p:nvSpPr>
          <p:spPr>
            <a:xfrm>
              <a:off x="5426015" y="1793838"/>
              <a:ext cx="2106185" cy="400110"/>
            </a:xfrm>
            <a:prstGeom prst="rect">
              <a:avLst/>
            </a:prstGeom>
            <a:noFill/>
          </p:spPr>
          <p:txBody>
            <a:bodyPr wrap="square" rtlCol="0">
              <a:spAutoFit/>
            </a:bodyPr>
            <a:lstStyle/>
            <a:p>
              <a:r>
                <a:rPr lang="en-US" sz="2000" b="1" dirty="0" smtClean="0">
                  <a:solidFill>
                    <a:schemeClr val="accent2">
                      <a:lumMod val="75000"/>
                    </a:schemeClr>
                  </a:solidFill>
                  <a:effectLst>
                    <a:outerShdw blurRad="38100" dist="38100" dir="2700000" algn="tl">
                      <a:srgbClr val="000000">
                        <a:alpha val="43137"/>
                      </a:srgbClr>
                    </a:outerShdw>
                  </a:effectLst>
                </a:rPr>
                <a:t>Send to Email</a:t>
              </a:r>
              <a:endParaRPr lang="en-US" sz="2000" b="1" dirty="0">
                <a:solidFill>
                  <a:schemeClr val="accent2">
                    <a:lumMod val="75000"/>
                  </a:schemeClr>
                </a:solidFill>
                <a:effectLst>
                  <a:outerShdw blurRad="38100" dist="38100" dir="2700000" algn="tl">
                    <a:srgbClr val="000000">
                      <a:alpha val="43137"/>
                    </a:srgbClr>
                  </a:outerShdw>
                </a:effectLst>
              </a:endParaRPr>
            </a:p>
          </p:txBody>
        </p:sp>
        <p:cxnSp>
          <p:nvCxnSpPr>
            <p:cNvPr id="21" name="Straight Arrow Connector 20"/>
            <p:cNvCxnSpPr/>
            <p:nvPr/>
          </p:nvCxnSpPr>
          <p:spPr>
            <a:xfrm flipV="1">
              <a:off x="4706805" y="1785673"/>
              <a:ext cx="0" cy="252112"/>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706805" y="2037785"/>
              <a:ext cx="719210" cy="0"/>
            </a:xfrm>
            <a:prstGeom prst="line">
              <a:avLst/>
            </a:prstGeom>
            <a:ln>
              <a:solidFill>
                <a:srgbClr val="E46C0A"/>
              </a:solidFill>
            </a:ln>
          </p:spPr>
          <p:style>
            <a:lnRef idx="2">
              <a:schemeClr val="accent1"/>
            </a:lnRef>
            <a:fillRef idx="0">
              <a:schemeClr val="accent1"/>
            </a:fillRef>
            <a:effectRef idx="1">
              <a:schemeClr val="accent1"/>
            </a:effectRef>
            <a:fontRef idx="minor">
              <a:schemeClr val="tx1"/>
            </a:fontRef>
          </p:style>
        </p:cxnSp>
      </p:grpSp>
      <p:grpSp>
        <p:nvGrpSpPr>
          <p:cNvPr id="2" name="Group 1"/>
          <p:cNvGrpSpPr/>
          <p:nvPr/>
        </p:nvGrpSpPr>
        <p:grpSpPr>
          <a:xfrm>
            <a:off x="316799" y="129600"/>
            <a:ext cx="1376411" cy="707886"/>
            <a:chOff x="325970" y="223773"/>
            <a:chExt cx="1376411" cy="628756"/>
          </a:xfrm>
        </p:grpSpPr>
        <p:sp>
          <p:nvSpPr>
            <p:cNvPr id="23" name="TextBox 22"/>
            <p:cNvSpPr txBox="1"/>
            <p:nvPr/>
          </p:nvSpPr>
          <p:spPr>
            <a:xfrm>
              <a:off x="325970" y="223773"/>
              <a:ext cx="994001" cy="628756"/>
            </a:xfrm>
            <a:prstGeom prst="rect">
              <a:avLst/>
            </a:prstGeom>
            <a:noFill/>
          </p:spPr>
          <p:txBody>
            <a:bodyPr wrap="square" rtlCol="0">
              <a:spAutoFit/>
            </a:bodyPr>
            <a:lstStyle/>
            <a:p>
              <a:r>
                <a:rPr lang="en-US" sz="2000" b="1" dirty="0" smtClean="0">
                  <a:solidFill>
                    <a:schemeClr val="accent2">
                      <a:lumMod val="75000"/>
                    </a:schemeClr>
                  </a:solidFill>
                  <a:effectLst>
                    <a:outerShdw blurRad="38100" dist="38100" dir="2700000" algn="tl">
                      <a:srgbClr val="000000">
                        <a:alpha val="43137"/>
                      </a:srgbClr>
                    </a:outerShdw>
                  </a:effectLst>
                </a:rPr>
                <a:t>Overall </a:t>
              </a:r>
            </a:p>
            <a:p>
              <a:r>
                <a:rPr lang="en-US" sz="2000" b="1" dirty="0" smtClean="0">
                  <a:solidFill>
                    <a:schemeClr val="accent2">
                      <a:lumMod val="75000"/>
                    </a:schemeClr>
                  </a:solidFill>
                  <a:effectLst>
                    <a:outerShdw blurRad="38100" dist="38100" dir="2700000" algn="tl">
                      <a:srgbClr val="000000">
                        <a:alpha val="43137"/>
                      </a:srgbClr>
                    </a:outerShdw>
                  </a:effectLst>
                </a:rPr>
                <a:t>Score</a:t>
              </a:r>
              <a:endParaRPr lang="en-US" sz="2000" b="1" dirty="0">
                <a:solidFill>
                  <a:schemeClr val="accent2">
                    <a:lumMod val="75000"/>
                  </a:schemeClr>
                </a:solidFill>
                <a:effectLst>
                  <a:outerShdw blurRad="38100" dist="38100" dir="2700000" algn="tl">
                    <a:srgbClr val="000000">
                      <a:alpha val="43137"/>
                    </a:srgbClr>
                  </a:outerShdw>
                </a:effectLst>
              </a:endParaRPr>
            </a:p>
          </p:txBody>
        </p:sp>
        <p:cxnSp>
          <p:nvCxnSpPr>
            <p:cNvPr id="24" name="Straight Arrow Connector 23"/>
            <p:cNvCxnSpPr/>
            <p:nvPr/>
          </p:nvCxnSpPr>
          <p:spPr>
            <a:xfrm>
              <a:off x="1310800" y="427698"/>
              <a:ext cx="391581" cy="0"/>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a:off x="4399942" y="-181069"/>
            <a:ext cx="3076360" cy="1015663"/>
            <a:chOff x="7425696" y="1098990"/>
            <a:chExt cx="1095527" cy="735139"/>
          </a:xfrm>
        </p:grpSpPr>
        <p:sp>
          <p:nvSpPr>
            <p:cNvPr id="26" name="TextBox 25"/>
            <p:cNvSpPr txBox="1"/>
            <p:nvPr/>
          </p:nvSpPr>
          <p:spPr>
            <a:xfrm>
              <a:off x="7682565" y="1098990"/>
              <a:ext cx="838658" cy="735139"/>
            </a:xfrm>
            <a:prstGeom prst="rect">
              <a:avLst/>
            </a:prstGeom>
            <a:noFill/>
          </p:spPr>
          <p:txBody>
            <a:bodyPr wrap="square" rtlCol="0">
              <a:spAutoFit/>
            </a:bodyPr>
            <a:lstStyle/>
            <a:p>
              <a:endParaRPr lang="en-US" sz="2000" b="1" dirty="0" smtClean="0">
                <a:solidFill>
                  <a:schemeClr val="accent2">
                    <a:lumMod val="75000"/>
                  </a:schemeClr>
                </a:solidFill>
                <a:effectLst>
                  <a:outerShdw blurRad="38100" dist="38100" dir="2700000" algn="tl">
                    <a:srgbClr val="000000">
                      <a:alpha val="43137"/>
                    </a:srgbClr>
                  </a:outerShdw>
                </a:effectLst>
              </a:endParaRPr>
            </a:p>
            <a:p>
              <a:r>
                <a:rPr lang="en-US" sz="2000" b="1" dirty="0" smtClean="0">
                  <a:solidFill>
                    <a:schemeClr val="accent2">
                      <a:lumMod val="75000"/>
                    </a:schemeClr>
                  </a:solidFill>
                  <a:effectLst>
                    <a:outerShdw blurRad="38100" dist="38100" dir="2700000" algn="tl">
                      <a:srgbClr val="000000">
                        <a:alpha val="43137"/>
                      </a:srgbClr>
                    </a:outerShdw>
                  </a:effectLst>
                </a:rPr>
                <a:t>Overall Rating    </a:t>
              </a:r>
            </a:p>
            <a:p>
              <a:endParaRPr lang="en-US" sz="2000" b="1" dirty="0">
                <a:solidFill>
                  <a:schemeClr val="accent2">
                    <a:lumMod val="75000"/>
                  </a:schemeClr>
                </a:solidFill>
                <a:effectLst>
                  <a:outerShdw blurRad="38100" dist="38100" dir="2700000" algn="tl">
                    <a:srgbClr val="000000">
                      <a:alpha val="43137"/>
                    </a:srgbClr>
                  </a:outerShdw>
                </a:effectLst>
              </a:endParaRPr>
            </a:p>
          </p:txBody>
        </p:sp>
        <p:cxnSp>
          <p:nvCxnSpPr>
            <p:cNvPr id="27" name="Straight Arrow Connector 26"/>
            <p:cNvCxnSpPr/>
            <p:nvPr/>
          </p:nvCxnSpPr>
          <p:spPr>
            <a:xfrm flipH="1">
              <a:off x="7425696" y="1474462"/>
              <a:ext cx="230292" cy="0"/>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7662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24"/>
                                        </p:tgtEl>
                                        <p:attrNameLst>
                                          <p:attrName>style.visibility</p:attrName>
                                        </p:attrNameLst>
                                      </p:cBhvr>
                                      <p:to>
                                        <p:strVal val="visible"/>
                                      </p:to>
                                    </p:set>
                                    <p:anim calcmode="lin" valueType="num">
                                      <p:cBhvr additive="base">
                                        <p:cTn id="31" dur="500" fill="hold"/>
                                        <p:tgtEl>
                                          <p:spTgt spid="1024"/>
                                        </p:tgtEl>
                                        <p:attrNameLst>
                                          <p:attrName>ppt_x</p:attrName>
                                        </p:attrNameLst>
                                      </p:cBhvr>
                                      <p:tavLst>
                                        <p:tav tm="0">
                                          <p:val>
                                            <p:strVal val="#ppt_x"/>
                                          </p:val>
                                        </p:tav>
                                        <p:tav tm="100000">
                                          <p:val>
                                            <p:strVal val="#ppt_x"/>
                                          </p:val>
                                        </p:tav>
                                      </p:tavLst>
                                    </p:anim>
                                    <p:anim calcmode="lin" valueType="num">
                                      <p:cBhvr additive="base">
                                        <p:cTn id="32" dur="500" fill="hold"/>
                                        <p:tgtEl>
                                          <p:spTgt spid="10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mph" presetSubtype="0" nodeType="clickEffect">
                                  <p:stCondLst>
                                    <p:cond delay="0"/>
                                  </p:stCondLst>
                                  <p:childTnLst>
                                    <p:set>
                                      <p:cBhvr rctx="PPT">
                                        <p:cTn id="36" dur="indefinite"/>
                                        <p:tgtEl>
                                          <p:spTgt spid="2050"/>
                                        </p:tgtEl>
                                        <p:attrNameLst>
                                          <p:attrName>style.opacity</p:attrName>
                                        </p:attrNameLst>
                                      </p:cBhvr>
                                      <p:to>
                                        <p:strVal val="0.5"/>
                                      </p:to>
                                    </p:set>
                                    <p:animEffect filter="image" prLst="opacity: 0.5">
                                      <p:cBhvr rctx="IE">
                                        <p:cTn id="37" dur="indefinite"/>
                                        <p:tgtEl>
                                          <p:spTgt spid="2050"/>
                                        </p:tgtEl>
                                      </p:cBhvr>
                                    </p:animEffect>
                                  </p:childTnLst>
                                </p:cTn>
                              </p:par>
                              <p:par>
                                <p:cTn id="38" presetID="2" presetClass="entr" presetSubtype="4"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6405" y="839633"/>
            <a:ext cx="8055803" cy="584775"/>
          </a:xfrm>
          <a:prstGeom prst="rect">
            <a:avLst/>
          </a:prstGeom>
        </p:spPr>
        <p:txBody>
          <a:bodyPr wrap="square">
            <a:spAutoFit/>
          </a:bodyPr>
          <a:lstStyle/>
          <a:p>
            <a:endParaRPr lang="en-US" sz="1600" b="1" dirty="0" smtClean="0"/>
          </a:p>
          <a:p>
            <a:pPr>
              <a:defRPr/>
            </a:pPr>
            <a:endParaRPr lang="en-US" sz="1600" dirty="0">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p:cNvSpPr txBox="1"/>
          <p:nvPr/>
        </p:nvSpPr>
        <p:spPr>
          <a:xfrm>
            <a:off x="546407" y="265830"/>
            <a:ext cx="8055803" cy="430887"/>
          </a:xfrm>
          <a:prstGeom prst="rect">
            <a:avLst/>
          </a:prstGeom>
          <a:noFill/>
        </p:spPr>
        <p:txBody>
          <a:bodyPr wrap="square" rtlCol="0">
            <a:spAutoFit/>
          </a:bodyPr>
          <a:lstStyle/>
          <a:p>
            <a:pPr algn="ctr"/>
            <a:r>
              <a:rPr lang="en-US" sz="2200" dirty="0" smtClean="0">
                <a:latin typeface="Verdana" panose="020B0604030504040204" pitchFamily="34" charset="0"/>
                <a:ea typeface="Verdana" panose="020B0604030504040204" pitchFamily="34" charset="0"/>
                <a:cs typeface="Verdana" panose="020B0604030504040204" pitchFamily="34" charset="0"/>
              </a:rPr>
              <a:t>Performance Evaluations</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
        <p:nvSpPr>
          <p:cNvPr id="24" name="TextBox 23"/>
          <p:cNvSpPr txBox="1"/>
          <p:nvPr/>
        </p:nvSpPr>
        <p:spPr>
          <a:xfrm>
            <a:off x="0" y="481273"/>
            <a:ext cx="1854051" cy="1938992"/>
          </a:xfrm>
          <a:prstGeom prst="rect">
            <a:avLst/>
          </a:prstGeom>
          <a:noFill/>
        </p:spPr>
        <p:txBody>
          <a:bodyPr wrap="squar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rPr>
              <a:t>Self Appraisal &amp; Performance Evaluation Process</a:t>
            </a:r>
            <a:endParaRPr lang="en-US" sz="2400" b="1" dirty="0">
              <a:solidFill>
                <a:schemeClr val="accent2">
                  <a:lumMod val="75000"/>
                </a:schemeClr>
              </a:solidFill>
              <a:effectLst>
                <a:outerShdw blurRad="38100" dist="38100" dir="2700000" algn="tl">
                  <a:srgbClr val="000000">
                    <a:alpha val="43137"/>
                  </a:srgbClr>
                </a:outerShdw>
              </a:effectLst>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504" y="173736"/>
            <a:ext cx="6766560" cy="4071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150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6405" y="839633"/>
            <a:ext cx="8055803" cy="584775"/>
          </a:xfrm>
          <a:prstGeom prst="rect">
            <a:avLst/>
          </a:prstGeom>
        </p:spPr>
        <p:txBody>
          <a:bodyPr wrap="square">
            <a:spAutoFit/>
          </a:bodyPr>
          <a:lstStyle/>
          <a:p>
            <a:endParaRPr lang="en-US" sz="1600" b="1" dirty="0" smtClean="0"/>
          </a:p>
          <a:p>
            <a:pPr>
              <a:defRPr/>
            </a:pPr>
            <a:endParaRPr lang="en-US" sz="1600" dirty="0">
              <a:latin typeface="Verdana" panose="020B0604030504040204" pitchFamily="34" charset="0"/>
              <a:ea typeface="Verdana" panose="020B0604030504040204" pitchFamily="34" charset="0"/>
              <a:cs typeface="Verdana" panose="020B0604030504040204" pitchFamily="34" charset="0"/>
            </a:endParaRPr>
          </a:p>
        </p:txBody>
      </p:sp>
      <p:sp>
        <p:nvSpPr>
          <p:cNvPr id="24" name="TextBox 23"/>
          <p:cNvSpPr txBox="1"/>
          <p:nvPr/>
        </p:nvSpPr>
        <p:spPr>
          <a:xfrm>
            <a:off x="0" y="481273"/>
            <a:ext cx="1854051" cy="1938992"/>
          </a:xfrm>
          <a:prstGeom prst="rect">
            <a:avLst/>
          </a:prstGeom>
          <a:noFill/>
        </p:spPr>
        <p:txBody>
          <a:bodyPr wrap="squar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rPr>
              <a:t>Self Appraisal &amp; Performance Evaluation Process</a:t>
            </a:r>
            <a:endParaRPr lang="en-US" sz="2400" b="1" dirty="0">
              <a:solidFill>
                <a:schemeClr val="accent2">
                  <a:lumMod val="75000"/>
                </a:schemeClr>
              </a:solidFill>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504" y="173736"/>
            <a:ext cx="6766560" cy="400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004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6405" y="839633"/>
            <a:ext cx="8055803" cy="584775"/>
          </a:xfrm>
          <a:prstGeom prst="rect">
            <a:avLst/>
          </a:prstGeom>
        </p:spPr>
        <p:txBody>
          <a:bodyPr wrap="square">
            <a:spAutoFit/>
          </a:bodyPr>
          <a:lstStyle/>
          <a:p>
            <a:endParaRPr lang="en-US" sz="1600" b="1" dirty="0" smtClean="0"/>
          </a:p>
          <a:p>
            <a:pPr>
              <a:defRPr/>
            </a:pPr>
            <a:endParaRPr lang="en-US" sz="1600" dirty="0">
              <a:latin typeface="Verdana" panose="020B0604030504040204" pitchFamily="34" charset="0"/>
              <a:ea typeface="Verdana" panose="020B0604030504040204" pitchFamily="34" charset="0"/>
              <a:cs typeface="Verdana" panose="020B0604030504040204" pitchFamily="34" charset="0"/>
            </a:endParaRPr>
          </a:p>
        </p:txBody>
      </p:sp>
      <p:sp>
        <p:nvSpPr>
          <p:cNvPr id="24" name="TextBox 23"/>
          <p:cNvSpPr txBox="1"/>
          <p:nvPr/>
        </p:nvSpPr>
        <p:spPr>
          <a:xfrm>
            <a:off x="0" y="481273"/>
            <a:ext cx="1854051" cy="1938992"/>
          </a:xfrm>
          <a:prstGeom prst="rect">
            <a:avLst/>
          </a:prstGeom>
          <a:noFill/>
        </p:spPr>
        <p:txBody>
          <a:bodyPr wrap="squar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rPr>
              <a:t>Self Appraisal &amp; Performance Evaluation Process</a:t>
            </a:r>
            <a:endParaRPr lang="en-US" sz="2400" b="1" dirty="0">
              <a:solidFill>
                <a:schemeClr val="accent2">
                  <a:lumMod val="75000"/>
                </a:schemeClr>
              </a:solidFill>
              <a:effectLst>
                <a:outerShdw blurRad="38100" dist="38100" dir="2700000" algn="tl">
                  <a:srgbClr val="000000">
                    <a:alpha val="43137"/>
                  </a:srgbClr>
                </a:outerShdw>
              </a:effectLst>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8211" y="173736"/>
            <a:ext cx="6766560" cy="4088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79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6405" y="839633"/>
            <a:ext cx="8055803" cy="584775"/>
          </a:xfrm>
          <a:prstGeom prst="rect">
            <a:avLst/>
          </a:prstGeom>
        </p:spPr>
        <p:txBody>
          <a:bodyPr wrap="square">
            <a:spAutoFit/>
          </a:bodyPr>
          <a:lstStyle/>
          <a:p>
            <a:endParaRPr lang="en-US" sz="1600" b="1" dirty="0" smtClean="0"/>
          </a:p>
          <a:p>
            <a:pPr>
              <a:defRPr/>
            </a:pPr>
            <a:endParaRPr lang="en-US" sz="1600" dirty="0">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p:cNvSpPr txBox="1"/>
          <p:nvPr/>
        </p:nvSpPr>
        <p:spPr>
          <a:xfrm>
            <a:off x="546407" y="265830"/>
            <a:ext cx="8055803" cy="430887"/>
          </a:xfrm>
          <a:prstGeom prst="rect">
            <a:avLst/>
          </a:prstGeom>
          <a:noFill/>
        </p:spPr>
        <p:txBody>
          <a:bodyPr wrap="square" rtlCol="0">
            <a:spAutoFit/>
          </a:bodyPr>
          <a:lstStyle/>
          <a:p>
            <a:pPr algn="ctr"/>
            <a:r>
              <a:rPr lang="en-US" sz="2200" dirty="0" smtClean="0">
                <a:latin typeface="Verdana" panose="020B0604030504040204" pitchFamily="34" charset="0"/>
                <a:ea typeface="Verdana" panose="020B0604030504040204" pitchFamily="34" charset="0"/>
                <a:cs typeface="Verdana" panose="020B0604030504040204" pitchFamily="34" charset="0"/>
              </a:rPr>
              <a:t>Facilities Staff without Computer Access</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p:cNvSpPr txBox="1"/>
          <p:nvPr/>
        </p:nvSpPr>
        <p:spPr>
          <a:xfrm>
            <a:off x="251577" y="915413"/>
            <a:ext cx="6700658" cy="2800767"/>
          </a:xfrm>
          <a:prstGeom prst="rect">
            <a:avLst/>
          </a:prstGeom>
          <a:noFill/>
        </p:spPr>
        <p:txBody>
          <a:bodyPr wrap="square" rtlCol="0">
            <a:spAutoFit/>
          </a:bodyPr>
          <a:lstStyle/>
          <a:p>
            <a:pPr marL="285750" indent="-285750">
              <a:buFont typeface="Wingdings" panose="05000000000000000000" pitchFamily="2" charset="2"/>
              <a:buChar char="§"/>
            </a:pPr>
            <a:r>
              <a:rPr lang="en-US" sz="16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Employee completes paper Self Appraisal</a:t>
            </a:r>
          </a:p>
          <a:p>
            <a:pPr marL="285750" indent="-285750">
              <a:buFont typeface="Wingdings" panose="05000000000000000000" pitchFamily="2" charset="2"/>
              <a:buChar char="§"/>
            </a:pPr>
            <a:r>
              <a:rPr lang="en-US" sz="16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Supervisor completes Performance Evaluation in SharePoint</a:t>
            </a:r>
          </a:p>
          <a:p>
            <a:pPr marL="285750" indent="-285750">
              <a:buFont typeface="Wingdings" panose="05000000000000000000" pitchFamily="2" charset="2"/>
              <a:buChar char="§"/>
            </a:pPr>
            <a:r>
              <a:rPr lang="en-US" sz="16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Supervisor emails copy of Performance Evaluation to him/herself and prints a copy</a:t>
            </a:r>
          </a:p>
          <a:p>
            <a:pPr marL="285750" indent="-285750">
              <a:buFont typeface="Wingdings" panose="05000000000000000000" pitchFamily="2" charset="2"/>
              <a:buChar char="§"/>
            </a:pPr>
            <a:r>
              <a:rPr lang="en-US" sz="16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Supervisor conductions Performance Evaluation Meeting, asks employee to sign as acknowledgement</a:t>
            </a:r>
          </a:p>
          <a:p>
            <a:pPr marL="285750" indent="-285750">
              <a:buFont typeface="Wingdings" panose="05000000000000000000" pitchFamily="2" charset="2"/>
              <a:buChar char="§"/>
            </a:pPr>
            <a:r>
              <a:rPr lang="en-US" sz="16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Checkbox for Supervisor, “I have met with my employee and he/she has acknowledged receipt.”</a:t>
            </a:r>
          </a:p>
          <a:p>
            <a:pPr marL="285750" indent="-285750">
              <a:buFont typeface="Wingdings" panose="05000000000000000000" pitchFamily="2" charset="2"/>
              <a:buChar char="§"/>
            </a:pPr>
            <a:r>
              <a:rPr lang="en-US" sz="16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Upload scanned copies of Self Appraisal and signed Performance Evaluation</a:t>
            </a:r>
          </a:p>
          <a:p>
            <a:endParaRPr lang="en-US" sz="16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4235" y="915413"/>
            <a:ext cx="1655763"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428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6405" y="839633"/>
            <a:ext cx="8055803" cy="584775"/>
          </a:xfrm>
          <a:prstGeom prst="rect">
            <a:avLst/>
          </a:prstGeom>
        </p:spPr>
        <p:txBody>
          <a:bodyPr wrap="square">
            <a:spAutoFit/>
          </a:bodyPr>
          <a:lstStyle/>
          <a:p>
            <a:endParaRPr lang="en-US" sz="1600" b="1" dirty="0" smtClean="0"/>
          </a:p>
          <a:p>
            <a:pPr>
              <a:defRPr/>
            </a:pPr>
            <a:endParaRPr lang="en-US"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546407" y="265830"/>
            <a:ext cx="8055803" cy="430887"/>
          </a:xfrm>
          <a:prstGeom prst="rect">
            <a:avLst/>
          </a:prstGeom>
          <a:noFill/>
        </p:spPr>
        <p:txBody>
          <a:bodyPr wrap="square" rtlCol="0">
            <a:spAutoFit/>
          </a:bodyPr>
          <a:lstStyle/>
          <a:p>
            <a:pPr algn="ctr"/>
            <a:r>
              <a:rPr lang="en-US" sz="2200" dirty="0" smtClean="0">
                <a:latin typeface="Verdana" panose="020B0604030504040204" pitchFamily="34" charset="0"/>
                <a:ea typeface="Verdana" panose="020B0604030504040204" pitchFamily="34" charset="0"/>
                <a:cs typeface="Verdana" panose="020B0604030504040204" pitchFamily="34" charset="0"/>
              </a:rPr>
              <a:t>Performance Evaluations – Common Ratings Errors</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Diagram 4"/>
          <p:cNvGraphicFramePr/>
          <p:nvPr>
            <p:extLst>
              <p:ext uri="{D42A27DB-BD31-4B8C-83A1-F6EECF244321}">
                <p14:modId xmlns:p14="http://schemas.microsoft.com/office/powerpoint/2010/main" val="3988400071"/>
              </p:ext>
            </p:extLst>
          </p:nvPr>
        </p:nvGraphicFramePr>
        <p:xfrm>
          <a:off x="1187570" y="993088"/>
          <a:ext cx="7086836" cy="3337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73387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6405" y="839633"/>
            <a:ext cx="8055803" cy="584775"/>
          </a:xfrm>
          <a:prstGeom prst="rect">
            <a:avLst/>
          </a:prstGeom>
        </p:spPr>
        <p:txBody>
          <a:bodyPr wrap="square">
            <a:spAutoFit/>
          </a:bodyPr>
          <a:lstStyle/>
          <a:p>
            <a:endParaRPr lang="en-US" sz="1600" b="1" dirty="0" smtClean="0"/>
          </a:p>
          <a:p>
            <a:pPr>
              <a:defRPr/>
            </a:pPr>
            <a:endParaRPr lang="en-US"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546407" y="265830"/>
            <a:ext cx="8055803" cy="430887"/>
          </a:xfrm>
          <a:prstGeom prst="rect">
            <a:avLst/>
          </a:prstGeom>
          <a:noFill/>
        </p:spPr>
        <p:txBody>
          <a:bodyPr wrap="square" rtlCol="0">
            <a:spAutoFit/>
          </a:bodyPr>
          <a:lstStyle/>
          <a:p>
            <a:pPr algn="ctr"/>
            <a:r>
              <a:rPr lang="en-US" sz="2200" dirty="0" smtClean="0">
                <a:latin typeface="Verdana" panose="020B0604030504040204" pitchFamily="34" charset="0"/>
                <a:ea typeface="Verdana" panose="020B0604030504040204" pitchFamily="34" charset="0"/>
                <a:cs typeface="Verdana" panose="020B0604030504040204" pitchFamily="34" charset="0"/>
              </a:rPr>
              <a:t>Performance Evaluations – Common Ratings Errors</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Diagram 4"/>
          <p:cNvGraphicFramePr/>
          <p:nvPr>
            <p:extLst>
              <p:ext uri="{D42A27DB-BD31-4B8C-83A1-F6EECF244321}">
                <p14:modId xmlns:p14="http://schemas.microsoft.com/office/powerpoint/2010/main" val="2529212623"/>
              </p:ext>
            </p:extLst>
          </p:nvPr>
        </p:nvGraphicFramePr>
        <p:xfrm>
          <a:off x="1187570" y="993088"/>
          <a:ext cx="7086836" cy="3337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1068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6407" y="265830"/>
            <a:ext cx="8055803" cy="430887"/>
          </a:xfrm>
          <a:prstGeom prst="rect">
            <a:avLst/>
          </a:prstGeom>
          <a:noFill/>
        </p:spPr>
        <p:txBody>
          <a:bodyPr wrap="square" rtlCol="0">
            <a:spAutoFit/>
          </a:bodyPr>
          <a:lstStyle/>
          <a:p>
            <a:pPr algn="ctr"/>
            <a:r>
              <a:rPr lang="en-US" sz="2200" dirty="0" smtClean="0">
                <a:latin typeface="Verdana" panose="020B0604030504040204" pitchFamily="34" charset="0"/>
                <a:ea typeface="Verdana" panose="020B0604030504040204" pitchFamily="34" charset="0"/>
                <a:cs typeface="Verdana" panose="020B0604030504040204" pitchFamily="34" charset="0"/>
              </a:rPr>
              <a:t>Background</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546405" y="727495"/>
            <a:ext cx="8055803" cy="3539430"/>
          </a:xfrm>
          <a:prstGeom prst="rect">
            <a:avLst/>
          </a:prstGeom>
        </p:spPr>
        <p:txBody>
          <a:bodyPr wrap="square">
            <a:spAutoFit/>
          </a:bodyPr>
          <a:lstStyle/>
          <a:p>
            <a:pPr>
              <a:defRPr/>
            </a:pPr>
            <a:r>
              <a:rPr lang="en-US" sz="1600" dirty="0">
                <a:latin typeface="Verdana" panose="020B0604030504040204" pitchFamily="34" charset="0"/>
                <a:ea typeface="Verdana" panose="020B0604030504040204" pitchFamily="34" charset="0"/>
                <a:cs typeface="Verdana" panose="020B0604030504040204" pitchFamily="34" charset="0"/>
              </a:rPr>
              <a:t>TWU determined that the current performance evaluation process should undergo a committee review to evaluate if the performance management plans are consistent and could be effectively and equitably linked to compensation</a:t>
            </a:r>
            <a:r>
              <a:rPr lang="en-US" sz="1600" dirty="0" smtClean="0">
                <a:latin typeface="Verdana" panose="020B0604030504040204" pitchFamily="34" charset="0"/>
                <a:ea typeface="Verdana" panose="020B0604030504040204" pitchFamily="34" charset="0"/>
                <a:cs typeface="Verdana" panose="020B0604030504040204" pitchFamily="34" charset="0"/>
              </a:rPr>
              <a:t>.</a:t>
            </a:r>
          </a:p>
          <a:p>
            <a:pPr>
              <a:defRPr/>
            </a:pPr>
            <a:endParaRPr lang="en-US" sz="1600" dirty="0">
              <a:latin typeface="Verdana" panose="020B0604030504040204" pitchFamily="34" charset="0"/>
              <a:ea typeface="Verdana" panose="020B0604030504040204" pitchFamily="34" charset="0"/>
              <a:cs typeface="Verdana" panose="020B0604030504040204" pitchFamily="34" charset="0"/>
            </a:endParaRPr>
          </a:p>
          <a:p>
            <a:pPr>
              <a:defRPr/>
            </a:pPr>
            <a:r>
              <a:rPr lang="en-US" sz="1600" dirty="0" smtClean="0">
                <a:latin typeface="Verdana" panose="020B0604030504040204" pitchFamily="34" charset="0"/>
                <a:ea typeface="Verdana" panose="020B0604030504040204" pitchFamily="34" charset="0"/>
                <a:cs typeface="Verdana" panose="020B0604030504040204" pitchFamily="34" charset="0"/>
              </a:rPr>
              <a:t>Two committees were formed in July 2015  to review and recommend changes to the performance evaluation system.  Employee surveys were conducted, employee town hall meetings were held by the committees, performance evaluation forms were developed and finalized.  </a:t>
            </a:r>
          </a:p>
          <a:p>
            <a:pPr>
              <a:defRPr/>
            </a:pPr>
            <a:endParaRPr lang="en-US" sz="1600" dirty="0">
              <a:latin typeface="Verdana" panose="020B0604030504040204" pitchFamily="34" charset="0"/>
              <a:ea typeface="Verdana" panose="020B0604030504040204" pitchFamily="34" charset="0"/>
              <a:cs typeface="Verdana" panose="020B0604030504040204" pitchFamily="34" charset="0"/>
            </a:endParaRPr>
          </a:p>
          <a:p>
            <a:pPr>
              <a:defRPr/>
            </a:pPr>
            <a:r>
              <a:rPr lang="en-US" sz="1600" dirty="0" smtClean="0">
                <a:latin typeface="Verdana" panose="020B0604030504040204" pitchFamily="34" charset="0"/>
                <a:ea typeface="Verdana" panose="020B0604030504040204" pitchFamily="34" charset="0"/>
                <a:cs typeface="Verdana" panose="020B0604030504040204" pitchFamily="34" charset="0"/>
              </a:rPr>
              <a:t>In January 2016, phase 1 training meetings were held for supervisors and employees to review the committees’ work, review the goals portion of the employee performance evaluation process, and introduce the pay for performance concept now named merit based compensation.</a:t>
            </a:r>
            <a:endParaRPr lang="en-US"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861113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6405" y="839633"/>
            <a:ext cx="8055803" cy="584775"/>
          </a:xfrm>
          <a:prstGeom prst="rect">
            <a:avLst/>
          </a:prstGeom>
        </p:spPr>
        <p:txBody>
          <a:bodyPr wrap="square">
            <a:spAutoFit/>
          </a:bodyPr>
          <a:lstStyle/>
          <a:p>
            <a:endParaRPr lang="en-US" sz="1600" b="1" dirty="0" smtClean="0"/>
          </a:p>
          <a:p>
            <a:pPr>
              <a:defRPr/>
            </a:pPr>
            <a:endParaRPr lang="en-US"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546407" y="265830"/>
            <a:ext cx="8055803" cy="430887"/>
          </a:xfrm>
          <a:prstGeom prst="rect">
            <a:avLst/>
          </a:prstGeom>
          <a:noFill/>
        </p:spPr>
        <p:txBody>
          <a:bodyPr wrap="square" rtlCol="0">
            <a:spAutoFit/>
          </a:bodyPr>
          <a:lstStyle/>
          <a:p>
            <a:pPr algn="ctr"/>
            <a:r>
              <a:rPr lang="en-US" sz="2200" dirty="0" smtClean="0">
                <a:latin typeface="Verdana" panose="020B0604030504040204" pitchFamily="34" charset="0"/>
                <a:ea typeface="Verdana" panose="020B0604030504040204" pitchFamily="34" charset="0"/>
                <a:cs typeface="Verdana" panose="020B0604030504040204" pitchFamily="34" charset="0"/>
              </a:rPr>
              <a:t>Performance Evaluations – Common Ratings Errors</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Diagram 4"/>
          <p:cNvGraphicFramePr/>
          <p:nvPr>
            <p:extLst>
              <p:ext uri="{D42A27DB-BD31-4B8C-83A1-F6EECF244321}">
                <p14:modId xmlns:p14="http://schemas.microsoft.com/office/powerpoint/2010/main" val="885059251"/>
              </p:ext>
            </p:extLst>
          </p:nvPr>
        </p:nvGraphicFramePr>
        <p:xfrm>
          <a:off x="1187570" y="993088"/>
          <a:ext cx="7086836" cy="3337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75957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6405" y="839633"/>
            <a:ext cx="8055803" cy="584775"/>
          </a:xfrm>
          <a:prstGeom prst="rect">
            <a:avLst/>
          </a:prstGeom>
        </p:spPr>
        <p:txBody>
          <a:bodyPr wrap="square">
            <a:spAutoFit/>
          </a:bodyPr>
          <a:lstStyle/>
          <a:p>
            <a:endParaRPr lang="en-US" sz="1600" b="1" dirty="0" smtClean="0"/>
          </a:p>
          <a:p>
            <a:pPr>
              <a:defRPr/>
            </a:pPr>
            <a:endParaRPr lang="en-US"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546407" y="265830"/>
            <a:ext cx="8055803" cy="400110"/>
          </a:xfrm>
          <a:prstGeom prst="rect">
            <a:avLst/>
          </a:prstGeom>
          <a:noFill/>
        </p:spPr>
        <p:txBody>
          <a:bodyPr wrap="square" rtlCol="0">
            <a:spAutoFit/>
          </a:bodyPr>
          <a:lstStyle/>
          <a:p>
            <a:pPr algn="ctr"/>
            <a:r>
              <a:rPr lang="en-US" sz="2000" dirty="0" smtClean="0">
                <a:latin typeface="Verdana" panose="020B0604030504040204" pitchFamily="34" charset="0"/>
                <a:ea typeface="Verdana" panose="020B0604030504040204" pitchFamily="34" charset="0"/>
                <a:cs typeface="Verdana" panose="020B0604030504040204" pitchFamily="34" charset="0"/>
              </a:rPr>
              <a:t>Performance Evaluations – Performance Review Meeting</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546403" y="729952"/>
            <a:ext cx="8055803" cy="3339376"/>
          </a:xfrm>
          <a:prstGeom prst="rect">
            <a:avLst/>
          </a:prstGeom>
        </p:spPr>
        <p:txBody>
          <a:bodyPr wrap="square">
            <a:spAutoFit/>
          </a:bodyPr>
          <a:lstStyle/>
          <a:p>
            <a:endParaRPr lang="en-US" sz="1500" dirty="0" smtClean="0">
              <a:latin typeface="Verdana" panose="020B0604030504040204" pitchFamily="34" charset="0"/>
              <a:ea typeface="Verdana" panose="020B0604030504040204" pitchFamily="34" charset="0"/>
              <a:cs typeface="Verdana" panose="020B0604030504040204" pitchFamily="34" charset="0"/>
            </a:endParaRPr>
          </a:p>
          <a:p>
            <a:r>
              <a:rPr lang="en-US" sz="1500" dirty="0" smtClean="0">
                <a:latin typeface="Verdana" panose="020B0604030504040204" pitchFamily="34" charset="0"/>
                <a:ea typeface="Verdana" panose="020B0604030504040204" pitchFamily="34" charset="0"/>
                <a:cs typeface="Verdana" panose="020B0604030504040204" pitchFamily="34" charset="0"/>
              </a:rPr>
              <a:t>The Performance Evaluation Meeting is an opportunity for the supervisor and employee to review and discuss the employee’s performance over the previous review period. </a:t>
            </a:r>
          </a:p>
          <a:p>
            <a:endParaRPr lang="en-US" sz="1500" dirty="0" smtClean="0">
              <a:latin typeface="Verdana" panose="020B0604030504040204" pitchFamily="34" charset="0"/>
              <a:ea typeface="Verdana" panose="020B0604030504040204" pitchFamily="34" charset="0"/>
              <a:cs typeface="Verdana" panose="020B0604030504040204" pitchFamily="34" charset="0"/>
            </a:endParaRPr>
          </a:p>
          <a:p>
            <a:r>
              <a:rPr lang="en-US" sz="1500" dirty="0" smtClean="0">
                <a:latin typeface="Verdana" panose="020B0604030504040204" pitchFamily="34" charset="0"/>
                <a:ea typeface="Verdana" panose="020B0604030504040204" pitchFamily="34" charset="0"/>
                <a:cs typeface="Verdana" panose="020B0604030504040204" pitchFamily="34" charset="0"/>
              </a:rPr>
              <a:t>The supervisor will communicate his/her decisions regarding the performance competency ratings, review accomplishments, assist with any work related problems and suggest ideas for improvement.</a:t>
            </a:r>
          </a:p>
          <a:p>
            <a:endParaRPr lang="en-US" sz="1500" dirty="0">
              <a:latin typeface="Verdana" panose="020B0604030504040204" pitchFamily="34" charset="0"/>
              <a:ea typeface="Verdana" panose="020B0604030504040204" pitchFamily="34" charset="0"/>
              <a:cs typeface="Verdana" panose="020B0604030504040204" pitchFamily="34" charset="0"/>
            </a:endParaRPr>
          </a:p>
          <a:p>
            <a:r>
              <a:rPr lang="en-US" sz="1500" dirty="0" smtClean="0">
                <a:latin typeface="Verdana" panose="020B0604030504040204" pitchFamily="34" charset="0"/>
                <a:ea typeface="Verdana" panose="020B0604030504040204" pitchFamily="34" charset="0"/>
                <a:cs typeface="Verdana" panose="020B0604030504040204" pitchFamily="34" charset="0"/>
              </a:rPr>
              <a:t>The employee should feel free to point out accomplishments, discuss obstacles to performance and offer ideas for improvement. The employee should also be given the opportunity to ask questions and clarify expectations for the future.</a:t>
            </a:r>
            <a:endParaRPr lang="en-US" sz="1500" dirty="0">
              <a:latin typeface="Verdana" panose="020B0604030504040204" pitchFamily="34" charset="0"/>
              <a:ea typeface="Verdana" panose="020B0604030504040204" pitchFamily="34" charset="0"/>
              <a:cs typeface="Verdana" panose="020B0604030504040204" pitchFamily="34" charset="0"/>
            </a:endParaRPr>
          </a:p>
          <a:p>
            <a:endParaRPr lang="en-US" sz="1500" dirty="0" smtClean="0">
              <a:latin typeface="Verdana" panose="020B0604030504040204" pitchFamily="34" charset="0"/>
              <a:ea typeface="Verdana" panose="020B0604030504040204" pitchFamily="34" charset="0"/>
              <a:cs typeface="Verdana" panose="020B0604030504040204" pitchFamily="34" charset="0"/>
            </a:endParaRPr>
          </a:p>
          <a:p>
            <a:endParaRPr lang="en-US" sz="16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974702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6405" y="839633"/>
            <a:ext cx="8055803" cy="584775"/>
          </a:xfrm>
          <a:prstGeom prst="rect">
            <a:avLst/>
          </a:prstGeom>
        </p:spPr>
        <p:txBody>
          <a:bodyPr wrap="square">
            <a:spAutoFit/>
          </a:bodyPr>
          <a:lstStyle/>
          <a:p>
            <a:endParaRPr lang="en-US" sz="1600" b="1" dirty="0" smtClean="0"/>
          </a:p>
          <a:p>
            <a:pPr>
              <a:defRPr/>
            </a:pPr>
            <a:endParaRPr lang="en-US" sz="1600" dirty="0">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113" y="100750"/>
            <a:ext cx="5718887" cy="4031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19990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6405" y="839633"/>
            <a:ext cx="8055803" cy="584775"/>
          </a:xfrm>
          <a:prstGeom prst="rect">
            <a:avLst/>
          </a:prstGeom>
        </p:spPr>
        <p:txBody>
          <a:bodyPr wrap="square">
            <a:spAutoFit/>
          </a:bodyPr>
          <a:lstStyle/>
          <a:p>
            <a:endParaRPr lang="en-US" sz="1600" b="1" dirty="0" smtClean="0"/>
          </a:p>
          <a:p>
            <a:pPr>
              <a:defRPr/>
            </a:pPr>
            <a:endParaRPr lang="en-US" sz="1600" dirty="0">
              <a:latin typeface="Verdana" panose="020B0604030504040204" pitchFamily="34" charset="0"/>
              <a:ea typeface="Verdana" panose="020B0604030504040204" pitchFamily="34" charset="0"/>
              <a:cs typeface="Verdana" panose="020B0604030504040204"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930" y="81712"/>
            <a:ext cx="6237945" cy="4262221"/>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335" y="1889618"/>
            <a:ext cx="7531100" cy="836613"/>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8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797" y="1889617"/>
            <a:ext cx="7561637" cy="128587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8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6797" y="1889618"/>
            <a:ext cx="7561637" cy="128587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762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075"/>
                                        </p:tgtEl>
                                        <p:attrNameLst>
                                          <p:attrName>style.opacity</p:attrName>
                                        </p:attrNameLst>
                                      </p:cBhvr>
                                      <p:to>
                                        <p:strVal val="0.5"/>
                                      </p:to>
                                    </p:set>
                                    <p:animEffect filter="image" prLst="opacity: 0.5">
                                      <p:cBhvr rctx="IE">
                                        <p:cTn id="7" dur="indefinite"/>
                                        <p:tgtEl>
                                          <p:spTgt spid="3075"/>
                                        </p:tgtEl>
                                      </p:cBhvr>
                                    </p:animEffect>
                                  </p:childTnLst>
                                </p:cTn>
                              </p:par>
                              <p:par>
                                <p:cTn id="8" presetID="1" presetClass="entr" presetSubtype="0" fill="hold" nodeType="withEffect">
                                  <p:stCondLst>
                                    <p:cond delay="0"/>
                                  </p:stCondLst>
                                  <p:childTnLst>
                                    <p:set>
                                      <p:cBhvr>
                                        <p:cTn id="9" dur="1" fill="hold">
                                          <p:stCondLst>
                                            <p:cond delay="0"/>
                                          </p:stCondLst>
                                        </p:cTn>
                                        <p:tgtEl>
                                          <p:spTgt spid="307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08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0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6407" y="265830"/>
            <a:ext cx="8055803" cy="430887"/>
          </a:xfrm>
          <a:prstGeom prst="rect">
            <a:avLst/>
          </a:prstGeom>
          <a:noFill/>
        </p:spPr>
        <p:txBody>
          <a:bodyPr wrap="square" rtlCol="0">
            <a:spAutoFit/>
          </a:bodyPr>
          <a:lstStyle/>
          <a:p>
            <a:pPr algn="ctr"/>
            <a:r>
              <a:rPr lang="en-US" sz="2200" dirty="0" smtClean="0">
                <a:latin typeface="Verdana" panose="020B0604030504040204" pitchFamily="34" charset="0"/>
                <a:ea typeface="Verdana" panose="020B0604030504040204" pitchFamily="34" charset="0"/>
                <a:cs typeface="Verdana" panose="020B0604030504040204" pitchFamily="34" charset="0"/>
              </a:rPr>
              <a:t>Transition to Merit Based Compensation</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546406" y="1080849"/>
            <a:ext cx="8055803" cy="3754874"/>
          </a:xfrm>
          <a:prstGeom prst="rect">
            <a:avLst/>
          </a:prstGeom>
        </p:spPr>
        <p:txBody>
          <a:bodyPr wrap="square">
            <a:spAutoFit/>
          </a:bodyPr>
          <a:lstStyle/>
          <a:p>
            <a:pPr marL="285750" indent="-285750" algn="just">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In some years the University has relied on annual one time lump sum payments to reward employees.</a:t>
            </a:r>
          </a:p>
          <a:p>
            <a:pPr marL="285750" indent="-285750" algn="just">
              <a:buFont typeface="Arial" panose="020B0604020202020204" pitchFamily="34" charset="0"/>
              <a:buChar char="•"/>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From the University’s perspective this can be financially beneficial because these increases are not included in base salaries and have not been carried forward in the budget in future years.</a:t>
            </a:r>
          </a:p>
          <a:p>
            <a:pPr marL="285750" indent="-285750" algn="just">
              <a:buFont typeface="Arial" panose="020B0604020202020204" pitchFamily="34" charset="0"/>
              <a:buChar char="•"/>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However, from the employee’s perspective the base salary does not increase, the merit increase is not eligible for retirement and the employee loses the benefit of the compounding effect of merit increases over multiple years.</a:t>
            </a: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n-US"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562536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6407" y="265830"/>
            <a:ext cx="8055803" cy="430887"/>
          </a:xfrm>
          <a:prstGeom prst="rect">
            <a:avLst/>
          </a:prstGeom>
          <a:noFill/>
        </p:spPr>
        <p:txBody>
          <a:bodyPr wrap="square" rtlCol="0">
            <a:spAutoFit/>
          </a:bodyPr>
          <a:lstStyle/>
          <a:p>
            <a:pPr algn="ctr"/>
            <a:r>
              <a:rPr lang="en-US" sz="2200" dirty="0" smtClean="0">
                <a:latin typeface="Verdana" panose="020B0604030504040204" pitchFamily="34" charset="0"/>
                <a:ea typeface="Verdana" panose="020B0604030504040204" pitchFamily="34" charset="0"/>
                <a:cs typeface="Verdana" panose="020B0604030504040204" pitchFamily="34" charset="0"/>
              </a:rPr>
              <a:t>Transition to Merit Based Compensation</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063" y="793378"/>
            <a:ext cx="4006737" cy="3414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8723" y="793378"/>
            <a:ext cx="3988877" cy="33922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645407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7601" y="750896"/>
            <a:ext cx="3922776" cy="3404983"/>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546407" y="265830"/>
            <a:ext cx="8055803" cy="430887"/>
          </a:xfrm>
          <a:prstGeom prst="rect">
            <a:avLst/>
          </a:prstGeom>
          <a:noFill/>
        </p:spPr>
        <p:txBody>
          <a:bodyPr wrap="square" rtlCol="0">
            <a:spAutoFit/>
          </a:bodyPr>
          <a:lstStyle/>
          <a:p>
            <a:pPr algn="ctr"/>
            <a:r>
              <a:rPr lang="en-US" sz="2200" dirty="0" smtClean="0">
                <a:latin typeface="Verdana" panose="020B0604030504040204" pitchFamily="34" charset="0"/>
                <a:ea typeface="Verdana" panose="020B0604030504040204" pitchFamily="34" charset="0"/>
                <a:cs typeface="Verdana" panose="020B0604030504040204" pitchFamily="34" charset="0"/>
              </a:rPr>
              <a:t>Transition to Merit Based Compensation</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p:cNvSpPr txBox="1"/>
          <p:nvPr/>
        </p:nvSpPr>
        <p:spPr>
          <a:xfrm>
            <a:off x="4612470" y="2138084"/>
            <a:ext cx="4899259" cy="1015663"/>
          </a:xfrm>
          <a:prstGeom prst="rect">
            <a:avLst/>
          </a:prstGeom>
          <a:noFill/>
        </p:spPr>
        <p:txBody>
          <a:bodyPr wrap="square" rtlCol="0">
            <a:spAutoFit/>
          </a:bodyPr>
          <a:lstStyle/>
          <a:p>
            <a:r>
              <a:rPr lang="en-US" sz="6000" b="1" dirty="0" smtClean="0">
                <a:solidFill>
                  <a:schemeClr val="accent2">
                    <a:lumMod val="75000"/>
                  </a:schemeClr>
                </a:solidFill>
                <a:effectLst>
                  <a:outerShdw blurRad="38100" dist="38100" dir="2700000" algn="tl">
                    <a:srgbClr val="000000">
                      <a:alpha val="43137"/>
                    </a:srgbClr>
                  </a:outerShdw>
                </a:effectLst>
              </a:rPr>
              <a:t>    + $4,159</a:t>
            </a:r>
            <a:endParaRPr lang="en-US" sz="6000" b="1" dirty="0">
              <a:solidFill>
                <a:schemeClr val="accent2">
                  <a:lumMod val="75000"/>
                </a:schemeClr>
              </a:solidFill>
              <a:effectLst>
                <a:outerShdw blurRad="38100" dist="38100" dir="2700000" algn="tl">
                  <a:srgbClr val="000000">
                    <a:alpha val="43137"/>
                  </a:srgbClr>
                </a:outerShdw>
              </a:effectLst>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740" y="739579"/>
            <a:ext cx="3922776" cy="3416300"/>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TextBox 13"/>
          <p:cNvSpPr txBox="1"/>
          <p:nvPr/>
        </p:nvSpPr>
        <p:spPr>
          <a:xfrm>
            <a:off x="-38501" y="2138083"/>
            <a:ext cx="4899259" cy="1015663"/>
          </a:xfrm>
          <a:prstGeom prst="rect">
            <a:avLst/>
          </a:prstGeom>
          <a:noFill/>
        </p:spPr>
        <p:txBody>
          <a:bodyPr wrap="square" rtlCol="0">
            <a:spAutoFit/>
          </a:bodyPr>
          <a:lstStyle/>
          <a:p>
            <a:r>
              <a:rPr lang="en-US" sz="6000" b="1" dirty="0" smtClean="0">
                <a:solidFill>
                  <a:schemeClr val="accent2">
                    <a:lumMod val="75000"/>
                  </a:schemeClr>
                </a:solidFill>
                <a:effectLst>
                  <a:outerShdw blurRad="38100" dist="38100" dir="2700000" algn="tl">
                    <a:srgbClr val="000000">
                      <a:alpha val="43137"/>
                    </a:srgbClr>
                  </a:outerShdw>
                </a:effectLst>
              </a:rPr>
              <a:t>        $0.00</a:t>
            </a:r>
            <a:endParaRPr lang="en-US" sz="6000" b="1" dirty="0">
              <a:solidFill>
                <a:schemeClr val="accent2">
                  <a:lumMod val="75000"/>
                </a:schemeClr>
              </a:solidFill>
              <a:effectLst>
                <a:outerShdw blurRad="38100" dist="38100" dir="2700000" algn="tl">
                  <a:srgbClr val="000000">
                    <a:alpha val="43137"/>
                  </a:srgbClr>
                </a:outerShdw>
              </a:effectLst>
            </a:endParaRPr>
          </a:p>
        </p:txBody>
      </p:sp>
      <p:sp>
        <p:nvSpPr>
          <p:cNvPr id="4" name="TextBox 3"/>
          <p:cNvSpPr txBox="1"/>
          <p:nvPr/>
        </p:nvSpPr>
        <p:spPr>
          <a:xfrm>
            <a:off x="497864" y="3842065"/>
            <a:ext cx="4027901" cy="276999"/>
          </a:xfrm>
          <a:prstGeom prst="rect">
            <a:avLst/>
          </a:prstGeom>
          <a:noFill/>
        </p:spPr>
        <p:txBody>
          <a:bodyPr wrap="square" rtlCol="0">
            <a:spAutoFit/>
          </a:bodyPr>
          <a:lstStyle/>
          <a:p>
            <a:pPr algn="ctr"/>
            <a:r>
              <a:rPr lang="en-US" sz="1200" b="1" dirty="0" smtClean="0">
                <a:latin typeface="Verdana" panose="020B0604030504040204" pitchFamily="34" charset="0"/>
                <a:ea typeface="Verdana" panose="020B0604030504040204" pitchFamily="34" charset="0"/>
                <a:cs typeface="Verdana" panose="020B0604030504040204" pitchFamily="34" charset="0"/>
              </a:rPr>
              <a:t>One Time Merit </a:t>
            </a:r>
            <a:endParaRPr lang="en-US" sz="1200" b="1" dirty="0">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p:cNvSpPr txBox="1"/>
          <p:nvPr/>
        </p:nvSpPr>
        <p:spPr>
          <a:xfrm>
            <a:off x="4796835" y="3878880"/>
            <a:ext cx="4027901" cy="276999"/>
          </a:xfrm>
          <a:prstGeom prst="rect">
            <a:avLst/>
          </a:prstGeom>
          <a:noFill/>
        </p:spPr>
        <p:txBody>
          <a:bodyPr wrap="square" rtlCol="0">
            <a:spAutoFit/>
          </a:bodyPr>
          <a:lstStyle/>
          <a:p>
            <a:pPr algn="ctr"/>
            <a:r>
              <a:rPr lang="en-US" sz="1200" b="1" dirty="0" smtClean="0">
                <a:latin typeface="Verdana" panose="020B0604030504040204" pitchFamily="34" charset="0"/>
                <a:ea typeface="Verdana" panose="020B0604030504040204" pitchFamily="34" charset="0"/>
                <a:cs typeface="Verdana" panose="020B0604030504040204" pitchFamily="34" charset="0"/>
              </a:rPr>
              <a:t>Merit Based Compensation</a:t>
            </a:r>
            <a:endParaRPr lang="en-US" sz="12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1051200" y="1294873"/>
            <a:ext cx="490393" cy="246221"/>
          </a:xfrm>
          <a:prstGeom prst="rect">
            <a:avLst/>
          </a:prstGeom>
          <a:noFill/>
        </p:spPr>
        <p:txBody>
          <a:bodyPr wrap="square" rtlCol="0">
            <a:spAutoFit/>
          </a:bodyPr>
          <a:lstStyle/>
          <a:p>
            <a:r>
              <a:rPr lang="en-US" sz="1000" b="1" dirty="0" smtClean="0">
                <a:latin typeface="Verdana" panose="020B0604030504040204" pitchFamily="34" charset="0"/>
                <a:ea typeface="Verdana" panose="020B0604030504040204" pitchFamily="34" charset="0"/>
                <a:cs typeface="Verdana" panose="020B0604030504040204" pitchFamily="34" charset="0"/>
              </a:rPr>
              <a:t>2%</a:t>
            </a:r>
            <a:endParaRPr lang="en-US" sz="1000" b="1" dirty="0">
              <a:latin typeface="Verdana" panose="020B0604030504040204" pitchFamily="34" charset="0"/>
              <a:ea typeface="Verdana" panose="020B0604030504040204" pitchFamily="34" charset="0"/>
              <a:cs typeface="Verdana" panose="020B0604030504040204" pitchFamily="34" charset="0"/>
            </a:endParaRPr>
          </a:p>
        </p:txBody>
      </p:sp>
      <p:sp>
        <p:nvSpPr>
          <p:cNvPr id="10" name="TextBox 9"/>
          <p:cNvSpPr txBox="1"/>
          <p:nvPr/>
        </p:nvSpPr>
        <p:spPr>
          <a:xfrm>
            <a:off x="1556082" y="1294873"/>
            <a:ext cx="781812" cy="246221"/>
          </a:xfrm>
          <a:prstGeom prst="rect">
            <a:avLst/>
          </a:prstGeom>
          <a:noFill/>
        </p:spPr>
        <p:txBody>
          <a:bodyPr wrap="square" rtlCol="0">
            <a:spAutoFit/>
          </a:bodyPr>
          <a:lstStyle/>
          <a:p>
            <a:r>
              <a:rPr lang="en-US" sz="1000" b="1" dirty="0" smtClean="0">
                <a:latin typeface="Verdana" panose="020B0604030504040204" pitchFamily="34" charset="0"/>
                <a:ea typeface="Verdana" panose="020B0604030504040204" pitchFamily="34" charset="0"/>
                <a:cs typeface="Verdana" panose="020B0604030504040204" pitchFamily="34" charset="0"/>
              </a:rPr>
              <a:t>1.75%</a:t>
            </a:r>
            <a:endParaRPr lang="en-US" sz="1000" b="1" dirty="0">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p:cNvSpPr txBox="1"/>
          <p:nvPr/>
        </p:nvSpPr>
        <p:spPr>
          <a:xfrm>
            <a:off x="3433017" y="1294871"/>
            <a:ext cx="490393" cy="246221"/>
          </a:xfrm>
          <a:prstGeom prst="rect">
            <a:avLst/>
          </a:prstGeom>
          <a:noFill/>
        </p:spPr>
        <p:txBody>
          <a:bodyPr wrap="square" rtlCol="0">
            <a:spAutoFit/>
          </a:bodyPr>
          <a:lstStyle/>
          <a:p>
            <a:r>
              <a:rPr lang="en-US" sz="1000" b="1" dirty="0" smtClean="0">
                <a:latin typeface="Verdana" panose="020B0604030504040204" pitchFamily="34" charset="0"/>
                <a:ea typeface="Verdana" panose="020B0604030504040204" pitchFamily="34" charset="0"/>
                <a:cs typeface="Verdana" panose="020B0604030504040204" pitchFamily="34" charset="0"/>
              </a:rPr>
              <a:t>3%</a:t>
            </a:r>
            <a:endParaRPr lang="en-US" sz="1000" b="1" dirty="0">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p:cNvSpPr txBox="1"/>
          <p:nvPr/>
        </p:nvSpPr>
        <p:spPr>
          <a:xfrm>
            <a:off x="2757010" y="1294872"/>
            <a:ext cx="785390" cy="246221"/>
          </a:xfrm>
          <a:prstGeom prst="rect">
            <a:avLst/>
          </a:prstGeom>
          <a:noFill/>
        </p:spPr>
        <p:txBody>
          <a:bodyPr wrap="square" rtlCol="0">
            <a:spAutoFit/>
          </a:bodyPr>
          <a:lstStyle/>
          <a:p>
            <a:r>
              <a:rPr lang="en-US" sz="1000" b="1" dirty="0">
                <a:latin typeface="Verdana" panose="020B0604030504040204" pitchFamily="34" charset="0"/>
                <a:ea typeface="Verdana" panose="020B0604030504040204" pitchFamily="34" charset="0"/>
                <a:cs typeface="Verdana" panose="020B0604030504040204" pitchFamily="34" charset="0"/>
              </a:rPr>
              <a:t>2</a:t>
            </a:r>
            <a:r>
              <a:rPr lang="en-US" sz="1000" b="1" dirty="0" smtClean="0">
                <a:latin typeface="Verdana" panose="020B0604030504040204" pitchFamily="34" charset="0"/>
                <a:ea typeface="Verdana" panose="020B0604030504040204" pitchFamily="34" charset="0"/>
                <a:cs typeface="Verdana" panose="020B0604030504040204" pitchFamily="34" charset="0"/>
              </a:rPr>
              <a:t>.25%</a:t>
            </a:r>
            <a:endParaRPr lang="en-US" sz="1000" b="1" dirty="0">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p:cNvSpPr txBox="1"/>
          <p:nvPr/>
        </p:nvSpPr>
        <p:spPr>
          <a:xfrm>
            <a:off x="2265894" y="1289942"/>
            <a:ext cx="491116" cy="246221"/>
          </a:xfrm>
          <a:prstGeom prst="rect">
            <a:avLst/>
          </a:prstGeom>
          <a:noFill/>
        </p:spPr>
        <p:txBody>
          <a:bodyPr wrap="square" rtlCol="0">
            <a:spAutoFit/>
          </a:bodyPr>
          <a:lstStyle/>
          <a:p>
            <a:r>
              <a:rPr lang="en-US" sz="1000" b="1" dirty="0" smtClean="0">
                <a:latin typeface="Verdana" panose="020B0604030504040204" pitchFamily="34" charset="0"/>
                <a:ea typeface="Verdana" panose="020B0604030504040204" pitchFamily="34" charset="0"/>
                <a:cs typeface="Verdana" panose="020B0604030504040204" pitchFamily="34" charset="0"/>
              </a:rPr>
              <a:t>1%</a:t>
            </a:r>
            <a:endParaRPr lang="en-US" sz="1000" b="1" dirty="0">
              <a:latin typeface="Verdana" panose="020B0604030504040204" pitchFamily="34" charset="0"/>
              <a:ea typeface="Verdana" panose="020B0604030504040204" pitchFamily="34" charset="0"/>
              <a:cs typeface="Verdana" panose="020B0604030504040204" pitchFamily="34" charset="0"/>
            </a:endParaRPr>
          </a:p>
        </p:txBody>
      </p:sp>
      <p:sp>
        <p:nvSpPr>
          <p:cNvPr id="23" name="TextBox 22"/>
          <p:cNvSpPr txBox="1"/>
          <p:nvPr/>
        </p:nvSpPr>
        <p:spPr>
          <a:xfrm>
            <a:off x="5170800" y="1339567"/>
            <a:ext cx="490393" cy="246221"/>
          </a:xfrm>
          <a:prstGeom prst="rect">
            <a:avLst/>
          </a:prstGeom>
          <a:noFill/>
        </p:spPr>
        <p:txBody>
          <a:bodyPr wrap="square" rtlCol="0">
            <a:spAutoFit/>
          </a:bodyPr>
          <a:lstStyle/>
          <a:p>
            <a:r>
              <a:rPr lang="en-US" sz="1000" b="1" dirty="0" smtClean="0">
                <a:latin typeface="Verdana" panose="020B0604030504040204" pitchFamily="34" charset="0"/>
                <a:ea typeface="Verdana" panose="020B0604030504040204" pitchFamily="34" charset="0"/>
                <a:cs typeface="Verdana" panose="020B0604030504040204" pitchFamily="34" charset="0"/>
              </a:rPr>
              <a:t>2%</a:t>
            </a:r>
            <a:endParaRPr lang="en-US" sz="1000" b="1" dirty="0">
              <a:latin typeface="Verdana" panose="020B0604030504040204" pitchFamily="34" charset="0"/>
              <a:ea typeface="Verdana" panose="020B0604030504040204" pitchFamily="34" charset="0"/>
              <a:cs typeface="Verdana" panose="020B0604030504040204" pitchFamily="34" charset="0"/>
            </a:endParaRPr>
          </a:p>
        </p:txBody>
      </p:sp>
      <p:sp>
        <p:nvSpPr>
          <p:cNvPr id="24" name="TextBox 23"/>
          <p:cNvSpPr txBox="1"/>
          <p:nvPr/>
        </p:nvSpPr>
        <p:spPr>
          <a:xfrm>
            <a:off x="5754882" y="1324162"/>
            <a:ext cx="781812" cy="246221"/>
          </a:xfrm>
          <a:prstGeom prst="rect">
            <a:avLst/>
          </a:prstGeom>
          <a:noFill/>
        </p:spPr>
        <p:txBody>
          <a:bodyPr wrap="square" rtlCol="0">
            <a:spAutoFit/>
          </a:bodyPr>
          <a:lstStyle/>
          <a:p>
            <a:r>
              <a:rPr lang="en-US" sz="1000" b="1" dirty="0" smtClean="0">
                <a:latin typeface="Verdana" panose="020B0604030504040204" pitchFamily="34" charset="0"/>
                <a:ea typeface="Verdana" panose="020B0604030504040204" pitchFamily="34" charset="0"/>
                <a:cs typeface="Verdana" panose="020B0604030504040204" pitchFamily="34" charset="0"/>
              </a:rPr>
              <a:t>1.75%</a:t>
            </a:r>
            <a:endParaRPr lang="en-US" sz="1000" b="1" dirty="0">
              <a:latin typeface="Verdana" panose="020B0604030504040204" pitchFamily="34" charset="0"/>
              <a:ea typeface="Verdana" panose="020B0604030504040204" pitchFamily="34" charset="0"/>
              <a:cs typeface="Verdana" panose="020B0604030504040204" pitchFamily="34" charset="0"/>
            </a:endParaRPr>
          </a:p>
        </p:txBody>
      </p:sp>
      <p:sp>
        <p:nvSpPr>
          <p:cNvPr id="25" name="TextBox 24"/>
          <p:cNvSpPr txBox="1"/>
          <p:nvPr/>
        </p:nvSpPr>
        <p:spPr>
          <a:xfrm>
            <a:off x="6483177" y="1324454"/>
            <a:ext cx="491116" cy="246221"/>
          </a:xfrm>
          <a:prstGeom prst="rect">
            <a:avLst/>
          </a:prstGeom>
          <a:noFill/>
        </p:spPr>
        <p:txBody>
          <a:bodyPr wrap="square" rtlCol="0">
            <a:spAutoFit/>
          </a:bodyPr>
          <a:lstStyle/>
          <a:p>
            <a:r>
              <a:rPr lang="en-US" sz="1000" b="1" dirty="0" smtClean="0">
                <a:latin typeface="Verdana" panose="020B0604030504040204" pitchFamily="34" charset="0"/>
                <a:ea typeface="Verdana" panose="020B0604030504040204" pitchFamily="34" charset="0"/>
                <a:cs typeface="Verdana" panose="020B0604030504040204" pitchFamily="34" charset="0"/>
              </a:rPr>
              <a:t>1%</a:t>
            </a:r>
            <a:endParaRPr lang="en-US" sz="1000" b="1" dirty="0">
              <a:latin typeface="Verdana" panose="020B0604030504040204" pitchFamily="34" charset="0"/>
              <a:ea typeface="Verdana" panose="020B0604030504040204" pitchFamily="34" charset="0"/>
              <a:cs typeface="Verdana" panose="020B0604030504040204" pitchFamily="34" charset="0"/>
            </a:endParaRPr>
          </a:p>
        </p:txBody>
      </p:sp>
      <p:sp>
        <p:nvSpPr>
          <p:cNvPr id="26" name="TextBox 25"/>
          <p:cNvSpPr txBox="1"/>
          <p:nvPr/>
        </p:nvSpPr>
        <p:spPr>
          <a:xfrm>
            <a:off x="7003093" y="1326242"/>
            <a:ext cx="785390" cy="246221"/>
          </a:xfrm>
          <a:prstGeom prst="rect">
            <a:avLst/>
          </a:prstGeom>
          <a:noFill/>
        </p:spPr>
        <p:txBody>
          <a:bodyPr wrap="square" rtlCol="0">
            <a:spAutoFit/>
          </a:bodyPr>
          <a:lstStyle/>
          <a:p>
            <a:r>
              <a:rPr lang="en-US" sz="1000" b="1" dirty="0">
                <a:latin typeface="Verdana" panose="020B0604030504040204" pitchFamily="34" charset="0"/>
                <a:ea typeface="Verdana" panose="020B0604030504040204" pitchFamily="34" charset="0"/>
                <a:cs typeface="Verdana" panose="020B0604030504040204" pitchFamily="34" charset="0"/>
              </a:rPr>
              <a:t>2</a:t>
            </a:r>
            <a:r>
              <a:rPr lang="en-US" sz="1000" b="1" dirty="0" smtClean="0">
                <a:latin typeface="Verdana" panose="020B0604030504040204" pitchFamily="34" charset="0"/>
                <a:ea typeface="Verdana" panose="020B0604030504040204" pitchFamily="34" charset="0"/>
                <a:cs typeface="Verdana" panose="020B0604030504040204" pitchFamily="34" charset="0"/>
              </a:rPr>
              <a:t>.25%</a:t>
            </a:r>
            <a:endParaRPr lang="en-US" sz="1000" b="1" dirty="0">
              <a:latin typeface="Verdana" panose="020B0604030504040204" pitchFamily="34" charset="0"/>
              <a:ea typeface="Verdana" panose="020B0604030504040204" pitchFamily="34" charset="0"/>
              <a:cs typeface="Verdana" panose="020B0604030504040204" pitchFamily="34" charset="0"/>
            </a:endParaRPr>
          </a:p>
        </p:txBody>
      </p:sp>
      <p:sp>
        <p:nvSpPr>
          <p:cNvPr id="27" name="TextBox 26"/>
          <p:cNvSpPr txBox="1"/>
          <p:nvPr/>
        </p:nvSpPr>
        <p:spPr>
          <a:xfrm>
            <a:off x="7738082" y="1319825"/>
            <a:ext cx="490393" cy="246221"/>
          </a:xfrm>
          <a:prstGeom prst="rect">
            <a:avLst/>
          </a:prstGeom>
          <a:noFill/>
        </p:spPr>
        <p:txBody>
          <a:bodyPr wrap="square" rtlCol="0">
            <a:spAutoFit/>
          </a:bodyPr>
          <a:lstStyle/>
          <a:p>
            <a:r>
              <a:rPr lang="en-US" sz="1000" b="1" dirty="0" smtClean="0">
                <a:latin typeface="Verdana" panose="020B0604030504040204" pitchFamily="34" charset="0"/>
                <a:ea typeface="Verdana" panose="020B0604030504040204" pitchFamily="34" charset="0"/>
                <a:cs typeface="Verdana" panose="020B0604030504040204" pitchFamily="34" charset="0"/>
              </a:rPr>
              <a:t>3%</a:t>
            </a:r>
            <a:endParaRPr lang="en-US" sz="1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59123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79108" y="1425880"/>
            <a:ext cx="8356892" cy="2057358"/>
          </a:xfrm>
          <a:prstGeom prst="rect">
            <a:avLst/>
          </a:prstGeom>
          <a:noFill/>
        </p:spPr>
        <p:txBody>
          <a:bodyPr wrap="square" rtlCol="0">
            <a:spAutoFit/>
          </a:bodyPr>
          <a:lstStyle/>
          <a:p>
            <a:pPr marL="285750" indent="-285750">
              <a:lnSpc>
                <a:spcPct val="114000"/>
              </a:lnSpc>
              <a:buFont typeface="Arial" panose="020B0604020202020204" pitchFamily="34" charset="0"/>
              <a:buChar char="•"/>
            </a:pPr>
            <a:r>
              <a:rPr lang="en-US" sz="1600" dirty="0" smtClean="0">
                <a:latin typeface="Verdana" panose="020B0604030504040204" pitchFamily="34" charset="0"/>
                <a:ea typeface="Verdana" panose="020B0604030504040204" pitchFamily="34" charset="0"/>
                <a:cs typeface="Verdana" panose="020B0604030504040204" pitchFamily="34" charset="0"/>
              </a:rPr>
              <a:t>Results in a sustainable increase that is ongoing over a long period of time</a:t>
            </a:r>
          </a:p>
          <a:p>
            <a:pPr marL="285750" indent="-285750">
              <a:lnSpc>
                <a:spcPct val="114000"/>
              </a:lnSpc>
              <a:buFont typeface="Arial" panose="020B0604020202020204" pitchFamily="34" charset="0"/>
              <a:buChar char="•"/>
            </a:pPr>
            <a:r>
              <a:rPr lang="en-US" sz="1600" dirty="0" smtClean="0">
                <a:latin typeface="Verdana" panose="020B0604030504040204" pitchFamily="34" charset="0"/>
                <a:ea typeface="Verdana" panose="020B0604030504040204" pitchFamily="34" charset="0"/>
                <a:cs typeface="Verdana" panose="020B0604030504040204" pitchFamily="34" charset="0"/>
              </a:rPr>
              <a:t>Compounding affect of increases over multiple years </a:t>
            </a:r>
          </a:p>
          <a:p>
            <a:pPr marL="285750" indent="-285750">
              <a:lnSpc>
                <a:spcPct val="114000"/>
              </a:lnSpc>
              <a:buFont typeface="Arial" panose="020B0604020202020204" pitchFamily="34" charset="0"/>
              <a:buChar char="•"/>
            </a:pPr>
            <a:r>
              <a:rPr lang="en-US" sz="1600" dirty="0" smtClean="0">
                <a:latin typeface="Verdana" panose="020B0604030504040204" pitchFamily="34" charset="0"/>
                <a:ea typeface="Verdana" panose="020B0604030504040204" pitchFamily="34" charset="0"/>
                <a:cs typeface="Verdana" panose="020B0604030504040204" pitchFamily="34" charset="0"/>
              </a:rPr>
              <a:t>Retirement Eligible</a:t>
            </a:r>
          </a:p>
          <a:p>
            <a:pPr marL="285750" indent="-285750">
              <a:lnSpc>
                <a:spcPct val="114000"/>
              </a:lnSpc>
              <a:buFont typeface="Arial" panose="020B0604020202020204" pitchFamily="34" charset="0"/>
              <a:buChar char="•"/>
            </a:pPr>
            <a:r>
              <a:rPr lang="en-US" sz="1600" dirty="0" smtClean="0">
                <a:latin typeface="Verdana" panose="020B0604030504040204" pitchFamily="34" charset="0"/>
                <a:ea typeface="Verdana" panose="020B0604030504040204" pitchFamily="34" charset="0"/>
                <a:cs typeface="Verdana" panose="020B0604030504040204" pitchFamily="34" charset="0"/>
              </a:rPr>
              <a:t>For the TRS Retirement Plan, calculation at retirement is based on a higher annual salary resulting in a higher monthly annuity</a:t>
            </a:r>
          </a:p>
          <a:p>
            <a:pPr marL="285750" indent="-285750">
              <a:lnSpc>
                <a:spcPct val="114000"/>
              </a:lnSpc>
              <a:buFont typeface="Arial" panose="020B0604020202020204" pitchFamily="34" charset="0"/>
              <a:buChar char="•"/>
            </a:pPr>
            <a:r>
              <a:rPr lang="en-US" sz="1600" dirty="0" smtClean="0">
                <a:latin typeface="Verdana" panose="020B0604030504040204" pitchFamily="34" charset="0"/>
                <a:ea typeface="Verdana" panose="020B0604030504040204" pitchFamily="34" charset="0"/>
                <a:cs typeface="Verdana" panose="020B0604030504040204" pitchFamily="34" charset="0"/>
              </a:rPr>
              <a:t>For the ORP Retirement Plan, more money is contributed and matched in your retirement account</a:t>
            </a:r>
          </a:p>
        </p:txBody>
      </p:sp>
      <p:sp>
        <p:nvSpPr>
          <p:cNvPr id="4" name="Rectangle 3"/>
          <p:cNvSpPr/>
          <p:nvPr/>
        </p:nvSpPr>
        <p:spPr>
          <a:xfrm>
            <a:off x="546406" y="1232922"/>
            <a:ext cx="8055803" cy="369332"/>
          </a:xfrm>
          <a:prstGeom prst="rect">
            <a:avLst/>
          </a:prstGeom>
        </p:spPr>
        <p:txBody>
          <a:bodyPr wrap="square">
            <a:spAutoFit/>
          </a:bodyPr>
          <a:lstStyle/>
          <a:p>
            <a:endParaRPr lang="en-US" dirty="0"/>
          </a:p>
        </p:txBody>
      </p:sp>
      <p:graphicFrame>
        <p:nvGraphicFramePr>
          <p:cNvPr id="16" name="Diagram 15"/>
          <p:cNvGraphicFramePr/>
          <p:nvPr>
            <p:extLst>
              <p:ext uri="{D42A27DB-BD31-4B8C-83A1-F6EECF244321}">
                <p14:modId xmlns:p14="http://schemas.microsoft.com/office/powerpoint/2010/main" val="855771598"/>
              </p:ext>
            </p:extLst>
          </p:nvPr>
        </p:nvGraphicFramePr>
        <p:xfrm>
          <a:off x="791569" y="228864"/>
          <a:ext cx="7020431" cy="770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63915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6407" y="265830"/>
            <a:ext cx="8055803" cy="430887"/>
          </a:xfrm>
          <a:prstGeom prst="rect">
            <a:avLst/>
          </a:prstGeom>
          <a:noFill/>
        </p:spPr>
        <p:txBody>
          <a:bodyPr wrap="square" rtlCol="0">
            <a:spAutoFit/>
          </a:bodyPr>
          <a:lstStyle/>
          <a:p>
            <a:pPr algn="ctr"/>
            <a:r>
              <a:rPr lang="en-US" sz="2200" dirty="0">
                <a:latin typeface="Verdana" panose="020B0604030504040204" pitchFamily="34" charset="0"/>
                <a:ea typeface="Verdana" panose="020B0604030504040204" pitchFamily="34" charset="0"/>
                <a:cs typeface="Verdana" panose="020B0604030504040204" pitchFamily="34" charset="0"/>
              </a:rPr>
              <a:t>Merit-Based Compensation</a:t>
            </a:r>
          </a:p>
        </p:txBody>
      </p:sp>
      <p:sp>
        <p:nvSpPr>
          <p:cNvPr id="3" name="Rectangle 2"/>
          <p:cNvSpPr/>
          <p:nvPr/>
        </p:nvSpPr>
        <p:spPr>
          <a:xfrm>
            <a:off x="546407" y="1020268"/>
            <a:ext cx="8055803" cy="3170099"/>
          </a:xfrm>
          <a:prstGeom prst="rect">
            <a:avLst/>
          </a:prstGeom>
        </p:spPr>
        <p:txBody>
          <a:bodyPr wrap="square">
            <a:spAutoFit/>
          </a:bodyPr>
          <a:lstStyle/>
          <a:p>
            <a:pPr marL="285750" indent="-285750" algn="just">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The </a:t>
            </a:r>
            <a:r>
              <a:rPr lang="en-US" sz="2000" dirty="0">
                <a:latin typeface="Verdana" panose="020B0604030504040204" pitchFamily="34" charset="0"/>
                <a:ea typeface="Verdana" panose="020B0604030504040204" pitchFamily="34" charset="0"/>
                <a:cs typeface="Verdana" panose="020B0604030504040204" pitchFamily="34" charset="0"/>
              </a:rPr>
              <a:t>FY 2017 budget includes ~$2 million (2% of the total salary budget) for sustainable merit increases. </a:t>
            </a: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Merit </a:t>
            </a:r>
            <a:r>
              <a:rPr lang="en-US" sz="2000" dirty="0">
                <a:latin typeface="Verdana" panose="020B0604030504040204" pitchFamily="34" charset="0"/>
                <a:ea typeface="Verdana" panose="020B0604030504040204" pitchFamily="34" charset="0"/>
                <a:cs typeface="Verdana" panose="020B0604030504040204" pitchFamily="34" charset="0"/>
              </a:rPr>
              <a:t>is intended to reward performance and should not be allocated across the board. </a:t>
            </a: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A </a:t>
            </a:r>
            <a:r>
              <a:rPr lang="en-US" sz="2000" dirty="0">
                <a:latin typeface="Verdana" panose="020B0604030504040204" pitchFamily="34" charset="0"/>
                <a:ea typeface="Verdana" panose="020B0604030504040204" pitchFamily="34" charset="0"/>
                <a:cs typeface="Verdana" panose="020B0604030504040204" pitchFamily="34" charset="0"/>
              </a:rPr>
              <a:t>merit increase is an increase to recognize meritorious job performance but is not associated with a promotion or a change in job title resulting from a significant change in job duties. </a:t>
            </a:r>
          </a:p>
        </p:txBody>
      </p:sp>
    </p:spTree>
    <p:extLst>
      <p:ext uri="{BB962C8B-B14F-4D97-AF65-F5344CB8AC3E}">
        <p14:creationId xmlns:p14="http://schemas.microsoft.com/office/powerpoint/2010/main" val="12027112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6406" y="2426422"/>
            <a:ext cx="8055803" cy="1446550"/>
          </a:xfrm>
          <a:prstGeom prst="rect">
            <a:avLst/>
          </a:prstGeom>
        </p:spPr>
        <p:txBody>
          <a:bodyPr wrap="square">
            <a:spAutoFit/>
          </a:bodyPr>
          <a:lstStyle/>
          <a:p>
            <a:pPr algn="just"/>
            <a:r>
              <a:rPr lang="en-US" sz="2200" dirty="0" smtClean="0">
                <a:latin typeface="Verdana" panose="020B0604030504040204" pitchFamily="34" charset="0"/>
                <a:ea typeface="Verdana" panose="020B0604030504040204" pitchFamily="34" charset="0"/>
                <a:cs typeface="Verdana" panose="020B0604030504040204" pitchFamily="34" charset="0"/>
              </a:rPr>
              <a:t>After </a:t>
            </a:r>
            <a:r>
              <a:rPr lang="en-US" sz="2200" dirty="0">
                <a:latin typeface="Verdana" panose="020B0604030504040204" pitchFamily="34" charset="0"/>
                <a:ea typeface="Verdana" panose="020B0604030504040204" pitchFamily="34" charset="0"/>
                <a:cs typeface="Verdana" panose="020B0604030504040204" pitchFamily="34" charset="0"/>
              </a:rPr>
              <a:t>completion of performance evaluations, all non-exempt employees receiving a “proficient”, “highly effective”, and “exceptional” rating will receive a 2% or $500 merit increase (whichever is higher).</a:t>
            </a:r>
          </a:p>
        </p:txBody>
      </p:sp>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456" y="0"/>
            <a:ext cx="6294966" cy="2249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4973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6407" y="265830"/>
            <a:ext cx="8055803" cy="430887"/>
          </a:xfrm>
          <a:prstGeom prst="rect">
            <a:avLst/>
          </a:prstGeom>
          <a:noFill/>
        </p:spPr>
        <p:txBody>
          <a:bodyPr wrap="square" rtlCol="0">
            <a:spAutoFit/>
          </a:bodyPr>
          <a:lstStyle/>
          <a:p>
            <a:pPr algn="ctr"/>
            <a:r>
              <a:rPr lang="en-US" sz="2200" dirty="0" smtClean="0">
                <a:latin typeface="Verdana" panose="020B0604030504040204" pitchFamily="34" charset="0"/>
                <a:ea typeface="Verdana" panose="020B0604030504040204" pitchFamily="34" charset="0"/>
                <a:cs typeface="Verdana" panose="020B0604030504040204" pitchFamily="34" charset="0"/>
              </a:rPr>
              <a:t>Goals</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546405" y="727495"/>
            <a:ext cx="8055803" cy="3785652"/>
          </a:xfrm>
          <a:prstGeom prst="rect">
            <a:avLst/>
          </a:prstGeom>
        </p:spPr>
        <p:txBody>
          <a:bodyPr wrap="square">
            <a:spAutoFit/>
          </a:bodyPr>
          <a:lstStyle/>
          <a:p>
            <a:endParaRPr lang="en-US" sz="2000" dirty="0" smtClean="0">
              <a:latin typeface="Verdana" panose="020B0604030504040204" pitchFamily="34" charset="0"/>
              <a:ea typeface="Verdana" panose="020B0604030504040204" pitchFamily="34" charset="0"/>
              <a:cs typeface="Verdana" panose="020B0604030504040204" pitchFamily="34" charset="0"/>
            </a:endParaRPr>
          </a:p>
          <a:p>
            <a:r>
              <a:rPr lang="en-US" sz="2000" dirty="0" smtClean="0">
                <a:latin typeface="Verdana" panose="020B0604030504040204" pitchFamily="34" charset="0"/>
                <a:ea typeface="Verdana" panose="020B0604030504040204" pitchFamily="34" charset="0"/>
                <a:cs typeface="Verdana" panose="020B0604030504040204" pitchFamily="34" charset="0"/>
              </a:rPr>
              <a:t>Mutually agreed upon goals are an essential element of the performance evaluation process and allow employees to demonstrate clear achievements throughout the review period.</a:t>
            </a:r>
          </a:p>
          <a:p>
            <a:endParaRPr lang="en-US" sz="2000" dirty="0" smtClean="0">
              <a:latin typeface="Verdana" panose="020B0604030504040204" pitchFamily="34" charset="0"/>
              <a:ea typeface="Verdana" panose="020B0604030504040204" pitchFamily="34" charset="0"/>
              <a:cs typeface="Verdana" panose="020B0604030504040204" pitchFamily="34" charset="0"/>
            </a:endParaRPr>
          </a:p>
          <a:p>
            <a:r>
              <a:rPr lang="en-US" sz="2000" dirty="0" smtClean="0">
                <a:latin typeface="Verdana" panose="020B0604030504040204" pitchFamily="34" charset="0"/>
                <a:ea typeface="Verdana" panose="020B0604030504040204" pitchFamily="34" charset="0"/>
                <a:cs typeface="Verdana" panose="020B0604030504040204" pitchFamily="34" charset="0"/>
              </a:rPr>
              <a:t>Goals should be completed in the SharePoint system at this time.  </a:t>
            </a:r>
          </a:p>
          <a:p>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dirty="0" smtClean="0">
                <a:latin typeface="Verdana" panose="020B0604030504040204" pitchFamily="34" charset="0"/>
                <a:ea typeface="Verdana" panose="020B0604030504040204" pitchFamily="34" charset="0"/>
                <a:cs typeface="Verdana" panose="020B0604030504040204" pitchFamily="34" charset="0"/>
              </a:rPr>
              <a:t>However, for those that have not finalized their goals, please do so. Let’s do a quick review:</a:t>
            </a:r>
            <a:endParaRPr lang="en-US" sz="2000" dirty="0">
              <a:latin typeface="Verdana" panose="020B0604030504040204" pitchFamily="34" charset="0"/>
              <a:ea typeface="Verdana" panose="020B0604030504040204" pitchFamily="34" charset="0"/>
              <a:cs typeface="Verdana" panose="020B0604030504040204" pitchFamily="34" charset="0"/>
            </a:endParaRPr>
          </a:p>
          <a:p>
            <a:endParaRPr lang="en-US" sz="2000" b="1" i="1"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766812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6407" y="265830"/>
            <a:ext cx="8055803" cy="430887"/>
          </a:xfrm>
          <a:prstGeom prst="rect">
            <a:avLst/>
          </a:prstGeom>
          <a:noFill/>
        </p:spPr>
        <p:txBody>
          <a:bodyPr wrap="square" rtlCol="0">
            <a:spAutoFit/>
          </a:bodyPr>
          <a:lstStyle/>
          <a:p>
            <a:pPr algn="ctr"/>
            <a:r>
              <a:rPr lang="en-US" sz="2200" dirty="0" smtClean="0">
                <a:latin typeface="Verdana" panose="020B0604030504040204" pitchFamily="34" charset="0"/>
                <a:ea typeface="Verdana" panose="020B0604030504040204" pitchFamily="34" charset="0"/>
                <a:cs typeface="Verdana" panose="020B0604030504040204" pitchFamily="34" charset="0"/>
              </a:rPr>
              <a:t>Non- Exempt Staff</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1317600" y="792000"/>
            <a:ext cx="6206400" cy="3539430"/>
          </a:xfrm>
          <a:prstGeom prst="rect">
            <a:avLst/>
          </a:prstGeom>
          <a:noFill/>
        </p:spPr>
        <p:txBody>
          <a:bodyPr wrap="square" rtlCol="0">
            <a:spAutoFit/>
          </a:bodyPr>
          <a:lstStyle/>
          <a:p>
            <a:r>
              <a:rPr lang="en-US" sz="1600" dirty="0" smtClean="0">
                <a:latin typeface="Verdana" panose="020B0604030504040204" pitchFamily="34" charset="0"/>
                <a:ea typeface="Verdana" panose="020B0604030504040204" pitchFamily="34" charset="0"/>
                <a:cs typeface="Verdana" panose="020B0604030504040204" pitchFamily="34" charset="0"/>
              </a:rPr>
              <a:t>Total Non-exempt employees: 412 </a:t>
            </a:r>
          </a:p>
          <a:p>
            <a:endParaRPr lang="en-US" sz="1600" dirty="0">
              <a:latin typeface="Verdana" panose="020B0604030504040204" pitchFamily="34" charset="0"/>
              <a:ea typeface="Verdana" panose="020B0604030504040204" pitchFamily="34" charset="0"/>
              <a:cs typeface="Verdana" panose="020B0604030504040204" pitchFamily="34" charset="0"/>
            </a:endParaRPr>
          </a:p>
          <a:p>
            <a:r>
              <a:rPr lang="en-US" sz="1600" dirty="0" smtClean="0">
                <a:latin typeface="Verdana" panose="020B0604030504040204" pitchFamily="34" charset="0"/>
                <a:ea typeface="Verdana" panose="020B0604030504040204" pitchFamily="34" charset="0"/>
                <a:cs typeface="Verdana" panose="020B0604030504040204" pitchFamily="34" charset="0"/>
              </a:rPr>
              <a:t>Top 10 Non-exempt positions:</a:t>
            </a:r>
          </a:p>
          <a:p>
            <a:r>
              <a:rPr lang="en-US" sz="1600" dirty="0" smtClean="0">
                <a:latin typeface="Verdana" panose="020B0604030504040204" pitchFamily="34" charset="0"/>
                <a:ea typeface="Verdana" panose="020B0604030504040204" pitchFamily="34" charset="0"/>
                <a:cs typeface="Verdana" panose="020B0604030504040204" pitchFamily="34" charset="0"/>
              </a:rPr>
              <a:t>(50) Custodian I</a:t>
            </a:r>
          </a:p>
          <a:p>
            <a:r>
              <a:rPr lang="en-US" sz="1600" dirty="0" smtClean="0">
                <a:latin typeface="Verdana" panose="020B0604030504040204" pitchFamily="34" charset="0"/>
                <a:ea typeface="Verdana" panose="020B0604030504040204" pitchFamily="34" charset="0"/>
                <a:cs typeface="Verdana" panose="020B0604030504040204" pitchFamily="34" charset="0"/>
              </a:rPr>
              <a:t>(35) Administrative Assistants</a:t>
            </a:r>
          </a:p>
          <a:p>
            <a:r>
              <a:rPr lang="en-US" sz="1600" dirty="0" smtClean="0">
                <a:latin typeface="Verdana" panose="020B0604030504040204" pitchFamily="34" charset="0"/>
                <a:ea typeface="Verdana" panose="020B0604030504040204" pitchFamily="34" charset="0"/>
                <a:cs typeface="Verdana" panose="020B0604030504040204" pitchFamily="34" charset="0"/>
              </a:rPr>
              <a:t>(32) Sr. Secretary</a:t>
            </a:r>
          </a:p>
          <a:p>
            <a:r>
              <a:rPr lang="en-US" sz="1600" dirty="0" smtClean="0">
                <a:latin typeface="Verdana" panose="020B0604030504040204" pitchFamily="34" charset="0"/>
                <a:ea typeface="Verdana" panose="020B0604030504040204" pitchFamily="34" charset="0"/>
                <a:cs typeface="Verdana" panose="020B0604030504040204" pitchFamily="34" charset="0"/>
              </a:rPr>
              <a:t>(23) Secretary</a:t>
            </a:r>
          </a:p>
          <a:p>
            <a:r>
              <a:rPr lang="en-US" sz="1600" dirty="0" smtClean="0">
                <a:latin typeface="Verdana" panose="020B0604030504040204" pitchFamily="34" charset="0"/>
                <a:ea typeface="Verdana" panose="020B0604030504040204" pitchFamily="34" charset="0"/>
                <a:cs typeface="Verdana" panose="020B0604030504040204" pitchFamily="34" charset="0"/>
              </a:rPr>
              <a:t>(16) Library Assistants II, III</a:t>
            </a:r>
          </a:p>
          <a:p>
            <a:r>
              <a:rPr lang="en-US" sz="1600" dirty="0" smtClean="0">
                <a:latin typeface="Verdana" panose="020B0604030504040204" pitchFamily="34" charset="0"/>
                <a:ea typeface="Verdana" panose="020B0604030504040204" pitchFamily="34" charset="0"/>
                <a:cs typeface="Verdana" panose="020B0604030504040204" pitchFamily="34" charset="0"/>
              </a:rPr>
              <a:t>(15) Guards II</a:t>
            </a:r>
          </a:p>
          <a:p>
            <a:r>
              <a:rPr lang="en-US" sz="1600" dirty="0" smtClean="0">
                <a:latin typeface="Verdana" panose="020B0604030504040204" pitchFamily="34" charset="0"/>
                <a:ea typeface="Verdana" panose="020B0604030504040204" pitchFamily="34" charset="0"/>
                <a:cs typeface="Verdana" panose="020B0604030504040204" pitchFamily="34" charset="0"/>
              </a:rPr>
              <a:t>(15) Coordinators</a:t>
            </a:r>
          </a:p>
          <a:p>
            <a:r>
              <a:rPr lang="en-US" sz="1600" dirty="0" smtClean="0">
                <a:latin typeface="Verdana" panose="020B0604030504040204" pitchFamily="34" charset="0"/>
                <a:ea typeface="Verdana" panose="020B0604030504040204" pitchFamily="34" charset="0"/>
                <a:cs typeface="Verdana" panose="020B0604030504040204" pitchFamily="34" charset="0"/>
              </a:rPr>
              <a:t>(14) Police Officers, Police, Police Corporals</a:t>
            </a:r>
          </a:p>
          <a:p>
            <a:r>
              <a:rPr lang="en-US" sz="1600" dirty="0" smtClean="0">
                <a:latin typeface="Verdana" panose="020B0604030504040204" pitchFamily="34" charset="0"/>
                <a:ea typeface="Verdana" panose="020B0604030504040204" pitchFamily="34" charset="0"/>
                <a:cs typeface="Verdana" panose="020B0604030504040204" pitchFamily="34" charset="0"/>
              </a:rPr>
              <a:t>(13) Asst. to (AVP, Deans, Sr. Provost, Sr. Assoc. VP, VP)</a:t>
            </a:r>
          </a:p>
          <a:p>
            <a:r>
              <a:rPr lang="en-US" sz="1600" dirty="0" smtClean="0">
                <a:latin typeface="Verdana" panose="020B0604030504040204" pitchFamily="34" charset="0"/>
                <a:ea typeface="Verdana" panose="020B0604030504040204" pitchFamily="34" charset="0"/>
                <a:cs typeface="Verdana" panose="020B0604030504040204" pitchFamily="34" charset="0"/>
              </a:rPr>
              <a:t>(12) Custodian II</a:t>
            </a:r>
          </a:p>
          <a:p>
            <a:r>
              <a:rPr lang="en-US" sz="1600" dirty="0" smtClean="0">
                <a:latin typeface="Verdana" panose="020B0604030504040204" pitchFamily="34" charset="0"/>
                <a:ea typeface="Verdana" panose="020B0604030504040204" pitchFamily="34" charset="0"/>
                <a:cs typeface="Verdana" panose="020B0604030504040204" pitchFamily="34" charset="0"/>
              </a:rPr>
              <a:t>(11) Power Plant Operators</a:t>
            </a:r>
            <a:endParaRPr lang="en-US"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866844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0501" y="2371350"/>
            <a:ext cx="8055803" cy="1692771"/>
          </a:xfrm>
          <a:prstGeom prst="rect">
            <a:avLst/>
          </a:prstGeom>
        </p:spPr>
        <p:txBody>
          <a:bodyPr wrap="square">
            <a:spAutoFit/>
          </a:bodyPr>
          <a:lstStyle/>
          <a:p>
            <a:pPr algn="just"/>
            <a:r>
              <a:rPr lang="en-US" sz="2200" dirty="0">
                <a:latin typeface="Verdana" panose="020B0604030504040204" pitchFamily="34" charset="0"/>
                <a:ea typeface="Verdana" panose="020B0604030504040204" pitchFamily="34" charset="0"/>
                <a:cs typeface="Verdana" panose="020B0604030504040204" pitchFamily="34" charset="0"/>
              </a:rPr>
              <a:t>After completion of performance evaluations, all exempt staff employees receiving “proficient”, “highly effective”, and “exceptional” ratings will receive a 0.75% or $500 merit increase (whichever is higher). </a:t>
            </a:r>
          </a:p>
          <a:p>
            <a:pPr algn="just"/>
            <a:endParaRPr lang="en-US" sz="16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764" y="0"/>
            <a:ext cx="6340475" cy="225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2800" y="6441"/>
            <a:ext cx="1044575" cy="90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5821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6406" y="1232922"/>
            <a:ext cx="8055803" cy="369332"/>
          </a:xfrm>
          <a:prstGeom prst="rect">
            <a:avLst/>
          </a:prstGeom>
        </p:spPr>
        <p:txBody>
          <a:bodyPr wrap="square">
            <a:spAutoFit/>
          </a:bodyPr>
          <a:lstStyle/>
          <a:p>
            <a:endParaRPr lang="en-US" dirty="0"/>
          </a:p>
        </p:txBody>
      </p:sp>
      <p:sp>
        <p:nvSpPr>
          <p:cNvPr id="3" name="Rectangle 2"/>
          <p:cNvSpPr/>
          <p:nvPr/>
        </p:nvSpPr>
        <p:spPr>
          <a:xfrm>
            <a:off x="546408" y="1073170"/>
            <a:ext cx="8055802" cy="3170099"/>
          </a:xfrm>
          <a:prstGeom prst="rect">
            <a:avLst/>
          </a:prstGeom>
        </p:spPr>
        <p:txBody>
          <a:bodyPr wrap="square">
            <a:spAutoFit/>
          </a:bodyPr>
          <a:lstStyle/>
          <a:p>
            <a:pPr algn="just"/>
            <a:r>
              <a:rPr lang="en-US" sz="2000" dirty="0">
                <a:latin typeface="Verdana" panose="020B0604030504040204" pitchFamily="34" charset="0"/>
                <a:ea typeface="Verdana" panose="020B0604030504040204" pitchFamily="34" charset="0"/>
                <a:cs typeface="Verdana" panose="020B0604030504040204" pitchFamily="34" charset="0"/>
              </a:rPr>
              <a:t>After Phase I and Phase II merit awards are applied to base </a:t>
            </a:r>
            <a:r>
              <a:rPr lang="en-US" sz="2000" dirty="0" smtClean="0">
                <a:latin typeface="Verdana" panose="020B0604030504040204" pitchFamily="34" charset="0"/>
                <a:ea typeface="Verdana" panose="020B0604030504040204" pitchFamily="34" charset="0"/>
                <a:cs typeface="Verdana" panose="020B0604030504040204" pitchFamily="34" charset="0"/>
              </a:rPr>
              <a:t>salaries:</a:t>
            </a:r>
          </a:p>
          <a:p>
            <a:pPr algn="just"/>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Vice </a:t>
            </a:r>
            <a:r>
              <a:rPr lang="en-US" sz="2000" dirty="0">
                <a:latin typeface="Verdana" panose="020B0604030504040204" pitchFamily="34" charset="0"/>
                <a:ea typeface="Verdana" panose="020B0604030504040204" pitchFamily="34" charset="0"/>
                <a:cs typeface="Verdana" panose="020B0604030504040204" pitchFamily="34" charset="0"/>
              </a:rPr>
              <a:t>Presidents will be provided with the remaining available merit allocations (2% less the amounts awarded in Phase I and Phase II) to be awarded to exempt employees. </a:t>
            </a: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Vice </a:t>
            </a:r>
            <a:r>
              <a:rPr lang="en-US" sz="2000" dirty="0">
                <a:latin typeface="Verdana" panose="020B0604030504040204" pitchFamily="34" charset="0"/>
                <a:ea typeface="Verdana" panose="020B0604030504040204" pitchFamily="34" charset="0"/>
                <a:cs typeface="Verdana" panose="020B0604030504040204" pitchFamily="34" charset="0"/>
              </a:rPr>
              <a:t>Presidents will be responsible for providing allocations to their department heads/unit leaders.</a:t>
            </a:r>
          </a:p>
        </p:txBody>
      </p:sp>
      <p:sp>
        <p:nvSpPr>
          <p:cNvPr id="5" name="TextBox 4"/>
          <p:cNvSpPr txBox="1"/>
          <p:nvPr/>
        </p:nvSpPr>
        <p:spPr>
          <a:xfrm>
            <a:off x="546407" y="265830"/>
            <a:ext cx="8055803" cy="430887"/>
          </a:xfrm>
          <a:prstGeom prst="rect">
            <a:avLst/>
          </a:prstGeom>
          <a:noFill/>
        </p:spPr>
        <p:txBody>
          <a:bodyPr wrap="square" rtlCol="0">
            <a:spAutoFit/>
          </a:bodyPr>
          <a:lstStyle/>
          <a:p>
            <a:pPr algn="ctr"/>
            <a:r>
              <a:rPr lang="en-US" sz="2200" dirty="0" smtClean="0">
                <a:latin typeface="Verdana" panose="020B0604030504040204" pitchFamily="34" charset="0"/>
                <a:ea typeface="Verdana" panose="020B0604030504040204" pitchFamily="34" charset="0"/>
                <a:cs typeface="Verdana" panose="020B0604030504040204" pitchFamily="34" charset="0"/>
              </a:rPr>
              <a:t>Phase III Merit Awards</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2800" y="6441"/>
            <a:ext cx="1044575" cy="90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53700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6406" y="1232922"/>
            <a:ext cx="8055803" cy="369332"/>
          </a:xfrm>
          <a:prstGeom prst="rect">
            <a:avLst/>
          </a:prstGeom>
        </p:spPr>
        <p:txBody>
          <a:bodyPr wrap="square">
            <a:spAutoFit/>
          </a:bodyPr>
          <a:lstStyle/>
          <a:p>
            <a:endParaRPr lang="en-US" dirty="0"/>
          </a:p>
        </p:txBody>
      </p:sp>
      <p:sp>
        <p:nvSpPr>
          <p:cNvPr id="3" name="Rectangle 2"/>
          <p:cNvSpPr/>
          <p:nvPr/>
        </p:nvSpPr>
        <p:spPr>
          <a:xfrm>
            <a:off x="546406" y="1412721"/>
            <a:ext cx="8055802" cy="1631216"/>
          </a:xfrm>
          <a:prstGeom prst="rect">
            <a:avLst/>
          </a:prstGeom>
        </p:spPr>
        <p:txBody>
          <a:bodyPr wrap="square">
            <a:spAutoFit/>
          </a:bodyPr>
          <a:lstStyle/>
          <a:p>
            <a:pPr algn="just"/>
            <a:r>
              <a:rPr lang="en-US" sz="2000" dirty="0" smtClean="0">
                <a:latin typeface="Verdana" panose="020B0604030504040204" pitchFamily="34" charset="0"/>
                <a:ea typeface="Verdana" panose="020B0604030504040204" pitchFamily="34" charset="0"/>
                <a:cs typeface="Verdana" panose="020B0604030504040204" pitchFamily="34" charset="0"/>
              </a:rPr>
              <a:t>Merit increases awarded will be aggregated at the Vice President level and will be reviewed to ensure total merit awards are within authorized limits and that merit was not allocated across the board</a:t>
            </a:r>
          </a:p>
          <a:p>
            <a:pPr algn="just"/>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546407" y="265830"/>
            <a:ext cx="8055803" cy="430887"/>
          </a:xfrm>
          <a:prstGeom prst="rect">
            <a:avLst/>
          </a:prstGeom>
          <a:noFill/>
        </p:spPr>
        <p:txBody>
          <a:bodyPr wrap="square" rtlCol="0">
            <a:spAutoFit/>
          </a:bodyPr>
          <a:lstStyle/>
          <a:p>
            <a:pPr algn="ctr"/>
            <a:r>
              <a:rPr lang="en-US" sz="2200" dirty="0" smtClean="0">
                <a:latin typeface="Verdana" panose="020B0604030504040204" pitchFamily="34" charset="0"/>
                <a:ea typeface="Verdana" panose="020B0604030504040204" pitchFamily="34" charset="0"/>
                <a:cs typeface="Verdana" panose="020B0604030504040204" pitchFamily="34" charset="0"/>
              </a:rPr>
              <a:t>Vice President Review</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2800" y="6441"/>
            <a:ext cx="1044575" cy="90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10002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6406" y="1232922"/>
            <a:ext cx="8055803" cy="369332"/>
          </a:xfrm>
          <a:prstGeom prst="rect">
            <a:avLst/>
          </a:prstGeom>
        </p:spPr>
        <p:txBody>
          <a:bodyPr wrap="square">
            <a:spAutoFit/>
          </a:bodyPr>
          <a:lstStyle/>
          <a:p>
            <a:endParaRPr lang="en-US" dirty="0"/>
          </a:p>
        </p:txBody>
      </p:sp>
      <p:sp>
        <p:nvSpPr>
          <p:cNvPr id="3" name="Rectangle 2"/>
          <p:cNvSpPr/>
          <p:nvPr/>
        </p:nvSpPr>
        <p:spPr>
          <a:xfrm>
            <a:off x="432107" y="1056613"/>
            <a:ext cx="8055802" cy="2616101"/>
          </a:xfrm>
          <a:prstGeom prst="rect">
            <a:avLst/>
          </a:prstGeom>
        </p:spPr>
        <p:txBody>
          <a:bodyPr wrap="square">
            <a:spAutoFit/>
          </a:bodyPr>
          <a:lstStyle/>
          <a:p>
            <a:pPr algn="just"/>
            <a:r>
              <a:rPr lang="en-US" dirty="0" smtClean="0">
                <a:latin typeface="Verdana" panose="020B0604030504040204" pitchFamily="34" charset="0"/>
                <a:ea typeface="Verdana" panose="020B0604030504040204" pitchFamily="34" charset="0"/>
                <a:cs typeface="Verdana" panose="020B0604030504040204" pitchFamily="34" charset="0"/>
              </a:rPr>
              <a:t>To </a:t>
            </a:r>
            <a:r>
              <a:rPr lang="en-US" dirty="0">
                <a:latin typeface="Verdana" panose="020B0604030504040204" pitchFamily="34" charset="0"/>
                <a:ea typeface="Verdana" panose="020B0604030504040204" pitchFamily="34" charset="0"/>
                <a:cs typeface="Verdana" panose="020B0604030504040204" pitchFamily="34" charset="0"/>
              </a:rPr>
              <a:t>be eligible for a merit </a:t>
            </a:r>
            <a:r>
              <a:rPr lang="en-US" dirty="0" smtClean="0">
                <a:latin typeface="Verdana" panose="020B0604030504040204" pitchFamily="34" charset="0"/>
                <a:ea typeface="Verdana" panose="020B0604030504040204" pitchFamily="34" charset="0"/>
                <a:cs typeface="Verdana" panose="020B0604030504040204" pitchFamily="34" charset="0"/>
              </a:rPr>
              <a:t>increase*, </a:t>
            </a:r>
            <a:r>
              <a:rPr lang="en-US" dirty="0">
                <a:latin typeface="Verdana" panose="020B0604030504040204" pitchFamily="34" charset="0"/>
                <a:ea typeface="Verdana" panose="020B0604030504040204" pitchFamily="34" charset="0"/>
                <a:cs typeface="Verdana" panose="020B0604030504040204" pitchFamily="34" charset="0"/>
              </a:rPr>
              <a:t>an employee: </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n-US"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tabLst>
                <a:tab pos="228600" algn="l"/>
              </a:tabLst>
            </a:pPr>
            <a:r>
              <a:rPr lang="en-US" dirty="0" smtClean="0">
                <a:latin typeface="Verdana" panose="020B0604030504040204" pitchFamily="34" charset="0"/>
                <a:ea typeface="Verdana" panose="020B0604030504040204" pitchFamily="34" charset="0"/>
                <a:cs typeface="Verdana" panose="020B0604030504040204" pitchFamily="34" charset="0"/>
              </a:rPr>
              <a:t>Must </a:t>
            </a:r>
            <a:r>
              <a:rPr lang="en-US" dirty="0">
                <a:latin typeface="Verdana" panose="020B0604030504040204" pitchFamily="34" charset="0"/>
                <a:ea typeface="Verdana" panose="020B0604030504040204" pitchFamily="34" charset="0"/>
                <a:cs typeface="Verdana" panose="020B0604030504040204" pitchFamily="34" charset="0"/>
              </a:rPr>
              <a:t>have been employed before </a:t>
            </a:r>
            <a:r>
              <a:rPr lang="en-US" dirty="0" smtClean="0">
                <a:latin typeface="Verdana" panose="020B0604030504040204" pitchFamily="34" charset="0"/>
                <a:ea typeface="Verdana" panose="020B0604030504040204" pitchFamily="34" charset="0"/>
                <a:cs typeface="Verdana" panose="020B0604030504040204" pitchFamily="34" charset="0"/>
              </a:rPr>
              <a:t>Feb. 1</a:t>
            </a:r>
            <a:r>
              <a:rPr lang="en-US" dirty="0">
                <a:latin typeface="Verdana" panose="020B0604030504040204" pitchFamily="34" charset="0"/>
                <a:ea typeface="Verdana" panose="020B0604030504040204" pitchFamily="34" charset="0"/>
                <a:cs typeface="Verdana" panose="020B0604030504040204" pitchFamily="34" charset="0"/>
              </a:rPr>
              <a:t>, 2016 </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287338" indent="-287338" algn="just">
              <a:buFont typeface="Arial" panose="020B0604020202020204" pitchFamily="34" charset="0"/>
              <a:buChar char="•"/>
              <a:tabLst>
                <a:tab pos="228600" algn="l"/>
              </a:tabLst>
            </a:pPr>
            <a:r>
              <a:rPr lang="en-US" dirty="0" smtClean="0">
                <a:latin typeface="Verdana" panose="020B0604030504040204" pitchFamily="34" charset="0"/>
                <a:ea typeface="Verdana" panose="020B0604030504040204" pitchFamily="34" charset="0"/>
                <a:cs typeface="Verdana" panose="020B0604030504040204" pitchFamily="34" charset="0"/>
              </a:rPr>
              <a:t>Must </a:t>
            </a:r>
            <a:r>
              <a:rPr lang="en-US" dirty="0">
                <a:latin typeface="Verdana" panose="020B0604030504040204" pitchFamily="34" charset="0"/>
                <a:ea typeface="Verdana" panose="020B0604030504040204" pitchFamily="34" charset="0"/>
                <a:cs typeface="Verdana" panose="020B0604030504040204" pitchFamily="34" charset="0"/>
              </a:rPr>
              <a:t>not have been awarded a merit increase after </a:t>
            </a:r>
            <a:r>
              <a:rPr lang="en-US" dirty="0" smtClean="0">
                <a:latin typeface="Verdana" panose="020B0604030504040204" pitchFamily="34" charset="0"/>
                <a:ea typeface="Verdana" panose="020B0604030504040204" pitchFamily="34" charset="0"/>
                <a:cs typeface="Verdana" panose="020B0604030504040204" pitchFamily="34" charset="0"/>
              </a:rPr>
              <a:t>Feb. 1</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smtClean="0">
                <a:latin typeface="Verdana" panose="020B0604030504040204" pitchFamily="34" charset="0"/>
                <a:ea typeface="Verdana" panose="020B0604030504040204" pitchFamily="34" charset="0"/>
                <a:cs typeface="Verdana" panose="020B0604030504040204" pitchFamily="34" charset="0"/>
              </a:rPr>
              <a:t>2016</a:t>
            </a:r>
          </a:p>
          <a:p>
            <a:pPr marL="287338" indent="-287338" algn="just">
              <a:buFont typeface="Arial" panose="020B0604020202020204" pitchFamily="34" charset="0"/>
              <a:buChar char="•"/>
              <a:tabLst>
                <a:tab pos="228600" algn="l"/>
              </a:tabLst>
            </a:pPr>
            <a:r>
              <a:rPr lang="en-US" dirty="0" smtClean="0">
                <a:latin typeface="Verdana" panose="020B0604030504040204" pitchFamily="34" charset="0"/>
                <a:ea typeface="Verdana" panose="020B0604030504040204" pitchFamily="34" charset="0"/>
                <a:cs typeface="Verdana" panose="020B0604030504040204" pitchFamily="34" charset="0"/>
              </a:rPr>
              <a:t>Must not have received a promotion or re-classification (if either resulted in a salary increase) after Feb. 1, 2016 </a:t>
            </a:r>
          </a:p>
          <a:p>
            <a:pPr algn="just"/>
            <a:endParaRPr lang="en-US" sz="1400" dirty="0"/>
          </a:p>
          <a:p>
            <a:pPr algn="just"/>
            <a:r>
              <a:rPr lang="en-US" sz="1400" dirty="0">
                <a:latin typeface="Verdana" panose="020B0604030504040204" pitchFamily="34" charset="0"/>
                <a:ea typeface="Verdana" panose="020B0604030504040204" pitchFamily="34" charset="0"/>
                <a:cs typeface="Verdana" panose="020B0604030504040204" pitchFamily="34" charset="0"/>
              </a:rPr>
              <a:t>*Employees serving in an “interim” capacity are eligible for a merit increase based on their salary prior to their “interim” appointment. </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546407" y="265830"/>
            <a:ext cx="8055803" cy="430887"/>
          </a:xfrm>
          <a:prstGeom prst="rect">
            <a:avLst/>
          </a:prstGeom>
          <a:noFill/>
        </p:spPr>
        <p:txBody>
          <a:bodyPr wrap="square" rtlCol="0">
            <a:spAutoFit/>
          </a:bodyPr>
          <a:lstStyle/>
          <a:p>
            <a:pPr algn="ctr"/>
            <a:r>
              <a:rPr lang="en-US" sz="2200" dirty="0" smtClean="0">
                <a:latin typeface="Verdana" panose="020B0604030504040204" pitchFamily="34" charset="0"/>
                <a:ea typeface="Verdana" panose="020B0604030504040204" pitchFamily="34" charset="0"/>
                <a:cs typeface="Verdana" panose="020B0604030504040204" pitchFamily="34" charset="0"/>
              </a:rPr>
              <a:t>Merit Eligibility</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453754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6406" y="1232922"/>
            <a:ext cx="8055803" cy="369332"/>
          </a:xfrm>
          <a:prstGeom prst="rect">
            <a:avLst/>
          </a:prstGeom>
        </p:spPr>
        <p:txBody>
          <a:bodyPr wrap="square">
            <a:spAutoFit/>
          </a:bodyPr>
          <a:lstStyle/>
          <a:p>
            <a:endParaRPr lang="en-US" dirty="0"/>
          </a:p>
        </p:txBody>
      </p:sp>
      <p:sp>
        <p:nvSpPr>
          <p:cNvPr id="3" name="Rectangle 2"/>
          <p:cNvSpPr/>
          <p:nvPr/>
        </p:nvSpPr>
        <p:spPr>
          <a:xfrm>
            <a:off x="546406" y="823717"/>
            <a:ext cx="8055802" cy="1354217"/>
          </a:xfrm>
          <a:prstGeom prst="rect">
            <a:avLst/>
          </a:prstGeom>
        </p:spPr>
        <p:txBody>
          <a:bodyPr wrap="square">
            <a:spAutoFit/>
          </a:bodyPr>
          <a:lstStyle/>
          <a:p>
            <a:pPr algn="just"/>
            <a:r>
              <a:rPr lang="en-US" sz="1600" b="1" dirty="0" smtClean="0">
                <a:latin typeface="Verdana" panose="020B0604030504040204" pitchFamily="34" charset="0"/>
                <a:ea typeface="Verdana" panose="020B0604030504040204" pitchFamily="34" charset="0"/>
                <a:cs typeface="Verdana" panose="020B0604030504040204" pitchFamily="34" charset="0"/>
              </a:rPr>
              <a:t>Staff</a:t>
            </a:r>
            <a:r>
              <a:rPr lang="en-US" sz="1600" dirty="0">
                <a:latin typeface="Verdana" panose="020B0604030504040204" pitchFamily="34" charset="0"/>
                <a:ea typeface="Verdana" panose="020B0604030504040204" pitchFamily="34" charset="0"/>
                <a:cs typeface="Verdana" panose="020B0604030504040204" pitchFamily="34" charset="0"/>
              </a:rPr>
              <a:t>: Must have demonstrated meritorious performance as documented on a current year performance evaluation with a “Proficient” or higher overall rating that has been conducted in accordance with university policies. </a:t>
            </a:r>
            <a:r>
              <a:rPr lang="en-US" sz="1600" dirty="0" smtClean="0">
                <a:latin typeface="Verdana" panose="020B0604030504040204" pitchFamily="34" charset="0"/>
                <a:ea typeface="Verdana" panose="020B0604030504040204" pitchFamily="34" charset="0"/>
                <a:cs typeface="Verdana" panose="020B0604030504040204" pitchFamily="34" charset="0"/>
              </a:rPr>
              <a:t>There </a:t>
            </a:r>
            <a:r>
              <a:rPr lang="en-US" sz="1600" dirty="0">
                <a:latin typeface="Verdana" panose="020B0604030504040204" pitchFamily="34" charset="0"/>
                <a:ea typeface="Verdana" panose="020B0604030504040204" pitchFamily="34" charset="0"/>
                <a:cs typeface="Verdana" panose="020B0604030504040204" pitchFamily="34" charset="0"/>
              </a:rPr>
              <a:t>are five levels on the staff Performance evaluation: </a:t>
            </a:r>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n-US" b="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546407" y="265830"/>
            <a:ext cx="8055803" cy="430887"/>
          </a:xfrm>
          <a:prstGeom prst="rect">
            <a:avLst/>
          </a:prstGeom>
          <a:noFill/>
        </p:spPr>
        <p:txBody>
          <a:bodyPr wrap="square" rtlCol="0">
            <a:spAutoFit/>
          </a:bodyPr>
          <a:lstStyle/>
          <a:p>
            <a:pPr algn="ctr"/>
            <a:r>
              <a:rPr lang="en-US" sz="2200" dirty="0" smtClean="0">
                <a:latin typeface="Verdana" panose="020B0604030504040204" pitchFamily="34" charset="0"/>
                <a:ea typeface="Verdana" panose="020B0604030504040204" pitchFamily="34" charset="0"/>
                <a:cs typeface="Verdana" panose="020B0604030504040204" pitchFamily="34" charset="0"/>
              </a:rPr>
              <a:t>Merit Eligibility</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232350272"/>
              </p:ext>
            </p:extLst>
          </p:nvPr>
        </p:nvGraphicFramePr>
        <p:xfrm>
          <a:off x="1526307" y="2132432"/>
          <a:ext cx="6453036" cy="2194560"/>
        </p:xfrm>
        <a:graphic>
          <a:graphicData uri="http://schemas.openxmlformats.org/drawingml/2006/table">
            <a:tbl>
              <a:tblPr firstRow="1" bandRow="1">
                <a:tableStyleId>{85BE263C-DBD7-4A20-BB59-AAB30ACAA65A}</a:tableStyleId>
              </a:tblPr>
              <a:tblGrid>
                <a:gridCol w="2151012"/>
                <a:gridCol w="2151012"/>
                <a:gridCol w="2151012"/>
              </a:tblGrid>
              <a:tr h="279356">
                <a:tc>
                  <a:txBody>
                    <a:bodyPr/>
                    <a:lstStyle/>
                    <a:p>
                      <a:r>
                        <a:rPr lang="en-US" dirty="0" smtClean="0"/>
                        <a:t>Rating</a:t>
                      </a:r>
                      <a:endParaRPr lang="en-US" dirty="0"/>
                    </a:p>
                  </a:txBody>
                  <a:tcPr>
                    <a:solidFill>
                      <a:srgbClr val="850928"/>
                    </a:solidFill>
                  </a:tcPr>
                </a:tc>
                <a:tc>
                  <a:txBody>
                    <a:bodyPr/>
                    <a:lstStyle/>
                    <a:p>
                      <a:r>
                        <a:rPr lang="en-US" dirty="0" smtClean="0"/>
                        <a:t>Scale</a:t>
                      </a:r>
                      <a:endParaRPr lang="en-US" dirty="0"/>
                    </a:p>
                  </a:txBody>
                  <a:tcPr>
                    <a:solidFill>
                      <a:srgbClr val="850928"/>
                    </a:solidFill>
                  </a:tcPr>
                </a:tc>
                <a:tc>
                  <a:txBody>
                    <a:bodyPr/>
                    <a:lstStyle/>
                    <a:p>
                      <a:r>
                        <a:rPr lang="en-US" dirty="0" smtClean="0"/>
                        <a:t>Eligibility</a:t>
                      </a:r>
                      <a:endParaRPr lang="en-US" dirty="0"/>
                    </a:p>
                  </a:txBody>
                  <a:tcPr>
                    <a:solidFill>
                      <a:srgbClr val="850928"/>
                    </a:solidFill>
                  </a:tcPr>
                </a:tc>
              </a:tr>
              <a:tr h="279356">
                <a:tc>
                  <a:txBody>
                    <a:bodyPr/>
                    <a:lstStyle/>
                    <a:p>
                      <a:r>
                        <a:rPr lang="en-US" dirty="0" smtClean="0"/>
                        <a:t>Unsatisfactory</a:t>
                      </a:r>
                      <a:endParaRPr lang="en-US" dirty="0"/>
                    </a:p>
                  </a:txBody>
                  <a:tcPr/>
                </a:tc>
                <a:tc>
                  <a:txBody>
                    <a:bodyPr/>
                    <a:lstStyle/>
                    <a:p>
                      <a:r>
                        <a:rPr lang="en-US" dirty="0" smtClean="0"/>
                        <a:t>1 - 1.49</a:t>
                      </a:r>
                      <a:endParaRPr lang="en-US" dirty="0"/>
                    </a:p>
                  </a:txBody>
                  <a:tcPr/>
                </a:tc>
                <a:tc>
                  <a:txBody>
                    <a:bodyPr/>
                    <a:lstStyle/>
                    <a:p>
                      <a:r>
                        <a:rPr lang="en-US" dirty="0" smtClean="0"/>
                        <a:t>Ineligible</a:t>
                      </a:r>
                      <a:endParaRPr lang="en-US" dirty="0"/>
                    </a:p>
                  </a:txBody>
                  <a:tcPr/>
                </a:tc>
              </a:tr>
              <a:tr h="279356">
                <a:tc>
                  <a:txBody>
                    <a:bodyPr/>
                    <a:lstStyle/>
                    <a:p>
                      <a:r>
                        <a:rPr lang="en-US" dirty="0" smtClean="0"/>
                        <a:t>Inconsistent</a:t>
                      </a:r>
                      <a:endParaRPr lang="en-US" dirty="0"/>
                    </a:p>
                  </a:txBody>
                  <a:tcPr/>
                </a:tc>
                <a:tc>
                  <a:txBody>
                    <a:bodyPr/>
                    <a:lstStyle/>
                    <a:p>
                      <a:r>
                        <a:rPr lang="en-US" dirty="0" smtClean="0"/>
                        <a:t>1.5 - 2.49</a:t>
                      </a:r>
                      <a:endParaRPr lang="en-US" dirty="0"/>
                    </a:p>
                  </a:txBody>
                  <a:tcPr/>
                </a:tc>
                <a:tc>
                  <a:txBody>
                    <a:bodyPr/>
                    <a:lstStyle/>
                    <a:p>
                      <a:r>
                        <a:rPr lang="en-US" dirty="0" smtClean="0"/>
                        <a:t>Ineligible</a:t>
                      </a:r>
                      <a:endParaRPr lang="en-US" dirty="0"/>
                    </a:p>
                  </a:txBody>
                  <a:tcPr/>
                </a:tc>
              </a:tr>
              <a:tr h="279356">
                <a:tc>
                  <a:txBody>
                    <a:bodyPr/>
                    <a:lstStyle/>
                    <a:p>
                      <a:r>
                        <a:rPr lang="en-US" dirty="0" smtClean="0"/>
                        <a:t>Proficient</a:t>
                      </a:r>
                      <a:endParaRPr lang="en-US" dirty="0"/>
                    </a:p>
                  </a:txBody>
                  <a:tcPr/>
                </a:tc>
                <a:tc>
                  <a:txBody>
                    <a:bodyPr/>
                    <a:lstStyle/>
                    <a:p>
                      <a:r>
                        <a:rPr lang="en-US" dirty="0" smtClean="0"/>
                        <a:t>2.5 - 3.49</a:t>
                      </a:r>
                      <a:endParaRPr lang="en-US" dirty="0"/>
                    </a:p>
                  </a:txBody>
                  <a:tcPr/>
                </a:tc>
                <a:tc>
                  <a:txBody>
                    <a:bodyPr/>
                    <a:lstStyle/>
                    <a:p>
                      <a:r>
                        <a:rPr lang="en-US" dirty="0" smtClean="0"/>
                        <a:t>Eligible</a:t>
                      </a:r>
                      <a:endParaRPr lang="en-US" dirty="0"/>
                    </a:p>
                  </a:txBody>
                  <a:tcPr/>
                </a:tc>
              </a:tr>
              <a:tr h="279356">
                <a:tc>
                  <a:txBody>
                    <a:bodyPr/>
                    <a:lstStyle/>
                    <a:p>
                      <a:r>
                        <a:rPr lang="en-US" dirty="0" smtClean="0"/>
                        <a:t>Highly Effective</a:t>
                      </a:r>
                      <a:endParaRPr lang="en-US" dirty="0"/>
                    </a:p>
                  </a:txBody>
                  <a:tcPr/>
                </a:tc>
                <a:tc>
                  <a:txBody>
                    <a:bodyPr/>
                    <a:lstStyle/>
                    <a:p>
                      <a:r>
                        <a:rPr lang="en-US" dirty="0" smtClean="0"/>
                        <a:t>3.5 - 4.49</a:t>
                      </a:r>
                      <a:endParaRPr lang="en-US" dirty="0"/>
                    </a:p>
                  </a:txBody>
                  <a:tcPr/>
                </a:tc>
                <a:tc>
                  <a:txBody>
                    <a:bodyPr/>
                    <a:lstStyle/>
                    <a:p>
                      <a:r>
                        <a:rPr lang="en-US" dirty="0" smtClean="0"/>
                        <a:t>Eligible</a:t>
                      </a:r>
                      <a:endParaRPr lang="en-US" dirty="0"/>
                    </a:p>
                  </a:txBody>
                  <a:tcPr/>
                </a:tc>
              </a:tr>
              <a:tr h="279356">
                <a:tc>
                  <a:txBody>
                    <a:bodyPr/>
                    <a:lstStyle/>
                    <a:p>
                      <a:r>
                        <a:rPr lang="en-US" dirty="0" smtClean="0"/>
                        <a:t>Exceptional</a:t>
                      </a:r>
                      <a:endParaRPr lang="en-US" dirty="0"/>
                    </a:p>
                  </a:txBody>
                  <a:tcPr/>
                </a:tc>
                <a:tc>
                  <a:txBody>
                    <a:bodyPr/>
                    <a:lstStyle/>
                    <a:p>
                      <a:r>
                        <a:rPr lang="en-US" dirty="0" smtClean="0"/>
                        <a:t>4.5 - 5</a:t>
                      </a:r>
                      <a:endParaRPr lang="en-US" dirty="0"/>
                    </a:p>
                  </a:txBody>
                  <a:tcPr/>
                </a:tc>
                <a:tc>
                  <a:txBody>
                    <a:bodyPr/>
                    <a:lstStyle/>
                    <a:p>
                      <a:r>
                        <a:rPr lang="en-US" dirty="0" smtClean="0"/>
                        <a:t>Eligible</a:t>
                      </a:r>
                      <a:endParaRPr lang="en-US" dirty="0"/>
                    </a:p>
                  </a:txBody>
                  <a:tcPr/>
                </a:tc>
              </a:tr>
            </a:tbl>
          </a:graphicData>
        </a:graphic>
      </p:graphicFrame>
    </p:spTree>
    <p:extLst>
      <p:ext uri="{BB962C8B-B14F-4D97-AF65-F5344CB8AC3E}">
        <p14:creationId xmlns:p14="http://schemas.microsoft.com/office/powerpoint/2010/main" val="7513870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539013"/>
            <a:ext cx="5990026" cy="3397718"/>
            <a:chOff x="0" y="539013"/>
            <a:chExt cx="5990026" cy="3397718"/>
          </a:xfrm>
        </p:grpSpPr>
        <p:sp>
          <p:nvSpPr>
            <p:cNvPr id="4" name="TextBox 3"/>
            <p:cNvSpPr txBox="1"/>
            <p:nvPr/>
          </p:nvSpPr>
          <p:spPr>
            <a:xfrm>
              <a:off x="0" y="1921015"/>
              <a:ext cx="5990026" cy="584775"/>
            </a:xfrm>
            <a:prstGeom prst="rect">
              <a:avLst/>
            </a:prstGeom>
            <a:noFill/>
          </p:spPr>
          <p:txBody>
            <a:bodyPr wrap="square" rtlCol="0">
              <a:spAutoFit/>
            </a:bodyPr>
            <a:lstStyle/>
            <a:p>
              <a:r>
                <a:rPr lang="en-US" sz="3200" b="1" dirty="0" smtClean="0">
                  <a:solidFill>
                    <a:schemeClr val="accent2">
                      <a:lumMod val="75000"/>
                    </a:schemeClr>
                  </a:solidFill>
                  <a:effectLst>
                    <a:outerShdw blurRad="38100" dist="38100" dir="2700000" algn="tl">
                      <a:srgbClr val="000000">
                        <a:alpha val="43137"/>
                      </a:srgbClr>
                    </a:outerShdw>
                  </a:effectLst>
                </a:rPr>
                <a:t>Merit Eligible</a:t>
              </a:r>
              <a:endParaRPr lang="en-US" sz="3200" b="1" dirty="0">
                <a:solidFill>
                  <a:schemeClr val="accent2">
                    <a:lumMod val="75000"/>
                  </a:schemeClr>
                </a:solidFill>
                <a:effectLst>
                  <a:outerShdw blurRad="38100" dist="38100" dir="2700000" algn="tl">
                    <a:srgbClr val="000000">
                      <a:alpha val="43137"/>
                    </a:srgbClr>
                  </a:outerShdw>
                </a:effectLst>
              </a:endParaRPr>
            </a:p>
          </p:txBody>
        </p:sp>
        <p:sp>
          <p:nvSpPr>
            <p:cNvPr id="2" name="Left Brace 1"/>
            <p:cNvSpPr/>
            <p:nvPr/>
          </p:nvSpPr>
          <p:spPr>
            <a:xfrm>
              <a:off x="2630104" y="539013"/>
              <a:ext cx="661736" cy="3397718"/>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dirty="0"/>
            </a:p>
          </p:txBody>
        </p:sp>
      </p:gr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309" y="85733"/>
            <a:ext cx="4589668" cy="4264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30178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6406" y="1232922"/>
            <a:ext cx="8055803" cy="369332"/>
          </a:xfrm>
          <a:prstGeom prst="rect">
            <a:avLst/>
          </a:prstGeom>
        </p:spPr>
        <p:txBody>
          <a:bodyPr wrap="square">
            <a:spAutoFit/>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8913" y="7425"/>
            <a:ext cx="1044575" cy="90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500" y="74614"/>
            <a:ext cx="4377700" cy="4325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50406" y="1365533"/>
            <a:ext cx="2326394" cy="1569660"/>
          </a:xfrm>
          <a:prstGeom prst="rect">
            <a:avLst/>
          </a:prstGeom>
          <a:noFill/>
        </p:spPr>
        <p:txBody>
          <a:bodyPr wrap="square" rtlCol="0">
            <a:spAutoFit/>
          </a:bodyPr>
          <a:lstStyle/>
          <a:p>
            <a:r>
              <a:rPr lang="en-US" sz="3200" b="1" dirty="0" smtClean="0">
                <a:solidFill>
                  <a:schemeClr val="accent2">
                    <a:lumMod val="75000"/>
                  </a:schemeClr>
                </a:solidFill>
                <a:effectLst>
                  <a:outerShdw blurRad="38100" dist="38100" dir="2700000" algn="tl">
                    <a:srgbClr val="000000">
                      <a:alpha val="43137"/>
                    </a:srgbClr>
                  </a:outerShdw>
                </a:effectLst>
              </a:rPr>
              <a:t>Merit </a:t>
            </a:r>
          </a:p>
          <a:p>
            <a:r>
              <a:rPr lang="en-US" sz="3200" b="1" dirty="0" smtClean="0">
                <a:solidFill>
                  <a:schemeClr val="accent2">
                    <a:lumMod val="75000"/>
                  </a:schemeClr>
                </a:solidFill>
                <a:effectLst>
                  <a:outerShdw blurRad="38100" dist="38100" dir="2700000" algn="tl">
                    <a:srgbClr val="000000">
                      <a:alpha val="43137"/>
                    </a:srgbClr>
                  </a:outerShdw>
                </a:effectLst>
              </a:rPr>
              <a:t>Distribution </a:t>
            </a:r>
          </a:p>
          <a:p>
            <a:r>
              <a:rPr lang="en-US" sz="3200" b="1" dirty="0" smtClean="0">
                <a:solidFill>
                  <a:schemeClr val="accent2">
                    <a:lumMod val="75000"/>
                  </a:schemeClr>
                </a:solidFill>
                <a:effectLst>
                  <a:outerShdw blurRad="38100" dist="38100" dir="2700000" algn="tl">
                    <a:srgbClr val="000000">
                      <a:alpha val="43137"/>
                    </a:srgbClr>
                  </a:outerShdw>
                </a:effectLst>
              </a:rPr>
              <a:t>Scenarios</a:t>
            </a:r>
            <a:endParaRPr lang="en-US" sz="3200" b="1"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83063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6406" y="1232922"/>
            <a:ext cx="8055803" cy="369332"/>
          </a:xfrm>
          <a:prstGeom prst="rect">
            <a:avLst/>
          </a:prstGeom>
        </p:spPr>
        <p:txBody>
          <a:bodyPr wrap="square">
            <a:spAutoFit/>
          </a:bodyPr>
          <a:lstStyle/>
          <a:p>
            <a:endParaRPr lang="en-US" dirty="0"/>
          </a:p>
        </p:txBody>
      </p:sp>
      <p:sp>
        <p:nvSpPr>
          <p:cNvPr id="5" name="TextBox 4"/>
          <p:cNvSpPr txBox="1"/>
          <p:nvPr/>
        </p:nvSpPr>
        <p:spPr>
          <a:xfrm>
            <a:off x="677797" y="157830"/>
            <a:ext cx="8055803" cy="430887"/>
          </a:xfrm>
          <a:prstGeom prst="rect">
            <a:avLst/>
          </a:prstGeom>
          <a:noFill/>
        </p:spPr>
        <p:txBody>
          <a:bodyPr wrap="square" rtlCol="0">
            <a:spAutoFit/>
          </a:bodyPr>
          <a:lstStyle/>
          <a:p>
            <a:pPr algn="ctr"/>
            <a:r>
              <a:rPr lang="en-US" sz="2200" dirty="0" smtClean="0">
                <a:latin typeface="Verdana" panose="020B0604030504040204" pitchFamily="34" charset="0"/>
                <a:ea typeface="Verdana" panose="020B0604030504040204" pitchFamily="34" charset="0"/>
                <a:cs typeface="Verdana" panose="020B0604030504040204" pitchFamily="34" charset="0"/>
              </a:rPr>
              <a:t>Past History – Ratings Distributions</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397581656"/>
              </p:ext>
            </p:extLst>
          </p:nvPr>
        </p:nvGraphicFramePr>
        <p:xfrm>
          <a:off x="771397" y="719996"/>
          <a:ext cx="7423200" cy="3254712"/>
        </p:xfrm>
        <a:graphic>
          <a:graphicData uri="http://schemas.openxmlformats.org/drawingml/2006/table">
            <a:tbl>
              <a:tblPr firstRow="1" bandRow="1">
                <a:tableStyleId>{0E3FDE45-AF77-4B5C-9715-49D594BDF05E}</a:tableStyleId>
              </a:tblPr>
              <a:tblGrid>
                <a:gridCol w="2170520"/>
                <a:gridCol w="1338613"/>
                <a:gridCol w="1249070"/>
                <a:gridCol w="1310400"/>
                <a:gridCol w="1354597"/>
              </a:tblGrid>
              <a:tr h="457888">
                <a:tc>
                  <a:txBody>
                    <a:bodyPr/>
                    <a:lstStyle/>
                    <a:p>
                      <a:endParaRPr lang="en-US" sz="1600" dirty="0"/>
                    </a:p>
                  </a:txBody>
                  <a:tcPr/>
                </a:tc>
                <a:tc>
                  <a:txBody>
                    <a:bodyPr/>
                    <a:lstStyle/>
                    <a:p>
                      <a:pPr algn="ctr"/>
                      <a:r>
                        <a:rPr lang="en-US" sz="1600" dirty="0" smtClean="0"/>
                        <a:t>2015</a:t>
                      </a:r>
                      <a:endParaRPr lang="en-US" sz="1600" dirty="0"/>
                    </a:p>
                  </a:txBody>
                  <a:tcPr/>
                </a:tc>
                <a:tc>
                  <a:txBody>
                    <a:bodyPr/>
                    <a:lstStyle/>
                    <a:p>
                      <a:pPr algn="ctr"/>
                      <a:r>
                        <a:rPr lang="en-US" sz="1600" dirty="0" smtClean="0"/>
                        <a:t>2014</a:t>
                      </a:r>
                      <a:endParaRPr lang="en-US" sz="1600" dirty="0"/>
                    </a:p>
                  </a:txBody>
                  <a:tcPr/>
                </a:tc>
                <a:tc>
                  <a:txBody>
                    <a:bodyPr/>
                    <a:lstStyle/>
                    <a:p>
                      <a:pPr algn="ctr"/>
                      <a:r>
                        <a:rPr lang="en-US" sz="1600" dirty="0" smtClean="0"/>
                        <a:t>2013</a:t>
                      </a:r>
                      <a:endParaRPr lang="en-US" sz="1600" dirty="0"/>
                    </a:p>
                  </a:txBody>
                  <a:tcPr/>
                </a:tc>
                <a:tc>
                  <a:txBody>
                    <a:bodyPr/>
                    <a:lstStyle/>
                    <a:p>
                      <a:pPr algn="ctr"/>
                      <a:r>
                        <a:rPr lang="en-US" sz="1600" dirty="0" smtClean="0"/>
                        <a:t>2012</a:t>
                      </a:r>
                      <a:endParaRPr lang="en-US" sz="1600" dirty="0"/>
                    </a:p>
                  </a:txBody>
                  <a:tcPr/>
                </a:tc>
              </a:tr>
              <a:tr h="501308">
                <a:tc>
                  <a:txBody>
                    <a:bodyPr/>
                    <a:lstStyle/>
                    <a:p>
                      <a:r>
                        <a:rPr lang="en-US" sz="1600" b="1" dirty="0" smtClean="0"/>
                        <a:t>Rating</a:t>
                      </a:r>
                      <a:endParaRPr lang="en-US" sz="1600" b="1"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t>Percentage</a:t>
                      </a:r>
                    </a:p>
                    <a:p>
                      <a:pPr algn="ctr"/>
                      <a:endParaRPr lang="en-US" sz="1600" b="1"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t>Percentage</a:t>
                      </a:r>
                    </a:p>
                    <a:p>
                      <a:pPr algn="ctr"/>
                      <a:endParaRPr lang="en-US" sz="1600" b="1"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t>Percentage</a:t>
                      </a:r>
                    </a:p>
                    <a:p>
                      <a:pPr algn="ctr"/>
                      <a:endParaRPr lang="en-US" sz="1600" b="1"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t>Percentage</a:t>
                      </a:r>
                    </a:p>
                    <a:p>
                      <a:pPr algn="ctr"/>
                      <a:endParaRPr lang="en-US" sz="1600" b="1" dirty="0"/>
                    </a:p>
                  </a:txBody>
                  <a:tcPr/>
                </a:tc>
              </a:tr>
              <a:tr h="452006">
                <a:tc>
                  <a:txBody>
                    <a:bodyPr/>
                    <a:lstStyle/>
                    <a:p>
                      <a:r>
                        <a:rPr lang="en-US" sz="1600" dirty="0" smtClean="0"/>
                        <a:t>Outstanding</a:t>
                      </a:r>
                      <a:endParaRPr lang="en-US" sz="1600" b="1" dirty="0">
                        <a:solidFill>
                          <a:srgbClr val="C00000"/>
                        </a:solidFill>
                      </a:endParaRPr>
                    </a:p>
                  </a:txBody>
                  <a:tcPr/>
                </a:tc>
                <a:tc>
                  <a:txBody>
                    <a:bodyPr/>
                    <a:lstStyle/>
                    <a:p>
                      <a:pPr algn="ctr"/>
                      <a:r>
                        <a:rPr lang="en-US" sz="1600" dirty="0" smtClean="0">
                          <a:solidFill>
                            <a:srgbClr val="850928"/>
                          </a:solidFill>
                        </a:rPr>
                        <a:t>23.78%</a:t>
                      </a:r>
                      <a:endParaRPr lang="en-US" sz="1600" dirty="0">
                        <a:solidFill>
                          <a:srgbClr val="850928"/>
                        </a:solidFill>
                      </a:endParaRPr>
                    </a:p>
                  </a:txBody>
                  <a:tcPr/>
                </a:tc>
                <a:tc>
                  <a:txBody>
                    <a:bodyPr/>
                    <a:lstStyle/>
                    <a:p>
                      <a:pPr algn="ctr"/>
                      <a:r>
                        <a:rPr lang="en-US" sz="1600" dirty="0" smtClean="0">
                          <a:solidFill>
                            <a:srgbClr val="850928"/>
                          </a:solidFill>
                        </a:rPr>
                        <a:t>28.79%</a:t>
                      </a:r>
                      <a:endParaRPr lang="en-US" sz="1600" dirty="0">
                        <a:solidFill>
                          <a:srgbClr val="850928"/>
                        </a:solidFill>
                      </a:endParaRPr>
                    </a:p>
                  </a:txBody>
                  <a:tcPr/>
                </a:tc>
                <a:tc>
                  <a:txBody>
                    <a:bodyPr/>
                    <a:lstStyle/>
                    <a:p>
                      <a:pPr algn="ctr"/>
                      <a:r>
                        <a:rPr lang="en-US" sz="1600" dirty="0" smtClean="0">
                          <a:solidFill>
                            <a:srgbClr val="850928"/>
                          </a:solidFill>
                        </a:rPr>
                        <a:t>23.49%</a:t>
                      </a:r>
                      <a:endParaRPr lang="en-US" sz="1600" dirty="0">
                        <a:solidFill>
                          <a:srgbClr val="850928"/>
                        </a:solidFill>
                      </a:endParaRPr>
                    </a:p>
                  </a:txBody>
                  <a:tcPr/>
                </a:tc>
                <a:tc>
                  <a:txBody>
                    <a:bodyPr/>
                    <a:lstStyle/>
                    <a:p>
                      <a:pPr algn="ctr"/>
                      <a:r>
                        <a:rPr lang="en-US" sz="1600" dirty="0" smtClean="0">
                          <a:solidFill>
                            <a:srgbClr val="850928"/>
                          </a:solidFill>
                        </a:rPr>
                        <a:t>24.81%</a:t>
                      </a:r>
                      <a:endParaRPr lang="en-US" sz="1600" dirty="0">
                        <a:solidFill>
                          <a:srgbClr val="850928"/>
                        </a:solidFill>
                      </a:endParaRPr>
                    </a:p>
                  </a:txBody>
                  <a:tcPr/>
                </a:tc>
              </a:tr>
              <a:tr h="460800">
                <a:tc>
                  <a:txBody>
                    <a:bodyPr/>
                    <a:lstStyle/>
                    <a:p>
                      <a:r>
                        <a:rPr lang="en-US" sz="1600" dirty="0" smtClean="0"/>
                        <a:t>Exceeds Expectations</a:t>
                      </a:r>
                      <a:endParaRPr lang="en-US" sz="1600" b="1" dirty="0">
                        <a:solidFill>
                          <a:srgbClr val="C00000"/>
                        </a:solidFill>
                      </a:endParaRPr>
                    </a:p>
                  </a:txBody>
                  <a:tcPr/>
                </a:tc>
                <a:tc>
                  <a:txBody>
                    <a:bodyPr/>
                    <a:lstStyle/>
                    <a:p>
                      <a:pPr algn="ctr"/>
                      <a:r>
                        <a:rPr lang="en-US" sz="1600" dirty="0" smtClean="0">
                          <a:solidFill>
                            <a:srgbClr val="850928"/>
                          </a:solidFill>
                        </a:rPr>
                        <a:t>54.97%</a:t>
                      </a:r>
                      <a:endParaRPr lang="en-US" sz="1600" dirty="0">
                        <a:solidFill>
                          <a:srgbClr val="850928"/>
                        </a:solidFill>
                      </a:endParaRPr>
                    </a:p>
                  </a:txBody>
                  <a:tcPr/>
                </a:tc>
                <a:tc>
                  <a:txBody>
                    <a:bodyPr/>
                    <a:lstStyle/>
                    <a:p>
                      <a:pPr algn="ctr"/>
                      <a:r>
                        <a:rPr lang="en-US" sz="1600" dirty="0" smtClean="0">
                          <a:solidFill>
                            <a:srgbClr val="850928"/>
                          </a:solidFill>
                        </a:rPr>
                        <a:t>50.84%</a:t>
                      </a:r>
                      <a:endParaRPr lang="en-US" sz="1600" dirty="0">
                        <a:solidFill>
                          <a:srgbClr val="850928"/>
                        </a:solidFill>
                      </a:endParaRPr>
                    </a:p>
                  </a:txBody>
                  <a:tcPr/>
                </a:tc>
                <a:tc>
                  <a:txBody>
                    <a:bodyPr/>
                    <a:lstStyle/>
                    <a:p>
                      <a:pPr algn="ctr"/>
                      <a:r>
                        <a:rPr lang="en-US" sz="1600" dirty="0" smtClean="0">
                          <a:solidFill>
                            <a:srgbClr val="850928"/>
                          </a:solidFill>
                        </a:rPr>
                        <a:t>56.51%</a:t>
                      </a:r>
                      <a:endParaRPr lang="en-US" sz="1600" dirty="0">
                        <a:solidFill>
                          <a:srgbClr val="850928"/>
                        </a:solidFill>
                      </a:endParaRPr>
                    </a:p>
                  </a:txBody>
                  <a:tcPr/>
                </a:tc>
                <a:tc>
                  <a:txBody>
                    <a:bodyPr/>
                    <a:lstStyle/>
                    <a:p>
                      <a:pPr algn="ctr"/>
                      <a:r>
                        <a:rPr lang="en-US" sz="1600" dirty="0" smtClean="0">
                          <a:solidFill>
                            <a:srgbClr val="850928"/>
                          </a:solidFill>
                        </a:rPr>
                        <a:t>53.49%</a:t>
                      </a:r>
                      <a:endParaRPr lang="en-US" sz="1600" dirty="0">
                        <a:solidFill>
                          <a:srgbClr val="850928"/>
                        </a:solidFill>
                      </a:endParaRPr>
                    </a:p>
                  </a:txBody>
                  <a:tcPr/>
                </a:tc>
              </a:tr>
              <a:tr h="424800">
                <a:tc>
                  <a:txBody>
                    <a:bodyPr/>
                    <a:lstStyle/>
                    <a:p>
                      <a:r>
                        <a:rPr lang="en-US" sz="1600" dirty="0" smtClean="0"/>
                        <a:t>Meets Expectations</a:t>
                      </a:r>
                      <a:endParaRPr lang="en-US" sz="1600" b="1" dirty="0">
                        <a:solidFill>
                          <a:srgbClr val="C00000"/>
                        </a:solidFill>
                      </a:endParaRPr>
                    </a:p>
                  </a:txBody>
                  <a:tcPr/>
                </a:tc>
                <a:tc>
                  <a:txBody>
                    <a:bodyPr/>
                    <a:lstStyle/>
                    <a:p>
                      <a:pPr algn="ctr"/>
                      <a:r>
                        <a:rPr lang="en-US" sz="1600" dirty="0" smtClean="0">
                          <a:solidFill>
                            <a:srgbClr val="850928"/>
                          </a:solidFill>
                        </a:rPr>
                        <a:t>19.56%</a:t>
                      </a:r>
                      <a:endParaRPr lang="en-US" sz="1600" dirty="0">
                        <a:solidFill>
                          <a:srgbClr val="850928"/>
                        </a:solidFill>
                      </a:endParaRPr>
                    </a:p>
                  </a:txBody>
                  <a:tcPr/>
                </a:tc>
                <a:tc>
                  <a:txBody>
                    <a:bodyPr/>
                    <a:lstStyle/>
                    <a:p>
                      <a:pPr algn="ctr"/>
                      <a:r>
                        <a:rPr lang="en-US" sz="1600" dirty="0" smtClean="0">
                          <a:solidFill>
                            <a:srgbClr val="850928"/>
                          </a:solidFill>
                        </a:rPr>
                        <a:t>19.91%</a:t>
                      </a:r>
                      <a:endParaRPr lang="en-US" sz="1600" dirty="0">
                        <a:solidFill>
                          <a:srgbClr val="850928"/>
                        </a:solidFill>
                      </a:endParaRPr>
                    </a:p>
                  </a:txBody>
                  <a:tcPr/>
                </a:tc>
                <a:tc>
                  <a:txBody>
                    <a:bodyPr/>
                    <a:lstStyle/>
                    <a:p>
                      <a:pPr algn="ctr"/>
                      <a:r>
                        <a:rPr lang="en-US" sz="1600" dirty="0" smtClean="0">
                          <a:solidFill>
                            <a:srgbClr val="850928"/>
                          </a:solidFill>
                        </a:rPr>
                        <a:t>19.45%</a:t>
                      </a:r>
                      <a:endParaRPr lang="en-US" sz="1600" dirty="0">
                        <a:solidFill>
                          <a:srgbClr val="850928"/>
                        </a:solidFill>
                      </a:endParaRPr>
                    </a:p>
                  </a:txBody>
                  <a:tcPr/>
                </a:tc>
                <a:tc>
                  <a:txBody>
                    <a:bodyPr/>
                    <a:lstStyle/>
                    <a:p>
                      <a:pPr algn="ctr"/>
                      <a:r>
                        <a:rPr lang="en-US" sz="1600" dirty="0" smtClean="0">
                          <a:solidFill>
                            <a:srgbClr val="850928"/>
                          </a:solidFill>
                        </a:rPr>
                        <a:t>20.74%</a:t>
                      </a:r>
                      <a:endParaRPr lang="en-US" sz="1600" dirty="0">
                        <a:solidFill>
                          <a:srgbClr val="850928"/>
                        </a:solidFill>
                      </a:endParaRPr>
                    </a:p>
                  </a:txBody>
                  <a:tcPr/>
                </a:tc>
              </a:tr>
              <a:tr h="460800">
                <a:tc>
                  <a:txBody>
                    <a:bodyPr/>
                    <a:lstStyle/>
                    <a:p>
                      <a:r>
                        <a:rPr lang="en-US" sz="1600" dirty="0" smtClean="0"/>
                        <a:t>Improvement</a:t>
                      </a:r>
                      <a:r>
                        <a:rPr lang="en-US" sz="1600" baseline="0" dirty="0" smtClean="0"/>
                        <a:t> Needed</a:t>
                      </a:r>
                      <a:endParaRPr lang="en-US" sz="1600" b="1" dirty="0">
                        <a:solidFill>
                          <a:srgbClr val="C00000"/>
                        </a:solidFill>
                      </a:endParaRPr>
                    </a:p>
                  </a:txBody>
                  <a:tcPr/>
                </a:tc>
                <a:tc>
                  <a:txBody>
                    <a:bodyPr/>
                    <a:lstStyle/>
                    <a:p>
                      <a:pPr algn="ctr"/>
                      <a:r>
                        <a:rPr lang="en-US" sz="1600" dirty="0" smtClean="0">
                          <a:solidFill>
                            <a:srgbClr val="850928"/>
                          </a:solidFill>
                        </a:rPr>
                        <a:t>1.69%</a:t>
                      </a:r>
                      <a:endParaRPr lang="en-US" sz="1600" dirty="0">
                        <a:solidFill>
                          <a:srgbClr val="850928"/>
                        </a:solidFill>
                      </a:endParaRPr>
                    </a:p>
                  </a:txBody>
                  <a:tcPr/>
                </a:tc>
                <a:tc>
                  <a:txBody>
                    <a:bodyPr/>
                    <a:lstStyle/>
                    <a:p>
                      <a:pPr algn="ctr"/>
                      <a:r>
                        <a:rPr lang="en-US" sz="1600" dirty="0" smtClean="0">
                          <a:solidFill>
                            <a:srgbClr val="850928"/>
                          </a:solidFill>
                        </a:rPr>
                        <a:t>.46%</a:t>
                      </a:r>
                      <a:endParaRPr lang="en-US" sz="1600" dirty="0">
                        <a:solidFill>
                          <a:srgbClr val="850928"/>
                        </a:solidFill>
                      </a:endParaRPr>
                    </a:p>
                  </a:txBody>
                  <a:tcPr/>
                </a:tc>
                <a:tc>
                  <a:txBody>
                    <a:bodyPr/>
                    <a:lstStyle/>
                    <a:p>
                      <a:pPr algn="ctr"/>
                      <a:r>
                        <a:rPr lang="en-US" sz="1600" dirty="0" smtClean="0">
                          <a:solidFill>
                            <a:srgbClr val="850928"/>
                          </a:solidFill>
                        </a:rPr>
                        <a:t>.55%</a:t>
                      </a:r>
                      <a:endParaRPr lang="en-US" sz="1600" dirty="0">
                        <a:solidFill>
                          <a:srgbClr val="850928"/>
                        </a:solidFill>
                      </a:endParaRPr>
                    </a:p>
                  </a:txBody>
                  <a:tcPr/>
                </a:tc>
                <a:tc>
                  <a:txBody>
                    <a:bodyPr/>
                    <a:lstStyle/>
                    <a:p>
                      <a:pPr algn="ctr"/>
                      <a:r>
                        <a:rPr lang="en-US" sz="1600" dirty="0" smtClean="0">
                          <a:solidFill>
                            <a:srgbClr val="850928"/>
                          </a:solidFill>
                        </a:rPr>
                        <a:t>.97%</a:t>
                      </a:r>
                      <a:endParaRPr lang="en-US" sz="1600" dirty="0">
                        <a:solidFill>
                          <a:srgbClr val="850928"/>
                        </a:solidFill>
                      </a:endParaRPr>
                    </a:p>
                  </a:txBody>
                  <a:tcPr/>
                </a:tc>
              </a:tr>
              <a:tr h="419298">
                <a:tc>
                  <a:txBody>
                    <a:bodyPr/>
                    <a:lstStyle/>
                    <a:p>
                      <a:r>
                        <a:rPr lang="en-US" sz="1600" dirty="0" smtClean="0"/>
                        <a:t>Unsatisfactory</a:t>
                      </a:r>
                      <a:endParaRPr lang="en-US" sz="1600" b="1" dirty="0">
                        <a:solidFill>
                          <a:srgbClr val="C00000"/>
                        </a:solidFill>
                      </a:endParaRPr>
                    </a:p>
                  </a:txBody>
                  <a:tcPr/>
                </a:tc>
                <a:tc>
                  <a:txBody>
                    <a:bodyPr/>
                    <a:lstStyle/>
                    <a:p>
                      <a:pPr algn="ctr"/>
                      <a:r>
                        <a:rPr lang="en-US" sz="1600" dirty="0" smtClean="0">
                          <a:solidFill>
                            <a:srgbClr val="850928"/>
                          </a:solidFill>
                        </a:rPr>
                        <a:t>0.00%</a:t>
                      </a:r>
                      <a:endParaRPr lang="en-US" sz="1600" dirty="0">
                        <a:solidFill>
                          <a:srgbClr val="850928"/>
                        </a:solidFill>
                      </a:endParaRPr>
                    </a:p>
                  </a:txBody>
                  <a:tcPr/>
                </a:tc>
                <a:tc>
                  <a:txBody>
                    <a:bodyPr/>
                    <a:lstStyle/>
                    <a:p>
                      <a:pPr algn="ctr"/>
                      <a:r>
                        <a:rPr lang="en-US" sz="1600" dirty="0" smtClean="0">
                          <a:solidFill>
                            <a:srgbClr val="850928"/>
                          </a:solidFill>
                        </a:rPr>
                        <a:t>0.00%</a:t>
                      </a:r>
                      <a:endParaRPr lang="en-US" sz="1600" dirty="0">
                        <a:solidFill>
                          <a:srgbClr val="850928"/>
                        </a:solidFill>
                      </a:endParaRPr>
                    </a:p>
                  </a:txBody>
                  <a:tcPr/>
                </a:tc>
                <a:tc>
                  <a:txBody>
                    <a:bodyPr/>
                    <a:lstStyle/>
                    <a:p>
                      <a:pPr algn="ctr"/>
                      <a:r>
                        <a:rPr lang="en-US" sz="1600" dirty="0" smtClean="0">
                          <a:solidFill>
                            <a:srgbClr val="850928"/>
                          </a:solidFill>
                        </a:rPr>
                        <a:t>0.00%</a:t>
                      </a:r>
                      <a:endParaRPr lang="en-US" sz="1600" dirty="0">
                        <a:solidFill>
                          <a:srgbClr val="850928"/>
                        </a:solidFill>
                      </a:endParaRPr>
                    </a:p>
                  </a:txBody>
                  <a:tcPr/>
                </a:tc>
                <a:tc>
                  <a:txBody>
                    <a:bodyPr/>
                    <a:lstStyle/>
                    <a:p>
                      <a:pPr algn="ctr"/>
                      <a:r>
                        <a:rPr lang="en-US" sz="1600" dirty="0" smtClean="0">
                          <a:solidFill>
                            <a:srgbClr val="850928"/>
                          </a:solidFill>
                        </a:rPr>
                        <a:t>0.00%</a:t>
                      </a:r>
                      <a:endParaRPr lang="en-US" sz="1600" dirty="0">
                        <a:solidFill>
                          <a:srgbClr val="850928"/>
                        </a:solidFill>
                      </a:endParaRPr>
                    </a:p>
                  </a:txBody>
                  <a:tcPr/>
                </a:tc>
              </a:tr>
            </a:tbl>
          </a:graphicData>
        </a:graphic>
      </p:graphicFrame>
    </p:spTree>
    <p:extLst>
      <p:ext uri="{BB962C8B-B14F-4D97-AF65-F5344CB8AC3E}">
        <p14:creationId xmlns:p14="http://schemas.microsoft.com/office/powerpoint/2010/main" val="31416830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6406" y="1232922"/>
            <a:ext cx="8055803" cy="369332"/>
          </a:xfrm>
          <a:prstGeom prst="rect">
            <a:avLst/>
          </a:prstGeom>
        </p:spPr>
        <p:txBody>
          <a:bodyPr wrap="square">
            <a:spAutoFit/>
          </a:bodyPr>
          <a:lstStyle/>
          <a:p>
            <a:endParaRPr lang="en-US" dirty="0"/>
          </a:p>
        </p:txBody>
      </p:sp>
      <p:sp>
        <p:nvSpPr>
          <p:cNvPr id="5" name="TextBox 4"/>
          <p:cNvSpPr txBox="1"/>
          <p:nvPr/>
        </p:nvSpPr>
        <p:spPr>
          <a:xfrm>
            <a:off x="569797" y="157829"/>
            <a:ext cx="8055803" cy="430887"/>
          </a:xfrm>
          <a:prstGeom prst="rect">
            <a:avLst/>
          </a:prstGeom>
          <a:noFill/>
        </p:spPr>
        <p:txBody>
          <a:bodyPr wrap="square" rtlCol="0">
            <a:spAutoFit/>
          </a:bodyPr>
          <a:lstStyle/>
          <a:p>
            <a:pPr algn="ctr"/>
            <a:r>
              <a:rPr lang="en-US" sz="2200" dirty="0" smtClean="0">
                <a:latin typeface="Verdana" panose="020B0604030504040204" pitchFamily="34" charset="0"/>
                <a:ea typeface="Verdana" panose="020B0604030504040204" pitchFamily="34" charset="0"/>
                <a:cs typeface="Verdana" panose="020B0604030504040204" pitchFamily="34" charset="0"/>
              </a:rPr>
              <a:t>Merit Distribution- Suggested Factors to Consider</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3" name="Diagram 2"/>
          <p:cNvGraphicFramePr/>
          <p:nvPr>
            <p:extLst>
              <p:ext uri="{D42A27DB-BD31-4B8C-83A1-F6EECF244321}">
                <p14:modId xmlns:p14="http://schemas.microsoft.com/office/powerpoint/2010/main" val="1259322569"/>
              </p:ext>
            </p:extLst>
          </p:nvPr>
        </p:nvGraphicFramePr>
        <p:xfrm>
          <a:off x="1029600" y="1720799"/>
          <a:ext cx="7795808" cy="2635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296000" y="806400"/>
            <a:ext cx="6400800" cy="369332"/>
          </a:xfrm>
          <a:prstGeom prst="rect">
            <a:avLst/>
          </a:prstGeom>
          <a:noFill/>
        </p:spPr>
        <p:txBody>
          <a:bodyPr wrap="square" rtlCol="0">
            <a:spAutoFit/>
          </a:bodyPr>
          <a:lstStyle/>
          <a:p>
            <a:endParaRPr lang="en-US" dirty="0"/>
          </a:p>
        </p:txBody>
      </p:sp>
      <p:sp>
        <p:nvSpPr>
          <p:cNvPr id="7" name="TextBox 6"/>
          <p:cNvSpPr txBox="1"/>
          <p:nvPr/>
        </p:nvSpPr>
        <p:spPr>
          <a:xfrm>
            <a:off x="511698" y="920430"/>
            <a:ext cx="8502203" cy="861774"/>
          </a:xfrm>
          <a:prstGeom prst="rect">
            <a:avLst/>
          </a:prstGeom>
          <a:noFill/>
        </p:spPr>
        <p:txBody>
          <a:bodyPr wrap="square" rtlCol="0">
            <a:spAutoFit/>
          </a:bodyPr>
          <a:lstStyle/>
          <a:p>
            <a:r>
              <a:rPr lang="en-US" sz="1600" dirty="0" smtClean="0">
                <a:latin typeface="Verdana" panose="020B0604030504040204" pitchFamily="34" charset="0"/>
                <a:ea typeface="Verdana" panose="020B0604030504040204" pitchFamily="34" charset="0"/>
                <a:cs typeface="Verdana" panose="020B0604030504040204" pitchFamily="34" charset="0"/>
              </a:rPr>
              <a:t>Supervisors may rely on any of the following factors when making merit pay recommendations:</a:t>
            </a:r>
          </a:p>
          <a:p>
            <a:endParaRPr lang="en-US" dirty="0"/>
          </a:p>
        </p:txBody>
      </p:sp>
      <p:pic>
        <p:nvPicPr>
          <p:cNvPr id="8"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99425" y="0"/>
            <a:ext cx="1044575" cy="90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7970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6407" y="265830"/>
            <a:ext cx="8055803" cy="430887"/>
          </a:xfrm>
          <a:prstGeom prst="rect">
            <a:avLst/>
          </a:prstGeom>
          <a:noFill/>
        </p:spPr>
        <p:txBody>
          <a:bodyPr wrap="square" rtlCol="0">
            <a:spAutoFit/>
          </a:bodyPr>
          <a:lstStyle/>
          <a:p>
            <a:pPr algn="ctr"/>
            <a:r>
              <a:rPr lang="en-US" sz="2200" dirty="0" smtClean="0">
                <a:latin typeface="Verdana" panose="020B0604030504040204" pitchFamily="34" charset="0"/>
                <a:ea typeface="Verdana" panose="020B0604030504040204" pitchFamily="34" charset="0"/>
                <a:cs typeface="Verdana" panose="020B0604030504040204" pitchFamily="34" charset="0"/>
              </a:rPr>
              <a:t>Completing the Goals</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546405" y="727495"/>
            <a:ext cx="8055803" cy="584775"/>
          </a:xfrm>
          <a:prstGeom prst="rect">
            <a:avLst/>
          </a:prstGeom>
        </p:spPr>
        <p:txBody>
          <a:bodyPr wrap="square">
            <a:spAutoFit/>
          </a:bodyPr>
          <a:lstStyle/>
          <a:p>
            <a:endParaRPr lang="en-US" sz="1600" b="1" dirty="0" smtClean="0"/>
          </a:p>
          <a:p>
            <a:pPr>
              <a:defRPr/>
            </a:pPr>
            <a:endParaRPr lang="en-US"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p:nvPr/>
        </p:nvSpPr>
        <p:spPr>
          <a:xfrm>
            <a:off x="546403" y="821430"/>
            <a:ext cx="8055803" cy="830997"/>
          </a:xfrm>
          <a:prstGeom prst="rect">
            <a:avLst/>
          </a:prstGeom>
        </p:spPr>
        <p:txBody>
          <a:bodyPr wrap="square">
            <a:spAutoFit/>
          </a:bodyPr>
          <a:lstStyle/>
          <a:p>
            <a:r>
              <a:rPr lang="en-US" sz="1600" dirty="0" smtClean="0">
                <a:latin typeface="Verdana" panose="020B0604030504040204" pitchFamily="34" charset="0"/>
                <a:ea typeface="Verdana" panose="020B0604030504040204" pitchFamily="34" charset="0"/>
                <a:cs typeface="Verdana" panose="020B0604030504040204" pitchFamily="34" charset="0"/>
              </a:rPr>
              <a:t>The Performance Evaluation tab on the HR website contains links to the employee and supervisor recorded sessions in January regarding goals and the SharePoint system for entering the Performance Development Goals.</a:t>
            </a:r>
          </a:p>
        </p:txBody>
      </p:sp>
      <p:sp>
        <p:nvSpPr>
          <p:cNvPr id="5" name="Rectangle 4"/>
          <p:cNvSpPr/>
          <p:nvPr/>
        </p:nvSpPr>
        <p:spPr>
          <a:xfrm>
            <a:off x="2718651" y="3939723"/>
            <a:ext cx="3487878" cy="338554"/>
          </a:xfrm>
          <a:prstGeom prst="rect">
            <a:avLst/>
          </a:prstGeom>
        </p:spPr>
        <p:txBody>
          <a:bodyPr wrap="none">
            <a:spAutoFit/>
          </a:bodyPr>
          <a:lstStyle/>
          <a:p>
            <a:r>
              <a:rPr lang="en-US" sz="1600" dirty="0">
                <a:latin typeface="Verdana" panose="020B0604030504040204" pitchFamily="34" charset="0"/>
                <a:ea typeface="Verdana" panose="020B0604030504040204" pitchFamily="34" charset="0"/>
                <a:cs typeface="Verdana" panose="020B0604030504040204" pitchFamily="34" charset="0"/>
                <a:hlinkClick r:id="rId2"/>
              </a:rPr>
              <a:t>www.twu.edu/humanresources/</a:t>
            </a:r>
            <a:endParaRPr lang="en-US" sz="1600" dirty="0">
              <a:latin typeface="Verdana" panose="020B0604030504040204" pitchFamily="34" charset="0"/>
              <a:ea typeface="Verdana" panose="020B0604030504040204" pitchFamily="34" charset="0"/>
              <a:cs typeface="Verdana" panose="020B0604030504040204" pitchFamily="34" charset="0"/>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4599" y="1679100"/>
            <a:ext cx="4119040" cy="2260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97788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6406" y="1232922"/>
            <a:ext cx="8055803" cy="369332"/>
          </a:xfrm>
          <a:prstGeom prst="rect">
            <a:avLst/>
          </a:prstGeom>
        </p:spPr>
        <p:txBody>
          <a:bodyPr wrap="square">
            <a:spAutoFit/>
          </a:bodyPr>
          <a:lstStyle/>
          <a:p>
            <a:endParaRPr lang="en-US" dirty="0"/>
          </a:p>
        </p:txBody>
      </p:sp>
      <p:sp>
        <p:nvSpPr>
          <p:cNvPr id="5" name="TextBox 4"/>
          <p:cNvSpPr txBox="1"/>
          <p:nvPr/>
        </p:nvSpPr>
        <p:spPr>
          <a:xfrm>
            <a:off x="569797" y="157829"/>
            <a:ext cx="8055803" cy="430887"/>
          </a:xfrm>
          <a:prstGeom prst="rect">
            <a:avLst/>
          </a:prstGeom>
          <a:noFill/>
        </p:spPr>
        <p:txBody>
          <a:bodyPr wrap="square" rtlCol="0">
            <a:spAutoFit/>
          </a:bodyPr>
          <a:lstStyle/>
          <a:p>
            <a:pPr algn="ctr"/>
            <a:r>
              <a:rPr lang="en-US" sz="2200" dirty="0" smtClean="0">
                <a:latin typeface="Verdana" panose="020B0604030504040204" pitchFamily="34" charset="0"/>
                <a:ea typeface="Verdana" panose="020B0604030504040204" pitchFamily="34" charset="0"/>
                <a:cs typeface="Verdana" panose="020B0604030504040204" pitchFamily="34" charset="0"/>
              </a:rPr>
              <a:t>Merit Distribution- Suggested Factors to Consider</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3" name="Diagram 2"/>
          <p:cNvGraphicFramePr/>
          <p:nvPr>
            <p:extLst>
              <p:ext uri="{D42A27DB-BD31-4B8C-83A1-F6EECF244321}">
                <p14:modId xmlns:p14="http://schemas.microsoft.com/office/powerpoint/2010/main" val="122607708"/>
              </p:ext>
            </p:extLst>
          </p:nvPr>
        </p:nvGraphicFramePr>
        <p:xfrm>
          <a:off x="1029600" y="935999"/>
          <a:ext cx="7795808" cy="3002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296000" y="806400"/>
            <a:ext cx="6400800" cy="369332"/>
          </a:xfrm>
          <a:prstGeom prst="rect">
            <a:avLst/>
          </a:prstGeom>
          <a:noFill/>
        </p:spPr>
        <p:txBody>
          <a:bodyPr wrap="square" rtlCol="0">
            <a:spAutoFit/>
          </a:bodyPr>
          <a:lstStyle/>
          <a:p>
            <a:endParaRPr lang="en-US" dirty="0"/>
          </a:p>
        </p:txBody>
      </p:sp>
      <p:pic>
        <p:nvPicPr>
          <p:cNvPr id="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88913" y="7425"/>
            <a:ext cx="1044575" cy="90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78683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6406" y="1232922"/>
            <a:ext cx="8055803" cy="369332"/>
          </a:xfrm>
          <a:prstGeom prst="rect">
            <a:avLst/>
          </a:prstGeom>
        </p:spPr>
        <p:txBody>
          <a:bodyPr wrap="square">
            <a:spAutoFit/>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211" y="1602254"/>
            <a:ext cx="7505701" cy="27762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212" y="359241"/>
            <a:ext cx="7505700" cy="12430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334574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6406" y="1232922"/>
            <a:ext cx="8055803" cy="369332"/>
          </a:xfrm>
          <a:prstGeom prst="rect">
            <a:avLst/>
          </a:prstGeom>
        </p:spPr>
        <p:txBody>
          <a:bodyPr wrap="square">
            <a:spAutoFit/>
          </a:bodyPr>
          <a:lstStyle/>
          <a:p>
            <a:endParaRPr lang="en-US" dirty="0"/>
          </a:p>
        </p:txBody>
      </p:sp>
      <p:sp>
        <p:nvSpPr>
          <p:cNvPr id="5" name="TextBox 4"/>
          <p:cNvSpPr txBox="1"/>
          <p:nvPr/>
        </p:nvSpPr>
        <p:spPr>
          <a:xfrm>
            <a:off x="546407" y="265830"/>
            <a:ext cx="8055803" cy="584775"/>
          </a:xfrm>
          <a:prstGeom prst="rect">
            <a:avLst/>
          </a:prstGeom>
          <a:noFill/>
        </p:spPr>
        <p:txBody>
          <a:bodyPr wrap="square" rtlCol="0">
            <a:spAutoFit/>
          </a:bodyPr>
          <a:lstStyle/>
          <a:p>
            <a:pPr algn="ctr"/>
            <a:r>
              <a:rPr lang="en-US" sz="3200" dirty="0" smtClean="0"/>
              <a:t>FAQs</a:t>
            </a:r>
            <a:endParaRPr lang="en-US" sz="3200" dirty="0">
              <a:latin typeface="Arial"/>
              <a:cs typeface="Arial"/>
            </a:endParaRPr>
          </a:p>
        </p:txBody>
      </p:sp>
      <p:sp>
        <p:nvSpPr>
          <p:cNvPr id="2" name="TextBox 1"/>
          <p:cNvSpPr txBox="1"/>
          <p:nvPr/>
        </p:nvSpPr>
        <p:spPr>
          <a:xfrm>
            <a:off x="630564" y="754272"/>
            <a:ext cx="8513436" cy="3908762"/>
          </a:xfrm>
          <a:prstGeom prst="rect">
            <a:avLst/>
          </a:prstGeom>
          <a:noFill/>
        </p:spPr>
        <p:txBody>
          <a:bodyPr wrap="square" rtlCol="0">
            <a:spAutoFit/>
          </a:bodyPr>
          <a:lstStyle/>
          <a:p>
            <a:r>
              <a:rPr lang="en-US" b="1" dirty="0" smtClean="0"/>
              <a:t>Q1. What employee status qualifies for performance evaluations and merit?</a:t>
            </a:r>
          </a:p>
          <a:p>
            <a:r>
              <a:rPr lang="en-US" dirty="0" smtClean="0">
                <a:solidFill>
                  <a:srgbClr val="C00000"/>
                </a:solidFill>
              </a:rPr>
              <a:t>A1. Regular full-time and regular part-time staff employees.</a:t>
            </a:r>
          </a:p>
          <a:p>
            <a:endParaRPr lang="en-US" sz="800" dirty="0" smtClean="0"/>
          </a:p>
          <a:p>
            <a:r>
              <a:rPr lang="en-US" b="1" dirty="0" smtClean="0"/>
              <a:t>Q2. Will new regular full-time and regular part-time new hires receive a performance evaluation?</a:t>
            </a:r>
          </a:p>
          <a:p>
            <a:endParaRPr lang="en-US" sz="800" b="1" dirty="0" smtClean="0"/>
          </a:p>
          <a:p>
            <a:r>
              <a:rPr lang="en-US" dirty="0" smtClean="0">
                <a:solidFill>
                  <a:srgbClr val="C00000"/>
                </a:solidFill>
              </a:rPr>
              <a:t>A2. All regular full-time and regular part-time employees hired prior to September 1, 2016 should receive a performance evaluation.</a:t>
            </a:r>
          </a:p>
          <a:p>
            <a:endParaRPr lang="en-US" sz="800" b="1" dirty="0">
              <a:ln>
                <a:solidFill>
                  <a:srgbClr val="FFFF00"/>
                </a:solidFill>
              </a:ln>
              <a:solidFill>
                <a:srgbClr val="C00000"/>
              </a:solidFill>
            </a:endParaRPr>
          </a:p>
          <a:p>
            <a:r>
              <a:rPr lang="en-US" b="1" dirty="0" smtClean="0"/>
              <a:t>Q3. What is the process for faculty merit awards?</a:t>
            </a:r>
          </a:p>
          <a:p>
            <a:r>
              <a:rPr lang="en-US" dirty="0" smtClean="0">
                <a:solidFill>
                  <a:srgbClr val="C00000"/>
                </a:solidFill>
              </a:rPr>
              <a:t>A3. There will be a separate process facilitated by Dr. Martin for faculty merit awards.</a:t>
            </a:r>
          </a:p>
          <a:p>
            <a:endParaRPr lang="en-US" sz="800" dirty="0" smtClean="0">
              <a:solidFill>
                <a:srgbClr val="C00000"/>
              </a:solidFill>
            </a:endParaRPr>
          </a:p>
          <a:p>
            <a:r>
              <a:rPr lang="en-US" b="1" dirty="0" smtClean="0"/>
              <a:t>Q4</a:t>
            </a:r>
            <a:r>
              <a:rPr lang="en-US" b="1" dirty="0"/>
              <a:t>. What do I do if I haven’t completed my goals?</a:t>
            </a:r>
          </a:p>
          <a:p>
            <a:r>
              <a:rPr lang="en-US" dirty="0">
                <a:solidFill>
                  <a:srgbClr val="C00000"/>
                </a:solidFill>
              </a:rPr>
              <a:t>A4. Go to the Performance Evaluation page of the HR website, click on the Performance Development Goals link and complete them now in the SharePoint system.</a:t>
            </a:r>
          </a:p>
          <a:p>
            <a:endParaRPr lang="en-US" dirty="0" smtClean="0">
              <a:solidFill>
                <a:srgbClr val="C00000"/>
              </a:solidFill>
            </a:endParaRPr>
          </a:p>
        </p:txBody>
      </p:sp>
      <p:sp>
        <p:nvSpPr>
          <p:cNvPr id="3" name="TextBox 2"/>
          <p:cNvSpPr txBox="1"/>
          <p:nvPr/>
        </p:nvSpPr>
        <p:spPr>
          <a:xfrm>
            <a:off x="630564" y="2772372"/>
            <a:ext cx="456636" cy="369332"/>
          </a:xfrm>
          <a:prstGeom prst="rect">
            <a:avLst/>
          </a:prstGeom>
          <a:solidFill>
            <a:srgbClr val="FFFF00"/>
          </a:solidFill>
        </p:spPr>
        <p:txBody>
          <a:bodyPr wrap="square" rtlCol="0">
            <a:spAutoFit/>
          </a:bodyPr>
          <a:lstStyle/>
          <a:p>
            <a:r>
              <a:rPr lang="en-US" b="1" dirty="0"/>
              <a:t>Q3</a:t>
            </a:r>
            <a:endParaRPr lang="en-US" dirty="0"/>
          </a:p>
        </p:txBody>
      </p:sp>
    </p:spTree>
    <p:extLst>
      <p:ext uri="{BB962C8B-B14F-4D97-AF65-F5344CB8AC3E}">
        <p14:creationId xmlns:p14="http://schemas.microsoft.com/office/powerpoint/2010/main" val="42703911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6406" y="1232922"/>
            <a:ext cx="8055803" cy="369332"/>
          </a:xfrm>
          <a:prstGeom prst="rect">
            <a:avLst/>
          </a:prstGeom>
        </p:spPr>
        <p:txBody>
          <a:bodyPr wrap="square">
            <a:spAutoFit/>
          </a:bodyPr>
          <a:lstStyle/>
          <a:p>
            <a:endParaRPr lang="en-US" dirty="0"/>
          </a:p>
        </p:txBody>
      </p:sp>
      <p:sp>
        <p:nvSpPr>
          <p:cNvPr id="5" name="TextBox 4"/>
          <p:cNvSpPr txBox="1"/>
          <p:nvPr/>
        </p:nvSpPr>
        <p:spPr>
          <a:xfrm>
            <a:off x="546407" y="265830"/>
            <a:ext cx="8055803" cy="584775"/>
          </a:xfrm>
          <a:prstGeom prst="rect">
            <a:avLst/>
          </a:prstGeom>
          <a:noFill/>
        </p:spPr>
        <p:txBody>
          <a:bodyPr wrap="square" rtlCol="0">
            <a:spAutoFit/>
          </a:bodyPr>
          <a:lstStyle/>
          <a:p>
            <a:pPr algn="ctr"/>
            <a:r>
              <a:rPr lang="en-US" sz="3200" dirty="0" smtClean="0"/>
              <a:t>FAQs</a:t>
            </a:r>
            <a:endParaRPr lang="en-US" sz="3200" dirty="0">
              <a:latin typeface="Arial"/>
              <a:cs typeface="Arial"/>
            </a:endParaRPr>
          </a:p>
        </p:txBody>
      </p:sp>
      <p:sp>
        <p:nvSpPr>
          <p:cNvPr id="2" name="TextBox 1"/>
          <p:cNvSpPr txBox="1"/>
          <p:nvPr/>
        </p:nvSpPr>
        <p:spPr>
          <a:xfrm>
            <a:off x="673768" y="825233"/>
            <a:ext cx="7928442" cy="3477875"/>
          </a:xfrm>
          <a:prstGeom prst="rect">
            <a:avLst/>
          </a:prstGeom>
          <a:noFill/>
        </p:spPr>
        <p:txBody>
          <a:bodyPr wrap="square" rtlCol="0">
            <a:spAutoFit/>
          </a:bodyPr>
          <a:lstStyle/>
          <a:p>
            <a:endParaRPr lang="en-US" sz="400" b="1" dirty="0" smtClean="0"/>
          </a:p>
          <a:p>
            <a:r>
              <a:rPr lang="en-US" b="1" dirty="0" smtClean="0"/>
              <a:t>Q5. Why did the cabinet decide on 2% or $500 for Non-exempt staff and .75% or $500 for Exempt staff? Why is there a difference?</a:t>
            </a:r>
          </a:p>
          <a:p>
            <a:r>
              <a:rPr lang="en-US" dirty="0" smtClean="0">
                <a:solidFill>
                  <a:srgbClr val="C00000"/>
                </a:solidFill>
              </a:rPr>
              <a:t>A5. Rising healthcare and retirement costs as well as the introduction of a new merit based compensation program present some challenges to employees. Based on these challenges, an attempt was made to reduce the burden on supervisors by phasing-in the merit compensation by providing non-exempt employees who receive one of the top 3 meritorious rankings with a merit award of 2% or $500 (whichever is greater). This provides some financial protection while also allocating salary increases on a meritorious basis. Exempt employees will also receive some financial protection (a lesser amount) but, </a:t>
            </a:r>
            <a:r>
              <a:rPr lang="en-US" u="sng" dirty="0" smtClean="0">
                <a:solidFill>
                  <a:srgbClr val="C00000"/>
                </a:solidFill>
              </a:rPr>
              <a:t>by using the lesser amount</a:t>
            </a:r>
            <a:r>
              <a:rPr lang="en-US" dirty="0" smtClean="0">
                <a:solidFill>
                  <a:srgbClr val="C00000"/>
                </a:solidFill>
              </a:rPr>
              <a:t>, supervisors will </a:t>
            </a:r>
            <a:r>
              <a:rPr lang="en-US" u="sng" dirty="0" smtClean="0">
                <a:solidFill>
                  <a:srgbClr val="C00000"/>
                </a:solidFill>
              </a:rPr>
              <a:t>retain</a:t>
            </a:r>
            <a:r>
              <a:rPr lang="en-US" dirty="0" smtClean="0">
                <a:solidFill>
                  <a:srgbClr val="C00000"/>
                </a:solidFill>
              </a:rPr>
              <a:t> some flexibility to award merit increases from the funds remaining in the merit pool.</a:t>
            </a:r>
            <a:endParaRPr lang="en-US" dirty="0">
              <a:solidFill>
                <a:srgbClr val="C00000"/>
              </a:solidFill>
            </a:endParaRPr>
          </a:p>
        </p:txBody>
      </p:sp>
    </p:spTree>
    <p:extLst>
      <p:ext uri="{BB962C8B-B14F-4D97-AF65-F5344CB8AC3E}">
        <p14:creationId xmlns:p14="http://schemas.microsoft.com/office/powerpoint/2010/main" val="41114097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6406" y="1232922"/>
            <a:ext cx="8055803" cy="369332"/>
          </a:xfrm>
          <a:prstGeom prst="rect">
            <a:avLst/>
          </a:prstGeom>
        </p:spPr>
        <p:txBody>
          <a:bodyPr wrap="square">
            <a:spAutoFit/>
          </a:bodyPr>
          <a:lstStyle/>
          <a:p>
            <a:endParaRPr lang="en-US" dirty="0"/>
          </a:p>
        </p:txBody>
      </p:sp>
      <p:sp>
        <p:nvSpPr>
          <p:cNvPr id="5" name="TextBox 4"/>
          <p:cNvSpPr txBox="1"/>
          <p:nvPr/>
        </p:nvSpPr>
        <p:spPr>
          <a:xfrm>
            <a:off x="546407" y="265830"/>
            <a:ext cx="8055803" cy="584775"/>
          </a:xfrm>
          <a:prstGeom prst="rect">
            <a:avLst/>
          </a:prstGeom>
          <a:noFill/>
        </p:spPr>
        <p:txBody>
          <a:bodyPr wrap="square" rtlCol="0">
            <a:spAutoFit/>
          </a:bodyPr>
          <a:lstStyle/>
          <a:p>
            <a:pPr algn="ctr"/>
            <a:r>
              <a:rPr lang="en-US" sz="3200" dirty="0" smtClean="0"/>
              <a:t>FAQ</a:t>
            </a:r>
            <a:r>
              <a:rPr lang="en-US" sz="3200" dirty="0"/>
              <a:t>s</a:t>
            </a:r>
            <a:endParaRPr lang="en-US" sz="3200" dirty="0">
              <a:latin typeface="Arial"/>
              <a:cs typeface="Arial"/>
            </a:endParaRPr>
          </a:p>
        </p:txBody>
      </p:sp>
      <p:sp>
        <p:nvSpPr>
          <p:cNvPr id="2" name="TextBox 1"/>
          <p:cNvSpPr txBox="1"/>
          <p:nvPr/>
        </p:nvSpPr>
        <p:spPr>
          <a:xfrm>
            <a:off x="673768" y="886968"/>
            <a:ext cx="7928442" cy="3416320"/>
          </a:xfrm>
          <a:prstGeom prst="rect">
            <a:avLst/>
          </a:prstGeom>
          <a:noFill/>
        </p:spPr>
        <p:txBody>
          <a:bodyPr wrap="square" rtlCol="0">
            <a:spAutoFit/>
          </a:bodyPr>
          <a:lstStyle/>
          <a:p>
            <a:r>
              <a:rPr lang="en-US" b="1" dirty="0" smtClean="0"/>
              <a:t>Q6. Will the remaining merit award allocations to exempt employees (2% less the amounts awarded in Phase 1 and Phase 2) be added to base salaries?</a:t>
            </a:r>
          </a:p>
          <a:p>
            <a:r>
              <a:rPr lang="en-US" dirty="0" smtClean="0">
                <a:solidFill>
                  <a:srgbClr val="C00000"/>
                </a:solidFill>
              </a:rPr>
              <a:t>A6. Yes. Any potential merit awards will be added to the base salary.</a:t>
            </a:r>
          </a:p>
          <a:p>
            <a:endParaRPr lang="en-US" dirty="0" smtClean="0">
              <a:solidFill>
                <a:srgbClr val="C00000"/>
              </a:solidFill>
            </a:endParaRPr>
          </a:p>
          <a:p>
            <a:r>
              <a:rPr lang="en-US" b="1" dirty="0" smtClean="0"/>
              <a:t>Q7. Why are employees hired on or after February 1, 2016 ineligible for merit? Why are employees promoted or re-classified with a salary increase after  February 1, 2016 ineligible for merit?</a:t>
            </a:r>
            <a:endParaRPr lang="en-US" b="1" dirty="0"/>
          </a:p>
          <a:p>
            <a:r>
              <a:rPr lang="en-US" dirty="0" smtClean="0">
                <a:solidFill>
                  <a:srgbClr val="C00000"/>
                </a:solidFill>
              </a:rPr>
              <a:t>A7. All new programs, even at other higher education institutions have necessary cut – off dates. This date was chosen because it is one year from the effective date of the merit increases.</a:t>
            </a:r>
          </a:p>
          <a:p>
            <a:endParaRPr lang="en-US" b="1" dirty="0" smtClean="0"/>
          </a:p>
          <a:p>
            <a:endParaRPr lang="en-US" dirty="0">
              <a:solidFill>
                <a:srgbClr val="C00000"/>
              </a:solidFill>
            </a:endParaRPr>
          </a:p>
        </p:txBody>
      </p:sp>
      <p:sp>
        <p:nvSpPr>
          <p:cNvPr id="6" name="TextBox 5"/>
          <p:cNvSpPr txBox="1"/>
          <p:nvPr/>
        </p:nvSpPr>
        <p:spPr>
          <a:xfrm>
            <a:off x="673768" y="903872"/>
            <a:ext cx="456636" cy="369332"/>
          </a:xfrm>
          <a:prstGeom prst="rect">
            <a:avLst/>
          </a:prstGeom>
          <a:solidFill>
            <a:srgbClr val="FFFF00"/>
          </a:solidFill>
        </p:spPr>
        <p:txBody>
          <a:bodyPr wrap="square" rtlCol="0">
            <a:spAutoFit/>
          </a:bodyPr>
          <a:lstStyle/>
          <a:p>
            <a:r>
              <a:rPr lang="en-US" b="1" dirty="0" smtClean="0"/>
              <a:t>Q6</a:t>
            </a:r>
            <a:endParaRPr lang="en-US" dirty="0"/>
          </a:p>
        </p:txBody>
      </p:sp>
    </p:spTree>
    <p:extLst>
      <p:ext uri="{BB962C8B-B14F-4D97-AF65-F5344CB8AC3E}">
        <p14:creationId xmlns:p14="http://schemas.microsoft.com/office/powerpoint/2010/main" val="612525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6406" y="1232922"/>
            <a:ext cx="8055803" cy="369332"/>
          </a:xfrm>
          <a:prstGeom prst="rect">
            <a:avLst/>
          </a:prstGeom>
        </p:spPr>
        <p:txBody>
          <a:bodyPr wrap="square">
            <a:spAutoFit/>
          </a:bodyPr>
          <a:lstStyle/>
          <a:p>
            <a:endParaRPr lang="en-US" dirty="0"/>
          </a:p>
        </p:txBody>
      </p:sp>
      <p:sp>
        <p:nvSpPr>
          <p:cNvPr id="5" name="TextBox 4"/>
          <p:cNvSpPr txBox="1"/>
          <p:nvPr/>
        </p:nvSpPr>
        <p:spPr>
          <a:xfrm>
            <a:off x="546407" y="265830"/>
            <a:ext cx="8055803" cy="584775"/>
          </a:xfrm>
          <a:prstGeom prst="rect">
            <a:avLst/>
          </a:prstGeom>
          <a:noFill/>
        </p:spPr>
        <p:txBody>
          <a:bodyPr wrap="square" rtlCol="0">
            <a:spAutoFit/>
          </a:bodyPr>
          <a:lstStyle/>
          <a:p>
            <a:pPr algn="ctr"/>
            <a:r>
              <a:rPr lang="en-US" sz="3200" dirty="0" smtClean="0"/>
              <a:t>FAQs</a:t>
            </a:r>
            <a:endParaRPr lang="en-US" sz="3200" dirty="0">
              <a:latin typeface="Arial"/>
              <a:cs typeface="Arial"/>
            </a:endParaRPr>
          </a:p>
        </p:txBody>
      </p:sp>
      <p:sp>
        <p:nvSpPr>
          <p:cNvPr id="6" name="TextBox 5"/>
          <p:cNvSpPr txBox="1"/>
          <p:nvPr/>
        </p:nvSpPr>
        <p:spPr>
          <a:xfrm>
            <a:off x="673768" y="886968"/>
            <a:ext cx="7928442" cy="2862322"/>
          </a:xfrm>
          <a:prstGeom prst="rect">
            <a:avLst/>
          </a:prstGeom>
          <a:noFill/>
        </p:spPr>
        <p:txBody>
          <a:bodyPr wrap="square" rtlCol="0">
            <a:spAutoFit/>
          </a:bodyPr>
          <a:lstStyle/>
          <a:p>
            <a:r>
              <a:rPr lang="en-US" b="1" dirty="0" smtClean="0"/>
              <a:t>Q8. Will the University be raising salaries to market in the future, similar to the market base increases in 2014?</a:t>
            </a:r>
          </a:p>
          <a:p>
            <a:r>
              <a:rPr lang="en-US" dirty="0" smtClean="0">
                <a:solidFill>
                  <a:srgbClr val="C00000"/>
                </a:solidFill>
              </a:rPr>
              <a:t>A8. The University is committed to transitioning to a Merit Based Compensation model. However, we will continue to track and maintain market data for positions.</a:t>
            </a:r>
          </a:p>
          <a:p>
            <a:endParaRPr lang="en-US" b="1" dirty="0" smtClean="0"/>
          </a:p>
          <a:p>
            <a:r>
              <a:rPr lang="en-US" b="1" dirty="0" smtClean="0"/>
              <a:t>Q9. </a:t>
            </a:r>
            <a:r>
              <a:rPr lang="en-US" b="1" dirty="0"/>
              <a:t>Are we getting a lump sum payment this year? </a:t>
            </a:r>
          </a:p>
          <a:p>
            <a:r>
              <a:rPr lang="en-US" dirty="0" smtClean="0">
                <a:solidFill>
                  <a:srgbClr val="C00000"/>
                </a:solidFill>
              </a:rPr>
              <a:t>A9. No. The </a:t>
            </a:r>
            <a:r>
              <a:rPr lang="en-US" dirty="0">
                <a:solidFill>
                  <a:srgbClr val="C00000"/>
                </a:solidFill>
              </a:rPr>
              <a:t>University is moving  away from lump sum payments and transitioning to Merit-Based Compensation. Any potential merit awards will be added to base salaries.</a:t>
            </a:r>
          </a:p>
          <a:p>
            <a:endParaRPr lang="en-US" b="1" dirty="0" smtClean="0"/>
          </a:p>
        </p:txBody>
      </p:sp>
      <p:sp>
        <p:nvSpPr>
          <p:cNvPr id="7" name="TextBox 6"/>
          <p:cNvSpPr txBox="1"/>
          <p:nvPr/>
        </p:nvSpPr>
        <p:spPr>
          <a:xfrm>
            <a:off x="673768" y="2253329"/>
            <a:ext cx="456636" cy="369332"/>
          </a:xfrm>
          <a:prstGeom prst="rect">
            <a:avLst/>
          </a:prstGeom>
          <a:solidFill>
            <a:srgbClr val="FFFF00"/>
          </a:solidFill>
        </p:spPr>
        <p:txBody>
          <a:bodyPr wrap="square" rtlCol="0">
            <a:spAutoFit/>
          </a:bodyPr>
          <a:lstStyle/>
          <a:p>
            <a:r>
              <a:rPr lang="en-US" b="1" dirty="0" smtClean="0"/>
              <a:t>Q9</a:t>
            </a:r>
            <a:endParaRPr lang="en-US" dirty="0"/>
          </a:p>
        </p:txBody>
      </p:sp>
    </p:spTree>
    <p:extLst>
      <p:ext uri="{BB962C8B-B14F-4D97-AF65-F5344CB8AC3E}">
        <p14:creationId xmlns:p14="http://schemas.microsoft.com/office/powerpoint/2010/main" val="11152184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6406" y="1232922"/>
            <a:ext cx="8055803" cy="369332"/>
          </a:xfrm>
          <a:prstGeom prst="rect">
            <a:avLst/>
          </a:prstGeom>
        </p:spPr>
        <p:txBody>
          <a:bodyPr wrap="square">
            <a:spAutoFit/>
          </a:bodyPr>
          <a:lstStyle/>
          <a:p>
            <a:endParaRPr lang="en-US" dirty="0"/>
          </a:p>
        </p:txBody>
      </p:sp>
      <p:sp>
        <p:nvSpPr>
          <p:cNvPr id="5" name="TextBox 4"/>
          <p:cNvSpPr txBox="1"/>
          <p:nvPr/>
        </p:nvSpPr>
        <p:spPr>
          <a:xfrm>
            <a:off x="546405" y="258630"/>
            <a:ext cx="8055803" cy="584775"/>
          </a:xfrm>
          <a:prstGeom prst="rect">
            <a:avLst/>
          </a:prstGeom>
          <a:noFill/>
        </p:spPr>
        <p:txBody>
          <a:bodyPr wrap="square" rtlCol="0">
            <a:spAutoFit/>
          </a:bodyPr>
          <a:lstStyle/>
          <a:p>
            <a:pPr algn="ctr"/>
            <a:r>
              <a:rPr lang="en-US" sz="3200" dirty="0" smtClean="0"/>
              <a:t>FAQs</a:t>
            </a:r>
            <a:endParaRPr lang="en-US" sz="3200" dirty="0">
              <a:latin typeface="Arial"/>
              <a:cs typeface="Arial"/>
            </a:endParaRPr>
          </a:p>
        </p:txBody>
      </p:sp>
      <p:sp>
        <p:nvSpPr>
          <p:cNvPr id="6" name="TextBox 5"/>
          <p:cNvSpPr txBox="1"/>
          <p:nvPr/>
        </p:nvSpPr>
        <p:spPr>
          <a:xfrm>
            <a:off x="610086" y="823173"/>
            <a:ext cx="7928442" cy="3416320"/>
          </a:xfrm>
          <a:prstGeom prst="rect">
            <a:avLst/>
          </a:prstGeom>
          <a:noFill/>
        </p:spPr>
        <p:txBody>
          <a:bodyPr wrap="square" rtlCol="0">
            <a:spAutoFit/>
          </a:bodyPr>
          <a:lstStyle/>
          <a:p>
            <a:r>
              <a:rPr lang="en-US" b="1" dirty="0" smtClean="0"/>
              <a:t>Q10. If my FLSA status changes due to the new updated FLSA regulations how will that affect my merit award?</a:t>
            </a:r>
          </a:p>
          <a:p>
            <a:r>
              <a:rPr lang="en-US" dirty="0" smtClean="0">
                <a:solidFill>
                  <a:srgbClr val="C00000"/>
                </a:solidFill>
              </a:rPr>
              <a:t>A10. A limited number of positions will be affected by the updated FLSA regulations to be effective December 1, 2016. However, if the FLSA status of your position changes and there is no salary change it will have no effect on a potential merit award. Any potential merit award will be based on the FLSA status of your position as of November 1, 2016. However, if the FLSA status change results in a salary increase that is higher than the merit you would have received, you will receive the greater of the merit increase or the salary increase, but not both.</a:t>
            </a:r>
          </a:p>
          <a:p>
            <a:endParaRPr lang="en-US" dirty="0" smtClean="0">
              <a:solidFill>
                <a:srgbClr val="C00000"/>
              </a:solidFill>
            </a:endParaRPr>
          </a:p>
          <a:p>
            <a:endParaRPr lang="en-US" b="1" dirty="0" smtClean="0"/>
          </a:p>
          <a:p>
            <a:endParaRPr lang="en-US" b="1" dirty="0" smtClean="0"/>
          </a:p>
        </p:txBody>
      </p:sp>
    </p:spTree>
    <p:extLst>
      <p:ext uri="{BB962C8B-B14F-4D97-AF65-F5344CB8AC3E}">
        <p14:creationId xmlns:p14="http://schemas.microsoft.com/office/powerpoint/2010/main" val="27042110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6406" y="1232922"/>
            <a:ext cx="8055803" cy="369332"/>
          </a:xfrm>
          <a:prstGeom prst="rect">
            <a:avLst/>
          </a:prstGeom>
        </p:spPr>
        <p:txBody>
          <a:bodyPr wrap="square">
            <a:spAutoFit/>
          </a:bodyPr>
          <a:lstStyle/>
          <a:p>
            <a:endParaRPr lang="en-US" dirty="0"/>
          </a:p>
        </p:txBody>
      </p:sp>
      <p:sp>
        <p:nvSpPr>
          <p:cNvPr id="5" name="TextBox 4"/>
          <p:cNvSpPr txBox="1"/>
          <p:nvPr/>
        </p:nvSpPr>
        <p:spPr>
          <a:xfrm>
            <a:off x="546407" y="265830"/>
            <a:ext cx="8055803" cy="584775"/>
          </a:xfrm>
          <a:prstGeom prst="rect">
            <a:avLst/>
          </a:prstGeom>
          <a:noFill/>
        </p:spPr>
        <p:txBody>
          <a:bodyPr wrap="square" rtlCol="0">
            <a:spAutoFit/>
          </a:bodyPr>
          <a:lstStyle/>
          <a:p>
            <a:pPr algn="ctr"/>
            <a:r>
              <a:rPr lang="en-US" sz="3200" dirty="0" smtClean="0"/>
              <a:t>FAQs</a:t>
            </a:r>
            <a:endParaRPr lang="en-US" sz="3200" dirty="0">
              <a:latin typeface="Arial"/>
              <a:cs typeface="Arial"/>
            </a:endParaRPr>
          </a:p>
        </p:txBody>
      </p:sp>
      <p:sp>
        <p:nvSpPr>
          <p:cNvPr id="6" name="TextBox 5"/>
          <p:cNvSpPr txBox="1"/>
          <p:nvPr/>
        </p:nvSpPr>
        <p:spPr>
          <a:xfrm>
            <a:off x="673768" y="885526"/>
            <a:ext cx="7928442" cy="3139321"/>
          </a:xfrm>
          <a:prstGeom prst="rect">
            <a:avLst/>
          </a:prstGeom>
          <a:noFill/>
        </p:spPr>
        <p:txBody>
          <a:bodyPr wrap="square" rtlCol="0">
            <a:spAutoFit/>
          </a:bodyPr>
          <a:lstStyle/>
          <a:p>
            <a:r>
              <a:rPr lang="en-US" b="1" dirty="0" smtClean="0"/>
              <a:t>Q11. What if my supervisor wants to award an across the board merit increase?</a:t>
            </a:r>
          </a:p>
          <a:p>
            <a:r>
              <a:rPr lang="en-US" dirty="0" smtClean="0">
                <a:solidFill>
                  <a:srgbClr val="C00000"/>
                </a:solidFill>
              </a:rPr>
              <a:t>A11. Due to the </a:t>
            </a:r>
            <a:r>
              <a:rPr lang="en-US" dirty="0">
                <a:solidFill>
                  <a:srgbClr val="C00000"/>
                </a:solidFill>
              </a:rPr>
              <a:t>transition away from across the board increases, </a:t>
            </a:r>
            <a:r>
              <a:rPr lang="en-US" dirty="0" smtClean="0">
                <a:solidFill>
                  <a:srgbClr val="C00000"/>
                </a:solidFill>
              </a:rPr>
              <a:t>merit </a:t>
            </a:r>
            <a:r>
              <a:rPr lang="en-US" dirty="0">
                <a:solidFill>
                  <a:srgbClr val="C00000"/>
                </a:solidFill>
              </a:rPr>
              <a:t>awards resembling an across the board merit </a:t>
            </a:r>
            <a:r>
              <a:rPr lang="en-US" dirty="0" smtClean="0">
                <a:solidFill>
                  <a:srgbClr val="C00000"/>
                </a:solidFill>
              </a:rPr>
              <a:t>distribution will not be approved.  </a:t>
            </a:r>
            <a:r>
              <a:rPr lang="en-US" dirty="0">
                <a:solidFill>
                  <a:srgbClr val="C00000"/>
                </a:solidFill>
              </a:rPr>
              <a:t>For example, if merit awards in your department result in 2%, 2.01%, 2.05</a:t>
            </a:r>
            <a:r>
              <a:rPr lang="en-US" dirty="0" smtClean="0">
                <a:solidFill>
                  <a:srgbClr val="C00000"/>
                </a:solidFill>
              </a:rPr>
              <a:t>%, </a:t>
            </a:r>
            <a:r>
              <a:rPr lang="en-US" dirty="0">
                <a:solidFill>
                  <a:srgbClr val="C00000"/>
                </a:solidFill>
              </a:rPr>
              <a:t>it is likely these awards will not be approved. </a:t>
            </a:r>
            <a:r>
              <a:rPr lang="en-US" dirty="0" smtClean="0">
                <a:solidFill>
                  <a:srgbClr val="C00000"/>
                </a:solidFill>
              </a:rPr>
              <a:t>Vice </a:t>
            </a:r>
            <a:r>
              <a:rPr lang="en-US" dirty="0" smtClean="0">
                <a:solidFill>
                  <a:srgbClr val="C00000"/>
                </a:solidFill>
              </a:rPr>
              <a:t>President’s  </a:t>
            </a:r>
            <a:r>
              <a:rPr lang="en-US" dirty="0" smtClean="0">
                <a:solidFill>
                  <a:srgbClr val="C00000"/>
                </a:solidFill>
              </a:rPr>
              <a:t>will provide direction </a:t>
            </a:r>
            <a:r>
              <a:rPr lang="en-US" dirty="0">
                <a:solidFill>
                  <a:srgbClr val="C00000"/>
                </a:solidFill>
              </a:rPr>
              <a:t>as to their expectations of the merit </a:t>
            </a:r>
            <a:r>
              <a:rPr lang="en-US" dirty="0" smtClean="0">
                <a:solidFill>
                  <a:srgbClr val="C00000"/>
                </a:solidFill>
              </a:rPr>
              <a:t>distribution parameters</a:t>
            </a:r>
            <a:r>
              <a:rPr lang="en-US" dirty="0">
                <a:solidFill>
                  <a:srgbClr val="C00000"/>
                </a:solidFill>
              </a:rPr>
              <a:t>.</a:t>
            </a:r>
          </a:p>
          <a:p>
            <a:endParaRPr lang="en-US" dirty="0" smtClean="0">
              <a:solidFill>
                <a:srgbClr val="C00000"/>
              </a:solidFill>
            </a:endParaRPr>
          </a:p>
          <a:p>
            <a:r>
              <a:rPr lang="en-US" b="1" dirty="0" smtClean="0"/>
              <a:t>Q12. What is the effective date of the increase and when will I see it on my paycheck?</a:t>
            </a:r>
          </a:p>
          <a:p>
            <a:r>
              <a:rPr lang="en-US" dirty="0" smtClean="0">
                <a:solidFill>
                  <a:srgbClr val="C00000"/>
                </a:solidFill>
              </a:rPr>
              <a:t>A12.The effective date is February 1, 2017 to be reflected on your March 1, 2017 paycheck.</a:t>
            </a:r>
          </a:p>
        </p:txBody>
      </p:sp>
      <p:sp>
        <p:nvSpPr>
          <p:cNvPr id="7" name="TextBox 6"/>
          <p:cNvSpPr txBox="1"/>
          <p:nvPr/>
        </p:nvSpPr>
        <p:spPr>
          <a:xfrm>
            <a:off x="673768" y="2787990"/>
            <a:ext cx="586232" cy="369332"/>
          </a:xfrm>
          <a:prstGeom prst="rect">
            <a:avLst/>
          </a:prstGeom>
          <a:solidFill>
            <a:srgbClr val="FFFF00"/>
          </a:solidFill>
        </p:spPr>
        <p:txBody>
          <a:bodyPr wrap="square" rtlCol="0">
            <a:spAutoFit/>
          </a:bodyPr>
          <a:lstStyle/>
          <a:p>
            <a:r>
              <a:rPr lang="en-US" b="1" dirty="0" smtClean="0"/>
              <a:t>Q12</a:t>
            </a:r>
            <a:endParaRPr lang="en-US" dirty="0"/>
          </a:p>
        </p:txBody>
      </p:sp>
    </p:spTree>
    <p:extLst>
      <p:ext uri="{BB962C8B-B14F-4D97-AF65-F5344CB8AC3E}">
        <p14:creationId xmlns:p14="http://schemas.microsoft.com/office/powerpoint/2010/main" val="18381683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6406" y="1232922"/>
            <a:ext cx="8055803" cy="369332"/>
          </a:xfrm>
          <a:prstGeom prst="rect">
            <a:avLst/>
          </a:prstGeom>
        </p:spPr>
        <p:txBody>
          <a:bodyPr wrap="square">
            <a:spAutoFit/>
          </a:bodyPr>
          <a:lstStyle/>
          <a:p>
            <a:endParaRPr lang="en-US" dirty="0"/>
          </a:p>
        </p:txBody>
      </p:sp>
      <p:sp>
        <p:nvSpPr>
          <p:cNvPr id="5" name="TextBox 4"/>
          <p:cNvSpPr txBox="1"/>
          <p:nvPr/>
        </p:nvSpPr>
        <p:spPr>
          <a:xfrm>
            <a:off x="546407" y="265830"/>
            <a:ext cx="8055803" cy="584775"/>
          </a:xfrm>
          <a:prstGeom prst="rect">
            <a:avLst/>
          </a:prstGeom>
          <a:noFill/>
        </p:spPr>
        <p:txBody>
          <a:bodyPr wrap="square" rtlCol="0">
            <a:spAutoFit/>
          </a:bodyPr>
          <a:lstStyle/>
          <a:p>
            <a:pPr algn="ctr"/>
            <a:r>
              <a:rPr lang="en-US" sz="3200" dirty="0" smtClean="0"/>
              <a:t>FAQs</a:t>
            </a:r>
            <a:endParaRPr lang="en-US" sz="3200" dirty="0">
              <a:latin typeface="Arial"/>
              <a:cs typeface="Arial"/>
            </a:endParaRPr>
          </a:p>
        </p:txBody>
      </p:sp>
      <p:sp>
        <p:nvSpPr>
          <p:cNvPr id="6" name="TextBox 5"/>
          <p:cNvSpPr txBox="1"/>
          <p:nvPr/>
        </p:nvSpPr>
        <p:spPr>
          <a:xfrm>
            <a:off x="673768" y="886968"/>
            <a:ext cx="7928442" cy="3416320"/>
          </a:xfrm>
          <a:prstGeom prst="rect">
            <a:avLst/>
          </a:prstGeom>
          <a:noFill/>
        </p:spPr>
        <p:txBody>
          <a:bodyPr wrap="square" rtlCol="0">
            <a:spAutoFit/>
          </a:bodyPr>
          <a:lstStyle/>
          <a:p>
            <a:r>
              <a:rPr lang="en-US" b="1" dirty="0" smtClean="0"/>
              <a:t>Q13. </a:t>
            </a:r>
            <a:r>
              <a:rPr lang="en-US" b="1" dirty="0"/>
              <a:t>Why are employees ineligible for merit, yet hired before September 1, 2016 required to complete a performance evaluation ?</a:t>
            </a:r>
          </a:p>
          <a:p>
            <a:r>
              <a:rPr lang="en-US" dirty="0" smtClean="0">
                <a:solidFill>
                  <a:srgbClr val="C00000"/>
                </a:solidFill>
              </a:rPr>
              <a:t>A13.The Performance Evaluation process and Merit Based Compensation are two distinct programs of the University. Although you may not be eligible for merit this year, performance evaluations are a necessary tool to measure employee performance.</a:t>
            </a:r>
            <a:endParaRPr lang="en-US" dirty="0">
              <a:solidFill>
                <a:srgbClr val="C00000"/>
              </a:solidFill>
            </a:endParaRPr>
          </a:p>
          <a:p>
            <a:endParaRPr lang="en-US" b="1" dirty="0" smtClean="0"/>
          </a:p>
          <a:p>
            <a:r>
              <a:rPr lang="en-US" b="1" dirty="0" smtClean="0"/>
              <a:t>Q14. What kind of discretion will the supervisors be given when awarding the remaining merit to exempt employees after Phase II?</a:t>
            </a:r>
          </a:p>
          <a:p>
            <a:r>
              <a:rPr lang="en-US" dirty="0" smtClean="0">
                <a:solidFill>
                  <a:srgbClr val="C00000"/>
                </a:solidFill>
              </a:rPr>
              <a:t>A14. In general, the discretion is designed to be flexible. However, supervisors will be given directed guidance by their division Vice President or equivalent.</a:t>
            </a:r>
          </a:p>
          <a:p>
            <a:endParaRPr lang="en-US" b="1" dirty="0">
              <a:solidFill>
                <a:srgbClr val="C00000"/>
              </a:solidFill>
            </a:endParaRPr>
          </a:p>
        </p:txBody>
      </p:sp>
      <p:sp>
        <p:nvSpPr>
          <p:cNvPr id="7" name="TextBox 6"/>
          <p:cNvSpPr txBox="1"/>
          <p:nvPr/>
        </p:nvSpPr>
        <p:spPr>
          <a:xfrm>
            <a:off x="673768" y="888558"/>
            <a:ext cx="586232" cy="369332"/>
          </a:xfrm>
          <a:prstGeom prst="rect">
            <a:avLst/>
          </a:prstGeom>
          <a:solidFill>
            <a:srgbClr val="FFFF00"/>
          </a:solidFill>
        </p:spPr>
        <p:txBody>
          <a:bodyPr wrap="square" rtlCol="0">
            <a:spAutoFit/>
          </a:bodyPr>
          <a:lstStyle/>
          <a:p>
            <a:r>
              <a:rPr lang="en-US" b="1" dirty="0" smtClean="0"/>
              <a:t>Q13</a:t>
            </a:r>
            <a:endParaRPr lang="en-US" dirty="0"/>
          </a:p>
        </p:txBody>
      </p:sp>
    </p:spTree>
    <p:extLst>
      <p:ext uri="{BB962C8B-B14F-4D97-AF65-F5344CB8AC3E}">
        <p14:creationId xmlns:p14="http://schemas.microsoft.com/office/powerpoint/2010/main" val="19530913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6406" y="1232922"/>
            <a:ext cx="8055803" cy="369332"/>
          </a:xfrm>
          <a:prstGeom prst="rect">
            <a:avLst/>
          </a:prstGeom>
        </p:spPr>
        <p:txBody>
          <a:bodyPr wrap="square">
            <a:spAutoFit/>
          </a:bodyPr>
          <a:lstStyle/>
          <a:p>
            <a:endParaRPr lang="en-US" dirty="0"/>
          </a:p>
        </p:txBody>
      </p:sp>
      <p:sp>
        <p:nvSpPr>
          <p:cNvPr id="5" name="TextBox 4"/>
          <p:cNvSpPr txBox="1"/>
          <p:nvPr/>
        </p:nvSpPr>
        <p:spPr>
          <a:xfrm>
            <a:off x="546407" y="265830"/>
            <a:ext cx="8055803" cy="584775"/>
          </a:xfrm>
          <a:prstGeom prst="rect">
            <a:avLst/>
          </a:prstGeom>
          <a:noFill/>
        </p:spPr>
        <p:txBody>
          <a:bodyPr wrap="square" rtlCol="0">
            <a:spAutoFit/>
          </a:bodyPr>
          <a:lstStyle/>
          <a:p>
            <a:pPr algn="ctr"/>
            <a:r>
              <a:rPr lang="en-US" sz="3200" dirty="0" smtClean="0"/>
              <a:t>FAQs</a:t>
            </a:r>
            <a:endParaRPr lang="en-US" sz="3200" dirty="0">
              <a:latin typeface="Arial"/>
              <a:cs typeface="Arial"/>
            </a:endParaRPr>
          </a:p>
        </p:txBody>
      </p:sp>
      <p:sp>
        <p:nvSpPr>
          <p:cNvPr id="6" name="TextBox 5"/>
          <p:cNvSpPr txBox="1"/>
          <p:nvPr/>
        </p:nvSpPr>
        <p:spPr>
          <a:xfrm>
            <a:off x="673768" y="886968"/>
            <a:ext cx="7928442" cy="2031325"/>
          </a:xfrm>
          <a:prstGeom prst="rect">
            <a:avLst/>
          </a:prstGeom>
          <a:noFill/>
        </p:spPr>
        <p:txBody>
          <a:bodyPr wrap="square" rtlCol="0">
            <a:spAutoFit/>
          </a:bodyPr>
          <a:lstStyle/>
          <a:p>
            <a:r>
              <a:rPr lang="en-US" b="1" dirty="0" smtClean="0"/>
              <a:t>Q15. </a:t>
            </a:r>
            <a:r>
              <a:rPr lang="en-US" b="1" dirty="0"/>
              <a:t>What if I want to appeal my performance evaluation or merit increase?</a:t>
            </a:r>
          </a:p>
          <a:p>
            <a:r>
              <a:rPr lang="en-US" dirty="0" smtClean="0">
                <a:solidFill>
                  <a:srgbClr val="C00000"/>
                </a:solidFill>
              </a:rPr>
              <a:t>A15. The content of the performance evaluations may be appealed through your chain of command. All appeals must be resolved by December 16, 2016. Merit increases are not subject to appeal. As always, Human Resources reserves the right to review any action that violates relevant state and federal law.</a:t>
            </a:r>
            <a:endParaRPr lang="en-US" dirty="0">
              <a:solidFill>
                <a:srgbClr val="C00000"/>
              </a:solidFill>
            </a:endParaRPr>
          </a:p>
          <a:p>
            <a:endParaRPr lang="en-US" b="1" dirty="0" smtClean="0"/>
          </a:p>
          <a:p>
            <a:endParaRPr lang="en-US" b="1" dirty="0">
              <a:solidFill>
                <a:srgbClr val="C00000"/>
              </a:solidFill>
            </a:endParaRPr>
          </a:p>
        </p:txBody>
      </p:sp>
    </p:spTree>
    <p:extLst>
      <p:ext uri="{BB962C8B-B14F-4D97-AF65-F5344CB8AC3E}">
        <p14:creationId xmlns:p14="http://schemas.microsoft.com/office/powerpoint/2010/main" val="2906631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6407" y="265830"/>
            <a:ext cx="8055803" cy="430887"/>
          </a:xfrm>
          <a:prstGeom prst="rect">
            <a:avLst/>
          </a:prstGeom>
          <a:noFill/>
        </p:spPr>
        <p:txBody>
          <a:bodyPr wrap="square" rtlCol="0">
            <a:spAutoFit/>
          </a:bodyPr>
          <a:lstStyle/>
          <a:p>
            <a:pPr algn="ctr"/>
            <a:r>
              <a:rPr lang="en-US" sz="2200" dirty="0" smtClean="0">
                <a:latin typeface="Verdana" panose="020B0604030504040204" pitchFamily="34" charset="0"/>
                <a:ea typeface="Verdana" panose="020B0604030504040204" pitchFamily="34" charset="0"/>
                <a:cs typeface="Verdana" panose="020B0604030504040204" pitchFamily="34" charset="0"/>
              </a:rPr>
              <a:t>Self Appraisals</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546405" y="727495"/>
            <a:ext cx="8055803" cy="584775"/>
          </a:xfrm>
          <a:prstGeom prst="rect">
            <a:avLst/>
          </a:prstGeom>
        </p:spPr>
        <p:txBody>
          <a:bodyPr wrap="square">
            <a:spAutoFit/>
          </a:bodyPr>
          <a:lstStyle/>
          <a:p>
            <a:endParaRPr lang="en-US" sz="1600" b="1" dirty="0" smtClean="0"/>
          </a:p>
          <a:p>
            <a:pPr>
              <a:defRPr/>
            </a:pPr>
            <a:endParaRPr lang="en-US"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p:nvPr/>
        </p:nvSpPr>
        <p:spPr>
          <a:xfrm>
            <a:off x="546403" y="821430"/>
            <a:ext cx="8055803" cy="3354765"/>
          </a:xfrm>
          <a:prstGeom prst="rect">
            <a:avLst/>
          </a:prstGeom>
        </p:spPr>
        <p:txBody>
          <a:bodyPr wrap="square">
            <a:spAutoFit/>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The Self Appraisals, designed by the committees to be concise and user friendly, are an opportunity for employees’ to document and communicate their own work performance to their supervisors for the period being reviewed.</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smtClean="0">
                <a:latin typeface="Verdana" panose="020B0604030504040204" pitchFamily="34" charset="0"/>
                <a:ea typeface="Verdana" panose="020B0604030504040204" pitchFamily="34" charset="0"/>
                <a:cs typeface="Verdana" panose="020B0604030504040204" pitchFamily="34" charset="0"/>
              </a:rPr>
              <a:t>Self Appraisals are initiated by the employee and are a required step in the performance evaluation process. However, they do not require supervisor approval.</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smtClean="0">
                <a:latin typeface="Verdana" panose="020B0604030504040204" pitchFamily="34" charset="0"/>
                <a:ea typeface="Verdana" panose="020B0604030504040204" pitchFamily="34" charset="0"/>
                <a:cs typeface="Verdana" panose="020B0604030504040204" pitchFamily="34" charset="0"/>
              </a:rPr>
              <a:t>Similar to the process developed in SharePoint for Goals, Self Appraisals will be entered by the employee in SharePoint. (Employees with no access to computers will be allowed to complete a paper Self-Appraisal form. Supervisors of these employees will scan and upload the paper form when completing the Performance Evaluations).</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smtClean="0">
                <a:latin typeface="Verdana" panose="020B0604030504040204" pitchFamily="34" charset="0"/>
                <a:ea typeface="Verdana" panose="020B0604030504040204" pitchFamily="34" charset="0"/>
                <a:cs typeface="Verdana" panose="020B0604030504040204" pitchFamily="34" charset="0"/>
              </a:rPr>
              <a:t>Employees </a:t>
            </a:r>
            <a:r>
              <a:rPr lang="en-US" sz="1400" dirty="0">
                <a:latin typeface="Verdana" panose="020B0604030504040204" pitchFamily="34" charset="0"/>
                <a:ea typeface="Verdana" panose="020B0604030504040204" pitchFamily="34" charset="0"/>
                <a:cs typeface="Verdana" panose="020B0604030504040204" pitchFamily="34" charset="0"/>
              </a:rPr>
              <a:t>will click on a link provided by HR by email and made available on the HR website.</a:t>
            </a:r>
            <a:r>
              <a:rPr lang="en-US" sz="1400" dirty="0">
                <a:latin typeface="Verdana" panose="020B0604030504040204" pitchFamily="34" charset="0"/>
                <a:ea typeface="Verdana" panose="020B0604030504040204" pitchFamily="34" charset="0"/>
                <a:cs typeface="Verdana" panose="020B0604030504040204" pitchFamily="34" charset="0"/>
                <a:hlinkClick r:id="rId2"/>
              </a:rPr>
              <a:t> www.twu.edu/humanresources/</a:t>
            </a:r>
            <a:endParaRPr lang="en-US" sz="1400" dirty="0">
              <a:latin typeface="Verdana" panose="020B0604030504040204" pitchFamily="34" charset="0"/>
              <a:ea typeface="Verdana" panose="020B0604030504040204" pitchFamily="34" charset="0"/>
              <a:cs typeface="Verdana" panose="020B0604030504040204" pitchFamily="34" charset="0"/>
            </a:endParaRPr>
          </a:p>
          <a:p>
            <a:endParaRPr lang="en-US" sz="16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480533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6406" y="1232922"/>
            <a:ext cx="8055803" cy="369332"/>
          </a:xfrm>
          <a:prstGeom prst="rect">
            <a:avLst/>
          </a:prstGeom>
        </p:spPr>
        <p:txBody>
          <a:bodyPr wrap="square">
            <a:spAutoFit/>
          </a:bodyPr>
          <a:lstStyle/>
          <a:p>
            <a:endParaRPr lang="en-US" dirty="0"/>
          </a:p>
        </p:txBody>
      </p:sp>
      <p:graphicFrame>
        <p:nvGraphicFramePr>
          <p:cNvPr id="16" name="Diagram 15"/>
          <p:cNvGraphicFramePr/>
          <p:nvPr>
            <p:extLst>
              <p:ext uri="{D42A27DB-BD31-4B8C-83A1-F6EECF244321}">
                <p14:modId xmlns:p14="http://schemas.microsoft.com/office/powerpoint/2010/main" val="2945042172"/>
              </p:ext>
            </p:extLst>
          </p:nvPr>
        </p:nvGraphicFramePr>
        <p:xfrm>
          <a:off x="1173169" y="1455396"/>
          <a:ext cx="7020431" cy="1243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1623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6406" y="1232922"/>
            <a:ext cx="8055803" cy="369332"/>
          </a:xfrm>
          <a:prstGeom prst="rect">
            <a:avLst/>
          </a:prstGeom>
        </p:spPr>
        <p:txBody>
          <a:bodyPr wrap="square">
            <a:spAutoFit/>
          </a:bodyPr>
          <a:lstStyle/>
          <a:p>
            <a:endParaRPr lang="en-US" dirty="0"/>
          </a:p>
        </p:txBody>
      </p:sp>
      <p:sp>
        <p:nvSpPr>
          <p:cNvPr id="5" name="TextBox 4"/>
          <p:cNvSpPr txBox="1"/>
          <p:nvPr/>
        </p:nvSpPr>
        <p:spPr>
          <a:xfrm>
            <a:off x="569797" y="157829"/>
            <a:ext cx="8055803" cy="430887"/>
          </a:xfrm>
          <a:prstGeom prst="rect">
            <a:avLst/>
          </a:prstGeom>
          <a:noFill/>
        </p:spPr>
        <p:txBody>
          <a:bodyPr wrap="square" rtlCol="0">
            <a:spAutoFit/>
          </a:bodyPr>
          <a:lstStyle/>
          <a:p>
            <a:pPr algn="ctr"/>
            <a:r>
              <a:rPr lang="en-US" sz="2200" dirty="0" smtClean="0">
                <a:latin typeface="Verdana" panose="020B0604030504040204" pitchFamily="34" charset="0"/>
                <a:ea typeface="Verdana" panose="020B0604030504040204" pitchFamily="34" charset="0"/>
                <a:cs typeface="Verdana" panose="020B0604030504040204" pitchFamily="34" charset="0"/>
              </a:rPr>
              <a:t>Self Appraisal Preparation</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3" name="Diagram 2"/>
          <p:cNvGraphicFramePr/>
          <p:nvPr>
            <p:extLst>
              <p:ext uri="{D42A27DB-BD31-4B8C-83A1-F6EECF244321}">
                <p14:modId xmlns:p14="http://schemas.microsoft.com/office/powerpoint/2010/main" val="3394147120"/>
              </p:ext>
            </p:extLst>
          </p:nvPr>
        </p:nvGraphicFramePr>
        <p:xfrm>
          <a:off x="1029600" y="1720799"/>
          <a:ext cx="7795808" cy="2635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296000" y="806400"/>
            <a:ext cx="6400800" cy="369332"/>
          </a:xfrm>
          <a:prstGeom prst="rect">
            <a:avLst/>
          </a:prstGeom>
          <a:noFill/>
        </p:spPr>
        <p:txBody>
          <a:bodyPr wrap="square" rtlCol="0">
            <a:spAutoFit/>
          </a:bodyPr>
          <a:lstStyle/>
          <a:p>
            <a:endParaRPr lang="en-US" dirty="0"/>
          </a:p>
        </p:txBody>
      </p:sp>
      <p:sp>
        <p:nvSpPr>
          <p:cNvPr id="7" name="TextBox 6"/>
          <p:cNvSpPr txBox="1"/>
          <p:nvPr/>
        </p:nvSpPr>
        <p:spPr>
          <a:xfrm>
            <a:off x="323205" y="805967"/>
            <a:ext cx="8502203" cy="584775"/>
          </a:xfrm>
          <a:prstGeom prst="rect">
            <a:avLst/>
          </a:prstGeom>
          <a:noFill/>
        </p:spPr>
        <p:txBody>
          <a:bodyPr wrap="square" rtlCol="0">
            <a:spAutoFit/>
          </a:bodyPr>
          <a:lstStyle/>
          <a:p>
            <a:r>
              <a:rPr lang="en-US" sz="1600" dirty="0" smtClean="0">
                <a:latin typeface="Verdana" panose="020B0604030504040204" pitchFamily="34" charset="0"/>
                <a:ea typeface="Verdana" panose="020B0604030504040204" pitchFamily="34" charset="0"/>
                <a:cs typeface="Verdana" panose="020B0604030504040204" pitchFamily="34" charset="0"/>
              </a:rPr>
              <a:t>Consider the Self Appraisal as an opportunity for you to share your perception of </a:t>
            </a:r>
            <a:r>
              <a:rPr lang="en-US" sz="1600" smtClean="0">
                <a:latin typeface="Verdana" panose="020B0604030504040204" pitchFamily="34" charset="0"/>
                <a:ea typeface="Verdana" panose="020B0604030504040204" pitchFamily="34" charset="0"/>
                <a:cs typeface="Verdana" panose="020B0604030504040204" pitchFamily="34" charset="0"/>
              </a:rPr>
              <a:t>your performance </a:t>
            </a:r>
            <a:r>
              <a:rPr lang="en-US" sz="1600" dirty="0" smtClean="0">
                <a:latin typeface="Verdana" panose="020B0604030504040204" pitchFamily="34" charset="0"/>
                <a:ea typeface="Verdana" panose="020B0604030504040204" pitchFamily="34" charset="0"/>
                <a:cs typeface="Verdana" panose="020B0604030504040204" pitchFamily="34" charset="0"/>
              </a:rPr>
              <a:t>to your supervisor prior to the performance evaluation</a:t>
            </a:r>
            <a:endParaRPr lang="en-US" dirty="0"/>
          </a:p>
        </p:txBody>
      </p:sp>
    </p:spTree>
    <p:extLst>
      <p:ext uri="{BB962C8B-B14F-4D97-AF65-F5344CB8AC3E}">
        <p14:creationId xmlns:p14="http://schemas.microsoft.com/office/powerpoint/2010/main" val="3944470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6406" y="1232922"/>
            <a:ext cx="8055803" cy="369332"/>
          </a:xfrm>
          <a:prstGeom prst="rect">
            <a:avLst/>
          </a:prstGeom>
        </p:spPr>
        <p:txBody>
          <a:bodyPr wrap="square">
            <a:spAutoFit/>
          </a:bodyPr>
          <a:lstStyle/>
          <a:p>
            <a:endParaRPr lang="en-US" dirty="0"/>
          </a:p>
        </p:txBody>
      </p:sp>
      <p:sp>
        <p:nvSpPr>
          <p:cNvPr id="5" name="TextBox 4"/>
          <p:cNvSpPr txBox="1"/>
          <p:nvPr/>
        </p:nvSpPr>
        <p:spPr>
          <a:xfrm>
            <a:off x="569797" y="157829"/>
            <a:ext cx="8055803" cy="430887"/>
          </a:xfrm>
          <a:prstGeom prst="rect">
            <a:avLst/>
          </a:prstGeom>
          <a:noFill/>
        </p:spPr>
        <p:txBody>
          <a:bodyPr wrap="square" rtlCol="0">
            <a:spAutoFit/>
          </a:bodyPr>
          <a:lstStyle/>
          <a:p>
            <a:pPr algn="ctr"/>
            <a:r>
              <a:rPr lang="en-US" sz="2200" dirty="0" smtClean="0">
                <a:latin typeface="Verdana" panose="020B0604030504040204" pitchFamily="34" charset="0"/>
                <a:ea typeface="Verdana" panose="020B0604030504040204" pitchFamily="34" charset="0"/>
                <a:cs typeface="Verdana" panose="020B0604030504040204" pitchFamily="34" charset="0"/>
              </a:rPr>
              <a:t>Self Appraisal Preparation</a:t>
            </a:r>
            <a:endParaRPr lang="en-US" sz="22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3" name="Diagram 2"/>
          <p:cNvGraphicFramePr/>
          <p:nvPr>
            <p:extLst>
              <p:ext uri="{D42A27DB-BD31-4B8C-83A1-F6EECF244321}">
                <p14:modId xmlns:p14="http://schemas.microsoft.com/office/powerpoint/2010/main" val="1670473211"/>
              </p:ext>
            </p:extLst>
          </p:nvPr>
        </p:nvGraphicFramePr>
        <p:xfrm>
          <a:off x="1029600" y="935999"/>
          <a:ext cx="7795808" cy="3002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296000" y="806400"/>
            <a:ext cx="64008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949561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126" y="229559"/>
            <a:ext cx="6365875" cy="40973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546405" y="727495"/>
            <a:ext cx="8055803" cy="584775"/>
          </a:xfrm>
          <a:prstGeom prst="rect">
            <a:avLst/>
          </a:prstGeom>
        </p:spPr>
        <p:txBody>
          <a:bodyPr wrap="square">
            <a:spAutoFit/>
          </a:bodyPr>
          <a:lstStyle/>
          <a:p>
            <a:endParaRPr lang="en-US" sz="1600" b="1" dirty="0" smtClean="0"/>
          </a:p>
          <a:p>
            <a:pPr>
              <a:defRPr/>
            </a:pPr>
            <a:endParaRPr lang="en-US" sz="1600" dirty="0">
              <a:latin typeface="Verdana" panose="020B0604030504040204" pitchFamily="34" charset="0"/>
              <a:ea typeface="Verdana" panose="020B0604030504040204" pitchFamily="34" charset="0"/>
              <a:cs typeface="Verdana" panose="020B0604030504040204" pitchFamily="34" charset="0"/>
            </a:endParaRPr>
          </a:p>
        </p:txBody>
      </p:sp>
      <p:grpSp>
        <p:nvGrpSpPr>
          <p:cNvPr id="12" name="Group 11"/>
          <p:cNvGrpSpPr/>
          <p:nvPr/>
        </p:nvGrpSpPr>
        <p:grpSpPr>
          <a:xfrm>
            <a:off x="4249040" y="200280"/>
            <a:ext cx="2895557" cy="717410"/>
            <a:chOff x="4249040" y="200280"/>
            <a:chExt cx="2895557" cy="717410"/>
          </a:xfrm>
        </p:grpSpPr>
        <p:sp>
          <p:nvSpPr>
            <p:cNvPr id="6" name="TextBox 5"/>
            <p:cNvSpPr txBox="1"/>
            <p:nvPr/>
          </p:nvSpPr>
          <p:spPr>
            <a:xfrm rot="19427742">
              <a:off x="4249040" y="332915"/>
              <a:ext cx="2895557" cy="584775"/>
            </a:xfrm>
            <a:prstGeom prst="rect">
              <a:avLst/>
            </a:prstGeom>
            <a:noFill/>
          </p:spPr>
          <p:txBody>
            <a:bodyPr wrap="square" rtlCol="0">
              <a:spAutoFit/>
            </a:bodyPr>
            <a:lstStyle/>
            <a:p>
              <a:r>
                <a:rPr lang="en-US" sz="16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Automatically Populates</a:t>
              </a:r>
              <a:endParaRPr lang="en-US" sz="16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7" name="Down Arrow 6"/>
            <p:cNvSpPr/>
            <p:nvPr/>
          </p:nvSpPr>
          <p:spPr bwMode="auto">
            <a:xfrm rot="3218113">
              <a:off x="6018931" y="18975"/>
              <a:ext cx="466013" cy="828623"/>
            </a:xfrm>
            <a:prstGeom prst="downArrow">
              <a:avLst>
                <a:gd name="adj1" fmla="val 54327"/>
                <a:gd name="adj2" fmla="val 50000"/>
              </a:avLst>
            </a:prstGeom>
            <a:solidFill>
              <a:srgbClr val="77000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grpSp>
      <p:sp>
        <p:nvSpPr>
          <p:cNvPr id="11" name="TextBox 10"/>
          <p:cNvSpPr txBox="1"/>
          <p:nvPr/>
        </p:nvSpPr>
        <p:spPr>
          <a:xfrm>
            <a:off x="2521527" y="1716389"/>
            <a:ext cx="3648364" cy="1569660"/>
          </a:xfrm>
          <a:prstGeom prst="rect">
            <a:avLst/>
          </a:prstGeom>
          <a:noFill/>
        </p:spPr>
        <p:txBody>
          <a:bodyPr wrap="square" rtlCol="0">
            <a:spAutoFit/>
          </a:bodyPr>
          <a:lstStyle/>
          <a:p>
            <a:r>
              <a:rPr lang="en-US" sz="4800" b="1" dirty="0" smtClean="0">
                <a:solidFill>
                  <a:schemeClr val="accent2">
                    <a:lumMod val="75000"/>
                  </a:schemeClr>
                </a:solidFill>
                <a:effectLst>
                  <a:outerShdw blurRad="38100" dist="38100" dir="2700000" algn="tl">
                    <a:srgbClr val="000000">
                      <a:alpha val="43137"/>
                    </a:srgbClr>
                  </a:outerShdw>
                </a:effectLst>
              </a:rPr>
              <a:t>Save every </a:t>
            </a:r>
          </a:p>
          <a:p>
            <a:r>
              <a:rPr lang="en-US" sz="4800" b="1" dirty="0" smtClean="0">
                <a:solidFill>
                  <a:schemeClr val="accent2">
                    <a:lumMod val="75000"/>
                  </a:schemeClr>
                </a:solidFill>
                <a:effectLst>
                  <a:outerShdw blurRad="38100" dist="38100" dir="2700000" algn="tl">
                    <a:srgbClr val="000000">
                      <a:alpha val="43137"/>
                    </a:srgbClr>
                  </a:outerShdw>
                </a:effectLst>
              </a:rPr>
              <a:t>20 minutes</a:t>
            </a:r>
            <a:endParaRPr lang="en-US" sz="4800" b="1"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4619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027"/>
                                        </p:tgtEl>
                                        <p:attrNameLst>
                                          <p:attrName>style.opacity</p:attrName>
                                        </p:attrNameLst>
                                      </p:cBhvr>
                                      <p:to>
                                        <p:strVal val="0.5"/>
                                      </p:to>
                                    </p:set>
                                    <p:animEffect filter="image" prLst="opacity: 0.5">
                                      <p:cBhvr rctx="IE">
                                        <p:cTn id="13" dur="indefinite"/>
                                        <p:tgtEl>
                                          <p:spTgt spid="1027"/>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3563</TotalTime>
  <Words>2900</Words>
  <Application>Microsoft Office PowerPoint</Application>
  <PresentationFormat>On-screen Show (16:9)</PresentationFormat>
  <Paragraphs>359</Paragraphs>
  <Slides>60</Slides>
  <Notes>31</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 Staff Performance Evaluation &amp;  Merit Based Compensation for Staff Employees  Lewis Benavides, SHRM – SCP, SPHR Senior Associate Vice President for Human Resources and CHRO  Tony Yardley, SHRM – SCP, SPHR Manager, Institutional Equity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TWU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ITS</dc:creator>
  <cp:lastModifiedBy>Administrator</cp:lastModifiedBy>
  <cp:revision>299</cp:revision>
  <cp:lastPrinted>2016-10-27T18:32:49Z</cp:lastPrinted>
  <dcterms:created xsi:type="dcterms:W3CDTF">2015-09-17T18:43:58Z</dcterms:created>
  <dcterms:modified xsi:type="dcterms:W3CDTF">2016-10-28T17:49:40Z</dcterms:modified>
</cp:coreProperties>
</file>