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9" r:id="rId5"/>
    <p:sldId id="266" r:id="rId6"/>
    <p:sldId id="292" r:id="rId7"/>
    <p:sldId id="286" r:id="rId8"/>
    <p:sldId id="285" r:id="rId9"/>
    <p:sldId id="268" r:id="rId10"/>
    <p:sldId id="270" r:id="rId11"/>
    <p:sldId id="293" r:id="rId12"/>
    <p:sldId id="294" r:id="rId13"/>
    <p:sldId id="296" r:id="rId14"/>
    <p:sldId id="278" r:id="rId15"/>
    <p:sldId id="279" r:id="rId16"/>
    <p:sldId id="283" r:id="rId17"/>
    <p:sldId id="281" r:id="rId18"/>
    <p:sldId id="287" r:id="rId19"/>
    <p:sldId id="295" r:id="rId20"/>
    <p:sldId id="297" r:id="rId21"/>
    <p:sldId id="289" r:id="rId22"/>
    <p:sldId id="267" r:id="rId23"/>
    <p:sldId id="299" r:id="rId24"/>
    <p:sldId id="288" r:id="rId25"/>
    <p:sldId id="264" r:id="rId26"/>
    <p:sldId id="298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294" autoAdjust="0"/>
    <p:restoredTop sz="75986" autoAdjust="0"/>
  </p:normalViewPr>
  <p:slideViewPr>
    <p:cSldViewPr>
      <p:cViewPr varScale="1">
        <p:scale>
          <a:sx n="24" d="100"/>
          <a:sy n="24" d="100"/>
        </p:scale>
        <p:origin x="-22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CCAB2FF-71DE-4030-B9E9-441EAA2B3BAA}" type="datetimeFigureOut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2B750F0-5E93-40B3-AA46-EC829981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0E0D5F-F6A9-43EA-ADB4-BB72AD448D83}" type="datetimeFigureOut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E96EAF-4890-46FF-BAF2-698A7E907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E2749-68D6-441B-9A4C-85ECAA3D62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9BBA6-0F73-4DE4-853A-257268F7F4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120015-AB0B-4172-B0A5-D2D14DBB69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EF4C1-A939-4DEE-A2CF-83CE091259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82662-E76E-4DF7-9B31-7B0495F9C6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EAF-4890-46FF-BAF2-698A7E9079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FBEF0-AD37-4AE5-97C8-4F2A00DB44ED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14BD-4790-4141-8FAD-07DA5839A1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95985-D79A-4EDE-AD65-56433B3B557C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CB74-6E79-4128-9BA5-B242B8166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4D10E-4B88-4E6B-B9E0-B43C8AADC38E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183FA-0B2C-41CE-AE28-537EF11CF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46CA0-96F1-4E64-80A1-AD40C9E4A386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B10BC-DF1C-40AE-B098-AB308CCA6A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171FE-CBBB-4216-BEFF-C9ACDC1E1ECC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C4FCE-2E79-415F-B1F2-E5E3DF372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19ADC-29C5-4874-B128-BDC79C98D923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6FB3B-A5B6-4364-BEBB-F4170CD12E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09501-E5AC-47C8-AF42-D6428A88F952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DAF2-AEC4-4911-AF92-75CC57B05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14F73-5733-4654-BF57-78B6884303EF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7C25-5E3F-4A98-9A28-941C31B47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808BE-D9A9-4A13-A079-3202B7557EB1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2F5AD-BFCD-4158-9C9B-34927F36C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9C164-100A-4E34-B7AC-63CC629A4261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72626-BF4E-4520-A81A-EB8A876CF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5927F-C6EA-4122-A2FC-B7C9C4923BF7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8FD191D-9B7B-42A4-B5F3-30560364C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017801-A516-408D-93EF-DEBDA276B4D4}" type="datetimeFigureOut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5AC826-B6F9-4E00-8CAA-150EEB8BA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magazine/article/0,9171,1902827,00.html#ixzz1KlJPZH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Bankruptcy</a:t>
            </a:r>
            <a:br>
              <a:rPr lang="en-US" dirty="0" smtClean="0"/>
            </a:br>
            <a:r>
              <a:rPr lang="en-US" dirty="0" smtClean="0"/>
              <a:t>Procedures and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/>
              <a:t>by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/>
              <a:t>Nick </a:t>
            </a:r>
            <a:r>
              <a:rPr dirty="0" err="1"/>
              <a:t>Sushkov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Types of Bankruptcy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Chapter 11</a:t>
            </a:r>
          </a:p>
          <a:p>
            <a:pPr lvl="1">
              <a:defRPr/>
            </a:pPr>
            <a:r>
              <a:rPr lang="en-US" dirty="0" smtClean="0"/>
              <a:t>Rehabilitation or reorganization</a:t>
            </a:r>
          </a:p>
          <a:p>
            <a:pPr lvl="1">
              <a:defRPr/>
            </a:pPr>
            <a:r>
              <a:rPr lang="en-US" dirty="0" smtClean="0"/>
              <a:t>Used primarily by business</a:t>
            </a:r>
          </a:p>
          <a:p>
            <a:pPr>
              <a:defRPr/>
            </a:pPr>
            <a:r>
              <a:rPr lang="en-US" dirty="0" smtClean="0"/>
              <a:t>Chapter 12</a:t>
            </a:r>
          </a:p>
          <a:p>
            <a:pPr lvl="1">
              <a:defRPr/>
            </a:pPr>
            <a:r>
              <a:rPr lang="en-US" dirty="0" smtClean="0"/>
              <a:t> Rehabilitation </a:t>
            </a:r>
            <a:r>
              <a:rPr lang="en-US" dirty="0"/>
              <a:t>for family farmers and </a:t>
            </a:r>
            <a:r>
              <a:rPr lang="en-US" dirty="0" smtClean="0"/>
              <a:t>fishermen</a:t>
            </a:r>
            <a:endParaRPr lang="en-US" dirty="0"/>
          </a:p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13</a:t>
            </a:r>
          </a:p>
          <a:p>
            <a:pPr lvl="1">
              <a:defRPr/>
            </a:pPr>
            <a:r>
              <a:rPr lang="en-US" dirty="0" smtClean="0"/>
              <a:t>Rehabilitation </a:t>
            </a:r>
            <a:r>
              <a:rPr lang="en-US" dirty="0"/>
              <a:t>with a payment plan for individuals with a regular source of </a:t>
            </a:r>
            <a:r>
              <a:rPr lang="en-US" dirty="0" smtClean="0"/>
              <a:t>income</a:t>
            </a:r>
          </a:p>
          <a:p>
            <a:pPr>
              <a:defRPr/>
            </a:pPr>
            <a:r>
              <a:rPr lang="en-US" dirty="0" smtClean="0"/>
              <a:t>Chapter 15</a:t>
            </a:r>
          </a:p>
          <a:p>
            <a:pPr lvl="1">
              <a:defRPr/>
            </a:pPr>
            <a:r>
              <a:rPr lang="en-US" dirty="0" smtClean="0"/>
              <a:t>Ancillary </a:t>
            </a:r>
            <a:r>
              <a:rPr lang="en-US" dirty="0"/>
              <a:t>and other international </a:t>
            </a:r>
            <a:r>
              <a:rPr lang="en-US" dirty="0" smtClean="0"/>
              <a:t>cases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897" y="1524000"/>
            <a:ext cx="2664503" cy="176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Debt liquidation plan which results in the discharge of most of a debtor’s unsecured debts</a:t>
            </a:r>
          </a:p>
          <a:p>
            <a:endParaRPr lang="en-US" dirty="0" smtClean="0"/>
          </a:p>
          <a:p>
            <a:r>
              <a:rPr lang="en-US" dirty="0" smtClean="0"/>
              <a:t>Debtor typically receives a discharge about three months from the date his bankruptcy petition is filed</a:t>
            </a:r>
          </a:p>
          <a:p>
            <a:endParaRPr lang="en-US" dirty="0" smtClean="0"/>
          </a:p>
          <a:p>
            <a:r>
              <a:rPr lang="en-US" dirty="0" smtClean="0"/>
              <a:t>As much as 65% of all U.S. consumer bankruptcy filings are Chapter 7 cases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to every business</a:t>
            </a:r>
          </a:p>
          <a:p>
            <a:r>
              <a:rPr lang="en-US" dirty="0" smtClean="0"/>
              <a:t>Debtor remains in control of its business operations as a </a:t>
            </a:r>
            <a:r>
              <a:rPr lang="en-US" i="1" dirty="0" smtClean="0"/>
              <a:t>debtor in possession</a:t>
            </a:r>
          </a:p>
          <a:p>
            <a:r>
              <a:rPr lang="en-US" dirty="0" smtClean="0"/>
              <a:t>Results in reorganization of the debtor's business or personal assets and debts</a:t>
            </a:r>
          </a:p>
          <a:p>
            <a:pPr lvl="1"/>
            <a:r>
              <a:rPr lang="en-US" dirty="0" smtClean="0"/>
              <a:t>Court may convert the case to a Chapter 7 for liquidation</a:t>
            </a:r>
          </a:p>
          <a:p>
            <a:pPr lvl="1"/>
            <a:r>
              <a:rPr lang="en-US" dirty="0" smtClean="0"/>
              <a:t>May be dismissed</a:t>
            </a:r>
          </a:p>
          <a:p>
            <a:r>
              <a:rPr lang="en-US" dirty="0" smtClean="0"/>
              <a:t>Stock may be delisted from its primary stock exchange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Also called “reorganization” or “repayment”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Is an option if one has a source of dependable income but is unable to pay her debts</a:t>
            </a:r>
          </a:p>
          <a:p>
            <a:endParaRPr lang="en-US" dirty="0" smtClean="0"/>
          </a:p>
          <a:p>
            <a:r>
              <a:rPr lang="en-US" dirty="0" smtClean="0"/>
              <a:t>Allows a debtor to consolidate or restructure her debts and pay them out over a three to five year period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Debtor will not receive a discharge until she completes her Chapter 13 plan, usually in three to five years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Bankruptcy Law-Corporation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Objective of Bankruptcy Law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Primary goal is to maximize the value of the distressed firm’s assets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Liquidation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Reorganization</a:t>
            </a:r>
          </a:p>
          <a:p>
            <a:pPr>
              <a:defRPr/>
            </a:pPr>
            <a:r>
              <a:rPr lang="en-US" dirty="0" smtClean="0"/>
              <a:t>Maximizing asset value also maximizes total value available to be distributed to stakeholders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 Suppliers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Employees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Creditors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Shareholders</a:t>
            </a:r>
          </a:p>
          <a:p>
            <a:pPr>
              <a:defRPr/>
            </a:pPr>
            <a:r>
              <a:rPr lang="en-US" dirty="0" smtClean="0"/>
              <a:t>Cost of bankruptcy, and length of bankruptcy cases, are driven by disagreements among stakeholders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defRPr/>
            </a:pPr>
            <a:r>
              <a:rPr lang="en-US" dirty="0" smtClean="0"/>
              <a:t>Judge</a:t>
            </a:r>
          </a:p>
          <a:p>
            <a:pPr marL="0" indent="0">
              <a:defRPr/>
            </a:pPr>
            <a:r>
              <a:rPr lang="en-US" dirty="0" smtClean="0"/>
              <a:t>Debtor</a:t>
            </a:r>
          </a:p>
          <a:p>
            <a:pPr marL="0" indent="0">
              <a:defRPr/>
            </a:pPr>
            <a:r>
              <a:rPr lang="en-US" dirty="0" smtClean="0"/>
              <a:t>Creditors</a:t>
            </a:r>
          </a:p>
          <a:p>
            <a:pPr marL="0" indent="0">
              <a:defRPr/>
            </a:pPr>
            <a:r>
              <a:rPr lang="en-US" dirty="0" smtClean="0"/>
              <a:t>Bankruptcy Trustee</a:t>
            </a:r>
          </a:p>
          <a:p>
            <a:pPr marL="0" indent="0">
              <a:defRPr/>
            </a:pPr>
            <a:r>
              <a:rPr lang="en-US" dirty="0" smtClean="0"/>
              <a:t>United States Trustee</a:t>
            </a:r>
          </a:p>
          <a:p>
            <a:pPr marL="0" indent="0">
              <a:defRPr/>
            </a:pPr>
            <a:r>
              <a:rPr lang="en-US" dirty="0" smtClean="0"/>
              <a:t>Creditors Committee</a:t>
            </a:r>
          </a:p>
          <a:p>
            <a:pPr>
              <a:defRPr/>
            </a:pPr>
            <a:r>
              <a:rPr lang="en-US" dirty="0" smtClean="0"/>
              <a:t>Debtor in Possession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3605213" cy="343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205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Asset Allocation in Bankruptcy</a:t>
            </a:r>
            <a:br>
              <a:rPr lang="en-US" dirty="0" smtClean="0"/>
            </a:br>
            <a:r>
              <a:rPr lang="en-US" dirty="0" smtClean="0"/>
              <a:t>(Absolute Priority Rule)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891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Assets and new securities are allocated according to the Absolute Priority Rule:</a:t>
            </a:r>
          </a:p>
          <a:p>
            <a:pPr>
              <a:defRPr/>
            </a:pPr>
            <a:r>
              <a:rPr lang="en-US" dirty="0" smtClean="0"/>
              <a:t>Secured claims</a:t>
            </a:r>
          </a:p>
          <a:p>
            <a:pPr>
              <a:defRPr/>
            </a:pPr>
            <a:r>
              <a:rPr lang="en-US" dirty="0" smtClean="0"/>
              <a:t> Debtor-in-possession claims</a:t>
            </a:r>
          </a:p>
          <a:p>
            <a:pPr>
              <a:defRPr/>
            </a:pPr>
            <a:r>
              <a:rPr lang="en-US" dirty="0" smtClean="0"/>
              <a:t>Priority claims (legal fees, wages,…)</a:t>
            </a:r>
          </a:p>
          <a:p>
            <a:pPr>
              <a:defRPr/>
            </a:pPr>
            <a:r>
              <a:rPr lang="en-US" dirty="0" smtClean="0"/>
              <a:t>General unsecured claims</a:t>
            </a:r>
          </a:p>
          <a:p>
            <a:pPr>
              <a:defRPr/>
            </a:pPr>
            <a:r>
              <a:rPr lang="en-US" dirty="0" smtClean="0"/>
              <a:t>Preferred stock</a:t>
            </a:r>
          </a:p>
          <a:p>
            <a:pPr>
              <a:defRPr/>
            </a:pPr>
            <a:r>
              <a:rPr lang="en-US" dirty="0" smtClean="0"/>
              <a:t>Common stock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Debtor Benefits in Chapter 11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400" dirty="0" smtClean="0"/>
              <a:t>Creditors cannot seek enforcement of liens</a:t>
            </a:r>
          </a:p>
          <a:p>
            <a:pPr>
              <a:defRPr/>
            </a:pPr>
            <a:r>
              <a:rPr lang="en-US" sz="3400" dirty="0" smtClean="0"/>
              <a:t>Creditors cannot seize collateral</a:t>
            </a:r>
          </a:p>
          <a:p>
            <a:pPr>
              <a:defRPr/>
            </a:pPr>
            <a:r>
              <a:rPr lang="en-US" sz="3400" dirty="0" smtClean="0"/>
              <a:t>Existing management team retains control of operations</a:t>
            </a:r>
          </a:p>
          <a:p>
            <a:pPr>
              <a:defRPr/>
            </a:pPr>
            <a:r>
              <a:rPr lang="en-US" sz="3400" dirty="0" smtClean="0"/>
              <a:t>Interest ceases to accrue on the filing 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“Fresh Start”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Fresh Start Rule allows a firm that emerges from Chapter 11 to “write-up” asset values to current market value rather than historical cost</a:t>
            </a:r>
          </a:p>
          <a:p>
            <a:pPr lvl="1">
              <a:defRPr/>
            </a:pPr>
            <a:r>
              <a:rPr lang="en-US" dirty="0" smtClean="0"/>
              <a:t>Requires the firm to distribute at least 50% of common stock to creditors</a:t>
            </a:r>
          </a:p>
          <a:p>
            <a:pPr lvl="1">
              <a:defRPr/>
            </a:pPr>
            <a:r>
              <a:rPr lang="en-US" dirty="0" smtClean="0"/>
              <a:t> Market values assigned by estimating future cash flows</a:t>
            </a:r>
          </a:p>
          <a:p>
            <a:pPr lvl="1">
              <a:defRPr/>
            </a:pPr>
            <a:r>
              <a:rPr lang="en-US" dirty="0" smtClean="0"/>
              <a:t>Results in immediately positive book equity and improved financial ratios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Debtor Benefits in Chapter 13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any qualified debtor who wishes to save property from foreclosure or repossession</a:t>
            </a:r>
          </a:p>
          <a:p>
            <a:r>
              <a:rPr lang="en-US" sz="2800" dirty="0" smtClean="0"/>
              <a:t>Allows a debtor to pay a mortgage delinquency over time rather than in a lump sum</a:t>
            </a:r>
          </a:p>
          <a:p>
            <a:r>
              <a:rPr lang="en-US" sz="2800" dirty="0" smtClean="0"/>
              <a:t>Allows a homeowner who is with a second mortgage to treat that mortgage as an unsecured debt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21575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 </a:t>
            </a:r>
            <a:r>
              <a:rPr lang="en-US" sz="4400" dirty="0" smtClean="0"/>
              <a:t>Questions to Generate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 </a:t>
            </a:r>
            <a:r>
              <a:rPr lang="en-US" sz="3100" i="1" dirty="0" smtClean="0"/>
              <a:t>What is bankruptcy?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Bankruptcy is a federal court process that can help one eliminate legal responsibility for many of one’s debts or repay them over time under the protection of the bankruptcy court.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i="1" dirty="0" smtClean="0"/>
              <a:t>Why does the law allow people/corporations to file bankruptcy?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Bankruptcy laws offer people and corporations in serious debt a way to make a financial fresh start.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i="1" dirty="0" smtClean="0"/>
              <a:t>How can filing bankruptcy limit your life?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Consider bankruptcy only as a last resort as it can have a long-term negative impact on your ability to obtain credit, find a job, get insurance or rent a place to live.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Debtor Benefits in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Best for any debtor with little or no assets</a:t>
            </a:r>
          </a:p>
          <a:p>
            <a:r>
              <a:rPr lang="en-US" sz="3600" dirty="0" smtClean="0"/>
              <a:t>For a homeowner who wishes to surrender real property  </a:t>
            </a:r>
          </a:p>
          <a:p>
            <a:r>
              <a:rPr lang="en-US" sz="3600" dirty="0" smtClean="0"/>
              <a:t>Eliminates the possibility of a deficiency judgment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It Means To Get a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A discharge wipes a debt clean such that the debtor is no longer liable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 Discharge allows the debtor to obtain its fresh start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accent3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Individuals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Through reorganization or liquidation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 Corporations </a:t>
            </a:r>
          </a:p>
          <a:p>
            <a:pPr>
              <a:defRPr/>
            </a:pPr>
            <a:r>
              <a:rPr lang="en-US" dirty="0" smtClean="0"/>
              <a:t>Through reorganization, </a:t>
            </a:r>
            <a:r>
              <a:rPr lang="en-US" u="sng" dirty="0" smtClean="0"/>
              <a:t>not liquidation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05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Fraud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Bankruptcy fraud is a white-collar crime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Multiple filings are not in and of themselves criminal, but they may violate provisions of bankruptcy law</a:t>
            </a:r>
          </a:p>
          <a:p>
            <a:r>
              <a:rPr lang="en-US" dirty="0" smtClean="0"/>
              <a:t>Common criminal acts:</a:t>
            </a:r>
          </a:p>
          <a:p>
            <a:pPr lvl="1"/>
            <a:r>
              <a:rPr lang="en-US" dirty="0" smtClean="0"/>
              <a:t>Concealment of assets</a:t>
            </a:r>
          </a:p>
          <a:p>
            <a:pPr lvl="1"/>
            <a:r>
              <a:rPr lang="en-US" dirty="0" smtClean="0"/>
              <a:t>Concealment or destruction of documents</a:t>
            </a:r>
          </a:p>
          <a:p>
            <a:pPr lvl="1"/>
            <a:r>
              <a:rPr lang="en-US" dirty="0" smtClean="0"/>
              <a:t>Conflicts of interest</a:t>
            </a:r>
          </a:p>
          <a:p>
            <a:pPr lvl="1"/>
            <a:r>
              <a:rPr lang="en-US" dirty="0" smtClean="0"/>
              <a:t>Fraudulent claims</a:t>
            </a:r>
          </a:p>
          <a:p>
            <a:pPr lvl="1"/>
            <a:r>
              <a:rPr lang="en-US" dirty="0" smtClean="0"/>
              <a:t>False statements or declarations</a:t>
            </a:r>
          </a:p>
          <a:p>
            <a:pPr lvl="1"/>
            <a:r>
              <a:rPr lang="en-US" dirty="0" smtClean="0"/>
              <a:t>Fee fixing or redistribution arrangements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Chrysler LLC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Chrysler LLC and twenty-four of its affiliated subsidiaries filed for chapter 11 bankruptcy on April 30, 2009</a:t>
            </a:r>
          </a:p>
          <a:p>
            <a:r>
              <a:rPr lang="en-US" dirty="0" smtClean="0"/>
              <a:t>Failure of the company to come to agreement with its creditors for an outside-of-bankruptcy restructuring plan</a:t>
            </a:r>
          </a:p>
          <a:p>
            <a:r>
              <a:rPr lang="en-US" dirty="0" smtClean="0"/>
              <a:t>Chrysler Turns First Profit Since Bankruptcy</a:t>
            </a:r>
          </a:p>
          <a:p>
            <a:pPr lvl="1"/>
            <a:r>
              <a:rPr lang="en-US" dirty="0" smtClean="0"/>
              <a:t>The company reported first-quarter net income of $116 million and revenue of $13.1 billion on Monday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Two Forms of Bankruptcy Relief: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Liquidation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Reorganization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Chapters: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Chapter 7 – Liquidation (Personal or Business)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Chapter 11 – Reorganization (Personal or Business)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Chapter 13 – Reorganization (Personal)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Questions to generate discussion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83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i="1" dirty="0" smtClean="0"/>
              <a:t>Why do you think the law does not allow you to erase loans, credit card purchases of luxury items or cash advances within 60 days of your bankruptcy?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Taking loans, cash advances or buying luxury goods on credit in the weeks before you file bankruptcy is seen as a sign of bad faith. The court assumes that you are filing bankruptcy just to get out of paying for these obligations.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i="1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i="1" dirty="0" smtClean="0"/>
              <a:t>Can you stop paying your student loans if you file for bankruptcy?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Student loans made, insured, guaranteed or funded by the government are not dischargeable in bankruptcy.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papers-and-documents-in-bankruptcy-cases-on-long-isl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0600" y="2091531"/>
            <a:ext cx="46228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Questions to Generate Discussion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100" i="1" dirty="0"/>
              <a:t>Why do you think that U.S. laws allow people to file bankruptcy?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Bankruptcy is a constitutional right in the U.S. because the founding fathers who drafted the Constitution believed that people experiencing financial distress should be able to have a fresh start.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Article One, Section Eight of the U.S. Constitution authorizes Congress to enact bankruptcy laws.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other countries, people can be put in prison for not paying their debts, but in the U.S. there is no debtors’ prison.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9132740">
            <a:off x="697106" y="1374685"/>
            <a:ext cx="4307129" cy="280860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114800" y="3657600"/>
            <a:ext cx="419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“With apologies to Apple Pie, bankruptcy is as American as it gets. From the earliest days of the Republic to General Motors' June 1 filing for Chapter 11, debt relief has been at the center of a tug-of-war between competing Yankee principles: reinvention and responsibility.” 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856038" y="6342063"/>
            <a:ext cx="4708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3"/>
              </a:rPr>
              <a:t>http://www.time.com/time/magazine/article/0,9171,1902827,00.html#ixzz1KlJPZHmL</a:t>
            </a:r>
            <a:endParaRPr lang="en-US" sz="1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 History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Colonial America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Defaulting on your debts was considered a moral failing</a:t>
            </a:r>
          </a:p>
          <a:p>
            <a:pPr>
              <a:defRPr/>
            </a:pPr>
            <a:r>
              <a:rPr lang="en-US" dirty="0" smtClean="0"/>
              <a:t>Revolutionary War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first federal bankruptcy law, which drew on English statutes, was signed in 1800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Bankruptcy Act of 1898 expanded debt protection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Late 1970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Congress simplified filing for both personal and corporate bankruptcy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2005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 </a:t>
            </a:r>
            <a:r>
              <a:rPr lang="en-US" dirty="0" smtClean="0"/>
              <a:t>stricter law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Bankruptcy Abuse Prevention and Consumer Protection Act of 2005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438400"/>
            <a:ext cx="5712447" cy="367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Can File for Bankruptcy?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Businesses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Corporations, Limited Liability Companies, Partnerships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Individuals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us-auto-chrysler-files_7139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905000"/>
            <a:ext cx="1829714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kim-basinger-lg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10000"/>
            <a:ext cx="2262868" cy="284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78f54a3e60d9e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1981200"/>
            <a:ext cx="12382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eidi-spencer-wedding-ag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3962400"/>
            <a:ext cx="298704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How a Corporation Files for Bankruptcy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Voluntary </a:t>
            </a:r>
            <a:endParaRPr lang="en-US" b="1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dirty="0" smtClean="0"/>
              <a:t>Managers realize the firm is insolvent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Must file in district in which the majority of the firm’s assets reside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Involuntary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Holders, or other creditors file to force the debtor into bankruptcy</a:t>
            </a:r>
          </a:p>
          <a:p>
            <a:pPr>
              <a:defRPr/>
            </a:pPr>
            <a:r>
              <a:rPr lang="en-US" dirty="0" smtClean="0"/>
              <a:t> Just another lawsuit…debtor has the right to defend itself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Types of Bankruptcy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Forms of Bankruptcy Relief</a:t>
            </a:r>
          </a:p>
          <a:p>
            <a:pPr lvl="1"/>
            <a:r>
              <a:rPr lang="en-US" dirty="0" smtClean="0"/>
              <a:t> Liquidation</a:t>
            </a:r>
          </a:p>
          <a:p>
            <a:pPr lvl="1"/>
            <a:r>
              <a:rPr lang="en-US" dirty="0" smtClean="0"/>
              <a:t>Reorganization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Six types of bankruptcy:</a:t>
            </a:r>
          </a:p>
          <a:p>
            <a:r>
              <a:rPr lang="en-US" dirty="0" smtClean="0"/>
              <a:t>Chapter 7</a:t>
            </a:r>
          </a:p>
          <a:p>
            <a:pPr lvl="1"/>
            <a:r>
              <a:rPr lang="en-US" dirty="0" smtClean="0"/>
              <a:t>Basic liquidation for individuals and businesses</a:t>
            </a:r>
          </a:p>
          <a:p>
            <a:pPr lvl="1"/>
            <a:r>
              <a:rPr lang="en-US" dirty="0" smtClean="0"/>
              <a:t>Straight bankruptcy</a:t>
            </a:r>
          </a:p>
          <a:p>
            <a:pPr eaLnBrk="1" hangingPunct="1"/>
            <a:r>
              <a:rPr lang="en-US" dirty="0" smtClean="0"/>
              <a:t>Chapter 9 </a:t>
            </a:r>
          </a:p>
          <a:p>
            <a:pPr lvl="1"/>
            <a:r>
              <a:rPr lang="en-US" dirty="0" smtClean="0"/>
              <a:t>Municipal bankruptcy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1219200"/>
            <a:ext cx="3124201" cy="207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1367</TotalTime>
  <Words>1129</Words>
  <Application>Microsoft Office PowerPoint</Application>
  <PresentationFormat>On-screen Show (4:3)</PresentationFormat>
  <Paragraphs>193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Bankruptcy Procedures and Outcomes</vt:lpstr>
      <vt:lpstr>      Questions to Generate Discussion</vt:lpstr>
      <vt:lpstr>Questions to Generate Discussion cont.</vt:lpstr>
      <vt:lpstr>Slide 4</vt:lpstr>
      <vt:lpstr>Brief History</vt:lpstr>
      <vt:lpstr>Bankruptcy Abuse Prevention and Consumer Protection Act of 2005</vt:lpstr>
      <vt:lpstr>Who Can File for Bankruptcy?</vt:lpstr>
      <vt:lpstr> How a Corporation Files for Bankruptcy </vt:lpstr>
      <vt:lpstr>Types of Bankruptcy </vt:lpstr>
      <vt:lpstr>Types of Bankruptcy cont.</vt:lpstr>
      <vt:lpstr>Chapter 7</vt:lpstr>
      <vt:lpstr>Chapter 11</vt:lpstr>
      <vt:lpstr>Chapter 13</vt:lpstr>
      <vt:lpstr>Bankruptcy Law-Corporation </vt:lpstr>
      <vt:lpstr>Primary Players</vt:lpstr>
      <vt:lpstr>Asset Allocation in Bankruptcy (Absolute Priority Rule) </vt:lpstr>
      <vt:lpstr> Debtor Benefits in Chapter 11 </vt:lpstr>
      <vt:lpstr>“Fresh Start” Accounting</vt:lpstr>
      <vt:lpstr>Debtor Benefits in Chapter 13</vt:lpstr>
      <vt:lpstr>Debtor Benefits in Chapter 7</vt:lpstr>
      <vt:lpstr>What It Means To Get a Discharge</vt:lpstr>
      <vt:lpstr>   Fraud </vt:lpstr>
      <vt:lpstr>Chrysler LLC</vt:lpstr>
      <vt:lpstr>Key Points</vt:lpstr>
      <vt:lpstr>Questions to generate discussion </vt:lpstr>
      <vt:lpstr>Questions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Bankruptcy Procedures and Outcomes</dc:title>
  <dc:creator>College of Business</dc:creator>
  <cp:lastModifiedBy>brooksr</cp:lastModifiedBy>
  <cp:revision>25</cp:revision>
  <cp:lastPrinted>2011-05-02T22:24:20Z</cp:lastPrinted>
  <dcterms:created xsi:type="dcterms:W3CDTF">2011-04-27T21:13:10Z</dcterms:created>
  <dcterms:modified xsi:type="dcterms:W3CDTF">2011-05-06T17:42:36Z</dcterms:modified>
</cp:coreProperties>
</file>