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0" r:id="rId1"/>
  </p:sldMasterIdLst>
  <p:handoutMasterIdLst>
    <p:handoutMasterId r:id="rId37"/>
  </p:handoutMasterIdLst>
  <p:sldIdLst>
    <p:sldId id="316" r:id="rId2"/>
    <p:sldId id="257" r:id="rId3"/>
    <p:sldId id="275" r:id="rId4"/>
    <p:sldId id="278" r:id="rId5"/>
    <p:sldId id="279" r:id="rId6"/>
    <p:sldId id="311" r:id="rId7"/>
    <p:sldId id="312" r:id="rId8"/>
    <p:sldId id="276" r:id="rId9"/>
    <p:sldId id="294" r:id="rId10"/>
    <p:sldId id="295" r:id="rId11"/>
    <p:sldId id="318" r:id="rId12"/>
    <p:sldId id="277" r:id="rId13"/>
    <p:sldId id="258" r:id="rId14"/>
    <p:sldId id="280" r:id="rId15"/>
    <p:sldId id="297" r:id="rId16"/>
    <p:sldId id="260" r:id="rId17"/>
    <p:sldId id="307" r:id="rId18"/>
    <p:sldId id="308" r:id="rId19"/>
    <p:sldId id="281" r:id="rId20"/>
    <p:sldId id="317" r:id="rId21"/>
    <p:sldId id="300" r:id="rId22"/>
    <p:sldId id="301" r:id="rId23"/>
    <p:sldId id="285" r:id="rId24"/>
    <p:sldId id="263" r:id="rId25"/>
    <p:sldId id="313" r:id="rId26"/>
    <p:sldId id="314" r:id="rId27"/>
    <p:sldId id="265" r:id="rId28"/>
    <p:sldId id="309" r:id="rId29"/>
    <p:sldId id="304" r:id="rId30"/>
    <p:sldId id="268" r:id="rId31"/>
    <p:sldId id="310" r:id="rId32"/>
    <p:sldId id="305" r:id="rId33"/>
    <p:sldId id="266" r:id="rId34"/>
    <p:sldId id="272" r:id="rId35"/>
    <p:sldId id="315" r:id="rId3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996633"/>
    <a:srgbClr val="009900"/>
    <a:srgbClr val="DA5800"/>
    <a:srgbClr val="864300"/>
    <a:srgbClr val="FF7619"/>
    <a:srgbClr val="A47D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00" autoAdjust="0"/>
    <p:restoredTop sz="94690" autoAdjust="0"/>
  </p:normalViewPr>
  <p:slideViewPr>
    <p:cSldViewPr>
      <p:cViewPr>
        <p:scale>
          <a:sx n="75" d="100"/>
          <a:sy n="75" d="100"/>
        </p:scale>
        <p:origin x="1464" y="312"/>
      </p:cViewPr>
      <p:guideLst>
        <p:guide orient="horz"/>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40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40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40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E90EEDA-5416-4DF9-AFF3-6A8087A78CB1}" type="slidenum">
              <a:rPr lang="en-US"/>
              <a:pPr>
                <a:defRPr/>
              </a:pPr>
              <a:t>‹#›</a:t>
            </a:fld>
            <a:endParaRPr lang="en-US" dirty="0"/>
          </a:p>
        </p:txBody>
      </p:sp>
    </p:spTree>
    <p:extLst>
      <p:ext uri="{BB962C8B-B14F-4D97-AF65-F5344CB8AC3E}">
        <p14:creationId xmlns:p14="http://schemas.microsoft.com/office/powerpoint/2010/main" val="24365528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dirty="0"/>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dirty="0"/>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8D5477D6-FA91-4359-8632-46F6F85D5962}" type="slidenum">
              <a:rPr lang="en-US"/>
              <a:pPr>
                <a:defRPr/>
              </a:pPr>
              <a:t>‹#›</a:t>
            </a:fld>
            <a:endParaRPr lang="en-US" dirty="0"/>
          </a:p>
        </p:txBody>
      </p:sp>
      <p:sp>
        <p:nvSpPr>
          <p:cNvPr id="25" name="Text Box 17"/>
          <p:cNvSpPr txBox="1">
            <a:spLocks noChangeArrowheads="1"/>
          </p:cNvSpPr>
          <p:nvPr userDrawn="1"/>
        </p:nvSpPr>
        <p:spPr bwMode="auto">
          <a:xfrm>
            <a:off x="914400" y="6612469"/>
            <a:ext cx="7554686" cy="215444"/>
          </a:xfrm>
          <a:prstGeom prst="rect">
            <a:avLst/>
          </a:prstGeom>
          <a:noFill/>
          <a:ln w="9525">
            <a:noFill/>
            <a:miter lim="800000"/>
            <a:headEnd/>
            <a:tailEnd/>
          </a:ln>
        </p:spPr>
        <p:txBody>
          <a:bodyPr wrap="squar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800" dirty="0">
                <a:solidFill>
                  <a:schemeClr val="tx1"/>
                </a:solidFill>
              </a:rPr>
              <a:t>©</a:t>
            </a:r>
            <a:r>
              <a:rPr lang="en-US" sz="800" dirty="0" smtClean="0">
                <a:solidFill>
                  <a:schemeClr val="tx1"/>
                </a:solidFill>
              </a:rPr>
              <a:t>2015 </a:t>
            </a:r>
            <a:r>
              <a:rPr lang="en-US" sz="800" dirty="0">
                <a:solidFill>
                  <a:schemeClr val="tx1"/>
                </a:solidFill>
              </a:rPr>
              <a:t>Cengage Learning. All Rights Reserved. May not be scanned, copied or duplicated, or posted to a publicly accessible website, in whole or in part.</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48F6ED7-D09F-444F-AF21-42727EDD178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3523D95-5400-4090-BEE6-BB8357DA3D2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981200"/>
            <a:ext cx="3810000" cy="4114800"/>
          </a:xfrm>
        </p:spPr>
        <p:txBody>
          <a:bodyPr>
            <a:normAutofit/>
          </a:bodyPr>
          <a:lstStyle/>
          <a:p>
            <a:pPr lvl="0"/>
            <a:endParaRPr lang="en-US" noProof="0" dirty="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079BCE6-4539-4171-AE14-5C089126B7A7}"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normAutofit/>
          </a:bodyPr>
          <a:lstStyle/>
          <a:p>
            <a:pPr lvl="0"/>
            <a:endParaRPr lang="en-US" noProof="0" dirty="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1087A66-7D25-43F1-993C-9327DF66479D}"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normAutofit/>
          </a:bodyPr>
          <a:lstStyle/>
          <a:p>
            <a:pPr lvl="0"/>
            <a:endParaRPr lang="en-US" noProof="0" dirty="0" smtClean="0"/>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EA8DA49-8390-4016-BF0E-F7EC5A73C6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4F32CC2-F335-484C-A8DC-54EE73AFE66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7107556E-7138-42ED-B949-C68E2EE7C9E7}" type="slidenum">
              <a:rPr lang="en-US"/>
              <a:pPr>
                <a:defRPr/>
              </a:pPr>
              <a:t>‹#›</a:t>
            </a:fld>
            <a:endParaRPr lang="en-US" dirty="0"/>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dirty="0"/>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dirty="0"/>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dirty="0"/>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DA10F984-F172-4597-8DD7-5F7899A9A139}"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9F3D509-C10A-4905-9F0F-6251E52EAF7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5DF9A648-4A71-4D7A-AD47-E0DCAF02714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A852EB73-D79A-4A25-85C0-ECB00EBBB1EA}" type="slidenum">
              <a:rPr lang="en-US"/>
              <a:pPr>
                <a:defRPr/>
              </a:pPr>
              <a:t>‹#›</a:t>
            </a:fld>
            <a:endParaRPr lang="en-US" dirty="0"/>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7C7E4ACD-8F7E-4408-9E0D-C4DC91F4261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F63DD09F-E8EF-4211-9A6F-F389347560B9}" type="slidenum">
              <a:rPr lang="en-US"/>
              <a:pPr>
                <a:defRPr/>
              </a:pPr>
              <a:t>‹#›</a:t>
            </a:fld>
            <a:endParaRPr lang="en-US" dirty="0"/>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FDB3816E-7D2D-47BE-AAE6-020DD68E0F0D}" type="slidenum">
              <a:rPr lang="en-US"/>
              <a:pPr>
                <a:defRPr/>
              </a:pPr>
              <a:t>‹#›</a:t>
            </a:fld>
            <a:endParaRPr lang="en-US" dirty="0"/>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a:defRPr/>
            </a:pPr>
            <a:fld id="{EDA3706A-957C-4AB8-B58A-1F9E58D594D9}" type="slidenum">
              <a:rPr lang="en-US"/>
              <a:pPr>
                <a:defRPr/>
              </a:pPr>
              <a:t>‹#›</a:t>
            </a:fld>
            <a:endParaRPr lang="en-US" dirty="0"/>
          </a:p>
        </p:txBody>
      </p:sp>
      <p:sp>
        <p:nvSpPr>
          <p:cNvPr id="13" name="Text Box 17"/>
          <p:cNvSpPr txBox="1">
            <a:spLocks noChangeArrowheads="1"/>
          </p:cNvSpPr>
          <p:nvPr userDrawn="1"/>
        </p:nvSpPr>
        <p:spPr bwMode="auto">
          <a:xfrm>
            <a:off x="914400" y="6612469"/>
            <a:ext cx="7554686" cy="215444"/>
          </a:xfrm>
          <a:prstGeom prst="rect">
            <a:avLst/>
          </a:prstGeom>
          <a:noFill/>
          <a:ln w="9525">
            <a:noFill/>
            <a:miter lim="800000"/>
            <a:headEnd/>
            <a:tailEnd/>
          </a:ln>
        </p:spPr>
        <p:txBody>
          <a:bodyPr wrap="squar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800" dirty="0">
                <a:solidFill>
                  <a:schemeClr val="tx1"/>
                </a:solidFill>
              </a:rPr>
              <a:t>©</a:t>
            </a:r>
            <a:r>
              <a:rPr lang="en-US" sz="800" dirty="0" smtClean="0">
                <a:solidFill>
                  <a:schemeClr val="tx1"/>
                </a:solidFill>
              </a:rPr>
              <a:t>2015 </a:t>
            </a:r>
            <a:r>
              <a:rPr lang="en-US" sz="800" dirty="0">
                <a:solidFill>
                  <a:schemeClr val="tx1"/>
                </a:solidFill>
              </a:rPr>
              <a:t>Cengage Learning. All Rights Reserved. May not be scanned, copied or duplicated, or posted to a publicly accessible website, in whole or in part.</a:t>
            </a:r>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11" r:id="rId4"/>
    <p:sldLayoutId id="2147483812" r:id="rId5"/>
    <p:sldLayoutId id="2147483823" r:id="rId6"/>
    <p:sldLayoutId id="2147483813" r:id="rId7"/>
    <p:sldLayoutId id="2147483824" r:id="rId8"/>
    <p:sldLayoutId id="2147483825" r:id="rId9"/>
    <p:sldLayoutId id="2147483814" r:id="rId10"/>
    <p:sldLayoutId id="2147483815" r:id="rId11"/>
    <p:sldLayoutId id="2147483816" r:id="rId12"/>
    <p:sldLayoutId id="2147483817" r:id="rId13"/>
    <p:sldLayoutId id="2147483818" r:id="rId14"/>
    <p:sldLayoutId id="2147483819" r:id="rId15"/>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609600"/>
            <a:ext cx="7162800" cy="1600200"/>
          </a:xfrm>
        </p:spPr>
        <p:txBody>
          <a:bodyPr>
            <a:normAutofit/>
          </a:bodyPr>
          <a:lstStyle/>
          <a:p>
            <a:pPr algn="ctr">
              <a:defRPr/>
            </a:pPr>
            <a:r>
              <a:rPr lang="en-US" sz="4400"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Negotiable Instruments, Credit, and Bankruptcy</a:t>
            </a:r>
            <a:endParaRPr lang="en-US" sz="4400" dirty="0">
              <a:solidFill>
                <a:srgbClr val="7030A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Subtitle 2"/>
          <p:cNvSpPr>
            <a:spLocks noGrp="1"/>
          </p:cNvSpPr>
          <p:nvPr>
            <p:ph type="subTitle" idx="1"/>
          </p:nvPr>
        </p:nvSpPr>
        <p:spPr>
          <a:xfrm>
            <a:off x="1828800" y="3429000"/>
            <a:ext cx="7086600" cy="3200400"/>
          </a:xfrm>
        </p:spPr>
        <p:txBody>
          <a:bodyPr/>
          <a:lstStyle/>
          <a:p>
            <a:pPr algn="ctr">
              <a:spcBef>
                <a:spcPts val="0"/>
              </a:spcBef>
              <a:defRPr/>
            </a:pPr>
            <a:endParaRPr lang="en-US" sz="4400" dirty="0" smtClean="0">
              <a:solidFill>
                <a:schemeClr val="accent1">
                  <a:lumMod val="75000"/>
                </a:schemeClr>
              </a:solidFill>
              <a:latin typeface="Arial" pitchFamily="34" charset="0"/>
              <a:cs typeface="Arial" pitchFamily="34" charset="0"/>
            </a:endParaRPr>
          </a:p>
          <a:p>
            <a:pPr algn="ctr">
              <a:spcBef>
                <a:spcPts val="0"/>
              </a:spcBef>
              <a:defRPr/>
            </a:pPr>
            <a:endParaRPr lang="en-US" sz="4400" dirty="0" smtClean="0">
              <a:solidFill>
                <a:schemeClr val="accent1">
                  <a:lumMod val="75000"/>
                </a:schemeClr>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8"/>
          <p:cNvSpPr>
            <a:spLocks noGrp="1" noChangeArrowheads="1"/>
          </p:cNvSpPr>
          <p:nvPr>
            <p:ph sz="quarter" idx="1"/>
          </p:nvPr>
        </p:nvSpPr>
        <p:spPr>
          <a:xfrm>
            <a:off x="304800" y="1066800"/>
            <a:ext cx="8534400" cy="5791200"/>
          </a:xfrm>
        </p:spPr>
        <p:txBody>
          <a:bodyPr>
            <a:noAutofit/>
          </a:bodyPr>
          <a:lstStyle/>
          <a:p>
            <a:pPr marL="274320" indent="-274320" eaLnBrk="1" fontAlgn="auto" hangingPunct="1">
              <a:lnSpc>
                <a:spcPct val="90000"/>
              </a:lnSpc>
              <a:spcAft>
                <a:spcPts val="0"/>
              </a:spcAft>
              <a:buFont typeface="Wingdings"/>
              <a:buChar char=""/>
              <a:defRPr/>
            </a:pPr>
            <a:r>
              <a:rPr lang="en-US" sz="1800" dirty="0" smtClean="0">
                <a:solidFill>
                  <a:srgbClr val="7030A0"/>
                </a:solidFill>
                <a:latin typeface="Arial" pitchFamily="34" charset="0"/>
                <a:cs typeface="Arial" pitchFamily="34" charset="0"/>
              </a:rPr>
              <a:t>UCC states that usually common law principles are not preserved </a:t>
            </a:r>
            <a:r>
              <a:rPr lang="en-US" sz="1800" i="1" dirty="0" smtClean="0">
                <a:solidFill>
                  <a:srgbClr val="7030A0"/>
                </a:solidFill>
                <a:latin typeface="Arial" pitchFamily="34" charset="0"/>
                <a:cs typeface="Arial" pitchFamily="34" charset="0"/>
              </a:rPr>
              <a:t>“in an area which is thoroughly covered by the UCC”.</a:t>
            </a:r>
          </a:p>
          <a:p>
            <a:pPr marL="274320" indent="-274320" eaLnBrk="1" fontAlgn="auto" hangingPunct="1">
              <a:lnSpc>
                <a:spcPct val="90000"/>
              </a:lnSpc>
              <a:spcAft>
                <a:spcPts val="0"/>
              </a:spcAft>
              <a:buFont typeface="Wingdings"/>
              <a:buChar char=""/>
              <a:defRPr/>
            </a:pPr>
            <a:r>
              <a:rPr lang="en-US" sz="1800" dirty="0" smtClean="0">
                <a:solidFill>
                  <a:schemeClr val="accent1">
                    <a:lumMod val="75000"/>
                  </a:schemeClr>
                </a:solidFill>
                <a:latin typeface="Arial" pitchFamily="34" charset="0"/>
                <a:cs typeface="Arial" pitchFamily="34" charset="0"/>
              </a:rPr>
              <a:t>Art. 4 of UCC: sets up a liability scheme &amp; defenses between payor-bank and customers</a:t>
            </a:r>
          </a:p>
          <a:p>
            <a:pPr marL="274320" indent="-274320" eaLnBrk="1" fontAlgn="auto" hangingPunct="1">
              <a:lnSpc>
                <a:spcPct val="90000"/>
              </a:lnSpc>
              <a:spcAft>
                <a:spcPts val="0"/>
              </a:spcAft>
              <a:buFont typeface="Wingdings"/>
              <a:buChar char=""/>
              <a:defRPr/>
            </a:pPr>
            <a:r>
              <a:rPr lang="en-US" sz="1800" dirty="0" smtClean="0">
                <a:solidFill>
                  <a:srgbClr val="7030A0"/>
                </a:solidFill>
                <a:latin typeface="Arial" pitchFamily="34" charset="0"/>
                <a:cs typeface="Arial" pitchFamily="34" charset="0"/>
              </a:rPr>
              <a:t>A forged or altered check is </a:t>
            </a:r>
            <a:r>
              <a:rPr lang="en-US" sz="1800" u="sng" dirty="0" smtClean="0">
                <a:solidFill>
                  <a:srgbClr val="7030A0"/>
                </a:solidFill>
                <a:latin typeface="Arial" pitchFamily="34" charset="0"/>
                <a:cs typeface="Arial" pitchFamily="34" charset="0"/>
              </a:rPr>
              <a:t>not</a:t>
            </a:r>
            <a:r>
              <a:rPr lang="en-US" sz="1800" dirty="0" smtClean="0">
                <a:solidFill>
                  <a:srgbClr val="7030A0"/>
                </a:solidFill>
                <a:latin typeface="Arial" pitchFamily="34" charset="0"/>
                <a:cs typeface="Arial" pitchFamily="34" charset="0"/>
              </a:rPr>
              <a:t> properly payable; Bank is </a:t>
            </a:r>
            <a:r>
              <a:rPr lang="en-US" sz="1800" i="1" u="sng" dirty="0" smtClean="0">
                <a:solidFill>
                  <a:srgbClr val="7030A0"/>
                </a:solidFill>
                <a:latin typeface="Arial" pitchFamily="34" charset="0"/>
                <a:cs typeface="Arial" pitchFamily="34" charset="0"/>
              </a:rPr>
              <a:t>strictly liable</a:t>
            </a:r>
            <a:r>
              <a:rPr lang="en-US" sz="1800" i="1" dirty="0" smtClean="0">
                <a:solidFill>
                  <a:srgbClr val="7030A0"/>
                </a:solidFill>
                <a:latin typeface="Arial" pitchFamily="34" charset="0"/>
                <a:cs typeface="Arial" pitchFamily="34" charset="0"/>
              </a:rPr>
              <a:t> </a:t>
            </a:r>
            <a:r>
              <a:rPr lang="en-US" sz="1800" dirty="0" smtClean="0">
                <a:solidFill>
                  <a:srgbClr val="7030A0"/>
                </a:solidFill>
                <a:latin typeface="Arial" pitchFamily="34" charset="0"/>
                <a:cs typeface="Arial" pitchFamily="34" charset="0"/>
              </a:rPr>
              <a:t>for resulting losses to its customer</a:t>
            </a:r>
          </a:p>
          <a:p>
            <a:pPr marL="274320" indent="-274320" eaLnBrk="1" fontAlgn="auto" hangingPunct="1">
              <a:lnSpc>
                <a:spcPct val="90000"/>
              </a:lnSpc>
              <a:spcAft>
                <a:spcPts val="0"/>
              </a:spcAft>
              <a:buFont typeface="Wingdings"/>
              <a:buChar char=""/>
              <a:defRPr/>
            </a:pPr>
            <a:r>
              <a:rPr lang="en-US" sz="1800" dirty="0" smtClean="0">
                <a:solidFill>
                  <a:schemeClr val="accent1">
                    <a:lumMod val="75000"/>
                  </a:schemeClr>
                </a:solidFill>
                <a:latin typeface="Arial" pitchFamily="34" charset="0"/>
                <a:cs typeface="Arial" pitchFamily="34" charset="0"/>
              </a:rPr>
              <a:t>UCC 4-406 Bank may seek </a:t>
            </a:r>
            <a:r>
              <a:rPr lang="en-US" sz="1800" i="1" dirty="0" smtClean="0">
                <a:solidFill>
                  <a:schemeClr val="accent1">
                    <a:lumMod val="75000"/>
                  </a:schemeClr>
                </a:solidFill>
                <a:latin typeface="Arial" pitchFamily="34" charset="0"/>
                <a:cs typeface="Arial" pitchFamily="34" charset="0"/>
              </a:rPr>
              <a:t>“</a:t>
            </a:r>
            <a:r>
              <a:rPr lang="en-US" sz="1800" i="1" u="sng" dirty="0" smtClean="0">
                <a:solidFill>
                  <a:schemeClr val="accent1">
                    <a:lumMod val="75000"/>
                  </a:schemeClr>
                </a:solidFill>
                <a:latin typeface="Arial" pitchFamily="34" charset="0"/>
                <a:cs typeface="Arial" pitchFamily="34" charset="0"/>
              </a:rPr>
              <a:t>safe harbor”</a:t>
            </a:r>
            <a:r>
              <a:rPr lang="en-US" sz="1800" i="1" dirty="0" smtClean="0">
                <a:solidFill>
                  <a:schemeClr val="accent1">
                    <a:lumMod val="75000"/>
                  </a:schemeClr>
                </a:solidFill>
                <a:latin typeface="Arial" pitchFamily="34" charset="0"/>
                <a:cs typeface="Arial" pitchFamily="34" charset="0"/>
              </a:rPr>
              <a:t> </a:t>
            </a:r>
            <a:r>
              <a:rPr lang="en-US" sz="1800" dirty="0" smtClean="0">
                <a:solidFill>
                  <a:schemeClr val="accent1">
                    <a:lumMod val="75000"/>
                  </a:schemeClr>
                </a:solidFill>
                <a:latin typeface="Arial" pitchFamily="34" charset="0"/>
                <a:cs typeface="Arial" pitchFamily="34" charset="0"/>
              </a:rPr>
              <a:t>from that strict liability </a:t>
            </a:r>
            <a:r>
              <a:rPr lang="en-US" sz="1800" u="sng" dirty="0" smtClean="0">
                <a:solidFill>
                  <a:schemeClr val="accent1">
                    <a:lumMod val="75000"/>
                  </a:schemeClr>
                </a:solidFill>
                <a:latin typeface="Arial" pitchFamily="34" charset="0"/>
                <a:cs typeface="Arial" pitchFamily="34" charset="0"/>
              </a:rPr>
              <a:t>if</a:t>
            </a:r>
            <a:r>
              <a:rPr lang="en-US" sz="1800" dirty="0" smtClean="0">
                <a:solidFill>
                  <a:schemeClr val="accent1">
                    <a:lumMod val="75000"/>
                  </a:schemeClr>
                </a:solidFill>
                <a:latin typeface="Arial" pitchFamily="34" charset="0"/>
                <a:cs typeface="Arial" pitchFamily="34" charset="0"/>
              </a:rPr>
              <a:t> it makes statements available to the customer.</a:t>
            </a:r>
          </a:p>
          <a:p>
            <a:pPr marL="640080" lvl="1" indent="-274320" eaLnBrk="1" fontAlgn="auto" hangingPunct="1">
              <a:lnSpc>
                <a:spcPct val="90000"/>
              </a:lnSpc>
              <a:spcBef>
                <a:spcPts val="600"/>
              </a:spcBef>
              <a:spcAft>
                <a:spcPts val="0"/>
              </a:spcAft>
              <a:buFont typeface="Wingdings 2"/>
              <a:buChar char=""/>
              <a:defRPr/>
            </a:pPr>
            <a:r>
              <a:rPr lang="en-US" sz="1800" dirty="0" smtClean="0">
                <a:solidFill>
                  <a:schemeClr val="accent1">
                    <a:lumMod val="75000"/>
                  </a:schemeClr>
                </a:solidFill>
                <a:latin typeface="Arial" pitchFamily="34" charset="0"/>
                <a:cs typeface="Arial" pitchFamily="34" charset="0"/>
              </a:rPr>
              <a:t>Customer can then ID forgery &amp; must be </a:t>
            </a:r>
            <a:r>
              <a:rPr lang="en-US" sz="1800" u="sng" dirty="0" smtClean="0">
                <a:solidFill>
                  <a:schemeClr val="accent1">
                    <a:lumMod val="75000"/>
                  </a:schemeClr>
                </a:solidFill>
                <a:latin typeface="Arial" pitchFamily="34" charset="0"/>
                <a:cs typeface="Arial" pitchFamily="34" charset="0"/>
              </a:rPr>
              <a:t>reasonably prompt</a:t>
            </a:r>
            <a:r>
              <a:rPr lang="en-US" sz="1800" dirty="0" smtClean="0">
                <a:solidFill>
                  <a:schemeClr val="accent1">
                    <a:lumMod val="75000"/>
                  </a:schemeClr>
                </a:solidFill>
                <a:latin typeface="Arial" pitchFamily="34" charset="0"/>
                <a:cs typeface="Arial" pitchFamily="34" charset="0"/>
              </a:rPr>
              <a:t> in </a:t>
            </a:r>
            <a:r>
              <a:rPr lang="en-US" sz="1800" u="sng" dirty="0" smtClean="0">
                <a:solidFill>
                  <a:schemeClr val="accent1">
                    <a:lumMod val="75000"/>
                  </a:schemeClr>
                </a:solidFill>
                <a:latin typeface="Arial" pitchFamily="34" charset="0"/>
                <a:cs typeface="Arial" pitchFamily="34" charset="0"/>
              </a:rPr>
              <a:t>notifying</a:t>
            </a:r>
            <a:r>
              <a:rPr lang="en-US" sz="1800" dirty="0" smtClean="0">
                <a:solidFill>
                  <a:schemeClr val="accent1">
                    <a:lumMod val="75000"/>
                  </a:schemeClr>
                </a:solidFill>
                <a:latin typeface="Arial" pitchFamily="34" charset="0"/>
                <a:cs typeface="Arial" pitchFamily="34" charset="0"/>
              </a:rPr>
              <a:t> it to bank. This is within 30 days of receiving the statement – then bank is </a:t>
            </a:r>
            <a:r>
              <a:rPr lang="en-US" sz="1800" i="1" dirty="0" smtClean="0">
                <a:solidFill>
                  <a:schemeClr val="accent1">
                    <a:lumMod val="75000"/>
                  </a:schemeClr>
                </a:solidFill>
                <a:latin typeface="Arial" pitchFamily="34" charset="0"/>
                <a:cs typeface="Arial" pitchFamily="34" charset="0"/>
              </a:rPr>
              <a:t>strictly liable </a:t>
            </a:r>
            <a:r>
              <a:rPr lang="en-US" sz="1800" dirty="0" smtClean="0">
                <a:solidFill>
                  <a:schemeClr val="accent1">
                    <a:lumMod val="75000"/>
                  </a:schemeClr>
                </a:solidFill>
                <a:latin typeface="Arial" pitchFamily="34" charset="0"/>
                <a:cs typeface="Arial" pitchFamily="34" charset="0"/>
              </a:rPr>
              <a:t>for loss.</a:t>
            </a:r>
          </a:p>
          <a:p>
            <a:pPr marL="274320" indent="-274320" eaLnBrk="1" fontAlgn="auto" hangingPunct="1">
              <a:lnSpc>
                <a:spcPct val="90000"/>
              </a:lnSpc>
              <a:spcAft>
                <a:spcPts val="0"/>
              </a:spcAft>
              <a:buFont typeface="Wingdings"/>
              <a:buChar char=""/>
              <a:defRPr/>
            </a:pPr>
            <a:r>
              <a:rPr lang="en-US" sz="1800" dirty="0" smtClean="0">
                <a:solidFill>
                  <a:srgbClr val="7030A0"/>
                </a:solidFill>
                <a:latin typeface="Arial" pitchFamily="34" charset="0"/>
                <a:cs typeface="Arial" pitchFamily="34" charset="0"/>
              </a:rPr>
              <a:t>After 30-day period, bank is liable </a:t>
            </a:r>
            <a:r>
              <a:rPr lang="en-US" sz="1800" u="sng" dirty="0" smtClean="0">
                <a:solidFill>
                  <a:srgbClr val="7030A0"/>
                </a:solidFill>
                <a:latin typeface="Arial" pitchFamily="34" charset="0"/>
                <a:cs typeface="Arial" pitchFamily="34" charset="0"/>
              </a:rPr>
              <a:t>only if</a:t>
            </a:r>
            <a:r>
              <a:rPr lang="en-US" sz="1800" dirty="0" smtClean="0">
                <a:solidFill>
                  <a:srgbClr val="7030A0"/>
                </a:solidFill>
                <a:latin typeface="Arial" pitchFamily="34" charset="0"/>
                <a:cs typeface="Arial" pitchFamily="34" charset="0"/>
              </a:rPr>
              <a:t> customer proved bank failed to exercise </a:t>
            </a:r>
            <a:r>
              <a:rPr lang="en-US" sz="1800" i="1" dirty="0" smtClean="0">
                <a:solidFill>
                  <a:srgbClr val="7030A0"/>
                </a:solidFill>
                <a:latin typeface="Arial" pitchFamily="34" charset="0"/>
                <a:cs typeface="Arial" pitchFamily="34" charset="0"/>
              </a:rPr>
              <a:t>“</a:t>
            </a:r>
            <a:r>
              <a:rPr lang="en-US" sz="1800" i="1" u="sng" dirty="0" smtClean="0">
                <a:solidFill>
                  <a:srgbClr val="7030A0"/>
                </a:solidFill>
                <a:latin typeface="Arial" pitchFamily="34" charset="0"/>
                <a:cs typeface="Arial" pitchFamily="34" charset="0"/>
              </a:rPr>
              <a:t>ordinary care”</a:t>
            </a:r>
            <a:r>
              <a:rPr lang="en-US" sz="1800" i="1" dirty="0" smtClean="0">
                <a:solidFill>
                  <a:srgbClr val="7030A0"/>
                </a:solidFill>
                <a:latin typeface="Arial" pitchFamily="34" charset="0"/>
                <a:cs typeface="Arial" pitchFamily="34" charset="0"/>
              </a:rPr>
              <a:t> </a:t>
            </a:r>
            <a:r>
              <a:rPr lang="en-US" sz="1800" dirty="0" smtClean="0">
                <a:solidFill>
                  <a:srgbClr val="7030A0"/>
                </a:solidFill>
                <a:latin typeface="Arial" pitchFamily="34" charset="0"/>
                <a:cs typeface="Arial" pitchFamily="34" charset="0"/>
              </a:rPr>
              <a:t>in passing the forged item and </a:t>
            </a:r>
            <a:r>
              <a:rPr lang="en-US" sz="1800" i="1" dirty="0" smtClean="0">
                <a:solidFill>
                  <a:srgbClr val="7030A0"/>
                </a:solidFill>
                <a:latin typeface="Arial" pitchFamily="34" charset="0"/>
                <a:cs typeface="Arial" pitchFamily="34" charset="0"/>
              </a:rPr>
              <a:t>bank </a:t>
            </a:r>
            <a:r>
              <a:rPr lang="en-US" sz="1800" i="1" u="sng" dirty="0" smtClean="0">
                <a:solidFill>
                  <a:srgbClr val="7030A0"/>
                </a:solidFill>
                <a:latin typeface="Arial" pitchFamily="34" charset="0"/>
                <a:cs typeface="Arial" pitchFamily="34" charset="0"/>
              </a:rPr>
              <a:t>“substantially contributed”</a:t>
            </a:r>
            <a:r>
              <a:rPr lang="en-US" sz="1800" dirty="0" smtClean="0">
                <a:solidFill>
                  <a:srgbClr val="7030A0"/>
                </a:solidFill>
                <a:latin typeface="Arial" pitchFamily="34" charset="0"/>
                <a:cs typeface="Arial" pitchFamily="34" charset="0"/>
              </a:rPr>
              <a:t>  to the loss. Loss is then apportioned between customer &amp; bank based on </a:t>
            </a:r>
            <a:r>
              <a:rPr lang="en-US" sz="1800" i="1" dirty="0" smtClean="0">
                <a:solidFill>
                  <a:srgbClr val="7030A0"/>
                </a:solidFill>
                <a:latin typeface="Arial" pitchFamily="34" charset="0"/>
                <a:cs typeface="Arial" pitchFamily="34" charset="0"/>
              </a:rPr>
              <a:t>comparative negligence</a:t>
            </a:r>
            <a:r>
              <a:rPr lang="en-US" sz="1800" dirty="0" smtClean="0">
                <a:solidFill>
                  <a:srgbClr val="7030A0"/>
                </a:solidFill>
                <a:latin typeface="Arial" pitchFamily="34" charset="0"/>
                <a:cs typeface="Arial" pitchFamily="34" charset="0"/>
              </a:rPr>
              <a:t>.</a:t>
            </a:r>
          </a:p>
          <a:p>
            <a:pPr marL="274320" indent="-274320" eaLnBrk="1" fontAlgn="auto" hangingPunct="1">
              <a:lnSpc>
                <a:spcPct val="90000"/>
              </a:lnSpc>
              <a:spcAft>
                <a:spcPts val="0"/>
              </a:spcAft>
              <a:buFont typeface="Wingdings"/>
              <a:buChar char=""/>
              <a:defRPr/>
            </a:pPr>
            <a:r>
              <a:rPr lang="en-US" sz="1800" dirty="0" smtClean="0">
                <a:solidFill>
                  <a:schemeClr val="accent1">
                    <a:lumMod val="75000"/>
                  </a:schemeClr>
                </a:solidFill>
                <a:latin typeface="Arial" pitchFamily="34" charset="0"/>
                <a:cs typeface="Arial" pitchFamily="34" charset="0"/>
              </a:rPr>
              <a:t>Regardless, </a:t>
            </a:r>
            <a:r>
              <a:rPr lang="en-US" sz="1800" u="sng" dirty="0" smtClean="0">
                <a:solidFill>
                  <a:schemeClr val="accent1">
                    <a:lumMod val="75000"/>
                  </a:schemeClr>
                </a:solidFill>
                <a:latin typeface="Arial" pitchFamily="34" charset="0"/>
                <a:cs typeface="Arial" pitchFamily="34" charset="0"/>
              </a:rPr>
              <a:t>if a year or more has passed since customer receives statement and  ID’s forgery</a:t>
            </a:r>
            <a:r>
              <a:rPr lang="en-US" sz="1800" dirty="0" smtClean="0">
                <a:solidFill>
                  <a:schemeClr val="accent1">
                    <a:lumMod val="75000"/>
                  </a:schemeClr>
                </a:solidFill>
                <a:latin typeface="Arial" pitchFamily="34" charset="0"/>
                <a:cs typeface="Arial" pitchFamily="34" charset="0"/>
              </a:rPr>
              <a:t>, customer cannot bring a claim under the UCC – then customer bears the loss.</a:t>
            </a:r>
          </a:p>
          <a:p>
            <a:pPr marL="274320" indent="-274320" eaLnBrk="1" fontAlgn="auto" hangingPunct="1">
              <a:lnSpc>
                <a:spcPct val="90000"/>
              </a:lnSpc>
              <a:spcAft>
                <a:spcPts val="0"/>
              </a:spcAft>
              <a:buFont typeface="Wingdings"/>
              <a:buChar char=""/>
              <a:defRPr/>
            </a:pPr>
            <a:r>
              <a:rPr lang="en-US" sz="1800" dirty="0" smtClean="0">
                <a:solidFill>
                  <a:srgbClr val="7030A0"/>
                </a:solidFill>
                <a:latin typeface="Arial" pitchFamily="34" charset="0"/>
                <a:cs typeface="Arial" pitchFamily="34" charset="0"/>
              </a:rPr>
              <a:t>In this case, UCC 4-406 provides scheme for liability and defenses.</a:t>
            </a:r>
          </a:p>
          <a:p>
            <a:pPr marL="274320" indent="-274320" eaLnBrk="1" fontAlgn="auto" hangingPunct="1">
              <a:lnSpc>
                <a:spcPct val="90000"/>
              </a:lnSpc>
              <a:spcAft>
                <a:spcPts val="0"/>
              </a:spcAft>
              <a:buFont typeface="Wingdings"/>
              <a:buNone/>
              <a:defRPr/>
            </a:pPr>
            <a:endParaRPr lang="en-US" sz="1400" b="1" dirty="0" smtClean="0">
              <a:solidFill>
                <a:srgbClr val="2EB62E"/>
              </a:solidFill>
              <a:latin typeface="Arial" charset="0"/>
              <a:cs typeface="Arial" charset="0"/>
            </a:endParaRPr>
          </a:p>
        </p:txBody>
      </p:sp>
      <p:sp>
        <p:nvSpPr>
          <p:cNvPr id="6" name="Rectangle 12"/>
          <p:cNvSpPr>
            <a:spLocks noGrp="1" noChangeArrowheads="1"/>
          </p:cNvSpPr>
          <p:nvPr>
            <p:ph type="title"/>
          </p:nvPr>
        </p:nvSpPr>
        <p:spPr>
          <a:xfrm>
            <a:off x="304800" y="0"/>
            <a:ext cx="8229600" cy="838200"/>
          </a:xfrm>
        </p:spPr>
        <p:txBody>
          <a:bodyPr>
            <a:noAutofit/>
          </a:bodyPr>
          <a:lstStyle/>
          <a:p>
            <a:pPr algn="ctr" eaLnBrk="1" fontAlgn="auto" hangingPunct="1">
              <a:spcAft>
                <a:spcPts val="0"/>
              </a:spcAft>
              <a:defRPr/>
            </a:pPr>
            <a:r>
              <a:rPr lang="en-US" sz="3200" b="1" i="1" dirty="0" smtClean="0">
                <a:solidFill>
                  <a:srgbClr val="7030A0"/>
                </a:solidFill>
                <a:latin typeface="Arial" pitchFamily="34" charset="0"/>
                <a:cs typeface="Arial" pitchFamily="34" charset="0"/>
              </a:rPr>
              <a:t> </a:t>
            </a:r>
            <a:r>
              <a:rPr lang="en-US" sz="32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Case</a:t>
            </a:r>
            <a:r>
              <a:rPr lang="en-US" sz="3200" b="1" i="1" dirty="0" smtClean="0">
                <a:solidFill>
                  <a:srgbClr val="7030A0"/>
                </a:solidFill>
                <a:latin typeface="Arial" pitchFamily="34" charset="0"/>
                <a:cs typeface="Arial" pitchFamily="34" charset="0"/>
              </a:rPr>
              <a:t/>
            </a:r>
            <a:br>
              <a:rPr lang="en-US" sz="3200" b="1" i="1" dirty="0" smtClean="0">
                <a:solidFill>
                  <a:srgbClr val="7030A0"/>
                </a:solidFill>
                <a:latin typeface="Arial" pitchFamily="34" charset="0"/>
                <a:cs typeface="Arial" pitchFamily="34" charset="0"/>
              </a:rPr>
            </a:br>
            <a:r>
              <a:rPr lang="en-US" sz="2400" b="1" i="1" dirty="0" smtClean="0">
                <a:solidFill>
                  <a:srgbClr val="7030A0"/>
                </a:solidFill>
                <a:latin typeface="Arial" pitchFamily="34" charset="0"/>
                <a:cs typeface="Arial" pitchFamily="34" charset="0"/>
              </a:rPr>
              <a:t>Associated Home and RV Sales v. Bank of Belen</a:t>
            </a:r>
          </a:p>
        </p:txBody>
      </p:sp>
    </p:spTree>
  </p:cSld>
  <p:clrMapOvr>
    <a:masterClrMapping/>
  </p:clrMapOvr>
  <p:transition>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77200" cy="1020762"/>
          </a:xfrm>
        </p:spPr>
        <p:txBody>
          <a:bodyPr>
            <a:normAutofit fontScale="90000"/>
          </a:bodyPr>
          <a:lstStyle/>
          <a:p>
            <a:pPr algn="ctr"/>
            <a:r>
              <a:rPr lang="en-US" sz="4000" b="1" dirty="0">
                <a:solidFill>
                  <a:srgbClr val="7030A0"/>
                </a:solidFill>
                <a:effectLst>
                  <a:outerShdw blurRad="38100" dist="38100" dir="2700000" algn="tl">
                    <a:srgbClr val="000000">
                      <a:alpha val="43137"/>
                    </a:srgbClr>
                  </a:outerShdw>
                </a:effectLst>
                <a:latin typeface="Arial" pitchFamily="34" charset="0"/>
                <a:cs typeface="Arial" pitchFamily="34" charset="0"/>
              </a:rPr>
              <a:t>Case</a:t>
            </a:r>
            <a:r>
              <a:rPr lang="en-US" sz="4000" b="1" i="1" dirty="0">
                <a:solidFill>
                  <a:srgbClr val="7030A0"/>
                </a:solidFill>
                <a:latin typeface="Arial" pitchFamily="34" charset="0"/>
                <a:cs typeface="Arial" pitchFamily="34" charset="0"/>
              </a:rPr>
              <a:t/>
            </a:r>
            <a:br>
              <a:rPr lang="en-US" sz="4000" b="1" i="1" dirty="0">
                <a:solidFill>
                  <a:srgbClr val="7030A0"/>
                </a:solidFill>
                <a:latin typeface="Arial" pitchFamily="34" charset="0"/>
                <a:cs typeface="Arial" pitchFamily="34" charset="0"/>
              </a:rPr>
            </a:br>
            <a:r>
              <a:rPr lang="en-US" sz="2700" b="1" i="1" dirty="0">
                <a:solidFill>
                  <a:srgbClr val="7030A0"/>
                </a:solidFill>
                <a:latin typeface="Arial" pitchFamily="34" charset="0"/>
                <a:cs typeface="Arial" pitchFamily="34" charset="0"/>
              </a:rPr>
              <a:t>Associated Home and RV Sales v. Bank of Belen</a:t>
            </a:r>
            <a:endParaRPr lang="en-US" sz="2700" dirty="0"/>
          </a:p>
        </p:txBody>
      </p:sp>
      <p:sp>
        <p:nvSpPr>
          <p:cNvPr id="3" name="Content Placeholder 2"/>
          <p:cNvSpPr>
            <a:spLocks noGrp="1"/>
          </p:cNvSpPr>
          <p:nvPr>
            <p:ph sz="quarter" idx="1"/>
          </p:nvPr>
        </p:nvSpPr>
        <p:spPr>
          <a:xfrm>
            <a:off x="381000" y="1371600"/>
            <a:ext cx="7924800" cy="4873752"/>
          </a:xfrm>
        </p:spPr>
        <p:txBody>
          <a:bodyPr/>
          <a:lstStyle/>
          <a:p>
            <a:pPr marL="274320" indent="-274320" eaLnBrk="1" fontAlgn="auto" hangingPunct="1">
              <a:lnSpc>
                <a:spcPct val="90000"/>
              </a:lnSpc>
              <a:spcAft>
                <a:spcPts val="0"/>
              </a:spcAft>
              <a:buFont typeface="Wingdings"/>
              <a:buChar char=""/>
              <a:defRPr/>
            </a:pPr>
            <a:r>
              <a:rPr lang="en-US" dirty="0">
                <a:solidFill>
                  <a:schemeClr val="accent1">
                    <a:lumMod val="75000"/>
                  </a:schemeClr>
                </a:solidFill>
                <a:latin typeface="Arial" pitchFamily="34" charset="0"/>
                <a:cs typeface="Arial" pitchFamily="34" charset="0"/>
              </a:rPr>
              <a:t>HELD: </a:t>
            </a:r>
            <a:r>
              <a:rPr lang="en-US" u="sng" dirty="0">
                <a:solidFill>
                  <a:schemeClr val="accent1">
                    <a:lumMod val="75000"/>
                  </a:schemeClr>
                </a:solidFill>
                <a:latin typeface="Arial" pitchFamily="34" charset="0"/>
                <a:cs typeface="Arial" pitchFamily="34" charset="0"/>
              </a:rPr>
              <a:t>Therefore common law claims by Enchantment are precluded</a:t>
            </a:r>
            <a:r>
              <a:rPr lang="en-US" dirty="0">
                <a:solidFill>
                  <a:schemeClr val="accent1">
                    <a:lumMod val="75000"/>
                  </a:schemeClr>
                </a:solidFill>
                <a:latin typeface="Arial" pitchFamily="34" charset="0"/>
                <a:cs typeface="Arial" pitchFamily="34" charset="0"/>
              </a:rPr>
              <a:t>.</a:t>
            </a:r>
          </a:p>
          <a:p>
            <a:pPr marL="274320" indent="-274320" eaLnBrk="1" fontAlgn="auto" hangingPunct="1">
              <a:lnSpc>
                <a:spcPct val="90000"/>
              </a:lnSpc>
              <a:spcAft>
                <a:spcPts val="0"/>
              </a:spcAft>
              <a:buFont typeface="Wingdings"/>
              <a:buChar char=""/>
              <a:defRPr/>
            </a:pPr>
            <a:r>
              <a:rPr lang="en-US" dirty="0">
                <a:solidFill>
                  <a:srgbClr val="7030A0"/>
                </a:solidFill>
                <a:latin typeface="Arial" pitchFamily="34" charset="0"/>
                <a:cs typeface="Arial" pitchFamily="34" charset="0"/>
              </a:rPr>
              <a:t>Enchantment, however, was entitled to </a:t>
            </a:r>
            <a:r>
              <a:rPr lang="en-US" u="sng" dirty="0">
                <a:solidFill>
                  <a:srgbClr val="7030A0"/>
                </a:solidFill>
                <a:latin typeface="Arial" pitchFamily="34" charset="0"/>
                <a:cs typeface="Arial" pitchFamily="34" charset="0"/>
              </a:rPr>
              <a:t>try to prove a lack of </a:t>
            </a:r>
            <a:r>
              <a:rPr lang="en-US" i="1" u="sng" dirty="0">
                <a:solidFill>
                  <a:srgbClr val="7030A0"/>
                </a:solidFill>
                <a:latin typeface="Arial" pitchFamily="34" charset="0"/>
                <a:cs typeface="Arial" pitchFamily="34" charset="0"/>
              </a:rPr>
              <a:t>ordinary care</a:t>
            </a:r>
            <a:r>
              <a:rPr lang="en-US" i="1" dirty="0">
                <a:solidFill>
                  <a:srgbClr val="7030A0"/>
                </a:solidFill>
                <a:latin typeface="Arial" pitchFamily="34" charset="0"/>
                <a:cs typeface="Arial" pitchFamily="34" charset="0"/>
              </a:rPr>
              <a:t> </a:t>
            </a:r>
            <a:r>
              <a:rPr lang="en-US" dirty="0">
                <a:solidFill>
                  <a:srgbClr val="7030A0"/>
                </a:solidFill>
                <a:latin typeface="Arial" pitchFamily="34" charset="0"/>
                <a:cs typeface="Arial" pitchFamily="34" charset="0"/>
              </a:rPr>
              <a:t>by the Bank within 1 year of Enchantment alerting Bank of the forgeries.</a:t>
            </a:r>
          </a:p>
          <a:p>
            <a:pPr marL="274320" indent="-274320" eaLnBrk="1" fontAlgn="auto" hangingPunct="1">
              <a:lnSpc>
                <a:spcPct val="90000"/>
              </a:lnSpc>
              <a:spcAft>
                <a:spcPts val="0"/>
              </a:spcAft>
              <a:buFont typeface="Wingdings"/>
              <a:buChar char=""/>
              <a:defRPr/>
            </a:pPr>
            <a:r>
              <a:rPr lang="en-US" dirty="0">
                <a:solidFill>
                  <a:schemeClr val="accent1">
                    <a:lumMod val="75000"/>
                  </a:schemeClr>
                </a:solidFill>
                <a:latin typeface="Arial" pitchFamily="34" charset="0"/>
                <a:cs typeface="Arial" pitchFamily="34" charset="0"/>
              </a:rPr>
              <a:t>If bank sent statements directly to Ramos, an employee, this is </a:t>
            </a:r>
            <a:r>
              <a:rPr lang="en-US" i="1" u="sng" dirty="0">
                <a:solidFill>
                  <a:schemeClr val="accent1">
                    <a:lumMod val="75000"/>
                  </a:schemeClr>
                </a:solidFill>
                <a:latin typeface="Arial" pitchFamily="34" charset="0"/>
                <a:cs typeface="Arial" pitchFamily="34" charset="0"/>
              </a:rPr>
              <a:t>“a reasonable manner”</a:t>
            </a:r>
            <a:r>
              <a:rPr lang="en-US" i="1" dirty="0">
                <a:solidFill>
                  <a:schemeClr val="accent1">
                    <a:lumMod val="75000"/>
                  </a:schemeClr>
                </a:solidFill>
                <a:latin typeface="Arial" pitchFamily="34" charset="0"/>
                <a:cs typeface="Arial" pitchFamily="34" charset="0"/>
              </a:rPr>
              <a:t> </a:t>
            </a:r>
            <a:r>
              <a:rPr lang="en-US" dirty="0">
                <a:solidFill>
                  <a:schemeClr val="accent1">
                    <a:lumMod val="75000"/>
                  </a:schemeClr>
                </a:solidFill>
                <a:latin typeface="Arial" pitchFamily="34" charset="0"/>
                <a:cs typeface="Arial" pitchFamily="34" charset="0"/>
              </a:rPr>
              <a:t>of notification to Enchantment.</a:t>
            </a:r>
          </a:p>
          <a:p>
            <a:pPr marL="274320" indent="-274320" eaLnBrk="1" fontAlgn="auto" hangingPunct="1">
              <a:lnSpc>
                <a:spcPct val="90000"/>
              </a:lnSpc>
              <a:spcAft>
                <a:spcPts val="0"/>
              </a:spcAft>
              <a:buFont typeface="Wingdings"/>
              <a:buChar char=""/>
              <a:defRPr/>
            </a:pPr>
            <a:r>
              <a:rPr lang="en-US" dirty="0">
                <a:solidFill>
                  <a:srgbClr val="7030A0"/>
                </a:solidFill>
                <a:latin typeface="Arial" pitchFamily="34" charset="0"/>
                <a:cs typeface="Arial" pitchFamily="34" charset="0"/>
              </a:rPr>
              <a:t>HELD: Summary Judgment reversed re: UCC negligence issue. </a:t>
            </a:r>
          </a:p>
          <a:p>
            <a:pPr marL="274320" indent="-274320" eaLnBrk="1" fontAlgn="auto" hangingPunct="1">
              <a:lnSpc>
                <a:spcPct val="90000"/>
              </a:lnSpc>
              <a:spcAft>
                <a:spcPts val="0"/>
              </a:spcAft>
              <a:buFont typeface="Wingdings"/>
              <a:buChar char=""/>
              <a:defRPr/>
            </a:pPr>
            <a:r>
              <a:rPr lang="en-US" dirty="0">
                <a:solidFill>
                  <a:schemeClr val="accent1">
                    <a:lumMod val="75000"/>
                  </a:schemeClr>
                </a:solidFill>
                <a:latin typeface="Arial" pitchFamily="34" charset="0"/>
                <a:cs typeface="Arial" pitchFamily="34" charset="0"/>
              </a:rPr>
              <a:t>Enchantment did minimum necessary to raise issues of fact that jury may view. Jury can then determine whether Bank </a:t>
            </a:r>
            <a:r>
              <a:rPr lang="en-US" i="1" dirty="0">
                <a:solidFill>
                  <a:schemeClr val="accent1">
                    <a:lumMod val="75000"/>
                  </a:schemeClr>
                </a:solidFill>
                <a:latin typeface="Arial" pitchFamily="34" charset="0"/>
                <a:cs typeface="Arial" pitchFamily="34" charset="0"/>
              </a:rPr>
              <a:t>breached its duty of ordinary care </a:t>
            </a:r>
            <a:r>
              <a:rPr lang="en-US" dirty="0">
                <a:solidFill>
                  <a:schemeClr val="accent1">
                    <a:lumMod val="75000"/>
                  </a:schemeClr>
                </a:solidFill>
                <a:latin typeface="Arial" pitchFamily="34" charset="0"/>
                <a:cs typeface="Arial" pitchFamily="34" charset="0"/>
              </a:rPr>
              <a:t>to Enchantment.</a:t>
            </a:r>
          </a:p>
          <a:p>
            <a:endParaRPr lang="en-US" dirty="0"/>
          </a:p>
        </p:txBody>
      </p:sp>
    </p:spTree>
    <p:extLst>
      <p:ext uri="{BB962C8B-B14F-4D97-AF65-F5344CB8AC3E}">
        <p14:creationId xmlns:p14="http://schemas.microsoft.com/office/powerpoint/2010/main" val="3715238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a:xfrm>
            <a:off x="457200" y="0"/>
            <a:ext cx="7924800" cy="838200"/>
          </a:xfrm>
        </p:spPr>
        <p:txBody>
          <a:bodyPr>
            <a:noAutofit/>
          </a:bodyPr>
          <a:lstStyle/>
          <a:p>
            <a:pPr algn="ctr" eaLnBrk="1" fontAlgn="auto" hangingPunct="1">
              <a:spcAft>
                <a:spcPts val="0"/>
              </a:spcAft>
              <a:defRPr/>
            </a:pPr>
            <a:r>
              <a:rPr lang="en-US" sz="4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 Promises to Pay</a:t>
            </a:r>
            <a:endParaRPr lang="en-US" sz="4000"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2771" name="Rectangle 1027"/>
          <p:cNvSpPr>
            <a:spLocks noGrp="1" noChangeArrowheads="1"/>
          </p:cNvSpPr>
          <p:nvPr>
            <p:ph sz="quarter" idx="2"/>
          </p:nvPr>
        </p:nvSpPr>
        <p:spPr>
          <a:xfrm>
            <a:off x="304800" y="1371600"/>
            <a:ext cx="4038600" cy="4876800"/>
          </a:xfrm>
        </p:spPr>
        <p:txBody>
          <a:bodyPr>
            <a:normAutofit lnSpcReduction="10000"/>
          </a:bodyPr>
          <a:lstStyle/>
          <a:p>
            <a:pPr marL="274320" indent="-274320" algn="ctr" eaLnBrk="1" fontAlgn="auto" hangingPunct="1">
              <a:spcAft>
                <a:spcPts val="0"/>
              </a:spcAft>
              <a:buNone/>
              <a:defRPr/>
            </a:pPr>
            <a:r>
              <a:rPr lang="en-US" b="1" u="sng" dirty="0" smtClean="0">
                <a:solidFill>
                  <a:srgbClr val="7030A0"/>
                </a:solidFill>
                <a:latin typeface="Arial" pitchFamily="34" charset="0"/>
                <a:cs typeface="Arial" pitchFamily="34" charset="0"/>
              </a:rPr>
              <a:t>Notes</a:t>
            </a:r>
          </a:p>
          <a:p>
            <a:pPr marL="274320" indent="-274320" eaLnBrk="1" fontAlgn="auto" hangingPunct="1">
              <a:spcAft>
                <a:spcPts val="0"/>
              </a:spcAft>
              <a:buFont typeface="Wingdings"/>
              <a:buChar char=""/>
              <a:defRPr/>
            </a:pPr>
            <a:r>
              <a:rPr lang="en-US" dirty="0" smtClean="0">
                <a:solidFill>
                  <a:schemeClr val="accent1">
                    <a:lumMod val="75000"/>
                  </a:schemeClr>
                </a:solidFill>
                <a:latin typeface="Arial" pitchFamily="34" charset="0"/>
                <a:cs typeface="Arial" pitchFamily="34" charset="0"/>
              </a:rPr>
              <a:t>Promise by the </a:t>
            </a:r>
            <a:r>
              <a:rPr lang="en-US" i="1" dirty="0" smtClean="0">
                <a:solidFill>
                  <a:srgbClr val="7030A0"/>
                </a:solidFill>
                <a:latin typeface="Arial" pitchFamily="34" charset="0"/>
                <a:cs typeface="Arial" pitchFamily="34" charset="0"/>
              </a:rPr>
              <a:t>maker</a:t>
            </a:r>
            <a:r>
              <a:rPr lang="en-US" dirty="0" smtClean="0">
                <a:solidFill>
                  <a:srgbClr val="336699"/>
                </a:solidFill>
                <a:latin typeface="Arial" pitchFamily="34" charset="0"/>
                <a:cs typeface="Arial" pitchFamily="34" charset="0"/>
              </a:rPr>
              <a:t> </a:t>
            </a:r>
            <a:r>
              <a:rPr lang="en-US" dirty="0" smtClean="0">
                <a:solidFill>
                  <a:schemeClr val="accent1">
                    <a:lumMod val="75000"/>
                  </a:schemeClr>
                </a:solidFill>
                <a:latin typeface="Arial" pitchFamily="34" charset="0"/>
                <a:cs typeface="Arial" pitchFamily="34" charset="0"/>
              </a:rPr>
              <a:t>to pay certain $ to </a:t>
            </a:r>
            <a:r>
              <a:rPr lang="en-US" i="1" dirty="0" smtClean="0">
                <a:solidFill>
                  <a:schemeClr val="accent1">
                    <a:lumMod val="75000"/>
                  </a:schemeClr>
                </a:solidFill>
                <a:latin typeface="Arial" pitchFamily="34" charset="0"/>
                <a:cs typeface="Arial" pitchFamily="34" charset="0"/>
              </a:rPr>
              <a:t>payee</a:t>
            </a:r>
            <a:endParaRPr lang="en-US" dirty="0" smtClean="0">
              <a:solidFill>
                <a:schemeClr val="accent1">
                  <a:lumMod val="75000"/>
                </a:schemeClr>
              </a:solidFill>
              <a:latin typeface="Arial" pitchFamily="34" charset="0"/>
              <a:cs typeface="Arial" pitchFamily="34" charset="0"/>
            </a:endParaRPr>
          </a:p>
          <a:p>
            <a:pPr marL="274320" indent="-274320" eaLnBrk="1" fontAlgn="auto" hangingPunct="1">
              <a:spcAft>
                <a:spcPts val="0"/>
              </a:spcAft>
              <a:buFont typeface="Wingdings"/>
              <a:buChar char=""/>
              <a:defRPr/>
            </a:pPr>
            <a:r>
              <a:rPr lang="en-US" dirty="0" smtClean="0">
                <a:solidFill>
                  <a:srgbClr val="7030A0"/>
                </a:solidFill>
                <a:latin typeface="Arial" pitchFamily="34" charset="0"/>
                <a:cs typeface="Arial" pitchFamily="34" charset="0"/>
              </a:rPr>
              <a:t>Usually called </a:t>
            </a:r>
            <a:r>
              <a:rPr lang="en-US" i="1" dirty="0" smtClean="0">
                <a:solidFill>
                  <a:schemeClr val="accent1">
                    <a:lumMod val="75000"/>
                  </a:schemeClr>
                </a:solidFill>
                <a:latin typeface="Arial" pitchFamily="34" charset="0"/>
                <a:cs typeface="Arial" pitchFamily="34" charset="0"/>
              </a:rPr>
              <a:t>promissory notes</a:t>
            </a:r>
          </a:p>
          <a:p>
            <a:pPr marL="274320" indent="-274320" eaLnBrk="1" fontAlgn="auto" hangingPunct="1">
              <a:spcAft>
                <a:spcPts val="0"/>
              </a:spcAft>
              <a:buFont typeface="Wingdings"/>
              <a:buChar char=""/>
              <a:defRPr/>
            </a:pPr>
            <a:r>
              <a:rPr lang="en-US" dirty="0" smtClean="0">
                <a:solidFill>
                  <a:srgbClr val="7030A0"/>
                </a:solidFill>
                <a:latin typeface="Arial" pitchFamily="34" charset="0"/>
                <a:cs typeface="Arial" pitchFamily="34" charset="0"/>
              </a:rPr>
              <a:t>But also have</a:t>
            </a:r>
          </a:p>
          <a:p>
            <a:pPr marL="640080" lvl="1" indent="-274320" eaLnBrk="1" fontAlgn="auto" hangingPunct="1">
              <a:spcBef>
                <a:spcPts val="600"/>
              </a:spcBef>
              <a:spcAft>
                <a:spcPts val="0"/>
              </a:spcAft>
              <a:buFont typeface="Wingdings 2"/>
              <a:buChar char=""/>
              <a:defRPr/>
            </a:pPr>
            <a:r>
              <a:rPr lang="en-US" sz="2400" dirty="0" smtClean="0">
                <a:solidFill>
                  <a:schemeClr val="accent1">
                    <a:lumMod val="75000"/>
                  </a:schemeClr>
                </a:solidFill>
                <a:latin typeface="Arial" pitchFamily="34" charset="0"/>
                <a:cs typeface="Arial" pitchFamily="34" charset="0"/>
              </a:rPr>
              <a:t>Collateral note</a:t>
            </a:r>
          </a:p>
          <a:p>
            <a:pPr marL="640080" lvl="1" indent="-274320" eaLnBrk="1" fontAlgn="auto" hangingPunct="1">
              <a:spcBef>
                <a:spcPts val="600"/>
              </a:spcBef>
              <a:spcAft>
                <a:spcPts val="0"/>
              </a:spcAft>
              <a:buFont typeface="Wingdings 2"/>
              <a:buChar char=""/>
              <a:defRPr/>
            </a:pPr>
            <a:r>
              <a:rPr lang="en-US" sz="2400" dirty="0" smtClean="0">
                <a:solidFill>
                  <a:schemeClr val="accent1">
                    <a:lumMod val="75000"/>
                  </a:schemeClr>
                </a:solidFill>
                <a:latin typeface="Arial" pitchFamily="34" charset="0"/>
                <a:cs typeface="Arial" pitchFamily="34" charset="0"/>
              </a:rPr>
              <a:t>Real estate mortgage note</a:t>
            </a:r>
          </a:p>
          <a:p>
            <a:pPr marL="640080" lvl="1" indent="-274320" eaLnBrk="1" fontAlgn="auto" hangingPunct="1">
              <a:spcBef>
                <a:spcPts val="600"/>
              </a:spcBef>
              <a:spcAft>
                <a:spcPts val="0"/>
              </a:spcAft>
              <a:buFont typeface="Wingdings 2"/>
              <a:buChar char=""/>
              <a:defRPr/>
            </a:pPr>
            <a:r>
              <a:rPr lang="en-US" sz="2400" dirty="0" smtClean="0">
                <a:solidFill>
                  <a:schemeClr val="accent1">
                    <a:lumMod val="75000"/>
                  </a:schemeClr>
                </a:solidFill>
                <a:latin typeface="Arial" pitchFamily="34" charset="0"/>
                <a:cs typeface="Arial" pitchFamily="34" charset="0"/>
              </a:rPr>
              <a:t>Installment note</a:t>
            </a:r>
          </a:p>
          <a:p>
            <a:pPr marL="640080" lvl="1" indent="-274320" eaLnBrk="1" fontAlgn="auto" hangingPunct="1">
              <a:spcBef>
                <a:spcPts val="600"/>
              </a:spcBef>
              <a:spcAft>
                <a:spcPts val="0"/>
              </a:spcAft>
              <a:buFont typeface="Wingdings 2"/>
              <a:buChar char=""/>
              <a:defRPr/>
            </a:pPr>
            <a:r>
              <a:rPr lang="en-US" sz="2400" dirty="0" smtClean="0">
                <a:solidFill>
                  <a:schemeClr val="accent1">
                    <a:lumMod val="75000"/>
                  </a:schemeClr>
                </a:solidFill>
                <a:latin typeface="Arial" pitchFamily="34" charset="0"/>
                <a:cs typeface="Arial" pitchFamily="34" charset="0"/>
              </a:rPr>
              <a:t>Balloon note</a:t>
            </a:r>
          </a:p>
          <a:p>
            <a:pPr marL="273367" indent="-274320" eaLnBrk="1" fontAlgn="auto" hangingPunct="1">
              <a:spcAft>
                <a:spcPts val="0"/>
              </a:spcAft>
              <a:defRPr/>
            </a:pPr>
            <a:r>
              <a:rPr lang="en-US" sz="2000" i="1" dirty="0" smtClean="0">
                <a:solidFill>
                  <a:srgbClr val="7030A0"/>
                </a:solidFill>
                <a:latin typeface="Arial" pitchFamily="34" charset="0"/>
                <a:cs typeface="Arial" pitchFamily="34" charset="0"/>
              </a:rPr>
              <a:t>See Exhibit 13.2</a:t>
            </a:r>
          </a:p>
        </p:txBody>
      </p:sp>
      <p:sp>
        <p:nvSpPr>
          <p:cNvPr id="32772" name="Rectangle 1028"/>
          <p:cNvSpPr>
            <a:spLocks noGrp="1" noChangeArrowheads="1"/>
          </p:cNvSpPr>
          <p:nvPr>
            <p:ph sz="quarter" idx="4"/>
          </p:nvPr>
        </p:nvSpPr>
        <p:spPr>
          <a:xfrm>
            <a:off x="4495799" y="1295400"/>
            <a:ext cx="4038601" cy="4953000"/>
          </a:xfrm>
        </p:spPr>
        <p:txBody>
          <a:bodyPr>
            <a:normAutofit/>
          </a:bodyPr>
          <a:lstStyle/>
          <a:p>
            <a:pPr marL="274320" indent="-274320" algn="ctr" eaLnBrk="1" fontAlgn="auto" hangingPunct="1">
              <a:spcAft>
                <a:spcPts val="600"/>
              </a:spcAft>
              <a:buNone/>
              <a:defRPr/>
            </a:pPr>
            <a:r>
              <a:rPr lang="en-US" b="1" u="sng" dirty="0" smtClean="0">
                <a:solidFill>
                  <a:srgbClr val="7030A0"/>
                </a:solidFill>
                <a:latin typeface="Arial" pitchFamily="34" charset="0"/>
                <a:cs typeface="Arial" pitchFamily="34" charset="0"/>
              </a:rPr>
              <a:t>Certificates of Deposit</a:t>
            </a:r>
          </a:p>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Bank is </a:t>
            </a:r>
            <a:r>
              <a:rPr lang="en-US" i="1" dirty="0" smtClean="0">
                <a:solidFill>
                  <a:srgbClr val="7030A0"/>
                </a:solidFill>
                <a:latin typeface="Arial" pitchFamily="34" charset="0"/>
                <a:cs typeface="Arial" pitchFamily="34" charset="0"/>
              </a:rPr>
              <a:t>maker</a:t>
            </a:r>
            <a:r>
              <a:rPr lang="en-US" dirty="0" smtClean="0">
                <a:solidFill>
                  <a:srgbClr val="C24100"/>
                </a:solidFill>
                <a:latin typeface="Arial" pitchFamily="34" charset="0"/>
                <a:cs typeface="Arial" pitchFamily="34" charset="0"/>
              </a:rPr>
              <a:t> </a:t>
            </a:r>
            <a:r>
              <a:rPr lang="en-US" dirty="0" smtClean="0">
                <a:solidFill>
                  <a:schemeClr val="accent1">
                    <a:lumMod val="75000"/>
                  </a:schemeClr>
                </a:solidFill>
                <a:latin typeface="Arial" pitchFamily="34" charset="0"/>
                <a:cs typeface="Arial" pitchFamily="34" charset="0"/>
              </a:rPr>
              <a:t>of certificate &amp; promises to repay customer </a:t>
            </a:r>
            <a:r>
              <a:rPr lang="en-US" i="1" dirty="0" smtClean="0">
                <a:solidFill>
                  <a:srgbClr val="7030A0"/>
                </a:solidFill>
                <a:latin typeface="Arial" pitchFamily="34" charset="0"/>
                <a:cs typeface="Arial" pitchFamily="34" charset="0"/>
              </a:rPr>
              <a:t>payee</a:t>
            </a:r>
          </a:p>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Most large certificates are </a:t>
            </a:r>
            <a:r>
              <a:rPr lang="en-US" i="1" dirty="0" smtClean="0">
                <a:solidFill>
                  <a:schemeClr val="accent1">
                    <a:lumMod val="75000"/>
                  </a:schemeClr>
                </a:solidFill>
                <a:latin typeface="Arial" pitchFamily="34" charset="0"/>
                <a:cs typeface="Arial" pitchFamily="34" charset="0"/>
              </a:rPr>
              <a:t>negotiable</a:t>
            </a:r>
            <a:r>
              <a:rPr lang="en-US" dirty="0" smtClean="0">
                <a:solidFill>
                  <a:schemeClr val="accent1">
                    <a:lumMod val="75000"/>
                  </a:schemeClr>
                </a:solidFill>
                <a:latin typeface="Arial" pitchFamily="34" charset="0"/>
                <a:cs typeface="Arial" pitchFamily="34" charset="0"/>
              </a:rPr>
              <a:t> which allows them to be </a:t>
            </a:r>
            <a:r>
              <a:rPr lang="en-US" u="sng" dirty="0" smtClean="0">
                <a:solidFill>
                  <a:schemeClr val="accent1">
                    <a:lumMod val="75000"/>
                  </a:schemeClr>
                </a:solidFill>
                <a:latin typeface="Arial" pitchFamily="34" charset="0"/>
                <a:cs typeface="Arial" pitchFamily="34" charset="0"/>
              </a:rPr>
              <a:t>sold</a:t>
            </a:r>
            <a:r>
              <a:rPr lang="en-US" dirty="0" smtClean="0">
                <a:solidFill>
                  <a:schemeClr val="accent1">
                    <a:lumMod val="75000"/>
                  </a:schemeClr>
                </a:solidFill>
                <a:latin typeface="Arial" pitchFamily="34" charset="0"/>
                <a:cs typeface="Arial" pitchFamily="34" charset="0"/>
              </a:rPr>
              <a:t>, </a:t>
            </a:r>
            <a:r>
              <a:rPr lang="en-US" u="sng" dirty="0" smtClean="0">
                <a:solidFill>
                  <a:schemeClr val="accent1">
                    <a:lumMod val="75000"/>
                  </a:schemeClr>
                </a:solidFill>
                <a:latin typeface="Arial" pitchFamily="34" charset="0"/>
                <a:cs typeface="Arial" pitchFamily="34" charset="0"/>
              </a:rPr>
              <a:t>used to pay debts</a:t>
            </a:r>
            <a:r>
              <a:rPr lang="en-US" dirty="0" smtClean="0">
                <a:solidFill>
                  <a:schemeClr val="accent1">
                    <a:lumMod val="75000"/>
                  </a:schemeClr>
                </a:solidFill>
                <a:latin typeface="Arial" pitchFamily="34" charset="0"/>
                <a:cs typeface="Arial" pitchFamily="34" charset="0"/>
              </a:rPr>
              <a:t> or </a:t>
            </a:r>
            <a:r>
              <a:rPr lang="en-US" u="sng" dirty="0" smtClean="0">
                <a:solidFill>
                  <a:schemeClr val="accent1">
                    <a:lumMod val="75000"/>
                  </a:schemeClr>
                </a:solidFill>
                <a:latin typeface="Arial" pitchFamily="34" charset="0"/>
                <a:cs typeface="Arial" pitchFamily="34" charset="0"/>
              </a:rPr>
              <a:t>used as collateral</a:t>
            </a: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 calcmode="lin" valueType="num">
                                      <p:cBhvr additive="base">
                                        <p:cTn id="7" dur="500" fill="hold"/>
                                        <p:tgtEl>
                                          <p:spTgt spid="327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32771">
                                            <p:txEl>
                                              <p:pRg st="0" end="0"/>
                                            </p:txEl>
                                          </p:spTgt>
                                        </p:tgtEl>
                                        <p:attrNameLst>
                                          <p:attrName>style.visibility</p:attrName>
                                        </p:attrNameLst>
                                      </p:cBhvr>
                                      <p:to>
                                        <p:strVal val="visible"/>
                                      </p:to>
                                    </p:set>
                                    <p:anim to="" calcmode="lin" valueType="num">
                                      <p:cBhvr>
                                        <p:cTn id="13" dur="1" fill="hold"/>
                                        <p:tgtEl>
                                          <p:spTgt spid="32771">
                                            <p:txEl>
                                              <p:pRg st="0" end="0"/>
                                            </p:txEl>
                                          </p:spTgt>
                                        </p:tgtEl>
                                        <p:attrNameLst>
                                          <p:attrName/>
                                        </p:attrNameLst>
                                      </p:cBhvr>
                                    </p:anim>
                                  </p:childTnLst>
                                  <p:subTnLst>
                                    <p:animClr clrSpc="rgb" dir="cw">
                                      <p:cBhvr override="childStyle">
                                        <p:cTn dur="1" fill="hold" display="0" masterRel="nextClick" afterEffect="1"/>
                                        <p:tgtEl>
                                          <p:spTgt spid="32771">
                                            <p:txEl>
                                              <p:pRg st="0" end="0"/>
                                            </p:txEl>
                                          </p:spTgt>
                                        </p:tgtEl>
                                        <p:attrNameLst>
                                          <p:attrName>ppt_c</p:attrName>
                                        </p:attrNameLst>
                                      </p:cBhvr>
                                      <p:to>
                                        <a:srgbClr val="6600CC"/>
                                      </p:to>
                                    </p:animClr>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32771">
                                            <p:txEl>
                                              <p:pRg st="1" end="1"/>
                                            </p:txEl>
                                          </p:spTgt>
                                        </p:tgtEl>
                                        <p:attrNameLst>
                                          <p:attrName>style.visibility</p:attrName>
                                        </p:attrNameLst>
                                      </p:cBhvr>
                                      <p:to>
                                        <p:strVal val="visible"/>
                                      </p:to>
                                    </p:set>
                                    <p:anim to="" calcmode="lin" valueType="num">
                                      <p:cBhvr>
                                        <p:cTn id="18" dur="1" fill="hold"/>
                                        <p:tgtEl>
                                          <p:spTgt spid="32771">
                                            <p:txEl>
                                              <p:pRg st="1" end="1"/>
                                            </p:txEl>
                                          </p:spTgt>
                                        </p:tgtEl>
                                        <p:attrNameLst>
                                          <p:attrName/>
                                        </p:attrNameLst>
                                      </p:cBhvr>
                                    </p:anim>
                                  </p:childTnLst>
                                  <p:subTnLst>
                                    <p:animClr clrSpc="rgb" dir="cw">
                                      <p:cBhvr override="childStyle">
                                        <p:cTn dur="1" fill="hold" display="0" masterRel="nextClick" afterEffect="1"/>
                                        <p:tgtEl>
                                          <p:spTgt spid="32771">
                                            <p:txEl>
                                              <p:pRg st="1" end="1"/>
                                            </p:txEl>
                                          </p:spTgt>
                                        </p:tgtEl>
                                        <p:attrNameLst>
                                          <p:attrName>ppt_c</p:attrName>
                                        </p:attrNameLst>
                                      </p:cBhvr>
                                      <p:to>
                                        <a:srgbClr val="6600CC"/>
                                      </p:to>
                                    </p:animClr>
                                    <p:audio>
                                      <p:cMediaNode>
                                        <p:cTn display="0" masterRel="sameClick">
                                          <p:stCondLst>
                                            <p:cond evt="begin" delay="0">
                                              <p:tn val="16"/>
                                            </p:cond>
                                          </p:stCondLst>
                                          <p:endCondLst>
                                            <p:cond evt="onStopAudio" delay="0">
                                              <p:tgtEl>
                                                <p:sldTgt/>
                                              </p:tgtEl>
                                            </p:cond>
                                          </p:endCondLst>
                                        </p:cTn>
                                        <p:tgtEl>
                                          <p:sndTgt r:embed="rId2" name="WHOOSH.WAV"/>
                                        </p:tgtEl>
                                      </p:cMediaNode>
                                    </p:audio>
                                  </p:sub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32771">
                                            <p:txEl>
                                              <p:pRg st="2" end="2"/>
                                            </p:txEl>
                                          </p:spTgt>
                                        </p:tgtEl>
                                        <p:attrNameLst>
                                          <p:attrName>style.visibility</p:attrName>
                                        </p:attrNameLst>
                                      </p:cBhvr>
                                      <p:to>
                                        <p:strVal val="visible"/>
                                      </p:to>
                                    </p:set>
                                    <p:anim to="" calcmode="lin" valueType="num">
                                      <p:cBhvr>
                                        <p:cTn id="23" dur="1" fill="hold"/>
                                        <p:tgtEl>
                                          <p:spTgt spid="32771">
                                            <p:txEl>
                                              <p:pRg st="2" end="2"/>
                                            </p:txEl>
                                          </p:spTgt>
                                        </p:tgtEl>
                                        <p:attrNameLst>
                                          <p:attrName/>
                                        </p:attrNameLst>
                                      </p:cBhvr>
                                    </p:anim>
                                  </p:childTnLst>
                                  <p:subTnLst>
                                    <p:animClr clrSpc="rgb" dir="cw">
                                      <p:cBhvr override="childStyle">
                                        <p:cTn dur="1" fill="hold" display="0" masterRel="nextClick" afterEffect="1"/>
                                        <p:tgtEl>
                                          <p:spTgt spid="32771">
                                            <p:txEl>
                                              <p:pRg st="2" end="2"/>
                                            </p:txEl>
                                          </p:spTgt>
                                        </p:tgtEl>
                                        <p:attrNameLst>
                                          <p:attrName>ppt_c</p:attrName>
                                        </p:attrNameLst>
                                      </p:cBhvr>
                                      <p:to>
                                        <a:srgbClr val="6600CC"/>
                                      </p:to>
                                    </p:animClr>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32771">
                                            <p:txEl>
                                              <p:pRg st="3" end="3"/>
                                            </p:txEl>
                                          </p:spTgt>
                                        </p:tgtEl>
                                        <p:attrNameLst>
                                          <p:attrName>style.visibility</p:attrName>
                                        </p:attrNameLst>
                                      </p:cBhvr>
                                      <p:to>
                                        <p:strVal val="visible"/>
                                      </p:to>
                                    </p:set>
                                    <p:anim to="" calcmode="lin" valueType="num">
                                      <p:cBhvr>
                                        <p:cTn id="28" dur="1" fill="hold"/>
                                        <p:tgtEl>
                                          <p:spTgt spid="32771">
                                            <p:txEl>
                                              <p:pRg st="3" end="3"/>
                                            </p:txEl>
                                          </p:spTgt>
                                        </p:tgtEl>
                                        <p:attrNameLst>
                                          <p:attrName/>
                                        </p:attrNameLst>
                                      </p:cBhvr>
                                    </p:anim>
                                  </p:childTnLst>
                                  <p:subTnLst>
                                    <p:animClr clrSpc="rgb" dir="cw">
                                      <p:cBhvr override="childStyle">
                                        <p:cTn dur="1" fill="hold" display="0" masterRel="nextClick" afterEffect="1"/>
                                        <p:tgtEl>
                                          <p:spTgt spid="32771">
                                            <p:txEl>
                                              <p:pRg st="3" end="3"/>
                                            </p:txEl>
                                          </p:spTgt>
                                        </p:tgtEl>
                                        <p:attrNameLst>
                                          <p:attrName>ppt_c</p:attrName>
                                        </p:attrNameLst>
                                      </p:cBhvr>
                                      <p:to>
                                        <a:srgbClr val="6600CC"/>
                                      </p:to>
                                    </p:animClr>
                                    <p:audio>
                                      <p:cMediaNode>
                                        <p:cTn display="0" masterRel="sameClick">
                                          <p:stCondLst>
                                            <p:cond evt="begin" delay="0">
                                              <p:tn val="26"/>
                                            </p:cond>
                                          </p:stCondLst>
                                          <p:endCondLst>
                                            <p:cond evt="onStopAudio" delay="0">
                                              <p:tgtEl>
                                                <p:sldTgt/>
                                              </p:tgtEl>
                                            </p:cond>
                                          </p:endCondLst>
                                        </p:cTn>
                                        <p:tgtEl>
                                          <p:sndTgt r:embed="rId2" name="WHOOSH.WAV"/>
                                        </p:tgtEl>
                                      </p:cMediaNode>
                                    </p:audio>
                                  </p:sub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32771">
                                            <p:txEl>
                                              <p:pRg st="4" end="4"/>
                                            </p:txEl>
                                          </p:spTgt>
                                        </p:tgtEl>
                                        <p:attrNameLst>
                                          <p:attrName>style.visibility</p:attrName>
                                        </p:attrNameLst>
                                      </p:cBhvr>
                                      <p:to>
                                        <p:strVal val="visible"/>
                                      </p:to>
                                    </p:set>
                                    <p:anim to="" calcmode="lin" valueType="num">
                                      <p:cBhvr>
                                        <p:cTn id="33" dur="1" fill="hold"/>
                                        <p:tgtEl>
                                          <p:spTgt spid="32771">
                                            <p:txEl>
                                              <p:pRg st="4" end="4"/>
                                            </p:txEl>
                                          </p:spTgt>
                                        </p:tgtEl>
                                        <p:attrNameLst>
                                          <p:attrName/>
                                        </p:attrNameLst>
                                      </p:cBhvr>
                                    </p:anim>
                                  </p:childTnLst>
                                  <p:subTnLst>
                                    <p:animClr clrSpc="rgb" dir="cw">
                                      <p:cBhvr override="childStyle">
                                        <p:cTn dur="1" fill="hold" display="0" masterRel="nextClick" afterEffect="1"/>
                                        <p:tgtEl>
                                          <p:spTgt spid="32771">
                                            <p:txEl>
                                              <p:pRg st="4" end="4"/>
                                            </p:txEl>
                                          </p:spTgt>
                                        </p:tgtEl>
                                        <p:attrNameLst>
                                          <p:attrName>ppt_c</p:attrName>
                                        </p:attrNameLst>
                                      </p:cBhvr>
                                      <p:to>
                                        <a:srgbClr val="6600CC"/>
                                      </p:to>
                                    </p:animClr>
                                    <p:audio>
                                      <p:cMediaNode>
                                        <p:cTn display="0" masterRel="sameClick">
                                          <p:stCondLst>
                                            <p:cond evt="begin" delay="0">
                                              <p:tn val="31"/>
                                            </p:cond>
                                          </p:stCondLst>
                                          <p:endCondLst>
                                            <p:cond evt="onStopAudio" delay="0">
                                              <p:tgtEl>
                                                <p:sldTgt/>
                                              </p:tgtEl>
                                            </p:cond>
                                          </p:endCondLst>
                                        </p:cTn>
                                        <p:tgtEl>
                                          <p:sndTgt r:embed="rId2" name="WHOOSH.WAV"/>
                                        </p:tgtEl>
                                      </p:cMediaNode>
                                    </p:audio>
                                  </p:sub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32771">
                                            <p:txEl>
                                              <p:pRg st="5" end="5"/>
                                            </p:txEl>
                                          </p:spTgt>
                                        </p:tgtEl>
                                        <p:attrNameLst>
                                          <p:attrName>style.visibility</p:attrName>
                                        </p:attrNameLst>
                                      </p:cBhvr>
                                      <p:to>
                                        <p:strVal val="visible"/>
                                      </p:to>
                                    </p:set>
                                    <p:anim to="" calcmode="lin" valueType="num">
                                      <p:cBhvr>
                                        <p:cTn id="38" dur="1" fill="hold"/>
                                        <p:tgtEl>
                                          <p:spTgt spid="32771">
                                            <p:txEl>
                                              <p:pRg st="5" end="5"/>
                                            </p:txEl>
                                          </p:spTgt>
                                        </p:tgtEl>
                                        <p:attrNameLst>
                                          <p:attrName/>
                                        </p:attrNameLst>
                                      </p:cBhvr>
                                    </p:anim>
                                  </p:childTnLst>
                                  <p:subTnLst>
                                    <p:animClr clrSpc="rgb" dir="cw">
                                      <p:cBhvr override="childStyle">
                                        <p:cTn dur="1" fill="hold" display="0" masterRel="nextClick" afterEffect="1"/>
                                        <p:tgtEl>
                                          <p:spTgt spid="32771">
                                            <p:txEl>
                                              <p:pRg st="5" end="5"/>
                                            </p:txEl>
                                          </p:spTgt>
                                        </p:tgtEl>
                                        <p:attrNameLst>
                                          <p:attrName>ppt_c</p:attrName>
                                        </p:attrNameLst>
                                      </p:cBhvr>
                                      <p:to>
                                        <a:srgbClr val="6600CC"/>
                                      </p:to>
                                    </p:animClr>
                                    <p:audio>
                                      <p:cMediaNode>
                                        <p:cTn display="0" masterRel="sameClick">
                                          <p:stCondLst>
                                            <p:cond evt="begin" delay="0">
                                              <p:tn val="36"/>
                                            </p:cond>
                                          </p:stCondLst>
                                          <p:endCondLst>
                                            <p:cond evt="onStopAudio" delay="0">
                                              <p:tgtEl>
                                                <p:sldTgt/>
                                              </p:tgtEl>
                                            </p:cond>
                                          </p:endCondLst>
                                        </p:cTn>
                                        <p:tgtEl>
                                          <p:sndTgt r:embed="rId2" name="WHOOSH.WAV"/>
                                        </p:tgtEl>
                                      </p:cMediaNode>
                                    </p:audio>
                                  </p:subTnLst>
                                </p:cTn>
                              </p:par>
                            </p:childTnLst>
                          </p:cTn>
                        </p:par>
                      </p:childTnLst>
                    </p:cTn>
                  </p:par>
                  <p:par>
                    <p:cTn id="39" fill="hold">
                      <p:stCondLst>
                        <p:cond delay="indefinite"/>
                      </p:stCondLst>
                      <p:childTnLst>
                        <p:par>
                          <p:cTn id="40" fill="hold">
                            <p:stCondLst>
                              <p:cond delay="0"/>
                            </p:stCondLst>
                            <p:childTnLst>
                              <p:par>
                                <p:cTn id="41" presetID="24" presetClass="entr" presetSubtype="0" fill="hold" grpId="0" nodeType="clickEffect">
                                  <p:stCondLst>
                                    <p:cond delay="0"/>
                                  </p:stCondLst>
                                  <p:childTnLst>
                                    <p:set>
                                      <p:cBhvr>
                                        <p:cTn id="42" dur="1" fill="hold">
                                          <p:stCondLst>
                                            <p:cond delay="499"/>
                                          </p:stCondLst>
                                        </p:cTn>
                                        <p:tgtEl>
                                          <p:spTgt spid="32771">
                                            <p:txEl>
                                              <p:pRg st="6" end="6"/>
                                            </p:txEl>
                                          </p:spTgt>
                                        </p:tgtEl>
                                        <p:attrNameLst>
                                          <p:attrName>style.visibility</p:attrName>
                                        </p:attrNameLst>
                                      </p:cBhvr>
                                      <p:to>
                                        <p:strVal val="visible"/>
                                      </p:to>
                                    </p:set>
                                    <p:anim to="" calcmode="lin" valueType="num">
                                      <p:cBhvr>
                                        <p:cTn id="43" dur="1" fill="hold"/>
                                        <p:tgtEl>
                                          <p:spTgt spid="32771">
                                            <p:txEl>
                                              <p:pRg st="6" end="6"/>
                                            </p:txEl>
                                          </p:spTgt>
                                        </p:tgtEl>
                                        <p:attrNameLst>
                                          <p:attrName/>
                                        </p:attrNameLst>
                                      </p:cBhvr>
                                    </p:anim>
                                  </p:childTnLst>
                                  <p:subTnLst>
                                    <p:animClr clrSpc="rgb" dir="cw">
                                      <p:cBhvr override="childStyle">
                                        <p:cTn dur="1" fill="hold" display="0" masterRel="nextClick" afterEffect="1"/>
                                        <p:tgtEl>
                                          <p:spTgt spid="32771">
                                            <p:txEl>
                                              <p:pRg st="6" end="6"/>
                                            </p:txEl>
                                          </p:spTgt>
                                        </p:tgtEl>
                                        <p:attrNameLst>
                                          <p:attrName>ppt_c</p:attrName>
                                        </p:attrNameLst>
                                      </p:cBhvr>
                                      <p:to>
                                        <a:srgbClr val="6600CC"/>
                                      </p:to>
                                    </p:animClr>
                                    <p:audio>
                                      <p:cMediaNode>
                                        <p:cTn display="0" masterRel="sameClick">
                                          <p:stCondLst>
                                            <p:cond evt="begin" delay="0">
                                              <p:tn val="41"/>
                                            </p:cond>
                                          </p:stCondLst>
                                          <p:endCondLst>
                                            <p:cond evt="onStopAudio" delay="0">
                                              <p:tgtEl>
                                                <p:sldTgt/>
                                              </p:tgtEl>
                                            </p:cond>
                                          </p:endCondLst>
                                        </p:cTn>
                                        <p:tgtEl>
                                          <p:sndTgt r:embed="rId2" name="WHOOSH.WAV"/>
                                        </p:tgtEl>
                                      </p:cMediaNode>
                                    </p:audio>
                                  </p:subTnLst>
                                </p:cTn>
                              </p:par>
                            </p:childTnLst>
                          </p:cTn>
                        </p:par>
                      </p:childTnLst>
                    </p:cTn>
                  </p:par>
                  <p:par>
                    <p:cTn id="44" fill="hold">
                      <p:stCondLst>
                        <p:cond delay="indefinite"/>
                      </p:stCondLst>
                      <p:childTnLst>
                        <p:par>
                          <p:cTn id="45" fill="hold">
                            <p:stCondLst>
                              <p:cond delay="0"/>
                            </p:stCondLst>
                            <p:childTnLst>
                              <p:par>
                                <p:cTn id="46" presetID="24" presetClass="entr" presetSubtype="0" fill="hold" grpId="0" nodeType="clickEffect">
                                  <p:stCondLst>
                                    <p:cond delay="0"/>
                                  </p:stCondLst>
                                  <p:childTnLst>
                                    <p:set>
                                      <p:cBhvr>
                                        <p:cTn id="47" dur="1" fill="hold">
                                          <p:stCondLst>
                                            <p:cond delay="499"/>
                                          </p:stCondLst>
                                        </p:cTn>
                                        <p:tgtEl>
                                          <p:spTgt spid="32771">
                                            <p:txEl>
                                              <p:pRg st="7" end="7"/>
                                            </p:txEl>
                                          </p:spTgt>
                                        </p:tgtEl>
                                        <p:attrNameLst>
                                          <p:attrName>style.visibility</p:attrName>
                                        </p:attrNameLst>
                                      </p:cBhvr>
                                      <p:to>
                                        <p:strVal val="visible"/>
                                      </p:to>
                                    </p:set>
                                    <p:anim to="" calcmode="lin" valueType="num">
                                      <p:cBhvr>
                                        <p:cTn id="48" dur="1" fill="hold"/>
                                        <p:tgtEl>
                                          <p:spTgt spid="32771">
                                            <p:txEl>
                                              <p:pRg st="7" end="7"/>
                                            </p:txEl>
                                          </p:spTgt>
                                        </p:tgtEl>
                                        <p:attrNameLst>
                                          <p:attrName/>
                                        </p:attrNameLst>
                                      </p:cBhvr>
                                    </p:anim>
                                  </p:childTnLst>
                                  <p:subTnLst>
                                    <p:animClr clrSpc="rgb" dir="cw">
                                      <p:cBhvr override="childStyle">
                                        <p:cTn dur="1" fill="hold" display="0" masterRel="nextClick" afterEffect="1"/>
                                        <p:tgtEl>
                                          <p:spTgt spid="32771">
                                            <p:txEl>
                                              <p:pRg st="7" end="7"/>
                                            </p:txEl>
                                          </p:spTgt>
                                        </p:tgtEl>
                                        <p:attrNameLst>
                                          <p:attrName>ppt_c</p:attrName>
                                        </p:attrNameLst>
                                      </p:cBhvr>
                                      <p:to>
                                        <a:srgbClr val="6600CC"/>
                                      </p:to>
                                    </p:animClr>
                                    <p:audio>
                                      <p:cMediaNode>
                                        <p:cTn display="0" masterRel="sameClick">
                                          <p:stCondLst>
                                            <p:cond evt="begin" delay="0">
                                              <p:tn val="46"/>
                                            </p:cond>
                                          </p:stCondLst>
                                          <p:endCondLst>
                                            <p:cond evt="onStopAudio" delay="0">
                                              <p:tgtEl>
                                                <p:sldTgt/>
                                              </p:tgtEl>
                                            </p:cond>
                                          </p:endCondLst>
                                        </p:cTn>
                                        <p:tgtEl>
                                          <p:sndTgt r:embed="rId2" name="WHOOSH.WAV"/>
                                        </p:tgtEl>
                                      </p:cMediaNode>
                                    </p:audio>
                                  </p:subTnLst>
                                </p:cTn>
                              </p:par>
                            </p:childTnLst>
                          </p:cTn>
                        </p:par>
                      </p:childTnLst>
                    </p:cTn>
                  </p:par>
                  <p:par>
                    <p:cTn id="49" fill="hold">
                      <p:stCondLst>
                        <p:cond delay="indefinite"/>
                      </p:stCondLst>
                      <p:childTnLst>
                        <p:par>
                          <p:cTn id="50" fill="hold">
                            <p:stCondLst>
                              <p:cond delay="0"/>
                            </p:stCondLst>
                            <p:childTnLst>
                              <p:par>
                                <p:cTn id="51" presetID="24" presetClass="entr" presetSubtype="0" fill="hold" grpId="0" nodeType="clickEffect">
                                  <p:stCondLst>
                                    <p:cond delay="0"/>
                                  </p:stCondLst>
                                  <p:childTnLst>
                                    <p:set>
                                      <p:cBhvr>
                                        <p:cTn id="52" dur="1" fill="hold">
                                          <p:stCondLst>
                                            <p:cond delay="499"/>
                                          </p:stCondLst>
                                        </p:cTn>
                                        <p:tgtEl>
                                          <p:spTgt spid="32771">
                                            <p:txEl>
                                              <p:pRg st="8" end="8"/>
                                            </p:txEl>
                                          </p:spTgt>
                                        </p:tgtEl>
                                        <p:attrNameLst>
                                          <p:attrName>style.visibility</p:attrName>
                                        </p:attrNameLst>
                                      </p:cBhvr>
                                      <p:to>
                                        <p:strVal val="visible"/>
                                      </p:to>
                                    </p:set>
                                    <p:anim to="" calcmode="lin" valueType="num">
                                      <p:cBhvr>
                                        <p:cTn id="53" dur="1" fill="hold"/>
                                        <p:tgtEl>
                                          <p:spTgt spid="32771">
                                            <p:txEl>
                                              <p:pRg st="8" end="8"/>
                                            </p:txEl>
                                          </p:spTgt>
                                        </p:tgtEl>
                                        <p:attrNameLst>
                                          <p:attrName/>
                                        </p:attrNameLst>
                                      </p:cBhvr>
                                    </p:anim>
                                  </p:childTnLst>
                                  <p:subTnLst>
                                    <p:animClr clrSpc="rgb" dir="cw">
                                      <p:cBhvr override="childStyle">
                                        <p:cTn dur="1" fill="hold" display="0" masterRel="nextClick" afterEffect="1"/>
                                        <p:tgtEl>
                                          <p:spTgt spid="32771">
                                            <p:txEl>
                                              <p:pRg st="8" end="8"/>
                                            </p:txEl>
                                          </p:spTgt>
                                        </p:tgtEl>
                                        <p:attrNameLst>
                                          <p:attrName>ppt_c</p:attrName>
                                        </p:attrNameLst>
                                      </p:cBhvr>
                                      <p:to>
                                        <a:srgbClr val="6600CC"/>
                                      </p:to>
                                    </p:animClr>
                                    <p:audio>
                                      <p:cMediaNode>
                                        <p:cTn display="0" masterRel="sameClick">
                                          <p:stCondLst>
                                            <p:cond evt="begin" delay="0">
                                              <p:tn val="51"/>
                                            </p:cond>
                                          </p:stCondLst>
                                          <p:endCondLst>
                                            <p:cond evt="onStopAudio" delay="0">
                                              <p:tgtEl>
                                                <p:sldTgt/>
                                              </p:tgtEl>
                                            </p:cond>
                                          </p:endCondLst>
                                        </p:cTn>
                                        <p:tgtEl>
                                          <p:sndTgt r:embed="rId2" name="WHOOSH.WAV"/>
                                        </p:tgtEl>
                                      </p:cMediaNode>
                                    </p:audio>
                                  </p:subTnLst>
                                </p:cTn>
                              </p:par>
                            </p:childTnLst>
                          </p:cTn>
                        </p:par>
                      </p:childTnLst>
                    </p:cTn>
                  </p:par>
                  <p:par>
                    <p:cTn id="54" fill="hold">
                      <p:stCondLst>
                        <p:cond delay="indefinite"/>
                      </p:stCondLst>
                      <p:childTnLst>
                        <p:par>
                          <p:cTn id="55" fill="hold">
                            <p:stCondLst>
                              <p:cond delay="0"/>
                            </p:stCondLst>
                            <p:childTnLst>
                              <p:par>
                                <p:cTn id="56" presetID="24" presetClass="entr" presetSubtype="0" fill="hold" grpId="0" nodeType="clickEffect">
                                  <p:stCondLst>
                                    <p:cond delay="0"/>
                                  </p:stCondLst>
                                  <p:childTnLst>
                                    <p:set>
                                      <p:cBhvr>
                                        <p:cTn id="57" dur="1" fill="hold">
                                          <p:stCondLst>
                                            <p:cond delay="499"/>
                                          </p:stCondLst>
                                        </p:cTn>
                                        <p:tgtEl>
                                          <p:spTgt spid="32772">
                                            <p:txEl>
                                              <p:pRg st="0" end="0"/>
                                            </p:txEl>
                                          </p:spTgt>
                                        </p:tgtEl>
                                        <p:attrNameLst>
                                          <p:attrName>style.visibility</p:attrName>
                                        </p:attrNameLst>
                                      </p:cBhvr>
                                      <p:to>
                                        <p:strVal val="visible"/>
                                      </p:to>
                                    </p:set>
                                    <p:anim to="" calcmode="lin" valueType="num">
                                      <p:cBhvr>
                                        <p:cTn id="58" dur="1" fill="hold"/>
                                        <p:tgtEl>
                                          <p:spTgt spid="32772">
                                            <p:txEl>
                                              <p:pRg st="0" end="0"/>
                                            </p:txEl>
                                          </p:spTgt>
                                        </p:tgtEl>
                                        <p:attrNameLst>
                                          <p:attrName/>
                                        </p:attrNameLst>
                                      </p:cBhvr>
                                    </p:anim>
                                  </p:childTnLst>
                                  <p:subTnLst>
                                    <p:animClr clrSpc="rgb" dir="cw">
                                      <p:cBhvr override="childStyle">
                                        <p:cTn dur="1" fill="hold" display="0" masterRel="nextClick" afterEffect="1"/>
                                        <p:tgtEl>
                                          <p:spTgt spid="32772">
                                            <p:txEl>
                                              <p:pRg st="0" end="0"/>
                                            </p:txEl>
                                          </p:spTgt>
                                        </p:tgtEl>
                                        <p:attrNameLst>
                                          <p:attrName>ppt_c</p:attrName>
                                        </p:attrNameLst>
                                      </p:cBhvr>
                                      <p:to>
                                        <a:srgbClr val="6600CC"/>
                                      </p:to>
                                    </p:animClr>
                                  </p:subTnLst>
                                </p:cTn>
                              </p:par>
                            </p:childTnLst>
                          </p:cTn>
                        </p:par>
                      </p:childTnLst>
                    </p:cTn>
                  </p:par>
                  <p:par>
                    <p:cTn id="59" fill="hold">
                      <p:stCondLst>
                        <p:cond delay="indefinite"/>
                      </p:stCondLst>
                      <p:childTnLst>
                        <p:par>
                          <p:cTn id="60" fill="hold">
                            <p:stCondLst>
                              <p:cond delay="0"/>
                            </p:stCondLst>
                            <p:childTnLst>
                              <p:par>
                                <p:cTn id="61" presetID="24" presetClass="entr" presetSubtype="0" fill="hold" grpId="0" nodeType="clickEffect">
                                  <p:stCondLst>
                                    <p:cond delay="0"/>
                                  </p:stCondLst>
                                  <p:childTnLst>
                                    <p:set>
                                      <p:cBhvr>
                                        <p:cTn id="62" dur="1" fill="hold">
                                          <p:stCondLst>
                                            <p:cond delay="499"/>
                                          </p:stCondLst>
                                        </p:cTn>
                                        <p:tgtEl>
                                          <p:spTgt spid="32772">
                                            <p:txEl>
                                              <p:pRg st="1" end="1"/>
                                            </p:txEl>
                                          </p:spTgt>
                                        </p:tgtEl>
                                        <p:attrNameLst>
                                          <p:attrName>style.visibility</p:attrName>
                                        </p:attrNameLst>
                                      </p:cBhvr>
                                      <p:to>
                                        <p:strVal val="visible"/>
                                      </p:to>
                                    </p:set>
                                    <p:anim to="" calcmode="lin" valueType="num">
                                      <p:cBhvr>
                                        <p:cTn id="63" dur="1" fill="hold"/>
                                        <p:tgtEl>
                                          <p:spTgt spid="32772">
                                            <p:txEl>
                                              <p:pRg st="1" end="1"/>
                                            </p:txEl>
                                          </p:spTgt>
                                        </p:tgtEl>
                                        <p:attrNameLst>
                                          <p:attrName/>
                                        </p:attrNameLst>
                                      </p:cBhvr>
                                    </p:anim>
                                  </p:childTnLst>
                                  <p:subTnLst>
                                    <p:animClr clrSpc="rgb" dir="cw">
                                      <p:cBhvr override="childStyle">
                                        <p:cTn dur="1" fill="hold" display="0" masterRel="nextClick" afterEffect="1"/>
                                        <p:tgtEl>
                                          <p:spTgt spid="32772">
                                            <p:txEl>
                                              <p:pRg st="1" end="1"/>
                                            </p:txEl>
                                          </p:spTgt>
                                        </p:tgtEl>
                                        <p:attrNameLst>
                                          <p:attrName>ppt_c</p:attrName>
                                        </p:attrNameLst>
                                      </p:cBhvr>
                                      <p:to>
                                        <a:srgbClr val="6600CC"/>
                                      </p:to>
                                    </p:animClr>
                                  </p:subTnLst>
                                </p:cTn>
                              </p:par>
                            </p:childTnLst>
                          </p:cTn>
                        </p:par>
                      </p:childTnLst>
                    </p:cTn>
                  </p:par>
                  <p:par>
                    <p:cTn id="64" fill="hold">
                      <p:stCondLst>
                        <p:cond delay="indefinite"/>
                      </p:stCondLst>
                      <p:childTnLst>
                        <p:par>
                          <p:cTn id="65" fill="hold">
                            <p:stCondLst>
                              <p:cond delay="0"/>
                            </p:stCondLst>
                            <p:childTnLst>
                              <p:par>
                                <p:cTn id="66" presetID="24" presetClass="entr" presetSubtype="0" fill="hold" grpId="0" nodeType="clickEffect">
                                  <p:stCondLst>
                                    <p:cond delay="0"/>
                                  </p:stCondLst>
                                  <p:childTnLst>
                                    <p:set>
                                      <p:cBhvr>
                                        <p:cTn id="67" dur="1" fill="hold">
                                          <p:stCondLst>
                                            <p:cond delay="499"/>
                                          </p:stCondLst>
                                        </p:cTn>
                                        <p:tgtEl>
                                          <p:spTgt spid="32772">
                                            <p:txEl>
                                              <p:pRg st="2" end="2"/>
                                            </p:txEl>
                                          </p:spTgt>
                                        </p:tgtEl>
                                        <p:attrNameLst>
                                          <p:attrName>style.visibility</p:attrName>
                                        </p:attrNameLst>
                                      </p:cBhvr>
                                      <p:to>
                                        <p:strVal val="visible"/>
                                      </p:to>
                                    </p:set>
                                    <p:anim to="" calcmode="lin" valueType="num">
                                      <p:cBhvr>
                                        <p:cTn id="68" dur="1" fill="hold"/>
                                        <p:tgtEl>
                                          <p:spTgt spid="32772">
                                            <p:txEl>
                                              <p:pRg st="2" end="2"/>
                                            </p:txEl>
                                          </p:spTgt>
                                        </p:tgtEl>
                                        <p:attrNameLst>
                                          <p:attrName/>
                                        </p:attrNameLst>
                                      </p:cBhvr>
                                    </p:anim>
                                  </p:childTnLst>
                                  <p:subTnLst>
                                    <p:animClr clrSpc="rgb" dir="cw">
                                      <p:cBhvr override="childStyle">
                                        <p:cTn dur="1" fill="hold" display="0" masterRel="nextClick" afterEffect="1"/>
                                        <p:tgtEl>
                                          <p:spTgt spid="32772">
                                            <p:txEl>
                                              <p:pRg st="2" end="2"/>
                                            </p:txEl>
                                          </p:spTgt>
                                        </p:tgtEl>
                                        <p:attrNameLst>
                                          <p:attrName>ppt_c</p:attrName>
                                        </p:attrNameLst>
                                      </p:cBhvr>
                                      <p:to>
                                        <a:srgbClr val="6600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P spid="32771" grpId="0" build="p" bldLvl="2" autoUpdateAnimBg="0"/>
      <p:bldP spid="32772"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152400"/>
            <a:ext cx="7772400" cy="685800"/>
          </a:xfrm>
        </p:spPr>
        <p:txBody>
          <a:bodyPr/>
          <a:lstStyle/>
          <a:p>
            <a:pPr eaLnBrk="1" fontAlgn="auto" hangingPunct="1">
              <a:spcAft>
                <a:spcPts val="0"/>
              </a:spcAft>
              <a:defRPr/>
            </a:pPr>
            <a:r>
              <a:rPr lang="en-US" b="1" dirty="0" smtClean="0">
                <a:solidFill>
                  <a:srgbClr val="CC3300"/>
                </a:solidFill>
                <a:latin typeface="Arial" charset="0"/>
                <a:cs typeface="Arial" charset="0"/>
              </a:rPr>
              <a:t> </a:t>
            </a:r>
          </a:p>
        </p:txBody>
      </p:sp>
      <p:sp>
        <p:nvSpPr>
          <p:cNvPr id="6147" name="Rectangle 3"/>
          <p:cNvSpPr>
            <a:spLocks noGrp="1" noChangeArrowheads="1"/>
          </p:cNvSpPr>
          <p:nvPr>
            <p:ph sz="quarter" idx="1"/>
          </p:nvPr>
        </p:nvSpPr>
        <p:spPr>
          <a:xfrm>
            <a:off x="609600" y="914400"/>
            <a:ext cx="8077200" cy="5791200"/>
          </a:xfrm>
        </p:spPr>
        <p:txBody>
          <a:bodyPr>
            <a:normAutofit/>
          </a:bodyPr>
          <a:lstStyle/>
          <a:p>
            <a:pPr marL="274320" indent="-274320" eaLnBrk="1" fontAlgn="auto" hangingPunct="1">
              <a:spcAft>
                <a:spcPts val="0"/>
              </a:spcAft>
              <a:buFont typeface="Wingdings"/>
              <a:buChar char=""/>
              <a:defRPr/>
            </a:pPr>
            <a:r>
              <a:rPr lang="en-US" i="1" dirty="0" smtClean="0">
                <a:solidFill>
                  <a:schemeClr val="accent1">
                    <a:lumMod val="75000"/>
                  </a:schemeClr>
                </a:solidFill>
                <a:latin typeface="Arial" pitchFamily="34" charset="0"/>
                <a:cs typeface="Arial" pitchFamily="34" charset="0"/>
              </a:rPr>
              <a:t>Creditor</a:t>
            </a:r>
            <a:r>
              <a:rPr lang="en-US" dirty="0" smtClean="0">
                <a:solidFill>
                  <a:schemeClr val="accent1">
                    <a:lumMod val="75000"/>
                  </a:schemeClr>
                </a:solidFill>
                <a:latin typeface="Arial" pitchFamily="34" charset="0"/>
                <a:cs typeface="Arial" pitchFamily="34" charset="0"/>
              </a:rPr>
              <a:t>: </a:t>
            </a:r>
            <a:r>
              <a:rPr lang="en-US" dirty="0" smtClean="0">
                <a:solidFill>
                  <a:srgbClr val="7030A0"/>
                </a:solidFill>
                <a:latin typeface="Arial" pitchFamily="34" charset="0"/>
                <a:cs typeface="Arial" pitchFamily="34" charset="0"/>
              </a:rPr>
              <a:t>Lends money</a:t>
            </a:r>
          </a:p>
          <a:p>
            <a:pPr marL="274320" indent="-274320" eaLnBrk="1" fontAlgn="auto" hangingPunct="1">
              <a:spcAft>
                <a:spcPts val="0"/>
              </a:spcAft>
              <a:buFont typeface="Wingdings"/>
              <a:buChar char=""/>
              <a:defRPr/>
            </a:pPr>
            <a:r>
              <a:rPr lang="en-US" i="1" dirty="0" smtClean="0">
                <a:solidFill>
                  <a:schemeClr val="accent1">
                    <a:lumMod val="75000"/>
                  </a:schemeClr>
                </a:solidFill>
                <a:latin typeface="Arial" pitchFamily="34" charset="0"/>
                <a:cs typeface="Arial" pitchFamily="34" charset="0"/>
              </a:rPr>
              <a:t>Debtor</a:t>
            </a:r>
            <a:r>
              <a:rPr lang="en-US" dirty="0" smtClean="0">
                <a:solidFill>
                  <a:schemeClr val="accent1">
                    <a:lumMod val="75000"/>
                  </a:schemeClr>
                </a:solidFill>
                <a:latin typeface="Arial" pitchFamily="34" charset="0"/>
                <a:cs typeface="Arial" pitchFamily="34" charset="0"/>
              </a:rPr>
              <a:t>: </a:t>
            </a:r>
            <a:r>
              <a:rPr lang="en-US" dirty="0" smtClean="0">
                <a:solidFill>
                  <a:srgbClr val="7030A0"/>
                </a:solidFill>
                <a:latin typeface="Arial" pitchFamily="34" charset="0"/>
                <a:cs typeface="Arial" pitchFamily="34" charset="0"/>
              </a:rPr>
              <a:t>To whom money is lent</a:t>
            </a:r>
          </a:p>
          <a:p>
            <a:pPr marL="274320" indent="-274320" eaLnBrk="1" fontAlgn="auto" hangingPunct="1">
              <a:spcAft>
                <a:spcPts val="0"/>
              </a:spcAft>
              <a:buFont typeface="Wingdings"/>
              <a:buChar char=""/>
              <a:defRPr/>
            </a:pPr>
            <a:r>
              <a:rPr lang="en-US" i="1" dirty="0" smtClean="0">
                <a:solidFill>
                  <a:schemeClr val="accent1">
                    <a:lumMod val="75000"/>
                  </a:schemeClr>
                </a:solidFill>
                <a:latin typeface="Arial" pitchFamily="34" charset="0"/>
                <a:cs typeface="Arial" pitchFamily="34" charset="0"/>
              </a:rPr>
              <a:t>Principal</a:t>
            </a:r>
            <a:r>
              <a:rPr lang="en-US" dirty="0" smtClean="0">
                <a:solidFill>
                  <a:schemeClr val="accent1">
                    <a:lumMod val="75000"/>
                  </a:schemeClr>
                </a:solidFill>
                <a:latin typeface="Arial" pitchFamily="34" charset="0"/>
                <a:cs typeface="Arial" pitchFamily="34" charset="0"/>
              </a:rPr>
              <a:t>: </a:t>
            </a:r>
            <a:r>
              <a:rPr lang="en-US" dirty="0" smtClean="0">
                <a:solidFill>
                  <a:srgbClr val="7030A0"/>
                </a:solidFill>
                <a:latin typeface="Arial" pitchFamily="34" charset="0"/>
                <a:cs typeface="Arial" pitchFamily="34" charset="0"/>
              </a:rPr>
              <a:t>The sum of the debt owed</a:t>
            </a:r>
          </a:p>
          <a:p>
            <a:pPr marL="274320" indent="-274320" eaLnBrk="1" fontAlgn="auto" hangingPunct="1">
              <a:spcAft>
                <a:spcPts val="0"/>
              </a:spcAft>
              <a:buFont typeface="Wingdings"/>
              <a:buChar char=""/>
              <a:defRPr/>
            </a:pPr>
            <a:r>
              <a:rPr lang="en-US" i="1" dirty="0" smtClean="0">
                <a:solidFill>
                  <a:schemeClr val="accent1">
                    <a:lumMod val="75000"/>
                  </a:schemeClr>
                </a:solidFill>
                <a:latin typeface="Arial" pitchFamily="34" charset="0"/>
                <a:cs typeface="Arial" pitchFamily="34" charset="0"/>
              </a:rPr>
              <a:t>Equity financing</a:t>
            </a:r>
            <a:r>
              <a:rPr lang="en-US" dirty="0" smtClean="0">
                <a:solidFill>
                  <a:schemeClr val="accent1">
                    <a:lumMod val="75000"/>
                  </a:schemeClr>
                </a:solidFill>
                <a:latin typeface="Arial" pitchFamily="34" charset="0"/>
                <a:cs typeface="Arial" pitchFamily="34" charset="0"/>
              </a:rPr>
              <a:t>: </a:t>
            </a:r>
            <a:r>
              <a:rPr lang="en-US" dirty="0" smtClean="0">
                <a:solidFill>
                  <a:srgbClr val="7030A0"/>
                </a:solidFill>
                <a:latin typeface="Arial" pitchFamily="34" charset="0"/>
                <a:cs typeface="Arial" pitchFamily="34" charset="0"/>
              </a:rPr>
              <a:t>Sale of stock in company or sale of negotiable instruments subject to securities regulation</a:t>
            </a:r>
          </a:p>
          <a:p>
            <a:pPr marL="274320" indent="-274320" eaLnBrk="1" fontAlgn="auto" hangingPunct="1">
              <a:spcAft>
                <a:spcPts val="0"/>
              </a:spcAft>
              <a:buFont typeface="Wingdings"/>
              <a:buChar char=""/>
              <a:defRPr/>
            </a:pPr>
            <a:r>
              <a:rPr lang="en-US" i="1" dirty="0" smtClean="0">
                <a:solidFill>
                  <a:schemeClr val="accent1">
                    <a:lumMod val="75000"/>
                  </a:schemeClr>
                </a:solidFill>
                <a:latin typeface="Arial" pitchFamily="34" charset="0"/>
                <a:cs typeface="Arial" pitchFamily="34" charset="0"/>
              </a:rPr>
              <a:t>Debt financing</a:t>
            </a:r>
            <a:r>
              <a:rPr lang="en-US" dirty="0" smtClean="0">
                <a:solidFill>
                  <a:schemeClr val="accent1">
                    <a:lumMod val="75000"/>
                  </a:schemeClr>
                </a:solidFill>
                <a:latin typeface="Arial" pitchFamily="34" charset="0"/>
                <a:cs typeface="Arial" pitchFamily="34" charset="0"/>
              </a:rPr>
              <a:t>: </a:t>
            </a:r>
            <a:r>
              <a:rPr lang="en-US" dirty="0" smtClean="0">
                <a:solidFill>
                  <a:srgbClr val="7030A0"/>
                </a:solidFill>
                <a:latin typeface="Arial" pitchFamily="34" charset="0"/>
                <a:cs typeface="Arial" pitchFamily="34" charset="0"/>
              </a:rPr>
              <a:t>Borrowing money evidenced by contract</a:t>
            </a:r>
          </a:p>
          <a:p>
            <a:pPr marL="274320" indent="-274320" eaLnBrk="1" fontAlgn="auto" hangingPunct="1">
              <a:spcAft>
                <a:spcPts val="0"/>
              </a:spcAft>
              <a:buFont typeface="Wingdings"/>
              <a:buChar char=""/>
              <a:defRPr/>
            </a:pPr>
            <a:r>
              <a:rPr lang="en-US" u="sng" dirty="0" smtClean="0">
                <a:solidFill>
                  <a:schemeClr val="accent1">
                    <a:lumMod val="75000"/>
                  </a:schemeClr>
                </a:solidFill>
                <a:latin typeface="Arial" pitchFamily="34" charset="0"/>
                <a:cs typeface="Arial" pitchFamily="34" charset="0"/>
              </a:rPr>
              <a:t>Credit Policy</a:t>
            </a:r>
            <a:r>
              <a:rPr lang="en-US" dirty="0" smtClean="0">
                <a:solidFill>
                  <a:schemeClr val="accent1">
                    <a:lumMod val="75000"/>
                  </a:schemeClr>
                </a:solidFill>
                <a:latin typeface="Arial" pitchFamily="34" charset="0"/>
                <a:cs typeface="Arial" pitchFamily="34" charset="0"/>
              </a:rPr>
              <a:t> </a:t>
            </a:r>
            <a:r>
              <a:rPr lang="en-US" dirty="0" smtClean="0">
                <a:solidFill>
                  <a:srgbClr val="7030A0"/>
                </a:solidFill>
                <a:latin typeface="Arial" pitchFamily="34" charset="0"/>
                <a:cs typeface="Arial" pitchFamily="34" charset="0"/>
              </a:rPr>
              <a:t>focuses on characteristics such as:</a:t>
            </a:r>
          </a:p>
          <a:p>
            <a:pPr marL="640080" lvl="1" indent="-274320" eaLnBrk="1" fontAlgn="auto" hangingPunct="1">
              <a:spcBef>
                <a:spcPts val="600"/>
              </a:spcBef>
              <a:spcAft>
                <a:spcPts val="0"/>
              </a:spcAft>
              <a:buFont typeface="Wingdings 2"/>
              <a:buChar char=""/>
              <a:defRPr/>
            </a:pPr>
            <a:r>
              <a:rPr lang="en-US" sz="2400" dirty="0" smtClean="0">
                <a:solidFill>
                  <a:srgbClr val="7030A0"/>
                </a:solidFill>
                <a:latin typeface="Arial" pitchFamily="34" charset="0"/>
                <a:cs typeface="Arial" pitchFamily="34" charset="0"/>
              </a:rPr>
              <a:t>Capacity</a:t>
            </a:r>
            <a:r>
              <a:rPr lang="en-US" sz="2400" dirty="0" smtClean="0">
                <a:solidFill>
                  <a:srgbClr val="6600CC"/>
                </a:solidFill>
                <a:latin typeface="Arial" pitchFamily="34" charset="0"/>
                <a:cs typeface="Arial" pitchFamily="34" charset="0"/>
              </a:rPr>
              <a:t> </a:t>
            </a:r>
            <a:r>
              <a:rPr lang="en-US" sz="2400" dirty="0" smtClean="0">
                <a:solidFill>
                  <a:schemeClr val="accent1">
                    <a:lumMod val="75000"/>
                  </a:schemeClr>
                </a:solidFill>
                <a:latin typeface="Arial" pitchFamily="34" charset="0"/>
                <a:cs typeface="Arial" pitchFamily="34" charset="0"/>
              </a:rPr>
              <a:t>(the debtor’s ability to pay)</a:t>
            </a:r>
          </a:p>
          <a:p>
            <a:pPr marL="640080" lvl="1" indent="-274320" eaLnBrk="1" fontAlgn="auto" hangingPunct="1">
              <a:spcBef>
                <a:spcPts val="600"/>
              </a:spcBef>
              <a:spcAft>
                <a:spcPts val="0"/>
              </a:spcAft>
              <a:buFont typeface="Wingdings 2"/>
              <a:buChar char=""/>
              <a:defRPr/>
            </a:pPr>
            <a:r>
              <a:rPr lang="en-US" sz="2400" dirty="0" smtClean="0">
                <a:solidFill>
                  <a:srgbClr val="7030A0"/>
                </a:solidFill>
                <a:latin typeface="Arial" pitchFamily="34" charset="0"/>
                <a:cs typeface="Arial" pitchFamily="34" charset="0"/>
              </a:rPr>
              <a:t>Capital</a:t>
            </a:r>
            <a:r>
              <a:rPr lang="en-US" sz="2400" dirty="0" smtClean="0">
                <a:solidFill>
                  <a:srgbClr val="FF0066"/>
                </a:solidFill>
                <a:latin typeface="Arial" pitchFamily="34" charset="0"/>
                <a:cs typeface="Arial" pitchFamily="34" charset="0"/>
              </a:rPr>
              <a:t> </a:t>
            </a:r>
            <a:r>
              <a:rPr lang="en-US" sz="2400" dirty="0" smtClean="0">
                <a:solidFill>
                  <a:schemeClr val="accent1">
                    <a:lumMod val="75000"/>
                  </a:schemeClr>
                </a:solidFill>
                <a:latin typeface="Arial" pitchFamily="34" charset="0"/>
                <a:cs typeface="Arial" pitchFamily="34" charset="0"/>
              </a:rPr>
              <a:t>(the debtor’s financial condition)</a:t>
            </a:r>
          </a:p>
          <a:p>
            <a:pPr marL="640080" lvl="1" indent="-274320" eaLnBrk="1" fontAlgn="auto" hangingPunct="1">
              <a:spcBef>
                <a:spcPts val="600"/>
              </a:spcBef>
              <a:spcAft>
                <a:spcPts val="0"/>
              </a:spcAft>
              <a:buFont typeface="Wingdings 2"/>
              <a:buChar char=""/>
              <a:defRPr/>
            </a:pPr>
            <a:r>
              <a:rPr lang="en-US" sz="2400" dirty="0" smtClean="0">
                <a:solidFill>
                  <a:srgbClr val="7030A0"/>
                </a:solidFill>
                <a:latin typeface="Arial" pitchFamily="34" charset="0"/>
                <a:cs typeface="Arial" pitchFamily="34" charset="0"/>
              </a:rPr>
              <a:t>Character</a:t>
            </a:r>
            <a:r>
              <a:rPr lang="en-US" sz="2400" dirty="0" smtClean="0">
                <a:solidFill>
                  <a:srgbClr val="FF0066"/>
                </a:solidFill>
                <a:latin typeface="Arial" pitchFamily="34" charset="0"/>
                <a:cs typeface="Arial" pitchFamily="34" charset="0"/>
              </a:rPr>
              <a:t> </a:t>
            </a:r>
            <a:r>
              <a:rPr lang="en-US" sz="2400" dirty="0" smtClean="0">
                <a:solidFill>
                  <a:schemeClr val="accent1">
                    <a:lumMod val="75000"/>
                  </a:schemeClr>
                </a:solidFill>
                <a:latin typeface="Arial" pitchFamily="34" charset="0"/>
                <a:cs typeface="Arial" pitchFamily="34" charset="0"/>
              </a:rPr>
              <a:t>(the debtor’s reputation)</a:t>
            </a:r>
          </a:p>
          <a:p>
            <a:pPr marL="640080" lvl="1" indent="-274320" eaLnBrk="1" fontAlgn="auto" hangingPunct="1">
              <a:spcBef>
                <a:spcPts val="600"/>
              </a:spcBef>
              <a:spcAft>
                <a:spcPts val="0"/>
              </a:spcAft>
              <a:buFont typeface="Wingdings 2"/>
              <a:buChar char=""/>
              <a:defRPr/>
            </a:pPr>
            <a:r>
              <a:rPr lang="en-US" sz="2400" dirty="0" smtClean="0">
                <a:solidFill>
                  <a:srgbClr val="7030A0"/>
                </a:solidFill>
                <a:latin typeface="Arial" pitchFamily="34" charset="0"/>
                <a:cs typeface="Arial" pitchFamily="34" charset="0"/>
              </a:rPr>
              <a:t>Collateral</a:t>
            </a:r>
            <a:r>
              <a:rPr lang="en-US" sz="2400" dirty="0" smtClean="0">
                <a:solidFill>
                  <a:srgbClr val="FF0066"/>
                </a:solidFill>
                <a:latin typeface="Arial" pitchFamily="34" charset="0"/>
                <a:cs typeface="Arial" pitchFamily="34" charset="0"/>
              </a:rPr>
              <a:t> </a:t>
            </a:r>
            <a:r>
              <a:rPr lang="en-US" sz="2400" dirty="0" smtClean="0">
                <a:solidFill>
                  <a:schemeClr val="accent1">
                    <a:lumMod val="75000"/>
                  </a:schemeClr>
                </a:solidFill>
                <a:latin typeface="Arial" pitchFamily="34" charset="0"/>
                <a:cs typeface="Arial" pitchFamily="34" charset="0"/>
              </a:rPr>
              <a:t>(the debtor’s assets to secure the debt)</a:t>
            </a:r>
          </a:p>
          <a:p>
            <a:pPr marL="640080" lvl="1" indent="-274320" eaLnBrk="1" fontAlgn="auto" hangingPunct="1">
              <a:spcBef>
                <a:spcPts val="600"/>
              </a:spcBef>
              <a:spcAft>
                <a:spcPts val="0"/>
              </a:spcAft>
              <a:buFont typeface="Wingdings 2"/>
              <a:buChar char=""/>
              <a:defRPr/>
            </a:pPr>
            <a:r>
              <a:rPr lang="en-US" sz="2400" dirty="0" smtClean="0">
                <a:solidFill>
                  <a:srgbClr val="7030A0"/>
                </a:solidFill>
                <a:latin typeface="Arial" pitchFamily="34" charset="0"/>
                <a:cs typeface="Arial" pitchFamily="34" charset="0"/>
              </a:rPr>
              <a:t>Conditions</a:t>
            </a:r>
            <a:r>
              <a:rPr lang="en-US" sz="2400" dirty="0" smtClean="0">
                <a:solidFill>
                  <a:srgbClr val="FF0066"/>
                </a:solidFill>
                <a:latin typeface="Arial" pitchFamily="34" charset="0"/>
                <a:cs typeface="Arial" pitchFamily="34" charset="0"/>
              </a:rPr>
              <a:t> </a:t>
            </a:r>
            <a:r>
              <a:rPr lang="en-US" sz="2400" dirty="0" smtClean="0">
                <a:solidFill>
                  <a:schemeClr val="accent1">
                    <a:lumMod val="75000"/>
                  </a:schemeClr>
                </a:solidFill>
                <a:latin typeface="Arial" pitchFamily="34" charset="0"/>
                <a:cs typeface="Arial" pitchFamily="34" charset="0"/>
              </a:rPr>
              <a:t>(the economic situation affecting the debtor’s business)</a:t>
            </a:r>
            <a:endParaRPr lang="en-US" sz="2400" dirty="0" smtClean="0">
              <a:solidFill>
                <a:srgbClr val="CC3300"/>
              </a:solidFill>
              <a:latin typeface="Arial" pitchFamily="34" charset="0"/>
              <a:cs typeface="Arial" pitchFamily="34" charset="0"/>
            </a:endParaRPr>
          </a:p>
        </p:txBody>
      </p:sp>
      <p:sp>
        <p:nvSpPr>
          <p:cNvPr id="5" name="Rectangle 1026"/>
          <p:cNvSpPr txBox="1">
            <a:spLocks noChangeArrowheads="1"/>
          </p:cNvSpPr>
          <p:nvPr/>
        </p:nvSpPr>
        <p:spPr>
          <a:xfrm>
            <a:off x="457200" y="0"/>
            <a:ext cx="8001000" cy="8382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small" spc="0" normalizeH="0" baseline="0" noProof="0" dirty="0" smtClean="0">
                <a:ln>
                  <a:noFill/>
                </a:ln>
                <a:solidFill>
                  <a:srgbClr val="7030A0"/>
                </a:solidFill>
                <a:effectLst>
                  <a:outerShdw blurRad="38100" dist="38100" dir="2700000" algn="tl">
                    <a:srgbClr val="000000">
                      <a:alpha val="43137"/>
                    </a:srgbClr>
                  </a:outerShdw>
                </a:effectLst>
                <a:uLnTx/>
                <a:uFillTx/>
                <a:latin typeface="Arial" pitchFamily="34" charset="0"/>
                <a:ea typeface="+mj-ea"/>
                <a:cs typeface="Arial" pitchFamily="34" charset="0"/>
              </a:rPr>
              <a:t>Credit</a:t>
            </a:r>
            <a:endParaRPr kumimoji="0" lang="en-US" sz="4000" b="0" i="0" u="none" strike="noStrike" kern="1200" cap="small" spc="0" normalizeH="0" baseline="0" noProof="0" dirty="0" smtClean="0">
              <a:ln>
                <a:noFill/>
              </a:ln>
              <a:solidFill>
                <a:srgbClr val="7030A0"/>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6147">
                                            <p:txEl>
                                              <p:pRg st="0" end="0"/>
                                            </p:txEl>
                                          </p:spTgt>
                                        </p:tgtEl>
                                        <p:attrNameLst>
                                          <p:attrName>style.visibility</p:attrName>
                                        </p:attrNameLst>
                                      </p:cBhvr>
                                      <p:to>
                                        <p:strVal val="visible"/>
                                      </p:to>
                                    </p:set>
                                    <p:anim to="" calcmode="lin" valueType="num">
                                      <p:cBhvr>
                                        <p:cTn id="13" dur="1" fill="hold"/>
                                        <p:tgtEl>
                                          <p:spTgt spid="6147">
                                            <p:txEl>
                                              <p:pRg st="0" end="0"/>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6147">
                                            <p:txEl>
                                              <p:pRg st="1" end="1"/>
                                            </p:txEl>
                                          </p:spTgt>
                                        </p:tgtEl>
                                        <p:attrNameLst>
                                          <p:attrName>style.visibility</p:attrName>
                                        </p:attrNameLst>
                                      </p:cBhvr>
                                      <p:to>
                                        <p:strVal val="visible"/>
                                      </p:to>
                                    </p:set>
                                    <p:anim to="" calcmode="lin" valueType="num">
                                      <p:cBhvr>
                                        <p:cTn id="18" dur="1" fill="hold"/>
                                        <p:tgtEl>
                                          <p:spTgt spid="6147">
                                            <p:txEl>
                                              <p:pRg st="1" end="1"/>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6147">
                                            <p:txEl>
                                              <p:pRg st="2" end="2"/>
                                            </p:txEl>
                                          </p:spTgt>
                                        </p:tgtEl>
                                        <p:attrNameLst>
                                          <p:attrName>style.visibility</p:attrName>
                                        </p:attrNameLst>
                                      </p:cBhvr>
                                      <p:to>
                                        <p:strVal val="visible"/>
                                      </p:to>
                                    </p:set>
                                    <p:anim to="" calcmode="lin" valueType="num">
                                      <p:cBhvr>
                                        <p:cTn id="23" dur="1" fill="hold"/>
                                        <p:tgtEl>
                                          <p:spTgt spid="6147">
                                            <p:txEl>
                                              <p:pRg st="2" end="2"/>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6147">
                                            <p:txEl>
                                              <p:pRg st="3" end="3"/>
                                            </p:txEl>
                                          </p:spTgt>
                                        </p:tgtEl>
                                        <p:attrNameLst>
                                          <p:attrName>style.visibility</p:attrName>
                                        </p:attrNameLst>
                                      </p:cBhvr>
                                      <p:to>
                                        <p:strVal val="visible"/>
                                      </p:to>
                                    </p:set>
                                    <p:anim to="" calcmode="lin" valueType="num">
                                      <p:cBhvr>
                                        <p:cTn id="28" dur="1" fill="hold"/>
                                        <p:tgtEl>
                                          <p:spTgt spid="6147">
                                            <p:txEl>
                                              <p:pRg st="3" end="3"/>
                                            </p:txEl>
                                          </p:spTgt>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6147">
                                            <p:txEl>
                                              <p:pRg st="4" end="4"/>
                                            </p:txEl>
                                          </p:spTgt>
                                        </p:tgtEl>
                                        <p:attrNameLst>
                                          <p:attrName>style.visibility</p:attrName>
                                        </p:attrNameLst>
                                      </p:cBhvr>
                                      <p:to>
                                        <p:strVal val="visible"/>
                                      </p:to>
                                    </p:set>
                                    <p:anim to="" calcmode="lin" valueType="num">
                                      <p:cBhvr>
                                        <p:cTn id="33" dur="1" fill="hold"/>
                                        <p:tgtEl>
                                          <p:spTgt spid="6147">
                                            <p:txEl>
                                              <p:pRg st="4" end="4"/>
                                            </p:txEl>
                                          </p:spTgt>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6147">
                                            <p:txEl>
                                              <p:pRg st="5" end="5"/>
                                            </p:txEl>
                                          </p:spTgt>
                                        </p:tgtEl>
                                        <p:attrNameLst>
                                          <p:attrName>style.visibility</p:attrName>
                                        </p:attrNameLst>
                                      </p:cBhvr>
                                      <p:to>
                                        <p:strVal val="visible"/>
                                      </p:to>
                                    </p:set>
                                    <p:anim to="" calcmode="lin" valueType="num">
                                      <p:cBhvr>
                                        <p:cTn id="38" dur="1" fill="hold"/>
                                        <p:tgtEl>
                                          <p:spTgt spid="6147">
                                            <p:txEl>
                                              <p:pRg st="5" end="5"/>
                                            </p:txEl>
                                          </p:spTgt>
                                        </p:tgtEl>
                                        <p:attrNameLst>
                                          <p:attrName/>
                                        </p:attrNameLst>
                                      </p:cBhvr>
                                    </p:anim>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grpId="0" nodeType="clickEffect">
                                  <p:stCondLst>
                                    <p:cond delay="0"/>
                                  </p:stCondLst>
                                  <p:childTnLst>
                                    <p:set>
                                      <p:cBhvr>
                                        <p:cTn id="42" dur="1" fill="hold">
                                          <p:stCondLst>
                                            <p:cond delay="499"/>
                                          </p:stCondLst>
                                        </p:cTn>
                                        <p:tgtEl>
                                          <p:spTgt spid="6147">
                                            <p:txEl>
                                              <p:pRg st="6" end="6"/>
                                            </p:txEl>
                                          </p:spTgt>
                                        </p:tgtEl>
                                        <p:attrNameLst>
                                          <p:attrName>style.visibility</p:attrName>
                                        </p:attrNameLst>
                                      </p:cBhvr>
                                      <p:to>
                                        <p:strVal val="visible"/>
                                      </p:to>
                                    </p:set>
                                    <p:anim to="" calcmode="lin" valueType="num">
                                      <p:cBhvr>
                                        <p:cTn id="43" dur="1" fill="hold"/>
                                        <p:tgtEl>
                                          <p:spTgt spid="6147">
                                            <p:txEl>
                                              <p:pRg st="6" end="6"/>
                                            </p:txEl>
                                          </p:spTgt>
                                        </p:tgtEl>
                                        <p:attrNameLst>
                                          <p:attrName/>
                                        </p:attrNameLst>
                                      </p:cBhvr>
                                    </p:anim>
                                  </p:childTnLst>
                                </p:cTn>
                              </p:par>
                            </p:childTnLst>
                          </p:cTn>
                        </p:par>
                      </p:childTnLst>
                    </p:cTn>
                  </p:par>
                  <p:par>
                    <p:cTn id="44" fill="hold">
                      <p:stCondLst>
                        <p:cond delay="indefinite"/>
                      </p:stCondLst>
                      <p:childTnLst>
                        <p:par>
                          <p:cTn id="45" fill="hold">
                            <p:stCondLst>
                              <p:cond delay="0"/>
                            </p:stCondLst>
                            <p:childTnLst>
                              <p:par>
                                <p:cTn id="46" presetID="24" presetClass="entr" presetSubtype="0" fill="hold" grpId="0" nodeType="clickEffect">
                                  <p:stCondLst>
                                    <p:cond delay="0"/>
                                  </p:stCondLst>
                                  <p:childTnLst>
                                    <p:set>
                                      <p:cBhvr>
                                        <p:cTn id="47" dur="1" fill="hold">
                                          <p:stCondLst>
                                            <p:cond delay="499"/>
                                          </p:stCondLst>
                                        </p:cTn>
                                        <p:tgtEl>
                                          <p:spTgt spid="6147">
                                            <p:txEl>
                                              <p:pRg st="7" end="7"/>
                                            </p:txEl>
                                          </p:spTgt>
                                        </p:tgtEl>
                                        <p:attrNameLst>
                                          <p:attrName>style.visibility</p:attrName>
                                        </p:attrNameLst>
                                      </p:cBhvr>
                                      <p:to>
                                        <p:strVal val="visible"/>
                                      </p:to>
                                    </p:set>
                                    <p:anim to="" calcmode="lin" valueType="num">
                                      <p:cBhvr>
                                        <p:cTn id="48" dur="1" fill="hold"/>
                                        <p:tgtEl>
                                          <p:spTgt spid="6147">
                                            <p:txEl>
                                              <p:pRg st="7" end="7"/>
                                            </p:txEl>
                                          </p:spTgt>
                                        </p:tgtEl>
                                        <p:attrNameLst>
                                          <p:attrName/>
                                        </p:attrNameLst>
                                      </p:cBhvr>
                                    </p:anim>
                                  </p:childTnLst>
                                </p:cTn>
                              </p:par>
                            </p:childTnLst>
                          </p:cTn>
                        </p:par>
                      </p:childTnLst>
                    </p:cTn>
                  </p:par>
                  <p:par>
                    <p:cTn id="49" fill="hold">
                      <p:stCondLst>
                        <p:cond delay="indefinite"/>
                      </p:stCondLst>
                      <p:childTnLst>
                        <p:par>
                          <p:cTn id="50" fill="hold">
                            <p:stCondLst>
                              <p:cond delay="0"/>
                            </p:stCondLst>
                            <p:childTnLst>
                              <p:par>
                                <p:cTn id="51" presetID="24" presetClass="entr" presetSubtype="0" fill="hold" grpId="0" nodeType="clickEffect">
                                  <p:stCondLst>
                                    <p:cond delay="0"/>
                                  </p:stCondLst>
                                  <p:childTnLst>
                                    <p:set>
                                      <p:cBhvr>
                                        <p:cTn id="52" dur="1" fill="hold">
                                          <p:stCondLst>
                                            <p:cond delay="499"/>
                                          </p:stCondLst>
                                        </p:cTn>
                                        <p:tgtEl>
                                          <p:spTgt spid="6147">
                                            <p:txEl>
                                              <p:pRg st="8" end="8"/>
                                            </p:txEl>
                                          </p:spTgt>
                                        </p:tgtEl>
                                        <p:attrNameLst>
                                          <p:attrName>style.visibility</p:attrName>
                                        </p:attrNameLst>
                                      </p:cBhvr>
                                      <p:to>
                                        <p:strVal val="visible"/>
                                      </p:to>
                                    </p:set>
                                    <p:anim to="" calcmode="lin" valueType="num">
                                      <p:cBhvr>
                                        <p:cTn id="53" dur="1" fill="hold"/>
                                        <p:tgtEl>
                                          <p:spTgt spid="6147">
                                            <p:txEl>
                                              <p:pRg st="8" end="8"/>
                                            </p:txEl>
                                          </p:spTgt>
                                        </p:tgtEl>
                                        <p:attrNameLst>
                                          <p:attrName/>
                                        </p:attrNameLst>
                                      </p:cBhvr>
                                    </p:anim>
                                  </p:childTnLst>
                                </p:cTn>
                              </p:par>
                            </p:childTnLst>
                          </p:cTn>
                        </p:par>
                      </p:childTnLst>
                    </p:cTn>
                  </p:par>
                  <p:par>
                    <p:cTn id="54" fill="hold">
                      <p:stCondLst>
                        <p:cond delay="indefinite"/>
                      </p:stCondLst>
                      <p:childTnLst>
                        <p:par>
                          <p:cTn id="55" fill="hold">
                            <p:stCondLst>
                              <p:cond delay="0"/>
                            </p:stCondLst>
                            <p:childTnLst>
                              <p:par>
                                <p:cTn id="56" presetID="24" presetClass="entr" presetSubtype="0" fill="hold" grpId="0" nodeType="clickEffect">
                                  <p:stCondLst>
                                    <p:cond delay="0"/>
                                  </p:stCondLst>
                                  <p:childTnLst>
                                    <p:set>
                                      <p:cBhvr>
                                        <p:cTn id="57" dur="1" fill="hold">
                                          <p:stCondLst>
                                            <p:cond delay="499"/>
                                          </p:stCondLst>
                                        </p:cTn>
                                        <p:tgtEl>
                                          <p:spTgt spid="6147">
                                            <p:txEl>
                                              <p:pRg st="9" end="9"/>
                                            </p:txEl>
                                          </p:spTgt>
                                        </p:tgtEl>
                                        <p:attrNameLst>
                                          <p:attrName>style.visibility</p:attrName>
                                        </p:attrNameLst>
                                      </p:cBhvr>
                                      <p:to>
                                        <p:strVal val="visible"/>
                                      </p:to>
                                    </p:set>
                                    <p:anim to="" calcmode="lin" valueType="num">
                                      <p:cBhvr>
                                        <p:cTn id="58" dur="1" fill="hold"/>
                                        <p:tgtEl>
                                          <p:spTgt spid="6147">
                                            <p:txEl>
                                              <p:pRg st="9" end="9"/>
                                            </p:txEl>
                                          </p:spTgt>
                                        </p:tgtEl>
                                        <p:attrNameLst>
                                          <p:attrName/>
                                        </p:attrNameLst>
                                      </p:cBhvr>
                                    </p:anim>
                                  </p:childTnLst>
                                </p:cTn>
                              </p:par>
                            </p:childTnLst>
                          </p:cTn>
                        </p:par>
                      </p:childTnLst>
                    </p:cTn>
                  </p:par>
                  <p:par>
                    <p:cTn id="59" fill="hold">
                      <p:stCondLst>
                        <p:cond delay="indefinite"/>
                      </p:stCondLst>
                      <p:childTnLst>
                        <p:par>
                          <p:cTn id="60" fill="hold">
                            <p:stCondLst>
                              <p:cond delay="0"/>
                            </p:stCondLst>
                            <p:childTnLst>
                              <p:par>
                                <p:cTn id="61" presetID="24" presetClass="entr" presetSubtype="0" fill="hold" grpId="0" nodeType="clickEffect">
                                  <p:stCondLst>
                                    <p:cond delay="0"/>
                                  </p:stCondLst>
                                  <p:childTnLst>
                                    <p:set>
                                      <p:cBhvr>
                                        <p:cTn id="62" dur="1" fill="hold">
                                          <p:stCondLst>
                                            <p:cond delay="499"/>
                                          </p:stCondLst>
                                        </p:cTn>
                                        <p:tgtEl>
                                          <p:spTgt spid="6147">
                                            <p:txEl>
                                              <p:pRg st="10" end="10"/>
                                            </p:txEl>
                                          </p:spTgt>
                                        </p:tgtEl>
                                        <p:attrNameLst>
                                          <p:attrName>style.visibility</p:attrName>
                                        </p:attrNameLst>
                                      </p:cBhvr>
                                      <p:to>
                                        <p:strVal val="visible"/>
                                      </p:to>
                                    </p:set>
                                    <p:anim to="" calcmode="lin" valueType="num">
                                      <p:cBhvr>
                                        <p:cTn id="63" dur="1" fill="hold"/>
                                        <p:tgtEl>
                                          <p:spTgt spid="6147">
                                            <p:txEl>
                                              <p:pRg st="10" end="10"/>
                                            </p:txEl>
                                          </p:spTgt>
                                        </p:tgtEl>
                                        <p:attrNameLst>
                                          <p:attrName/>
                                        </p:attrNameLst>
                                      </p:cBhvr>
                                    </p:anim>
                                  </p:childTnLst>
                                </p:cTn>
                              </p:par>
                            </p:childTnLst>
                          </p:cTn>
                        </p:par>
                      </p:childTnLst>
                    </p:cTn>
                  </p:par>
                  <p:par>
                    <p:cTn id="64" fill="hold">
                      <p:stCondLst>
                        <p:cond delay="indefinite"/>
                      </p:stCondLst>
                      <p:childTnLst>
                        <p:par>
                          <p:cTn id="65" fill="hold">
                            <p:stCondLst>
                              <p:cond delay="0"/>
                            </p:stCondLst>
                            <p:childTnLst>
                              <p:par>
                                <p:cTn id="66" presetID="2" presetClass="entr" presetSubtype="8" fill="hold" grpId="0" nodeType="clickEffect">
                                  <p:stCondLst>
                                    <p:cond delay="0"/>
                                  </p:stCondLst>
                                  <p:childTnLst>
                                    <p:set>
                                      <p:cBhvr>
                                        <p:cTn id="67" dur="1" fill="hold">
                                          <p:stCondLst>
                                            <p:cond delay="0"/>
                                          </p:stCondLst>
                                        </p:cTn>
                                        <p:tgtEl>
                                          <p:spTgt spid="5"/>
                                        </p:tgtEl>
                                        <p:attrNameLst>
                                          <p:attrName>style.visibility</p:attrName>
                                        </p:attrNameLst>
                                      </p:cBhvr>
                                      <p:to>
                                        <p:strVal val="visible"/>
                                      </p:to>
                                    </p:set>
                                    <p:anim calcmode="lin" valueType="num">
                                      <p:cBhvr additive="base">
                                        <p:cTn id="68" dur="500" fill="hold"/>
                                        <p:tgtEl>
                                          <p:spTgt spid="5"/>
                                        </p:tgtEl>
                                        <p:attrNameLst>
                                          <p:attrName>ppt_x</p:attrName>
                                        </p:attrNameLst>
                                      </p:cBhvr>
                                      <p:tavLst>
                                        <p:tav tm="0">
                                          <p:val>
                                            <p:strVal val="0-#ppt_w/2"/>
                                          </p:val>
                                        </p:tav>
                                        <p:tav tm="100000">
                                          <p:val>
                                            <p:strVal val="#ppt_x"/>
                                          </p:val>
                                        </p:tav>
                                      </p:tavLst>
                                    </p:anim>
                                    <p:anim calcmode="lin" valueType="num">
                                      <p:cBhvr additive="base">
                                        <p:cTn id="69"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bldLvl="2" autoUpdateAnimBg="0"/>
      <p:bldP spid="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a:xfrm>
            <a:off x="457200" y="0"/>
            <a:ext cx="8001000" cy="838200"/>
          </a:xfrm>
        </p:spPr>
        <p:txBody>
          <a:bodyPr>
            <a:normAutofit/>
          </a:bodyPr>
          <a:lstStyle/>
          <a:p>
            <a:pPr algn="ctr" eaLnBrk="1" fontAlgn="auto" hangingPunct="1">
              <a:spcAft>
                <a:spcPts val="0"/>
              </a:spcAft>
              <a:defRPr/>
            </a:pPr>
            <a:r>
              <a:rPr lang="en-US" sz="4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Credit Accounts</a:t>
            </a:r>
            <a:endParaRPr lang="en-US" sz="4000"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5843" name="Rectangle 1027"/>
          <p:cNvSpPr>
            <a:spLocks noGrp="1" noChangeArrowheads="1"/>
          </p:cNvSpPr>
          <p:nvPr>
            <p:ph sz="quarter" idx="1"/>
          </p:nvPr>
        </p:nvSpPr>
        <p:spPr>
          <a:xfrm>
            <a:off x="609600" y="1524000"/>
            <a:ext cx="7848600" cy="4949825"/>
          </a:xfrm>
        </p:spPr>
        <p:txBody>
          <a:bodyPr>
            <a:normAutofit/>
          </a:bodyPr>
          <a:lstStyle/>
          <a:p>
            <a:pPr marL="274320" indent="-274320" eaLnBrk="1" fontAlgn="auto" hangingPunct="1">
              <a:spcAft>
                <a:spcPts val="600"/>
              </a:spcAft>
              <a:buFont typeface="Wingdings"/>
              <a:buChar char=""/>
              <a:defRPr/>
            </a:pPr>
            <a:r>
              <a:rPr lang="en-US" u="sng" dirty="0" smtClean="0">
                <a:solidFill>
                  <a:srgbClr val="7030A0"/>
                </a:solidFill>
                <a:latin typeface="Arial" pitchFamily="34" charset="0"/>
                <a:cs typeface="Arial" pitchFamily="34" charset="0"/>
              </a:rPr>
              <a:t>Open Account</a:t>
            </a:r>
          </a:p>
          <a:p>
            <a:pPr marL="640080" lvl="1" indent="-274320" eaLnBrk="1" fontAlgn="auto" hangingPunct="1">
              <a:spcBef>
                <a:spcPts val="600"/>
              </a:spcBef>
              <a:spcAft>
                <a:spcPts val="600"/>
              </a:spcAft>
              <a:buFont typeface="Wingdings 2"/>
              <a:buChar char=""/>
              <a:defRPr/>
            </a:pPr>
            <a:r>
              <a:rPr lang="en-US" sz="2400" dirty="0" smtClean="0">
                <a:solidFill>
                  <a:schemeClr val="accent1">
                    <a:lumMod val="75000"/>
                  </a:schemeClr>
                </a:solidFill>
                <a:latin typeface="Arial" pitchFamily="34" charset="0"/>
                <a:cs typeface="Arial" pitchFamily="34" charset="0"/>
              </a:rPr>
              <a:t>Must pay within fixed time period</a:t>
            </a:r>
          </a:p>
          <a:p>
            <a:pPr marL="274320" indent="-274320" eaLnBrk="1" fontAlgn="auto" hangingPunct="1">
              <a:spcAft>
                <a:spcPts val="600"/>
              </a:spcAft>
              <a:buFont typeface="Wingdings"/>
              <a:buChar char=""/>
              <a:defRPr/>
            </a:pPr>
            <a:r>
              <a:rPr lang="en-US" u="sng" dirty="0" smtClean="0">
                <a:solidFill>
                  <a:srgbClr val="7030A0"/>
                </a:solidFill>
                <a:latin typeface="Arial" pitchFamily="34" charset="0"/>
                <a:cs typeface="Arial" pitchFamily="34" charset="0"/>
              </a:rPr>
              <a:t>Installment Account</a:t>
            </a:r>
          </a:p>
          <a:p>
            <a:pPr marL="640080" lvl="1" indent="-274320" eaLnBrk="1" fontAlgn="auto" hangingPunct="1">
              <a:spcBef>
                <a:spcPts val="600"/>
              </a:spcBef>
              <a:spcAft>
                <a:spcPts val="600"/>
              </a:spcAft>
              <a:buFont typeface="Wingdings 2"/>
              <a:buChar char=""/>
              <a:defRPr/>
            </a:pPr>
            <a:r>
              <a:rPr lang="en-US" sz="2400" dirty="0" smtClean="0">
                <a:solidFill>
                  <a:schemeClr val="accent1">
                    <a:lumMod val="75000"/>
                  </a:schemeClr>
                </a:solidFill>
                <a:latin typeface="Arial" pitchFamily="34" charset="0"/>
                <a:cs typeface="Arial" pitchFamily="34" charset="0"/>
              </a:rPr>
              <a:t>Repay through regular (usually monthly) payments</a:t>
            </a:r>
          </a:p>
          <a:p>
            <a:pPr marL="274320" indent="-274320" eaLnBrk="1" fontAlgn="auto" hangingPunct="1">
              <a:spcAft>
                <a:spcPts val="600"/>
              </a:spcAft>
              <a:buFont typeface="Wingdings"/>
              <a:buChar char=""/>
              <a:defRPr/>
            </a:pPr>
            <a:r>
              <a:rPr lang="en-US" u="sng" dirty="0" smtClean="0">
                <a:solidFill>
                  <a:srgbClr val="7030A0"/>
                </a:solidFill>
                <a:latin typeface="Arial" pitchFamily="34" charset="0"/>
                <a:cs typeface="Arial" pitchFamily="34" charset="0"/>
              </a:rPr>
              <a:t>Revolving Account</a:t>
            </a:r>
          </a:p>
          <a:p>
            <a:pPr marL="640080" lvl="1" indent="-274320" eaLnBrk="1" fontAlgn="auto" hangingPunct="1">
              <a:spcBef>
                <a:spcPts val="600"/>
              </a:spcBef>
              <a:spcAft>
                <a:spcPts val="600"/>
              </a:spcAft>
              <a:buFont typeface="Wingdings 2"/>
              <a:buChar char=""/>
              <a:defRPr/>
            </a:pPr>
            <a:r>
              <a:rPr lang="en-US" sz="2400" dirty="0" smtClean="0">
                <a:solidFill>
                  <a:schemeClr val="accent1">
                    <a:lumMod val="75000"/>
                  </a:schemeClr>
                </a:solidFill>
                <a:latin typeface="Arial" pitchFamily="34" charset="0"/>
                <a:cs typeface="Arial" pitchFamily="34" charset="0"/>
              </a:rPr>
              <a:t>Make minimum payment &amp; can add new debt – i.e.  credit card</a:t>
            </a:r>
          </a:p>
          <a:p>
            <a:pPr marL="273367" indent="-274320" eaLnBrk="1" fontAlgn="auto" hangingPunct="1">
              <a:spcAft>
                <a:spcPts val="600"/>
              </a:spcAft>
              <a:defRPr/>
            </a:pPr>
            <a:r>
              <a:rPr lang="en-US" i="1" dirty="0" smtClean="0">
                <a:solidFill>
                  <a:srgbClr val="7030A0"/>
                </a:solidFill>
                <a:latin typeface="Arial" pitchFamily="34" charset="0"/>
                <a:cs typeface="Arial" pitchFamily="34" charset="0"/>
              </a:rPr>
              <a:t>See Exhibit 13.4</a:t>
            </a:r>
          </a:p>
          <a:p>
            <a:pPr marL="274320" indent="-274320" eaLnBrk="1" fontAlgn="auto" hangingPunct="1">
              <a:spcAft>
                <a:spcPts val="0"/>
              </a:spcAft>
              <a:buFontTx/>
              <a:buNone/>
              <a:defRPr/>
            </a:pPr>
            <a:endParaRPr lang="en-US" sz="2800" dirty="0" smtClean="0">
              <a:solidFill>
                <a:srgbClr val="000099"/>
              </a:solidFill>
              <a:latin typeface="+mj-l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500" fill="hold"/>
                                        <p:tgtEl>
                                          <p:spTgt spid="35842"/>
                                        </p:tgtEl>
                                        <p:attrNameLst>
                                          <p:attrName>ppt_x</p:attrName>
                                        </p:attrNameLst>
                                      </p:cBhvr>
                                      <p:tavLst>
                                        <p:tav tm="0">
                                          <p:val>
                                            <p:strVal val="0-#ppt_w/2"/>
                                          </p:val>
                                        </p:tav>
                                        <p:tav tm="100000">
                                          <p:val>
                                            <p:strVal val="#ppt_x"/>
                                          </p:val>
                                        </p:tav>
                                      </p:tavLst>
                                    </p:anim>
                                    <p:anim calcmode="lin" valueType="num">
                                      <p:cBhvr additive="base">
                                        <p:cTn id="8" dur="500" fill="hold"/>
                                        <p:tgtEl>
                                          <p:spTgt spid="358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35843">
                                            <p:txEl>
                                              <p:pRg st="0" end="0"/>
                                            </p:txEl>
                                          </p:spTgt>
                                        </p:tgtEl>
                                        <p:attrNameLst>
                                          <p:attrName>style.visibility</p:attrName>
                                        </p:attrNameLst>
                                      </p:cBhvr>
                                      <p:to>
                                        <p:strVal val="visible"/>
                                      </p:to>
                                    </p:set>
                                    <p:anim to="" calcmode="lin" valueType="num">
                                      <p:cBhvr>
                                        <p:cTn id="13" dur="1" fill="hold"/>
                                        <p:tgtEl>
                                          <p:spTgt spid="35843">
                                            <p:txEl>
                                              <p:pRg st="0" end="0"/>
                                            </p:txEl>
                                          </p:spTgt>
                                        </p:tgtEl>
                                        <p:attrNameLst>
                                          <p:attrName/>
                                        </p:attrNameLst>
                                      </p:cBhvr>
                                    </p:anim>
                                  </p:childTnLst>
                                  <p:subTnLst>
                                    <p:animClr clrSpc="rgb" dir="cw">
                                      <p:cBhvr override="childStyle">
                                        <p:cTn dur="1" fill="hold" display="0" masterRel="nextClick" afterEffect="1"/>
                                        <p:tgtEl>
                                          <p:spTgt spid="35843">
                                            <p:txEl>
                                              <p:pRg st="0" end="0"/>
                                            </p:txEl>
                                          </p:spTgt>
                                        </p:tgtEl>
                                        <p:attrNameLst>
                                          <p:attrName>ppt_c</p:attrName>
                                        </p:attrNameLst>
                                      </p:cBhvr>
                                      <p:to>
                                        <a:srgbClr val="009900"/>
                                      </p:to>
                                    </p:animClr>
                                  </p:sub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35843">
                                            <p:txEl>
                                              <p:pRg st="1" end="1"/>
                                            </p:txEl>
                                          </p:spTgt>
                                        </p:tgtEl>
                                        <p:attrNameLst>
                                          <p:attrName>style.visibility</p:attrName>
                                        </p:attrNameLst>
                                      </p:cBhvr>
                                      <p:to>
                                        <p:strVal val="visible"/>
                                      </p:to>
                                    </p:set>
                                    <p:anim to="" calcmode="lin" valueType="num">
                                      <p:cBhvr>
                                        <p:cTn id="18" dur="1" fill="hold"/>
                                        <p:tgtEl>
                                          <p:spTgt spid="35843">
                                            <p:txEl>
                                              <p:pRg st="1" end="1"/>
                                            </p:txEl>
                                          </p:spTgt>
                                        </p:tgtEl>
                                        <p:attrNameLst>
                                          <p:attrName/>
                                        </p:attrNameLst>
                                      </p:cBhvr>
                                    </p:anim>
                                  </p:childTnLst>
                                  <p:subTnLst>
                                    <p:animClr clrSpc="rgb" dir="cw">
                                      <p:cBhvr override="childStyle">
                                        <p:cTn dur="1" fill="hold" display="0" masterRel="nextClick" afterEffect="1"/>
                                        <p:tgtEl>
                                          <p:spTgt spid="35843">
                                            <p:txEl>
                                              <p:pRg st="1" end="1"/>
                                            </p:txEl>
                                          </p:spTgt>
                                        </p:tgtEl>
                                        <p:attrNameLst>
                                          <p:attrName>ppt_c</p:attrName>
                                        </p:attrNameLst>
                                      </p:cBhvr>
                                      <p:to>
                                        <a:srgbClr val="009900"/>
                                      </p:to>
                                    </p:animClr>
                                  </p:sub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35843">
                                            <p:txEl>
                                              <p:pRg st="2" end="2"/>
                                            </p:txEl>
                                          </p:spTgt>
                                        </p:tgtEl>
                                        <p:attrNameLst>
                                          <p:attrName>style.visibility</p:attrName>
                                        </p:attrNameLst>
                                      </p:cBhvr>
                                      <p:to>
                                        <p:strVal val="visible"/>
                                      </p:to>
                                    </p:set>
                                    <p:anim to="" calcmode="lin" valueType="num">
                                      <p:cBhvr>
                                        <p:cTn id="23" dur="1" fill="hold"/>
                                        <p:tgtEl>
                                          <p:spTgt spid="35843">
                                            <p:txEl>
                                              <p:pRg st="2" end="2"/>
                                            </p:txEl>
                                          </p:spTgt>
                                        </p:tgtEl>
                                        <p:attrNameLst>
                                          <p:attrName/>
                                        </p:attrNameLst>
                                      </p:cBhvr>
                                    </p:anim>
                                  </p:childTnLst>
                                  <p:subTnLst>
                                    <p:animClr clrSpc="rgb" dir="cw">
                                      <p:cBhvr override="childStyle">
                                        <p:cTn dur="1" fill="hold" display="0" masterRel="nextClick" afterEffect="1"/>
                                        <p:tgtEl>
                                          <p:spTgt spid="35843">
                                            <p:txEl>
                                              <p:pRg st="2" end="2"/>
                                            </p:txEl>
                                          </p:spTgt>
                                        </p:tgtEl>
                                        <p:attrNameLst>
                                          <p:attrName>ppt_c</p:attrName>
                                        </p:attrNameLst>
                                      </p:cBhvr>
                                      <p:to>
                                        <a:srgbClr val="009900"/>
                                      </p:to>
                                    </p:animClr>
                                  </p:sub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35843">
                                            <p:txEl>
                                              <p:pRg st="3" end="3"/>
                                            </p:txEl>
                                          </p:spTgt>
                                        </p:tgtEl>
                                        <p:attrNameLst>
                                          <p:attrName>style.visibility</p:attrName>
                                        </p:attrNameLst>
                                      </p:cBhvr>
                                      <p:to>
                                        <p:strVal val="visible"/>
                                      </p:to>
                                    </p:set>
                                    <p:anim to="" calcmode="lin" valueType="num">
                                      <p:cBhvr>
                                        <p:cTn id="28" dur="1" fill="hold"/>
                                        <p:tgtEl>
                                          <p:spTgt spid="35843">
                                            <p:txEl>
                                              <p:pRg st="3" end="3"/>
                                            </p:txEl>
                                          </p:spTgt>
                                        </p:tgtEl>
                                        <p:attrNameLst>
                                          <p:attrName/>
                                        </p:attrNameLst>
                                      </p:cBhvr>
                                    </p:anim>
                                  </p:childTnLst>
                                  <p:subTnLst>
                                    <p:animClr clrSpc="rgb" dir="cw">
                                      <p:cBhvr override="childStyle">
                                        <p:cTn dur="1" fill="hold" display="0" masterRel="nextClick" afterEffect="1"/>
                                        <p:tgtEl>
                                          <p:spTgt spid="35843">
                                            <p:txEl>
                                              <p:pRg st="3" end="3"/>
                                            </p:txEl>
                                          </p:spTgt>
                                        </p:tgtEl>
                                        <p:attrNameLst>
                                          <p:attrName>ppt_c</p:attrName>
                                        </p:attrNameLst>
                                      </p:cBhvr>
                                      <p:to>
                                        <a:srgbClr val="009900"/>
                                      </p:to>
                                    </p:animClr>
                                  </p:sub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35843">
                                            <p:txEl>
                                              <p:pRg st="4" end="4"/>
                                            </p:txEl>
                                          </p:spTgt>
                                        </p:tgtEl>
                                        <p:attrNameLst>
                                          <p:attrName>style.visibility</p:attrName>
                                        </p:attrNameLst>
                                      </p:cBhvr>
                                      <p:to>
                                        <p:strVal val="visible"/>
                                      </p:to>
                                    </p:set>
                                    <p:anim to="" calcmode="lin" valueType="num">
                                      <p:cBhvr>
                                        <p:cTn id="33" dur="1" fill="hold"/>
                                        <p:tgtEl>
                                          <p:spTgt spid="35843">
                                            <p:txEl>
                                              <p:pRg st="4" end="4"/>
                                            </p:txEl>
                                          </p:spTgt>
                                        </p:tgtEl>
                                        <p:attrNameLst>
                                          <p:attrName/>
                                        </p:attrNameLst>
                                      </p:cBhvr>
                                    </p:anim>
                                  </p:childTnLst>
                                  <p:subTnLst>
                                    <p:animClr clrSpc="rgb" dir="cw">
                                      <p:cBhvr override="childStyle">
                                        <p:cTn dur="1" fill="hold" display="0" masterRel="nextClick" afterEffect="1"/>
                                        <p:tgtEl>
                                          <p:spTgt spid="35843">
                                            <p:txEl>
                                              <p:pRg st="4" end="4"/>
                                            </p:txEl>
                                          </p:spTgt>
                                        </p:tgtEl>
                                        <p:attrNameLst>
                                          <p:attrName>ppt_c</p:attrName>
                                        </p:attrNameLst>
                                      </p:cBhvr>
                                      <p:to>
                                        <a:srgbClr val="009900"/>
                                      </p:to>
                                    </p:animClr>
                                  </p:sub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35843">
                                            <p:txEl>
                                              <p:pRg st="5" end="5"/>
                                            </p:txEl>
                                          </p:spTgt>
                                        </p:tgtEl>
                                        <p:attrNameLst>
                                          <p:attrName>style.visibility</p:attrName>
                                        </p:attrNameLst>
                                      </p:cBhvr>
                                      <p:to>
                                        <p:strVal val="visible"/>
                                      </p:to>
                                    </p:set>
                                    <p:anim to="" calcmode="lin" valueType="num">
                                      <p:cBhvr>
                                        <p:cTn id="38" dur="1" fill="hold"/>
                                        <p:tgtEl>
                                          <p:spTgt spid="35843">
                                            <p:txEl>
                                              <p:pRg st="5" end="5"/>
                                            </p:txEl>
                                          </p:spTgt>
                                        </p:tgtEl>
                                        <p:attrNameLst>
                                          <p:attrName/>
                                        </p:attrNameLst>
                                      </p:cBhvr>
                                    </p:anim>
                                  </p:childTnLst>
                                  <p:subTnLst>
                                    <p:animClr clrSpc="rgb" dir="cw">
                                      <p:cBhvr override="childStyle">
                                        <p:cTn dur="1" fill="hold" display="0" masterRel="nextClick" afterEffect="1"/>
                                        <p:tgtEl>
                                          <p:spTgt spid="35843">
                                            <p:txEl>
                                              <p:pRg st="5" end="5"/>
                                            </p:txEl>
                                          </p:spTgt>
                                        </p:tgtEl>
                                        <p:attrNameLst>
                                          <p:attrName>ppt_c</p:attrName>
                                        </p:attrNameLst>
                                      </p:cBhvr>
                                      <p:to>
                                        <a:srgbClr val="009900"/>
                                      </p:to>
                                    </p:animClr>
                                  </p:subTnLst>
                                </p:cTn>
                              </p:par>
                            </p:childTnLst>
                          </p:cTn>
                        </p:par>
                      </p:childTnLst>
                    </p:cTn>
                  </p:par>
                  <p:par>
                    <p:cTn id="39" fill="hold">
                      <p:stCondLst>
                        <p:cond delay="indefinite"/>
                      </p:stCondLst>
                      <p:childTnLst>
                        <p:par>
                          <p:cTn id="40" fill="hold">
                            <p:stCondLst>
                              <p:cond delay="0"/>
                            </p:stCondLst>
                            <p:childTnLst>
                              <p:par>
                                <p:cTn id="41" presetID="24" presetClass="entr" presetSubtype="0" fill="hold" grpId="0" nodeType="clickEffect">
                                  <p:stCondLst>
                                    <p:cond delay="0"/>
                                  </p:stCondLst>
                                  <p:childTnLst>
                                    <p:set>
                                      <p:cBhvr>
                                        <p:cTn id="42" dur="1" fill="hold">
                                          <p:stCondLst>
                                            <p:cond delay="499"/>
                                          </p:stCondLst>
                                        </p:cTn>
                                        <p:tgtEl>
                                          <p:spTgt spid="35843">
                                            <p:txEl>
                                              <p:pRg st="6" end="6"/>
                                            </p:txEl>
                                          </p:spTgt>
                                        </p:tgtEl>
                                        <p:attrNameLst>
                                          <p:attrName>style.visibility</p:attrName>
                                        </p:attrNameLst>
                                      </p:cBhvr>
                                      <p:to>
                                        <p:strVal val="visible"/>
                                      </p:to>
                                    </p:set>
                                    <p:anim to="" calcmode="lin" valueType="num">
                                      <p:cBhvr>
                                        <p:cTn id="43" dur="1" fill="hold"/>
                                        <p:tgtEl>
                                          <p:spTgt spid="35843">
                                            <p:txEl>
                                              <p:pRg st="6" end="6"/>
                                            </p:txEl>
                                          </p:spTgt>
                                        </p:tgtEl>
                                        <p:attrNameLst>
                                          <p:attrName/>
                                        </p:attrNameLst>
                                      </p:cBhvr>
                                    </p:anim>
                                  </p:childTnLst>
                                  <p:subTnLst>
                                    <p:animClr clrSpc="rgb" dir="cw">
                                      <p:cBhvr override="childStyle">
                                        <p:cTn dur="1" fill="hold" display="0" masterRel="nextClick" afterEffect="1"/>
                                        <p:tgtEl>
                                          <p:spTgt spid="35843">
                                            <p:txEl>
                                              <p:pRg st="6" end="6"/>
                                            </p:txEl>
                                          </p:spTgt>
                                        </p:tgtEl>
                                        <p:attrNameLst>
                                          <p:attrName>ppt_c</p:attrName>
                                        </p:attrNameLst>
                                      </p:cBhvr>
                                      <p:to>
                                        <a:srgbClr val="0099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P spid="35843"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152400"/>
            <a:ext cx="8229600" cy="715962"/>
          </a:xfrm>
        </p:spPr>
        <p:txBody>
          <a:bodyPr>
            <a:normAutofit fontScale="90000"/>
          </a:bodyPr>
          <a:lstStyle/>
          <a:p>
            <a:pPr algn="ctr" eaLnBrk="1" fontAlgn="auto" hangingPunct="1">
              <a:spcAft>
                <a:spcPts val="0"/>
              </a:spcAft>
              <a:defRPr/>
            </a:pPr>
            <a:r>
              <a:rPr lang="en-US" sz="44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Collections Policy</a:t>
            </a:r>
          </a:p>
        </p:txBody>
      </p:sp>
      <p:sp>
        <p:nvSpPr>
          <p:cNvPr id="16387" name="Rectangle 3"/>
          <p:cNvSpPr>
            <a:spLocks noGrp="1" noChangeArrowheads="1"/>
          </p:cNvSpPr>
          <p:nvPr>
            <p:ph sz="quarter" idx="1"/>
          </p:nvPr>
        </p:nvSpPr>
        <p:spPr>
          <a:xfrm>
            <a:off x="609600" y="1524000"/>
            <a:ext cx="7848600" cy="5105400"/>
          </a:xfrm>
        </p:spPr>
        <p:txBody>
          <a:bodyPr>
            <a:normAutofit/>
          </a:bodyPr>
          <a:lstStyle/>
          <a:p>
            <a:pPr marL="274320" indent="-274320" eaLnBrk="1" fontAlgn="auto" hangingPunct="1">
              <a:spcAft>
                <a:spcPts val="600"/>
              </a:spcAft>
              <a:buFont typeface="Wingdings"/>
              <a:buChar char=""/>
              <a:defRPr/>
            </a:pPr>
            <a:r>
              <a:rPr lang="en-US" dirty="0" smtClean="0">
                <a:solidFill>
                  <a:srgbClr val="7030A0"/>
                </a:solidFill>
                <a:latin typeface="Arial" pitchFamily="34" charset="0"/>
                <a:cs typeface="Arial" pitchFamily="34" charset="0"/>
              </a:rPr>
              <a:t>Needed for debtors who fail to make timely payments</a:t>
            </a:r>
          </a:p>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Starts with a past-due letter</a:t>
            </a:r>
          </a:p>
          <a:p>
            <a:pPr marL="274320" indent="-274320" eaLnBrk="1" fontAlgn="auto" hangingPunct="1">
              <a:spcAft>
                <a:spcPts val="600"/>
              </a:spcAft>
              <a:buFont typeface="Wingdings"/>
              <a:buChar char=""/>
              <a:defRPr/>
            </a:pPr>
            <a:r>
              <a:rPr lang="en-US" dirty="0" smtClean="0">
                <a:solidFill>
                  <a:srgbClr val="7030A0"/>
                </a:solidFill>
                <a:latin typeface="Arial" pitchFamily="34" charset="0"/>
                <a:cs typeface="Arial" pitchFamily="34" charset="0"/>
              </a:rPr>
              <a:t>Followed by telephone call or 2</a:t>
            </a:r>
            <a:r>
              <a:rPr lang="en-US" baseline="30000" dirty="0" smtClean="0">
                <a:solidFill>
                  <a:srgbClr val="7030A0"/>
                </a:solidFill>
                <a:latin typeface="Arial" pitchFamily="34" charset="0"/>
                <a:cs typeface="Arial" pitchFamily="34" charset="0"/>
              </a:rPr>
              <a:t>nd</a:t>
            </a:r>
            <a:r>
              <a:rPr lang="en-US" dirty="0" smtClean="0">
                <a:solidFill>
                  <a:srgbClr val="7030A0"/>
                </a:solidFill>
                <a:latin typeface="Arial" pitchFamily="34" charset="0"/>
                <a:cs typeface="Arial" pitchFamily="34" charset="0"/>
              </a:rPr>
              <a:t> letter</a:t>
            </a:r>
          </a:p>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Letters may be followed by a personal visit.</a:t>
            </a:r>
          </a:p>
          <a:p>
            <a:pPr marL="274320" indent="-274320" eaLnBrk="1" fontAlgn="auto" hangingPunct="1">
              <a:spcAft>
                <a:spcPts val="600"/>
              </a:spcAft>
              <a:buFont typeface="Wingdings"/>
              <a:buChar char=""/>
              <a:defRPr/>
            </a:pPr>
            <a:r>
              <a:rPr lang="en-US" dirty="0" smtClean="0">
                <a:solidFill>
                  <a:srgbClr val="7030A0"/>
                </a:solidFill>
                <a:latin typeface="Arial" pitchFamily="34" charset="0"/>
                <a:cs typeface="Arial" pitchFamily="34" charset="0"/>
              </a:rPr>
              <a:t>Additional action may be necessary – depends on whether a creditor is </a:t>
            </a:r>
            <a:r>
              <a:rPr lang="en-US" i="1" dirty="0" smtClean="0">
                <a:solidFill>
                  <a:schemeClr val="accent1">
                    <a:lumMod val="75000"/>
                  </a:schemeClr>
                </a:solidFill>
                <a:latin typeface="Arial" pitchFamily="34" charset="0"/>
                <a:cs typeface="Arial" pitchFamily="34" charset="0"/>
              </a:rPr>
              <a:t>unsecured </a:t>
            </a:r>
            <a:r>
              <a:rPr lang="en-US" dirty="0" smtClean="0">
                <a:solidFill>
                  <a:schemeClr val="accent1">
                    <a:lumMod val="75000"/>
                  </a:schemeClr>
                </a:solidFill>
                <a:latin typeface="Arial" pitchFamily="34" charset="0"/>
                <a:cs typeface="Arial" pitchFamily="34" charset="0"/>
              </a:rPr>
              <a:t>or </a:t>
            </a:r>
            <a:r>
              <a:rPr lang="en-US" i="1" dirty="0" smtClean="0">
                <a:solidFill>
                  <a:schemeClr val="accent1">
                    <a:lumMod val="75000"/>
                  </a:schemeClr>
                </a:solidFill>
                <a:latin typeface="Arial" pitchFamily="34" charset="0"/>
                <a:cs typeface="Arial" pitchFamily="34" charset="0"/>
              </a:rPr>
              <a:t>secured.</a:t>
            </a:r>
          </a:p>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If debtor is </a:t>
            </a:r>
            <a:r>
              <a:rPr lang="en-US" i="1" dirty="0" smtClean="0">
                <a:solidFill>
                  <a:schemeClr val="accent1">
                    <a:lumMod val="75000"/>
                  </a:schemeClr>
                </a:solidFill>
                <a:latin typeface="Arial" pitchFamily="34" charset="0"/>
                <a:cs typeface="Arial" pitchFamily="34" charset="0"/>
              </a:rPr>
              <a:t>insolvent</a:t>
            </a:r>
            <a:r>
              <a:rPr lang="en-US" dirty="0" smtClean="0">
                <a:solidFill>
                  <a:schemeClr val="accent1">
                    <a:lumMod val="75000"/>
                  </a:schemeClr>
                </a:solidFill>
                <a:latin typeface="Arial" pitchFamily="34" charset="0"/>
                <a:cs typeface="Arial" pitchFamily="34" charset="0"/>
              </a:rPr>
              <a:t>, creditor will receive nothing.</a:t>
            </a:r>
          </a:p>
        </p:txBody>
      </p: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0"/>
            <a:ext cx="8229600" cy="838200"/>
          </a:xfrm>
        </p:spPr>
        <p:txBody>
          <a:bodyPr>
            <a:normAutofit/>
          </a:bodyPr>
          <a:lstStyle/>
          <a:p>
            <a:pPr algn="ctr" eaLnBrk="1" fontAlgn="auto" hangingPunct="1">
              <a:spcAft>
                <a:spcPts val="0"/>
              </a:spcAft>
              <a:defRPr/>
            </a:pPr>
            <a:r>
              <a:rPr lang="en-US" sz="40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Credit with Security</a:t>
            </a:r>
            <a:endParaRPr lang="en-US" sz="4000" dirty="0" smtClean="0">
              <a:solidFill>
                <a:srgbClr val="7030A0"/>
              </a:solidFill>
              <a:effectLst>
                <a:outerShdw blurRad="38100" dist="38100" dir="2700000" algn="tl">
                  <a:srgbClr val="000000">
                    <a:alpha val="43137"/>
                  </a:srgbClr>
                </a:outerShdw>
              </a:effectLst>
              <a:latin typeface="Arial" pitchFamily="34" charset="0"/>
              <a:cs typeface="Arial" pitchFamily="34" charset="0"/>
            </a:endParaRPr>
          </a:p>
        </p:txBody>
      </p:sp>
      <p:sp>
        <p:nvSpPr>
          <p:cNvPr id="9219" name="Rectangle 3"/>
          <p:cNvSpPr>
            <a:spLocks noGrp="1" noChangeArrowheads="1"/>
          </p:cNvSpPr>
          <p:nvPr>
            <p:ph sz="quarter" idx="1"/>
          </p:nvPr>
        </p:nvSpPr>
        <p:spPr>
          <a:xfrm>
            <a:off x="609600" y="1066800"/>
            <a:ext cx="7924800" cy="5562600"/>
          </a:xfrm>
        </p:spPr>
        <p:txBody>
          <a:bodyPr>
            <a:noAutofit/>
          </a:bodyPr>
          <a:lstStyle/>
          <a:p>
            <a:pPr>
              <a:spcAft>
                <a:spcPts val="0"/>
              </a:spcAft>
              <a:defRPr/>
            </a:pPr>
            <a:r>
              <a:rPr lang="en-US" sz="2000" dirty="0" smtClean="0">
                <a:solidFill>
                  <a:schemeClr val="accent1">
                    <a:lumMod val="75000"/>
                  </a:schemeClr>
                </a:solidFill>
                <a:latin typeface="Arial" pitchFamily="34" charset="0"/>
                <a:cs typeface="Arial" pitchFamily="34" charset="0"/>
              </a:rPr>
              <a:t>When creditor can take property of debtor to satisfy debt – can  happen by agreement or by operation of law</a:t>
            </a:r>
          </a:p>
          <a:p>
            <a:pPr marL="274320" indent="-274320" eaLnBrk="1" fontAlgn="auto" hangingPunct="1">
              <a:spcAft>
                <a:spcPts val="0"/>
              </a:spcAft>
              <a:buFont typeface="Wingdings"/>
              <a:buChar char=""/>
              <a:defRPr/>
            </a:pPr>
            <a:r>
              <a:rPr lang="en-US" sz="2000" u="sng" dirty="0" smtClean="0">
                <a:solidFill>
                  <a:srgbClr val="7030A0"/>
                </a:solidFill>
                <a:latin typeface="Arial" pitchFamily="34" charset="0"/>
                <a:cs typeface="Arial" pitchFamily="34" charset="0"/>
              </a:rPr>
              <a:t>By Agreement</a:t>
            </a:r>
            <a:r>
              <a:rPr lang="en-US" sz="2000" dirty="0" smtClean="0">
                <a:solidFill>
                  <a:srgbClr val="7030A0"/>
                </a:solidFill>
                <a:latin typeface="Arial" pitchFamily="34" charset="0"/>
                <a:cs typeface="Arial" pitchFamily="34" charset="0"/>
              </a:rPr>
              <a:t> - </a:t>
            </a:r>
            <a:r>
              <a:rPr lang="en-US" sz="2000" dirty="0" smtClean="0">
                <a:solidFill>
                  <a:schemeClr val="accent1">
                    <a:lumMod val="75000"/>
                  </a:schemeClr>
                </a:solidFill>
                <a:latin typeface="Arial" pitchFamily="34" charset="0"/>
                <a:cs typeface="Arial" pitchFamily="34" charset="0"/>
              </a:rPr>
              <a:t>Depends if property is real or personal</a:t>
            </a:r>
          </a:p>
          <a:p>
            <a:pPr marL="274320" indent="-274320" eaLnBrk="1" fontAlgn="auto" hangingPunct="1">
              <a:spcAft>
                <a:spcPts val="0"/>
              </a:spcAft>
              <a:buFont typeface="Wingdings"/>
              <a:buChar char=""/>
              <a:defRPr/>
            </a:pPr>
            <a:r>
              <a:rPr lang="en-US" sz="2000" u="sng" dirty="0" smtClean="0">
                <a:solidFill>
                  <a:srgbClr val="7030A0"/>
                </a:solidFill>
                <a:latin typeface="Arial" pitchFamily="34" charset="0"/>
                <a:cs typeface="Arial" pitchFamily="34" charset="0"/>
              </a:rPr>
              <a:t>Suretyship</a:t>
            </a:r>
            <a:r>
              <a:rPr lang="en-US" sz="2000" dirty="0" smtClean="0">
                <a:solidFill>
                  <a:srgbClr val="7030A0"/>
                </a:solidFill>
                <a:latin typeface="Arial" pitchFamily="34" charset="0"/>
                <a:cs typeface="Arial" pitchFamily="34" charset="0"/>
              </a:rPr>
              <a:t> - </a:t>
            </a:r>
            <a:r>
              <a:rPr lang="en-US" sz="2000" dirty="0" smtClean="0">
                <a:solidFill>
                  <a:schemeClr val="accent1">
                    <a:lumMod val="75000"/>
                  </a:schemeClr>
                </a:solidFill>
                <a:latin typeface="Arial" pitchFamily="34" charset="0"/>
                <a:cs typeface="Arial" pitchFamily="34" charset="0"/>
              </a:rPr>
              <a:t>Promise by a third party to pay debt if debtor doesn’t</a:t>
            </a:r>
          </a:p>
          <a:p>
            <a:pPr marL="274320" indent="-274320" eaLnBrk="1" fontAlgn="auto" hangingPunct="1">
              <a:spcAft>
                <a:spcPts val="0"/>
              </a:spcAft>
              <a:buFont typeface="Wingdings"/>
              <a:buChar char=""/>
              <a:defRPr/>
            </a:pPr>
            <a:r>
              <a:rPr lang="en-US" sz="2000" u="sng" dirty="0" smtClean="0">
                <a:solidFill>
                  <a:srgbClr val="7030A0"/>
                </a:solidFill>
                <a:latin typeface="Arial" pitchFamily="34" charset="0"/>
                <a:cs typeface="Arial" pitchFamily="34" charset="0"/>
              </a:rPr>
              <a:t>Guarantor</a:t>
            </a:r>
            <a:r>
              <a:rPr lang="en-US" sz="2000" dirty="0" smtClean="0">
                <a:solidFill>
                  <a:srgbClr val="996633"/>
                </a:solidFill>
                <a:latin typeface="Arial" pitchFamily="34" charset="0"/>
                <a:cs typeface="Arial" pitchFamily="34" charset="0"/>
              </a:rPr>
              <a:t> – </a:t>
            </a:r>
            <a:r>
              <a:rPr lang="en-US" sz="2000" dirty="0" smtClean="0">
                <a:solidFill>
                  <a:schemeClr val="accent1">
                    <a:lumMod val="75000"/>
                  </a:schemeClr>
                </a:solidFill>
                <a:latin typeface="Arial" pitchFamily="34" charset="0"/>
                <a:cs typeface="Arial" pitchFamily="34" charset="0"/>
              </a:rPr>
              <a:t>Provides a guarantee of payment to creditor should principal debtor fail to pay</a:t>
            </a:r>
          </a:p>
          <a:p>
            <a:pPr marL="274320" indent="-274320" eaLnBrk="1" fontAlgn="auto" hangingPunct="1">
              <a:spcAft>
                <a:spcPts val="0"/>
              </a:spcAft>
              <a:buFont typeface="Wingdings"/>
              <a:buChar char=""/>
              <a:defRPr/>
            </a:pPr>
            <a:r>
              <a:rPr lang="en-US" sz="2000" u="sng" dirty="0" smtClean="0">
                <a:solidFill>
                  <a:srgbClr val="7030A0"/>
                </a:solidFill>
                <a:latin typeface="Arial" pitchFamily="34" charset="0"/>
                <a:cs typeface="Arial" pitchFamily="34" charset="0"/>
              </a:rPr>
              <a:t>Defenses of Sureties </a:t>
            </a:r>
            <a:r>
              <a:rPr lang="en-US" sz="2000" dirty="0" smtClean="0">
                <a:solidFill>
                  <a:srgbClr val="361B00"/>
                </a:solidFill>
                <a:latin typeface="Arial" pitchFamily="34" charset="0"/>
                <a:cs typeface="Arial" pitchFamily="34" charset="0"/>
              </a:rPr>
              <a:t>-</a:t>
            </a:r>
            <a:r>
              <a:rPr lang="en-US" sz="2000" dirty="0" smtClean="0">
                <a:solidFill>
                  <a:srgbClr val="FF0000"/>
                </a:solidFill>
                <a:latin typeface="Arial" pitchFamily="34" charset="0"/>
                <a:cs typeface="Arial" pitchFamily="34" charset="0"/>
              </a:rPr>
              <a:t> </a:t>
            </a:r>
            <a:r>
              <a:rPr lang="en-US" sz="2000" dirty="0" smtClean="0">
                <a:solidFill>
                  <a:schemeClr val="accent1">
                    <a:lumMod val="75000"/>
                  </a:schemeClr>
                </a:solidFill>
                <a:latin typeface="Arial" pitchFamily="34" charset="0"/>
                <a:cs typeface="Arial" pitchFamily="34" charset="0"/>
              </a:rPr>
              <a:t>Since debt falls under contract law, there are the same defenses that the principal (debtor) has – including, impossibility, illegality, duress, fraud</a:t>
            </a:r>
          </a:p>
          <a:p>
            <a:pPr marL="274320" indent="-274320" eaLnBrk="1" fontAlgn="auto" hangingPunct="1">
              <a:spcAft>
                <a:spcPts val="0"/>
              </a:spcAft>
              <a:buFont typeface="Wingdings"/>
              <a:buChar char=""/>
              <a:defRPr/>
            </a:pPr>
            <a:r>
              <a:rPr lang="en-US" sz="2000" u="sng" dirty="0" smtClean="0">
                <a:solidFill>
                  <a:srgbClr val="7030A0"/>
                </a:solidFill>
                <a:latin typeface="Arial" pitchFamily="34" charset="0"/>
                <a:cs typeface="Arial" pitchFamily="34" charset="0"/>
              </a:rPr>
              <a:t>Surety’s Rights Against the Principal</a:t>
            </a:r>
          </a:p>
          <a:p>
            <a:pPr marL="640080" lvl="1" indent="-274320" eaLnBrk="1" fontAlgn="auto" hangingPunct="1">
              <a:spcBef>
                <a:spcPts val="600"/>
              </a:spcBef>
              <a:spcAft>
                <a:spcPts val="0"/>
              </a:spcAft>
              <a:buFont typeface="Wingdings 2"/>
              <a:buChar char=""/>
              <a:defRPr/>
            </a:pPr>
            <a:r>
              <a:rPr lang="en-US" sz="2000" dirty="0" smtClean="0">
                <a:solidFill>
                  <a:schemeClr val="accent1">
                    <a:lumMod val="75000"/>
                  </a:schemeClr>
                </a:solidFill>
                <a:latin typeface="Arial" pitchFamily="34" charset="0"/>
                <a:cs typeface="Arial" pitchFamily="34" charset="0"/>
              </a:rPr>
              <a:t>If borrower could pay creditor but refuses to, surety is entitled to </a:t>
            </a:r>
            <a:r>
              <a:rPr lang="en-US" sz="2000" i="1" u="sng" dirty="0" smtClean="0">
                <a:solidFill>
                  <a:srgbClr val="7030A0"/>
                </a:solidFill>
                <a:latin typeface="Arial" pitchFamily="34" charset="0"/>
                <a:cs typeface="Arial" pitchFamily="34" charset="0"/>
              </a:rPr>
              <a:t>exoneration</a:t>
            </a:r>
            <a:r>
              <a:rPr lang="en-US" sz="2000" dirty="0" smtClean="0">
                <a:solidFill>
                  <a:srgbClr val="996633"/>
                </a:solidFill>
                <a:latin typeface="Arial" pitchFamily="34" charset="0"/>
                <a:cs typeface="Arial" pitchFamily="34" charset="0"/>
              </a:rPr>
              <a:t> </a:t>
            </a:r>
            <a:r>
              <a:rPr lang="en-US" sz="2000" dirty="0" smtClean="0">
                <a:solidFill>
                  <a:srgbClr val="7030A0"/>
                </a:solidFill>
                <a:latin typeface="Arial" pitchFamily="34" charset="0"/>
                <a:cs typeface="Arial" pitchFamily="34" charset="0"/>
              </a:rPr>
              <a:t>(court order for principal to pay)</a:t>
            </a:r>
          </a:p>
          <a:p>
            <a:pPr marL="640080" lvl="1" indent="-274320" eaLnBrk="1" fontAlgn="auto" hangingPunct="1">
              <a:spcBef>
                <a:spcPts val="600"/>
              </a:spcBef>
              <a:spcAft>
                <a:spcPts val="0"/>
              </a:spcAft>
              <a:buFont typeface="Wingdings 2"/>
              <a:buChar char=""/>
              <a:defRPr/>
            </a:pPr>
            <a:r>
              <a:rPr lang="en-US" sz="2000" i="1" u="sng" dirty="0" smtClean="0">
                <a:solidFill>
                  <a:srgbClr val="7030A0"/>
                </a:solidFill>
                <a:latin typeface="Arial" pitchFamily="34" charset="0"/>
                <a:cs typeface="Arial" pitchFamily="34" charset="0"/>
              </a:rPr>
              <a:t>Subrogation</a:t>
            </a:r>
            <a:r>
              <a:rPr lang="en-US" sz="2000" dirty="0" smtClean="0">
                <a:solidFill>
                  <a:srgbClr val="996633"/>
                </a:solidFill>
                <a:latin typeface="Arial" pitchFamily="34" charset="0"/>
                <a:cs typeface="Arial" pitchFamily="34" charset="0"/>
              </a:rPr>
              <a:t> – </a:t>
            </a:r>
            <a:r>
              <a:rPr lang="en-US" sz="2000" dirty="0" smtClean="0">
                <a:solidFill>
                  <a:schemeClr val="accent1">
                    <a:lumMod val="75000"/>
                  </a:schemeClr>
                </a:solidFill>
                <a:latin typeface="Arial" pitchFamily="34" charset="0"/>
                <a:cs typeface="Arial" pitchFamily="34" charset="0"/>
              </a:rPr>
              <a:t>Surety is entitled to rights of the creditor against the debtor</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barn(outVertical)">
                                      <p:cBhvr>
                                        <p:cTn id="7" dur="500"/>
                                        <p:tgtEl>
                                          <p:spTgt spid="92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9219">
                                            <p:txEl>
                                              <p:pRg st="0" end="0"/>
                                            </p:txEl>
                                          </p:spTgt>
                                        </p:tgtEl>
                                        <p:attrNameLst>
                                          <p:attrName>style.visibility</p:attrName>
                                        </p:attrNameLst>
                                      </p:cBhvr>
                                      <p:to>
                                        <p:strVal val="visible"/>
                                      </p:to>
                                    </p:set>
                                    <p:anim to="" calcmode="lin" valueType="num">
                                      <p:cBhvr>
                                        <p:cTn id="12" dur="1" fill="hold"/>
                                        <p:tgtEl>
                                          <p:spTgt spid="921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9219">
                                            <p:txEl>
                                              <p:pRg st="1" end="1"/>
                                            </p:txEl>
                                          </p:spTgt>
                                        </p:tgtEl>
                                        <p:attrNameLst>
                                          <p:attrName>style.visibility</p:attrName>
                                        </p:attrNameLst>
                                      </p:cBhvr>
                                      <p:to>
                                        <p:strVal val="visible"/>
                                      </p:to>
                                    </p:set>
                                    <p:anim to="" calcmode="lin" valueType="num">
                                      <p:cBhvr>
                                        <p:cTn id="17" dur="1" fill="hold"/>
                                        <p:tgtEl>
                                          <p:spTgt spid="9219">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9219">
                                            <p:txEl>
                                              <p:pRg st="2" end="2"/>
                                            </p:txEl>
                                          </p:spTgt>
                                        </p:tgtEl>
                                        <p:attrNameLst>
                                          <p:attrName>style.visibility</p:attrName>
                                        </p:attrNameLst>
                                      </p:cBhvr>
                                      <p:to>
                                        <p:strVal val="visible"/>
                                      </p:to>
                                    </p:set>
                                    <p:anim to="" calcmode="lin" valueType="num">
                                      <p:cBhvr>
                                        <p:cTn id="22" dur="1" fill="hold"/>
                                        <p:tgtEl>
                                          <p:spTgt spid="9219">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9219">
                                            <p:txEl>
                                              <p:pRg st="3" end="3"/>
                                            </p:txEl>
                                          </p:spTgt>
                                        </p:tgtEl>
                                        <p:attrNameLst>
                                          <p:attrName>style.visibility</p:attrName>
                                        </p:attrNameLst>
                                      </p:cBhvr>
                                      <p:to>
                                        <p:strVal val="visible"/>
                                      </p:to>
                                    </p:set>
                                    <p:anim to="" calcmode="lin" valueType="num">
                                      <p:cBhvr>
                                        <p:cTn id="27" dur="1" fill="hold"/>
                                        <p:tgtEl>
                                          <p:spTgt spid="9219">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9219">
                                            <p:txEl>
                                              <p:pRg st="4" end="4"/>
                                            </p:txEl>
                                          </p:spTgt>
                                        </p:tgtEl>
                                        <p:attrNameLst>
                                          <p:attrName>style.visibility</p:attrName>
                                        </p:attrNameLst>
                                      </p:cBhvr>
                                      <p:to>
                                        <p:strVal val="visible"/>
                                      </p:to>
                                    </p:set>
                                    <p:anim to="" calcmode="lin" valueType="num">
                                      <p:cBhvr>
                                        <p:cTn id="32" dur="1" fill="hold"/>
                                        <p:tgtEl>
                                          <p:spTgt spid="9219">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9219">
                                            <p:txEl>
                                              <p:pRg st="5" end="5"/>
                                            </p:txEl>
                                          </p:spTgt>
                                        </p:tgtEl>
                                        <p:attrNameLst>
                                          <p:attrName>style.visibility</p:attrName>
                                        </p:attrNameLst>
                                      </p:cBhvr>
                                      <p:to>
                                        <p:strVal val="visible"/>
                                      </p:to>
                                    </p:set>
                                    <p:anim to="" calcmode="lin" valueType="num">
                                      <p:cBhvr>
                                        <p:cTn id="37" dur="1" fill="hold"/>
                                        <p:tgtEl>
                                          <p:spTgt spid="9219">
                                            <p:txEl>
                                              <p:pRg st="5" end="5"/>
                                            </p:txEl>
                                          </p:spTgt>
                                        </p:tgtEl>
                                        <p:attrNameLst>
                                          <p:attrName/>
                                        </p:attrNameLst>
                                      </p:cBhvr>
                                    </p:anim>
                                  </p:childTnLst>
                                </p:cTn>
                              </p:par>
                              <p:par>
                                <p:cTn id="38" presetID="24" presetClass="entr" presetSubtype="0" fill="hold" grpId="0" nodeType="withEffect">
                                  <p:stCondLst>
                                    <p:cond delay="0"/>
                                  </p:stCondLst>
                                  <p:childTnLst>
                                    <p:set>
                                      <p:cBhvr>
                                        <p:cTn id="39" dur="1" fill="hold">
                                          <p:stCondLst>
                                            <p:cond delay="499"/>
                                          </p:stCondLst>
                                        </p:cTn>
                                        <p:tgtEl>
                                          <p:spTgt spid="9219">
                                            <p:txEl>
                                              <p:pRg st="6" end="6"/>
                                            </p:txEl>
                                          </p:spTgt>
                                        </p:tgtEl>
                                        <p:attrNameLst>
                                          <p:attrName>style.visibility</p:attrName>
                                        </p:attrNameLst>
                                      </p:cBhvr>
                                      <p:to>
                                        <p:strVal val="visible"/>
                                      </p:to>
                                    </p:set>
                                    <p:anim to="" calcmode="lin" valueType="num">
                                      <p:cBhvr>
                                        <p:cTn id="40" dur="1" fill="hold"/>
                                        <p:tgtEl>
                                          <p:spTgt spid="9219">
                                            <p:txEl>
                                              <p:pRg st="6" end="6"/>
                                            </p:txEl>
                                          </p:spTgt>
                                        </p:tgtEl>
                                        <p:attrNameLst>
                                          <p:attrName/>
                                        </p:attrNameLst>
                                      </p:cBhvr>
                                    </p:anim>
                                  </p:childTnLst>
                                </p:cTn>
                              </p:par>
                              <p:par>
                                <p:cTn id="41" presetID="24" presetClass="entr" presetSubtype="0" fill="hold" grpId="0" nodeType="withEffect">
                                  <p:stCondLst>
                                    <p:cond delay="0"/>
                                  </p:stCondLst>
                                  <p:childTnLst>
                                    <p:set>
                                      <p:cBhvr>
                                        <p:cTn id="42" dur="1" fill="hold">
                                          <p:stCondLst>
                                            <p:cond delay="499"/>
                                          </p:stCondLst>
                                        </p:cTn>
                                        <p:tgtEl>
                                          <p:spTgt spid="9219">
                                            <p:txEl>
                                              <p:pRg st="7" end="7"/>
                                            </p:txEl>
                                          </p:spTgt>
                                        </p:tgtEl>
                                        <p:attrNameLst>
                                          <p:attrName>style.visibility</p:attrName>
                                        </p:attrNameLst>
                                      </p:cBhvr>
                                      <p:to>
                                        <p:strVal val="visible"/>
                                      </p:to>
                                    </p:set>
                                    <p:anim to="" calcmode="lin" valueType="num">
                                      <p:cBhvr>
                                        <p:cTn id="43" dur="1" fill="hold"/>
                                        <p:tgtEl>
                                          <p:spTgt spid="9219">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p:bldP spid="921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2000" cy="914400"/>
          </a:xfrm>
        </p:spPr>
        <p:txBody>
          <a:bodyPr>
            <a:noAutofit/>
          </a:bodyPr>
          <a:lstStyle/>
          <a:p>
            <a:pPr algn="ctr" eaLnBrk="1" fontAlgn="auto" hangingPunct="1">
              <a:spcAft>
                <a:spcPts val="0"/>
              </a:spcAft>
              <a:defRPr/>
            </a:pPr>
            <a:r>
              <a:rPr lang="en-US" sz="32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Case</a:t>
            </a:r>
            <a:r>
              <a:rPr lang="en-US" sz="3200" b="1" i="1" dirty="0" smtClean="0">
                <a:solidFill>
                  <a:srgbClr val="7030A0"/>
                </a:solidFill>
                <a:latin typeface="Arial" pitchFamily="34" charset="0"/>
                <a:cs typeface="Arial" pitchFamily="34" charset="0"/>
              </a:rPr>
              <a:t/>
            </a:r>
            <a:br>
              <a:rPr lang="en-US" sz="3200" b="1" i="1" dirty="0" smtClean="0">
                <a:solidFill>
                  <a:srgbClr val="7030A0"/>
                </a:solidFill>
                <a:latin typeface="Arial" pitchFamily="34" charset="0"/>
                <a:cs typeface="Arial" pitchFamily="34" charset="0"/>
              </a:rPr>
            </a:br>
            <a:r>
              <a:rPr lang="en-US" sz="2800" b="1" i="1" dirty="0" smtClean="0">
                <a:solidFill>
                  <a:srgbClr val="7030A0"/>
                </a:solidFill>
                <a:latin typeface="Arial" pitchFamily="34" charset="0"/>
                <a:cs typeface="Arial" pitchFamily="34" charset="0"/>
              </a:rPr>
              <a:t>GE Business Financial Services v. Silverman</a:t>
            </a:r>
          </a:p>
        </p:txBody>
      </p:sp>
      <p:sp>
        <p:nvSpPr>
          <p:cNvPr id="3" name="Content Placeholder 2"/>
          <p:cNvSpPr>
            <a:spLocks noGrp="1"/>
          </p:cNvSpPr>
          <p:nvPr>
            <p:ph sz="quarter" idx="1"/>
          </p:nvPr>
        </p:nvSpPr>
        <p:spPr>
          <a:xfrm>
            <a:off x="609600" y="1219200"/>
            <a:ext cx="8001000" cy="5638800"/>
          </a:xfrm>
        </p:spPr>
        <p:txBody>
          <a:bodyPr>
            <a:normAutofit/>
          </a:bodyPr>
          <a:lstStyle/>
          <a:p>
            <a:pPr marL="274320" indent="-274320" eaLnBrk="1" fontAlgn="auto" hangingPunct="1">
              <a:spcAft>
                <a:spcPts val="0"/>
              </a:spcAft>
              <a:buFont typeface="Wingdings"/>
              <a:buChar char=""/>
              <a:defRPr/>
            </a:pPr>
            <a:r>
              <a:rPr lang="en-US" sz="2000" dirty="0" smtClean="0">
                <a:solidFill>
                  <a:srgbClr val="7030A0"/>
                </a:solidFill>
                <a:latin typeface="Arial" pitchFamily="34" charset="0"/>
                <a:cs typeface="Arial" pitchFamily="34" charset="0"/>
              </a:rPr>
              <a:t>Warren Park Partners, Ltd. borrowed $34.8 million from GE Financial. Bought land in Frisco, Texas. </a:t>
            </a:r>
          </a:p>
          <a:p>
            <a:pPr marL="274320" indent="-274320" eaLnBrk="1" fontAlgn="auto" hangingPunct="1">
              <a:spcAft>
                <a:spcPts val="0"/>
              </a:spcAft>
              <a:buFont typeface="Wingdings"/>
              <a:buChar char=""/>
              <a:defRPr/>
            </a:pPr>
            <a:r>
              <a:rPr lang="en-US" sz="2000" dirty="0" smtClean="0">
                <a:solidFill>
                  <a:srgbClr val="7030A0"/>
                </a:solidFill>
                <a:latin typeface="Arial" pitchFamily="34" charset="0"/>
                <a:cs typeface="Arial" pitchFamily="34" charset="0"/>
              </a:rPr>
              <a:t>When </a:t>
            </a:r>
            <a:r>
              <a:rPr lang="en-US" sz="2000" u="sng" dirty="0" smtClean="0">
                <a:solidFill>
                  <a:srgbClr val="7030A0"/>
                </a:solidFill>
                <a:latin typeface="Arial" pitchFamily="34" charset="0"/>
                <a:cs typeface="Arial" pitchFamily="34" charset="0"/>
              </a:rPr>
              <a:t>loan was made, Silverman &amp; partners signed a guaranty </a:t>
            </a:r>
            <a:r>
              <a:rPr lang="en-US" sz="2000" i="1" u="sng" dirty="0" smtClean="0">
                <a:solidFill>
                  <a:srgbClr val="7030A0"/>
                </a:solidFill>
                <a:latin typeface="Arial" pitchFamily="34" charset="0"/>
                <a:cs typeface="Arial" pitchFamily="34" charset="0"/>
              </a:rPr>
              <a:t>“absolutely, unconditionally”</a:t>
            </a:r>
            <a:r>
              <a:rPr lang="en-US" sz="2000" i="1" dirty="0" smtClean="0">
                <a:solidFill>
                  <a:srgbClr val="7030A0"/>
                </a:solidFill>
                <a:latin typeface="Arial" pitchFamily="34" charset="0"/>
                <a:cs typeface="Arial" pitchFamily="34" charset="0"/>
              </a:rPr>
              <a:t> </a:t>
            </a:r>
            <a:r>
              <a:rPr lang="en-US" sz="2000" dirty="0" smtClean="0">
                <a:solidFill>
                  <a:srgbClr val="7030A0"/>
                </a:solidFill>
                <a:latin typeface="Arial" pitchFamily="34" charset="0"/>
                <a:cs typeface="Arial" pitchFamily="34" charset="0"/>
              </a:rPr>
              <a:t>guaranteeing full payment.</a:t>
            </a:r>
          </a:p>
          <a:p>
            <a:pPr marL="274320" indent="-274320" eaLnBrk="1" fontAlgn="auto" hangingPunct="1">
              <a:spcAft>
                <a:spcPts val="0"/>
              </a:spcAft>
              <a:buFont typeface="Wingdings"/>
              <a:buChar char=""/>
              <a:defRPr/>
            </a:pPr>
            <a:r>
              <a:rPr lang="en-US" sz="2000" dirty="0" smtClean="0">
                <a:solidFill>
                  <a:srgbClr val="7030A0"/>
                </a:solidFill>
                <a:latin typeface="Arial" pitchFamily="34" charset="0"/>
                <a:cs typeface="Arial" pitchFamily="34" charset="0"/>
              </a:rPr>
              <a:t>Warren Park defaulted; went into bankruptcy. GE demanded payment from Silverman. Silverman didn’t pay; GE sued.</a:t>
            </a:r>
          </a:p>
          <a:p>
            <a:pPr marL="274320" indent="-274320" eaLnBrk="1" fontAlgn="auto" hangingPunct="1">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Silverman &amp; parties claimed affirmative defenses of (1) fraud,   (2) extortion, (3) theft &amp; (4) economic duress.</a:t>
            </a:r>
          </a:p>
          <a:p>
            <a:pPr marL="274320" indent="-274320" eaLnBrk="1" fontAlgn="auto" hangingPunct="1">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Said hours before signing the documents, GE notified them changes in terms of the agreement. They had no time to contest, as loan was needed immediately. He signed agreement because he was trapped.</a:t>
            </a:r>
          </a:p>
          <a:p>
            <a:pPr marL="274320" indent="-274320" eaLnBrk="1" fontAlgn="auto" hangingPunct="1">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Claimed GE employee told him new terms would not be enforced.</a:t>
            </a:r>
          </a:p>
          <a:p>
            <a:pPr marL="274320" indent="-274320" eaLnBrk="1" fontAlgn="auto" hangingPunct="1">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GE moved for summary judgment.                  </a:t>
            </a:r>
          </a:p>
          <a:p>
            <a:pPr marL="274320" indent="-274320" algn="r" eaLnBrk="1" fontAlgn="auto" hangingPunct="1">
              <a:spcBef>
                <a:spcPts val="0"/>
              </a:spcBef>
              <a:spcAft>
                <a:spcPts val="0"/>
              </a:spcAft>
              <a:buFont typeface="Wingdings"/>
              <a:buNone/>
              <a:defRPr/>
            </a:pPr>
            <a:r>
              <a:rPr lang="en-US" sz="1600" b="1" dirty="0" smtClean="0">
                <a:solidFill>
                  <a:schemeClr val="accent1">
                    <a:lumMod val="75000"/>
                  </a:schemeClr>
                </a:solidFill>
                <a:latin typeface="Arial" pitchFamily="34" charset="0"/>
                <a:cs typeface="Arial" pitchFamily="34" charset="0"/>
              </a:rPr>
              <a:t>(Continued)</a:t>
            </a:r>
          </a:p>
        </p:txBody>
      </p:sp>
    </p:spTree>
  </p:cSld>
  <p:clrMapOvr>
    <a:masterClrMapping/>
  </p:clrMapOvr>
  <p:transition>
    <p:cover dir="l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sz="quarter" idx="1"/>
          </p:nvPr>
        </p:nvSpPr>
        <p:spPr>
          <a:xfrm>
            <a:off x="609600" y="1143000"/>
            <a:ext cx="7924800" cy="5715000"/>
          </a:xfrm>
        </p:spPr>
        <p:txBody>
          <a:bodyPr>
            <a:normAutofit fontScale="92500" lnSpcReduction="10000"/>
          </a:bodyPr>
          <a:lstStyle/>
          <a:p>
            <a:pPr marL="274320" indent="-274320" eaLnBrk="1" fontAlgn="auto" hangingPunct="1">
              <a:spcAft>
                <a:spcPts val="0"/>
              </a:spcAft>
              <a:buFont typeface="Wingdings"/>
              <a:buChar char=""/>
              <a:defRPr/>
            </a:pPr>
            <a:r>
              <a:rPr lang="en-US" dirty="0" smtClean="0">
                <a:solidFill>
                  <a:srgbClr val="7030A0"/>
                </a:solidFill>
                <a:latin typeface="Arial" pitchFamily="34" charset="0"/>
                <a:cs typeface="Arial" pitchFamily="34" charset="0"/>
              </a:rPr>
              <a:t>HELD: Summary judgment for GE.</a:t>
            </a:r>
          </a:p>
          <a:p>
            <a:pPr marL="274320" indent="-274320" eaLnBrk="1" fontAlgn="auto" hangingPunct="1">
              <a:spcAft>
                <a:spcPts val="0"/>
              </a:spcAft>
              <a:buFont typeface="Wingdings"/>
              <a:buChar char=""/>
              <a:defRPr/>
            </a:pPr>
            <a:r>
              <a:rPr lang="en-US" dirty="0" smtClean="0">
                <a:solidFill>
                  <a:srgbClr val="7030A0"/>
                </a:solidFill>
                <a:latin typeface="Arial" pitchFamily="34" charset="0"/>
                <a:cs typeface="Arial" pitchFamily="34" charset="0"/>
              </a:rPr>
              <a:t>GE offered evidence of both claims that defendants did not contest. Instead defendants asserted the 4 affirmative defenses (above). GE argued even if affirmative defenses are true, allegations are barred by the Credit Agreement Act (ICAA).</a:t>
            </a:r>
          </a:p>
          <a:p>
            <a:pPr marL="274320" indent="-274320" eaLnBrk="1" fontAlgn="auto" hangingPunct="1">
              <a:spcAft>
                <a:spcPts val="0"/>
              </a:spcAft>
              <a:buFont typeface="Wingdings"/>
              <a:buChar char=""/>
              <a:defRPr/>
            </a:pPr>
            <a:r>
              <a:rPr lang="en-US" dirty="0" smtClean="0">
                <a:solidFill>
                  <a:schemeClr val="accent1">
                    <a:lumMod val="75000"/>
                  </a:schemeClr>
                </a:solidFill>
                <a:latin typeface="Arial" pitchFamily="34" charset="0"/>
                <a:cs typeface="Arial" pitchFamily="34" charset="0"/>
              </a:rPr>
              <a:t>ICAA bars all actions or defenses by a debtor based on an oral agreement (similar to Statute of Frauds).</a:t>
            </a:r>
          </a:p>
          <a:p>
            <a:pPr marL="274320" indent="-274320" eaLnBrk="1" fontAlgn="auto" hangingPunct="1">
              <a:spcAft>
                <a:spcPts val="0"/>
              </a:spcAft>
              <a:buFont typeface="Wingdings"/>
              <a:buChar char=""/>
              <a:defRPr/>
            </a:pPr>
            <a:r>
              <a:rPr lang="en-US" dirty="0" smtClean="0">
                <a:solidFill>
                  <a:schemeClr val="accent1">
                    <a:lumMod val="75000"/>
                  </a:schemeClr>
                </a:solidFill>
                <a:latin typeface="Arial" pitchFamily="34" charset="0"/>
                <a:cs typeface="Arial" pitchFamily="34" charset="0"/>
              </a:rPr>
              <a:t>Defendants didn’t dispute that they made “credit agreements”. Defendants say ICAA does not bar their affirmative defenses. They also argue “</a:t>
            </a:r>
            <a:r>
              <a:rPr lang="en-US" u="sng" dirty="0" smtClean="0">
                <a:solidFill>
                  <a:schemeClr val="accent1">
                    <a:lumMod val="75000"/>
                  </a:schemeClr>
                </a:solidFill>
                <a:latin typeface="Arial" pitchFamily="34" charset="0"/>
                <a:cs typeface="Arial" pitchFamily="34" charset="0"/>
              </a:rPr>
              <a:t>unclean hands</a:t>
            </a:r>
            <a:r>
              <a:rPr lang="en-US" dirty="0" smtClean="0">
                <a:solidFill>
                  <a:schemeClr val="accent1">
                    <a:lumMod val="75000"/>
                  </a:schemeClr>
                </a:solidFill>
                <a:latin typeface="Arial" pitchFamily="34" charset="0"/>
                <a:cs typeface="Arial" pitchFamily="34" charset="0"/>
              </a:rPr>
              <a:t>” of the plaintiff, GE.</a:t>
            </a:r>
          </a:p>
          <a:p>
            <a:pPr marL="274320" indent="-274320" eaLnBrk="1" fontAlgn="auto" hangingPunct="1">
              <a:spcAft>
                <a:spcPts val="0"/>
              </a:spcAft>
              <a:buFont typeface="Wingdings"/>
              <a:buChar char=""/>
              <a:defRPr/>
            </a:pPr>
            <a:r>
              <a:rPr lang="en-US" dirty="0" smtClean="0">
                <a:solidFill>
                  <a:schemeClr val="accent1">
                    <a:lumMod val="75000"/>
                  </a:schemeClr>
                </a:solidFill>
                <a:latin typeface="Arial" pitchFamily="34" charset="0"/>
                <a:cs typeface="Arial" pitchFamily="34" charset="0"/>
              </a:rPr>
              <a:t>The court was not swayed, because – </a:t>
            </a:r>
          </a:p>
          <a:p>
            <a:pPr marL="274320" indent="-274320" eaLnBrk="1" fontAlgn="auto" hangingPunct="1">
              <a:spcAft>
                <a:spcPts val="0"/>
              </a:spcAft>
              <a:buFont typeface="Wingdings"/>
              <a:buChar char=""/>
              <a:defRPr/>
            </a:pPr>
            <a:r>
              <a:rPr lang="en-US" dirty="0" smtClean="0">
                <a:solidFill>
                  <a:schemeClr val="accent1">
                    <a:lumMod val="75000"/>
                  </a:schemeClr>
                </a:solidFill>
                <a:latin typeface="Arial" pitchFamily="34" charset="0"/>
                <a:cs typeface="Arial" pitchFamily="34" charset="0"/>
              </a:rPr>
              <a:t>Oral promises by GE contradict the terms of Counts I and II; therefore the ICAA bars defendant’s affirmative defenses.</a:t>
            </a:r>
          </a:p>
          <a:p>
            <a:pPr marL="274320" indent="-274320" eaLnBrk="1" fontAlgn="auto" hangingPunct="1">
              <a:spcAft>
                <a:spcPts val="0"/>
              </a:spcAft>
              <a:buFont typeface="Wingdings"/>
              <a:buChar char=""/>
              <a:defRPr/>
            </a:pPr>
            <a:r>
              <a:rPr lang="en-US" dirty="0" smtClean="0">
                <a:solidFill>
                  <a:schemeClr val="accent1">
                    <a:lumMod val="75000"/>
                  </a:schemeClr>
                </a:solidFill>
                <a:latin typeface="Arial" pitchFamily="34" charset="0"/>
                <a:cs typeface="Arial" pitchFamily="34" charset="0"/>
              </a:rPr>
              <a:t>Silverman loses.</a:t>
            </a:r>
          </a:p>
          <a:p>
            <a:pPr marL="274320" indent="-274320" eaLnBrk="1" fontAlgn="auto" hangingPunct="1">
              <a:spcAft>
                <a:spcPts val="0"/>
              </a:spcAft>
              <a:buFont typeface="Wingdings"/>
              <a:buChar char=""/>
              <a:defRPr/>
            </a:pPr>
            <a:endParaRPr lang="en-US" sz="1800" b="1" dirty="0" smtClean="0">
              <a:solidFill>
                <a:schemeClr val="accent1">
                  <a:lumMod val="75000"/>
                </a:schemeClr>
              </a:solidFill>
              <a:latin typeface="+mj-lt"/>
              <a:cs typeface="Arial" charset="0"/>
            </a:endParaRPr>
          </a:p>
          <a:p>
            <a:pPr marL="274320" indent="-274320" eaLnBrk="1" fontAlgn="auto" hangingPunct="1">
              <a:spcAft>
                <a:spcPts val="0"/>
              </a:spcAft>
              <a:buFont typeface="Wingdings"/>
              <a:buChar char=""/>
              <a:defRPr/>
            </a:pPr>
            <a:endParaRPr lang="en-US" sz="1800" b="1" dirty="0" smtClean="0">
              <a:solidFill>
                <a:schemeClr val="accent1">
                  <a:lumMod val="75000"/>
                </a:schemeClr>
              </a:solidFill>
              <a:latin typeface="+mj-lt"/>
            </a:endParaRPr>
          </a:p>
        </p:txBody>
      </p:sp>
      <p:sp>
        <p:nvSpPr>
          <p:cNvPr id="5" name="Title 1"/>
          <p:cNvSpPr>
            <a:spLocks noGrp="1"/>
          </p:cNvSpPr>
          <p:nvPr>
            <p:ph type="title"/>
          </p:nvPr>
        </p:nvSpPr>
        <p:spPr>
          <a:xfrm>
            <a:off x="228600" y="0"/>
            <a:ext cx="8382000" cy="990600"/>
          </a:xfrm>
        </p:spPr>
        <p:txBody>
          <a:bodyPr>
            <a:noAutofit/>
          </a:bodyPr>
          <a:lstStyle/>
          <a:p>
            <a:pPr algn="ctr" eaLnBrk="1" fontAlgn="auto" hangingPunct="1">
              <a:spcAft>
                <a:spcPts val="0"/>
              </a:spcAft>
              <a:defRPr/>
            </a:pPr>
            <a:r>
              <a:rPr lang="en-US" sz="32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Case</a:t>
            </a:r>
            <a:r>
              <a:rPr lang="en-US" sz="3200" b="1" i="1" dirty="0" smtClean="0">
                <a:solidFill>
                  <a:srgbClr val="7030A0"/>
                </a:solidFill>
                <a:latin typeface="Arial" pitchFamily="34" charset="0"/>
                <a:cs typeface="Arial" pitchFamily="34" charset="0"/>
              </a:rPr>
              <a:t/>
            </a:r>
            <a:br>
              <a:rPr lang="en-US" sz="3200" b="1" i="1" dirty="0" smtClean="0">
                <a:solidFill>
                  <a:srgbClr val="7030A0"/>
                </a:solidFill>
                <a:latin typeface="Arial" pitchFamily="34" charset="0"/>
                <a:cs typeface="Arial" pitchFamily="34" charset="0"/>
              </a:rPr>
            </a:br>
            <a:r>
              <a:rPr lang="en-US" sz="2800" b="1" i="1" dirty="0" smtClean="0">
                <a:solidFill>
                  <a:srgbClr val="7030A0"/>
                </a:solidFill>
                <a:latin typeface="Arial" pitchFamily="34" charset="0"/>
                <a:cs typeface="Arial" pitchFamily="34" charset="0"/>
              </a:rPr>
              <a:t>GE Business Financial Services v. Silverman</a:t>
            </a:r>
          </a:p>
        </p:txBody>
      </p:sp>
    </p:spTree>
  </p:cSld>
  <p:clrMapOvr>
    <a:masterClrMapping/>
  </p:clrMapOvr>
  <p:transition>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457200" y="0"/>
            <a:ext cx="8077200" cy="838200"/>
          </a:xfrm>
        </p:spPr>
        <p:txBody>
          <a:bodyPr>
            <a:noAutofit/>
          </a:bodyPr>
          <a:lstStyle/>
          <a:p>
            <a:pPr algn="ctr" eaLnBrk="1" fontAlgn="auto" hangingPunct="1">
              <a:spcAft>
                <a:spcPts val="0"/>
              </a:spcAft>
              <a:defRPr/>
            </a:pPr>
            <a:r>
              <a:rPr lang="en-US" sz="4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Secured Transactions</a:t>
            </a:r>
            <a:endParaRPr lang="en-US" sz="4000"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6867" name="Rectangle 1027"/>
          <p:cNvSpPr>
            <a:spLocks noGrp="1" noChangeArrowheads="1"/>
          </p:cNvSpPr>
          <p:nvPr>
            <p:ph sz="quarter" idx="1"/>
          </p:nvPr>
        </p:nvSpPr>
        <p:spPr>
          <a:xfrm>
            <a:off x="609600" y="990600"/>
            <a:ext cx="7924800" cy="5638800"/>
          </a:xfrm>
        </p:spPr>
        <p:txBody>
          <a:bodyPr>
            <a:normAutofit lnSpcReduction="10000"/>
          </a:bodyPr>
          <a:lstStyle/>
          <a:p>
            <a:pPr marL="274320" indent="-274320" eaLnBrk="1" fontAlgn="auto" hangingPunct="1">
              <a:spcAft>
                <a:spcPts val="0"/>
              </a:spcAft>
              <a:buFont typeface="Wingdings"/>
              <a:buChar char=""/>
              <a:defRPr/>
            </a:pPr>
            <a:r>
              <a:rPr lang="en-US" sz="2000" dirty="0" smtClean="0">
                <a:solidFill>
                  <a:srgbClr val="7030A0"/>
                </a:solidFill>
                <a:latin typeface="Arial" pitchFamily="34" charset="0"/>
                <a:cs typeface="Arial" pitchFamily="34" charset="0"/>
              </a:rPr>
              <a:t>Product may secure debt</a:t>
            </a:r>
          </a:p>
          <a:p>
            <a:pPr marL="274320" indent="-274320" eaLnBrk="1" fontAlgn="auto" hangingPunct="1">
              <a:spcAft>
                <a:spcPts val="0"/>
              </a:spcAft>
              <a:buFont typeface="Wingdings"/>
              <a:buChar char=""/>
              <a:defRPr/>
            </a:pPr>
            <a:r>
              <a:rPr lang="en-US" sz="2000" dirty="0" smtClean="0">
                <a:solidFill>
                  <a:srgbClr val="7030A0"/>
                </a:solidFill>
                <a:latin typeface="Arial" pitchFamily="34" charset="0"/>
                <a:cs typeface="Arial" pitchFamily="34" charset="0"/>
              </a:rPr>
              <a:t>Commercial sale of goods - UCC Article 9 (not real estate)</a:t>
            </a:r>
          </a:p>
          <a:p>
            <a:pPr marL="274320" indent="-274320" eaLnBrk="1" fontAlgn="auto" hangingPunct="1">
              <a:spcAft>
                <a:spcPts val="0"/>
              </a:spcAft>
              <a:buFont typeface="Wingdings"/>
              <a:buChar char=""/>
              <a:defRPr/>
            </a:pPr>
            <a:r>
              <a:rPr lang="en-US" sz="2000" dirty="0" smtClean="0">
                <a:solidFill>
                  <a:srgbClr val="7030A0"/>
                </a:solidFill>
                <a:latin typeface="Arial" pitchFamily="34" charset="0"/>
                <a:cs typeface="Arial" pitchFamily="34" charset="0"/>
              </a:rPr>
              <a:t>Must create security interest - be sure it is:</a:t>
            </a:r>
          </a:p>
          <a:p>
            <a:pPr marL="640080" lvl="1" indent="-274320" eaLnBrk="1" fontAlgn="auto" hangingPunct="1">
              <a:spcBef>
                <a:spcPts val="600"/>
              </a:spcBef>
              <a:spcAft>
                <a:spcPts val="0"/>
              </a:spcAft>
              <a:buNone/>
              <a:defRPr/>
            </a:pPr>
            <a:r>
              <a:rPr lang="en-US" sz="2000" dirty="0" smtClean="0">
                <a:solidFill>
                  <a:schemeClr val="accent1">
                    <a:lumMod val="75000"/>
                  </a:schemeClr>
                </a:solidFill>
                <a:latin typeface="Arial" pitchFamily="34" charset="0"/>
                <a:cs typeface="Arial" pitchFamily="34" charset="0"/>
              </a:rPr>
              <a:t>1. </a:t>
            </a:r>
            <a:r>
              <a:rPr lang="en-US" sz="2000" i="1" dirty="0" smtClean="0">
                <a:solidFill>
                  <a:schemeClr val="accent1">
                    <a:lumMod val="75000"/>
                  </a:schemeClr>
                </a:solidFill>
                <a:latin typeface="Arial" pitchFamily="34" charset="0"/>
                <a:cs typeface="Arial" pitchFamily="34" charset="0"/>
              </a:rPr>
              <a:t>Attached (Attachment)</a:t>
            </a:r>
          </a:p>
          <a:p>
            <a:pPr lvl="2" indent="-182880" eaLnBrk="1" fontAlgn="auto" hangingPunct="1">
              <a:spcBef>
                <a:spcPts val="600"/>
              </a:spcBef>
              <a:spcAft>
                <a:spcPts val="0"/>
              </a:spcAft>
              <a:buClr>
                <a:schemeClr val="accent1">
                  <a:shade val="75000"/>
                </a:schemeClr>
              </a:buClr>
              <a:buFont typeface="Wingdings" pitchFamily="2" charset="2"/>
              <a:buChar char="§"/>
              <a:defRPr/>
            </a:pPr>
            <a:r>
              <a:rPr lang="en-US" sz="2000" dirty="0" smtClean="0">
                <a:solidFill>
                  <a:srgbClr val="7030A0"/>
                </a:solidFill>
                <a:latin typeface="Arial" pitchFamily="34" charset="0"/>
                <a:cs typeface="Arial" pitchFamily="34" charset="0"/>
              </a:rPr>
              <a:t>Signed by customer</a:t>
            </a:r>
          </a:p>
          <a:p>
            <a:pPr lvl="2" indent="-182880" eaLnBrk="1" fontAlgn="auto" hangingPunct="1">
              <a:spcBef>
                <a:spcPts val="600"/>
              </a:spcBef>
              <a:spcAft>
                <a:spcPts val="0"/>
              </a:spcAft>
              <a:buClr>
                <a:schemeClr val="accent1">
                  <a:shade val="75000"/>
                </a:schemeClr>
              </a:buClr>
              <a:buFont typeface="Wingdings" pitchFamily="2" charset="2"/>
              <a:buChar char="§"/>
              <a:defRPr/>
            </a:pPr>
            <a:r>
              <a:rPr lang="en-US" sz="2000" dirty="0" smtClean="0">
                <a:solidFill>
                  <a:srgbClr val="7030A0"/>
                </a:solidFill>
                <a:latin typeface="Arial" pitchFamily="34" charset="0"/>
                <a:cs typeface="Arial" pitchFamily="34" charset="0"/>
              </a:rPr>
              <a:t>Seller provided value</a:t>
            </a:r>
          </a:p>
          <a:p>
            <a:pPr lvl="2" indent="-182880" eaLnBrk="1" fontAlgn="auto" hangingPunct="1">
              <a:spcBef>
                <a:spcPts val="600"/>
              </a:spcBef>
              <a:spcAft>
                <a:spcPts val="0"/>
              </a:spcAft>
              <a:buClr>
                <a:schemeClr val="accent1">
                  <a:shade val="75000"/>
                </a:schemeClr>
              </a:buClr>
              <a:buFont typeface="Wingdings" pitchFamily="2" charset="2"/>
              <a:buChar char="§"/>
              <a:defRPr/>
            </a:pPr>
            <a:r>
              <a:rPr lang="en-US" sz="2000" dirty="0" smtClean="0">
                <a:solidFill>
                  <a:srgbClr val="7030A0"/>
                </a:solidFill>
                <a:latin typeface="Arial" pitchFamily="34" charset="0"/>
                <a:cs typeface="Arial" pitchFamily="34" charset="0"/>
              </a:rPr>
              <a:t>Customer has legal, transferable rights in collateral</a:t>
            </a:r>
          </a:p>
          <a:p>
            <a:pPr marL="640080" lvl="1" indent="-274320" eaLnBrk="1" fontAlgn="auto" hangingPunct="1">
              <a:spcBef>
                <a:spcPts val="600"/>
              </a:spcBef>
              <a:spcAft>
                <a:spcPts val="0"/>
              </a:spcAft>
              <a:buNone/>
              <a:defRPr/>
            </a:pPr>
            <a:r>
              <a:rPr lang="en-US" sz="2000" dirty="0" smtClean="0">
                <a:solidFill>
                  <a:schemeClr val="accent1">
                    <a:lumMod val="75000"/>
                  </a:schemeClr>
                </a:solidFill>
                <a:latin typeface="Arial" pitchFamily="34" charset="0"/>
                <a:cs typeface="Arial" pitchFamily="34" charset="0"/>
              </a:rPr>
              <a:t>2. </a:t>
            </a:r>
            <a:r>
              <a:rPr lang="en-US" sz="2000" i="1" dirty="0" smtClean="0">
                <a:solidFill>
                  <a:schemeClr val="accent1">
                    <a:lumMod val="75000"/>
                  </a:schemeClr>
                </a:solidFill>
                <a:latin typeface="Arial" pitchFamily="34" charset="0"/>
                <a:cs typeface="Arial" pitchFamily="34" charset="0"/>
              </a:rPr>
              <a:t>Perfected (Perfection)</a:t>
            </a:r>
          </a:p>
          <a:p>
            <a:pPr lvl="2" indent="-182880" eaLnBrk="1" fontAlgn="auto" hangingPunct="1">
              <a:spcBef>
                <a:spcPts val="600"/>
              </a:spcBef>
              <a:spcAft>
                <a:spcPts val="0"/>
              </a:spcAft>
              <a:buClr>
                <a:schemeClr val="accent1">
                  <a:shade val="75000"/>
                </a:schemeClr>
              </a:buClr>
              <a:buFont typeface="Wingdings" pitchFamily="2" charset="2"/>
              <a:buChar char="§"/>
              <a:defRPr/>
            </a:pPr>
            <a:r>
              <a:rPr lang="en-US" sz="2000" dirty="0" smtClean="0">
                <a:solidFill>
                  <a:srgbClr val="7030A0"/>
                </a:solidFill>
                <a:latin typeface="Arial" pitchFamily="34" charset="0"/>
                <a:cs typeface="Arial" pitchFamily="34" charset="0"/>
              </a:rPr>
              <a:t>Filing w/proper official </a:t>
            </a:r>
          </a:p>
          <a:p>
            <a:pPr marL="274320" indent="-274320" eaLnBrk="1" fontAlgn="auto" hangingPunct="1">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Interests in Inventory</a:t>
            </a:r>
          </a:p>
          <a:p>
            <a:pPr marL="640080" lvl="1" indent="-274320" eaLnBrk="1" fontAlgn="auto" hangingPunct="1">
              <a:spcBef>
                <a:spcPts val="600"/>
              </a:spcBef>
              <a:spcAft>
                <a:spcPts val="0"/>
              </a:spcAft>
              <a:buFont typeface="Wingdings 2"/>
              <a:buChar char=""/>
              <a:defRPr/>
            </a:pPr>
            <a:r>
              <a:rPr lang="en-US" sz="2000" dirty="0" smtClean="0">
                <a:solidFill>
                  <a:srgbClr val="7030A0"/>
                </a:solidFill>
                <a:latin typeface="Arial" pitchFamily="34" charset="0"/>
                <a:cs typeface="Arial" pitchFamily="34" charset="0"/>
              </a:rPr>
              <a:t>As collateral, equipment, inventory, raw materials (</a:t>
            </a:r>
            <a:r>
              <a:rPr lang="en-US" sz="2000" i="1" u="sng" dirty="0" smtClean="0">
                <a:solidFill>
                  <a:srgbClr val="7030A0"/>
                </a:solidFill>
                <a:latin typeface="Arial" pitchFamily="34" charset="0"/>
                <a:cs typeface="Arial" pitchFamily="34" charset="0"/>
              </a:rPr>
              <a:t>tangible property</a:t>
            </a:r>
            <a:r>
              <a:rPr lang="en-US" sz="2000" i="1" dirty="0" smtClean="0">
                <a:solidFill>
                  <a:srgbClr val="7030A0"/>
                </a:solidFill>
                <a:latin typeface="Arial" pitchFamily="34" charset="0"/>
                <a:cs typeface="Arial" pitchFamily="34" charset="0"/>
              </a:rPr>
              <a:t>) </a:t>
            </a:r>
            <a:r>
              <a:rPr lang="en-US" sz="2000" dirty="0" smtClean="0">
                <a:solidFill>
                  <a:srgbClr val="7030A0"/>
                </a:solidFill>
                <a:latin typeface="Arial" pitchFamily="34" charset="0"/>
                <a:cs typeface="Arial" pitchFamily="34" charset="0"/>
              </a:rPr>
              <a:t>are used as </a:t>
            </a:r>
            <a:r>
              <a:rPr lang="en-US" sz="2000" dirty="0" smtClean="0">
                <a:solidFill>
                  <a:schemeClr val="accent1">
                    <a:lumMod val="75000"/>
                  </a:schemeClr>
                </a:solidFill>
                <a:latin typeface="Arial" pitchFamily="34" charset="0"/>
                <a:cs typeface="Arial" pitchFamily="34" charset="0"/>
              </a:rPr>
              <a:t>security</a:t>
            </a:r>
          </a:p>
          <a:p>
            <a:pPr marL="274320" indent="-274320" eaLnBrk="1" fontAlgn="auto" hangingPunct="1">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a:t>
            </a:r>
            <a:r>
              <a:rPr lang="en-US" sz="2000" i="1" dirty="0" smtClean="0">
                <a:solidFill>
                  <a:schemeClr val="accent1">
                    <a:lumMod val="75000"/>
                  </a:schemeClr>
                </a:solidFill>
                <a:latin typeface="Arial" pitchFamily="34" charset="0"/>
                <a:cs typeface="Arial" pitchFamily="34" charset="0"/>
              </a:rPr>
              <a:t>Floating Lien</a:t>
            </a:r>
            <a:r>
              <a:rPr lang="en-US" sz="2000" dirty="0" smtClean="0">
                <a:solidFill>
                  <a:schemeClr val="accent1">
                    <a:lumMod val="75000"/>
                  </a:schemeClr>
                </a:solidFill>
                <a:latin typeface="Arial" pitchFamily="34" charset="0"/>
                <a:cs typeface="Arial" pitchFamily="34" charset="0"/>
              </a:rPr>
              <a:t>” Inventory</a:t>
            </a:r>
          </a:p>
          <a:p>
            <a:pPr marL="640080" lvl="1" indent="-274320" eaLnBrk="1" fontAlgn="auto" hangingPunct="1">
              <a:spcBef>
                <a:spcPts val="600"/>
              </a:spcBef>
              <a:spcAft>
                <a:spcPts val="0"/>
              </a:spcAft>
              <a:buFont typeface="Wingdings 2"/>
              <a:buChar char=""/>
              <a:defRPr/>
            </a:pPr>
            <a:r>
              <a:rPr lang="en-US" sz="2000" dirty="0" smtClean="0">
                <a:solidFill>
                  <a:srgbClr val="7030A0"/>
                </a:solidFill>
                <a:latin typeface="Arial" pitchFamily="34" charset="0"/>
                <a:cs typeface="Arial" pitchFamily="34" charset="0"/>
              </a:rPr>
              <a:t>Goods held for sale as well as raw materials </a:t>
            </a:r>
          </a:p>
          <a:p>
            <a:pPr marL="640080" lvl="1" indent="-274320" eaLnBrk="1" fontAlgn="auto" hangingPunct="1">
              <a:spcBef>
                <a:spcPts val="600"/>
              </a:spcBef>
              <a:spcAft>
                <a:spcPts val="0"/>
              </a:spcAft>
              <a:buFont typeface="Wingdings 2"/>
              <a:buChar char=""/>
              <a:defRPr/>
            </a:pPr>
            <a:r>
              <a:rPr lang="en-US" sz="2000" dirty="0" smtClean="0">
                <a:solidFill>
                  <a:srgbClr val="7030A0"/>
                </a:solidFill>
                <a:latin typeface="Arial" pitchFamily="34" charset="0"/>
                <a:cs typeface="Arial" pitchFamily="34" charset="0"/>
              </a:rPr>
              <a:t>Inventory is constantly changing</a:t>
            </a:r>
          </a:p>
          <a:p>
            <a:pPr marL="640080" lvl="1" indent="-274320" eaLnBrk="1" fontAlgn="auto" hangingPunct="1">
              <a:lnSpc>
                <a:spcPct val="90000"/>
              </a:lnSpc>
              <a:spcAft>
                <a:spcPts val="0"/>
              </a:spcAft>
              <a:buFont typeface="Wingdings 2"/>
              <a:buChar char=""/>
              <a:defRPr/>
            </a:pPr>
            <a:endParaRPr lang="en-US" sz="1800" b="1" dirty="0" smtClean="0">
              <a:solidFill>
                <a:srgbClr val="7030A0"/>
              </a:solidFill>
              <a:latin typeface="+mj-lt"/>
              <a:cs typeface="Arial" pitchFamily="34" charset="0"/>
            </a:endParaRPr>
          </a:p>
          <a:p>
            <a:pPr lvl="2" indent="-182880" eaLnBrk="1" fontAlgn="auto" hangingPunct="1">
              <a:lnSpc>
                <a:spcPct val="90000"/>
              </a:lnSpc>
              <a:spcAft>
                <a:spcPts val="0"/>
              </a:spcAft>
              <a:buClr>
                <a:schemeClr val="accent1">
                  <a:shade val="75000"/>
                </a:schemeClr>
              </a:buClr>
              <a:buFontTx/>
              <a:buNone/>
              <a:defRPr/>
            </a:pPr>
            <a:endParaRPr lang="en-US" dirty="0" smtClean="0">
              <a:solidFill>
                <a:srgbClr val="7030A0"/>
              </a:solidFill>
              <a:latin typeface="+mj-lt"/>
              <a:cs typeface="Arial" pitchFamily="34"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barn(outVertical)">
                                      <p:cBhvr>
                                        <p:cTn id="7" dur="500"/>
                                        <p:tgtEl>
                                          <p:spTgt spid="368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36867">
                                            <p:txEl>
                                              <p:pRg st="0" end="0"/>
                                            </p:txEl>
                                          </p:spTgt>
                                        </p:tgtEl>
                                        <p:attrNameLst>
                                          <p:attrName>style.visibility</p:attrName>
                                        </p:attrNameLst>
                                      </p:cBhvr>
                                      <p:to>
                                        <p:strVal val="visible"/>
                                      </p:to>
                                    </p:set>
                                    <p:anim to="" calcmode="lin" valueType="num">
                                      <p:cBhvr>
                                        <p:cTn id="12" dur="1" fill="hold"/>
                                        <p:tgtEl>
                                          <p:spTgt spid="36867">
                                            <p:txEl>
                                              <p:pRg st="0" end="0"/>
                                            </p:txEl>
                                          </p:spTgt>
                                        </p:tgtEl>
                                        <p:attrNameLst>
                                          <p:attrName/>
                                        </p:attrNameLst>
                                      </p:cBhvr>
                                    </p:anim>
                                  </p:childTnLst>
                                  <p:subTnLst>
                                    <p:animClr clrSpc="rgb" dir="cw">
                                      <p:cBhvr override="childStyle">
                                        <p:cTn dur="1" fill="hold" display="0" masterRel="nextClick" afterEffect="1"/>
                                        <p:tgtEl>
                                          <p:spTgt spid="36867">
                                            <p:txEl>
                                              <p:pRg st="0" end="0"/>
                                            </p:txEl>
                                          </p:spTgt>
                                        </p:tgtEl>
                                        <p:attrNameLst>
                                          <p:attrName>ppt_c</p:attrName>
                                        </p:attrNameLst>
                                      </p:cBhvr>
                                      <p:to>
                                        <a:srgbClr val="FF5050"/>
                                      </p:to>
                                    </p:animClr>
                                  </p:sub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36867">
                                            <p:txEl>
                                              <p:pRg st="1" end="1"/>
                                            </p:txEl>
                                          </p:spTgt>
                                        </p:tgtEl>
                                        <p:attrNameLst>
                                          <p:attrName>style.visibility</p:attrName>
                                        </p:attrNameLst>
                                      </p:cBhvr>
                                      <p:to>
                                        <p:strVal val="visible"/>
                                      </p:to>
                                    </p:set>
                                    <p:anim to="" calcmode="lin" valueType="num">
                                      <p:cBhvr>
                                        <p:cTn id="17" dur="1" fill="hold"/>
                                        <p:tgtEl>
                                          <p:spTgt spid="36867">
                                            <p:txEl>
                                              <p:pRg st="1" end="1"/>
                                            </p:txEl>
                                          </p:spTgt>
                                        </p:tgtEl>
                                        <p:attrNameLst>
                                          <p:attrName/>
                                        </p:attrNameLst>
                                      </p:cBhvr>
                                    </p:anim>
                                  </p:childTnLst>
                                  <p:subTnLst>
                                    <p:animClr clrSpc="rgb" dir="cw">
                                      <p:cBhvr override="childStyle">
                                        <p:cTn dur="1" fill="hold" display="0" masterRel="nextClick" afterEffect="1"/>
                                        <p:tgtEl>
                                          <p:spTgt spid="36867">
                                            <p:txEl>
                                              <p:pRg st="1" end="1"/>
                                            </p:txEl>
                                          </p:spTgt>
                                        </p:tgtEl>
                                        <p:attrNameLst>
                                          <p:attrName>ppt_c</p:attrName>
                                        </p:attrNameLst>
                                      </p:cBhvr>
                                      <p:to>
                                        <a:srgbClr val="FF5050"/>
                                      </p:to>
                                    </p:animClr>
                                  </p:sub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36867">
                                            <p:txEl>
                                              <p:pRg st="2" end="2"/>
                                            </p:txEl>
                                          </p:spTgt>
                                        </p:tgtEl>
                                        <p:attrNameLst>
                                          <p:attrName>style.visibility</p:attrName>
                                        </p:attrNameLst>
                                      </p:cBhvr>
                                      <p:to>
                                        <p:strVal val="visible"/>
                                      </p:to>
                                    </p:set>
                                    <p:anim to="" calcmode="lin" valueType="num">
                                      <p:cBhvr>
                                        <p:cTn id="22" dur="1" fill="hold"/>
                                        <p:tgtEl>
                                          <p:spTgt spid="36867">
                                            <p:txEl>
                                              <p:pRg st="2" end="2"/>
                                            </p:txEl>
                                          </p:spTgt>
                                        </p:tgtEl>
                                        <p:attrNameLst>
                                          <p:attrName/>
                                        </p:attrNameLst>
                                      </p:cBhvr>
                                    </p:anim>
                                  </p:childTnLst>
                                  <p:subTnLst>
                                    <p:animClr clrSpc="rgb" dir="cw">
                                      <p:cBhvr override="childStyle">
                                        <p:cTn dur="1" fill="hold" display="0" masterRel="nextClick" afterEffect="1"/>
                                        <p:tgtEl>
                                          <p:spTgt spid="36867">
                                            <p:txEl>
                                              <p:pRg st="2" end="2"/>
                                            </p:txEl>
                                          </p:spTgt>
                                        </p:tgtEl>
                                        <p:attrNameLst>
                                          <p:attrName>ppt_c</p:attrName>
                                        </p:attrNameLst>
                                      </p:cBhvr>
                                      <p:to>
                                        <a:srgbClr val="FF5050"/>
                                      </p:to>
                                    </p:animClr>
                                  </p:sub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36867">
                                            <p:txEl>
                                              <p:pRg st="3" end="3"/>
                                            </p:txEl>
                                          </p:spTgt>
                                        </p:tgtEl>
                                        <p:attrNameLst>
                                          <p:attrName>style.visibility</p:attrName>
                                        </p:attrNameLst>
                                      </p:cBhvr>
                                      <p:to>
                                        <p:strVal val="visible"/>
                                      </p:to>
                                    </p:set>
                                    <p:anim to="" calcmode="lin" valueType="num">
                                      <p:cBhvr>
                                        <p:cTn id="27" dur="1" fill="hold"/>
                                        <p:tgtEl>
                                          <p:spTgt spid="36867">
                                            <p:txEl>
                                              <p:pRg st="3" end="3"/>
                                            </p:txEl>
                                          </p:spTgt>
                                        </p:tgtEl>
                                        <p:attrNameLst>
                                          <p:attrName/>
                                        </p:attrNameLst>
                                      </p:cBhvr>
                                    </p:anim>
                                  </p:childTnLst>
                                  <p:subTnLst>
                                    <p:animClr clrSpc="rgb" dir="cw">
                                      <p:cBhvr override="childStyle">
                                        <p:cTn dur="1" fill="hold" display="0" masterRel="nextClick" afterEffect="1"/>
                                        <p:tgtEl>
                                          <p:spTgt spid="36867">
                                            <p:txEl>
                                              <p:pRg st="3" end="3"/>
                                            </p:txEl>
                                          </p:spTgt>
                                        </p:tgtEl>
                                        <p:attrNameLst>
                                          <p:attrName>ppt_c</p:attrName>
                                        </p:attrNameLst>
                                      </p:cBhvr>
                                      <p:to>
                                        <a:srgbClr val="FF5050"/>
                                      </p:to>
                                    </p:animClr>
                                  </p:sub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36867">
                                            <p:txEl>
                                              <p:pRg st="4" end="4"/>
                                            </p:txEl>
                                          </p:spTgt>
                                        </p:tgtEl>
                                        <p:attrNameLst>
                                          <p:attrName>style.visibility</p:attrName>
                                        </p:attrNameLst>
                                      </p:cBhvr>
                                      <p:to>
                                        <p:strVal val="visible"/>
                                      </p:to>
                                    </p:set>
                                    <p:anim to="" calcmode="lin" valueType="num">
                                      <p:cBhvr>
                                        <p:cTn id="32" dur="1" fill="hold"/>
                                        <p:tgtEl>
                                          <p:spTgt spid="36867">
                                            <p:txEl>
                                              <p:pRg st="4" end="4"/>
                                            </p:txEl>
                                          </p:spTgt>
                                        </p:tgtEl>
                                        <p:attrNameLst>
                                          <p:attrName/>
                                        </p:attrNameLst>
                                      </p:cBhvr>
                                    </p:anim>
                                  </p:childTnLst>
                                  <p:subTnLst>
                                    <p:animClr clrSpc="rgb" dir="cw">
                                      <p:cBhvr override="childStyle">
                                        <p:cTn dur="1" fill="hold" display="0" masterRel="nextClick" afterEffect="1"/>
                                        <p:tgtEl>
                                          <p:spTgt spid="36867">
                                            <p:txEl>
                                              <p:pRg st="4" end="4"/>
                                            </p:txEl>
                                          </p:spTgt>
                                        </p:tgtEl>
                                        <p:attrNameLst>
                                          <p:attrName>ppt_c</p:attrName>
                                        </p:attrNameLst>
                                      </p:cBhvr>
                                      <p:to>
                                        <a:srgbClr val="FF5050"/>
                                      </p:to>
                                    </p:animClr>
                                  </p:sub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36867">
                                            <p:txEl>
                                              <p:pRg st="5" end="5"/>
                                            </p:txEl>
                                          </p:spTgt>
                                        </p:tgtEl>
                                        <p:attrNameLst>
                                          <p:attrName>style.visibility</p:attrName>
                                        </p:attrNameLst>
                                      </p:cBhvr>
                                      <p:to>
                                        <p:strVal val="visible"/>
                                      </p:to>
                                    </p:set>
                                    <p:anim to="" calcmode="lin" valueType="num">
                                      <p:cBhvr>
                                        <p:cTn id="37" dur="1" fill="hold"/>
                                        <p:tgtEl>
                                          <p:spTgt spid="36867">
                                            <p:txEl>
                                              <p:pRg st="5" end="5"/>
                                            </p:txEl>
                                          </p:spTgt>
                                        </p:tgtEl>
                                        <p:attrNameLst>
                                          <p:attrName/>
                                        </p:attrNameLst>
                                      </p:cBhvr>
                                    </p:anim>
                                  </p:childTnLst>
                                  <p:subTnLst>
                                    <p:animClr clrSpc="rgb" dir="cw">
                                      <p:cBhvr override="childStyle">
                                        <p:cTn dur="1" fill="hold" display="0" masterRel="nextClick" afterEffect="1"/>
                                        <p:tgtEl>
                                          <p:spTgt spid="36867">
                                            <p:txEl>
                                              <p:pRg st="5" end="5"/>
                                            </p:txEl>
                                          </p:spTgt>
                                        </p:tgtEl>
                                        <p:attrNameLst>
                                          <p:attrName>ppt_c</p:attrName>
                                        </p:attrNameLst>
                                      </p:cBhvr>
                                      <p:to>
                                        <a:srgbClr val="FF5050"/>
                                      </p:to>
                                    </p:animClr>
                                  </p:sub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499"/>
                                          </p:stCondLst>
                                        </p:cTn>
                                        <p:tgtEl>
                                          <p:spTgt spid="36867">
                                            <p:txEl>
                                              <p:pRg st="6" end="6"/>
                                            </p:txEl>
                                          </p:spTgt>
                                        </p:tgtEl>
                                        <p:attrNameLst>
                                          <p:attrName>style.visibility</p:attrName>
                                        </p:attrNameLst>
                                      </p:cBhvr>
                                      <p:to>
                                        <p:strVal val="visible"/>
                                      </p:to>
                                    </p:set>
                                    <p:anim to="" calcmode="lin" valueType="num">
                                      <p:cBhvr>
                                        <p:cTn id="42" dur="1" fill="hold"/>
                                        <p:tgtEl>
                                          <p:spTgt spid="36867">
                                            <p:txEl>
                                              <p:pRg st="6" end="6"/>
                                            </p:txEl>
                                          </p:spTgt>
                                        </p:tgtEl>
                                        <p:attrNameLst>
                                          <p:attrName/>
                                        </p:attrNameLst>
                                      </p:cBhvr>
                                    </p:anim>
                                  </p:childTnLst>
                                  <p:subTnLst>
                                    <p:animClr clrSpc="rgb" dir="cw">
                                      <p:cBhvr override="childStyle">
                                        <p:cTn dur="1" fill="hold" display="0" masterRel="nextClick" afterEffect="1"/>
                                        <p:tgtEl>
                                          <p:spTgt spid="36867">
                                            <p:txEl>
                                              <p:pRg st="6" end="6"/>
                                            </p:txEl>
                                          </p:spTgt>
                                        </p:tgtEl>
                                        <p:attrNameLst>
                                          <p:attrName>ppt_c</p:attrName>
                                        </p:attrNameLst>
                                      </p:cBhvr>
                                      <p:to>
                                        <a:srgbClr val="FF5050"/>
                                      </p:to>
                                    </p:animClr>
                                  </p:sub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499"/>
                                          </p:stCondLst>
                                        </p:cTn>
                                        <p:tgtEl>
                                          <p:spTgt spid="36867">
                                            <p:txEl>
                                              <p:pRg st="7" end="7"/>
                                            </p:txEl>
                                          </p:spTgt>
                                        </p:tgtEl>
                                        <p:attrNameLst>
                                          <p:attrName>style.visibility</p:attrName>
                                        </p:attrNameLst>
                                      </p:cBhvr>
                                      <p:to>
                                        <p:strVal val="visible"/>
                                      </p:to>
                                    </p:set>
                                    <p:anim to="" calcmode="lin" valueType="num">
                                      <p:cBhvr>
                                        <p:cTn id="47" dur="1" fill="hold"/>
                                        <p:tgtEl>
                                          <p:spTgt spid="36867">
                                            <p:txEl>
                                              <p:pRg st="7" end="7"/>
                                            </p:txEl>
                                          </p:spTgt>
                                        </p:tgtEl>
                                        <p:attrNameLst>
                                          <p:attrName/>
                                        </p:attrNameLst>
                                      </p:cBhvr>
                                    </p:anim>
                                  </p:childTnLst>
                                  <p:subTnLst>
                                    <p:animClr clrSpc="rgb" dir="cw">
                                      <p:cBhvr override="childStyle">
                                        <p:cTn dur="1" fill="hold" display="0" masterRel="nextClick" afterEffect="1"/>
                                        <p:tgtEl>
                                          <p:spTgt spid="36867">
                                            <p:txEl>
                                              <p:pRg st="7" end="7"/>
                                            </p:txEl>
                                          </p:spTgt>
                                        </p:tgtEl>
                                        <p:attrNameLst>
                                          <p:attrName>ppt_c</p:attrName>
                                        </p:attrNameLst>
                                      </p:cBhvr>
                                      <p:to>
                                        <a:srgbClr val="FF5050"/>
                                      </p:to>
                                    </p:animClr>
                                  </p:sub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499"/>
                                          </p:stCondLst>
                                        </p:cTn>
                                        <p:tgtEl>
                                          <p:spTgt spid="36867">
                                            <p:txEl>
                                              <p:pRg st="8" end="8"/>
                                            </p:txEl>
                                          </p:spTgt>
                                        </p:tgtEl>
                                        <p:attrNameLst>
                                          <p:attrName>style.visibility</p:attrName>
                                        </p:attrNameLst>
                                      </p:cBhvr>
                                      <p:to>
                                        <p:strVal val="visible"/>
                                      </p:to>
                                    </p:set>
                                    <p:anim to="" calcmode="lin" valueType="num">
                                      <p:cBhvr>
                                        <p:cTn id="52" dur="1" fill="hold"/>
                                        <p:tgtEl>
                                          <p:spTgt spid="36867">
                                            <p:txEl>
                                              <p:pRg st="8" end="8"/>
                                            </p:txEl>
                                          </p:spTgt>
                                        </p:tgtEl>
                                        <p:attrNameLst>
                                          <p:attrName/>
                                        </p:attrNameLst>
                                      </p:cBhvr>
                                    </p:anim>
                                  </p:childTnLst>
                                  <p:subTnLst>
                                    <p:animClr clrSpc="rgb" dir="cw">
                                      <p:cBhvr override="childStyle">
                                        <p:cTn dur="1" fill="hold" display="0" masterRel="nextClick" afterEffect="1"/>
                                        <p:tgtEl>
                                          <p:spTgt spid="36867">
                                            <p:txEl>
                                              <p:pRg st="8" end="8"/>
                                            </p:txEl>
                                          </p:spTgt>
                                        </p:tgtEl>
                                        <p:attrNameLst>
                                          <p:attrName>ppt_c</p:attrName>
                                        </p:attrNameLst>
                                      </p:cBhvr>
                                      <p:to>
                                        <a:srgbClr val="FF5050"/>
                                      </p:to>
                                    </p:animClr>
                                  </p:sub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499"/>
                                          </p:stCondLst>
                                        </p:cTn>
                                        <p:tgtEl>
                                          <p:spTgt spid="36867">
                                            <p:txEl>
                                              <p:pRg st="9" end="9"/>
                                            </p:txEl>
                                          </p:spTgt>
                                        </p:tgtEl>
                                        <p:attrNameLst>
                                          <p:attrName>style.visibility</p:attrName>
                                        </p:attrNameLst>
                                      </p:cBhvr>
                                      <p:to>
                                        <p:strVal val="visible"/>
                                      </p:to>
                                    </p:set>
                                    <p:anim to="" calcmode="lin" valueType="num">
                                      <p:cBhvr>
                                        <p:cTn id="57" dur="1" fill="hold"/>
                                        <p:tgtEl>
                                          <p:spTgt spid="36867">
                                            <p:txEl>
                                              <p:pRg st="9" end="9"/>
                                            </p:txEl>
                                          </p:spTgt>
                                        </p:tgtEl>
                                        <p:attrNameLst>
                                          <p:attrName/>
                                        </p:attrNameLst>
                                      </p:cBhvr>
                                    </p:anim>
                                  </p:childTnLst>
                                  <p:subTnLst>
                                    <p:animClr clrSpc="rgb" dir="cw">
                                      <p:cBhvr override="childStyle">
                                        <p:cTn dur="1" fill="hold" display="0" masterRel="nextClick" afterEffect="1"/>
                                        <p:tgtEl>
                                          <p:spTgt spid="36867">
                                            <p:txEl>
                                              <p:pRg st="9" end="9"/>
                                            </p:txEl>
                                          </p:spTgt>
                                        </p:tgtEl>
                                        <p:attrNameLst>
                                          <p:attrName>ppt_c</p:attrName>
                                        </p:attrNameLst>
                                      </p:cBhvr>
                                      <p:to>
                                        <a:srgbClr val="FF5050"/>
                                      </p:to>
                                    </p:animClr>
                                  </p:sub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499"/>
                                          </p:stCondLst>
                                        </p:cTn>
                                        <p:tgtEl>
                                          <p:spTgt spid="36867">
                                            <p:txEl>
                                              <p:pRg st="10" end="10"/>
                                            </p:txEl>
                                          </p:spTgt>
                                        </p:tgtEl>
                                        <p:attrNameLst>
                                          <p:attrName>style.visibility</p:attrName>
                                        </p:attrNameLst>
                                      </p:cBhvr>
                                      <p:to>
                                        <p:strVal val="visible"/>
                                      </p:to>
                                    </p:set>
                                    <p:anim to="" calcmode="lin" valueType="num">
                                      <p:cBhvr>
                                        <p:cTn id="62" dur="1" fill="hold"/>
                                        <p:tgtEl>
                                          <p:spTgt spid="36867">
                                            <p:txEl>
                                              <p:pRg st="10" end="10"/>
                                            </p:txEl>
                                          </p:spTgt>
                                        </p:tgtEl>
                                        <p:attrNameLst>
                                          <p:attrName/>
                                        </p:attrNameLst>
                                      </p:cBhvr>
                                    </p:anim>
                                  </p:childTnLst>
                                  <p:subTnLst>
                                    <p:animClr clrSpc="rgb" dir="cw">
                                      <p:cBhvr override="childStyle">
                                        <p:cTn dur="1" fill="hold" display="0" masterRel="nextClick" afterEffect="1"/>
                                        <p:tgtEl>
                                          <p:spTgt spid="36867">
                                            <p:txEl>
                                              <p:pRg st="10" end="10"/>
                                            </p:txEl>
                                          </p:spTgt>
                                        </p:tgtEl>
                                        <p:attrNameLst>
                                          <p:attrName>ppt_c</p:attrName>
                                        </p:attrNameLst>
                                      </p:cBhvr>
                                      <p:to>
                                        <a:srgbClr val="FF5050"/>
                                      </p:to>
                                    </p:animClr>
                                  </p:sub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499"/>
                                          </p:stCondLst>
                                        </p:cTn>
                                        <p:tgtEl>
                                          <p:spTgt spid="36867">
                                            <p:txEl>
                                              <p:pRg st="11" end="11"/>
                                            </p:txEl>
                                          </p:spTgt>
                                        </p:tgtEl>
                                        <p:attrNameLst>
                                          <p:attrName>style.visibility</p:attrName>
                                        </p:attrNameLst>
                                      </p:cBhvr>
                                      <p:to>
                                        <p:strVal val="visible"/>
                                      </p:to>
                                    </p:set>
                                    <p:anim to="" calcmode="lin" valueType="num">
                                      <p:cBhvr>
                                        <p:cTn id="67" dur="1" fill="hold"/>
                                        <p:tgtEl>
                                          <p:spTgt spid="36867">
                                            <p:txEl>
                                              <p:pRg st="11" end="11"/>
                                            </p:txEl>
                                          </p:spTgt>
                                        </p:tgtEl>
                                        <p:attrNameLst>
                                          <p:attrName/>
                                        </p:attrNameLst>
                                      </p:cBhvr>
                                    </p:anim>
                                  </p:childTnLst>
                                  <p:subTnLst>
                                    <p:animClr clrSpc="rgb" dir="cw">
                                      <p:cBhvr override="childStyle">
                                        <p:cTn dur="1" fill="hold" display="0" masterRel="nextClick" afterEffect="1"/>
                                        <p:tgtEl>
                                          <p:spTgt spid="36867">
                                            <p:txEl>
                                              <p:pRg st="11" end="11"/>
                                            </p:txEl>
                                          </p:spTgt>
                                        </p:tgtEl>
                                        <p:attrNameLst>
                                          <p:attrName>ppt_c</p:attrName>
                                        </p:attrNameLst>
                                      </p:cBhvr>
                                      <p:to>
                                        <a:srgbClr val="FF5050"/>
                                      </p:to>
                                    </p:animClr>
                                  </p:subTnLst>
                                </p:cTn>
                              </p:par>
                            </p:childTnLst>
                          </p:cTn>
                        </p:par>
                      </p:childTnLst>
                    </p:cTn>
                  </p:par>
                  <p:par>
                    <p:cTn id="68" fill="hold">
                      <p:stCondLst>
                        <p:cond delay="indefinite"/>
                      </p:stCondLst>
                      <p:childTnLst>
                        <p:par>
                          <p:cTn id="69" fill="hold">
                            <p:stCondLst>
                              <p:cond delay="0"/>
                            </p:stCondLst>
                            <p:childTnLst>
                              <p:par>
                                <p:cTn id="70" presetID="24" presetClass="entr" presetSubtype="0" fill="hold" grpId="0" nodeType="clickEffect">
                                  <p:stCondLst>
                                    <p:cond delay="0"/>
                                  </p:stCondLst>
                                  <p:childTnLst>
                                    <p:set>
                                      <p:cBhvr>
                                        <p:cTn id="71" dur="1" fill="hold">
                                          <p:stCondLst>
                                            <p:cond delay="499"/>
                                          </p:stCondLst>
                                        </p:cTn>
                                        <p:tgtEl>
                                          <p:spTgt spid="36867">
                                            <p:txEl>
                                              <p:pRg st="12" end="12"/>
                                            </p:txEl>
                                          </p:spTgt>
                                        </p:tgtEl>
                                        <p:attrNameLst>
                                          <p:attrName>style.visibility</p:attrName>
                                        </p:attrNameLst>
                                      </p:cBhvr>
                                      <p:to>
                                        <p:strVal val="visible"/>
                                      </p:to>
                                    </p:set>
                                    <p:anim to="" calcmode="lin" valueType="num">
                                      <p:cBhvr>
                                        <p:cTn id="72" dur="1" fill="hold"/>
                                        <p:tgtEl>
                                          <p:spTgt spid="36867">
                                            <p:txEl>
                                              <p:pRg st="12" end="12"/>
                                            </p:txEl>
                                          </p:spTgt>
                                        </p:tgtEl>
                                        <p:attrNameLst>
                                          <p:attrName/>
                                        </p:attrNameLst>
                                      </p:cBhvr>
                                    </p:anim>
                                  </p:childTnLst>
                                  <p:subTnLst>
                                    <p:animClr clrSpc="rgb" dir="cw">
                                      <p:cBhvr override="childStyle">
                                        <p:cTn dur="1" fill="hold" display="0" masterRel="nextClick" afterEffect="1"/>
                                        <p:tgtEl>
                                          <p:spTgt spid="36867">
                                            <p:txEl>
                                              <p:pRg st="12" end="12"/>
                                            </p:txEl>
                                          </p:spTgt>
                                        </p:tgtEl>
                                        <p:attrNameLst>
                                          <p:attrName>ppt_c</p:attrName>
                                        </p:attrNameLst>
                                      </p:cBhvr>
                                      <p:to>
                                        <a:srgbClr val="FF5050"/>
                                      </p:to>
                                    </p:animClr>
                                  </p:subTnLst>
                                </p:cTn>
                              </p:par>
                            </p:childTnLst>
                          </p:cTn>
                        </p:par>
                      </p:childTnLst>
                    </p:cTn>
                  </p:par>
                  <p:par>
                    <p:cTn id="73" fill="hold">
                      <p:stCondLst>
                        <p:cond delay="indefinite"/>
                      </p:stCondLst>
                      <p:childTnLst>
                        <p:par>
                          <p:cTn id="74" fill="hold">
                            <p:stCondLst>
                              <p:cond delay="0"/>
                            </p:stCondLst>
                            <p:childTnLst>
                              <p:par>
                                <p:cTn id="75" presetID="24" presetClass="entr" presetSubtype="0" fill="hold" grpId="0" nodeType="clickEffect">
                                  <p:stCondLst>
                                    <p:cond delay="0"/>
                                  </p:stCondLst>
                                  <p:childTnLst>
                                    <p:set>
                                      <p:cBhvr>
                                        <p:cTn id="76" dur="1" fill="hold">
                                          <p:stCondLst>
                                            <p:cond delay="499"/>
                                          </p:stCondLst>
                                        </p:cTn>
                                        <p:tgtEl>
                                          <p:spTgt spid="36867">
                                            <p:txEl>
                                              <p:pRg st="13" end="13"/>
                                            </p:txEl>
                                          </p:spTgt>
                                        </p:tgtEl>
                                        <p:attrNameLst>
                                          <p:attrName>style.visibility</p:attrName>
                                        </p:attrNameLst>
                                      </p:cBhvr>
                                      <p:to>
                                        <p:strVal val="visible"/>
                                      </p:to>
                                    </p:set>
                                    <p:anim to="" calcmode="lin" valueType="num">
                                      <p:cBhvr>
                                        <p:cTn id="77" dur="1" fill="hold"/>
                                        <p:tgtEl>
                                          <p:spTgt spid="36867">
                                            <p:txEl>
                                              <p:pRg st="13" end="13"/>
                                            </p:txEl>
                                          </p:spTgt>
                                        </p:tgtEl>
                                        <p:attrNameLst>
                                          <p:attrName/>
                                        </p:attrNameLst>
                                      </p:cBhvr>
                                    </p:anim>
                                  </p:childTnLst>
                                  <p:subTnLst>
                                    <p:animClr clrSpc="rgb" dir="cw">
                                      <p:cBhvr override="childStyle">
                                        <p:cTn dur="1" fill="hold" display="0" masterRel="nextClick" afterEffect="1"/>
                                        <p:tgtEl>
                                          <p:spTgt spid="36867">
                                            <p:txEl>
                                              <p:pRg st="13" end="13"/>
                                            </p:txEl>
                                          </p:spTgt>
                                        </p:tgtEl>
                                        <p:attrNameLst>
                                          <p:attrName>ppt_c</p:attrName>
                                        </p:attrNameLst>
                                      </p:cBhvr>
                                      <p:to>
                                        <a:srgbClr val="FF505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autoUpdateAnimBg="0"/>
      <p:bldP spid="36867" grpId="0" build="p" bldLvl="3"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04800"/>
            <a:ext cx="8382000" cy="533400"/>
          </a:xfrm>
        </p:spPr>
        <p:txBody>
          <a:bodyPr>
            <a:noAutofit/>
          </a:bodyPr>
          <a:lstStyle/>
          <a:p>
            <a:pPr algn="ctr" eaLnBrk="1" fontAlgn="auto" hangingPunct="1">
              <a:spcAft>
                <a:spcPts val="0"/>
              </a:spcAft>
              <a:defRPr/>
            </a:pPr>
            <a:r>
              <a:rPr lang="en-US" sz="40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Negotiable Instruments</a:t>
            </a:r>
            <a:endParaRPr lang="en-US" sz="4000" dirty="0" smtClean="0">
              <a:solidFill>
                <a:srgbClr val="7030A0"/>
              </a:solidFill>
              <a:effectLst>
                <a:outerShdw blurRad="38100" dist="38100" dir="2700000" algn="tl">
                  <a:srgbClr val="000000">
                    <a:alpha val="43137"/>
                  </a:srgbClr>
                </a:outerShdw>
              </a:effectLst>
              <a:latin typeface="Arial" pitchFamily="34" charset="0"/>
              <a:cs typeface="Arial" pitchFamily="34" charset="0"/>
            </a:endParaRPr>
          </a:p>
        </p:txBody>
      </p:sp>
      <p:sp>
        <p:nvSpPr>
          <p:cNvPr id="4099" name="Rectangle 3"/>
          <p:cNvSpPr>
            <a:spLocks noGrp="1" noChangeArrowheads="1"/>
          </p:cNvSpPr>
          <p:nvPr>
            <p:ph sz="quarter" idx="1"/>
          </p:nvPr>
        </p:nvSpPr>
        <p:spPr>
          <a:xfrm>
            <a:off x="381000" y="1066800"/>
            <a:ext cx="8153400" cy="5410200"/>
          </a:xfrm>
        </p:spPr>
        <p:txBody>
          <a:bodyPr>
            <a:noAutofit/>
          </a:bodyPr>
          <a:lstStyle/>
          <a:p>
            <a:pPr marL="274320" indent="-274320" eaLnBrk="1" fontAlgn="auto" hangingPunct="1">
              <a:spcAft>
                <a:spcPts val="600"/>
              </a:spcAft>
              <a:buFont typeface="Wingdings"/>
              <a:buChar char=""/>
              <a:defRPr/>
            </a:pPr>
            <a:r>
              <a:rPr lang="en-US" u="sng" dirty="0" smtClean="0">
                <a:solidFill>
                  <a:srgbClr val="7030A0"/>
                </a:solidFill>
                <a:latin typeface="Arial" pitchFamily="34" charset="0"/>
                <a:cs typeface="Arial" pitchFamily="34" charset="0"/>
              </a:rPr>
              <a:t>Functions of Negotiable Instruments</a:t>
            </a:r>
          </a:p>
          <a:p>
            <a:pPr marL="640080" lvl="1" indent="-274320" eaLnBrk="1" fontAlgn="auto" hangingPunct="1">
              <a:spcBef>
                <a:spcPts val="600"/>
              </a:spcBef>
              <a:spcAft>
                <a:spcPts val="600"/>
              </a:spcAft>
              <a:buFont typeface="Wingdings 2"/>
              <a:buChar char=""/>
              <a:defRPr/>
            </a:pPr>
            <a:r>
              <a:rPr lang="en-US" sz="2400" dirty="0" smtClean="0">
                <a:solidFill>
                  <a:schemeClr val="accent1">
                    <a:lumMod val="75000"/>
                  </a:schemeClr>
                </a:solidFill>
                <a:latin typeface="Arial" pitchFamily="34" charset="0"/>
                <a:cs typeface="Arial" pitchFamily="34" charset="0"/>
              </a:rPr>
              <a:t>Substitute for cash (checks for example)</a:t>
            </a:r>
          </a:p>
          <a:p>
            <a:pPr marL="640080" lvl="1" indent="-274320" eaLnBrk="1" fontAlgn="auto" hangingPunct="1">
              <a:spcBef>
                <a:spcPts val="600"/>
              </a:spcBef>
              <a:spcAft>
                <a:spcPts val="600"/>
              </a:spcAft>
              <a:buFont typeface="Wingdings 2"/>
              <a:buChar char=""/>
              <a:defRPr/>
            </a:pPr>
            <a:r>
              <a:rPr lang="en-US" sz="2400" dirty="0" smtClean="0">
                <a:solidFill>
                  <a:schemeClr val="accent1">
                    <a:lumMod val="75000"/>
                  </a:schemeClr>
                </a:solidFill>
                <a:latin typeface="Arial" pitchFamily="34" charset="0"/>
                <a:cs typeface="Arial" pitchFamily="34" charset="0"/>
              </a:rPr>
              <a:t>Provides way to extend credit (promissory note) </a:t>
            </a:r>
          </a:p>
          <a:p>
            <a:pPr marL="274320" indent="-274320" eaLnBrk="1" fontAlgn="auto" hangingPunct="1">
              <a:spcAft>
                <a:spcPts val="600"/>
              </a:spcAft>
              <a:buFont typeface="Wingdings"/>
              <a:buChar char=""/>
              <a:defRPr/>
            </a:pPr>
            <a:r>
              <a:rPr lang="en-US" u="sng" dirty="0" smtClean="0">
                <a:solidFill>
                  <a:srgbClr val="7030A0"/>
                </a:solidFill>
                <a:latin typeface="Arial" pitchFamily="34" charset="0"/>
                <a:cs typeface="Arial" pitchFamily="34" charset="0"/>
              </a:rPr>
              <a:t>Types of Negotiable Instruments</a:t>
            </a:r>
          </a:p>
          <a:p>
            <a:pPr marL="640080" lvl="1" indent="-274320" eaLnBrk="1" fontAlgn="auto" hangingPunct="1">
              <a:spcBef>
                <a:spcPts val="600"/>
              </a:spcBef>
              <a:spcAft>
                <a:spcPts val="600"/>
              </a:spcAft>
              <a:buFont typeface="Wingdings 2"/>
              <a:buChar char=""/>
              <a:defRPr/>
            </a:pPr>
            <a:r>
              <a:rPr lang="en-US" sz="2400" dirty="0" smtClean="0">
                <a:solidFill>
                  <a:schemeClr val="accent1">
                    <a:lumMod val="75000"/>
                  </a:schemeClr>
                </a:solidFill>
                <a:latin typeface="Arial" pitchFamily="34" charset="0"/>
                <a:cs typeface="Arial" pitchFamily="34" charset="0"/>
              </a:rPr>
              <a:t>3 party instruments used instead of cash and as credit device</a:t>
            </a:r>
          </a:p>
          <a:p>
            <a:pPr lvl="2" indent="-182880" eaLnBrk="1" fontAlgn="auto" hangingPunct="1">
              <a:spcBef>
                <a:spcPts val="600"/>
              </a:spcBef>
              <a:spcAft>
                <a:spcPts val="600"/>
              </a:spcAft>
              <a:buClr>
                <a:schemeClr val="accent1">
                  <a:shade val="75000"/>
                </a:schemeClr>
              </a:buClr>
              <a:buFont typeface="Wingdings" pitchFamily="2" charset="2"/>
              <a:buChar char="§"/>
              <a:defRPr/>
            </a:pPr>
            <a:r>
              <a:rPr lang="en-US" sz="2400" dirty="0" smtClean="0">
                <a:solidFill>
                  <a:schemeClr val="accent1">
                    <a:lumMod val="75000"/>
                  </a:schemeClr>
                </a:solidFill>
                <a:latin typeface="Arial" pitchFamily="34" charset="0"/>
                <a:cs typeface="Arial" pitchFamily="34" charset="0"/>
              </a:rPr>
              <a:t>Orders to Pay: Drafts</a:t>
            </a:r>
          </a:p>
          <a:p>
            <a:pPr lvl="2" indent="-182880" eaLnBrk="1" fontAlgn="auto" hangingPunct="1">
              <a:spcBef>
                <a:spcPts val="600"/>
              </a:spcBef>
              <a:spcAft>
                <a:spcPts val="600"/>
              </a:spcAft>
              <a:buClr>
                <a:schemeClr val="accent1">
                  <a:shade val="75000"/>
                </a:schemeClr>
              </a:buClr>
              <a:buFont typeface="Wingdings" pitchFamily="2" charset="2"/>
              <a:buChar char="§"/>
              <a:defRPr/>
            </a:pPr>
            <a:r>
              <a:rPr lang="en-US" sz="2400" dirty="0" smtClean="0">
                <a:solidFill>
                  <a:schemeClr val="accent1">
                    <a:lumMod val="75000"/>
                  </a:schemeClr>
                </a:solidFill>
                <a:latin typeface="Arial" pitchFamily="34" charset="0"/>
                <a:cs typeface="Arial" pitchFamily="34" charset="0"/>
              </a:rPr>
              <a:t>Orders to Pay: Checks</a:t>
            </a:r>
          </a:p>
          <a:p>
            <a:pPr marL="640080" lvl="1" indent="-274320" eaLnBrk="1" fontAlgn="auto" hangingPunct="1">
              <a:spcBef>
                <a:spcPts val="600"/>
              </a:spcBef>
              <a:spcAft>
                <a:spcPts val="600"/>
              </a:spcAft>
              <a:buFont typeface="Wingdings 2"/>
              <a:buChar char=""/>
              <a:defRPr/>
            </a:pPr>
            <a:r>
              <a:rPr lang="en-US" sz="2400" dirty="0" smtClean="0">
                <a:solidFill>
                  <a:schemeClr val="accent1">
                    <a:lumMod val="75000"/>
                  </a:schemeClr>
                </a:solidFill>
                <a:latin typeface="Arial" pitchFamily="34" charset="0"/>
                <a:cs typeface="Arial" pitchFamily="34" charset="0"/>
              </a:rPr>
              <a:t>2 party instruments used as credit device</a:t>
            </a:r>
          </a:p>
          <a:p>
            <a:pPr lvl="2" indent="-182880" eaLnBrk="1" fontAlgn="auto" hangingPunct="1">
              <a:spcBef>
                <a:spcPts val="600"/>
              </a:spcBef>
              <a:spcAft>
                <a:spcPts val="600"/>
              </a:spcAft>
              <a:buClr>
                <a:schemeClr val="accent1">
                  <a:shade val="75000"/>
                </a:schemeClr>
              </a:buClr>
              <a:buFont typeface="Wingdings" pitchFamily="2" charset="2"/>
              <a:buChar char="§"/>
              <a:defRPr/>
            </a:pPr>
            <a:r>
              <a:rPr lang="en-US" sz="2400" dirty="0" smtClean="0">
                <a:solidFill>
                  <a:schemeClr val="accent1">
                    <a:lumMod val="75000"/>
                  </a:schemeClr>
                </a:solidFill>
                <a:latin typeface="Arial" pitchFamily="34" charset="0"/>
                <a:cs typeface="Arial" pitchFamily="34" charset="0"/>
              </a:rPr>
              <a:t>Promises to Pay: Notes</a:t>
            </a:r>
          </a:p>
          <a:p>
            <a:pPr lvl="2" indent="-182880" eaLnBrk="1" fontAlgn="auto" hangingPunct="1">
              <a:spcBef>
                <a:spcPts val="600"/>
              </a:spcBef>
              <a:spcAft>
                <a:spcPts val="600"/>
              </a:spcAft>
              <a:buClr>
                <a:schemeClr val="accent1">
                  <a:shade val="75000"/>
                </a:schemeClr>
              </a:buClr>
              <a:buFont typeface="Wingdings" pitchFamily="2" charset="2"/>
              <a:buChar char="§"/>
              <a:defRPr/>
            </a:pPr>
            <a:r>
              <a:rPr lang="en-US" sz="2400" dirty="0" smtClean="0">
                <a:solidFill>
                  <a:schemeClr val="accent1">
                    <a:lumMod val="75000"/>
                  </a:schemeClr>
                </a:solidFill>
                <a:latin typeface="Arial" pitchFamily="34" charset="0"/>
                <a:cs typeface="Arial" pitchFamily="34" charset="0"/>
              </a:rPr>
              <a:t>Promises to Pay: Certificates of Deposit</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barn(outVertical)">
                                      <p:cBhvr>
                                        <p:cTn id="7" dur="500"/>
                                        <p:tgtEl>
                                          <p:spTgt spid="40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4099">
                                            <p:txEl>
                                              <p:pRg st="0" end="0"/>
                                            </p:txEl>
                                          </p:spTgt>
                                        </p:tgtEl>
                                        <p:attrNameLst>
                                          <p:attrName>style.visibility</p:attrName>
                                        </p:attrNameLst>
                                      </p:cBhvr>
                                      <p:to>
                                        <p:strVal val="visible"/>
                                      </p:to>
                                    </p:set>
                                    <p:anim to="" calcmode="lin" valueType="num">
                                      <p:cBhvr>
                                        <p:cTn id="12" dur="1" fill="hold"/>
                                        <p:tgtEl>
                                          <p:spTgt spid="4099">
                                            <p:txEl>
                                              <p:pRg st="0" end="0"/>
                                            </p:txEl>
                                          </p:spTgt>
                                        </p:tgtEl>
                                        <p:attrNameLst>
                                          <p:attrName/>
                                        </p:attrNameLst>
                                      </p:cBhvr>
                                    </p:anim>
                                  </p:childTnLst>
                                  <p:subTnLst>
                                    <p:animClr clrSpc="rgb" dir="cw">
                                      <p:cBhvr override="childStyle">
                                        <p:cTn dur="1" fill="hold" display="0" masterRel="nextClick" afterEffect="1"/>
                                        <p:tgtEl>
                                          <p:spTgt spid="4099">
                                            <p:txEl>
                                              <p:pRg st="0" end="0"/>
                                            </p:txEl>
                                          </p:spTgt>
                                        </p:tgtEl>
                                        <p:attrNameLst>
                                          <p:attrName>ppt_c</p:attrName>
                                        </p:attrNameLst>
                                      </p:cBhvr>
                                      <p:to>
                                        <a:schemeClr val="accent2"/>
                                      </p:to>
                                    </p:animClr>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4099">
                                            <p:txEl>
                                              <p:pRg st="1" end="1"/>
                                            </p:txEl>
                                          </p:spTgt>
                                        </p:tgtEl>
                                        <p:attrNameLst>
                                          <p:attrName>style.visibility</p:attrName>
                                        </p:attrNameLst>
                                      </p:cBhvr>
                                      <p:to>
                                        <p:strVal val="visible"/>
                                      </p:to>
                                    </p:set>
                                    <p:anim to="" calcmode="lin" valueType="num">
                                      <p:cBhvr>
                                        <p:cTn id="17" dur="1" fill="hold"/>
                                        <p:tgtEl>
                                          <p:spTgt spid="4099">
                                            <p:txEl>
                                              <p:pRg st="1" end="1"/>
                                            </p:txEl>
                                          </p:spTgt>
                                        </p:tgtEl>
                                        <p:attrNameLst>
                                          <p:attrName/>
                                        </p:attrNameLst>
                                      </p:cBhvr>
                                    </p:anim>
                                  </p:childTnLst>
                                  <p:subTnLst>
                                    <p:animClr clrSpc="rgb" dir="cw">
                                      <p:cBhvr override="childStyle">
                                        <p:cTn dur="1" fill="hold" display="0" masterRel="nextClick" afterEffect="1"/>
                                        <p:tgtEl>
                                          <p:spTgt spid="4099">
                                            <p:txEl>
                                              <p:pRg st="1" end="1"/>
                                            </p:txEl>
                                          </p:spTgt>
                                        </p:tgtEl>
                                        <p:attrNameLst>
                                          <p:attrName>ppt_c</p:attrName>
                                        </p:attrNameLst>
                                      </p:cBhvr>
                                      <p:to>
                                        <a:schemeClr val="accent2"/>
                                      </p:to>
                                    </p:animClr>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4099">
                                            <p:txEl>
                                              <p:pRg st="2" end="2"/>
                                            </p:txEl>
                                          </p:spTgt>
                                        </p:tgtEl>
                                        <p:attrNameLst>
                                          <p:attrName>style.visibility</p:attrName>
                                        </p:attrNameLst>
                                      </p:cBhvr>
                                      <p:to>
                                        <p:strVal val="visible"/>
                                      </p:to>
                                    </p:set>
                                    <p:anim to="" calcmode="lin" valueType="num">
                                      <p:cBhvr>
                                        <p:cTn id="22" dur="1" fill="hold"/>
                                        <p:tgtEl>
                                          <p:spTgt spid="4099">
                                            <p:txEl>
                                              <p:pRg st="2" end="2"/>
                                            </p:txEl>
                                          </p:spTgt>
                                        </p:tgtEl>
                                        <p:attrNameLst>
                                          <p:attrName/>
                                        </p:attrNameLst>
                                      </p:cBhvr>
                                    </p:anim>
                                  </p:childTnLst>
                                  <p:subTnLst>
                                    <p:animClr clrSpc="rgb" dir="cw">
                                      <p:cBhvr override="childStyle">
                                        <p:cTn dur="1" fill="hold" display="0" masterRel="nextClick" afterEffect="1"/>
                                        <p:tgtEl>
                                          <p:spTgt spid="4099">
                                            <p:txEl>
                                              <p:pRg st="2" end="2"/>
                                            </p:txEl>
                                          </p:spTgt>
                                        </p:tgtEl>
                                        <p:attrNameLst>
                                          <p:attrName>ppt_c</p:attrName>
                                        </p:attrNameLst>
                                      </p:cBhvr>
                                      <p:to>
                                        <a:schemeClr val="accent2"/>
                                      </p:to>
                                    </p:animClr>
                                    <p:audio>
                                      <p:cMediaNode>
                                        <p:cTn display="0" masterRel="sameClick">
                                          <p:stCondLst>
                                            <p:cond evt="begin" delay="0">
                                              <p:tn val="20"/>
                                            </p:cond>
                                          </p:stCondLst>
                                          <p:endCondLst>
                                            <p:cond evt="onStopAudio" delay="0">
                                              <p:tgtEl>
                                                <p:sldTgt/>
                                              </p:tgtEl>
                                            </p:cond>
                                          </p:endCondLst>
                                        </p:cTn>
                                        <p:tgtEl>
                                          <p:sndTgt r:embed="rId2" name="WHOOSH.WAV"/>
                                        </p:tgtEl>
                                      </p:cMediaNode>
                                    </p:audio>
                                  </p:sub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4099">
                                            <p:txEl>
                                              <p:pRg st="3" end="3"/>
                                            </p:txEl>
                                          </p:spTgt>
                                        </p:tgtEl>
                                        <p:attrNameLst>
                                          <p:attrName>style.visibility</p:attrName>
                                        </p:attrNameLst>
                                      </p:cBhvr>
                                      <p:to>
                                        <p:strVal val="visible"/>
                                      </p:to>
                                    </p:set>
                                    <p:anim to="" calcmode="lin" valueType="num">
                                      <p:cBhvr>
                                        <p:cTn id="27" dur="1" fill="hold"/>
                                        <p:tgtEl>
                                          <p:spTgt spid="4099">
                                            <p:txEl>
                                              <p:pRg st="3" end="3"/>
                                            </p:txEl>
                                          </p:spTgt>
                                        </p:tgtEl>
                                        <p:attrNameLst>
                                          <p:attrName/>
                                        </p:attrNameLst>
                                      </p:cBhvr>
                                    </p:anim>
                                  </p:childTnLst>
                                  <p:subTnLst>
                                    <p:animClr clrSpc="rgb" dir="cw">
                                      <p:cBhvr override="childStyle">
                                        <p:cTn dur="1" fill="hold" display="0" masterRel="nextClick" afterEffect="1"/>
                                        <p:tgtEl>
                                          <p:spTgt spid="4099">
                                            <p:txEl>
                                              <p:pRg st="3" end="3"/>
                                            </p:txEl>
                                          </p:spTgt>
                                        </p:tgtEl>
                                        <p:attrNameLst>
                                          <p:attrName>ppt_c</p:attrName>
                                        </p:attrNameLst>
                                      </p:cBhvr>
                                      <p:to>
                                        <a:schemeClr val="accent2"/>
                                      </p:to>
                                    </p:animClr>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4099">
                                            <p:txEl>
                                              <p:pRg st="4" end="4"/>
                                            </p:txEl>
                                          </p:spTgt>
                                        </p:tgtEl>
                                        <p:attrNameLst>
                                          <p:attrName>style.visibility</p:attrName>
                                        </p:attrNameLst>
                                      </p:cBhvr>
                                      <p:to>
                                        <p:strVal val="visible"/>
                                      </p:to>
                                    </p:set>
                                    <p:anim to="" calcmode="lin" valueType="num">
                                      <p:cBhvr>
                                        <p:cTn id="32" dur="1" fill="hold"/>
                                        <p:tgtEl>
                                          <p:spTgt spid="4099">
                                            <p:txEl>
                                              <p:pRg st="4" end="4"/>
                                            </p:txEl>
                                          </p:spTgt>
                                        </p:tgtEl>
                                        <p:attrNameLst>
                                          <p:attrName/>
                                        </p:attrNameLst>
                                      </p:cBhvr>
                                    </p:anim>
                                  </p:childTnLst>
                                  <p:subTnLst>
                                    <p:animClr clrSpc="rgb" dir="cw">
                                      <p:cBhvr override="childStyle">
                                        <p:cTn dur="1" fill="hold" display="0" masterRel="nextClick" afterEffect="1"/>
                                        <p:tgtEl>
                                          <p:spTgt spid="4099">
                                            <p:txEl>
                                              <p:pRg st="4" end="4"/>
                                            </p:txEl>
                                          </p:spTgt>
                                        </p:tgtEl>
                                        <p:attrNameLst>
                                          <p:attrName>ppt_c</p:attrName>
                                        </p:attrNameLst>
                                      </p:cBhvr>
                                      <p:to>
                                        <a:schemeClr val="accent2"/>
                                      </p:to>
                                    </p:animClr>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4099">
                                            <p:txEl>
                                              <p:pRg st="5" end="5"/>
                                            </p:txEl>
                                          </p:spTgt>
                                        </p:tgtEl>
                                        <p:attrNameLst>
                                          <p:attrName>style.visibility</p:attrName>
                                        </p:attrNameLst>
                                      </p:cBhvr>
                                      <p:to>
                                        <p:strVal val="visible"/>
                                      </p:to>
                                    </p:set>
                                    <p:anim to="" calcmode="lin" valueType="num">
                                      <p:cBhvr>
                                        <p:cTn id="37" dur="1" fill="hold"/>
                                        <p:tgtEl>
                                          <p:spTgt spid="4099">
                                            <p:txEl>
                                              <p:pRg st="5" end="5"/>
                                            </p:txEl>
                                          </p:spTgt>
                                        </p:tgtEl>
                                        <p:attrNameLst>
                                          <p:attrName/>
                                        </p:attrNameLst>
                                      </p:cBhvr>
                                    </p:anim>
                                  </p:childTnLst>
                                  <p:subTnLst>
                                    <p:animClr clrSpc="rgb" dir="cw">
                                      <p:cBhvr override="childStyle">
                                        <p:cTn dur="1" fill="hold" display="0" masterRel="nextClick" afterEffect="1"/>
                                        <p:tgtEl>
                                          <p:spTgt spid="4099">
                                            <p:txEl>
                                              <p:pRg st="5" end="5"/>
                                            </p:txEl>
                                          </p:spTgt>
                                        </p:tgtEl>
                                        <p:attrNameLst>
                                          <p:attrName>ppt_c</p:attrName>
                                        </p:attrNameLst>
                                      </p:cBhvr>
                                      <p:to>
                                        <a:schemeClr val="accent2"/>
                                      </p:to>
                                    </p:animClr>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499"/>
                                          </p:stCondLst>
                                        </p:cTn>
                                        <p:tgtEl>
                                          <p:spTgt spid="4099">
                                            <p:txEl>
                                              <p:pRg st="6" end="6"/>
                                            </p:txEl>
                                          </p:spTgt>
                                        </p:tgtEl>
                                        <p:attrNameLst>
                                          <p:attrName>style.visibility</p:attrName>
                                        </p:attrNameLst>
                                      </p:cBhvr>
                                      <p:to>
                                        <p:strVal val="visible"/>
                                      </p:to>
                                    </p:set>
                                    <p:anim to="" calcmode="lin" valueType="num">
                                      <p:cBhvr>
                                        <p:cTn id="42" dur="1" fill="hold"/>
                                        <p:tgtEl>
                                          <p:spTgt spid="4099">
                                            <p:txEl>
                                              <p:pRg st="6" end="6"/>
                                            </p:txEl>
                                          </p:spTgt>
                                        </p:tgtEl>
                                        <p:attrNameLst>
                                          <p:attrName/>
                                        </p:attrNameLst>
                                      </p:cBhvr>
                                    </p:anim>
                                  </p:childTnLst>
                                  <p:subTnLst>
                                    <p:animClr clrSpc="rgb" dir="cw">
                                      <p:cBhvr override="childStyle">
                                        <p:cTn dur="1" fill="hold" display="0" masterRel="nextClick" afterEffect="1"/>
                                        <p:tgtEl>
                                          <p:spTgt spid="4099">
                                            <p:txEl>
                                              <p:pRg st="6" end="6"/>
                                            </p:txEl>
                                          </p:spTgt>
                                        </p:tgtEl>
                                        <p:attrNameLst>
                                          <p:attrName>ppt_c</p:attrName>
                                        </p:attrNameLst>
                                      </p:cBhvr>
                                      <p:to>
                                        <a:schemeClr val="accent2"/>
                                      </p:to>
                                    </p:animClr>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499"/>
                                          </p:stCondLst>
                                        </p:cTn>
                                        <p:tgtEl>
                                          <p:spTgt spid="4099">
                                            <p:txEl>
                                              <p:pRg st="7" end="7"/>
                                            </p:txEl>
                                          </p:spTgt>
                                        </p:tgtEl>
                                        <p:attrNameLst>
                                          <p:attrName>style.visibility</p:attrName>
                                        </p:attrNameLst>
                                      </p:cBhvr>
                                      <p:to>
                                        <p:strVal val="visible"/>
                                      </p:to>
                                    </p:set>
                                    <p:anim to="" calcmode="lin" valueType="num">
                                      <p:cBhvr>
                                        <p:cTn id="47" dur="1" fill="hold"/>
                                        <p:tgtEl>
                                          <p:spTgt spid="4099">
                                            <p:txEl>
                                              <p:pRg st="7" end="7"/>
                                            </p:txEl>
                                          </p:spTgt>
                                        </p:tgtEl>
                                        <p:attrNameLst>
                                          <p:attrName/>
                                        </p:attrNameLst>
                                      </p:cBhvr>
                                    </p:anim>
                                  </p:childTnLst>
                                  <p:subTnLst>
                                    <p:animClr clrSpc="rgb" dir="cw">
                                      <p:cBhvr override="childStyle">
                                        <p:cTn dur="1" fill="hold" display="0" masterRel="nextClick" afterEffect="1"/>
                                        <p:tgtEl>
                                          <p:spTgt spid="4099">
                                            <p:txEl>
                                              <p:pRg st="7" end="7"/>
                                            </p:txEl>
                                          </p:spTgt>
                                        </p:tgtEl>
                                        <p:attrNameLst>
                                          <p:attrName>ppt_c</p:attrName>
                                        </p:attrNameLst>
                                      </p:cBhvr>
                                      <p:to>
                                        <a:schemeClr val="accent2"/>
                                      </p:to>
                                    </p:animClr>
                                    <p:audio>
                                      <p:cMediaNode>
                                        <p:cTn display="0" masterRel="sameClick">
                                          <p:stCondLst>
                                            <p:cond evt="begin" delay="0">
                                              <p:tn val="45"/>
                                            </p:cond>
                                          </p:stCondLst>
                                          <p:endCondLst>
                                            <p:cond evt="onStopAudio" delay="0">
                                              <p:tgtEl>
                                                <p:sldTgt/>
                                              </p:tgtEl>
                                            </p:cond>
                                          </p:endCondLst>
                                        </p:cTn>
                                        <p:tgtEl>
                                          <p:sndTgt r:embed="rId2" name="WHOOSH.WAV"/>
                                        </p:tgtEl>
                                      </p:cMediaNode>
                                    </p:audio>
                                  </p:sub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499"/>
                                          </p:stCondLst>
                                        </p:cTn>
                                        <p:tgtEl>
                                          <p:spTgt spid="4099">
                                            <p:txEl>
                                              <p:pRg st="8" end="8"/>
                                            </p:txEl>
                                          </p:spTgt>
                                        </p:tgtEl>
                                        <p:attrNameLst>
                                          <p:attrName>style.visibility</p:attrName>
                                        </p:attrNameLst>
                                      </p:cBhvr>
                                      <p:to>
                                        <p:strVal val="visible"/>
                                      </p:to>
                                    </p:set>
                                    <p:anim to="" calcmode="lin" valueType="num">
                                      <p:cBhvr>
                                        <p:cTn id="52" dur="1" fill="hold"/>
                                        <p:tgtEl>
                                          <p:spTgt spid="4099">
                                            <p:txEl>
                                              <p:pRg st="8" end="8"/>
                                            </p:txEl>
                                          </p:spTgt>
                                        </p:tgtEl>
                                        <p:attrNameLst>
                                          <p:attrName/>
                                        </p:attrNameLst>
                                      </p:cBhvr>
                                    </p:anim>
                                  </p:childTnLst>
                                  <p:subTnLst>
                                    <p:animClr clrSpc="rgb" dir="cw">
                                      <p:cBhvr override="childStyle">
                                        <p:cTn dur="1" fill="hold" display="0" masterRel="nextClick" afterEffect="1"/>
                                        <p:tgtEl>
                                          <p:spTgt spid="4099">
                                            <p:txEl>
                                              <p:pRg st="8" end="8"/>
                                            </p:txEl>
                                          </p:spTgt>
                                        </p:tgtEl>
                                        <p:attrNameLst>
                                          <p:attrName>ppt_c</p:attrName>
                                        </p:attrNameLst>
                                      </p:cBhvr>
                                      <p:to>
                                        <a:schemeClr val="accent2"/>
                                      </p:to>
                                    </p:animClr>
                                    <p:audio>
                                      <p:cMediaNode>
                                        <p:cTn display="0" masterRel="sameClick">
                                          <p:stCondLst>
                                            <p:cond evt="begin" delay="0">
                                              <p:tn val="50"/>
                                            </p:cond>
                                          </p:stCondLst>
                                          <p:endCondLst>
                                            <p:cond evt="onStopAudio" delay="0">
                                              <p:tgtEl>
                                                <p:sldTgt/>
                                              </p:tgtEl>
                                            </p:cond>
                                          </p:endCondLst>
                                        </p:cTn>
                                        <p:tgtEl>
                                          <p:sndTgt r:embed="rId2" name="WHOOSH.WAV"/>
                                        </p:tgtEl>
                                      </p:cMediaNode>
                                    </p:audio>
                                  </p:sub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499"/>
                                          </p:stCondLst>
                                        </p:cTn>
                                        <p:tgtEl>
                                          <p:spTgt spid="4099">
                                            <p:txEl>
                                              <p:pRg st="9" end="9"/>
                                            </p:txEl>
                                          </p:spTgt>
                                        </p:tgtEl>
                                        <p:attrNameLst>
                                          <p:attrName>style.visibility</p:attrName>
                                        </p:attrNameLst>
                                      </p:cBhvr>
                                      <p:to>
                                        <p:strVal val="visible"/>
                                      </p:to>
                                    </p:set>
                                    <p:anim to="" calcmode="lin" valueType="num">
                                      <p:cBhvr>
                                        <p:cTn id="57" dur="1" fill="hold"/>
                                        <p:tgtEl>
                                          <p:spTgt spid="4099">
                                            <p:txEl>
                                              <p:pRg st="9" end="9"/>
                                            </p:txEl>
                                          </p:spTgt>
                                        </p:tgtEl>
                                        <p:attrNameLst>
                                          <p:attrName/>
                                        </p:attrNameLst>
                                      </p:cBhvr>
                                    </p:anim>
                                  </p:childTnLst>
                                  <p:subTnLst>
                                    <p:animClr clrSpc="rgb" dir="cw">
                                      <p:cBhvr override="childStyle">
                                        <p:cTn dur="1" fill="hold" display="0" masterRel="nextClick" afterEffect="1"/>
                                        <p:tgtEl>
                                          <p:spTgt spid="4099">
                                            <p:txEl>
                                              <p:pRg st="9" end="9"/>
                                            </p:txEl>
                                          </p:spTgt>
                                        </p:tgtEl>
                                        <p:attrNameLst>
                                          <p:attrName>ppt_c</p:attrName>
                                        </p:attrNameLst>
                                      </p:cBhvr>
                                      <p:to>
                                        <a:schemeClr val="accent2"/>
                                      </p:to>
                                    </p:animClr>
                                    <p:audio>
                                      <p:cMediaNode>
                                        <p:cTn display="0" masterRel="sameClick">
                                          <p:stCondLst>
                                            <p:cond evt="begin" delay="0">
                                              <p:tn val="5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autoUpdateAnimBg="0"/>
      <p:bldP spid="4099" grpId="0" build="p" bldLvl="3"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457200" y="152400"/>
            <a:ext cx="8077200" cy="685800"/>
          </a:xfrm>
        </p:spPr>
        <p:txBody>
          <a:bodyPr>
            <a:noAutofit/>
          </a:bodyPr>
          <a:lstStyle/>
          <a:p>
            <a:pPr algn="ctr" eaLnBrk="1" fontAlgn="auto" hangingPunct="1">
              <a:spcAft>
                <a:spcPts val="0"/>
              </a:spcAft>
              <a:defRPr/>
            </a:pPr>
            <a:r>
              <a:rPr lang="en-US" sz="4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Default by Debtor</a:t>
            </a:r>
            <a:endParaRPr lang="en-US" sz="4000"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6868" name="Rectangle 1028"/>
          <p:cNvSpPr>
            <a:spLocks noGrp="1" noChangeArrowheads="1"/>
          </p:cNvSpPr>
          <p:nvPr>
            <p:ph sz="quarter" idx="2"/>
          </p:nvPr>
        </p:nvSpPr>
        <p:spPr>
          <a:xfrm>
            <a:off x="609600" y="1524000"/>
            <a:ext cx="8001000" cy="5029200"/>
          </a:xfrm>
        </p:spPr>
        <p:txBody>
          <a:bodyPr>
            <a:normAutofit/>
          </a:bodyPr>
          <a:lstStyle/>
          <a:p>
            <a:pPr marL="274320" indent="-274320" eaLnBrk="1" fontAlgn="auto" hangingPunct="1">
              <a:spcAft>
                <a:spcPts val="600"/>
              </a:spcAft>
              <a:buFont typeface="Wingdings"/>
              <a:buChar char=""/>
              <a:defRPr/>
            </a:pPr>
            <a:r>
              <a:rPr lang="en-US" dirty="0" smtClean="0">
                <a:solidFill>
                  <a:srgbClr val="7030A0"/>
                </a:solidFill>
                <a:latin typeface="Arial" pitchFamily="34" charset="0"/>
                <a:cs typeface="Arial" pitchFamily="34" charset="0"/>
              </a:rPr>
              <a:t>Some property my be </a:t>
            </a:r>
            <a:r>
              <a:rPr lang="en-US" i="1" u="sng" dirty="0" smtClean="0">
                <a:solidFill>
                  <a:srgbClr val="7030A0"/>
                </a:solidFill>
                <a:latin typeface="Arial" pitchFamily="34" charset="0"/>
                <a:cs typeface="Arial" pitchFamily="34" charset="0"/>
              </a:rPr>
              <a:t>exempt</a:t>
            </a:r>
            <a:r>
              <a:rPr lang="en-US" i="1" dirty="0" smtClean="0">
                <a:solidFill>
                  <a:srgbClr val="7030A0"/>
                </a:solidFill>
                <a:latin typeface="Arial" pitchFamily="34" charset="0"/>
                <a:cs typeface="Arial" pitchFamily="34" charset="0"/>
              </a:rPr>
              <a:t>, </a:t>
            </a:r>
            <a:r>
              <a:rPr lang="en-US" dirty="0" smtClean="0">
                <a:solidFill>
                  <a:srgbClr val="7030A0"/>
                </a:solidFill>
                <a:latin typeface="Arial" pitchFamily="34" charset="0"/>
                <a:cs typeface="Arial" pitchFamily="34" charset="0"/>
              </a:rPr>
              <a:t>i.e. </a:t>
            </a:r>
            <a:r>
              <a:rPr lang="en-US" i="1" u="sng" dirty="0" smtClean="0">
                <a:solidFill>
                  <a:schemeClr val="accent1">
                    <a:lumMod val="75000"/>
                  </a:schemeClr>
                </a:solidFill>
                <a:latin typeface="Arial" pitchFamily="34" charset="0"/>
                <a:cs typeface="Arial" pitchFamily="34" charset="0"/>
              </a:rPr>
              <a:t>homestead exemption</a:t>
            </a:r>
            <a:r>
              <a:rPr lang="en-US" i="1" dirty="0" smtClean="0">
                <a:solidFill>
                  <a:srgbClr val="7030A0"/>
                </a:solidFill>
                <a:latin typeface="Arial" pitchFamily="34" charset="0"/>
                <a:cs typeface="Arial" pitchFamily="34" charset="0"/>
              </a:rPr>
              <a:t> </a:t>
            </a:r>
            <a:r>
              <a:rPr lang="en-US" dirty="0" smtClean="0">
                <a:solidFill>
                  <a:srgbClr val="7030A0"/>
                </a:solidFill>
                <a:latin typeface="Arial" pitchFamily="34" charset="0"/>
                <a:cs typeface="Arial" pitchFamily="34" charset="0"/>
              </a:rPr>
              <a:t>(when personal assets have been placed as collateral </a:t>
            </a:r>
          </a:p>
          <a:p>
            <a:pPr marL="274320" indent="-274320" eaLnBrk="1" fontAlgn="auto" hangingPunct="1">
              <a:spcAft>
                <a:spcPts val="600"/>
              </a:spcAft>
              <a:buFont typeface="Wingdings"/>
              <a:buChar char=""/>
              <a:defRPr/>
            </a:pPr>
            <a:r>
              <a:rPr lang="en-US" i="1" dirty="0" smtClean="0">
                <a:solidFill>
                  <a:srgbClr val="7030A0"/>
                </a:solidFill>
                <a:latin typeface="Arial" pitchFamily="34" charset="0"/>
                <a:cs typeface="Arial" pitchFamily="34" charset="0"/>
              </a:rPr>
              <a:t>Default</a:t>
            </a:r>
            <a:r>
              <a:rPr lang="en-US" dirty="0" smtClean="0">
                <a:solidFill>
                  <a:srgbClr val="7030A0"/>
                </a:solidFill>
                <a:latin typeface="Arial" pitchFamily="34" charset="0"/>
                <a:cs typeface="Arial" pitchFamily="34" charset="0"/>
              </a:rPr>
              <a:t> is when the buyer doesn’t repay</a:t>
            </a:r>
          </a:p>
          <a:p>
            <a:pPr marL="274320" indent="-274320" eaLnBrk="1" fontAlgn="auto" hangingPunct="1">
              <a:spcAft>
                <a:spcPts val="600"/>
              </a:spcAft>
              <a:buFont typeface="Wingdings"/>
              <a:buChar char=""/>
              <a:defRPr/>
            </a:pPr>
            <a:r>
              <a:rPr lang="en-US" dirty="0" smtClean="0">
                <a:solidFill>
                  <a:srgbClr val="7030A0"/>
                </a:solidFill>
                <a:latin typeface="Arial" pitchFamily="34" charset="0"/>
                <a:cs typeface="Arial" pitchFamily="34" charset="0"/>
              </a:rPr>
              <a:t>Creditor can take back property and keep or may resell it </a:t>
            </a:r>
            <a:r>
              <a:rPr lang="en-US" dirty="0" smtClean="0">
                <a:solidFill>
                  <a:schemeClr val="accent1">
                    <a:lumMod val="75000"/>
                  </a:schemeClr>
                </a:solidFill>
                <a:latin typeface="Arial" pitchFamily="34" charset="0"/>
                <a:cs typeface="Arial" pitchFamily="34" charset="0"/>
              </a:rPr>
              <a:t>(</a:t>
            </a:r>
            <a:r>
              <a:rPr lang="en-US" i="1" dirty="0" smtClean="0">
                <a:solidFill>
                  <a:schemeClr val="accent1">
                    <a:lumMod val="75000"/>
                  </a:schemeClr>
                </a:solidFill>
                <a:latin typeface="Arial" pitchFamily="34" charset="0"/>
                <a:cs typeface="Arial" pitchFamily="34" charset="0"/>
              </a:rPr>
              <a:t>in a</a:t>
            </a:r>
            <a:r>
              <a:rPr lang="en-US" dirty="0" smtClean="0">
                <a:solidFill>
                  <a:schemeClr val="accent1">
                    <a:lumMod val="75000"/>
                  </a:schemeClr>
                </a:solidFill>
                <a:latin typeface="Arial" pitchFamily="34" charset="0"/>
                <a:cs typeface="Arial" pitchFamily="34" charset="0"/>
              </a:rPr>
              <a:t> </a:t>
            </a:r>
            <a:r>
              <a:rPr lang="en-US" i="1" u="sng" dirty="0" smtClean="0">
                <a:solidFill>
                  <a:schemeClr val="accent1">
                    <a:lumMod val="75000"/>
                  </a:schemeClr>
                </a:solidFill>
                <a:latin typeface="Arial" pitchFamily="34" charset="0"/>
                <a:cs typeface="Arial" pitchFamily="34" charset="0"/>
              </a:rPr>
              <a:t>“commercially reasonable manner”</a:t>
            </a:r>
            <a:r>
              <a:rPr lang="en-US" dirty="0" smtClean="0">
                <a:solidFill>
                  <a:schemeClr val="accent1">
                    <a:lumMod val="75000"/>
                  </a:schemeClr>
                </a:solidFill>
                <a:latin typeface="Arial" pitchFamily="34" charset="0"/>
                <a:cs typeface="Arial" pitchFamily="34" charset="0"/>
              </a:rPr>
              <a:t>)</a:t>
            </a:r>
            <a:endParaRPr lang="en-US" i="1" dirty="0" smtClean="0">
              <a:solidFill>
                <a:schemeClr val="accent1">
                  <a:lumMod val="75000"/>
                </a:schemeClr>
              </a:solidFill>
              <a:latin typeface="Arial" pitchFamily="34" charset="0"/>
              <a:cs typeface="Arial" pitchFamily="34" charset="0"/>
            </a:endParaRPr>
          </a:p>
          <a:p>
            <a:pPr marL="274320" indent="-274320" eaLnBrk="1" fontAlgn="auto" hangingPunct="1">
              <a:spcAft>
                <a:spcPts val="600"/>
              </a:spcAft>
              <a:buFont typeface="Wingdings"/>
              <a:buChar char=""/>
              <a:defRPr/>
            </a:pPr>
            <a:r>
              <a:rPr lang="en-US" dirty="0" smtClean="0">
                <a:solidFill>
                  <a:srgbClr val="7030A0"/>
                </a:solidFill>
                <a:latin typeface="Arial" pitchFamily="34" charset="0"/>
                <a:cs typeface="Arial" pitchFamily="34" charset="0"/>
              </a:rPr>
              <a:t>Any excess from sale of repossessed property over debt owed must be returned to debtor</a:t>
            </a:r>
          </a:p>
          <a:p>
            <a:pPr marL="274320" indent="-274320" eaLnBrk="1" fontAlgn="auto" hangingPunct="1">
              <a:spcAft>
                <a:spcPts val="600"/>
              </a:spcAft>
              <a:buFont typeface="Wingdings"/>
              <a:buChar char=""/>
              <a:defRPr/>
            </a:pPr>
            <a:r>
              <a:rPr lang="en-US" i="1" dirty="0" smtClean="0">
                <a:solidFill>
                  <a:schemeClr val="accent1">
                    <a:lumMod val="75000"/>
                  </a:schemeClr>
                </a:solidFill>
                <a:latin typeface="Arial" pitchFamily="34" charset="0"/>
                <a:cs typeface="Arial" pitchFamily="34" charset="0"/>
              </a:rPr>
              <a:t>See Fordyce Bank &amp; Trust Co. v. Bean Timberland, Inc.</a:t>
            </a:r>
          </a:p>
          <a:p>
            <a:pPr marL="274320" indent="-274320" eaLnBrk="1" fontAlgn="auto" hangingPunct="1">
              <a:spcAft>
                <a:spcPts val="600"/>
              </a:spcAft>
              <a:buFont typeface="Wingdings"/>
              <a:buChar char=""/>
              <a:defRPr/>
            </a:pPr>
            <a:r>
              <a:rPr lang="en-US" i="1" dirty="0" smtClean="0">
                <a:solidFill>
                  <a:schemeClr val="accent1">
                    <a:lumMod val="75000"/>
                  </a:schemeClr>
                </a:solidFill>
                <a:latin typeface="Arial" pitchFamily="34" charset="0"/>
                <a:cs typeface="Arial" pitchFamily="34" charset="0"/>
              </a:rPr>
              <a:t>See Exhibit 13.5</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barn(outVertical)">
                                      <p:cBhvr>
                                        <p:cTn id="7" dur="500"/>
                                        <p:tgtEl>
                                          <p:spTgt spid="368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36868">
                                            <p:txEl>
                                              <p:pRg st="0" end="0"/>
                                            </p:txEl>
                                          </p:spTgt>
                                        </p:tgtEl>
                                        <p:attrNameLst>
                                          <p:attrName>style.visibility</p:attrName>
                                        </p:attrNameLst>
                                      </p:cBhvr>
                                      <p:to>
                                        <p:strVal val="visible"/>
                                      </p:to>
                                    </p:set>
                                    <p:anim to="" calcmode="lin" valueType="num">
                                      <p:cBhvr>
                                        <p:cTn id="12" dur="1" fill="hold"/>
                                        <p:tgtEl>
                                          <p:spTgt spid="36868">
                                            <p:txEl>
                                              <p:pRg st="0" end="0"/>
                                            </p:txEl>
                                          </p:spTgt>
                                        </p:tgtEl>
                                        <p:attrNameLst>
                                          <p:attrName/>
                                        </p:attrNameLst>
                                      </p:cBhvr>
                                    </p:anim>
                                  </p:childTnLst>
                                  <p:subTnLst>
                                    <p:animClr clrSpc="rgb" dir="cw">
                                      <p:cBhvr override="childStyle">
                                        <p:cTn dur="1" fill="hold" display="0" masterRel="nextClick" afterEffect="1"/>
                                        <p:tgtEl>
                                          <p:spTgt spid="36868">
                                            <p:txEl>
                                              <p:pRg st="0" end="0"/>
                                            </p:txEl>
                                          </p:spTgt>
                                        </p:tgtEl>
                                        <p:attrNameLst>
                                          <p:attrName>ppt_c</p:attrName>
                                        </p:attrNameLst>
                                      </p:cBhvr>
                                      <p:to>
                                        <a:srgbClr val="FF5050"/>
                                      </p:to>
                                    </p:animClr>
                                  </p:sub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36868">
                                            <p:txEl>
                                              <p:pRg st="1" end="1"/>
                                            </p:txEl>
                                          </p:spTgt>
                                        </p:tgtEl>
                                        <p:attrNameLst>
                                          <p:attrName>style.visibility</p:attrName>
                                        </p:attrNameLst>
                                      </p:cBhvr>
                                      <p:to>
                                        <p:strVal val="visible"/>
                                      </p:to>
                                    </p:set>
                                    <p:anim to="" calcmode="lin" valueType="num">
                                      <p:cBhvr>
                                        <p:cTn id="17" dur="1" fill="hold"/>
                                        <p:tgtEl>
                                          <p:spTgt spid="36868">
                                            <p:txEl>
                                              <p:pRg st="1" end="1"/>
                                            </p:txEl>
                                          </p:spTgt>
                                        </p:tgtEl>
                                        <p:attrNameLst>
                                          <p:attrName/>
                                        </p:attrNameLst>
                                      </p:cBhvr>
                                    </p:anim>
                                  </p:childTnLst>
                                  <p:subTnLst>
                                    <p:animClr clrSpc="rgb" dir="cw">
                                      <p:cBhvr override="childStyle">
                                        <p:cTn dur="1" fill="hold" display="0" masterRel="nextClick" afterEffect="1"/>
                                        <p:tgtEl>
                                          <p:spTgt spid="36868">
                                            <p:txEl>
                                              <p:pRg st="1" end="1"/>
                                            </p:txEl>
                                          </p:spTgt>
                                        </p:tgtEl>
                                        <p:attrNameLst>
                                          <p:attrName>ppt_c</p:attrName>
                                        </p:attrNameLst>
                                      </p:cBhvr>
                                      <p:to>
                                        <a:srgbClr val="FF5050"/>
                                      </p:to>
                                    </p:animClr>
                                  </p:sub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36868">
                                            <p:txEl>
                                              <p:pRg st="2" end="2"/>
                                            </p:txEl>
                                          </p:spTgt>
                                        </p:tgtEl>
                                        <p:attrNameLst>
                                          <p:attrName>style.visibility</p:attrName>
                                        </p:attrNameLst>
                                      </p:cBhvr>
                                      <p:to>
                                        <p:strVal val="visible"/>
                                      </p:to>
                                    </p:set>
                                    <p:anim to="" calcmode="lin" valueType="num">
                                      <p:cBhvr>
                                        <p:cTn id="22" dur="1" fill="hold"/>
                                        <p:tgtEl>
                                          <p:spTgt spid="36868">
                                            <p:txEl>
                                              <p:pRg st="2" end="2"/>
                                            </p:txEl>
                                          </p:spTgt>
                                        </p:tgtEl>
                                        <p:attrNameLst>
                                          <p:attrName/>
                                        </p:attrNameLst>
                                      </p:cBhvr>
                                    </p:anim>
                                  </p:childTnLst>
                                  <p:subTnLst>
                                    <p:animClr clrSpc="rgb" dir="cw">
                                      <p:cBhvr override="childStyle">
                                        <p:cTn dur="1" fill="hold" display="0" masterRel="nextClick" afterEffect="1"/>
                                        <p:tgtEl>
                                          <p:spTgt spid="36868">
                                            <p:txEl>
                                              <p:pRg st="2" end="2"/>
                                            </p:txEl>
                                          </p:spTgt>
                                        </p:tgtEl>
                                        <p:attrNameLst>
                                          <p:attrName>ppt_c</p:attrName>
                                        </p:attrNameLst>
                                      </p:cBhvr>
                                      <p:to>
                                        <a:srgbClr val="FF5050"/>
                                      </p:to>
                                    </p:animClr>
                                  </p:sub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36868">
                                            <p:txEl>
                                              <p:pRg st="3" end="3"/>
                                            </p:txEl>
                                          </p:spTgt>
                                        </p:tgtEl>
                                        <p:attrNameLst>
                                          <p:attrName>style.visibility</p:attrName>
                                        </p:attrNameLst>
                                      </p:cBhvr>
                                      <p:to>
                                        <p:strVal val="visible"/>
                                      </p:to>
                                    </p:set>
                                    <p:anim to="" calcmode="lin" valueType="num">
                                      <p:cBhvr>
                                        <p:cTn id="27" dur="1" fill="hold"/>
                                        <p:tgtEl>
                                          <p:spTgt spid="36868">
                                            <p:txEl>
                                              <p:pRg st="3" end="3"/>
                                            </p:txEl>
                                          </p:spTgt>
                                        </p:tgtEl>
                                        <p:attrNameLst>
                                          <p:attrName/>
                                        </p:attrNameLst>
                                      </p:cBhvr>
                                    </p:anim>
                                  </p:childTnLst>
                                  <p:subTnLst>
                                    <p:animClr clrSpc="rgb" dir="cw">
                                      <p:cBhvr override="childStyle">
                                        <p:cTn dur="1" fill="hold" display="0" masterRel="nextClick" afterEffect="1"/>
                                        <p:tgtEl>
                                          <p:spTgt spid="36868">
                                            <p:txEl>
                                              <p:pRg st="3" end="3"/>
                                            </p:txEl>
                                          </p:spTgt>
                                        </p:tgtEl>
                                        <p:attrNameLst>
                                          <p:attrName>ppt_c</p:attrName>
                                        </p:attrNameLst>
                                      </p:cBhvr>
                                      <p:to>
                                        <a:srgbClr val="FF5050"/>
                                      </p:to>
                                    </p:animClr>
                                  </p:sub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36868">
                                            <p:txEl>
                                              <p:pRg st="4" end="4"/>
                                            </p:txEl>
                                          </p:spTgt>
                                        </p:tgtEl>
                                        <p:attrNameLst>
                                          <p:attrName>style.visibility</p:attrName>
                                        </p:attrNameLst>
                                      </p:cBhvr>
                                      <p:to>
                                        <p:strVal val="visible"/>
                                      </p:to>
                                    </p:set>
                                    <p:anim to="" calcmode="lin" valueType="num">
                                      <p:cBhvr>
                                        <p:cTn id="32" dur="1" fill="hold"/>
                                        <p:tgtEl>
                                          <p:spTgt spid="36868">
                                            <p:txEl>
                                              <p:pRg st="4" end="4"/>
                                            </p:txEl>
                                          </p:spTgt>
                                        </p:tgtEl>
                                        <p:attrNameLst>
                                          <p:attrName/>
                                        </p:attrNameLst>
                                      </p:cBhvr>
                                    </p:anim>
                                  </p:childTnLst>
                                  <p:subTnLst>
                                    <p:animClr clrSpc="rgb" dir="cw">
                                      <p:cBhvr override="childStyle">
                                        <p:cTn dur="1" fill="hold" display="0" masterRel="nextClick" afterEffect="1"/>
                                        <p:tgtEl>
                                          <p:spTgt spid="36868">
                                            <p:txEl>
                                              <p:pRg st="4" end="4"/>
                                            </p:txEl>
                                          </p:spTgt>
                                        </p:tgtEl>
                                        <p:attrNameLst>
                                          <p:attrName>ppt_c</p:attrName>
                                        </p:attrNameLst>
                                      </p:cBhvr>
                                      <p:to>
                                        <a:srgbClr val="FF5050"/>
                                      </p:to>
                                    </p:animClr>
                                  </p:sub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36868">
                                            <p:txEl>
                                              <p:pRg st="5" end="5"/>
                                            </p:txEl>
                                          </p:spTgt>
                                        </p:tgtEl>
                                        <p:attrNameLst>
                                          <p:attrName>style.visibility</p:attrName>
                                        </p:attrNameLst>
                                      </p:cBhvr>
                                      <p:to>
                                        <p:strVal val="visible"/>
                                      </p:to>
                                    </p:set>
                                    <p:anim to="" calcmode="lin" valueType="num">
                                      <p:cBhvr>
                                        <p:cTn id="37" dur="1" fill="hold"/>
                                        <p:tgtEl>
                                          <p:spTgt spid="36868">
                                            <p:txEl>
                                              <p:pRg st="5" end="5"/>
                                            </p:txEl>
                                          </p:spTgt>
                                        </p:tgtEl>
                                        <p:attrNameLst>
                                          <p:attrName/>
                                        </p:attrNameLst>
                                      </p:cBhvr>
                                    </p:anim>
                                  </p:childTnLst>
                                  <p:subTnLst>
                                    <p:animClr clrSpc="rgb" dir="cw">
                                      <p:cBhvr override="childStyle">
                                        <p:cTn dur="1" fill="hold" display="0" masterRel="nextClick" afterEffect="1"/>
                                        <p:tgtEl>
                                          <p:spTgt spid="36868">
                                            <p:txEl>
                                              <p:pRg st="5" end="5"/>
                                            </p:txEl>
                                          </p:spTgt>
                                        </p:tgtEl>
                                        <p:attrNameLst>
                                          <p:attrName>ppt_c</p:attrName>
                                        </p:attrNameLst>
                                      </p:cBhvr>
                                      <p:to>
                                        <a:srgbClr val="FF505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autoUpdateAnimBg="0"/>
      <p:bldP spid="36868" grpId="0" build="p" bldLvl="3"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0"/>
            <a:ext cx="8382000" cy="1066800"/>
          </a:xfrm>
        </p:spPr>
        <p:txBody>
          <a:bodyPr>
            <a:normAutofit fontScale="90000"/>
          </a:bodyPr>
          <a:lstStyle/>
          <a:p>
            <a:pPr algn="ctr" eaLnBrk="1" fontAlgn="auto" hangingPunct="1">
              <a:spcAft>
                <a:spcPts val="0"/>
              </a:spcAft>
              <a:defRPr/>
            </a:pPr>
            <a:r>
              <a:rPr lang="en-US" sz="36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Case</a:t>
            </a:r>
            <a:r>
              <a:rPr lang="en-US" sz="3600" b="1" i="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
            </a:r>
            <a:br>
              <a:rPr lang="en-US" sz="3600" b="1" i="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br>
            <a:r>
              <a:rPr lang="en-US" sz="3100" b="1" i="1" dirty="0" smtClean="0">
                <a:solidFill>
                  <a:srgbClr val="7030A0"/>
                </a:solidFill>
                <a:latin typeface="Arial" pitchFamily="34" charset="0"/>
                <a:cs typeface="Arial" pitchFamily="34" charset="0"/>
              </a:rPr>
              <a:t>Fordyce Bank &amp; Trust v. Bean Timberland, Inc.</a:t>
            </a:r>
          </a:p>
        </p:txBody>
      </p:sp>
      <p:sp>
        <p:nvSpPr>
          <p:cNvPr id="22531" name="Rectangle 6"/>
          <p:cNvSpPr>
            <a:spLocks noGrp="1" noChangeArrowheads="1"/>
          </p:cNvSpPr>
          <p:nvPr>
            <p:ph sz="quarter" idx="1"/>
          </p:nvPr>
        </p:nvSpPr>
        <p:spPr>
          <a:xfrm>
            <a:off x="457200" y="1143000"/>
            <a:ext cx="8153400" cy="5715000"/>
          </a:xfrm>
        </p:spPr>
        <p:txBody>
          <a:bodyPr>
            <a:normAutofit/>
          </a:bodyPr>
          <a:lstStyle/>
          <a:p>
            <a:pPr marL="274320" indent="-274320" eaLnBrk="1" fontAlgn="auto" hangingPunct="1">
              <a:lnSpc>
                <a:spcPct val="120000"/>
              </a:lnSpc>
              <a:spcAft>
                <a:spcPts val="0"/>
              </a:spcAft>
              <a:buFont typeface="Wingdings"/>
              <a:buChar char=""/>
              <a:defRPr/>
            </a:pPr>
            <a:r>
              <a:rPr lang="en-US" sz="1900" dirty="0" smtClean="0">
                <a:solidFill>
                  <a:srgbClr val="7030A0"/>
                </a:solidFill>
                <a:latin typeface="Arial" pitchFamily="34" charset="0"/>
                <a:cs typeface="Arial" pitchFamily="34" charset="0"/>
              </a:rPr>
              <a:t>Fordyce Bank made series of loans to Bean Timberland so it could buy timber from landowners. Bean would cut timber and sell logs to Potlatch and Idaho Timber (P&amp;I) – it would then mill logs into timber. Bean’s proceeds from timber sales would repay loans.</a:t>
            </a:r>
          </a:p>
          <a:p>
            <a:pPr marL="274320" indent="-274320" eaLnBrk="1" fontAlgn="auto" hangingPunct="1">
              <a:lnSpc>
                <a:spcPct val="120000"/>
              </a:lnSpc>
              <a:spcAft>
                <a:spcPts val="0"/>
              </a:spcAft>
              <a:buFont typeface="Wingdings"/>
              <a:buChar char=""/>
              <a:defRPr/>
            </a:pPr>
            <a:r>
              <a:rPr lang="en-US" sz="1900" dirty="0" smtClean="0">
                <a:solidFill>
                  <a:srgbClr val="7030A0"/>
                </a:solidFill>
                <a:latin typeface="Arial" pitchFamily="34" charset="0"/>
                <a:cs typeface="Arial" pitchFamily="34" charset="0"/>
              </a:rPr>
              <a:t>Bank perfected its interest by filing UCC Financing Statement with the Secretary of State’s Office of Arkansas. Bean sold timber but failed to repay loans; went bankrupt.</a:t>
            </a:r>
          </a:p>
          <a:p>
            <a:pPr marL="274320" indent="-274320" eaLnBrk="1" fontAlgn="auto" hangingPunct="1">
              <a:lnSpc>
                <a:spcPct val="120000"/>
              </a:lnSpc>
              <a:spcAft>
                <a:spcPts val="0"/>
              </a:spcAft>
              <a:buFont typeface="Wingdings"/>
              <a:buChar char=""/>
              <a:defRPr/>
            </a:pPr>
            <a:r>
              <a:rPr lang="en-US" sz="1900" dirty="0" smtClean="0">
                <a:solidFill>
                  <a:srgbClr val="7030A0"/>
                </a:solidFill>
                <a:latin typeface="Arial" pitchFamily="34" charset="0"/>
                <a:cs typeface="Arial" pitchFamily="34" charset="0"/>
              </a:rPr>
              <a:t>Bank sued P&amp;I because it had a priority interest in the timber sale proceeds. Bank said P&amp;I was </a:t>
            </a:r>
            <a:r>
              <a:rPr lang="en-US" sz="1900" i="1" dirty="0" smtClean="0">
                <a:solidFill>
                  <a:srgbClr val="7030A0"/>
                </a:solidFill>
                <a:latin typeface="Arial" pitchFamily="34" charset="0"/>
                <a:cs typeface="Arial" pitchFamily="34" charset="0"/>
              </a:rPr>
              <a:t>negligent</a:t>
            </a:r>
            <a:r>
              <a:rPr lang="en-US" sz="1900" dirty="0" smtClean="0">
                <a:solidFill>
                  <a:srgbClr val="7030A0"/>
                </a:solidFill>
                <a:latin typeface="Arial" pitchFamily="34" charset="0"/>
                <a:cs typeface="Arial" pitchFamily="34" charset="0"/>
              </a:rPr>
              <a:t> in its dealings for failing to do a lien search and did not </a:t>
            </a:r>
            <a:r>
              <a:rPr lang="en-US" sz="1900" i="1" dirty="0" smtClean="0">
                <a:solidFill>
                  <a:srgbClr val="7030A0"/>
                </a:solidFill>
                <a:latin typeface="Arial" pitchFamily="34" charset="0"/>
                <a:cs typeface="Arial" pitchFamily="34" charset="0"/>
              </a:rPr>
              <a:t>“exercise good faith” </a:t>
            </a:r>
            <a:r>
              <a:rPr lang="en-US" sz="1900" dirty="0" smtClean="0">
                <a:solidFill>
                  <a:srgbClr val="7030A0"/>
                </a:solidFill>
                <a:latin typeface="Arial" pitchFamily="34" charset="0"/>
                <a:cs typeface="Arial" pitchFamily="34" charset="0"/>
              </a:rPr>
              <a:t>required under the UCC.</a:t>
            </a:r>
          </a:p>
          <a:p>
            <a:pPr marL="274320" indent="-274320" eaLnBrk="1" fontAlgn="auto" hangingPunct="1">
              <a:lnSpc>
                <a:spcPct val="120000"/>
              </a:lnSpc>
              <a:spcAft>
                <a:spcPts val="0"/>
              </a:spcAft>
              <a:buFont typeface="Wingdings"/>
              <a:buChar char=""/>
              <a:defRPr/>
            </a:pPr>
            <a:r>
              <a:rPr lang="en-US" sz="1900" dirty="0" smtClean="0">
                <a:solidFill>
                  <a:schemeClr val="accent1">
                    <a:lumMod val="75000"/>
                  </a:schemeClr>
                </a:solidFill>
                <a:latin typeface="Arial" pitchFamily="34" charset="0"/>
                <a:cs typeface="Arial" pitchFamily="34" charset="0"/>
              </a:rPr>
              <a:t>Trial court held for P&amp;I, ruling they were </a:t>
            </a:r>
            <a:r>
              <a:rPr lang="en-US" sz="1900" u="sng" dirty="0" smtClean="0">
                <a:solidFill>
                  <a:schemeClr val="accent1">
                    <a:lumMod val="75000"/>
                  </a:schemeClr>
                </a:solidFill>
                <a:latin typeface="Arial" pitchFamily="34" charset="0"/>
                <a:cs typeface="Arial" pitchFamily="34" charset="0"/>
              </a:rPr>
              <a:t>not negligent</a:t>
            </a:r>
            <a:r>
              <a:rPr lang="en-US" sz="1900" dirty="0" smtClean="0">
                <a:solidFill>
                  <a:schemeClr val="accent1">
                    <a:lumMod val="75000"/>
                  </a:schemeClr>
                </a:solidFill>
                <a:latin typeface="Arial" pitchFamily="34" charset="0"/>
                <a:cs typeface="Arial" pitchFamily="34" charset="0"/>
              </a:rPr>
              <a:t>.</a:t>
            </a:r>
          </a:p>
          <a:p>
            <a:pPr marL="274320" indent="-274320" eaLnBrk="1" fontAlgn="auto" hangingPunct="1">
              <a:lnSpc>
                <a:spcPct val="120000"/>
              </a:lnSpc>
              <a:spcAft>
                <a:spcPts val="0"/>
              </a:spcAft>
              <a:buFont typeface="Wingdings"/>
              <a:buChar char=""/>
              <a:defRPr/>
            </a:pPr>
            <a:r>
              <a:rPr lang="en-US" sz="1900" dirty="0" smtClean="0">
                <a:solidFill>
                  <a:schemeClr val="accent1">
                    <a:lumMod val="75000"/>
                  </a:schemeClr>
                </a:solidFill>
                <a:latin typeface="Arial" pitchFamily="34" charset="0"/>
                <a:cs typeface="Arial" pitchFamily="34" charset="0"/>
              </a:rPr>
              <a:t>Trial court said that P&amp;I was not required to perform a security interest search in the </a:t>
            </a:r>
            <a:r>
              <a:rPr lang="en-US" sz="1900" i="1" dirty="0" smtClean="0">
                <a:solidFill>
                  <a:schemeClr val="accent1">
                    <a:lumMod val="75000"/>
                  </a:schemeClr>
                </a:solidFill>
                <a:latin typeface="Arial" pitchFamily="34" charset="0"/>
                <a:cs typeface="Arial" pitchFamily="34" charset="0"/>
              </a:rPr>
              <a:t>“ordinary course of business.”</a:t>
            </a:r>
          </a:p>
          <a:p>
            <a:pPr marL="274320" indent="-274320" eaLnBrk="1" fontAlgn="auto" hangingPunct="1">
              <a:lnSpc>
                <a:spcPct val="120000"/>
              </a:lnSpc>
              <a:spcAft>
                <a:spcPts val="0"/>
              </a:spcAft>
              <a:buFont typeface="Wingdings"/>
              <a:buChar char=""/>
              <a:defRPr/>
            </a:pPr>
            <a:r>
              <a:rPr lang="en-US" sz="1900" dirty="0" smtClean="0">
                <a:solidFill>
                  <a:schemeClr val="accent1">
                    <a:lumMod val="75000"/>
                  </a:schemeClr>
                </a:solidFill>
                <a:latin typeface="Arial" pitchFamily="34" charset="0"/>
                <a:cs typeface="Arial" pitchFamily="34" charset="0"/>
              </a:rPr>
              <a:t>The bank appealed.</a:t>
            </a:r>
          </a:p>
          <a:p>
            <a:pPr marL="274320" indent="-274320" algn="r" eaLnBrk="1" fontAlgn="auto" hangingPunct="1">
              <a:lnSpc>
                <a:spcPct val="120000"/>
              </a:lnSpc>
              <a:spcBef>
                <a:spcPts val="0"/>
              </a:spcBef>
              <a:spcAft>
                <a:spcPts val="0"/>
              </a:spcAft>
              <a:buFontTx/>
              <a:buNone/>
              <a:defRPr/>
            </a:pPr>
            <a:r>
              <a:rPr lang="en-US" sz="1700" b="1" dirty="0" smtClean="0">
                <a:solidFill>
                  <a:schemeClr val="accent1">
                    <a:lumMod val="75000"/>
                  </a:schemeClr>
                </a:solidFill>
                <a:latin typeface="Arial" pitchFamily="34" charset="0"/>
                <a:cs typeface="Arial" pitchFamily="34" charset="0"/>
              </a:rPr>
              <a:t>(Continued)</a:t>
            </a:r>
          </a:p>
        </p:txBody>
      </p:sp>
    </p:spTree>
  </p:cSld>
  <p:clrMapOvr>
    <a:masterClrMapping/>
  </p:clrMapOvr>
  <p:transition>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8"/>
          <p:cNvSpPr>
            <a:spLocks noGrp="1" noChangeArrowheads="1"/>
          </p:cNvSpPr>
          <p:nvPr>
            <p:ph sz="quarter" idx="1"/>
          </p:nvPr>
        </p:nvSpPr>
        <p:spPr>
          <a:xfrm>
            <a:off x="381000" y="1219200"/>
            <a:ext cx="8305800" cy="5486400"/>
          </a:xfrm>
        </p:spPr>
        <p:txBody>
          <a:bodyPr>
            <a:normAutofit/>
          </a:bodyPr>
          <a:lstStyle/>
          <a:p>
            <a:pPr marL="274320" indent="-274320" eaLnBrk="1" fontAlgn="auto" hangingPunct="1">
              <a:spcAft>
                <a:spcPts val="0"/>
              </a:spcAft>
              <a:buFont typeface="Wingdings"/>
              <a:buChar char=""/>
              <a:defRPr/>
            </a:pPr>
            <a:r>
              <a:rPr lang="en-US" sz="2000" dirty="0" smtClean="0">
                <a:solidFill>
                  <a:srgbClr val="7030A0"/>
                </a:solidFill>
                <a:latin typeface="Arial" pitchFamily="34" charset="0"/>
                <a:cs typeface="Arial" pitchFamily="34" charset="0"/>
              </a:rPr>
              <a:t>Under Arkansas UCC 4-9-320, a </a:t>
            </a:r>
            <a:r>
              <a:rPr lang="en-US" sz="2000" i="1" u="sng" dirty="0" smtClean="0">
                <a:solidFill>
                  <a:srgbClr val="7030A0"/>
                </a:solidFill>
                <a:latin typeface="Arial" pitchFamily="34" charset="0"/>
                <a:cs typeface="Arial" pitchFamily="34" charset="0"/>
              </a:rPr>
              <a:t>buyer in the ordinary course of business</a:t>
            </a:r>
            <a:r>
              <a:rPr lang="en-US" sz="2000" u="sng" dirty="0" smtClean="0">
                <a:solidFill>
                  <a:srgbClr val="7030A0"/>
                </a:solidFill>
                <a:latin typeface="Arial" pitchFamily="34" charset="0"/>
                <a:cs typeface="Arial" pitchFamily="34" charset="0"/>
              </a:rPr>
              <a:t> </a:t>
            </a:r>
            <a:r>
              <a:rPr lang="en-US" sz="2000" dirty="0" smtClean="0">
                <a:solidFill>
                  <a:srgbClr val="7030A0"/>
                </a:solidFill>
                <a:latin typeface="Arial" pitchFamily="34" charset="0"/>
                <a:cs typeface="Arial" pitchFamily="34" charset="0"/>
              </a:rPr>
              <a:t>(P&amp;I) </a:t>
            </a:r>
            <a:r>
              <a:rPr lang="en-US" sz="2000" i="1" dirty="0" smtClean="0">
                <a:solidFill>
                  <a:srgbClr val="7030A0"/>
                </a:solidFill>
                <a:latin typeface="Arial" pitchFamily="34" charset="0"/>
                <a:cs typeface="Arial" pitchFamily="34" charset="0"/>
              </a:rPr>
              <a:t>“takes free of a security interest created by the buyer’s seller [Bean], even if the </a:t>
            </a:r>
            <a:r>
              <a:rPr lang="en-US" sz="2000" i="1" u="sng" dirty="0" smtClean="0">
                <a:solidFill>
                  <a:srgbClr val="7030A0"/>
                </a:solidFill>
                <a:latin typeface="Arial" pitchFamily="34" charset="0"/>
                <a:cs typeface="Arial" pitchFamily="34" charset="0"/>
              </a:rPr>
              <a:t>security interest is perfected</a:t>
            </a:r>
            <a:r>
              <a:rPr lang="en-US" sz="2000" i="1" dirty="0" smtClean="0">
                <a:solidFill>
                  <a:srgbClr val="7030A0"/>
                </a:solidFill>
                <a:latin typeface="Arial" pitchFamily="34" charset="0"/>
                <a:cs typeface="Arial" pitchFamily="34" charset="0"/>
              </a:rPr>
              <a:t> [by the bank] and </a:t>
            </a:r>
            <a:r>
              <a:rPr lang="en-US" sz="2000" i="1" u="sng" dirty="0" smtClean="0">
                <a:solidFill>
                  <a:srgbClr val="7030A0"/>
                </a:solidFill>
                <a:latin typeface="Arial" pitchFamily="34" charset="0"/>
                <a:cs typeface="Arial" pitchFamily="34" charset="0"/>
              </a:rPr>
              <a:t>buyer knows</a:t>
            </a:r>
            <a:r>
              <a:rPr lang="en-US" sz="2000" i="1" dirty="0" smtClean="0">
                <a:solidFill>
                  <a:srgbClr val="7030A0"/>
                </a:solidFill>
                <a:latin typeface="Arial" pitchFamily="34" charset="0"/>
                <a:cs typeface="Arial" pitchFamily="34" charset="0"/>
              </a:rPr>
              <a:t> of its existence.”</a:t>
            </a:r>
          </a:p>
          <a:p>
            <a:pPr marL="274320" indent="-274320" eaLnBrk="1" fontAlgn="auto" hangingPunct="1">
              <a:spcAft>
                <a:spcPts val="0"/>
              </a:spcAft>
              <a:buFont typeface="Wingdings"/>
              <a:buChar char=""/>
              <a:defRPr/>
            </a:pPr>
            <a:r>
              <a:rPr lang="en-US" sz="2000" dirty="0" smtClean="0">
                <a:solidFill>
                  <a:srgbClr val="7030A0"/>
                </a:solidFill>
                <a:latin typeface="Arial" pitchFamily="34" charset="0"/>
                <a:cs typeface="Arial" pitchFamily="34" charset="0"/>
              </a:rPr>
              <a:t>If P&amp;I were buyers in “</a:t>
            </a:r>
            <a:r>
              <a:rPr lang="en-US" sz="2000" i="1" u="sng" dirty="0" smtClean="0">
                <a:solidFill>
                  <a:srgbClr val="7030A0"/>
                </a:solidFill>
                <a:latin typeface="Arial" pitchFamily="34" charset="0"/>
                <a:cs typeface="Arial" pitchFamily="34" charset="0"/>
              </a:rPr>
              <a:t>ordinary course of business</a:t>
            </a:r>
            <a:r>
              <a:rPr lang="en-US" sz="2000" dirty="0" smtClean="0">
                <a:solidFill>
                  <a:srgbClr val="7030A0"/>
                </a:solidFill>
                <a:latin typeface="Arial" pitchFamily="34" charset="0"/>
                <a:cs typeface="Arial" pitchFamily="34" charset="0"/>
              </a:rPr>
              <a:t>”, they had no duty to perform a lien search. </a:t>
            </a:r>
            <a:r>
              <a:rPr lang="en-US" sz="2000" u="sng" dirty="0" smtClean="0">
                <a:solidFill>
                  <a:srgbClr val="7030A0"/>
                </a:solidFill>
                <a:latin typeface="Arial" pitchFamily="34" charset="0"/>
                <a:cs typeface="Arial" pitchFamily="34" charset="0"/>
              </a:rPr>
              <a:t>Even if</a:t>
            </a:r>
            <a:r>
              <a:rPr lang="en-US" sz="2000" dirty="0" smtClean="0">
                <a:solidFill>
                  <a:srgbClr val="7030A0"/>
                </a:solidFill>
                <a:latin typeface="Arial" pitchFamily="34" charset="0"/>
                <a:cs typeface="Arial" pitchFamily="34" charset="0"/>
              </a:rPr>
              <a:t> they know of bank’s security interest, P&amp;I can take free of Bank’s security interest.</a:t>
            </a:r>
          </a:p>
          <a:p>
            <a:pPr marL="274320" indent="-274320" eaLnBrk="1" fontAlgn="auto" hangingPunct="1">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HELD:  Affirmed. P&amp;I won.</a:t>
            </a:r>
          </a:p>
          <a:p>
            <a:pPr marL="274320" indent="-274320" eaLnBrk="1" fontAlgn="auto" hangingPunct="1">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Clear evidence that purchasing gatewood (lumber brought to the mill’s front gate, and if meets mills specs, then mill purchases it) without performing a lien search is </a:t>
            </a:r>
            <a:r>
              <a:rPr lang="en-US" sz="2000" i="1" u="sng" dirty="0" smtClean="0">
                <a:solidFill>
                  <a:schemeClr val="accent1">
                    <a:lumMod val="75000"/>
                  </a:schemeClr>
                </a:solidFill>
                <a:latin typeface="Arial" pitchFamily="34" charset="0"/>
                <a:cs typeface="Arial" pitchFamily="34" charset="0"/>
              </a:rPr>
              <a:t>standard timber industry practice</a:t>
            </a:r>
            <a:r>
              <a:rPr lang="en-US" sz="2000" dirty="0" smtClean="0">
                <a:solidFill>
                  <a:schemeClr val="accent1">
                    <a:lumMod val="75000"/>
                  </a:schemeClr>
                </a:solidFill>
                <a:latin typeface="Arial" pitchFamily="34" charset="0"/>
                <a:cs typeface="Arial" pitchFamily="34" charset="0"/>
              </a:rPr>
              <a:t>.</a:t>
            </a:r>
          </a:p>
          <a:p>
            <a:pPr marL="274320" indent="-274320" eaLnBrk="1" fontAlgn="auto" hangingPunct="1">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P&amp;I’s actions were “</a:t>
            </a:r>
            <a:r>
              <a:rPr lang="en-US" sz="2000" i="1" u="sng" dirty="0" smtClean="0">
                <a:solidFill>
                  <a:schemeClr val="accent1">
                    <a:lumMod val="75000"/>
                  </a:schemeClr>
                </a:solidFill>
                <a:latin typeface="Arial" pitchFamily="34" charset="0"/>
                <a:cs typeface="Arial" pitchFamily="34" charset="0"/>
              </a:rPr>
              <a:t>usual or customary practices</a:t>
            </a:r>
            <a:r>
              <a:rPr lang="en-US" sz="2000" dirty="0" smtClean="0">
                <a:solidFill>
                  <a:schemeClr val="accent1">
                    <a:lumMod val="75000"/>
                  </a:schemeClr>
                </a:solidFill>
                <a:latin typeface="Arial" pitchFamily="34" charset="0"/>
                <a:cs typeface="Arial" pitchFamily="34" charset="0"/>
              </a:rPr>
              <a:t>” in the timber industry, and they were therefore “</a:t>
            </a:r>
            <a:r>
              <a:rPr lang="en-US" sz="2000" i="1" u="sng" dirty="0" smtClean="0">
                <a:solidFill>
                  <a:schemeClr val="accent1">
                    <a:lumMod val="75000"/>
                  </a:schemeClr>
                </a:solidFill>
                <a:latin typeface="Arial" pitchFamily="34" charset="0"/>
                <a:cs typeface="Arial" pitchFamily="34" charset="0"/>
              </a:rPr>
              <a:t>buyers in the ordinary course of business</a:t>
            </a:r>
            <a:r>
              <a:rPr lang="en-US" sz="2000" dirty="0" smtClean="0">
                <a:solidFill>
                  <a:schemeClr val="accent1">
                    <a:lumMod val="75000"/>
                  </a:schemeClr>
                </a:solidFill>
                <a:latin typeface="Arial" pitchFamily="34" charset="0"/>
                <a:cs typeface="Arial" pitchFamily="34" charset="0"/>
              </a:rPr>
              <a:t>.”</a:t>
            </a:r>
          </a:p>
          <a:p>
            <a:pPr marL="274320" indent="-274320" eaLnBrk="1" fontAlgn="auto" hangingPunct="1">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Owed </a:t>
            </a:r>
            <a:r>
              <a:rPr lang="en-US" sz="2000" u="sng" dirty="0" smtClean="0">
                <a:solidFill>
                  <a:schemeClr val="accent1">
                    <a:lumMod val="75000"/>
                  </a:schemeClr>
                </a:solidFill>
                <a:latin typeface="Arial" pitchFamily="34" charset="0"/>
                <a:cs typeface="Arial" pitchFamily="34" charset="0"/>
              </a:rPr>
              <a:t>no duty to the bank</a:t>
            </a:r>
            <a:r>
              <a:rPr lang="en-US" sz="2000" dirty="0" smtClean="0">
                <a:solidFill>
                  <a:schemeClr val="accent1">
                    <a:lumMod val="75000"/>
                  </a:schemeClr>
                </a:solidFill>
                <a:latin typeface="Arial" pitchFamily="34" charset="0"/>
                <a:cs typeface="Arial" pitchFamily="34" charset="0"/>
              </a:rPr>
              <a:t> to conduct a lien search.</a:t>
            </a:r>
          </a:p>
        </p:txBody>
      </p:sp>
      <p:sp>
        <p:nvSpPr>
          <p:cNvPr id="5" name="Rectangle 2"/>
          <p:cNvSpPr>
            <a:spLocks noGrp="1" noChangeArrowheads="1"/>
          </p:cNvSpPr>
          <p:nvPr>
            <p:ph type="title"/>
          </p:nvPr>
        </p:nvSpPr>
        <p:spPr>
          <a:xfrm>
            <a:off x="228600" y="0"/>
            <a:ext cx="8382000" cy="1066800"/>
          </a:xfrm>
        </p:spPr>
        <p:txBody>
          <a:bodyPr>
            <a:normAutofit fontScale="90000"/>
          </a:bodyPr>
          <a:lstStyle/>
          <a:p>
            <a:pPr algn="ctr" eaLnBrk="1" fontAlgn="auto" hangingPunct="1">
              <a:spcAft>
                <a:spcPts val="0"/>
              </a:spcAft>
              <a:defRPr/>
            </a:pPr>
            <a:r>
              <a:rPr lang="en-US" sz="36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Case</a:t>
            </a:r>
            <a:r>
              <a:rPr lang="en-US" sz="3600" b="1" i="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
            </a:r>
            <a:br>
              <a:rPr lang="en-US" sz="3600" b="1" i="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br>
            <a:r>
              <a:rPr lang="en-US" sz="3100" b="1" i="1" dirty="0" smtClean="0">
                <a:solidFill>
                  <a:srgbClr val="7030A0"/>
                </a:solidFill>
                <a:latin typeface="Arial" pitchFamily="34" charset="0"/>
                <a:cs typeface="Arial" pitchFamily="34" charset="0"/>
              </a:rPr>
              <a:t>Fordyce Bank &amp; Trust v. Bean Timberland, Inc.</a:t>
            </a:r>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a:xfrm>
            <a:off x="304800" y="152400"/>
            <a:ext cx="8229600" cy="685800"/>
          </a:xfrm>
        </p:spPr>
        <p:txBody>
          <a:bodyPr>
            <a:noAutofit/>
          </a:bodyPr>
          <a:lstStyle/>
          <a:p>
            <a:pPr algn="ctr" eaLnBrk="1" fontAlgn="auto" hangingPunct="1">
              <a:spcAft>
                <a:spcPts val="0"/>
              </a:spcAft>
              <a:defRPr/>
            </a:pPr>
            <a:r>
              <a:rPr lang="en-US" sz="4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Real Estate Financing</a:t>
            </a:r>
            <a:endParaRPr lang="en-US" sz="4000"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41987" name="Rectangle 1027"/>
          <p:cNvSpPr>
            <a:spLocks noGrp="1" noChangeArrowheads="1"/>
          </p:cNvSpPr>
          <p:nvPr>
            <p:ph sz="quarter" idx="1"/>
          </p:nvPr>
        </p:nvSpPr>
        <p:spPr>
          <a:xfrm>
            <a:off x="381000" y="990600"/>
            <a:ext cx="8610600" cy="5638800"/>
          </a:xfrm>
        </p:spPr>
        <p:txBody>
          <a:bodyPr>
            <a:normAutofit/>
          </a:bodyPr>
          <a:lstStyle/>
          <a:p>
            <a:pPr marL="274320" indent="-274320" eaLnBrk="1" fontAlgn="auto" hangingPunct="1">
              <a:lnSpc>
                <a:spcPct val="110000"/>
              </a:lnSpc>
              <a:spcAft>
                <a:spcPts val="0"/>
              </a:spcAft>
              <a:buFont typeface="Wingdings"/>
              <a:buChar char=""/>
              <a:defRPr/>
            </a:pPr>
            <a:r>
              <a:rPr lang="en-US" sz="2000" i="1" dirty="0" smtClean="0">
                <a:solidFill>
                  <a:srgbClr val="7030A0"/>
                </a:solidFill>
                <a:latin typeface="Arial" pitchFamily="34" charset="0"/>
                <a:cs typeface="Arial" pitchFamily="34" charset="0"/>
              </a:rPr>
              <a:t>Mortgage: </a:t>
            </a:r>
            <a:r>
              <a:rPr lang="en-US" sz="2000" dirty="0" smtClean="0">
                <a:solidFill>
                  <a:schemeClr val="accent1">
                    <a:lumMod val="75000"/>
                  </a:schemeClr>
                </a:solidFill>
                <a:latin typeface="Arial" pitchFamily="34" charset="0"/>
                <a:cs typeface="Arial" pitchFamily="34" charset="0"/>
              </a:rPr>
              <a:t>Real estate is used to secure a debt obligation evidence by a </a:t>
            </a:r>
            <a:r>
              <a:rPr lang="en-US" sz="2000" i="1" dirty="0" smtClean="0">
                <a:solidFill>
                  <a:schemeClr val="accent1">
                    <a:lumMod val="75000"/>
                  </a:schemeClr>
                </a:solidFill>
                <a:latin typeface="Arial" pitchFamily="34" charset="0"/>
                <a:cs typeface="Arial" pitchFamily="34" charset="0"/>
              </a:rPr>
              <a:t>mortgage</a:t>
            </a:r>
          </a:p>
          <a:p>
            <a:pPr marL="274320" indent="-274320" eaLnBrk="1" fontAlgn="auto" hangingPunct="1">
              <a:lnSpc>
                <a:spcPct val="110000"/>
              </a:lnSpc>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Debtor is the </a:t>
            </a:r>
            <a:r>
              <a:rPr lang="en-US" sz="2000" i="1" dirty="0" smtClean="0">
                <a:solidFill>
                  <a:srgbClr val="7030A0"/>
                </a:solidFill>
                <a:latin typeface="Arial" pitchFamily="34" charset="0"/>
                <a:cs typeface="Arial" pitchFamily="34" charset="0"/>
              </a:rPr>
              <a:t>mortgagor</a:t>
            </a:r>
          </a:p>
          <a:p>
            <a:pPr marL="274320" indent="-274320" eaLnBrk="1" fontAlgn="auto" hangingPunct="1">
              <a:lnSpc>
                <a:spcPct val="110000"/>
              </a:lnSpc>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Creditor is the </a:t>
            </a:r>
            <a:r>
              <a:rPr lang="en-US" sz="2000" i="1" dirty="0" smtClean="0">
                <a:solidFill>
                  <a:srgbClr val="7030A0"/>
                </a:solidFill>
                <a:latin typeface="Arial" pitchFamily="34" charset="0"/>
                <a:cs typeface="Arial" pitchFamily="34" charset="0"/>
              </a:rPr>
              <a:t>mortgagee</a:t>
            </a:r>
          </a:p>
          <a:p>
            <a:pPr marL="274320" indent="-274320" eaLnBrk="1" fontAlgn="auto" hangingPunct="1">
              <a:lnSpc>
                <a:spcPct val="110000"/>
              </a:lnSpc>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Mortgage is a </a:t>
            </a:r>
            <a:r>
              <a:rPr lang="en-US" sz="2000" dirty="0" smtClean="0">
                <a:solidFill>
                  <a:srgbClr val="7030A0"/>
                </a:solidFill>
                <a:latin typeface="Arial" pitchFamily="34" charset="0"/>
                <a:cs typeface="Arial" pitchFamily="34" charset="0"/>
              </a:rPr>
              <a:t>lien</a:t>
            </a:r>
            <a:r>
              <a:rPr lang="en-US" sz="2000" dirty="0" smtClean="0">
                <a:solidFill>
                  <a:srgbClr val="996600"/>
                </a:solidFill>
                <a:latin typeface="Arial" pitchFamily="34" charset="0"/>
                <a:cs typeface="Arial" pitchFamily="34" charset="0"/>
              </a:rPr>
              <a:t> </a:t>
            </a:r>
            <a:r>
              <a:rPr lang="en-US" sz="2000" dirty="0" smtClean="0">
                <a:solidFill>
                  <a:schemeClr val="accent1">
                    <a:lumMod val="75000"/>
                  </a:schemeClr>
                </a:solidFill>
                <a:latin typeface="Arial" pitchFamily="34" charset="0"/>
                <a:cs typeface="Arial" pitchFamily="34" charset="0"/>
              </a:rPr>
              <a:t>in most states</a:t>
            </a:r>
          </a:p>
          <a:p>
            <a:pPr marL="274320" indent="-274320" eaLnBrk="1" fontAlgn="auto" hangingPunct="1">
              <a:lnSpc>
                <a:spcPct val="110000"/>
              </a:lnSpc>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In case of </a:t>
            </a:r>
            <a:r>
              <a:rPr lang="en-US" sz="2000" i="1" dirty="0" smtClean="0">
                <a:solidFill>
                  <a:srgbClr val="7030A0"/>
                </a:solidFill>
                <a:latin typeface="Arial" pitchFamily="34" charset="0"/>
                <a:cs typeface="Arial" pitchFamily="34" charset="0"/>
              </a:rPr>
              <a:t>default</a:t>
            </a:r>
            <a:r>
              <a:rPr lang="en-US" sz="2000" dirty="0" smtClean="0">
                <a:solidFill>
                  <a:srgbClr val="7030A0"/>
                </a:solidFill>
                <a:latin typeface="Arial" pitchFamily="34" charset="0"/>
                <a:cs typeface="Arial" pitchFamily="34" charset="0"/>
              </a:rPr>
              <a:t>, </a:t>
            </a:r>
            <a:r>
              <a:rPr lang="en-US" sz="2000" dirty="0" smtClean="0">
                <a:solidFill>
                  <a:schemeClr val="accent1">
                    <a:lumMod val="75000"/>
                  </a:schemeClr>
                </a:solidFill>
                <a:latin typeface="Arial" pitchFamily="34" charset="0"/>
                <a:cs typeface="Arial" pitchFamily="34" charset="0"/>
              </a:rPr>
              <a:t>the mortgagee has the right to </a:t>
            </a:r>
            <a:r>
              <a:rPr lang="en-US" sz="2000" i="1" dirty="0" smtClean="0">
                <a:solidFill>
                  <a:schemeClr val="accent1">
                    <a:lumMod val="75000"/>
                  </a:schemeClr>
                </a:solidFill>
                <a:latin typeface="Arial" pitchFamily="34" charset="0"/>
                <a:cs typeface="Arial" pitchFamily="34" charset="0"/>
              </a:rPr>
              <a:t>foreclose</a:t>
            </a:r>
            <a:r>
              <a:rPr lang="en-US" sz="2000" dirty="0" smtClean="0">
                <a:solidFill>
                  <a:schemeClr val="accent1">
                    <a:lumMod val="75000"/>
                  </a:schemeClr>
                </a:solidFill>
                <a:latin typeface="Arial" pitchFamily="34" charset="0"/>
                <a:cs typeface="Arial" pitchFamily="34" charset="0"/>
              </a:rPr>
              <a:t> on property</a:t>
            </a:r>
          </a:p>
          <a:p>
            <a:pPr marL="274320" indent="-274320" eaLnBrk="1" fontAlgn="auto" hangingPunct="1">
              <a:lnSpc>
                <a:spcPct val="110000"/>
              </a:lnSpc>
              <a:spcAft>
                <a:spcPts val="0"/>
              </a:spcAft>
              <a:buFont typeface="Wingdings"/>
              <a:buChar char=""/>
              <a:defRPr/>
            </a:pPr>
            <a:r>
              <a:rPr lang="en-US" sz="2000" i="1" dirty="0" smtClean="0">
                <a:solidFill>
                  <a:srgbClr val="7030A0"/>
                </a:solidFill>
                <a:latin typeface="Arial" pitchFamily="34" charset="0"/>
                <a:cs typeface="Arial" pitchFamily="34" charset="0"/>
              </a:rPr>
              <a:t>Deficiency judgment:</a:t>
            </a:r>
            <a:r>
              <a:rPr lang="en-US" sz="2000" dirty="0" smtClean="0">
                <a:solidFill>
                  <a:srgbClr val="7030A0"/>
                </a:solidFill>
                <a:latin typeface="Arial" pitchFamily="34" charset="0"/>
                <a:cs typeface="Arial" pitchFamily="34" charset="0"/>
              </a:rPr>
              <a:t> </a:t>
            </a:r>
            <a:r>
              <a:rPr lang="en-US" sz="2000" dirty="0" smtClean="0">
                <a:solidFill>
                  <a:schemeClr val="accent1">
                    <a:lumMod val="75000"/>
                  </a:schemeClr>
                </a:solidFill>
                <a:latin typeface="Arial" pitchFamily="34" charset="0"/>
                <a:cs typeface="Arial" pitchFamily="34" charset="0"/>
              </a:rPr>
              <a:t>If proceeds from foreclosure not sufficient, a separate legal action against debtor is maintained</a:t>
            </a:r>
          </a:p>
          <a:p>
            <a:pPr marL="274320" indent="-274320" eaLnBrk="1" fontAlgn="auto" hangingPunct="1">
              <a:lnSpc>
                <a:spcPct val="110000"/>
              </a:lnSpc>
              <a:spcAft>
                <a:spcPts val="0"/>
              </a:spcAft>
              <a:buFont typeface="Wingdings"/>
              <a:buChar char=""/>
              <a:defRPr/>
            </a:pPr>
            <a:r>
              <a:rPr lang="en-US" sz="2000" u="sng" dirty="0" smtClean="0">
                <a:solidFill>
                  <a:schemeClr val="accent1">
                    <a:lumMod val="75000"/>
                  </a:schemeClr>
                </a:solidFill>
                <a:latin typeface="Arial" pitchFamily="34" charset="0"/>
                <a:cs typeface="Arial" pitchFamily="34" charset="0"/>
              </a:rPr>
              <a:t>Most mortgages</a:t>
            </a:r>
            <a:r>
              <a:rPr lang="en-US" sz="2000" dirty="0" smtClean="0">
                <a:solidFill>
                  <a:schemeClr val="accent1">
                    <a:lumMod val="75000"/>
                  </a:schemeClr>
                </a:solidFill>
                <a:latin typeface="Arial" pitchFamily="34" charset="0"/>
                <a:cs typeface="Arial" pitchFamily="34" charset="0"/>
              </a:rPr>
              <a:t> are </a:t>
            </a:r>
            <a:r>
              <a:rPr lang="en-US" sz="2000" i="1" dirty="0" smtClean="0">
                <a:solidFill>
                  <a:srgbClr val="7030A0"/>
                </a:solidFill>
                <a:latin typeface="Arial" pitchFamily="34" charset="0"/>
                <a:cs typeface="Arial" pitchFamily="34" charset="0"/>
              </a:rPr>
              <a:t>non-recourse debt </a:t>
            </a:r>
            <a:r>
              <a:rPr lang="en-US" sz="2000" i="1" dirty="0" smtClean="0">
                <a:solidFill>
                  <a:srgbClr val="996600"/>
                </a:solidFill>
                <a:latin typeface="Arial" pitchFamily="34" charset="0"/>
                <a:cs typeface="Arial" pitchFamily="34" charset="0"/>
              </a:rPr>
              <a:t>– </a:t>
            </a:r>
            <a:r>
              <a:rPr lang="en-US" sz="2000" dirty="0" smtClean="0">
                <a:solidFill>
                  <a:schemeClr val="accent1">
                    <a:lumMod val="75000"/>
                  </a:schemeClr>
                </a:solidFill>
                <a:latin typeface="Arial" pitchFamily="34" charset="0"/>
                <a:cs typeface="Arial" pitchFamily="34" charset="0"/>
              </a:rPr>
              <a:t>Lender can seize collateral/property but </a:t>
            </a:r>
            <a:r>
              <a:rPr lang="en-US" sz="2000" i="1" u="sng" dirty="0" smtClean="0">
                <a:solidFill>
                  <a:schemeClr val="accent1">
                    <a:lumMod val="75000"/>
                  </a:schemeClr>
                </a:solidFill>
                <a:latin typeface="Arial" pitchFamily="34" charset="0"/>
                <a:cs typeface="Arial" pitchFamily="34" charset="0"/>
              </a:rPr>
              <a:t>not seek a deficiency judgment</a:t>
            </a:r>
            <a:r>
              <a:rPr lang="en-US" sz="2000" i="1" dirty="0" smtClean="0">
                <a:solidFill>
                  <a:schemeClr val="accent1">
                    <a:lumMod val="75000"/>
                  </a:schemeClr>
                </a:solidFill>
                <a:latin typeface="Arial" pitchFamily="34" charset="0"/>
                <a:cs typeface="Arial" pitchFamily="34" charset="0"/>
              </a:rPr>
              <a:t> </a:t>
            </a:r>
            <a:r>
              <a:rPr lang="en-US" sz="2000" dirty="0" smtClean="0">
                <a:solidFill>
                  <a:schemeClr val="accent1">
                    <a:lumMod val="75000"/>
                  </a:schemeClr>
                </a:solidFill>
                <a:latin typeface="Arial" pitchFamily="34" charset="0"/>
                <a:cs typeface="Arial" pitchFamily="34" charset="0"/>
              </a:rPr>
              <a:t>for money owed not covered by sale of property</a:t>
            </a:r>
          </a:p>
          <a:p>
            <a:pPr marL="274320" indent="-274320" eaLnBrk="1" fontAlgn="auto" hangingPunct="1">
              <a:lnSpc>
                <a:spcPct val="110000"/>
              </a:lnSpc>
              <a:spcAft>
                <a:spcPts val="0"/>
              </a:spcAft>
              <a:buFont typeface="Wingdings"/>
              <a:buChar char=""/>
              <a:defRPr/>
            </a:pPr>
            <a:r>
              <a:rPr lang="en-US" sz="2000" i="1" dirty="0" smtClean="0">
                <a:solidFill>
                  <a:srgbClr val="7030A0"/>
                </a:solidFill>
                <a:latin typeface="Arial" pitchFamily="34" charset="0"/>
                <a:cs typeface="Arial" pitchFamily="34" charset="0"/>
              </a:rPr>
              <a:t>Statutory redemption: </a:t>
            </a:r>
            <a:r>
              <a:rPr lang="en-US" sz="2000" dirty="0" smtClean="0">
                <a:solidFill>
                  <a:schemeClr val="accent1">
                    <a:lumMod val="75000"/>
                  </a:schemeClr>
                </a:solidFill>
                <a:latin typeface="Arial" pitchFamily="34" charset="0"/>
                <a:cs typeface="Arial" pitchFamily="34" charset="0"/>
              </a:rPr>
              <a:t>Period of time </a:t>
            </a:r>
            <a:r>
              <a:rPr lang="en-US" sz="2000" u="sng" dirty="0" smtClean="0">
                <a:solidFill>
                  <a:schemeClr val="accent1">
                    <a:lumMod val="75000"/>
                  </a:schemeClr>
                </a:solidFill>
                <a:latin typeface="Arial" pitchFamily="34" charset="0"/>
                <a:cs typeface="Arial" pitchFamily="34" charset="0"/>
              </a:rPr>
              <a:t>mortgagor has the </a:t>
            </a:r>
            <a:r>
              <a:rPr lang="en-US" sz="2000" i="1" u="sng" dirty="0" smtClean="0">
                <a:solidFill>
                  <a:schemeClr val="accent1">
                    <a:lumMod val="75000"/>
                  </a:schemeClr>
                </a:solidFill>
                <a:latin typeface="Arial" pitchFamily="34" charset="0"/>
                <a:cs typeface="Arial" pitchFamily="34" charset="0"/>
              </a:rPr>
              <a:t>right to redeem </a:t>
            </a:r>
            <a:r>
              <a:rPr lang="en-US" sz="2000" dirty="0" smtClean="0">
                <a:solidFill>
                  <a:schemeClr val="accent1">
                    <a:lumMod val="75000"/>
                  </a:schemeClr>
                </a:solidFill>
                <a:latin typeface="Arial" pitchFamily="34" charset="0"/>
                <a:cs typeface="Arial" pitchFamily="34" charset="0"/>
              </a:rPr>
              <a:t>the property by paying the debt (normally within 6 months after default)</a:t>
            </a:r>
          </a:p>
          <a:p>
            <a:pPr marL="640080" lvl="1" indent="-274320" eaLnBrk="1" fontAlgn="auto" hangingPunct="1">
              <a:lnSpc>
                <a:spcPct val="110000"/>
              </a:lnSpc>
              <a:spcBef>
                <a:spcPts val="600"/>
              </a:spcBef>
              <a:spcAft>
                <a:spcPts val="0"/>
              </a:spcAft>
              <a:buFont typeface="Wingdings 2"/>
              <a:buChar char=""/>
              <a:defRPr/>
            </a:pPr>
            <a:r>
              <a:rPr lang="en-US" sz="1700" dirty="0" smtClean="0">
                <a:solidFill>
                  <a:schemeClr val="accent1">
                    <a:lumMod val="75000"/>
                  </a:schemeClr>
                </a:solidFill>
                <a:latin typeface="Arial" pitchFamily="34" charset="0"/>
                <a:cs typeface="Arial" pitchFamily="34" charset="0"/>
              </a:rPr>
              <a:t>Most states have this procedure</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1987">
                                            <p:txEl>
                                              <p:pRg st="0" end="0"/>
                                            </p:txEl>
                                          </p:spTgt>
                                        </p:tgtEl>
                                        <p:attrNameLst>
                                          <p:attrName>style.visibility</p:attrName>
                                        </p:attrNameLst>
                                      </p:cBhvr>
                                      <p:to>
                                        <p:strVal val="visible"/>
                                      </p:to>
                                    </p:set>
                                    <p:anim to="" calcmode="lin" valueType="num">
                                      <p:cBhvr>
                                        <p:cTn id="7" dur="1" fill="hold"/>
                                        <p:tgtEl>
                                          <p:spTgt spid="4198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41987">
                                            <p:txEl>
                                              <p:pRg st="1" end="1"/>
                                            </p:txEl>
                                          </p:spTgt>
                                        </p:tgtEl>
                                        <p:attrNameLst>
                                          <p:attrName>style.visibility</p:attrName>
                                        </p:attrNameLst>
                                      </p:cBhvr>
                                      <p:to>
                                        <p:strVal val="visible"/>
                                      </p:to>
                                    </p:set>
                                    <p:anim to="" calcmode="lin" valueType="num">
                                      <p:cBhvr>
                                        <p:cTn id="12" dur="1" fill="hold"/>
                                        <p:tgtEl>
                                          <p:spTgt spid="41987">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41987">
                                            <p:txEl>
                                              <p:pRg st="2" end="2"/>
                                            </p:txEl>
                                          </p:spTgt>
                                        </p:tgtEl>
                                        <p:attrNameLst>
                                          <p:attrName>style.visibility</p:attrName>
                                        </p:attrNameLst>
                                      </p:cBhvr>
                                      <p:to>
                                        <p:strVal val="visible"/>
                                      </p:to>
                                    </p:set>
                                    <p:anim to="" calcmode="lin" valueType="num">
                                      <p:cBhvr>
                                        <p:cTn id="17" dur="1" fill="hold"/>
                                        <p:tgtEl>
                                          <p:spTgt spid="41987">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41987">
                                            <p:txEl>
                                              <p:pRg st="3" end="3"/>
                                            </p:txEl>
                                          </p:spTgt>
                                        </p:tgtEl>
                                        <p:attrNameLst>
                                          <p:attrName>style.visibility</p:attrName>
                                        </p:attrNameLst>
                                      </p:cBhvr>
                                      <p:to>
                                        <p:strVal val="visible"/>
                                      </p:to>
                                    </p:set>
                                    <p:anim to="" calcmode="lin" valueType="num">
                                      <p:cBhvr>
                                        <p:cTn id="22" dur="1" fill="hold"/>
                                        <p:tgtEl>
                                          <p:spTgt spid="41987">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41987">
                                            <p:txEl>
                                              <p:pRg st="4" end="4"/>
                                            </p:txEl>
                                          </p:spTgt>
                                        </p:tgtEl>
                                        <p:attrNameLst>
                                          <p:attrName>style.visibility</p:attrName>
                                        </p:attrNameLst>
                                      </p:cBhvr>
                                      <p:to>
                                        <p:strVal val="visible"/>
                                      </p:to>
                                    </p:set>
                                    <p:anim to="" calcmode="lin" valueType="num">
                                      <p:cBhvr>
                                        <p:cTn id="27" dur="1" fill="hold"/>
                                        <p:tgtEl>
                                          <p:spTgt spid="41987">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41987">
                                            <p:txEl>
                                              <p:pRg st="5" end="5"/>
                                            </p:txEl>
                                          </p:spTgt>
                                        </p:tgtEl>
                                        <p:attrNameLst>
                                          <p:attrName>style.visibility</p:attrName>
                                        </p:attrNameLst>
                                      </p:cBhvr>
                                      <p:to>
                                        <p:strVal val="visible"/>
                                      </p:to>
                                    </p:set>
                                    <p:anim to="" calcmode="lin" valueType="num">
                                      <p:cBhvr>
                                        <p:cTn id="32" dur="1" fill="hold"/>
                                        <p:tgtEl>
                                          <p:spTgt spid="41987">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41987">
                                            <p:txEl>
                                              <p:pRg st="6" end="6"/>
                                            </p:txEl>
                                          </p:spTgt>
                                        </p:tgtEl>
                                        <p:attrNameLst>
                                          <p:attrName>style.visibility</p:attrName>
                                        </p:attrNameLst>
                                      </p:cBhvr>
                                      <p:to>
                                        <p:strVal val="visible"/>
                                      </p:to>
                                    </p:set>
                                    <p:anim to="" calcmode="lin" valueType="num">
                                      <p:cBhvr>
                                        <p:cTn id="37" dur="1" fill="hold"/>
                                        <p:tgtEl>
                                          <p:spTgt spid="41987">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499"/>
                                          </p:stCondLst>
                                        </p:cTn>
                                        <p:tgtEl>
                                          <p:spTgt spid="41987">
                                            <p:txEl>
                                              <p:pRg st="7" end="7"/>
                                            </p:txEl>
                                          </p:spTgt>
                                        </p:tgtEl>
                                        <p:attrNameLst>
                                          <p:attrName>style.visibility</p:attrName>
                                        </p:attrNameLst>
                                      </p:cBhvr>
                                      <p:to>
                                        <p:strVal val="visible"/>
                                      </p:to>
                                    </p:set>
                                    <p:anim to="" calcmode="lin" valueType="num">
                                      <p:cBhvr>
                                        <p:cTn id="42" dur="1" fill="hold"/>
                                        <p:tgtEl>
                                          <p:spTgt spid="41987">
                                            <p:txEl>
                                              <p:pRg st="7" end="7"/>
                                            </p:txEl>
                                          </p:spTgt>
                                        </p:tgtEl>
                                        <p:attrNameLst>
                                          <p:attrName/>
                                        </p:attrNameLst>
                                      </p:cBhvr>
                                    </p:anim>
                                  </p:childTnLst>
                                </p:cTn>
                              </p:par>
                              <p:par>
                                <p:cTn id="43" presetID="24" presetClass="entr" presetSubtype="0" fill="hold" grpId="0" nodeType="withEffect">
                                  <p:stCondLst>
                                    <p:cond delay="0"/>
                                  </p:stCondLst>
                                  <p:childTnLst>
                                    <p:set>
                                      <p:cBhvr>
                                        <p:cTn id="44" dur="1" fill="hold">
                                          <p:stCondLst>
                                            <p:cond delay="499"/>
                                          </p:stCondLst>
                                        </p:cTn>
                                        <p:tgtEl>
                                          <p:spTgt spid="41987">
                                            <p:txEl>
                                              <p:pRg st="8" end="8"/>
                                            </p:txEl>
                                          </p:spTgt>
                                        </p:tgtEl>
                                        <p:attrNameLst>
                                          <p:attrName>style.visibility</p:attrName>
                                        </p:attrNameLst>
                                      </p:cBhvr>
                                      <p:to>
                                        <p:strVal val="visible"/>
                                      </p:to>
                                    </p:set>
                                    <p:anim to="" calcmode="lin" valueType="num">
                                      <p:cBhvr>
                                        <p:cTn id="45" dur="1" fill="hold"/>
                                        <p:tgtEl>
                                          <p:spTgt spid="41987">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0"/>
            <a:ext cx="8534400" cy="838200"/>
          </a:xfrm>
        </p:spPr>
        <p:txBody>
          <a:bodyPr>
            <a:normAutofit/>
          </a:bodyPr>
          <a:lstStyle/>
          <a:p>
            <a:pPr algn="ctr" eaLnBrk="1" fontAlgn="auto" hangingPunct="1">
              <a:spcAft>
                <a:spcPts val="0"/>
              </a:spcAft>
              <a:defRPr/>
            </a:pPr>
            <a:r>
              <a:rPr lang="en-US" sz="4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Liens</a:t>
            </a:r>
            <a:endParaRPr lang="en-US" sz="4000"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3315" name="Rectangle 3"/>
          <p:cNvSpPr>
            <a:spLocks noGrp="1" noChangeArrowheads="1"/>
          </p:cNvSpPr>
          <p:nvPr>
            <p:ph sz="quarter" idx="1"/>
          </p:nvPr>
        </p:nvSpPr>
        <p:spPr>
          <a:xfrm>
            <a:off x="304800" y="1066800"/>
            <a:ext cx="8610600" cy="5562600"/>
          </a:xfrm>
        </p:spPr>
        <p:txBody>
          <a:bodyPr>
            <a:noAutofit/>
          </a:bodyPr>
          <a:lstStyle/>
          <a:p>
            <a:pPr marL="274320" indent="-274320" eaLnBrk="1" fontAlgn="auto" hangingPunct="1">
              <a:spcAft>
                <a:spcPts val="0"/>
              </a:spcAft>
              <a:buFont typeface="Wingdings"/>
              <a:buChar char=""/>
              <a:defRPr/>
            </a:pPr>
            <a:r>
              <a:rPr lang="en-US" sz="2000" dirty="0" smtClean="0">
                <a:solidFill>
                  <a:srgbClr val="7030A0"/>
                </a:solidFill>
                <a:latin typeface="Arial" pitchFamily="34" charset="0"/>
                <a:cs typeface="Arial" pitchFamily="34" charset="0"/>
              </a:rPr>
              <a:t>Nonconsensual lien</a:t>
            </a:r>
          </a:p>
          <a:p>
            <a:pPr marL="641033" lvl="1" indent="-274320" eaLnBrk="1" fontAlgn="auto" hangingPunct="1">
              <a:spcBef>
                <a:spcPts val="600"/>
              </a:spcBef>
              <a:spcAft>
                <a:spcPts val="0"/>
              </a:spcAft>
              <a:buFont typeface="Arial" pitchFamily="34" charset="0"/>
              <a:buChar char="•"/>
              <a:defRPr/>
            </a:pPr>
            <a:r>
              <a:rPr lang="en-US" sz="2000" dirty="0" smtClean="0">
                <a:solidFill>
                  <a:srgbClr val="7030A0"/>
                </a:solidFill>
                <a:latin typeface="Arial" pitchFamily="34" charset="0"/>
                <a:cs typeface="Arial" pitchFamily="34" charset="0"/>
              </a:rPr>
              <a:t>Obtained by Operation of Law No Need for Debtor’s Consent  </a:t>
            </a:r>
          </a:p>
          <a:p>
            <a:pPr marL="274320" indent="-274320" eaLnBrk="1" fontAlgn="auto" hangingPunct="1">
              <a:spcAft>
                <a:spcPts val="0"/>
              </a:spcAft>
              <a:buFont typeface="Wingdings"/>
              <a:buChar char=""/>
              <a:defRPr/>
            </a:pPr>
            <a:r>
              <a:rPr lang="en-US" sz="2000" dirty="0" smtClean="0">
                <a:solidFill>
                  <a:srgbClr val="7030A0"/>
                </a:solidFill>
                <a:latin typeface="Arial" pitchFamily="34" charset="0"/>
                <a:cs typeface="Arial" pitchFamily="34" charset="0"/>
              </a:rPr>
              <a:t>Procedures of using liens under state statutes; Must be removed before property is sold</a:t>
            </a:r>
          </a:p>
          <a:p>
            <a:pPr marL="274320" indent="-274320" eaLnBrk="1" fontAlgn="auto" hangingPunct="1">
              <a:spcAft>
                <a:spcPts val="0"/>
              </a:spcAft>
              <a:buFont typeface="Wingdings"/>
              <a:buChar char=""/>
              <a:defRPr/>
            </a:pPr>
            <a:r>
              <a:rPr lang="en-US" sz="2000" i="1" dirty="0" smtClean="0">
                <a:solidFill>
                  <a:srgbClr val="7030A0"/>
                </a:solidFill>
                <a:latin typeface="Arial" pitchFamily="34" charset="0"/>
                <a:cs typeface="Arial" pitchFamily="34" charset="0"/>
              </a:rPr>
              <a:t>Mechanic’s Lien</a:t>
            </a:r>
          </a:p>
          <a:p>
            <a:pPr marL="640080" lvl="1" indent="-274320" eaLnBrk="1" fontAlgn="auto" hangingPunct="1">
              <a:spcBef>
                <a:spcPts val="600"/>
              </a:spcBef>
              <a:spcAft>
                <a:spcPts val="0"/>
              </a:spcAft>
              <a:buFont typeface="Wingdings 2"/>
              <a:buChar char=""/>
              <a:defRPr/>
            </a:pPr>
            <a:r>
              <a:rPr lang="en-US" sz="2000" dirty="0" smtClean="0">
                <a:solidFill>
                  <a:schemeClr val="accent1">
                    <a:lumMod val="75000"/>
                  </a:schemeClr>
                </a:solidFill>
                <a:latin typeface="Arial" pitchFamily="34" charset="0"/>
                <a:cs typeface="Arial" pitchFamily="34" charset="0"/>
              </a:rPr>
              <a:t>Party that furnished material, labor, or services for construction or repair of building or other real property places the lien</a:t>
            </a:r>
          </a:p>
          <a:p>
            <a:pPr marL="274320" indent="-274320" eaLnBrk="1" fontAlgn="auto" hangingPunct="1">
              <a:spcAft>
                <a:spcPts val="0"/>
              </a:spcAft>
              <a:buFont typeface="Wingdings"/>
              <a:buChar char=""/>
              <a:defRPr/>
            </a:pPr>
            <a:r>
              <a:rPr lang="en-US" sz="2000" i="1" dirty="0" smtClean="0">
                <a:solidFill>
                  <a:srgbClr val="7030A0"/>
                </a:solidFill>
                <a:latin typeface="Arial" pitchFamily="34" charset="0"/>
                <a:cs typeface="Arial" pitchFamily="34" charset="0"/>
              </a:rPr>
              <a:t>Possessory or Artisan’s Lien</a:t>
            </a:r>
          </a:p>
          <a:p>
            <a:pPr marL="640080" lvl="1" indent="-274320" eaLnBrk="1" fontAlgn="auto" hangingPunct="1">
              <a:spcBef>
                <a:spcPts val="600"/>
              </a:spcBef>
              <a:spcAft>
                <a:spcPts val="0"/>
              </a:spcAft>
              <a:buFont typeface="Wingdings 2"/>
              <a:buChar char=""/>
              <a:defRPr/>
            </a:pPr>
            <a:r>
              <a:rPr lang="en-US" sz="2000" dirty="0" smtClean="0">
                <a:solidFill>
                  <a:schemeClr val="accent1">
                    <a:lumMod val="75000"/>
                  </a:schemeClr>
                </a:solidFill>
                <a:latin typeface="Arial" pitchFamily="34" charset="0"/>
                <a:cs typeface="Arial" pitchFamily="34" charset="0"/>
              </a:rPr>
              <a:t>Party that added value to or cared for personal property puts on lien</a:t>
            </a:r>
          </a:p>
          <a:p>
            <a:pPr marL="274320" indent="-274320" eaLnBrk="1" fontAlgn="auto" hangingPunct="1">
              <a:spcAft>
                <a:spcPts val="0"/>
              </a:spcAft>
              <a:buFont typeface="Wingdings"/>
              <a:buChar char=""/>
              <a:defRPr/>
            </a:pPr>
            <a:r>
              <a:rPr lang="en-US" sz="2000" i="1" dirty="0" smtClean="0">
                <a:solidFill>
                  <a:srgbClr val="7030A0"/>
                </a:solidFill>
                <a:latin typeface="Arial" pitchFamily="34" charset="0"/>
                <a:cs typeface="Arial" pitchFamily="34" charset="0"/>
              </a:rPr>
              <a:t>Court-Decreed Liens</a:t>
            </a:r>
          </a:p>
          <a:p>
            <a:pPr marL="640080" lvl="1" indent="-274320" eaLnBrk="1" fontAlgn="auto" hangingPunct="1">
              <a:spcBef>
                <a:spcPts val="600"/>
              </a:spcBef>
              <a:spcAft>
                <a:spcPts val="0"/>
              </a:spcAft>
              <a:buFont typeface="Wingdings 2"/>
              <a:buChar char=""/>
              <a:defRPr/>
            </a:pPr>
            <a:r>
              <a:rPr lang="en-US" sz="2000" i="1" dirty="0" smtClean="0">
                <a:solidFill>
                  <a:srgbClr val="7030A0"/>
                </a:solidFill>
                <a:latin typeface="Arial" pitchFamily="34" charset="0"/>
                <a:cs typeface="Arial" pitchFamily="34" charset="0"/>
              </a:rPr>
              <a:t>Attachment lien</a:t>
            </a:r>
            <a:r>
              <a:rPr lang="en-US" sz="2000" dirty="0" smtClean="0">
                <a:solidFill>
                  <a:srgbClr val="7030A0"/>
                </a:solidFill>
                <a:latin typeface="Arial" pitchFamily="34" charset="0"/>
                <a:cs typeface="Arial" pitchFamily="34" charset="0"/>
              </a:rPr>
              <a:t> </a:t>
            </a:r>
            <a:r>
              <a:rPr lang="en-US" sz="2000" dirty="0" smtClean="0">
                <a:solidFill>
                  <a:schemeClr val="accent1">
                    <a:lumMod val="75000"/>
                  </a:schemeClr>
                </a:solidFill>
                <a:latin typeface="Arial" pitchFamily="34" charset="0"/>
                <a:cs typeface="Arial" pitchFamily="34" charset="0"/>
              </a:rPr>
              <a:t>is court-ordered seizure of goods through</a:t>
            </a:r>
            <a:r>
              <a:rPr lang="en-US" sz="2000" i="1" dirty="0" smtClean="0">
                <a:solidFill>
                  <a:schemeClr val="accent1">
                    <a:lumMod val="75000"/>
                  </a:schemeClr>
                </a:solidFill>
                <a:latin typeface="Arial" pitchFamily="34" charset="0"/>
                <a:cs typeface="Arial" pitchFamily="34" charset="0"/>
              </a:rPr>
              <a:t> </a:t>
            </a:r>
            <a:r>
              <a:rPr lang="en-US" sz="2000" i="1" dirty="0" smtClean="0">
                <a:solidFill>
                  <a:srgbClr val="7030A0"/>
                </a:solidFill>
                <a:latin typeface="Arial" pitchFamily="34" charset="0"/>
                <a:cs typeface="Arial" pitchFamily="34" charset="0"/>
              </a:rPr>
              <a:t>writ of attachment</a:t>
            </a:r>
          </a:p>
          <a:p>
            <a:pPr marL="640080" lvl="1" indent="-274320" eaLnBrk="1" fontAlgn="auto" hangingPunct="1">
              <a:spcBef>
                <a:spcPts val="600"/>
              </a:spcBef>
              <a:spcAft>
                <a:spcPts val="0"/>
              </a:spcAft>
              <a:buFont typeface="Wingdings 2"/>
              <a:buChar char=""/>
              <a:defRPr/>
            </a:pPr>
            <a:r>
              <a:rPr lang="en-US" sz="2000" i="1" dirty="0" smtClean="0">
                <a:solidFill>
                  <a:srgbClr val="7030A0"/>
                </a:solidFill>
                <a:latin typeface="Arial" pitchFamily="34" charset="0"/>
                <a:cs typeface="Arial" pitchFamily="34" charset="0"/>
              </a:rPr>
              <a:t>Judgment lien </a:t>
            </a:r>
            <a:r>
              <a:rPr lang="en-US" sz="2000" dirty="0" smtClean="0">
                <a:solidFill>
                  <a:schemeClr val="accent1">
                    <a:lumMod val="75000"/>
                  </a:schemeClr>
                </a:solidFill>
                <a:latin typeface="Arial" pitchFamily="34" charset="0"/>
                <a:cs typeface="Arial" pitchFamily="34" charset="0"/>
              </a:rPr>
              <a:t>occurs when creditor has successful action against debtor; If debtor doesn’t pay judgment, creditor asks court for</a:t>
            </a:r>
            <a:r>
              <a:rPr lang="en-US" sz="2000" dirty="0" smtClean="0">
                <a:solidFill>
                  <a:srgbClr val="FF7619"/>
                </a:solidFill>
                <a:latin typeface="Arial" pitchFamily="34" charset="0"/>
                <a:cs typeface="Arial" pitchFamily="34" charset="0"/>
              </a:rPr>
              <a:t> </a:t>
            </a:r>
            <a:r>
              <a:rPr lang="en-US" sz="2000" i="1" dirty="0" smtClean="0">
                <a:solidFill>
                  <a:srgbClr val="7030A0"/>
                </a:solidFill>
                <a:latin typeface="Arial" pitchFamily="34" charset="0"/>
                <a:cs typeface="Arial" pitchFamily="34" charset="0"/>
              </a:rPr>
              <a:t>writ of execution</a:t>
            </a:r>
            <a:endParaRPr lang="en-US" sz="2000" dirty="0" smtClean="0">
              <a:solidFill>
                <a:srgbClr val="FF7619"/>
              </a:solidFill>
              <a:latin typeface="Arial" pitchFamily="34" charset="0"/>
              <a:cs typeface="Arial" pitchFamily="34" charset="0"/>
            </a:endParaRPr>
          </a:p>
        </p:txBody>
      </p:sp>
      <p:sp>
        <p:nvSpPr>
          <p:cNvPr id="13317" name="Text Box 5"/>
          <p:cNvSpPr txBox="1">
            <a:spLocks noChangeArrowheads="1"/>
          </p:cNvSpPr>
          <p:nvPr/>
        </p:nvSpPr>
        <p:spPr bwMode="auto">
          <a:xfrm>
            <a:off x="609600" y="0"/>
            <a:ext cx="7772400" cy="701731"/>
          </a:xfrm>
          <a:prstGeom prst="rect">
            <a:avLst/>
          </a:prstGeom>
          <a:noFill/>
          <a:ln w="9525">
            <a:noFill/>
            <a:miter lim="800000"/>
            <a:headEnd/>
            <a:tailEnd/>
          </a:ln>
        </p:spPr>
        <p:txBody>
          <a:bodyPr wrap="square">
            <a:spAutoFit/>
          </a:bodyPr>
          <a:lstStyle/>
          <a:p>
            <a:pPr lvl="4">
              <a:lnSpc>
                <a:spcPct val="90000"/>
              </a:lnSpc>
              <a:defRPr/>
            </a:pPr>
            <a:endParaRPr lang="en-US" sz="2000" b="1" dirty="0">
              <a:solidFill>
                <a:srgbClr val="7030A0"/>
              </a:solidFill>
              <a:latin typeface="+mj-lt"/>
              <a:cs typeface="Arial" charset="0"/>
            </a:endParaRPr>
          </a:p>
          <a:p>
            <a:pPr algn="ctr">
              <a:lnSpc>
                <a:spcPct val="90000"/>
              </a:lnSpc>
              <a:defRPr/>
            </a:pPr>
            <a:r>
              <a:rPr lang="en-US" b="1" dirty="0">
                <a:solidFill>
                  <a:srgbClr val="7030A0"/>
                </a:solidFill>
                <a:latin typeface="Arial" charset="0"/>
                <a:cs typeface="Arial" charset="0"/>
              </a:rPr>
              <a:t> </a:t>
            </a: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0-#ppt_w/2"/>
                                          </p:val>
                                        </p:tav>
                                        <p:tav tm="100000">
                                          <p:val>
                                            <p:strVal val="#ppt_x"/>
                                          </p:val>
                                        </p:tav>
                                      </p:tavLst>
                                    </p:anim>
                                    <p:anim calcmode="lin" valueType="num">
                                      <p:cBhvr additive="base">
                                        <p:cTn id="8"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13317"/>
                                        </p:tgtEl>
                                        <p:attrNameLst>
                                          <p:attrName>style.visibility</p:attrName>
                                        </p:attrNameLst>
                                      </p:cBhvr>
                                      <p:to>
                                        <p:strVal val="visible"/>
                                      </p:to>
                                    </p:set>
                                    <p:anim calcmode="lin" valueType="num">
                                      <p:cBhvr additive="base">
                                        <p:cTn id="13" dur="500" fill="hold"/>
                                        <p:tgtEl>
                                          <p:spTgt spid="13317"/>
                                        </p:tgtEl>
                                        <p:attrNameLst>
                                          <p:attrName>ppt_x</p:attrName>
                                        </p:attrNameLst>
                                      </p:cBhvr>
                                      <p:tavLst>
                                        <p:tav tm="0">
                                          <p:val>
                                            <p:strVal val="0-#ppt_w/2"/>
                                          </p:val>
                                        </p:tav>
                                        <p:tav tm="100000">
                                          <p:val>
                                            <p:strVal val="#ppt_x"/>
                                          </p:val>
                                        </p:tav>
                                      </p:tavLst>
                                    </p:anim>
                                    <p:anim calcmode="lin" valueType="num">
                                      <p:cBhvr additive="base">
                                        <p:cTn id="14" dur="500" fill="hold"/>
                                        <p:tgtEl>
                                          <p:spTgt spid="13317"/>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3317"/>
                                        </p:tgtEl>
                                        <p:attrNameLst>
                                          <p:attrName>ppt_c</p:attrName>
                                        </p:attrNameLst>
                                      </p:cBhvr>
                                      <p:to>
                                        <a:schemeClr val="accent2"/>
                                      </p:to>
                                    </p:animClr>
                                  </p:subTnLst>
                                </p:cTn>
                              </p:par>
                            </p:childTnLst>
                          </p:cTn>
                        </p:par>
                      </p:childTnLst>
                    </p:cTn>
                  </p:par>
                  <p:par>
                    <p:cTn id="15" fill="hold">
                      <p:stCondLst>
                        <p:cond delay="indefinite"/>
                      </p:stCondLst>
                      <p:childTnLst>
                        <p:par>
                          <p:cTn id="16" fill="hold">
                            <p:stCondLst>
                              <p:cond delay="0"/>
                            </p:stCondLst>
                            <p:childTnLst>
                              <p:par>
                                <p:cTn id="17" presetID="24" presetClass="entr" presetSubtype="0" fill="hold" grpId="0" nodeType="clickEffect">
                                  <p:stCondLst>
                                    <p:cond delay="0"/>
                                  </p:stCondLst>
                                  <p:childTnLst>
                                    <p:set>
                                      <p:cBhvr>
                                        <p:cTn id="18" dur="1" fill="hold">
                                          <p:stCondLst>
                                            <p:cond delay="499"/>
                                          </p:stCondLst>
                                        </p:cTn>
                                        <p:tgtEl>
                                          <p:spTgt spid="13315">
                                            <p:txEl>
                                              <p:pRg st="0" end="0"/>
                                            </p:txEl>
                                          </p:spTgt>
                                        </p:tgtEl>
                                        <p:attrNameLst>
                                          <p:attrName>style.visibility</p:attrName>
                                        </p:attrNameLst>
                                      </p:cBhvr>
                                      <p:to>
                                        <p:strVal val="visible"/>
                                      </p:to>
                                    </p:set>
                                    <p:anim to="" calcmode="lin" valueType="num">
                                      <p:cBhvr>
                                        <p:cTn id="19" dur="1" fill="hold"/>
                                        <p:tgtEl>
                                          <p:spTgt spid="13315">
                                            <p:txEl>
                                              <p:pRg st="0" end="0"/>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grpId="0" nodeType="clickEffect">
                                  <p:stCondLst>
                                    <p:cond delay="0"/>
                                  </p:stCondLst>
                                  <p:childTnLst>
                                    <p:set>
                                      <p:cBhvr>
                                        <p:cTn id="23" dur="1" fill="hold">
                                          <p:stCondLst>
                                            <p:cond delay="499"/>
                                          </p:stCondLst>
                                        </p:cTn>
                                        <p:tgtEl>
                                          <p:spTgt spid="13315">
                                            <p:txEl>
                                              <p:pRg st="1" end="1"/>
                                            </p:txEl>
                                          </p:spTgt>
                                        </p:tgtEl>
                                        <p:attrNameLst>
                                          <p:attrName>style.visibility</p:attrName>
                                        </p:attrNameLst>
                                      </p:cBhvr>
                                      <p:to>
                                        <p:strVal val="visible"/>
                                      </p:to>
                                    </p:set>
                                    <p:anim to="" calcmode="lin" valueType="num">
                                      <p:cBhvr>
                                        <p:cTn id="24" dur="1" fill="hold"/>
                                        <p:tgtEl>
                                          <p:spTgt spid="13315">
                                            <p:txEl>
                                              <p:pRg st="1" end="1"/>
                                            </p:txEl>
                                          </p:spTgt>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0" nodeType="clickEffect">
                                  <p:stCondLst>
                                    <p:cond delay="0"/>
                                  </p:stCondLst>
                                  <p:childTnLst>
                                    <p:set>
                                      <p:cBhvr>
                                        <p:cTn id="28" dur="1" fill="hold">
                                          <p:stCondLst>
                                            <p:cond delay="499"/>
                                          </p:stCondLst>
                                        </p:cTn>
                                        <p:tgtEl>
                                          <p:spTgt spid="13315">
                                            <p:txEl>
                                              <p:pRg st="2" end="2"/>
                                            </p:txEl>
                                          </p:spTgt>
                                        </p:tgtEl>
                                        <p:attrNameLst>
                                          <p:attrName>style.visibility</p:attrName>
                                        </p:attrNameLst>
                                      </p:cBhvr>
                                      <p:to>
                                        <p:strVal val="visible"/>
                                      </p:to>
                                    </p:set>
                                    <p:anim to="" calcmode="lin" valueType="num">
                                      <p:cBhvr>
                                        <p:cTn id="29" dur="1" fill="hold"/>
                                        <p:tgtEl>
                                          <p:spTgt spid="13315">
                                            <p:txEl>
                                              <p:pRg st="2" end="2"/>
                                            </p:txEl>
                                          </p:spTgt>
                                        </p:tgtEl>
                                        <p:attrNameLst>
                                          <p:attrName/>
                                        </p:attrNameLst>
                                      </p:cBhvr>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499"/>
                                          </p:stCondLst>
                                        </p:cTn>
                                        <p:tgtEl>
                                          <p:spTgt spid="13315">
                                            <p:txEl>
                                              <p:pRg st="3" end="3"/>
                                            </p:txEl>
                                          </p:spTgt>
                                        </p:tgtEl>
                                        <p:attrNameLst>
                                          <p:attrName>style.visibility</p:attrName>
                                        </p:attrNameLst>
                                      </p:cBhvr>
                                      <p:to>
                                        <p:strVal val="visible"/>
                                      </p:to>
                                    </p:set>
                                    <p:anim to="" calcmode="lin" valueType="num">
                                      <p:cBhvr>
                                        <p:cTn id="34" dur="1" fill="hold"/>
                                        <p:tgtEl>
                                          <p:spTgt spid="13315">
                                            <p:txEl>
                                              <p:pRg st="3" end="3"/>
                                            </p:txEl>
                                          </p:spTgt>
                                        </p:tgtEl>
                                        <p:attrNameLst>
                                          <p:attrName/>
                                        </p:attrNameLst>
                                      </p:cBhvr>
                                    </p:anim>
                                  </p:childTnLst>
                                </p:cTn>
                              </p:par>
                            </p:childTnLst>
                          </p:cTn>
                        </p:par>
                      </p:childTnLst>
                    </p:cTn>
                  </p:par>
                  <p:par>
                    <p:cTn id="35" fill="hold">
                      <p:stCondLst>
                        <p:cond delay="indefinite"/>
                      </p:stCondLst>
                      <p:childTnLst>
                        <p:par>
                          <p:cTn id="36" fill="hold">
                            <p:stCondLst>
                              <p:cond delay="0"/>
                            </p:stCondLst>
                            <p:childTnLst>
                              <p:par>
                                <p:cTn id="37" presetID="24" presetClass="entr" presetSubtype="0" fill="hold" grpId="0" nodeType="clickEffect">
                                  <p:stCondLst>
                                    <p:cond delay="0"/>
                                  </p:stCondLst>
                                  <p:childTnLst>
                                    <p:set>
                                      <p:cBhvr>
                                        <p:cTn id="38" dur="1" fill="hold">
                                          <p:stCondLst>
                                            <p:cond delay="499"/>
                                          </p:stCondLst>
                                        </p:cTn>
                                        <p:tgtEl>
                                          <p:spTgt spid="13315">
                                            <p:txEl>
                                              <p:pRg st="4" end="4"/>
                                            </p:txEl>
                                          </p:spTgt>
                                        </p:tgtEl>
                                        <p:attrNameLst>
                                          <p:attrName>style.visibility</p:attrName>
                                        </p:attrNameLst>
                                      </p:cBhvr>
                                      <p:to>
                                        <p:strVal val="visible"/>
                                      </p:to>
                                    </p:set>
                                    <p:anim to="" calcmode="lin" valueType="num">
                                      <p:cBhvr>
                                        <p:cTn id="39" dur="1" fill="hold"/>
                                        <p:tgtEl>
                                          <p:spTgt spid="13315">
                                            <p:txEl>
                                              <p:pRg st="4" end="4"/>
                                            </p:txEl>
                                          </p:spTgt>
                                        </p:tgtEl>
                                        <p:attrNameLst>
                                          <p:attrName/>
                                        </p:attrNameLst>
                                      </p:cBhvr>
                                    </p:anim>
                                  </p:childTnLst>
                                </p:cTn>
                              </p:par>
                            </p:childTnLst>
                          </p:cTn>
                        </p:par>
                      </p:childTnLst>
                    </p:cTn>
                  </p:par>
                  <p:par>
                    <p:cTn id="40" fill="hold">
                      <p:stCondLst>
                        <p:cond delay="indefinite"/>
                      </p:stCondLst>
                      <p:childTnLst>
                        <p:par>
                          <p:cTn id="41" fill="hold">
                            <p:stCondLst>
                              <p:cond delay="0"/>
                            </p:stCondLst>
                            <p:childTnLst>
                              <p:par>
                                <p:cTn id="42" presetID="24" presetClass="entr" presetSubtype="0" fill="hold" grpId="0" nodeType="clickEffect">
                                  <p:stCondLst>
                                    <p:cond delay="0"/>
                                  </p:stCondLst>
                                  <p:childTnLst>
                                    <p:set>
                                      <p:cBhvr>
                                        <p:cTn id="43" dur="1" fill="hold">
                                          <p:stCondLst>
                                            <p:cond delay="499"/>
                                          </p:stCondLst>
                                        </p:cTn>
                                        <p:tgtEl>
                                          <p:spTgt spid="13315">
                                            <p:txEl>
                                              <p:pRg st="5" end="5"/>
                                            </p:txEl>
                                          </p:spTgt>
                                        </p:tgtEl>
                                        <p:attrNameLst>
                                          <p:attrName>style.visibility</p:attrName>
                                        </p:attrNameLst>
                                      </p:cBhvr>
                                      <p:to>
                                        <p:strVal val="visible"/>
                                      </p:to>
                                    </p:set>
                                    <p:anim to="" calcmode="lin" valueType="num">
                                      <p:cBhvr>
                                        <p:cTn id="44" dur="1" fill="hold"/>
                                        <p:tgtEl>
                                          <p:spTgt spid="13315">
                                            <p:txEl>
                                              <p:pRg st="5" end="5"/>
                                            </p:txEl>
                                          </p:spTgt>
                                        </p:tgtEl>
                                        <p:attrNameLst>
                                          <p:attrName/>
                                        </p:attrNameLst>
                                      </p:cBhvr>
                                    </p:anim>
                                  </p:childTnLst>
                                </p:cTn>
                              </p:par>
                            </p:childTnLst>
                          </p:cTn>
                        </p:par>
                      </p:childTnLst>
                    </p:cTn>
                  </p:par>
                  <p:par>
                    <p:cTn id="45" fill="hold">
                      <p:stCondLst>
                        <p:cond delay="indefinite"/>
                      </p:stCondLst>
                      <p:childTnLst>
                        <p:par>
                          <p:cTn id="46" fill="hold">
                            <p:stCondLst>
                              <p:cond delay="0"/>
                            </p:stCondLst>
                            <p:childTnLst>
                              <p:par>
                                <p:cTn id="47" presetID="24" presetClass="entr" presetSubtype="0" fill="hold" grpId="0" nodeType="clickEffect">
                                  <p:stCondLst>
                                    <p:cond delay="0"/>
                                  </p:stCondLst>
                                  <p:childTnLst>
                                    <p:set>
                                      <p:cBhvr>
                                        <p:cTn id="48" dur="1" fill="hold">
                                          <p:stCondLst>
                                            <p:cond delay="499"/>
                                          </p:stCondLst>
                                        </p:cTn>
                                        <p:tgtEl>
                                          <p:spTgt spid="13315">
                                            <p:txEl>
                                              <p:pRg st="6" end="6"/>
                                            </p:txEl>
                                          </p:spTgt>
                                        </p:tgtEl>
                                        <p:attrNameLst>
                                          <p:attrName>style.visibility</p:attrName>
                                        </p:attrNameLst>
                                      </p:cBhvr>
                                      <p:to>
                                        <p:strVal val="visible"/>
                                      </p:to>
                                    </p:set>
                                    <p:anim to="" calcmode="lin" valueType="num">
                                      <p:cBhvr>
                                        <p:cTn id="49" dur="1" fill="hold"/>
                                        <p:tgtEl>
                                          <p:spTgt spid="13315">
                                            <p:txEl>
                                              <p:pRg st="6" end="6"/>
                                            </p:txEl>
                                          </p:spTgt>
                                        </p:tgtEl>
                                        <p:attrNameLst>
                                          <p:attrName/>
                                        </p:attrNameLst>
                                      </p:cBhvr>
                                    </p:anim>
                                  </p:childTnLst>
                                </p:cTn>
                              </p:par>
                            </p:childTnLst>
                          </p:cTn>
                        </p:par>
                      </p:childTnLst>
                    </p:cTn>
                  </p:par>
                  <p:par>
                    <p:cTn id="50" fill="hold">
                      <p:stCondLst>
                        <p:cond delay="indefinite"/>
                      </p:stCondLst>
                      <p:childTnLst>
                        <p:par>
                          <p:cTn id="51" fill="hold">
                            <p:stCondLst>
                              <p:cond delay="0"/>
                            </p:stCondLst>
                            <p:childTnLst>
                              <p:par>
                                <p:cTn id="52" presetID="24" presetClass="entr" presetSubtype="0" fill="hold" grpId="0" nodeType="clickEffect">
                                  <p:stCondLst>
                                    <p:cond delay="0"/>
                                  </p:stCondLst>
                                  <p:childTnLst>
                                    <p:set>
                                      <p:cBhvr>
                                        <p:cTn id="53" dur="1" fill="hold">
                                          <p:stCondLst>
                                            <p:cond delay="499"/>
                                          </p:stCondLst>
                                        </p:cTn>
                                        <p:tgtEl>
                                          <p:spTgt spid="13315">
                                            <p:txEl>
                                              <p:pRg st="7" end="7"/>
                                            </p:txEl>
                                          </p:spTgt>
                                        </p:tgtEl>
                                        <p:attrNameLst>
                                          <p:attrName>style.visibility</p:attrName>
                                        </p:attrNameLst>
                                      </p:cBhvr>
                                      <p:to>
                                        <p:strVal val="visible"/>
                                      </p:to>
                                    </p:set>
                                    <p:anim to="" calcmode="lin" valueType="num">
                                      <p:cBhvr>
                                        <p:cTn id="54" dur="1" fill="hold"/>
                                        <p:tgtEl>
                                          <p:spTgt spid="13315">
                                            <p:txEl>
                                              <p:pRg st="7" end="7"/>
                                            </p:txEl>
                                          </p:spTgt>
                                        </p:tgtEl>
                                        <p:attrNameLst>
                                          <p:attrName/>
                                        </p:attrNameLst>
                                      </p:cBhvr>
                                    </p:anim>
                                  </p:childTnLst>
                                </p:cTn>
                              </p:par>
                            </p:childTnLst>
                          </p:cTn>
                        </p:par>
                      </p:childTnLst>
                    </p:cTn>
                  </p:par>
                  <p:par>
                    <p:cTn id="55" fill="hold">
                      <p:stCondLst>
                        <p:cond delay="indefinite"/>
                      </p:stCondLst>
                      <p:childTnLst>
                        <p:par>
                          <p:cTn id="56" fill="hold">
                            <p:stCondLst>
                              <p:cond delay="0"/>
                            </p:stCondLst>
                            <p:childTnLst>
                              <p:par>
                                <p:cTn id="57" presetID="24" presetClass="entr" presetSubtype="0" fill="hold" grpId="0" nodeType="clickEffect">
                                  <p:stCondLst>
                                    <p:cond delay="0"/>
                                  </p:stCondLst>
                                  <p:childTnLst>
                                    <p:set>
                                      <p:cBhvr>
                                        <p:cTn id="58" dur="1" fill="hold">
                                          <p:stCondLst>
                                            <p:cond delay="499"/>
                                          </p:stCondLst>
                                        </p:cTn>
                                        <p:tgtEl>
                                          <p:spTgt spid="13315">
                                            <p:txEl>
                                              <p:pRg st="8" end="8"/>
                                            </p:txEl>
                                          </p:spTgt>
                                        </p:tgtEl>
                                        <p:attrNameLst>
                                          <p:attrName>style.visibility</p:attrName>
                                        </p:attrNameLst>
                                      </p:cBhvr>
                                      <p:to>
                                        <p:strVal val="visible"/>
                                      </p:to>
                                    </p:set>
                                    <p:anim to="" calcmode="lin" valueType="num">
                                      <p:cBhvr>
                                        <p:cTn id="59" dur="1" fill="hold"/>
                                        <p:tgtEl>
                                          <p:spTgt spid="13315">
                                            <p:txEl>
                                              <p:pRg st="8" end="8"/>
                                            </p:txEl>
                                          </p:spTgt>
                                        </p:tgtEl>
                                        <p:attrNameLst>
                                          <p:attrName/>
                                        </p:attrNameLst>
                                      </p:cBhvr>
                                    </p:anim>
                                  </p:childTnLst>
                                </p:cTn>
                              </p:par>
                            </p:childTnLst>
                          </p:cTn>
                        </p:par>
                      </p:childTnLst>
                    </p:cTn>
                  </p:par>
                  <p:par>
                    <p:cTn id="60" fill="hold">
                      <p:stCondLst>
                        <p:cond delay="indefinite"/>
                      </p:stCondLst>
                      <p:childTnLst>
                        <p:par>
                          <p:cTn id="61" fill="hold">
                            <p:stCondLst>
                              <p:cond delay="0"/>
                            </p:stCondLst>
                            <p:childTnLst>
                              <p:par>
                                <p:cTn id="62" presetID="24" presetClass="entr" presetSubtype="0" fill="hold" grpId="0" nodeType="clickEffect">
                                  <p:stCondLst>
                                    <p:cond delay="0"/>
                                  </p:stCondLst>
                                  <p:childTnLst>
                                    <p:set>
                                      <p:cBhvr>
                                        <p:cTn id="63" dur="1" fill="hold">
                                          <p:stCondLst>
                                            <p:cond delay="499"/>
                                          </p:stCondLst>
                                        </p:cTn>
                                        <p:tgtEl>
                                          <p:spTgt spid="13315">
                                            <p:txEl>
                                              <p:pRg st="9" end="9"/>
                                            </p:txEl>
                                          </p:spTgt>
                                        </p:tgtEl>
                                        <p:attrNameLst>
                                          <p:attrName>style.visibility</p:attrName>
                                        </p:attrNameLst>
                                      </p:cBhvr>
                                      <p:to>
                                        <p:strVal val="visible"/>
                                      </p:to>
                                    </p:set>
                                    <p:anim to="" calcmode="lin" valueType="num">
                                      <p:cBhvr>
                                        <p:cTn id="64" dur="1" fill="hold"/>
                                        <p:tgtEl>
                                          <p:spTgt spid="13315">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bldLvl="2" autoUpdateAnimBg="0"/>
      <p:bldP spid="1331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05800" cy="1066800"/>
          </a:xfrm>
        </p:spPr>
        <p:txBody>
          <a:bodyPr>
            <a:noAutofit/>
          </a:bodyPr>
          <a:lstStyle/>
          <a:p>
            <a:pPr algn="ctr" eaLnBrk="1" fontAlgn="auto" hangingPunct="1">
              <a:spcAft>
                <a:spcPts val="0"/>
              </a:spcAft>
              <a:defRPr/>
            </a:pPr>
            <a:r>
              <a:rPr lang="en-US" sz="32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Case</a:t>
            </a:r>
            <a:r>
              <a:rPr lang="en-US" sz="3200" b="1" i="1" dirty="0" smtClean="0">
                <a:solidFill>
                  <a:srgbClr val="7030A0"/>
                </a:solidFill>
                <a:latin typeface="Arial" pitchFamily="34" charset="0"/>
                <a:cs typeface="Arial" pitchFamily="34" charset="0"/>
              </a:rPr>
              <a:t/>
            </a:r>
            <a:br>
              <a:rPr lang="en-US" sz="3200" b="1" i="1" dirty="0" smtClean="0">
                <a:solidFill>
                  <a:srgbClr val="7030A0"/>
                </a:solidFill>
                <a:latin typeface="Arial" pitchFamily="34" charset="0"/>
                <a:cs typeface="Arial" pitchFamily="34" charset="0"/>
              </a:rPr>
            </a:br>
            <a:r>
              <a:rPr lang="en-US" sz="2800" b="1" i="1" dirty="0" smtClean="0">
                <a:solidFill>
                  <a:srgbClr val="7030A0"/>
                </a:solidFill>
                <a:latin typeface="Arial" pitchFamily="34" charset="0"/>
                <a:cs typeface="Arial" pitchFamily="34" charset="0"/>
              </a:rPr>
              <a:t>Summers Group, Inc. v. Tempe Mechanical, LLC </a:t>
            </a:r>
            <a:endParaRPr lang="en-US" sz="2800" b="1" i="1" dirty="0">
              <a:solidFill>
                <a:srgbClr val="7030A0"/>
              </a:solidFill>
              <a:latin typeface="Arial" pitchFamily="34" charset="0"/>
              <a:cs typeface="Arial" pitchFamily="34" charset="0"/>
            </a:endParaRPr>
          </a:p>
        </p:txBody>
      </p:sp>
      <p:sp>
        <p:nvSpPr>
          <p:cNvPr id="3" name="Content Placeholder 2"/>
          <p:cNvSpPr>
            <a:spLocks noGrp="1"/>
          </p:cNvSpPr>
          <p:nvPr>
            <p:ph sz="quarter" idx="1"/>
          </p:nvPr>
        </p:nvSpPr>
        <p:spPr>
          <a:xfrm>
            <a:off x="304800" y="1066800"/>
            <a:ext cx="8458200" cy="5791200"/>
          </a:xfrm>
        </p:spPr>
        <p:txBody>
          <a:bodyPr>
            <a:normAutofit lnSpcReduction="10000"/>
          </a:bodyPr>
          <a:lstStyle/>
          <a:p>
            <a:pPr marL="274320" indent="-274320" eaLnBrk="1" fontAlgn="auto" hangingPunct="1">
              <a:spcAft>
                <a:spcPts val="0"/>
              </a:spcAft>
              <a:buFont typeface="Wingdings"/>
              <a:buChar char=""/>
              <a:defRPr/>
            </a:pPr>
            <a:r>
              <a:rPr lang="en-US" sz="2000" dirty="0" smtClean="0">
                <a:solidFill>
                  <a:srgbClr val="7030A0"/>
                </a:solidFill>
                <a:latin typeface="Arial" pitchFamily="34" charset="0"/>
                <a:cs typeface="Arial" pitchFamily="34" charset="0"/>
              </a:rPr>
              <a:t>Summers Group d/b/a Rexel, sold electrical materials for construction on property owned by Metro Lofts. </a:t>
            </a:r>
            <a:r>
              <a:rPr lang="en-US" sz="2000" dirty="0" err="1" smtClean="0">
                <a:solidFill>
                  <a:srgbClr val="7030A0"/>
                </a:solidFill>
                <a:latin typeface="Arial" pitchFamily="34" charset="0"/>
                <a:cs typeface="Arial" pitchFamily="34" charset="0"/>
              </a:rPr>
              <a:t>Rexel</a:t>
            </a:r>
            <a:r>
              <a:rPr lang="en-US" sz="2000" dirty="0" smtClean="0">
                <a:solidFill>
                  <a:srgbClr val="7030A0"/>
                </a:solidFill>
                <a:latin typeface="Arial" pitchFamily="34" charset="0"/>
                <a:cs typeface="Arial" pitchFamily="34" charset="0"/>
              </a:rPr>
              <a:t> was not paid on June 26, 2008 and recorded a </a:t>
            </a:r>
            <a:r>
              <a:rPr lang="en-US" sz="2000" u="sng" dirty="0" smtClean="0">
                <a:solidFill>
                  <a:srgbClr val="7030A0"/>
                </a:solidFill>
                <a:latin typeface="Arial" pitchFamily="34" charset="0"/>
                <a:cs typeface="Arial" pitchFamily="34" charset="0"/>
              </a:rPr>
              <a:t>mechanic’s lien </a:t>
            </a:r>
            <a:r>
              <a:rPr lang="en-US" sz="2000" dirty="0" smtClean="0">
                <a:solidFill>
                  <a:srgbClr val="7030A0"/>
                </a:solidFill>
                <a:latin typeface="Arial" pitchFamily="34" charset="0"/>
                <a:cs typeface="Arial" pitchFamily="34" charset="0"/>
              </a:rPr>
              <a:t>on Metro Lots property. Other contractors on the work including Tempe Mechanical, also filed liens against Metro Loft.</a:t>
            </a:r>
          </a:p>
          <a:p>
            <a:pPr marL="274320" indent="-274320" eaLnBrk="1" fontAlgn="auto" hangingPunct="1">
              <a:spcAft>
                <a:spcPts val="0"/>
              </a:spcAft>
              <a:buFont typeface="Wingdings"/>
              <a:buChar char=""/>
              <a:defRPr/>
            </a:pPr>
            <a:r>
              <a:rPr lang="en-US" sz="2000" dirty="0" smtClean="0">
                <a:solidFill>
                  <a:srgbClr val="7030A0"/>
                </a:solidFill>
                <a:latin typeface="Arial" pitchFamily="34" charset="0"/>
                <a:cs typeface="Arial" pitchFamily="34" charset="0"/>
              </a:rPr>
              <a:t>No payment received – Rexel brought suit on December 24, 2008 against Metro Lots and all other lienholders. Some of lienholders (contractors) did not respond – had default judgments. </a:t>
            </a:r>
          </a:p>
          <a:p>
            <a:pPr marL="274320" indent="-274320" eaLnBrk="1" fontAlgn="auto" hangingPunct="1">
              <a:spcAft>
                <a:spcPts val="0"/>
              </a:spcAft>
              <a:buFont typeface="Wingdings"/>
              <a:buChar char=""/>
              <a:defRPr/>
            </a:pPr>
            <a:r>
              <a:rPr lang="en-US" sz="2000" dirty="0" smtClean="0">
                <a:solidFill>
                  <a:srgbClr val="7030A0"/>
                </a:solidFill>
                <a:latin typeface="Arial" pitchFamily="34" charset="0"/>
                <a:cs typeface="Arial" pitchFamily="34" charset="0"/>
              </a:rPr>
              <a:t>Tempe, answered Rexel’s complaint</a:t>
            </a:r>
          </a:p>
          <a:p>
            <a:pPr marL="274320" indent="-274320" eaLnBrk="1" fontAlgn="auto" hangingPunct="1">
              <a:spcAft>
                <a:spcPts val="0"/>
              </a:spcAft>
              <a:buFont typeface="Wingdings"/>
              <a:buChar char=""/>
              <a:defRPr/>
            </a:pPr>
            <a:r>
              <a:rPr lang="en-US" sz="2000" dirty="0" smtClean="0">
                <a:solidFill>
                  <a:srgbClr val="7030A0"/>
                </a:solidFill>
                <a:latin typeface="Arial" pitchFamily="34" charset="0"/>
                <a:cs typeface="Arial" pitchFamily="34" charset="0"/>
              </a:rPr>
              <a:t>Metro was in bankruptcy &amp; under control of bankruptcy trustee ML Manager.</a:t>
            </a:r>
          </a:p>
          <a:p>
            <a:pPr marL="274320" indent="-274320" eaLnBrk="1" fontAlgn="auto" hangingPunct="1">
              <a:spcAft>
                <a:spcPts val="0"/>
              </a:spcAft>
              <a:buFont typeface="Wingdings"/>
              <a:buChar char=""/>
              <a:defRPr/>
            </a:pPr>
            <a:r>
              <a:rPr lang="en-US" sz="2000" dirty="0" smtClean="0">
                <a:solidFill>
                  <a:srgbClr val="7030A0"/>
                </a:solidFill>
                <a:latin typeface="Arial" pitchFamily="34" charset="0"/>
                <a:cs typeface="Arial" pitchFamily="34" charset="0"/>
              </a:rPr>
              <a:t>All parties agreed bankruptcy court would determine priority of payment of liens.</a:t>
            </a:r>
            <a:endParaRPr lang="en-US" sz="2000" dirty="0" smtClean="0">
              <a:latin typeface="Arial" pitchFamily="34" charset="0"/>
              <a:cs typeface="Arial" pitchFamily="34" charset="0"/>
            </a:endParaRPr>
          </a:p>
          <a:p>
            <a:pPr marL="274320" indent="-274320" eaLnBrk="1" fontAlgn="auto" hangingPunct="1">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ML Manager </a:t>
            </a:r>
            <a:r>
              <a:rPr lang="en-US" sz="2000" u="sng" dirty="0" smtClean="0">
                <a:solidFill>
                  <a:schemeClr val="accent1">
                    <a:lumMod val="75000"/>
                  </a:schemeClr>
                </a:solidFill>
                <a:latin typeface="Arial" pitchFamily="34" charset="0"/>
                <a:cs typeface="Arial" pitchFamily="34" charset="0"/>
              </a:rPr>
              <a:t>argued that it stood first to receive payment</a:t>
            </a:r>
            <a:r>
              <a:rPr lang="en-US" sz="2000" dirty="0" smtClean="0">
                <a:solidFill>
                  <a:schemeClr val="accent1">
                    <a:lumMod val="75000"/>
                  </a:schemeClr>
                </a:solidFill>
                <a:latin typeface="Arial" pitchFamily="34" charset="0"/>
                <a:cs typeface="Arial" pitchFamily="34" charset="0"/>
              </a:rPr>
              <a:t>, since it should not be challenged and that </a:t>
            </a:r>
            <a:r>
              <a:rPr lang="en-US" sz="2000" dirty="0" err="1" smtClean="0">
                <a:solidFill>
                  <a:schemeClr val="accent1">
                    <a:lumMod val="75000"/>
                  </a:schemeClr>
                </a:solidFill>
                <a:latin typeface="Arial" pitchFamily="34" charset="0"/>
                <a:cs typeface="Arial" pitchFamily="34" charset="0"/>
              </a:rPr>
              <a:t>Rexel</a:t>
            </a:r>
            <a:r>
              <a:rPr lang="en-US" sz="2000" dirty="0" smtClean="0">
                <a:solidFill>
                  <a:schemeClr val="accent1">
                    <a:lumMod val="75000"/>
                  </a:schemeClr>
                </a:solidFill>
                <a:latin typeface="Arial" pitchFamily="34" charset="0"/>
                <a:cs typeface="Arial" pitchFamily="34" charset="0"/>
              </a:rPr>
              <a:t> should pay all attorney fees related to litigation.</a:t>
            </a:r>
          </a:p>
          <a:p>
            <a:pPr marL="274320" indent="-274320" eaLnBrk="1" fontAlgn="auto" hangingPunct="1">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Trial Court agreed.</a:t>
            </a:r>
          </a:p>
          <a:p>
            <a:pPr marL="274320" indent="-274320" eaLnBrk="1" fontAlgn="auto" hangingPunct="1">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Rexel appealed. </a:t>
            </a:r>
          </a:p>
          <a:p>
            <a:pPr marL="274320" indent="-274320" algn="r" eaLnBrk="1" fontAlgn="auto" hangingPunct="1">
              <a:spcBef>
                <a:spcPts val="0"/>
              </a:spcBef>
              <a:spcAft>
                <a:spcPts val="0"/>
              </a:spcAft>
              <a:buNone/>
              <a:defRPr/>
            </a:pPr>
            <a:r>
              <a:rPr lang="en-US" sz="1600" b="1" dirty="0" smtClean="0">
                <a:solidFill>
                  <a:schemeClr val="accent1">
                    <a:lumMod val="75000"/>
                  </a:schemeClr>
                </a:solidFill>
                <a:latin typeface="Arial" pitchFamily="34" charset="0"/>
                <a:cs typeface="Arial" pitchFamily="34" charset="0"/>
              </a:rPr>
              <a:t>(Continued)</a:t>
            </a:r>
            <a:endParaRPr lang="en-US" sz="1600" b="1" dirty="0">
              <a:solidFill>
                <a:schemeClr val="accent1">
                  <a:lumMod val="75000"/>
                </a:schemeClr>
              </a:solidFill>
              <a:latin typeface="Arial" pitchFamily="34" charset="0"/>
              <a:cs typeface="Arial" pitchFamily="34" charset="0"/>
            </a:endParaRPr>
          </a:p>
        </p:txBody>
      </p:sp>
    </p:spTree>
  </p:cSld>
  <p:clrMapOvr>
    <a:masterClrMapping/>
  </p:clrMapOvr>
  <p:transition>
    <p:whee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066800"/>
            <a:ext cx="8229600" cy="5562600"/>
          </a:xfrm>
        </p:spPr>
        <p:txBody>
          <a:bodyPr>
            <a:noAutofit/>
          </a:bodyPr>
          <a:lstStyle/>
          <a:p>
            <a:pPr marL="274320" indent="-274320" eaLnBrk="1" fontAlgn="auto" hangingPunct="1">
              <a:spcAft>
                <a:spcPts val="0"/>
              </a:spcAft>
              <a:buFont typeface="Wingdings"/>
              <a:buChar char=""/>
              <a:defRPr/>
            </a:pPr>
            <a:r>
              <a:rPr lang="en-US" sz="2000" dirty="0" smtClean="0">
                <a:solidFill>
                  <a:srgbClr val="7030A0"/>
                </a:solidFill>
                <a:latin typeface="Arial" pitchFamily="34" charset="0"/>
                <a:cs typeface="Arial" pitchFamily="34" charset="0"/>
              </a:rPr>
              <a:t>Arizona law establishes lien procedures, including naming of all other mechanics’ lien claimants if those others fail to file a lien themselves. Remaining Lien Claimants asserted their lien priorities.</a:t>
            </a:r>
          </a:p>
          <a:p>
            <a:pPr marL="274320" indent="-274320" eaLnBrk="1" fontAlgn="auto" hangingPunct="1">
              <a:spcAft>
                <a:spcPts val="0"/>
              </a:spcAft>
              <a:buFont typeface="Wingdings"/>
              <a:buChar char=""/>
              <a:defRPr/>
            </a:pPr>
            <a:r>
              <a:rPr lang="en-US" sz="2000" dirty="0" smtClean="0">
                <a:solidFill>
                  <a:srgbClr val="7030A0"/>
                </a:solidFill>
                <a:latin typeface="Arial" pitchFamily="34" charset="0"/>
                <a:cs typeface="Arial" pitchFamily="34" charset="0"/>
              </a:rPr>
              <a:t>The bankruptcy court’s decision also affected their claims. Therefore ML Manager had to defend its lien priority. Statute requires that when sale is ordered in mechanics’ lien foreclosure action, proceeds are </a:t>
            </a:r>
            <a:r>
              <a:rPr lang="en-US" sz="2000" u="sng" dirty="0" smtClean="0">
                <a:solidFill>
                  <a:srgbClr val="7030A0"/>
                </a:solidFill>
                <a:latin typeface="Arial" pitchFamily="34" charset="0"/>
                <a:cs typeface="Arial" pitchFamily="34" charset="0"/>
              </a:rPr>
              <a:t>prorated over all lienholders that have equal footing</a:t>
            </a:r>
            <a:r>
              <a:rPr lang="en-US" sz="2000" dirty="0" smtClean="0">
                <a:solidFill>
                  <a:srgbClr val="7030A0"/>
                </a:solidFill>
                <a:latin typeface="Arial" pitchFamily="34" charset="0"/>
                <a:cs typeface="Arial" pitchFamily="34" charset="0"/>
              </a:rPr>
              <a:t> with the foreclosing lien. Attorneys fees </a:t>
            </a:r>
            <a:r>
              <a:rPr lang="en-US" sz="2000" u="sng" dirty="0" smtClean="0">
                <a:solidFill>
                  <a:srgbClr val="7030A0"/>
                </a:solidFill>
                <a:latin typeface="Arial" pitchFamily="34" charset="0"/>
                <a:cs typeface="Arial" pitchFamily="34" charset="0"/>
              </a:rPr>
              <a:t>are apportioned between successful and unsuccessful efforts</a:t>
            </a:r>
            <a:r>
              <a:rPr lang="en-US" sz="2000" dirty="0" smtClean="0">
                <a:solidFill>
                  <a:srgbClr val="7030A0"/>
                </a:solidFill>
                <a:latin typeface="Arial" pitchFamily="34" charset="0"/>
                <a:cs typeface="Arial" pitchFamily="34" charset="0"/>
              </a:rPr>
              <a:t>.</a:t>
            </a:r>
          </a:p>
          <a:p>
            <a:pPr marL="274320" indent="-274320" eaLnBrk="1" fontAlgn="auto" hangingPunct="1">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HELD: Reversed and Remanded.</a:t>
            </a:r>
          </a:p>
          <a:p>
            <a:pPr marL="274320" indent="-274320" eaLnBrk="1" fontAlgn="auto" hangingPunct="1">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Trial court erred in holding Rexel </a:t>
            </a:r>
            <a:r>
              <a:rPr lang="en-US" sz="2000" u="sng" dirty="0" smtClean="0">
                <a:solidFill>
                  <a:schemeClr val="accent1">
                    <a:lumMod val="75000"/>
                  </a:schemeClr>
                </a:solidFill>
                <a:latin typeface="Arial" pitchFamily="34" charset="0"/>
                <a:cs typeface="Arial" pitchFamily="34" charset="0"/>
              </a:rPr>
              <a:t>solely responsible</a:t>
            </a:r>
            <a:r>
              <a:rPr lang="en-US" sz="2000" dirty="0" smtClean="0">
                <a:solidFill>
                  <a:schemeClr val="accent1">
                    <a:lumMod val="75000"/>
                  </a:schemeClr>
                </a:solidFill>
                <a:latin typeface="Arial" pitchFamily="34" charset="0"/>
                <a:cs typeface="Arial" pitchFamily="34" charset="0"/>
              </a:rPr>
              <a:t> for payment of ML Manager’s attorney fees. These </a:t>
            </a:r>
            <a:r>
              <a:rPr lang="en-US" sz="2000" u="sng" dirty="0" smtClean="0">
                <a:solidFill>
                  <a:schemeClr val="accent1">
                    <a:lumMod val="75000"/>
                  </a:schemeClr>
                </a:solidFill>
                <a:latin typeface="Arial" pitchFamily="34" charset="0"/>
                <a:cs typeface="Arial" pitchFamily="34" charset="0"/>
              </a:rPr>
              <a:t>fees should be prorated</a:t>
            </a:r>
            <a:r>
              <a:rPr lang="en-US" sz="2000" dirty="0" smtClean="0">
                <a:solidFill>
                  <a:schemeClr val="accent1">
                    <a:lumMod val="75000"/>
                  </a:schemeClr>
                </a:solidFill>
                <a:latin typeface="Arial" pitchFamily="34" charset="0"/>
                <a:cs typeface="Arial" pitchFamily="34" charset="0"/>
              </a:rPr>
              <a:t> among lien claimants.</a:t>
            </a:r>
          </a:p>
          <a:p>
            <a:pPr marL="274320" indent="-274320" eaLnBrk="1" fontAlgn="auto" hangingPunct="1">
              <a:spcAft>
                <a:spcPts val="0"/>
              </a:spcAft>
              <a:buFont typeface="Wingdings"/>
              <a:buChar char=""/>
              <a:defRPr/>
            </a:pPr>
            <a:r>
              <a:rPr lang="en-US" sz="2000" dirty="0" smtClean="0">
                <a:solidFill>
                  <a:schemeClr val="accent1">
                    <a:lumMod val="75000"/>
                  </a:schemeClr>
                </a:solidFill>
                <a:latin typeface="Arial" pitchFamily="34" charset="0"/>
                <a:cs typeface="Arial" pitchFamily="34" charset="0"/>
              </a:rPr>
              <a:t>Intent of statute is to </a:t>
            </a:r>
            <a:r>
              <a:rPr lang="en-US" sz="2000" i="1" u="sng" dirty="0" smtClean="0">
                <a:solidFill>
                  <a:schemeClr val="accent1">
                    <a:lumMod val="75000"/>
                  </a:schemeClr>
                </a:solidFill>
                <a:latin typeface="Arial" pitchFamily="34" charset="0"/>
                <a:cs typeface="Arial" pitchFamily="34" charset="0"/>
              </a:rPr>
              <a:t>create an even playing field</a:t>
            </a:r>
            <a:r>
              <a:rPr lang="en-US" sz="2000" dirty="0" smtClean="0">
                <a:solidFill>
                  <a:schemeClr val="accent1">
                    <a:lumMod val="75000"/>
                  </a:schemeClr>
                </a:solidFill>
                <a:latin typeface="Arial" pitchFamily="34" charset="0"/>
                <a:cs typeface="Arial" pitchFamily="34" charset="0"/>
              </a:rPr>
              <a:t> for all who provided services and materials, regardless of date work was performed.</a:t>
            </a:r>
          </a:p>
          <a:p>
            <a:pPr marL="274320" indent="-274320" eaLnBrk="1" fontAlgn="auto" hangingPunct="1">
              <a:spcAft>
                <a:spcPts val="0"/>
              </a:spcAft>
              <a:buFont typeface="Wingdings"/>
              <a:buChar char=""/>
              <a:defRPr/>
            </a:pPr>
            <a:r>
              <a:rPr lang="en-US" sz="2000" u="sng" dirty="0" smtClean="0">
                <a:solidFill>
                  <a:schemeClr val="accent1">
                    <a:lumMod val="75000"/>
                  </a:schemeClr>
                </a:solidFill>
                <a:latin typeface="Arial" pitchFamily="34" charset="0"/>
                <a:cs typeface="Arial" pitchFamily="34" charset="0"/>
              </a:rPr>
              <a:t>All Remaining Lien Claimants will be liable</a:t>
            </a:r>
            <a:r>
              <a:rPr lang="en-US" sz="2000" dirty="0" smtClean="0">
                <a:solidFill>
                  <a:schemeClr val="accent1">
                    <a:lumMod val="75000"/>
                  </a:schemeClr>
                </a:solidFill>
                <a:latin typeface="Arial" pitchFamily="34" charset="0"/>
                <a:cs typeface="Arial" pitchFamily="34" charset="0"/>
              </a:rPr>
              <a:t> for ML Manager’s attorney fees </a:t>
            </a:r>
            <a:r>
              <a:rPr lang="en-US" sz="2000" u="sng" dirty="0" smtClean="0">
                <a:solidFill>
                  <a:schemeClr val="accent1">
                    <a:lumMod val="75000"/>
                  </a:schemeClr>
                </a:solidFill>
                <a:latin typeface="Arial" pitchFamily="34" charset="0"/>
                <a:cs typeface="Arial" pitchFamily="34" charset="0"/>
              </a:rPr>
              <a:t>in proportion to their claims</a:t>
            </a:r>
            <a:r>
              <a:rPr lang="en-US" sz="2000" dirty="0" smtClean="0">
                <a:solidFill>
                  <a:schemeClr val="accent1">
                    <a:lumMod val="75000"/>
                  </a:schemeClr>
                </a:solidFill>
                <a:latin typeface="Arial" pitchFamily="34" charset="0"/>
                <a:cs typeface="Arial" pitchFamily="34" charset="0"/>
              </a:rPr>
              <a:t>.</a:t>
            </a:r>
          </a:p>
        </p:txBody>
      </p:sp>
      <p:sp>
        <p:nvSpPr>
          <p:cNvPr id="5" name="Title 1"/>
          <p:cNvSpPr>
            <a:spLocks noGrp="1"/>
          </p:cNvSpPr>
          <p:nvPr>
            <p:ph type="title"/>
          </p:nvPr>
        </p:nvSpPr>
        <p:spPr>
          <a:xfrm>
            <a:off x="228600" y="0"/>
            <a:ext cx="8305800" cy="990600"/>
          </a:xfrm>
        </p:spPr>
        <p:txBody>
          <a:bodyPr>
            <a:noAutofit/>
          </a:bodyPr>
          <a:lstStyle/>
          <a:p>
            <a:pPr algn="ctr" eaLnBrk="1" fontAlgn="auto" hangingPunct="1">
              <a:spcAft>
                <a:spcPts val="0"/>
              </a:spcAft>
              <a:defRPr/>
            </a:pPr>
            <a:r>
              <a:rPr lang="en-US" sz="32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Case</a:t>
            </a:r>
            <a:r>
              <a:rPr lang="en-US" sz="3200" b="1" i="1" dirty="0" smtClean="0">
                <a:solidFill>
                  <a:srgbClr val="7030A0"/>
                </a:solidFill>
                <a:latin typeface="Arial" pitchFamily="34" charset="0"/>
                <a:cs typeface="Arial" pitchFamily="34" charset="0"/>
              </a:rPr>
              <a:t/>
            </a:r>
            <a:br>
              <a:rPr lang="en-US" sz="3200" b="1" i="1" dirty="0" smtClean="0">
                <a:solidFill>
                  <a:srgbClr val="7030A0"/>
                </a:solidFill>
                <a:latin typeface="Arial" pitchFamily="34" charset="0"/>
                <a:cs typeface="Arial" pitchFamily="34" charset="0"/>
              </a:rPr>
            </a:br>
            <a:r>
              <a:rPr lang="en-US" sz="2800" b="1" i="1" dirty="0" smtClean="0">
                <a:solidFill>
                  <a:srgbClr val="7030A0"/>
                </a:solidFill>
                <a:latin typeface="Arial" pitchFamily="34" charset="0"/>
                <a:cs typeface="Arial" pitchFamily="34" charset="0"/>
              </a:rPr>
              <a:t>Summers Group, Inc. v. Tempe Mechanical, LLC </a:t>
            </a:r>
            <a:endParaRPr lang="en-US" sz="2800" b="1" i="1" dirty="0">
              <a:solidFill>
                <a:srgbClr val="7030A0"/>
              </a:solidFill>
              <a:latin typeface="Arial" pitchFamily="34" charset="0"/>
              <a:cs typeface="Arial" pitchFamily="34" charset="0"/>
            </a:endParaRPr>
          </a:p>
        </p:txBody>
      </p:sp>
    </p:spTree>
  </p:cSld>
  <p:clrMapOvr>
    <a:masterClrMapping/>
  </p:clrMapOvr>
  <p:transition>
    <p:cover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0600" y="228600"/>
            <a:ext cx="7772400" cy="762000"/>
          </a:xfrm>
        </p:spPr>
        <p:txBody>
          <a:bodyPr/>
          <a:lstStyle/>
          <a:p>
            <a:pPr eaLnBrk="1" fontAlgn="auto" hangingPunct="1">
              <a:spcAft>
                <a:spcPts val="0"/>
              </a:spcAft>
              <a:defRPr/>
            </a:pPr>
            <a:r>
              <a:rPr lang="en-US" b="1" dirty="0" smtClean="0">
                <a:solidFill>
                  <a:schemeClr val="bg1">
                    <a:lumMod val="65000"/>
                  </a:schemeClr>
                </a:solidFill>
                <a:cs typeface="Arial" pitchFamily="34" charset="0"/>
              </a:rPr>
              <a:t> </a:t>
            </a:r>
            <a:endParaRPr lang="en-US" dirty="0" smtClean="0">
              <a:solidFill>
                <a:schemeClr val="bg1">
                  <a:lumMod val="65000"/>
                </a:schemeClr>
              </a:solidFill>
              <a:cs typeface="Arial" pitchFamily="34" charset="0"/>
            </a:endParaRPr>
          </a:p>
        </p:txBody>
      </p:sp>
      <p:sp>
        <p:nvSpPr>
          <p:cNvPr id="15363" name="Rectangle 3"/>
          <p:cNvSpPr>
            <a:spLocks noGrp="1" noChangeArrowheads="1"/>
          </p:cNvSpPr>
          <p:nvPr>
            <p:ph sz="quarter" idx="1"/>
          </p:nvPr>
        </p:nvSpPr>
        <p:spPr>
          <a:xfrm>
            <a:off x="609600" y="1295400"/>
            <a:ext cx="7924800" cy="5410200"/>
          </a:xfrm>
        </p:spPr>
        <p:txBody>
          <a:bodyPr>
            <a:normAutofit/>
          </a:bodyPr>
          <a:lstStyle/>
          <a:p>
            <a:pPr marL="274320" indent="-274320" eaLnBrk="1" fontAlgn="auto" hangingPunct="1">
              <a:spcAft>
                <a:spcPts val="600"/>
              </a:spcAft>
              <a:buFont typeface="Wingdings"/>
              <a:buChar char=""/>
              <a:defRPr/>
            </a:pPr>
            <a:r>
              <a:rPr lang="en-US" dirty="0" smtClean="0">
                <a:solidFill>
                  <a:srgbClr val="7030A0"/>
                </a:solidFill>
                <a:latin typeface="Arial" pitchFamily="34" charset="0"/>
                <a:cs typeface="Arial" pitchFamily="34" charset="0"/>
              </a:rPr>
              <a:t>Purpose: Orderly resolution where debtor owes more than can be paid.</a:t>
            </a:r>
          </a:p>
          <a:p>
            <a:pPr marL="274320" indent="-274320" eaLnBrk="1" fontAlgn="auto" hangingPunct="1">
              <a:spcAft>
                <a:spcPts val="600"/>
              </a:spcAft>
              <a:buFont typeface="Wingdings"/>
              <a:buChar char=""/>
              <a:defRPr/>
            </a:pPr>
            <a:r>
              <a:rPr lang="en-US" i="1" dirty="0" smtClean="0">
                <a:solidFill>
                  <a:schemeClr val="accent1">
                    <a:lumMod val="75000"/>
                  </a:schemeClr>
                </a:solidFill>
                <a:latin typeface="Arial" pitchFamily="34" charset="0"/>
                <a:cs typeface="Arial" pitchFamily="34" charset="0"/>
              </a:rPr>
              <a:t>Federal Bankruptcy Code</a:t>
            </a:r>
            <a:r>
              <a:rPr lang="en-US" dirty="0" smtClean="0">
                <a:solidFill>
                  <a:schemeClr val="accent1">
                    <a:lumMod val="75000"/>
                  </a:schemeClr>
                </a:solidFill>
                <a:latin typeface="Arial" pitchFamily="34" charset="0"/>
                <a:cs typeface="Arial" pitchFamily="34" charset="0"/>
              </a:rPr>
              <a:t> has been amended – most recent revision was </a:t>
            </a:r>
            <a:r>
              <a:rPr lang="en-US" i="1" dirty="0" smtClean="0">
                <a:solidFill>
                  <a:schemeClr val="accent1">
                    <a:lumMod val="75000"/>
                  </a:schemeClr>
                </a:solidFill>
                <a:latin typeface="Arial" pitchFamily="34" charset="0"/>
                <a:cs typeface="Arial" pitchFamily="34" charset="0"/>
              </a:rPr>
              <a:t>The Bankruptcy Abuse Prevention and Consumer Protection Act</a:t>
            </a:r>
            <a:r>
              <a:rPr lang="en-US" dirty="0" smtClean="0">
                <a:solidFill>
                  <a:schemeClr val="accent1">
                    <a:lumMod val="75000"/>
                  </a:schemeClr>
                </a:solidFill>
                <a:latin typeface="Arial" pitchFamily="34" charset="0"/>
                <a:cs typeface="Arial" pitchFamily="34" charset="0"/>
              </a:rPr>
              <a:t> of 2005.</a:t>
            </a:r>
          </a:p>
          <a:p>
            <a:pPr marL="274320" indent="-274320" eaLnBrk="1" fontAlgn="auto" hangingPunct="1">
              <a:spcAft>
                <a:spcPts val="600"/>
              </a:spcAft>
              <a:buFont typeface="Wingdings"/>
              <a:buChar char=""/>
              <a:defRPr/>
            </a:pPr>
            <a:r>
              <a:rPr lang="en-US" dirty="0" smtClean="0">
                <a:solidFill>
                  <a:srgbClr val="7030A0"/>
                </a:solidFill>
                <a:latin typeface="Arial" pitchFamily="34" charset="0"/>
                <a:cs typeface="Arial" pitchFamily="34" charset="0"/>
              </a:rPr>
              <a:t>Most bankruptcies involve individuals.</a:t>
            </a:r>
          </a:p>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A person must take </a:t>
            </a:r>
            <a:r>
              <a:rPr lang="en-US" u="sng" dirty="0" smtClean="0">
                <a:solidFill>
                  <a:schemeClr val="accent1">
                    <a:lumMod val="75000"/>
                  </a:schemeClr>
                </a:solidFill>
                <a:latin typeface="Arial" pitchFamily="34" charset="0"/>
                <a:cs typeface="Arial" pitchFamily="34" charset="0"/>
              </a:rPr>
              <a:t>credit counseling</a:t>
            </a:r>
            <a:r>
              <a:rPr lang="en-US" dirty="0" smtClean="0">
                <a:solidFill>
                  <a:schemeClr val="accent1">
                    <a:lumMod val="75000"/>
                  </a:schemeClr>
                </a:solidFill>
                <a:latin typeface="Arial" pitchFamily="34" charset="0"/>
                <a:cs typeface="Arial" pitchFamily="34" charset="0"/>
              </a:rPr>
              <a:t> before filing bankruptcy.</a:t>
            </a:r>
          </a:p>
          <a:p>
            <a:pPr marL="274320" indent="-274320" eaLnBrk="1" fontAlgn="auto" hangingPunct="1">
              <a:spcAft>
                <a:spcPts val="600"/>
              </a:spcAft>
              <a:buFont typeface="Wingdings"/>
              <a:buChar char=""/>
              <a:defRPr/>
            </a:pPr>
            <a:r>
              <a:rPr lang="en-US" dirty="0" smtClean="0">
                <a:solidFill>
                  <a:srgbClr val="7030A0"/>
                </a:solidFill>
                <a:latin typeface="Arial" pitchFamily="34" charset="0"/>
                <a:cs typeface="Arial" pitchFamily="34" charset="0"/>
              </a:rPr>
              <a:t>After filing bankruptcy, there must be </a:t>
            </a:r>
            <a:r>
              <a:rPr lang="en-US" u="sng" dirty="0" smtClean="0">
                <a:solidFill>
                  <a:srgbClr val="7030A0"/>
                </a:solidFill>
                <a:latin typeface="Arial" pitchFamily="34" charset="0"/>
                <a:cs typeface="Arial" pitchFamily="34" charset="0"/>
              </a:rPr>
              <a:t>debtor education </a:t>
            </a:r>
            <a:r>
              <a:rPr lang="en-US" dirty="0" smtClean="0">
                <a:solidFill>
                  <a:srgbClr val="7030A0"/>
                </a:solidFill>
                <a:latin typeface="Arial" pitchFamily="34" charset="0"/>
                <a:cs typeface="Arial" pitchFamily="34" charset="0"/>
              </a:rPr>
              <a:t>about budgeting, use of credit, etc.</a:t>
            </a:r>
          </a:p>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Key feature: </a:t>
            </a:r>
            <a:r>
              <a:rPr lang="en-US" u="sng" dirty="0" smtClean="0">
                <a:solidFill>
                  <a:schemeClr val="accent1">
                    <a:lumMod val="75000"/>
                  </a:schemeClr>
                </a:solidFill>
                <a:latin typeface="Arial" pitchFamily="34" charset="0"/>
                <a:cs typeface="Arial" pitchFamily="34" charset="0"/>
              </a:rPr>
              <a:t>fair treatment of creditors</a:t>
            </a:r>
            <a:endParaRPr lang="en-US" i="1" u="sng" dirty="0" smtClean="0">
              <a:solidFill>
                <a:schemeClr val="accent1">
                  <a:lumMod val="75000"/>
                </a:schemeClr>
              </a:solidFill>
              <a:latin typeface="Arial" pitchFamily="34" charset="0"/>
              <a:cs typeface="Arial" pitchFamily="34" charset="0"/>
            </a:endParaRPr>
          </a:p>
        </p:txBody>
      </p:sp>
      <p:sp>
        <p:nvSpPr>
          <p:cNvPr id="6" name="Title 1"/>
          <p:cNvSpPr txBox="1">
            <a:spLocks/>
          </p:cNvSpPr>
          <p:nvPr/>
        </p:nvSpPr>
        <p:spPr>
          <a:xfrm>
            <a:off x="457200" y="152400"/>
            <a:ext cx="7848600" cy="76200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small" spc="0" normalizeH="0" baseline="0" noProof="0" dirty="0" smtClean="0">
                <a:ln>
                  <a:noFill/>
                </a:ln>
                <a:solidFill>
                  <a:srgbClr val="7030A0"/>
                </a:solidFill>
                <a:effectLst>
                  <a:outerShdw blurRad="38100" dist="38100" dir="2700000" algn="tl">
                    <a:srgbClr val="000000">
                      <a:alpha val="43137"/>
                    </a:srgbClr>
                  </a:outerShdw>
                </a:effectLst>
                <a:uLnTx/>
                <a:uFillTx/>
                <a:latin typeface="Arial" pitchFamily="34" charset="0"/>
                <a:ea typeface="+mj-ea"/>
                <a:cs typeface="Arial" pitchFamily="34" charset="0"/>
              </a:rPr>
              <a:t>Bankruptcy</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arn(inVertical)">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15363">
                                            <p:txEl>
                                              <p:pRg st="0" end="0"/>
                                            </p:txEl>
                                          </p:spTgt>
                                        </p:tgtEl>
                                        <p:attrNameLst>
                                          <p:attrName>style.visibility</p:attrName>
                                        </p:attrNameLst>
                                      </p:cBhvr>
                                      <p:to>
                                        <p:strVal val="visible"/>
                                      </p:to>
                                    </p:set>
                                    <p:anim to="" calcmode="lin" valueType="num">
                                      <p:cBhvr>
                                        <p:cTn id="12" dur="1" fill="hold"/>
                                        <p:tgtEl>
                                          <p:spTgt spid="15363">
                                            <p:txEl>
                                              <p:pRg st="0" end="0"/>
                                            </p:txEl>
                                          </p:spTgt>
                                        </p:tgtEl>
                                        <p:attrNameLst>
                                          <p:attrName/>
                                        </p:attrNameLst>
                                      </p:cBhvr>
                                    </p:anim>
                                  </p:childTnLst>
                                  <p:subTnLst>
                                    <p:animClr clrSpc="rgb" dir="cw">
                                      <p:cBhvr override="childStyle">
                                        <p:cTn dur="1" fill="hold" display="0" masterRel="nextClick" afterEffect="1"/>
                                        <p:tgtEl>
                                          <p:spTgt spid="15363">
                                            <p:txEl>
                                              <p:pRg st="0" end="0"/>
                                            </p:txEl>
                                          </p:spTgt>
                                        </p:tgtEl>
                                        <p:attrNameLst>
                                          <p:attrName>ppt_c</p:attrName>
                                        </p:attrNameLst>
                                      </p:cBhvr>
                                      <p:to>
                                        <a:srgbClr val="FF6600"/>
                                      </p:to>
                                    </p:animClr>
                                  </p:sub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15363">
                                            <p:txEl>
                                              <p:pRg st="1" end="1"/>
                                            </p:txEl>
                                          </p:spTgt>
                                        </p:tgtEl>
                                        <p:attrNameLst>
                                          <p:attrName>style.visibility</p:attrName>
                                        </p:attrNameLst>
                                      </p:cBhvr>
                                      <p:to>
                                        <p:strVal val="visible"/>
                                      </p:to>
                                    </p:set>
                                    <p:anim to="" calcmode="lin" valueType="num">
                                      <p:cBhvr>
                                        <p:cTn id="17" dur="1" fill="hold"/>
                                        <p:tgtEl>
                                          <p:spTgt spid="15363">
                                            <p:txEl>
                                              <p:pRg st="1" end="1"/>
                                            </p:txEl>
                                          </p:spTgt>
                                        </p:tgtEl>
                                        <p:attrNameLst>
                                          <p:attrName/>
                                        </p:attrNameLst>
                                      </p:cBhvr>
                                    </p:anim>
                                  </p:childTnLst>
                                  <p:subTnLst>
                                    <p:animClr clrSpc="rgb" dir="cw">
                                      <p:cBhvr override="childStyle">
                                        <p:cTn dur="1" fill="hold" display="0" masterRel="nextClick" afterEffect="1"/>
                                        <p:tgtEl>
                                          <p:spTgt spid="15363">
                                            <p:txEl>
                                              <p:pRg st="1" end="1"/>
                                            </p:txEl>
                                          </p:spTgt>
                                        </p:tgtEl>
                                        <p:attrNameLst>
                                          <p:attrName>ppt_c</p:attrName>
                                        </p:attrNameLst>
                                      </p:cBhvr>
                                      <p:to>
                                        <a:srgbClr val="FF6600"/>
                                      </p:to>
                                    </p:animClr>
                                  </p:sub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15363">
                                            <p:txEl>
                                              <p:pRg st="2" end="2"/>
                                            </p:txEl>
                                          </p:spTgt>
                                        </p:tgtEl>
                                        <p:attrNameLst>
                                          <p:attrName>style.visibility</p:attrName>
                                        </p:attrNameLst>
                                      </p:cBhvr>
                                      <p:to>
                                        <p:strVal val="visible"/>
                                      </p:to>
                                    </p:set>
                                    <p:anim to="" calcmode="lin" valueType="num">
                                      <p:cBhvr>
                                        <p:cTn id="22" dur="1" fill="hold"/>
                                        <p:tgtEl>
                                          <p:spTgt spid="15363">
                                            <p:txEl>
                                              <p:pRg st="2" end="2"/>
                                            </p:txEl>
                                          </p:spTgt>
                                        </p:tgtEl>
                                        <p:attrNameLst>
                                          <p:attrName/>
                                        </p:attrNameLst>
                                      </p:cBhvr>
                                    </p:anim>
                                  </p:childTnLst>
                                  <p:subTnLst>
                                    <p:animClr clrSpc="rgb" dir="cw">
                                      <p:cBhvr override="childStyle">
                                        <p:cTn dur="1" fill="hold" display="0" masterRel="nextClick" afterEffect="1"/>
                                        <p:tgtEl>
                                          <p:spTgt spid="15363">
                                            <p:txEl>
                                              <p:pRg st="2" end="2"/>
                                            </p:txEl>
                                          </p:spTgt>
                                        </p:tgtEl>
                                        <p:attrNameLst>
                                          <p:attrName>ppt_c</p:attrName>
                                        </p:attrNameLst>
                                      </p:cBhvr>
                                      <p:to>
                                        <a:srgbClr val="FF6600"/>
                                      </p:to>
                                    </p:animClr>
                                  </p:sub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15363">
                                            <p:txEl>
                                              <p:pRg st="3" end="3"/>
                                            </p:txEl>
                                          </p:spTgt>
                                        </p:tgtEl>
                                        <p:attrNameLst>
                                          <p:attrName>style.visibility</p:attrName>
                                        </p:attrNameLst>
                                      </p:cBhvr>
                                      <p:to>
                                        <p:strVal val="visible"/>
                                      </p:to>
                                    </p:set>
                                    <p:anim to="" calcmode="lin" valueType="num">
                                      <p:cBhvr>
                                        <p:cTn id="27" dur="1" fill="hold"/>
                                        <p:tgtEl>
                                          <p:spTgt spid="15363">
                                            <p:txEl>
                                              <p:pRg st="3" end="3"/>
                                            </p:txEl>
                                          </p:spTgt>
                                        </p:tgtEl>
                                        <p:attrNameLst>
                                          <p:attrName/>
                                        </p:attrNameLst>
                                      </p:cBhvr>
                                    </p:anim>
                                  </p:childTnLst>
                                  <p:subTnLst>
                                    <p:animClr clrSpc="rgb" dir="cw">
                                      <p:cBhvr override="childStyle">
                                        <p:cTn dur="1" fill="hold" display="0" masterRel="nextClick" afterEffect="1"/>
                                        <p:tgtEl>
                                          <p:spTgt spid="15363">
                                            <p:txEl>
                                              <p:pRg st="3" end="3"/>
                                            </p:txEl>
                                          </p:spTgt>
                                        </p:tgtEl>
                                        <p:attrNameLst>
                                          <p:attrName>ppt_c</p:attrName>
                                        </p:attrNameLst>
                                      </p:cBhvr>
                                      <p:to>
                                        <a:srgbClr val="FF6600"/>
                                      </p:to>
                                    </p:animClr>
                                  </p:sub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15363">
                                            <p:txEl>
                                              <p:pRg st="4" end="4"/>
                                            </p:txEl>
                                          </p:spTgt>
                                        </p:tgtEl>
                                        <p:attrNameLst>
                                          <p:attrName>style.visibility</p:attrName>
                                        </p:attrNameLst>
                                      </p:cBhvr>
                                      <p:to>
                                        <p:strVal val="visible"/>
                                      </p:to>
                                    </p:set>
                                    <p:anim to="" calcmode="lin" valueType="num">
                                      <p:cBhvr>
                                        <p:cTn id="32" dur="1" fill="hold"/>
                                        <p:tgtEl>
                                          <p:spTgt spid="15363">
                                            <p:txEl>
                                              <p:pRg st="4" end="4"/>
                                            </p:txEl>
                                          </p:spTgt>
                                        </p:tgtEl>
                                        <p:attrNameLst>
                                          <p:attrName/>
                                        </p:attrNameLst>
                                      </p:cBhvr>
                                    </p:anim>
                                  </p:childTnLst>
                                  <p:subTnLst>
                                    <p:animClr clrSpc="rgb" dir="cw">
                                      <p:cBhvr override="childStyle">
                                        <p:cTn dur="1" fill="hold" display="0" masterRel="nextClick" afterEffect="1"/>
                                        <p:tgtEl>
                                          <p:spTgt spid="15363">
                                            <p:txEl>
                                              <p:pRg st="4" end="4"/>
                                            </p:txEl>
                                          </p:spTgt>
                                        </p:tgtEl>
                                        <p:attrNameLst>
                                          <p:attrName>ppt_c</p:attrName>
                                        </p:attrNameLst>
                                      </p:cBhvr>
                                      <p:to>
                                        <a:srgbClr val="FF6600"/>
                                      </p:to>
                                    </p:animClr>
                                  </p:sub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15363">
                                            <p:txEl>
                                              <p:pRg st="5" end="5"/>
                                            </p:txEl>
                                          </p:spTgt>
                                        </p:tgtEl>
                                        <p:attrNameLst>
                                          <p:attrName>style.visibility</p:attrName>
                                        </p:attrNameLst>
                                      </p:cBhvr>
                                      <p:to>
                                        <p:strVal val="visible"/>
                                      </p:to>
                                    </p:set>
                                    <p:anim to="" calcmode="lin" valueType="num">
                                      <p:cBhvr>
                                        <p:cTn id="37" dur="1" fill="hold"/>
                                        <p:tgtEl>
                                          <p:spTgt spid="15363">
                                            <p:txEl>
                                              <p:pRg st="5" end="5"/>
                                            </p:txEl>
                                          </p:spTgt>
                                        </p:tgtEl>
                                        <p:attrNameLst>
                                          <p:attrName/>
                                        </p:attrNameLst>
                                      </p:cBhvr>
                                    </p:anim>
                                  </p:childTnLst>
                                  <p:subTnLst>
                                    <p:animClr clrSpc="rgb" dir="cw">
                                      <p:cBhvr override="childStyle">
                                        <p:cTn dur="1" fill="hold" display="0" masterRel="nextClick" afterEffect="1"/>
                                        <p:tgtEl>
                                          <p:spTgt spid="15363">
                                            <p:txEl>
                                              <p:pRg st="5" end="5"/>
                                            </p:txEl>
                                          </p:spTgt>
                                        </p:tgtEl>
                                        <p:attrNameLst>
                                          <p:attrName>ppt_c</p:attrName>
                                        </p:attrNameLst>
                                      </p:cBhvr>
                                      <p:to>
                                        <a:srgbClr val="FF66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152400"/>
            <a:ext cx="7924800" cy="762000"/>
          </a:xfrm>
        </p:spPr>
        <p:txBody>
          <a:bodyPr/>
          <a:lstStyle/>
          <a:p>
            <a:pPr algn="ctr" eaLnBrk="1" fontAlgn="auto" hangingPunct="1">
              <a:spcAft>
                <a:spcPts val="0"/>
              </a:spcAft>
              <a:defRPr/>
            </a:pPr>
            <a:r>
              <a:rPr lang="en-US" sz="4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Personal Bankruptcy</a:t>
            </a:r>
          </a:p>
        </p:txBody>
      </p:sp>
      <p:sp>
        <p:nvSpPr>
          <p:cNvPr id="27651" name="Content Placeholder 2"/>
          <p:cNvSpPr>
            <a:spLocks noGrp="1"/>
          </p:cNvSpPr>
          <p:nvPr>
            <p:ph sz="quarter" idx="1"/>
          </p:nvPr>
        </p:nvSpPr>
        <p:spPr>
          <a:xfrm>
            <a:off x="533400" y="1143000"/>
            <a:ext cx="8001000" cy="5334000"/>
          </a:xfrm>
        </p:spPr>
        <p:txBody>
          <a:bodyPr>
            <a:normAutofit/>
          </a:bodyPr>
          <a:lstStyle/>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Most bankruptcies involve individuals.</a:t>
            </a:r>
          </a:p>
          <a:p>
            <a:pPr marL="274320" indent="-274320" eaLnBrk="1" fontAlgn="auto" hangingPunct="1">
              <a:spcAft>
                <a:spcPts val="600"/>
              </a:spcAft>
              <a:buFont typeface="Wingdings"/>
              <a:buChar char=""/>
              <a:defRPr/>
            </a:pPr>
            <a:r>
              <a:rPr lang="en-US" sz="2000" dirty="0" smtClean="0">
                <a:solidFill>
                  <a:srgbClr val="7030A0"/>
                </a:solidFill>
                <a:latin typeface="Arial" pitchFamily="34" charset="0"/>
                <a:cs typeface="Arial" pitchFamily="34" charset="0"/>
              </a:rPr>
              <a:t>Creditors usually do not get paid.</a:t>
            </a:r>
          </a:p>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Before filing, person must complete a </a:t>
            </a:r>
            <a:r>
              <a:rPr lang="en-US" sz="2000" u="sng" dirty="0" smtClean="0">
                <a:solidFill>
                  <a:schemeClr val="accent1">
                    <a:lumMod val="75000"/>
                  </a:schemeClr>
                </a:solidFill>
                <a:latin typeface="Arial" pitchFamily="34" charset="0"/>
                <a:cs typeface="Arial" pitchFamily="34" charset="0"/>
              </a:rPr>
              <a:t>debtor education course</a:t>
            </a:r>
            <a:r>
              <a:rPr lang="en-US" sz="2000" dirty="0" smtClean="0">
                <a:solidFill>
                  <a:schemeClr val="accent1">
                    <a:lumMod val="75000"/>
                  </a:schemeClr>
                </a:solidFill>
                <a:latin typeface="Arial" pitchFamily="34" charset="0"/>
                <a:cs typeface="Arial" pitchFamily="34" charset="0"/>
              </a:rPr>
              <a:t>.</a:t>
            </a:r>
            <a:endParaRPr lang="en-US" sz="2000" u="sng" dirty="0" smtClean="0">
              <a:solidFill>
                <a:schemeClr val="accent1">
                  <a:lumMod val="75000"/>
                </a:schemeClr>
              </a:solidFill>
              <a:latin typeface="Arial" pitchFamily="34" charset="0"/>
              <a:cs typeface="Arial" pitchFamily="34" charset="0"/>
            </a:endParaRPr>
          </a:p>
          <a:p>
            <a:pPr marL="274320" indent="-274320" eaLnBrk="1" fontAlgn="auto" hangingPunct="1">
              <a:spcAft>
                <a:spcPts val="600"/>
              </a:spcAft>
              <a:buFont typeface="Wingdings"/>
              <a:buChar char=""/>
              <a:defRPr/>
            </a:pPr>
            <a:r>
              <a:rPr lang="en-US" sz="2000" dirty="0" smtClean="0">
                <a:solidFill>
                  <a:srgbClr val="7030A0"/>
                </a:solidFill>
                <a:latin typeface="Arial" pitchFamily="34" charset="0"/>
                <a:cs typeface="Arial" pitchFamily="34" charset="0"/>
              </a:rPr>
              <a:t>Dept. of Justice’s U.S. Trustee Program approves organization s to provide </a:t>
            </a:r>
            <a:r>
              <a:rPr lang="en-US" sz="2000" u="sng" dirty="0" smtClean="0">
                <a:solidFill>
                  <a:srgbClr val="7030A0"/>
                </a:solidFill>
                <a:latin typeface="Arial" pitchFamily="34" charset="0"/>
                <a:cs typeface="Arial" pitchFamily="34" charset="0"/>
              </a:rPr>
              <a:t>mandatory credit counseling </a:t>
            </a:r>
            <a:r>
              <a:rPr lang="en-US" sz="2000" dirty="0" smtClean="0">
                <a:solidFill>
                  <a:srgbClr val="7030A0"/>
                </a:solidFill>
                <a:latin typeface="Arial" pitchFamily="34" charset="0"/>
                <a:cs typeface="Arial" pitchFamily="34" charset="0"/>
              </a:rPr>
              <a:t>&amp; </a:t>
            </a:r>
            <a:r>
              <a:rPr lang="en-US" sz="2000" u="sng" dirty="0" smtClean="0">
                <a:solidFill>
                  <a:srgbClr val="7030A0"/>
                </a:solidFill>
                <a:latin typeface="Arial" pitchFamily="34" charset="0"/>
                <a:cs typeface="Arial" pitchFamily="34" charset="0"/>
              </a:rPr>
              <a:t>debtor education</a:t>
            </a:r>
            <a:r>
              <a:rPr lang="en-US" sz="2000" dirty="0" smtClean="0">
                <a:solidFill>
                  <a:srgbClr val="7030A0"/>
                </a:solidFill>
                <a:latin typeface="Arial" pitchFamily="34" charset="0"/>
                <a:cs typeface="Arial" pitchFamily="34" charset="0"/>
              </a:rPr>
              <a:t>.</a:t>
            </a:r>
            <a:endParaRPr lang="en-US" sz="2000" u="sng" dirty="0" smtClean="0">
              <a:solidFill>
                <a:srgbClr val="7030A0"/>
              </a:solidFill>
              <a:latin typeface="Arial" pitchFamily="34" charset="0"/>
              <a:cs typeface="Arial" pitchFamily="34" charset="0"/>
            </a:endParaRPr>
          </a:p>
          <a:p>
            <a:pPr marL="274320" indent="-274320" eaLnBrk="1" fontAlgn="auto" hangingPunct="1">
              <a:spcAft>
                <a:spcPts val="600"/>
              </a:spcAft>
              <a:buFont typeface="Wingdings"/>
              <a:buChar char=""/>
              <a:defRPr/>
            </a:pPr>
            <a:r>
              <a:rPr lang="en-US" sz="2000" u="sng" dirty="0" smtClean="0">
                <a:solidFill>
                  <a:schemeClr val="accent1">
                    <a:lumMod val="75000"/>
                  </a:schemeClr>
                </a:solidFill>
                <a:latin typeface="Arial" pitchFamily="34" charset="0"/>
                <a:cs typeface="Arial" pitchFamily="34" charset="0"/>
              </a:rPr>
              <a:t>Credit counseling</a:t>
            </a:r>
            <a:r>
              <a:rPr lang="en-US" sz="2000" dirty="0" smtClean="0">
                <a:solidFill>
                  <a:schemeClr val="accent1">
                    <a:lumMod val="75000"/>
                  </a:schemeClr>
                </a:solidFill>
                <a:latin typeface="Arial" pitchFamily="34" charset="0"/>
                <a:cs typeface="Arial" pitchFamily="34" charset="0"/>
              </a:rPr>
              <a:t> is taken </a:t>
            </a:r>
            <a:r>
              <a:rPr lang="en-US" sz="2000" u="sng" dirty="0" smtClean="0">
                <a:solidFill>
                  <a:schemeClr val="accent1">
                    <a:lumMod val="75000"/>
                  </a:schemeClr>
                </a:solidFill>
                <a:latin typeface="Arial" pitchFamily="34" charset="0"/>
                <a:cs typeface="Arial" pitchFamily="34" charset="0"/>
              </a:rPr>
              <a:t>before</a:t>
            </a:r>
            <a:r>
              <a:rPr lang="en-US" sz="2000" dirty="0" smtClean="0">
                <a:solidFill>
                  <a:schemeClr val="accent1">
                    <a:lumMod val="75000"/>
                  </a:schemeClr>
                </a:solidFill>
                <a:latin typeface="Arial" pitchFamily="34" charset="0"/>
                <a:cs typeface="Arial" pitchFamily="34" charset="0"/>
              </a:rPr>
              <a:t> filing bankruptcy.</a:t>
            </a:r>
          </a:p>
          <a:p>
            <a:pPr marL="274320" indent="-274320" eaLnBrk="1" fontAlgn="auto" hangingPunct="1">
              <a:spcAft>
                <a:spcPts val="600"/>
              </a:spcAft>
              <a:buFont typeface="Wingdings"/>
              <a:buChar char=""/>
              <a:defRPr/>
            </a:pPr>
            <a:r>
              <a:rPr lang="en-US" sz="2000" u="sng" dirty="0" smtClean="0">
                <a:solidFill>
                  <a:srgbClr val="7030A0"/>
                </a:solidFill>
                <a:latin typeface="Arial" pitchFamily="34" charset="0"/>
                <a:cs typeface="Arial" pitchFamily="34" charset="0"/>
              </a:rPr>
              <a:t>Debtor education</a:t>
            </a:r>
            <a:r>
              <a:rPr lang="en-US" sz="2000" dirty="0" smtClean="0">
                <a:solidFill>
                  <a:srgbClr val="7030A0"/>
                </a:solidFill>
                <a:latin typeface="Arial" pitchFamily="34" charset="0"/>
                <a:cs typeface="Arial" pitchFamily="34" charset="0"/>
              </a:rPr>
              <a:t> is taken </a:t>
            </a:r>
            <a:r>
              <a:rPr lang="en-US" sz="2000" u="sng" dirty="0" smtClean="0">
                <a:solidFill>
                  <a:srgbClr val="7030A0"/>
                </a:solidFill>
                <a:latin typeface="Arial" pitchFamily="34" charset="0"/>
                <a:cs typeface="Arial" pitchFamily="34" charset="0"/>
              </a:rPr>
              <a:t>after</a:t>
            </a:r>
            <a:r>
              <a:rPr lang="en-US" sz="2000" dirty="0" smtClean="0">
                <a:solidFill>
                  <a:srgbClr val="7030A0"/>
                </a:solidFill>
                <a:latin typeface="Arial" pitchFamily="34" charset="0"/>
                <a:cs typeface="Arial" pitchFamily="34" charset="0"/>
              </a:rPr>
              <a:t> filing.</a:t>
            </a:r>
          </a:p>
          <a:p>
            <a:pPr marL="274320" indent="-274320" eaLnBrk="1" fontAlgn="auto" hangingPunct="1">
              <a:spcAft>
                <a:spcPts val="600"/>
              </a:spcAft>
              <a:buFont typeface="Wingdings"/>
              <a:buChar char=""/>
              <a:defRPr/>
            </a:pPr>
            <a:r>
              <a:rPr lang="en-US" sz="2000" u="sng" dirty="0" smtClean="0">
                <a:solidFill>
                  <a:schemeClr val="accent1">
                    <a:lumMod val="75000"/>
                  </a:schemeClr>
                </a:solidFill>
                <a:latin typeface="Arial" pitchFamily="34" charset="0"/>
                <a:cs typeface="Arial" pitchFamily="34" charset="0"/>
              </a:rPr>
              <a:t>Income and Means Testing</a:t>
            </a:r>
          </a:p>
          <a:p>
            <a:pPr marL="640080" lvl="1" indent="-274320" eaLnBrk="1" fontAlgn="auto" hangingPunct="1">
              <a:spcBef>
                <a:spcPts val="600"/>
              </a:spcBef>
              <a:spcAft>
                <a:spcPts val="600"/>
              </a:spcAft>
              <a:buFont typeface="Wingdings 2"/>
              <a:buChar char=""/>
              <a:defRPr/>
            </a:pPr>
            <a:r>
              <a:rPr lang="en-US" sz="1800" dirty="0" smtClean="0">
                <a:solidFill>
                  <a:schemeClr val="accent1">
                    <a:lumMod val="75000"/>
                  </a:schemeClr>
                </a:solidFill>
                <a:latin typeface="Arial" pitchFamily="34" charset="0"/>
                <a:cs typeface="Arial" pitchFamily="34" charset="0"/>
              </a:rPr>
              <a:t>Income test determines if person files under </a:t>
            </a:r>
            <a:r>
              <a:rPr lang="en-US" sz="1800" i="1" dirty="0" smtClean="0">
                <a:solidFill>
                  <a:schemeClr val="accent1">
                    <a:lumMod val="75000"/>
                  </a:schemeClr>
                </a:solidFill>
                <a:latin typeface="Arial" pitchFamily="34" charset="0"/>
                <a:cs typeface="Arial" pitchFamily="34" charset="0"/>
              </a:rPr>
              <a:t>Chapter 7 (liquidation) </a:t>
            </a:r>
            <a:r>
              <a:rPr lang="en-US" sz="1800" dirty="0" smtClean="0">
                <a:solidFill>
                  <a:schemeClr val="accent1">
                    <a:lumMod val="75000"/>
                  </a:schemeClr>
                </a:solidFill>
                <a:latin typeface="Arial" pitchFamily="34" charset="0"/>
                <a:cs typeface="Arial" pitchFamily="34" charset="0"/>
              </a:rPr>
              <a:t>or </a:t>
            </a:r>
            <a:r>
              <a:rPr lang="en-US" sz="1800" i="1" dirty="0" smtClean="0">
                <a:solidFill>
                  <a:schemeClr val="accent1">
                    <a:lumMod val="75000"/>
                  </a:schemeClr>
                </a:solidFill>
                <a:latin typeface="Arial" pitchFamily="34" charset="0"/>
                <a:cs typeface="Arial" pitchFamily="34" charset="0"/>
              </a:rPr>
              <a:t>Chapter 13 (reorganization of debts).</a:t>
            </a:r>
          </a:p>
          <a:p>
            <a:pPr marL="640080" lvl="1" indent="-274320" eaLnBrk="1" fontAlgn="auto" hangingPunct="1">
              <a:spcBef>
                <a:spcPts val="600"/>
              </a:spcBef>
              <a:spcAft>
                <a:spcPts val="600"/>
              </a:spcAft>
              <a:buFont typeface="Wingdings 2"/>
              <a:buChar char=""/>
              <a:defRPr/>
            </a:pPr>
            <a:r>
              <a:rPr lang="en-US" sz="1800" dirty="0" smtClean="0">
                <a:solidFill>
                  <a:schemeClr val="accent1">
                    <a:lumMod val="75000"/>
                  </a:schemeClr>
                </a:solidFill>
                <a:latin typeface="Arial" pitchFamily="34" charset="0"/>
                <a:cs typeface="Arial" pitchFamily="34" charset="0"/>
              </a:rPr>
              <a:t>People with higher income less likely to have debts extinguished.</a:t>
            </a:r>
          </a:p>
          <a:p>
            <a:pPr marL="640080" lvl="1" indent="-274320" eaLnBrk="1" fontAlgn="auto" hangingPunct="1">
              <a:spcBef>
                <a:spcPts val="600"/>
              </a:spcBef>
              <a:spcAft>
                <a:spcPts val="600"/>
              </a:spcAft>
              <a:buFont typeface="Wingdings 2"/>
              <a:buChar char=""/>
              <a:defRPr/>
            </a:pPr>
            <a:r>
              <a:rPr lang="en-US" sz="1800" dirty="0" smtClean="0">
                <a:solidFill>
                  <a:schemeClr val="accent1">
                    <a:lumMod val="75000"/>
                  </a:schemeClr>
                </a:solidFill>
                <a:latin typeface="Arial" pitchFamily="34" charset="0"/>
                <a:cs typeface="Arial" pitchFamily="34" charset="0"/>
              </a:rPr>
              <a:t>There is a test of income against expenditures – to see if person is living above average for a given income level.</a:t>
            </a:r>
          </a:p>
        </p:txBody>
      </p:sp>
    </p:spTree>
  </p:cSld>
  <p:clrMapOvr>
    <a:masterClrMapping/>
  </p:clrMapOvr>
  <p:transition>
    <p:checke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8100"/>
            <a:ext cx="7467600" cy="685800"/>
          </a:xfrm>
        </p:spPr>
        <p:txBody>
          <a:bodyPr>
            <a:noAutofit/>
          </a:bodyPr>
          <a:lstStyle/>
          <a:p>
            <a:pPr algn="ctr" eaLnBrk="1" fontAlgn="auto" hangingPunct="1">
              <a:spcAft>
                <a:spcPts val="0"/>
              </a:spcAft>
              <a:defRPr/>
            </a:pPr>
            <a:r>
              <a:rPr lang="en-US" sz="4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Chapter 7</a:t>
            </a:r>
          </a:p>
        </p:txBody>
      </p:sp>
      <p:sp>
        <p:nvSpPr>
          <p:cNvPr id="28675" name="Rectangle 3"/>
          <p:cNvSpPr>
            <a:spLocks noGrp="1" noChangeArrowheads="1"/>
          </p:cNvSpPr>
          <p:nvPr>
            <p:ph sz="quarter" idx="1"/>
          </p:nvPr>
        </p:nvSpPr>
        <p:spPr>
          <a:xfrm>
            <a:off x="381000" y="914400"/>
            <a:ext cx="8153400" cy="5638800"/>
          </a:xfrm>
        </p:spPr>
        <p:txBody>
          <a:bodyPr>
            <a:noAutofit/>
          </a:bodyPr>
          <a:lstStyle/>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Most bankruptcies are </a:t>
            </a:r>
            <a:r>
              <a:rPr lang="en-US" i="1" u="sng" dirty="0" smtClean="0">
                <a:solidFill>
                  <a:schemeClr val="accent1">
                    <a:lumMod val="75000"/>
                  </a:schemeClr>
                </a:solidFill>
                <a:latin typeface="Arial" pitchFamily="34" charset="0"/>
                <a:cs typeface="Arial" pitchFamily="34" charset="0"/>
              </a:rPr>
              <a:t>voluntary</a:t>
            </a:r>
            <a:r>
              <a:rPr lang="en-US" dirty="0" smtClean="0">
                <a:solidFill>
                  <a:schemeClr val="accent1">
                    <a:lumMod val="75000"/>
                  </a:schemeClr>
                </a:solidFill>
                <a:latin typeface="Arial" pitchFamily="34" charset="0"/>
                <a:cs typeface="Arial" pitchFamily="34" charset="0"/>
              </a:rPr>
              <a:t>, but creditors may force an </a:t>
            </a:r>
            <a:r>
              <a:rPr lang="en-US" i="1" dirty="0" smtClean="0">
                <a:solidFill>
                  <a:schemeClr val="accent1">
                    <a:lumMod val="75000"/>
                  </a:schemeClr>
                </a:solidFill>
                <a:latin typeface="Arial" pitchFamily="34" charset="0"/>
                <a:cs typeface="Arial" pitchFamily="34" charset="0"/>
              </a:rPr>
              <a:t>involuntary </a:t>
            </a:r>
            <a:r>
              <a:rPr lang="en-US" dirty="0" smtClean="0">
                <a:solidFill>
                  <a:schemeClr val="accent1">
                    <a:lumMod val="75000"/>
                  </a:schemeClr>
                </a:solidFill>
                <a:latin typeface="Arial" pitchFamily="34" charset="0"/>
                <a:cs typeface="Arial" pitchFamily="34" charset="0"/>
              </a:rPr>
              <a:t>proceeding.</a:t>
            </a:r>
          </a:p>
          <a:p>
            <a:pPr marL="274320" indent="-274320" eaLnBrk="1" fontAlgn="auto" hangingPunct="1">
              <a:spcAft>
                <a:spcPts val="600"/>
              </a:spcAft>
              <a:buFont typeface="Wingdings"/>
              <a:buChar char=""/>
              <a:defRPr/>
            </a:pPr>
            <a:r>
              <a:rPr lang="en-US" dirty="0" smtClean="0">
                <a:solidFill>
                  <a:srgbClr val="7030A0"/>
                </a:solidFill>
                <a:latin typeface="Arial" pitchFamily="34" charset="0"/>
                <a:cs typeface="Arial" pitchFamily="34" charset="0"/>
              </a:rPr>
              <a:t>Some assets, such as car, clothing, appliances, some home equity and pension are </a:t>
            </a:r>
            <a:r>
              <a:rPr lang="en-US" i="1" dirty="0" smtClean="0">
                <a:solidFill>
                  <a:srgbClr val="7030A0"/>
                </a:solidFill>
                <a:latin typeface="Arial" pitchFamily="34" charset="0"/>
                <a:cs typeface="Arial" pitchFamily="34" charset="0"/>
              </a:rPr>
              <a:t>exempt</a:t>
            </a:r>
            <a:r>
              <a:rPr lang="en-US" dirty="0" smtClean="0">
                <a:solidFill>
                  <a:srgbClr val="7030A0"/>
                </a:solidFill>
                <a:latin typeface="Arial" pitchFamily="34" charset="0"/>
                <a:cs typeface="Arial" pitchFamily="34" charset="0"/>
              </a:rPr>
              <a:t>.</a:t>
            </a:r>
          </a:p>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Upon filing, there is a </a:t>
            </a:r>
            <a:r>
              <a:rPr lang="en-US" i="1" u="sng" dirty="0" smtClean="0">
                <a:solidFill>
                  <a:schemeClr val="accent1">
                    <a:lumMod val="75000"/>
                  </a:schemeClr>
                </a:solidFill>
                <a:latin typeface="Arial" pitchFamily="34" charset="0"/>
                <a:cs typeface="Arial" pitchFamily="34" charset="0"/>
              </a:rPr>
              <a:t>freeze</a:t>
            </a:r>
            <a:r>
              <a:rPr lang="en-US" i="1" dirty="0" smtClean="0">
                <a:solidFill>
                  <a:schemeClr val="accent1">
                    <a:lumMod val="75000"/>
                  </a:schemeClr>
                </a:solidFill>
                <a:latin typeface="Arial" pitchFamily="34" charset="0"/>
                <a:cs typeface="Arial" pitchFamily="34" charset="0"/>
              </a:rPr>
              <a:t> </a:t>
            </a:r>
            <a:r>
              <a:rPr lang="en-US" dirty="0" smtClean="0">
                <a:solidFill>
                  <a:schemeClr val="accent1">
                    <a:lumMod val="75000"/>
                  </a:schemeClr>
                </a:solidFill>
                <a:latin typeface="Arial" pitchFamily="34" charset="0"/>
                <a:cs typeface="Arial" pitchFamily="34" charset="0"/>
              </a:rPr>
              <a:t>on actions against the debtor and the debtor’s property.</a:t>
            </a:r>
          </a:p>
          <a:p>
            <a:pPr marL="274320" indent="-274320" eaLnBrk="1" fontAlgn="auto" hangingPunct="1">
              <a:spcAft>
                <a:spcPts val="600"/>
              </a:spcAft>
              <a:buFont typeface="Wingdings"/>
              <a:buChar char=""/>
              <a:defRPr/>
            </a:pPr>
            <a:r>
              <a:rPr lang="en-US" i="1" dirty="0" smtClean="0">
                <a:solidFill>
                  <a:srgbClr val="7030A0"/>
                </a:solidFill>
                <a:latin typeface="Arial" pitchFamily="34" charset="0"/>
                <a:cs typeface="Arial" pitchFamily="34" charset="0"/>
              </a:rPr>
              <a:t>Trustee</a:t>
            </a:r>
            <a:r>
              <a:rPr lang="en-US" dirty="0" smtClean="0">
                <a:solidFill>
                  <a:srgbClr val="7030A0"/>
                </a:solidFill>
                <a:latin typeface="Arial" pitchFamily="34" charset="0"/>
                <a:cs typeface="Arial" pitchFamily="34" charset="0"/>
              </a:rPr>
              <a:t> is appointed to administer the debtor’s estate.</a:t>
            </a:r>
          </a:p>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Assets are </a:t>
            </a:r>
            <a:r>
              <a:rPr lang="en-US" i="1" dirty="0" smtClean="0">
                <a:solidFill>
                  <a:schemeClr val="accent1">
                    <a:lumMod val="75000"/>
                  </a:schemeClr>
                </a:solidFill>
                <a:latin typeface="Arial" pitchFamily="34" charset="0"/>
                <a:cs typeface="Arial" pitchFamily="34" charset="0"/>
              </a:rPr>
              <a:t>liquidated</a:t>
            </a:r>
            <a:r>
              <a:rPr lang="en-US" dirty="0" smtClean="0">
                <a:solidFill>
                  <a:schemeClr val="accent1">
                    <a:lumMod val="75000"/>
                  </a:schemeClr>
                </a:solidFill>
                <a:latin typeface="Arial" pitchFamily="34" charset="0"/>
                <a:cs typeface="Arial" pitchFamily="34" charset="0"/>
              </a:rPr>
              <a:t> and proceeds </a:t>
            </a:r>
            <a:r>
              <a:rPr lang="en-US" i="1" u="sng" dirty="0" smtClean="0">
                <a:solidFill>
                  <a:schemeClr val="accent1">
                    <a:lumMod val="75000"/>
                  </a:schemeClr>
                </a:solidFill>
                <a:latin typeface="Arial" pitchFamily="34" charset="0"/>
                <a:cs typeface="Arial" pitchFamily="34" charset="0"/>
              </a:rPr>
              <a:t>distributed</a:t>
            </a:r>
            <a:r>
              <a:rPr lang="en-US" dirty="0" smtClean="0">
                <a:solidFill>
                  <a:schemeClr val="accent1">
                    <a:lumMod val="75000"/>
                  </a:schemeClr>
                </a:solidFill>
                <a:latin typeface="Arial" pitchFamily="34" charset="0"/>
                <a:cs typeface="Arial" pitchFamily="34" charset="0"/>
              </a:rPr>
              <a:t> to creditors.</a:t>
            </a:r>
          </a:p>
          <a:p>
            <a:pPr marL="274320" indent="-274320" eaLnBrk="1" fontAlgn="auto" hangingPunct="1">
              <a:spcAft>
                <a:spcPts val="600"/>
              </a:spcAft>
              <a:buFont typeface="Wingdings"/>
              <a:buChar char=""/>
              <a:defRPr/>
            </a:pPr>
            <a:r>
              <a:rPr lang="en-US" dirty="0" smtClean="0">
                <a:solidFill>
                  <a:srgbClr val="7030A0"/>
                </a:solidFill>
                <a:latin typeface="Arial" pitchFamily="34" charset="0"/>
                <a:cs typeface="Arial" pitchFamily="34" charset="0"/>
              </a:rPr>
              <a:t>After discharge, debtor is not liable for debts covered by proceeding.</a:t>
            </a:r>
          </a:p>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Liquidation and fair distribution of debtor’s non-exempt assets to creditors.</a:t>
            </a:r>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0"/>
            <a:ext cx="8077200" cy="838200"/>
          </a:xfrm>
        </p:spPr>
        <p:txBody>
          <a:bodyPr>
            <a:normAutofit/>
          </a:bodyPr>
          <a:lstStyle/>
          <a:p>
            <a:pPr algn="ctr" eaLnBrk="1" fontAlgn="auto" hangingPunct="1">
              <a:spcAft>
                <a:spcPts val="0"/>
              </a:spcAft>
              <a:defRPr/>
            </a:pPr>
            <a:r>
              <a:rPr lang="en-US" sz="4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The Concept of Negotiability</a:t>
            </a:r>
            <a:endParaRPr lang="en-US" sz="4000"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29700" name="Rectangle 4"/>
          <p:cNvSpPr>
            <a:spLocks noGrp="1" noChangeArrowheads="1"/>
          </p:cNvSpPr>
          <p:nvPr>
            <p:ph type="body" sz="half" idx="2"/>
          </p:nvPr>
        </p:nvSpPr>
        <p:spPr>
          <a:xfrm>
            <a:off x="609600" y="990600"/>
            <a:ext cx="7924800" cy="5715000"/>
          </a:xfrm>
        </p:spPr>
        <p:txBody>
          <a:bodyPr>
            <a:normAutofit/>
          </a:bodyPr>
          <a:lstStyle/>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Can be transferred to another party</a:t>
            </a:r>
          </a:p>
          <a:p>
            <a:pPr marL="640080" lvl="1" indent="-274320" eaLnBrk="1" fontAlgn="auto" hangingPunct="1">
              <a:spcBef>
                <a:spcPts val="600"/>
              </a:spcBef>
              <a:spcAft>
                <a:spcPts val="600"/>
              </a:spcAft>
              <a:buFont typeface="Wingdings 2"/>
              <a:buChar char=""/>
              <a:defRPr/>
            </a:pPr>
            <a:r>
              <a:rPr lang="en-US" sz="2000" i="1" dirty="0" smtClean="0">
                <a:solidFill>
                  <a:srgbClr val="7030A0"/>
                </a:solidFill>
                <a:latin typeface="Arial" pitchFamily="34" charset="0"/>
                <a:cs typeface="Arial" pitchFamily="34" charset="0"/>
              </a:rPr>
              <a:t>Assigned</a:t>
            </a:r>
            <a:r>
              <a:rPr lang="en-US" sz="2000" dirty="0" smtClean="0">
                <a:solidFill>
                  <a:srgbClr val="7030A0"/>
                </a:solidFill>
                <a:latin typeface="Arial" pitchFamily="34" charset="0"/>
                <a:cs typeface="Arial" pitchFamily="34" charset="0"/>
              </a:rPr>
              <a:t> - </a:t>
            </a:r>
            <a:r>
              <a:rPr lang="en-US" sz="2000" u="sng" dirty="0" smtClean="0">
                <a:solidFill>
                  <a:schemeClr val="accent1">
                    <a:lumMod val="75000"/>
                  </a:schemeClr>
                </a:solidFill>
                <a:latin typeface="Arial" pitchFamily="34" charset="0"/>
                <a:cs typeface="Arial" pitchFamily="34" charset="0"/>
              </a:rPr>
              <a:t>Assignee</a:t>
            </a:r>
            <a:r>
              <a:rPr lang="en-US" sz="2000" dirty="0" smtClean="0">
                <a:solidFill>
                  <a:schemeClr val="accent1">
                    <a:lumMod val="75000"/>
                  </a:schemeClr>
                </a:solidFill>
                <a:latin typeface="Arial" pitchFamily="34" charset="0"/>
                <a:cs typeface="Arial" pitchFamily="34" charset="0"/>
              </a:rPr>
              <a:t>  has same rights and responsibilities as assignor</a:t>
            </a:r>
          </a:p>
          <a:p>
            <a:pPr marL="640080" lvl="1" indent="-274320" eaLnBrk="1" fontAlgn="auto" hangingPunct="1">
              <a:spcBef>
                <a:spcPts val="600"/>
              </a:spcBef>
              <a:spcAft>
                <a:spcPts val="600"/>
              </a:spcAft>
              <a:buFont typeface="Wingdings 2"/>
              <a:buChar char=""/>
              <a:defRPr/>
            </a:pPr>
            <a:r>
              <a:rPr lang="en-US" sz="2000" i="1" dirty="0" smtClean="0">
                <a:solidFill>
                  <a:srgbClr val="7030A0"/>
                </a:solidFill>
                <a:latin typeface="Arial" pitchFamily="34" charset="0"/>
                <a:cs typeface="Arial" pitchFamily="34" charset="0"/>
              </a:rPr>
              <a:t>Transferred by negotiation</a:t>
            </a:r>
            <a:r>
              <a:rPr lang="en-US" sz="2000" dirty="0" smtClean="0">
                <a:solidFill>
                  <a:srgbClr val="7030A0"/>
                </a:solidFill>
                <a:latin typeface="Arial" pitchFamily="34" charset="0"/>
                <a:cs typeface="Arial" pitchFamily="34" charset="0"/>
              </a:rPr>
              <a:t> - </a:t>
            </a:r>
            <a:r>
              <a:rPr lang="en-US" sz="2000" u="sng" dirty="0" smtClean="0">
                <a:solidFill>
                  <a:schemeClr val="accent1">
                    <a:lumMod val="75000"/>
                  </a:schemeClr>
                </a:solidFill>
                <a:latin typeface="Arial" pitchFamily="34" charset="0"/>
                <a:cs typeface="Arial" pitchFamily="34" charset="0"/>
              </a:rPr>
              <a:t>Transferee</a:t>
            </a:r>
            <a:r>
              <a:rPr lang="en-US" sz="2000" dirty="0" smtClean="0">
                <a:solidFill>
                  <a:schemeClr val="accent1">
                    <a:lumMod val="75000"/>
                  </a:schemeClr>
                </a:solidFill>
                <a:latin typeface="Arial" pitchFamily="34" charset="0"/>
                <a:cs typeface="Arial" pitchFamily="34" charset="0"/>
              </a:rPr>
              <a:t> takes instruments free of transferor’s responsibilities</a:t>
            </a:r>
          </a:p>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Transfer order instrument by:</a:t>
            </a:r>
          </a:p>
          <a:p>
            <a:pPr marL="640080" lvl="1" indent="-274320" eaLnBrk="1" fontAlgn="auto" hangingPunct="1">
              <a:spcBef>
                <a:spcPts val="600"/>
              </a:spcBef>
              <a:spcAft>
                <a:spcPts val="600"/>
              </a:spcAft>
              <a:buFont typeface="Wingdings 2"/>
              <a:buChar char=""/>
              <a:defRPr/>
            </a:pPr>
            <a:r>
              <a:rPr lang="en-US" sz="2000" dirty="0" smtClean="0">
                <a:solidFill>
                  <a:srgbClr val="7030A0"/>
                </a:solidFill>
                <a:latin typeface="Arial" pitchFamily="34" charset="0"/>
                <a:cs typeface="Arial" pitchFamily="34" charset="0"/>
              </a:rPr>
              <a:t>Payee endorses and </a:t>
            </a:r>
          </a:p>
          <a:p>
            <a:pPr marL="640080" lvl="1" indent="-274320" eaLnBrk="1" fontAlgn="auto" hangingPunct="1">
              <a:spcBef>
                <a:spcPts val="600"/>
              </a:spcBef>
              <a:spcAft>
                <a:spcPts val="600"/>
              </a:spcAft>
              <a:buFont typeface="Wingdings 2"/>
              <a:buChar char=""/>
              <a:defRPr/>
            </a:pPr>
            <a:r>
              <a:rPr lang="en-US" sz="2000" dirty="0" smtClean="0">
                <a:solidFill>
                  <a:srgbClr val="7030A0"/>
                </a:solidFill>
                <a:latin typeface="Arial" pitchFamily="34" charset="0"/>
                <a:cs typeface="Arial" pitchFamily="34" charset="0"/>
              </a:rPr>
              <a:t>Delivers instrument to third party</a:t>
            </a:r>
          </a:p>
          <a:p>
            <a:pPr marL="274320" indent="-274320" eaLnBrk="1" fontAlgn="auto" hangingPunct="1">
              <a:spcAft>
                <a:spcPts val="600"/>
              </a:spcAft>
              <a:buFont typeface="Wingdings"/>
              <a:buChar char=""/>
              <a:defRPr/>
            </a:pPr>
            <a:r>
              <a:rPr lang="en-US" sz="2000" i="1" dirty="0" smtClean="0">
                <a:solidFill>
                  <a:schemeClr val="accent1">
                    <a:lumMod val="75000"/>
                  </a:schemeClr>
                </a:solidFill>
                <a:latin typeface="Arial" pitchFamily="34" charset="0"/>
                <a:cs typeface="Arial" pitchFamily="34" charset="0"/>
              </a:rPr>
              <a:t>Bearer instruments</a:t>
            </a:r>
          </a:p>
          <a:p>
            <a:pPr marL="640080" lvl="1" indent="-274320" eaLnBrk="1" fontAlgn="auto" hangingPunct="1">
              <a:spcBef>
                <a:spcPts val="600"/>
              </a:spcBef>
              <a:spcAft>
                <a:spcPts val="600"/>
              </a:spcAft>
              <a:buFont typeface="Wingdings 2"/>
              <a:buChar char=""/>
              <a:defRPr/>
            </a:pPr>
            <a:r>
              <a:rPr lang="en-US" sz="2000" dirty="0" smtClean="0">
                <a:solidFill>
                  <a:srgbClr val="7030A0"/>
                </a:solidFill>
                <a:latin typeface="Arial" pitchFamily="34" charset="0"/>
                <a:cs typeface="Arial" pitchFamily="34" charset="0"/>
              </a:rPr>
              <a:t>Drawer my create </a:t>
            </a:r>
            <a:r>
              <a:rPr lang="en-US" sz="2000" dirty="0" smtClean="0">
                <a:solidFill>
                  <a:schemeClr val="accent1">
                    <a:lumMod val="75000"/>
                  </a:schemeClr>
                </a:solidFill>
                <a:latin typeface="Arial" pitchFamily="34" charset="0"/>
                <a:cs typeface="Arial" pitchFamily="34" charset="0"/>
              </a:rPr>
              <a:t>“</a:t>
            </a:r>
            <a:r>
              <a:rPr lang="en-US" sz="2000" i="1" dirty="0" smtClean="0">
                <a:solidFill>
                  <a:schemeClr val="accent1">
                    <a:lumMod val="75000"/>
                  </a:schemeClr>
                </a:solidFill>
                <a:latin typeface="Arial" pitchFamily="34" charset="0"/>
                <a:cs typeface="Arial" pitchFamily="34" charset="0"/>
              </a:rPr>
              <a:t>to bearer”; “to the order of bearer”, payable to bearer,” “to cash” </a:t>
            </a:r>
            <a:r>
              <a:rPr lang="en-US" sz="2000" dirty="0" smtClean="0">
                <a:solidFill>
                  <a:srgbClr val="7030A0"/>
                </a:solidFill>
                <a:latin typeface="Arial" pitchFamily="34" charset="0"/>
                <a:cs typeface="Arial" pitchFamily="34" charset="0"/>
              </a:rPr>
              <a:t>or</a:t>
            </a:r>
            <a:r>
              <a:rPr lang="en-US" sz="2000" dirty="0" smtClean="0">
                <a:solidFill>
                  <a:schemeClr val="accent1">
                    <a:lumMod val="50000"/>
                  </a:schemeClr>
                </a:solidFill>
                <a:latin typeface="Arial" pitchFamily="34" charset="0"/>
                <a:cs typeface="Arial" pitchFamily="34" charset="0"/>
              </a:rPr>
              <a:t> </a:t>
            </a:r>
            <a:r>
              <a:rPr lang="en-US" sz="2000" i="1" dirty="0" smtClean="0">
                <a:solidFill>
                  <a:schemeClr val="accent1">
                    <a:lumMod val="75000"/>
                  </a:schemeClr>
                </a:solidFill>
                <a:latin typeface="Arial" pitchFamily="34" charset="0"/>
                <a:cs typeface="Arial" pitchFamily="34" charset="0"/>
              </a:rPr>
              <a:t>“pay to the order of cash”</a:t>
            </a:r>
          </a:p>
          <a:p>
            <a:pPr marL="640080" lvl="1" indent="-274320" eaLnBrk="1" fontAlgn="auto" hangingPunct="1">
              <a:spcBef>
                <a:spcPts val="600"/>
              </a:spcBef>
              <a:spcAft>
                <a:spcPts val="600"/>
              </a:spcAft>
              <a:buFont typeface="Wingdings 2"/>
              <a:buChar char=""/>
              <a:defRPr/>
            </a:pPr>
            <a:r>
              <a:rPr lang="en-US" sz="2000" u="sng" dirty="0" smtClean="0">
                <a:solidFill>
                  <a:srgbClr val="7030A0"/>
                </a:solidFill>
                <a:latin typeface="Arial" pitchFamily="34" charset="0"/>
                <a:cs typeface="Arial" pitchFamily="34" charset="0"/>
              </a:rPr>
              <a:t>Risky</a:t>
            </a:r>
            <a:r>
              <a:rPr lang="en-US" sz="2000" dirty="0" smtClean="0">
                <a:solidFill>
                  <a:srgbClr val="7030A0"/>
                </a:solidFill>
                <a:latin typeface="Arial" pitchFamily="34" charset="0"/>
                <a:cs typeface="Arial" pitchFamily="34" charset="0"/>
              </a:rPr>
              <a:t> – </a:t>
            </a:r>
            <a:r>
              <a:rPr lang="en-US" sz="2000" dirty="0" smtClean="0">
                <a:solidFill>
                  <a:schemeClr val="accent1">
                    <a:lumMod val="75000"/>
                  </a:schemeClr>
                </a:solidFill>
                <a:latin typeface="Arial" pitchFamily="34" charset="0"/>
                <a:cs typeface="Arial" pitchFamily="34" charset="0"/>
              </a:rPr>
              <a:t>if lost, can be cashed by finder</a:t>
            </a:r>
          </a:p>
          <a:p>
            <a:pPr marL="640080" lvl="1" indent="-274320" eaLnBrk="1" fontAlgn="auto" hangingPunct="1">
              <a:spcBef>
                <a:spcPts val="600"/>
              </a:spcBef>
              <a:spcAft>
                <a:spcPts val="600"/>
              </a:spcAft>
              <a:buFont typeface="Wingdings 2"/>
              <a:buChar char=""/>
              <a:defRPr/>
            </a:pPr>
            <a:r>
              <a:rPr lang="en-US" sz="2000" dirty="0" smtClean="0">
                <a:solidFill>
                  <a:srgbClr val="7030A0"/>
                </a:solidFill>
                <a:latin typeface="Arial" pitchFamily="34" charset="0"/>
                <a:cs typeface="Arial" pitchFamily="34" charset="0"/>
              </a:rPr>
              <a:t>Transfer bearer instrument by</a:t>
            </a:r>
            <a:r>
              <a:rPr lang="en-US" sz="2000" dirty="0" smtClean="0">
                <a:solidFill>
                  <a:schemeClr val="accent1">
                    <a:lumMod val="75000"/>
                  </a:schemeClr>
                </a:solidFill>
                <a:latin typeface="Arial" pitchFamily="34" charset="0"/>
                <a:cs typeface="Arial" pitchFamily="34" charset="0"/>
              </a:rPr>
              <a:t> </a:t>
            </a:r>
            <a:r>
              <a:rPr lang="en-US" sz="2000" i="1" dirty="0" smtClean="0">
                <a:solidFill>
                  <a:schemeClr val="accent1">
                    <a:lumMod val="75000"/>
                  </a:schemeClr>
                </a:solidFill>
                <a:latin typeface="Arial" pitchFamily="34" charset="0"/>
                <a:cs typeface="Arial" pitchFamily="34" charset="0"/>
              </a:rPr>
              <a:t>delivery</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barn(outVertical)">
                                      <p:cBhvr>
                                        <p:cTn id="7" dur="500"/>
                                        <p:tgtEl>
                                          <p:spTgt spid="296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29700">
                                            <p:txEl>
                                              <p:pRg st="0" end="0"/>
                                            </p:txEl>
                                          </p:spTgt>
                                        </p:tgtEl>
                                        <p:attrNameLst>
                                          <p:attrName>style.visibility</p:attrName>
                                        </p:attrNameLst>
                                      </p:cBhvr>
                                      <p:to>
                                        <p:strVal val="visible"/>
                                      </p:to>
                                    </p:set>
                                    <p:anim to="" calcmode="lin" valueType="num">
                                      <p:cBhvr>
                                        <p:cTn id="12" dur="1" fill="hold"/>
                                        <p:tgtEl>
                                          <p:spTgt spid="29700">
                                            <p:txEl>
                                              <p:pRg st="0" end="0"/>
                                            </p:txEl>
                                          </p:spTgt>
                                        </p:tgtEl>
                                        <p:attrNameLst>
                                          <p:attrName/>
                                        </p:attrNameLst>
                                      </p:cBhvr>
                                    </p:anim>
                                  </p:childTnLst>
                                  <p:subTnLst>
                                    <p:animClr clrSpc="rgb" dir="cw">
                                      <p:cBhvr override="childStyle">
                                        <p:cTn dur="1" fill="hold" display="0" masterRel="nextClick" afterEffect="1"/>
                                        <p:tgtEl>
                                          <p:spTgt spid="29700">
                                            <p:txEl>
                                              <p:pRg st="0" end="0"/>
                                            </p:txEl>
                                          </p:spTgt>
                                        </p:tgtEl>
                                        <p:attrNameLst>
                                          <p:attrName>ppt_c</p:attrName>
                                        </p:attrNameLst>
                                      </p:cBhvr>
                                      <p:to>
                                        <a:srgbClr val="993300"/>
                                      </p:to>
                                    </p:animClr>
                                  </p:sub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29700">
                                            <p:txEl>
                                              <p:pRg st="1" end="1"/>
                                            </p:txEl>
                                          </p:spTgt>
                                        </p:tgtEl>
                                        <p:attrNameLst>
                                          <p:attrName>style.visibility</p:attrName>
                                        </p:attrNameLst>
                                      </p:cBhvr>
                                      <p:to>
                                        <p:strVal val="visible"/>
                                      </p:to>
                                    </p:set>
                                    <p:anim to="" calcmode="lin" valueType="num">
                                      <p:cBhvr>
                                        <p:cTn id="17" dur="1" fill="hold"/>
                                        <p:tgtEl>
                                          <p:spTgt spid="29700">
                                            <p:txEl>
                                              <p:pRg st="1" end="1"/>
                                            </p:txEl>
                                          </p:spTgt>
                                        </p:tgtEl>
                                        <p:attrNameLst>
                                          <p:attrName/>
                                        </p:attrNameLst>
                                      </p:cBhvr>
                                    </p:anim>
                                  </p:childTnLst>
                                  <p:subTnLst>
                                    <p:animClr clrSpc="rgb" dir="cw">
                                      <p:cBhvr override="childStyle">
                                        <p:cTn dur="1" fill="hold" display="0" masterRel="nextClick" afterEffect="1"/>
                                        <p:tgtEl>
                                          <p:spTgt spid="29700">
                                            <p:txEl>
                                              <p:pRg st="1" end="1"/>
                                            </p:txEl>
                                          </p:spTgt>
                                        </p:tgtEl>
                                        <p:attrNameLst>
                                          <p:attrName>ppt_c</p:attrName>
                                        </p:attrNameLst>
                                      </p:cBhvr>
                                      <p:to>
                                        <a:srgbClr val="993300"/>
                                      </p:to>
                                    </p:animClr>
                                  </p:sub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29700">
                                            <p:txEl>
                                              <p:pRg st="2" end="2"/>
                                            </p:txEl>
                                          </p:spTgt>
                                        </p:tgtEl>
                                        <p:attrNameLst>
                                          <p:attrName>style.visibility</p:attrName>
                                        </p:attrNameLst>
                                      </p:cBhvr>
                                      <p:to>
                                        <p:strVal val="visible"/>
                                      </p:to>
                                    </p:set>
                                    <p:anim to="" calcmode="lin" valueType="num">
                                      <p:cBhvr>
                                        <p:cTn id="22" dur="1" fill="hold"/>
                                        <p:tgtEl>
                                          <p:spTgt spid="29700">
                                            <p:txEl>
                                              <p:pRg st="2" end="2"/>
                                            </p:txEl>
                                          </p:spTgt>
                                        </p:tgtEl>
                                        <p:attrNameLst>
                                          <p:attrName/>
                                        </p:attrNameLst>
                                      </p:cBhvr>
                                    </p:anim>
                                  </p:childTnLst>
                                  <p:subTnLst>
                                    <p:animClr clrSpc="rgb" dir="cw">
                                      <p:cBhvr override="childStyle">
                                        <p:cTn dur="1" fill="hold" display="0" masterRel="nextClick" afterEffect="1"/>
                                        <p:tgtEl>
                                          <p:spTgt spid="29700">
                                            <p:txEl>
                                              <p:pRg st="2" end="2"/>
                                            </p:txEl>
                                          </p:spTgt>
                                        </p:tgtEl>
                                        <p:attrNameLst>
                                          <p:attrName>ppt_c</p:attrName>
                                        </p:attrNameLst>
                                      </p:cBhvr>
                                      <p:to>
                                        <a:srgbClr val="993300"/>
                                      </p:to>
                                    </p:animClr>
                                  </p:sub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29700">
                                            <p:txEl>
                                              <p:pRg st="3" end="3"/>
                                            </p:txEl>
                                          </p:spTgt>
                                        </p:tgtEl>
                                        <p:attrNameLst>
                                          <p:attrName>style.visibility</p:attrName>
                                        </p:attrNameLst>
                                      </p:cBhvr>
                                      <p:to>
                                        <p:strVal val="visible"/>
                                      </p:to>
                                    </p:set>
                                    <p:anim to="" calcmode="lin" valueType="num">
                                      <p:cBhvr>
                                        <p:cTn id="27" dur="1" fill="hold"/>
                                        <p:tgtEl>
                                          <p:spTgt spid="29700">
                                            <p:txEl>
                                              <p:pRg st="3" end="3"/>
                                            </p:txEl>
                                          </p:spTgt>
                                        </p:tgtEl>
                                        <p:attrNameLst>
                                          <p:attrName/>
                                        </p:attrNameLst>
                                      </p:cBhvr>
                                    </p:anim>
                                  </p:childTnLst>
                                  <p:subTnLst>
                                    <p:animClr clrSpc="rgb" dir="cw">
                                      <p:cBhvr override="childStyle">
                                        <p:cTn dur="1" fill="hold" display="0" masterRel="nextClick" afterEffect="1"/>
                                        <p:tgtEl>
                                          <p:spTgt spid="29700">
                                            <p:txEl>
                                              <p:pRg st="3" end="3"/>
                                            </p:txEl>
                                          </p:spTgt>
                                        </p:tgtEl>
                                        <p:attrNameLst>
                                          <p:attrName>ppt_c</p:attrName>
                                        </p:attrNameLst>
                                      </p:cBhvr>
                                      <p:to>
                                        <a:srgbClr val="993300"/>
                                      </p:to>
                                    </p:animClr>
                                  </p:sub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29700">
                                            <p:txEl>
                                              <p:pRg st="4" end="4"/>
                                            </p:txEl>
                                          </p:spTgt>
                                        </p:tgtEl>
                                        <p:attrNameLst>
                                          <p:attrName>style.visibility</p:attrName>
                                        </p:attrNameLst>
                                      </p:cBhvr>
                                      <p:to>
                                        <p:strVal val="visible"/>
                                      </p:to>
                                    </p:set>
                                    <p:anim to="" calcmode="lin" valueType="num">
                                      <p:cBhvr>
                                        <p:cTn id="32" dur="1" fill="hold"/>
                                        <p:tgtEl>
                                          <p:spTgt spid="29700">
                                            <p:txEl>
                                              <p:pRg st="4" end="4"/>
                                            </p:txEl>
                                          </p:spTgt>
                                        </p:tgtEl>
                                        <p:attrNameLst>
                                          <p:attrName/>
                                        </p:attrNameLst>
                                      </p:cBhvr>
                                    </p:anim>
                                  </p:childTnLst>
                                  <p:subTnLst>
                                    <p:animClr clrSpc="rgb" dir="cw">
                                      <p:cBhvr override="childStyle">
                                        <p:cTn dur="1" fill="hold" display="0" masterRel="nextClick" afterEffect="1"/>
                                        <p:tgtEl>
                                          <p:spTgt spid="29700">
                                            <p:txEl>
                                              <p:pRg st="4" end="4"/>
                                            </p:txEl>
                                          </p:spTgt>
                                        </p:tgtEl>
                                        <p:attrNameLst>
                                          <p:attrName>ppt_c</p:attrName>
                                        </p:attrNameLst>
                                      </p:cBhvr>
                                      <p:to>
                                        <a:srgbClr val="993300"/>
                                      </p:to>
                                    </p:animClr>
                                  </p:sub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29700">
                                            <p:txEl>
                                              <p:pRg st="5" end="5"/>
                                            </p:txEl>
                                          </p:spTgt>
                                        </p:tgtEl>
                                        <p:attrNameLst>
                                          <p:attrName>style.visibility</p:attrName>
                                        </p:attrNameLst>
                                      </p:cBhvr>
                                      <p:to>
                                        <p:strVal val="visible"/>
                                      </p:to>
                                    </p:set>
                                    <p:anim to="" calcmode="lin" valueType="num">
                                      <p:cBhvr>
                                        <p:cTn id="37" dur="1" fill="hold"/>
                                        <p:tgtEl>
                                          <p:spTgt spid="29700">
                                            <p:txEl>
                                              <p:pRg st="5" end="5"/>
                                            </p:txEl>
                                          </p:spTgt>
                                        </p:tgtEl>
                                        <p:attrNameLst>
                                          <p:attrName/>
                                        </p:attrNameLst>
                                      </p:cBhvr>
                                    </p:anim>
                                  </p:childTnLst>
                                  <p:subTnLst>
                                    <p:animClr clrSpc="rgb" dir="cw">
                                      <p:cBhvr override="childStyle">
                                        <p:cTn dur="1" fill="hold" display="0" masterRel="nextClick" afterEffect="1"/>
                                        <p:tgtEl>
                                          <p:spTgt spid="29700">
                                            <p:txEl>
                                              <p:pRg st="5" end="5"/>
                                            </p:txEl>
                                          </p:spTgt>
                                        </p:tgtEl>
                                        <p:attrNameLst>
                                          <p:attrName>ppt_c</p:attrName>
                                        </p:attrNameLst>
                                      </p:cBhvr>
                                      <p:to>
                                        <a:srgbClr val="993300"/>
                                      </p:to>
                                    </p:animClr>
                                  </p:sub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499"/>
                                          </p:stCondLst>
                                        </p:cTn>
                                        <p:tgtEl>
                                          <p:spTgt spid="29700">
                                            <p:txEl>
                                              <p:pRg st="6" end="6"/>
                                            </p:txEl>
                                          </p:spTgt>
                                        </p:tgtEl>
                                        <p:attrNameLst>
                                          <p:attrName>style.visibility</p:attrName>
                                        </p:attrNameLst>
                                      </p:cBhvr>
                                      <p:to>
                                        <p:strVal val="visible"/>
                                      </p:to>
                                    </p:set>
                                    <p:anim to="" calcmode="lin" valueType="num">
                                      <p:cBhvr>
                                        <p:cTn id="42" dur="1" fill="hold"/>
                                        <p:tgtEl>
                                          <p:spTgt spid="29700">
                                            <p:txEl>
                                              <p:pRg st="6" end="6"/>
                                            </p:txEl>
                                          </p:spTgt>
                                        </p:tgtEl>
                                        <p:attrNameLst>
                                          <p:attrName/>
                                        </p:attrNameLst>
                                      </p:cBhvr>
                                    </p:anim>
                                  </p:childTnLst>
                                  <p:subTnLst>
                                    <p:animClr clrSpc="rgb" dir="cw">
                                      <p:cBhvr override="childStyle">
                                        <p:cTn dur="1" fill="hold" display="0" masterRel="nextClick" afterEffect="1"/>
                                        <p:tgtEl>
                                          <p:spTgt spid="29700">
                                            <p:txEl>
                                              <p:pRg st="6" end="6"/>
                                            </p:txEl>
                                          </p:spTgt>
                                        </p:tgtEl>
                                        <p:attrNameLst>
                                          <p:attrName>ppt_c</p:attrName>
                                        </p:attrNameLst>
                                      </p:cBhvr>
                                      <p:to>
                                        <a:srgbClr val="993300"/>
                                      </p:to>
                                    </p:animClr>
                                  </p:sub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499"/>
                                          </p:stCondLst>
                                        </p:cTn>
                                        <p:tgtEl>
                                          <p:spTgt spid="29700">
                                            <p:txEl>
                                              <p:pRg st="7" end="7"/>
                                            </p:txEl>
                                          </p:spTgt>
                                        </p:tgtEl>
                                        <p:attrNameLst>
                                          <p:attrName>style.visibility</p:attrName>
                                        </p:attrNameLst>
                                      </p:cBhvr>
                                      <p:to>
                                        <p:strVal val="visible"/>
                                      </p:to>
                                    </p:set>
                                    <p:anim to="" calcmode="lin" valueType="num">
                                      <p:cBhvr>
                                        <p:cTn id="47" dur="1" fill="hold"/>
                                        <p:tgtEl>
                                          <p:spTgt spid="29700">
                                            <p:txEl>
                                              <p:pRg st="7" end="7"/>
                                            </p:txEl>
                                          </p:spTgt>
                                        </p:tgtEl>
                                        <p:attrNameLst>
                                          <p:attrName/>
                                        </p:attrNameLst>
                                      </p:cBhvr>
                                    </p:anim>
                                  </p:childTnLst>
                                  <p:subTnLst>
                                    <p:animClr clrSpc="rgb" dir="cw">
                                      <p:cBhvr override="childStyle">
                                        <p:cTn dur="1" fill="hold" display="0" masterRel="nextClick" afterEffect="1"/>
                                        <p:tgtEl>
                                          <p:spTgt spid="29700">
                                            <p:txEl>
                                              <p:pRg st="7" end="7"/>
                                            </p:txEl>
                                          </p:spTgt>
                                        </p:tgtEl>
                                        <p:attrNameLst>
                                          <p:attrName>ppt_c</p:attrName>
                                        </p:attrNameLst>
                                      </p:cBhvr>
                                      <p:to>
                                        <a:srgbClr val="993300"/>
                                      </p:to>
                                    </p:animClr>
                                  </p:sub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499"/>
                                          </p:stCondLst>
                                        </p:cTn>
                                        <p:tgtEl>
                                          <p:spTgt spid="29700">
                                            <p:txEl>
                                              <p:pRg st="8" end="8"/>
                                            </p:txEl>
                                          </p:spTgt>
                                        </p:tgtEl>
                                        <p:attrNameLst>
                                          <p:attrName>style.visibility</p:attrName>
                                        </p:attrNameLst>
                                      </p:cBhvr>
                                      <p:to>
                                        <p:strVal val="visible"/>
                                      </p:to>
                                    </p:set>
                                    <p:anim to="" calcmode="lin" valueType="num">
                                      <p:cBhvr>
                                        <p:cTn id="52" dur="1" fill="hold"/>
                                        <p:tgtEl>
                                          <p:spTgt spid="29700">
                                            <p:txEl>
                                              <p:pRg st="8" end="8"/>
                                            </p:txEl>
                                          </p:spTgt>
                                        </p:tgtEl>
                                        <p:attrNameLst>
                                          <p:attrName/>
                                        </p:attrNameLst>
                                      </p:cBhvr>
                                    </p:anim>
                                  </p:childTnLst>
                                  <p:subTnLst>
                                    <p:animClr clrSpc="rgb" dir="cw">
                                      <p:cBhvr override="childStyle">
                                        <p:cTn dur="1" fill="hold" display="0" masterRel="nextClick" afterEffect="1"/>
                                        <p:tgtEl>
                                          <p:spTgt spid="29700">
                                            <p:txEl>
                                              <p:pRg st="8" end="8"/>
                                            </p:txEl>
                                          </p:spTgt>
                                        </p:tgtEl>
                                        <p:attrNameLst>
                                          <p:attrName>ppt_c</p:attrName>
                                        </p:attrNameLst>
                                      </p:cBhvr>
                                      <p:to>
                                        <a:srgbClr val="993300"/>
                                      </p:to>
                                    </p:animClr>
                                  </p:sub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499"/>
                                          </p:stCondLst>
                                        </p:cTn>
                                        <p:tgtEl>
                                          <p:spTgt spid="29700">
                                            <p:txEl>
                                              <p:pRg st="9" end="9"/>
                                            </p:txEl>
                                          </p:spTgt>
                                        </p:tgtEl>
                                        <p:attrNameLst>
                                          <p:attrName>style.visibility</p:attrName>
                                        </p:attrNameLst>
                                      </p:cBhvr>
                                      <p:to>
                                        <p:strVal val="visible"/>
                                      </p:to>
                                    </p:set>
                                    <p:anim to="" calcmode="lin" valueType="num">
                                      <p:cBhvr>
                                        <p:cTn id="57" dur="1" fill="hold"/>
                                        <p:tgtEl>
                                          <p:spTgt spid="29700">
                                            <p:txEl>
                                              <p:pRg st="9" end="9"/>
                                            </p:txEl>
                                          </p:spTgt>
                                        </p:tgtEl>
                                        <p:attrNameLst>
                                          <p:attrName/>
                                        </p:attrNameLst>
                                      </p:cBhvr>
                                    </p:anim>
                                  </p:childTnLst>
                                  <p:subTnLst>
                                    <p:animClr clrSpc="rgb" dir="cw">
                                      <p:cBhvr override="childStyle">
                                        <p:cTn dur="1" fill="hold" display="0" masterRel="nextClick" afterEffect="1"/>
                                        <p:tgtEl>
                                          <p:spTgt spid="29700">
                                            <p:txEl>
                                              <p:pRg st="9" end="9"/>
                                            </p:txEl>
                                          </p:spTgt>
                                        </p:tgtEl>
                                        <p:attrNameLst>
                                          <p:attrName>ppt_c</p:attrName>
                                        </p:attrNameLst>
                                      </p:cBhvr>
                                      <p:to>
                                        <a:srgbClr val="9933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p:bldP spid="29700"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0"/>
            <a:ext cx="8229600" cy="762000"/>
          </a:xfrm>
        </p:spPr>
        <p:txBody>
          <a:bodyPr/>
          <a:lstStyle/>
          <a:p>
            <a:pPr algn="ctr" eaLnBrk="1" fontAlgn="auto" hangingPunct="1">
              <a:spcAft>
                <a:spcPts val="0"/>
              </a:spcAft>
              <a:defRPr/>
            </a:pPr>
            <a:r>
              <a:rPr lang="en-US" sz="4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Chapter 13</a:t>
            </a:r>
          </a:p>
        </p:txBody>
      </p:sp>
      <p:sp>
        <p:nvSpPr>
          <p:cNvPr id="20483" name="Rectangle 3"/>
          <p:cNvSpPr>
            <a:spLocks noGrp="1" noChangeArrowheads="1"/>
          </p:cNvSpPr>
          <p:nvPr>
            <p:ph sz="quarter" idx="1"/>
          </p:nvPr>
        </p:nvSpPr>
        <p:spPr>
          <a:xfrm>
            <a:off x="457200" y="1066800"/>
            <a:ext cx="8229600" cy="5791200"/>
          </a:xfrm>
        </p:spPr>
        <p:txBody>
          <a:bodyPr>
            <a:normAutofit/>
          </a:bodyPr>
          <a:lstStyle/>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Available only to individuals; only voluntary option. Sole proprietorship owned by an individual may file under Chapter 13</a:t>
            </a:r>
            <a:r>
              <a:rPr lang="en-US" sz="2000" dirty="0" smtClean="0">
                <a:solidFill>
                  <a:srgbClr val="864300"/>
                </a:solidFill>
                <a:latin typeface="Arial" pitchFamily="34" charset="0"/>
                <a:cs typeface="Arial" pitchFamily="34" charset="0"/>
              </a:rPr>
              <a:t>.</a:t>
            </a:r>
          </a:p>
          <a:p>
            <a:pPr marL="274320" indent="-274320" eaLnBrk="1" fontAlgn="auto" hangingPunct="1">
              <a:spcAft>
                <a:spcPts val="600"/>
              </a:spcAft>
              <a:buFont typeface="Wingdings"/>
              <a:buChar char=""/>
              <a:defRPr/>
            </a:pPr>
            <a:r>
              <a:rPr lang="en-US" sz="2000" dirty="0" smtClean="0">
                <a:solidFill>
                  <a:srgbClr val="7030A0"/>
                </a:solidFill>
                <a:latin typeface="Arial" pitchFamily="34" charset="0"/>
                <a:cs typeface="Arial" pitchFamily="34" charset="0"/>
              </a:rPr>
              <a:t>Debtor files plan for payment of creditors over time. Usually over 5 years. </a:t>
            </a:r>
          </a:p>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Debtor keeps property and shares administration of the bankrupt estate with court-appointed trustee.</a:t>
            </a:r>
          </a:p>
          <a:p>
            <a:pPr marL="274320" indent="-274320" eaLnBrk="1" fontAlgn="auto" hangingPunct="1">
              <a:spcAft>
                <a:spcPts val="600"/>
              </a:spcAft>
              <a:buFont typeface="Wingdings"/>
              <a:buChar char=""/>
              <a:defRPr/>
            </a:pPr>
            <a:r>
              <a:rPr lang="en-US" sz="2000" dirty="0" smtClean="0">
                <a:solidFill>
                  <a:srgbClr val="7030A0"/>
                </a:solidFill>
                <a:latin typeface="Arial" pitchFamily="34" charset="0"/>
                <a:cs typeface="Arial" pitchFamily="34" charset="0"/>
              </a:rPr>
              <a:t>Trustee makes sure payments are made and that creditors don’t try to “go around” fixed payment schedule.</a:t>
            </a:r>
          </a:p>
          <a:p>
            <a:pPr marL="274320" indent="-274320" eaLnBrk="1" fontAlgn="auto" hangingPunct="1">
              <a:spcAft>
                <a:spcPts val="600"/>
              </a:spcAft>
              <a:buFont typeface="Wingdings"/>
              <a:buChar char=""/>
              <a:defRPr/>
            </a:pPr>
            <a:r>
              <a:rPr lang="en-US" sz="2000" u="sng" dirty="0" smtClean="0">
                <a:solidFill>
                  <a:schemeClr val="accent1">
                    <a:lumMod val="75000"/>
                  </a:schemeClr>
                </a:solidFill>
                <a:latin typeface="Arial" pitchFamily="34" charset="0"/>
                <a:cs typeface="Arial" pitchFamily="34" charset="0"/>
              </a:rPr>
              <a:t>Court protected </a:t>
            </a:r>
            <a:r>
              <a:rPr lang="en-US" sz="2000" dirty="0" smtClean="0">
                <a:solidFill>
                  <a:schemeClr val="accent1">
                    <a:lumMod val="75000"/>
                  </a:schemeClr>
                </a:solidFill>
                <a:latin typeface="Arial" pitchFamily="34" charset="0"/>
                <a:cs typeface="Arial" pitchFamily="34" charset="0"/>
              </a:rPr>
              <a:t>debt repayment plan. Confirmation Plan that was approved makes these payments.</a:t>
            </a:r>
          </a:p>
          <a:p>
            <a:pPr marL="274320" indent="-274320" eaLnBrk="1" fontAlgn="auto" hangingPunct="1">
              <a:spcAft>
                <a:spcPts val="600"/>
              </a:spcAft>
              <a:buFont typeface="Wingdings"/>
              <a:buChar char=""/>
              <a:defRPr/>
            </a:pPr>
            <a:r>
              <a:rPr lang="en-US" sz="2000" dirty="0" smtClean="0">
                <a:solidFill>
                  <a:srgbClr val="7030A0"/>
                </a:solidFill>
                <a:latin typeface="Arial" pitchFamily="34" charset="0"/>
                <a:cs typeface="Arial" pitchFamily="34" charset="0"/>
              </a:rPr>
              <a:t>Debts of those bankrupt not discharged.</a:t>
            </a:r>
          </a:p>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Long-term secured debt (i.e. house mortgage) treated differently.</a:t>
            </a:r>
          </a:p>
          <a:p>
            <a:pPr marL="274320" indent="-274320" eaLnBrk="1" fontAlgn="auto" hangingPunct="1">
              <a:spcAft>
                <a:spcPts val="600"/>
              </a:spcAft>
              <a:buFont typeface="Wingdings"/>
              <a:buChar char=""/>
              <a:defRPr/>
            </a:pPr>
            <a:r>
              <a:rPr lang="en-US" sz="2000" u="sng" dirty="0" smtClean="0">
                <a:solidFill>
                  <a:srgbClr val="7030A0"/>
                </a:solidFill>
                <a:latin typeface="Arial" pitchFamily="34" charset="0"/>
                <a:cs typeface="Arial" pitchFamily="34" charset="0"/>
              </a:rPr>
              <a:t>IF plan fails</a:t>
            </a:r>
            <a:r>
              <a:rPr lang="en-US" sz="2000" dirty="0" smtClean="0">
                <a:solidFill>
                  <a:srgbClr val="7030A0"/>
                </a:solidFill>
                <a:latin typeface="Arial" pitchFamily="34" charset="0"/>
                <a:cs typeface="Arial" pitchFamily="34" charset="0"/>
              </a:rPr>
              <a:t>, possible to </a:t>
            </a:r>
            <a:r>
              <a:rPr lang="en-US" sz="2000" u="sng" dirty="0" smtClean="0">
                <a:solidFill>
                  <a:srgbClr val="7030A0"/>
                </a:solidFill>
                <a:latin typeface="Arial" pitchFamily="34" charset="0"/>
                <a:cs typeface="Arial" pitchFamily="34" charset="0"/>
              </a:rPr>
              <a:t>shift to Chapter 7</a:t>
            </a:r>
            <a:r>
              <a:rPr lang="en-US" sz="2000" dirty="0" smtClean="0">
                <a:solidFill>
                  <a:srgbClr val="7030A0"/>
                </a:solidFill>
                <a:latin typeface="Arial" pitchFamily="34" charset="0"/>
                <a:cs typeface="Arial" pitchFamily="34" charset="0"/>
              </a:rPr>
              <a:t> for </a:t>
            </a:r>
            <a:r>
              <a:rPr lang="en-US" sz="2000" i="1" u="sng" dirty="0" smtClean="0">
                <a:solidFill>
                  <a:srgbClr val="7030A0"/>
                </a:solidFill>
                <a:latin typeface="Arial" pitchFamily="34" charset="0"/>
                <a:cs typeface="Arial" pitchFamily="34" charset="0"/>
              </a:rPr>
              <a:t>hardship discharge</a:t>
            </a:r>
            <a:r>
              <a:rPr lang="en-US" sz="2000" dirty="0" smtClean="0">
                <a:solidFill>
                  <a:srgbClr val="7030A0"/>
                </a:solidFill>
                <a:latin typeface="Arial" pitchFamily="34" charset="0"/>
                <a:cs typeface="Arial" pitchFamily="34" charset="0"/>
              </a:rPr>
              <a:t>.</a:t>
            </a:r>
          </a:p>
          <a:p>
            <a:pPr marL="274320" indent="-274320" eaLnBrk="1" fontAlgn="auto" hangingPunct="1">
              <a:spcAft>
                <a:spcPts val="0"/>
              </a:spcAft>
              <a:buFontTx/>
              <a:buNone/>
              <a:defRPr/>
            </a:pPr>
            <a:endParaRPr lang="en-US" sz="2000" b="1" dirty="0" smtClean="0"/>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arn(inHorizontal)">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20483">
                                            <p:txEl>
                                              <p:pRg st="0" end="0"/>
                                            </p:txEl>
                                          </p:spTgt>
                                        </p:tgtEl>
                                        <p:attrNameLst>
                                          <p:attrName>style.visibility</p:attrName>
                                        </p:attrNameLst>
                                      </p:cBhvr>
                                      <p:to>
                                        <p:strVal val="visible"/>
                                      </p:to>
                                    </p:set>
                                    <p:anim to="" calcmode="lin" valueType="num">
                                      <p:cBhvr>
                                        <p:cTn id="12" dur="1" fill="hold"/>
                                        <p:tgtEl>
                                          <p:spTgt spid="20483">
                                            <p:txEl>
                                              <p:pRg st="0" end="0"/>
                                            </p:txEl>
                                          </p:spTgt>
                                        </p:tgtEl>
                                        <p:attrNameLst>
                                          <p:attrName/>
                                        </p:attrNameLst>
                                      </p:cBhvr>
                                    </p:anim>
                                  </p:childTnLst>
                                  <p:subTnLst>
                                    <p:animClr clrSpc="rgb" dir="cw">
                                      <p:cBhvr override="childStyle">
                                        <p:cTn dur="1" fill="hold" display="0" masterRel="nextClick" afterEffect="1"/>
                                        <p:tgtEl>
                                          <p:spTgt spid="20483">
                                            <p:txEl>
                                              <p:pRg st="0" end="0"/>
                                            </p:txEl>
                                          </p:spTgt>
                                        </p:tgtEl>
                                        <p:attrNameLst>
                                          <p:attrName>ppt_c</p:attrName>
                                        </p:attrNameLst>
                                      </p:cBhvr>
                                      <p:to>
                                        <a:srgbClr val="000099"/>
                                      </p:to>
                                    </p:animClr>
                                  </p:sub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20483">
                                            <p:txEl>
                                              <p:pRg st="1" end="1"/>
                                            </p:txEl>
                                          </p:spTgt>
                                        </p:tgtEl>
                                        <p:attrNameLst>
                                          <p:attrName>style.visibility</p:attrName>
                                        </p:attrNameLst>
                                      </p:cBhvr>
                                      <p:to>
                                        <p:strVal val="visible"/>
                                      </p:to>
                                    </p:set>
                                    <p:anim to="" calcmode="lin" valueType="num">
                                      <p:cBhvr>
                                        <p:cTn id="17" dur="1" fill="hold"/>
                                        <p:tgtEl>
                                          <p:spTgt spid="20483">
                                            <p:txEl>
                                              <p:pRg st="1" end="1"/>
                                            </p:txEl>
                                          </p:spTgt>
                                        </p:tgtEl>
                                        <p:attrNameLst>
                                          <p:attrName/>
                                        </p:attrNameLst>
                                      </p:cBhvr>
                                    </p:anim>
                                  </p:childTnLst>
                                  <p:subTnLst>
                                    <p:animClr clrSpc="rgb" dir="cw">
                                      <p:cBhvr override="childStyle">
                                        <p:cTn dur="1" fill="hold" display="0" masterRel="nextClick" afterEffect="1"/>
                                        <p:tgtEl>
                                          <p:spTgt spid="20483">
                                            <p:txEl>
                                              <p:pRg st="1" end="1"/>
                                            </p:txEl>
                                          </p:spTgt>
                                        </p:tgtEl>
                                        <p:attrNameLst>
                                          <p:attrName>ppt_c</p:attrName>
                                        </p:attrNameLst>
                                      </p:cBhvr>
                                      <p:to>
                                        <a:srgbClr val="000099"/>
                                      </p:to>
                                    </p:animClr>
                                  </p:sub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20483">
                                            <p:txEl>
                                              <p:pRg st="2" end="2"/>
                                            </p:txEl>
                                          </p:spTgt>
                                        </p:tgtEl>
                                        <p:attrNameLst>
                                          <p:attrName>style.visibility</p:attrName>
                                        </p:attrNameLst>
                                      </p:cBhvr>
                                      <p:to>
                                        <p:strVal val="visible"/>
                                      </p:to>
                                    </p:set>
                                    <p:anim to="" calcmode="lin" valueType="num">
                                      <p:cBhvr>
                                        <p:cTn id="22" dur="1" fill="hold"/>
                                        <p:tgtEl>
                                          <p:spTgt spid="20483">
                                            <p:txEl>
                                              <p:pRg st="2" end="2"/>
                                            </p:txEl>
                                          </p:spTgt>
                                        </p:tgtEl>
                                        <p:attrNameLst>
                                          <p:attrName/>
                                        </p:attrNameLst>
                                      </p:cBhvr>
                                    </p:anim>
                                  </p:childTnLst>
                                  <p:subTnLst>
                                    <p:animClr clrSpc="rgb" dir="cw">
                                      <p:cBhvr override="childStyle">
                                        <p:cTn dur="1" fill="hold" display="0" masterRel="nextClick" afterEffect="1"/>
                                        <p:tgtEl>
                                          <p:spTgt spid="20483">
                                            <p:txEl>
                                              <p:pRg st="2" end="2"/>
                                            </p:txEl>
                                          </p:spTgt>
                                        </p:tgtEl>
                                        <p:attrNameLst>
                                          <p:attrName>ppt_c</p:attrName>
                                        </p:attrNameLst>
                                      </p:cBhvr>
                                      <p:to>
                                        <a:srgbClr val="000099"/>
                                      </p:to>
                                    </p:animClr>
                                  </p:sub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20483">
                                            <p:txEl>
                                              <p:pRg st="3" end="3"/>
                                            </p:txEl>
                                          </p:spTgt>
                                        </p:tgtEl>
                                        <p:attrNameLst>
                                          <p:attrName>style.visibility</p:attrName>
                                        </p:attrNameLst>
                                      </p:cBhvr>
                                      <p:to>
                                        <p:strVal val="visible"/>
                                      </p:to>
                                    </p:set>
                                    <p:anim to="" calcmode="lin" valueType="num">
                                      <p:cBhvr>
                                        <p:cTn id="27" dur="1" fill="hold"/>
                                        <p:tgtEl>
                                          <p:spTgt spid="20483">
                                            <p:txEl>
                                              <p:pRg st="3" end="3"/>
                                            </p:txEl>
                                          </p:spTgt>
                                        </p:tgtEl>
                                        <p:attrNameLst>
                                          <p:attrName/>
                                        </p:attrNameLst>
                                      </p:cBhvr>
                                    </p:anim>
                                  </p:childTnLst>
                                  <p:subTnLst>
                                    <p:animClr clrSpc="rgb" dir="cw">
                                      <p:cBhvr override="childStyle">
                                        <p:cTn dur="1" fill="hold" display="0" masterRel="nextClick" afterEffect="1"/>
                                        <p:tgtEl>
                                          <p:spTgt spid="20483">
                                            <p:txEl>
                                              <p:pRg st="3" end="3"/>
                                            </p:txEl>
                                          </p:spTgt>
                                        </p:tgtEl>
                                        <p:attrNameLst>
                                          <p:attrName>ppt_c</p:attrName>
                                        </p:attrNameLst>
                                      </p:cBhvr>
                                      <p:to>
                                        <a:srgbClr val="000099"/>
                                      </p:to>
                                    </p:animClr>
                                  </p:sub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20483">
                                            <p:txEl>
                                              <p:pRg st="4" end="4"/>
                                            </p:txEl>
                                          </p:spTgt>
                                        </p:tgtEl>
                                        <p:attrNameLst>
                                          <p:attrName>style.visibility</p:attrName>
                                        </p:attrNameLst>
                                      </p:cBhvr>
                                      <p:to>
                                        <p:strVal val="visible"/>
                                      </p:to>
                                    </p:set>
                                    <p:anim to="" calcmode="lin" valueType="num">
                                      <p:cBhvr>
                                        <p:cTn id="32" dur="1" fill="hold"/>
                                        <p:tgtEl>
                                          <p:spTgt spid="20483">
                                            <p:txEl>
                                              <p:pRg st="4" end="4"/>
                                            </p:txEl>
                                          </p:spTgt>
                                        </p:tgtEl>
                                        <p:attrNameLst>
                                          <p:attrName/>
                                        </p:attrNameLst>
                                      </p:cBhvr>
                                    </p:anim>
                                  </p:childTnLst>
                                  <p:subTnLst>
                                    <p:animClr clrSpc="rgb" dir="cw">
                                      <p:cBhvr override="childStyle">
                                        <p:cTn dur="1" fill="hold" display="0" masterRel="nextClick" afterEffect="1"/>
                                        <p:tgtEl>
                                          <p:spTgt spid="20483">
                                            <p:txEl>
                                              <p:pRg st="4" end="4"/>
                                            </p:txEl>
                                          </p:spTgt>
                                        </p:tgtEl>
                                        <p:attrNameLst>
                                          <p:attrName>ppt_c</p:attrName>
                                        </p:attrNameLst>
                                      </p:cBhvr>
                                      <p:to>
                                        <a:srgbClr val="000099"/>
                                      </p:to>
                                    </p:animClr>
                                  </p:sub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20483">
                                            <p:txEl>
                                              <p:pRg st="5" end="5"/>
                                            </p:txEl>
                                          </p:spTgt>
                                        </p:tgtEl>
                                        <p:attrNameLst>
                                          <p:attrName>style.visibility</p:attrName>
                                        </p:attrNameLst>
                                      </p:cBhvr>
                                      <p:to>
                                        <p:strVal val="visible"/>
                                      </p:to>
                                    </p:set>
                                    <p:anim to="" calcmode="lin" valueType="num">
                                      <p:cBhvr>
                                        <p:cTn id="37" dur="1" fill="hold"/>
                                        <p:tgtEl>
                                          <p:spTgt spid="20483">
                                            <p:txEl>
                                              <p:pRg st="5" end="5"/>
                                            </p:txEl>
                                          </p:spTgt>
                                        </p:tgtEl>
                                        <p:attrNameLst>
                                          <p:attrName/>
                                        </p:attrNameLst>
                                      </p:cBhvr>
                                    </p:anim>
                                  </p:childTnLst>
                                  <p:subTnLst>
                                    <p:animClr clrSpc="rgb" dir="cw">
                                      <p:cBhvr override="childStyle">
                                        <p:cTn dur="1" fill="hold" display="0" masterRel="nextClick" afterEffect="1"/>
                                        <p:tgtEl>
                                          <p:spTgt spid="20483">
                                            <p:txEl>
                                              <p:pRg st="5" end="5"/>
                                            </p:txEl>
                                          </p:spTgt>
                                        </p:tgtEl>
                                        <p:attrNameLst>
                                          <p:attrName>ppt_c</p:attrName>
                                        </p:attrNameLst>
                                      </p:cBhvr>
                                      <p:to>
                                        <a:srgbClr val="000099"/>
                                      </p:to>
                                    </p:animClr>
                                  </p:sub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499"/>
                                          </p:stCondLst>
                                        </p:cTn>
                                        <p:tgtEl>
                                          <p:spTgt spid="20483">
                                            <p:txEl>
                                              <p:pRg st="6" end="6"/>
                                            </p:txEl>
                                          </p:spTgt>
                                        </p:tgtEl>
                                        <p:attrNameLst>
                                          <p:attrName>style.visibility</p:attrName>
                                        </p:attrNameLst>
                                      </p:cBhvr>
                                      <p:to>
                                        <p:strVal val="visible"/>
                                      </p:to>
                                    </p:set>
                                    <p:anim to="" calcmode="lin" valueType="num">
                                      <p:cBhvr>
                                        <p:cTn id="42" dur="1" fill="hold"/>
                                        <p:tgtEl>
                                          <p:spTgt spid="20483">
                                            <p:txEl>
                                              <p:pRg st="6" end="6"/>
                                            </p:txEl>
                                          </p:spTgt>
                                        </p:tgtEl>
                                        <p:attrNameLst>
                                          <p:attrName/>
                                        </p:attrNameLst>
                                      </p:cBhvr>
                                    </p:anim>
                                  </p:childTnLst>
                                  <p:subTnLst>
                                    <p:animClr clrSpc="rgb" dir="cw">
                                      <p:cBhvr override="childStyle">
                                        <p:cTn dur="1" fill="hold" display="0" masterRel="nextClick" afterEffect="1"/>
                                        <p:tgtEl>
                                          <p:spTgt spid="20483">
                                            <p:txEl>
                                              <p:pRg st="6" end="6"/>
                                            </p:txEl>
                                          </p:spTgt>
                                        </p:tgtEl>
                                        <p:attrNameLst>
                                          <p:attrName>ppt_c</p:attrName>
                                        </p:attrNameLst>
                                      </p:cBhvr>
                                      <p:to>
                                        <a:srgbClr val="000099"/>
                                      </p:to>
                                    </p:animClr>
                                  </p:sub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499"/>
                                          </p:stCondLst>
                                        </p:cTn>
                                        <p:tgtEl>
                                          <p:spTgt spid="20483">
                                            <p:txEl>
                                              <p:pRg st="7" end="7"/>
                                            </p:txEl>
                                          </p:spTgt>
                                        </p:tgtEl>
                                        <p:attrNameLst>
                                          <p:attrName>style.visibility</p:attrName>
                                        </p:attrNameLst>
                                      </p:cBhvr>
                                      <p:to>
                                        <p:strVal val="visible"/>
                                      </p:to>
                                    </p:set>
                                    <p:anim to="" calcmode="lin" valueType="num">
                                      <p:cBhvr>
                                        <p:cTn id="47" dur="1" fill="hold"/>
                                        <p:tgtEl>
                                          <p:spTgt spid="20483">
                                            <p:txEl>
                                              <p:pRg st="7" end="7"/>
                                            </p:txEl>
                                          </p:spTgt>
                                        </p:tgtEl>
                                        <p:attrNameLst>
                                          <p:attrName/>
                                        </p:attrNameLst>
                                      </p:cBhvr>
                                    </p:anim>
                                  </p:childTnLst>
                                  <p:subTnLst>
                                    <p:animClr clrSpc="rgb" dir="cw">
                                      <p:cBhvr override="childStyle">
                                        <p:cTn dur="1" fill="hold" display="0" masterRel="nextClick" afterEffect="1"/>
                                        <p:tgtEl>
                                          <p:spTgt spid="20483">
                                            <p:txEl>
                                              <p:pRg st="7" end="7"/>
                                            </p:txEl>
                                          </p:spTgt>
                                        </p:tgtEl>
                                        <p:attrNameLst>
                                          <p:attrName>ppt_c</p:attrName>
                                        </p:attrNameLst>
                                      </p:cBhvr>
                                      <p:to>
                                        <a:srgbClr val="0000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04800" y="0"/>
            <a:ext cx="8153400" cy="914400"/>
          </a:xfrm>
        </p:spPr>
        <p:txBody>
          <a:bodyPr>
            <a:noAutofit/>
          </a:bodyPr>
          <a:lstStyle/>
          <a:p>
            <a:pPr marL="274320" indent="-274320" algn="ctr" eaLnBrk="1" fontAlgn="auto" hangingPunct="1">
              <a:lnSpc>
                <a:spcPct val="80000"/>
              </a:lnSpc>
              <a:spcAft>
                <a:spcPts val="0"/>
              </a:spcAft>
              <a:defRPr/>
            </a:pPr>
            <a:r>
              <a:rPr lang="en-US" sz="4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Priority Classes of Creditors</a:t>
            </a:r>
          </a:p>
        </p:txBody>
      </p:sp>
      <p:sp>
        <p:nvSpPr>
          <p:cNvPr id="37891" name="Rectangle 3"/>
          <p:cNvSpPr>
            <a:spLocks noGrp="1" noChangeArrowheads="1"/>
          </p:cNvSpPr>
          <p:nvPr>
            <p:ph type="body" sz="half" idx="1"/>
          </p:nvPr>
        </p:nvSpPr>
        <p:spPr>
          <a:xfrm>
            <a:off x="609600" y="1219200"/>
            <a:ext cx="7924800" cy="5334000"/>
          </a:xfrm>
        </p:spPr>
        <p:txBody>
          <a:bodyPr>
            <a:normAutofit/>
          </a:bodyPr>
          <a:lstStyle/>
          <a:p>
            <a:pPr marL="274320" indent="-274320" eaLnBrk="1" fontAlgn="auto" hangingPunct="1">
              <a:spcAft>
                <a:spcPts val="600"/>
              </a:spcAft>
              <a:buFont typeface="Wingdings"/>
              <a:buChar char=""/>
              <a:defRPr/>
            </a:pPr>
            <a:r>
              <a:rPr lang="en-US" dirty="0" smtClean="0">
                <a:solidFill>
                  <a:srgbClr val="7030A0"/>
                </a:solidFill>
                <a:latin typeface="Arial" pitchFamily="34" charset="0"/>
                <a:cs typeface="Arial" pitchFamily="34" charset="0"/>
              </a:rPr>
              <a:t>Secured creditors</a:t>
            </a:r>
          </a:p>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Costs of preserving and administering debtor’s estate</a:t>
            </a:r>
          </a:p>
          <a:p>
            <a:pPr marL="274320" indent="-274320" eaLnBrk="1" fontAlgn="auto" hangingPunct="1">
              <a:spcAft>
                <a:spcPts val="600"/>
              </a:spcAft>
              <a:buFont typeface="Wingdings"/>
              <a:buChar char=""/>
              <a:defRPr/>
            </a:pPr>
            <a:r>
              <a:rPr lang="en-US" dirty="0" smtClean="0">
                <a:solidFill>
                  <a:srgbClr val="7030A0"/>
                </a:solidFill>
                <a:latin typeface="Arial" pitchFamily="34" charset="0"/>
                <a:cs typeface="Arial" pitchFamily="34" charset="0"/>
              </a:rPr>
              <a:t>Unpaid wage claims</a:t>
            </a:r>
          </a:p>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Certain claims of farmers and fishermen</a:t>
            </a:r>
          </a:p>
          <a:p>
            <a:pPr marL="274320" indent="-274320" eaLnBrk="1" fontAlgn="auto" hangingPunct="1">
              <a:spcAft>
                <a:spcPts val="600"/>
              </a:spcAft>
              <a:buFont typeface="Wingdings"/>
              <a:buChar char=""/>
              <a:defRPr/>
            </a:pPr>
            <a:r>
              <a:rPr lang="en-US" dirty="0" smtClean="0">
                <a:solidFill>
                  <a:srgbClr val="7030A0"/>
                </a:solidFill>
                <a:latin typeface="Arial" pitchFamily="34" charset="0"/>
                <a:cs typeface="Arial" pitchFamily="34" charset="0"/>
              </a:rPr>
              <a:t>Refund of security deposits</a:t>
            </a:r>
          </a:p>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Alimony and child support</a:t>
            </a:r>
          </a:p>
          <a:p>
            <a:pPr marL="274320" indent="-274320" eaLnBrk="1" fontAlgn="auto" hangingPunct="1">
              <a:spcAft>
                <a:spcPts val="600"/>
              </a:spcAft>
              <a:buFont typeface="Wingdings"/>
              <a:buChar char=""/>
              <a:defRPr/>
            </a:pPr>
            <a:r>
              <a:rPr lang="en-US" dirty="0" smtClean="0">
                <a:solidFill>
                  <a:srgbClr val="7030A0"/>
                </a:solidFill>
                <a:latin typeface="Arial" pitchFamily="34" charset="0"/>
                <a:cs typeface="Arial" pitchFamily="34" charset="0"/>
              </a:rPr>
              <a:t>Taxes</a:t>
            </a:r>
          </a:p>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Unsecured creditors </a:t>
            </a:r>
            <a:endParaRPr lang="en-US" dirty="0" smtClean="0">
              <a:solidFill>
                <a:srgbClr val="FF9900"/>
              </a:solidFill>
              <a:latin typeface="Arial" pitchFamily="34" charset="0"/>
              <a:cs typeface="Arial" pitchFamily="34" charset="0"/>
            </a:endParaRPr>
          </a:p>
          <a:p>
            <a:pPr marL="274320" indent="-274320" eaLnBrk="1" fontAlgn="auto" hangingPunct="1">
              <a:spcAft>
                <a:spcPts val="600"/>
              </a:spcAft>
              <a:buFont typeface="Wingdings"/>
              <a:buChar char=""/>
              <a:defRPr/>
            </a:pPr>
            <a:r>
              <a:rPr lang="en-US" dirty="0" smtClean="0">
                <a:solidFill>
                  <a:srgbClr val="7030A0"/>
                </a:solidFill>
                <a:latin typeface="Arial" pitchFamily="34" charset="0"/>
                <a:cs typeface="Arial" pitchFamily="34" charset="0"/>
              </a:rPr>
              <a:t>All creditors of a particular class must be paid before going to next class</a:t>
            </a: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1+#ppt_w/2"/>
                                          </p:val>
                                        </p:tav>
                                        <p:tav tm="100000">
                                          <p:val>
                                            <p:strVal val="#ppt_x"/>
                                          </p:val>
                                        </p:tav>
                                      </p:tavLst>
                                    </p:anim>
                                    <p:anim calcmode="lin" valueType="num">
                                      <p:cBhvr additive="base">
                                        <p:cTn id="8" dur="500" fill="hold"/>
                                        <p:tgtEl>
                                          <p:spTgt spid="378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37891">
                                            <p:txEl>
                                              <p:pRg st="0" end="0"/>
                                            </p:txEl>
                                          </p:spTgt>
                                        </p:tgtEl>
                                        <p:attrNameLst>
                                          <p:attrName>style.visibility</p:attrName>
                                        </p:attrNameLst>
                                      </p:cBhvr>
                                      <p:to>
                                        <p:strVal val="visible"/>
                                      </p:to>
                                    </p:set>
                                    <p:anim to="" calcmode="lin" valueType="num">
                                      <p:cBhvr>
                                        <p:cTn id="13" dur="1" fill="hold"/>
                                        <p:tgtEl>
                                          <p:spTgt spid="37891">
                                            <p:txEl>
                                              <p:pRg st="0" end="0"/>
                                            </p:txEl>
                                          </p:spTgt>
                                        </p:tgtEl>
                                        <p:attrNameLst>
                                          <p:attrName/>
                                        </p:attrNameLst>
                                      </p:cBhvr>
                                    </p:anim>
                                  </p:childTnLst>
                                  <p:subTnLst>
                                    <p:animClr clrSpc="rgb" dir="cw">
                                      <p:cBhvr override="childStyle">
                                        <p:cTn dur="1" fill="hold" display="0" masterRel="nextClick" afterEffect="1"/>
                                        <p:tgtEl>
                                          <p:spTgt spid="37891">
                                            <p:txEl>
                                              <p:pRg st="0" end="0"/>
                                            </p:txEl>
                                          </p:spTgt>
                                        </p:tgtEl>
                                        <p:attrNameLst>
                                          <p:attrName>ppt_c</p:attrName>
                                        </p:attrNameLst>
                                      </p:cBhvr>
                                      <p:to>
                                        <a:srgbClr val="660033"/>
                                      </p:to>
                                    </p:animClr>
                                  </p:sub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37891">
                                            <p:txEl>
                                              <p:pRg st="1" end="1"/>
                                            </p:txEl>
                                          </p:spTgt>
                                        </p:tgtEl>
                                        <p:attrNameLst>
                                          <p:attrName>style.visibility</p:attrName>
                                        </p:attrNameLst>
                                      </p:cBhvr>
                                      <p:to>
                                        <p:strVal val="visible"/>
                                      </p:to>
                                    </p:set>
                                    <p:anim to="" calcmode="lin" valueType="num">
                                      <p:cBhvr>
                                        <p:cTn id="18" dur="1" fill="hold"/>
                                        <p:tgtEl>
                                          <p:spTgt spid="37891">
                                            <p:txEl>
                                              <p:pRg st="1" end="1"/>
                                            </p:txEl>
                                          </p:spTgt>
                                        </p:tgtEl>
                                        <p:attrNameLst>
                                          <p:attrName/>
                                        </p:attrNameLst>
                                      </p:cBhvr>
                                    </p:anim>
                                  </p:childTnLst>
                                  <p:subTnLst>
                                    <p:animClr clrSpc="rgb" dir="cw">
                                      <p:cBhvr override="childStyle">
                                        <p:cTn dur="1" fill="hold" display="0" masterRel="nextClick" afterEffect="1"/>
                                        <p:tgtEl>
                                          <p:spTgt spid="37891">
                                            <p:txEl>
                                              <p:pRg st="1" end="1"/>
                                            </p:txEl>
                                          </p:spTgt>
                                        </p:tgtEl>
                                        <p:attrNameLst>
                                          <p:attrName>ppt_c</p:attrName>
                                        </p:attrNameLst>
                                      </p:cBhvr>
                                      <p:to>
                                        <a:srgbClr val="660033"/>
                                      </p:to>
                                    </p:animClr>
                                  </p:sub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37891">
                                            <p:txEl>
                                              <p:pRg st="2" end="2"/>
                                            </p:txEl>
                                          </p:spTgt>
                                        </p:tgtEl>
                                        <p:attrNameLst>
                                          <p:attrName>style.visibility</p:attrName>
                                        </p:attrNameLst>
                                      </p:cBhvr>
                                      <p:to>
                                        <p:strVal val="visible"/>
                                      </p:to>
                                    </p:set>
                                    <p:anim to="" calcmode="lin" valueType="num">
                                      <p:cBhvr>
                                        <p:cTn id="23" dur="1" fill="hold"/>
                                        <p:tgtEl>
                                          <p:spTgt spid="37891">
                                            <p:txEl>
                                              <p:pRg st="2" end="2"/>
                                            </p:txEl>
                                          </p:spTgt>
                                        </p:tgtEl>
                                        <p:attrNameLst>
                                          <p:attrName/>
                                        </p:attrNameLst>
                                      </p:cBhvr>
                                    </p:anim>
                                  </p:childTnLst>
                                  <p:subTnLst>
                                    <p:animClr clrSpc="rgb" dir="cw">
                                      <p:cBhvr override="childStyle">
                                        <p:cTn dur="1" fill="hold" display="0" masterRel="nextClick" afterEffect="1"/>
                                        <p:tgtEl>
                                          <p:spTgt spid="37891">
                                            <p:txEl>
                                              <p:pRg st="2" end="2"/>
                                            </p:txEl>
                                          </p:spTgt>
                                        </p:tgtEl>
                                        <p:attrNameLst>
                                          <p:attrName>ppt_c</p:attrName>
                                        </p:attrNameLst>
                                      </p:cBhvr>
                                      <p:to>
                                        <a:srgbClr val="660033"/>
                                      </p:to>
                                    </p:animClr>
                                  </p:sub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37891">
                                            <p:txEl>
                                              <p:pRg st="3" end="3"/>
                                            </p:txEl>
                                          </p:spTgt>
                                        </p:tgtEl>
                                        <p:attrNameLst>
                                          <p:attrName>style.visibility</p:attrName>
                                        </p:attrNameLst>
                                      </p:cBhvr>
                                      <p:to>
                                        <p:strVal val="visible"/>
                                      </p:to>
                                    </p:set>
                                    <p:anim to="" calcmode="lin" valueType="num">
                                      <p:cBhvr>
                                        <p:cTn id="28" dur="1" fill="hold"/>
                                        <p:tgtEl>
                                          <p:spTgt spid="37891">
                                            <p:txEl>
                                              <p:pRg st="3" end="3"/>
                                            </p:txEl>
                                          </p:spTgt>
                                        </p:tgtEl>
                                        <p:attrNameLst>
                                          <p:attrName/>
                                        </p:attrNameLst>
                                      </p:cBhvr>
                                    </p:anim>
                                  </p:childTnLst>
                                  <p:subTnLst>
                                    <p:animClr clrSpc="rgb" dir="cw">
                                      <p:cBhvr override="childStyle">
                                        <p:cTn dur="1" fill="hold" display="0" masterRel="nextClick" afterEffect="1"/>
                                        <p:tgtEl>
                                          <p:spTgt spid="37891">
                                            <p:txEl>
                                              <p:pRg st="3" end="3"/>
                                            </p:txEl>
                                          </p:spTgt>
                                        </p:tgtEl>
                                        <p:attrNameLst>
                                          <p:attrName>ppt_c</p:attrName>
                                        </p:attrNameLst>
                                      </p:cBhvr>
                                      <p:to>
                                        <a:srgbClr val="660033"/>
                                      </p:to>
                                    </p:animClr>
                                  </p:sub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37891">
                                            <p:txEl>
                                              <p:pRg st="4" end="4"/>
                                            </p:txEl>
                                          </p:spTgt>
                                        </p:tgtEl>
                                        <p:attrNameLst>
                                          <p:attrName>style.visibility</p:attrName>
                                        </p:attrNameLst>
                                      </p:cBhvr>
                                      <p:to>
                                        <p:strVal val="visible"/>
                                      </p:to>
                                    </p:set>
                                    <p:anim to="" calcmode="lin" valueType="num">
                                      <p:cBhvr>
                                        <p:cTn id="33" dur="1" fill="hold"/>
                                        <p:tgtEl>
                                          <p:spTgt spid="37891">
                                            <p:txEl>
                                              <p:pRg st="4" end="4"/>
                                            </p:txEl>
                                          </p:spTgt>
                                        </p:tgtEl>
                                        <p:attrNameLst>
                                          <p:attrName/>
                                        </p:attrNameLst>
                                      </p:cBhvr>
                                    </p:anim>
                                  </p:childTnLst>
                                  <p:subTnLst>
                                    <p:animClr clrSpc="rgb" dir="cw">
                                      <p:cBhvr override="childStyle">
                                        <p:cTn dur="1" fill="hold" display="0" masterRel="nextClick" afterEffect="1"/>
                                        <p:tgtEl>
                                          <p:spTgt spid="37891">
                                            <p:txEl>
                                              <p:pRg st="4" end="4"/>
                                            </p:txEl>
                                          </p:spTgt>
                                        </p:tgtEl>
                                        <p:attrNameLst>
                                          <p:attrName>ppt_c</p:attrName>
                                        </p:attrNameLst>
                                      </p:cBhvr>
                                      <p:to>
                                        <a:srgbClr val="660033"/>
                                      </p:to>
                                    </p:animClr>
                                  </p:sub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37891">
                                            <p:txEl>
                                              <p:pRg st="5" end="5"/>
                                            </p:txEl>
                                          </p:spTgt>
                                        </p:tgtEl>
                                        <p:attrNameLst>
                                          <p:attrName>style.visibility</p:attrName>
                                        </p:attrNameLst>
                                      </p:cBhvr>
                                      <p:to>
                                        <p:strVal val="visible"/>
                                      </p:to>
                                    </p:set>
                                    <p:anim to="" calcmode="lin" valueType="num">
                                      <p:cBhvr>
                                        <p:cTn id="38" dur="1" fill="hold"/>
                                        <p:tgtEl>
                                          <p:spTgt spid="37891">
                                            <p:txEl>
                                              <p:pRg st="5" end="5"/>
                                            </p:txEl>
                                          </p:spTgt>
                                        </p:tgtEl>
                                        <p:attrNameLst>
                                          <p:attrName/>
                                        </p:attrNameLst>
                                      </p:cBhvr>
                                    </p:anim>
                                  </p:childTnLst>
                                  <p:subTnLst>
                                    <p:animClr clrSpc="rgb" dir="cw">
                                      <p:cBhvr override="childStyle">
                                        <p:cTn dur="1" fill="hold" display="0" masterRel="nextClick" afterEffect="1"/>
                                        <p:tgtEl>
                                          <p:spTgt spid="37891">
                                            <p:txEl>
                                              <p:pRg st="5" end="5"/>
                                            </p:txEl>
                                          </p:spTgt>
                                        </p:tgtEl>
                                        <p:attrNameLst>
                                          <p:attrName>ppt_c</p:attrName>
                                        </p:attrNameLst>
                                      </p:cBhvr>
                                      <p:to>
                                        <a:srgbClr val="660033"/>
                                      </p:to>
                                    </p:animClr>
                                  </p:subTnLst>
                                </p:cTn>
                              </p:par>
                            </p:childTnLst>
                          </p:cTn>
                        </p:par>
                      </p:childTnLst>
                    </p:cTn>
                  </p:par>
                  <p:par>
                    <p:cTn id="39" fill="hold">
                      <p:stCondLst>
                        <p:cond delay="indefinite"/>
                      </p:stCondLst>
                      <p:childTnLst>
                        <p:par>
                          <p:cTn id="40" fill="hold">
                            <p:stCondLst>
                              <p:cond delay="0"/>
                            </p:stCondLst>
                            <p:childTnLst>
                              <p:par>
                                <p:cTn id="41" presetID="24" presetClass="entr" presetSubtype="0" fill="hold" grpId="0" nodeType="clickEffect">
                                  <p:stCondLst>
                                    <p:cond delay="0"/>
                                  </p:stCondLst>
                                  <p:childTnLst>
                                    <p:set>
                                      <p:cBhvr>
                                        <p:cTn id="42" dur="1" fill="hold">
                                          <p:stCondLst>
                                            <p:cond delay="499"/>
                                          </p:stCondLst>
                                        </p:cTn>
                                        <p:tgtEl>
                                          <p:spTgt spid="37891">
                                            <p:txEl>
                                              <p:pRg st="6" end="6"/>
                                            </p:txEl>
                                          </p:spTgt>
                                        </p:tgtEl>
                                        <p:attrNameLst>
                                          <p:attrName>style.visibility</p:attrName>
                                        </p:attrNameLst>
                                      </p:cBhvr>
                                      <p:to>
                                        <p:strVal val="visible"/>
                                      </p:to>
                                    </p:set>
                                    <p:anim to="" calcmode="lin" valueType="num">
                                      <p:cBhvr>
                                        <p:cTn id="43" dur="1" fill="hold"/>
                                        <p:tgtEl>
                                          <p:spTgt spid="37891">
                                            <p:txEl>
                                              <p:pRg st="6" end="6"/>
                                            </p:txEl>
                                          </p:spTgt>
                                        </p:tgtEl>
                                        <p:attrNameLst>
                                          <p:attrName/>
                                        </p:attrNameLst>
                                      </p:cBhvr>
                                    </p:anim>
                                  </p:childTnLst>
                                  <p:subTnLst>
                                    <p:animClr clrSpc="rgb" dir="cw">
                                      <p:cBhvr override="childStyle">
                                        <p:cTn dur="1" fill="hold" display="0" masterRel="nextClick" afterEffect="1"/>
                                        <p:tgtEl>
                                          <p:spTgt spid="37891">
                                            <p:txEl>
                                              <p:pRg st="6" end="6"/>
                                            </p:txEl>
                                          </p:spTgt>
                                        </p:tgtEl>
                                        <p:attrNameLst>
                                          <p:attrName>ppt_c</p:attrName>
                                        </p:attrNameLst>
                                      </p:cBhvr>
                                      <p:to>
                                        <a:srgbClr val="660033"/>
                                      </p:to>
                                    </p:animClr>
                                  </p:subTnLst>
                                </p:cTn>
                              </p:par>
                            </p:childTnLst>
                          </p:cTn>
                        </p:par>
                      </p:childTnLst>
                    </p:cTn>
                  </p:par>
                  <p:par>
                    <p:cTn id="44" fill="hold">
                      <p:stCondLst>
                        <p:cond delay="indefinite"/>
                      </p:stCondLst>
                      <p:childTnLst>
                        <p:par>
                          <p:cTn id="45" fill="hold">
                            <p:stCondLst>
                              <p:cond delay="0"/>
                            </p:stCondLst>
                            <p:childTnLst>
                              <p:par>
                                <p:cTn id="46" presetID="24" presetClass="entr" presetSubtype="0" fill="hold" grpId="0" nodeType="clickEffect">
                                  <p:stCondLst>
                                    <p:cond delay="0"/>
                                  </p:stCondLst>
                                  <p:childTnLst>
                                    <p:set>
                                      <p:cBhvr>
                                        <p:cTn id="47" dur="1" fill="hold">
                                          <p:stCondLst>
                                            <p:cond delay="499"/>
                                          </p:stCondLst>
                                        </p:cTn>
                                        <p:tgtEl>
                                          <p:spTgt spid="37891">
                                            <p:txEl>
                                              <p:pRg st="7" end="7"/>
                                            </p:txEl>
                                          </p:spTgt>
                                        </p:tgtEl>
                                        <p:attrNameLst>
                                          <p:attrName>style.visibility</p:attrName>
                                        </p:attrNameLst>
                                      </p:cBhvr>
                                      <p:to>
                                        <p:strVal val="visible"/>
                                      </p:to>
                                    </p:set>
                                    <p:anim to="" calcmode="lin" valueType="num">
                                      <p:cBhvr>
                                        <p:cTn id="48" dur="1" fill="hold"/>
                                        <p:tgtEl>
                                          <p:spTgt spid="37891">
                                            <p:txEl>
                                              <p:pRg st="7" end="7"/>
                                            </p:txEl>
                                          </p:spTgt>
                                        </p:tgtEl>
                                        <p:attrNameLst>
                                          <p:attrName/>
                                        </p:attrNameLst>
                                      </p:cBhvr>
                                    </p:anim>
                                  </p:childTnLst>
                                  <p:subTnLst>
                                    <p:animClr clrSpc="rgb" dir="cw">
                                      <p:cBhvr override="childStyle">
                                        <p:cTn dur="1" fill="hold" display="0" masterRel="nextClick" afterEffect="1"/>
                                        <p:tgtEl>
                                          <p:spTgt spid="37891">
                                            <p:txEl>
                                              <p:pRg st="7" end="7"/>
                                            </p:txEl>
                                          </p:spTgt>
                                        </p:tgtEl>
                                        <p:attrNameLst>
                                          <p:attrName>ppt_c</p:attrName>
                                        </p:attrNameLst>
                                      </p:cBhvr>
                                      <p:to>
                                        <a:srgbClr val="660033"/>
                                      </p:to>
                                    </p:animClr>
                                  </p:subTnLst>
                                </p:cTn>
                              </p:par>
                            </p:childTnLst>
                          </p:cTn>
                        </p:par>
                      </p:childTnLst>
                    </p:cTn>
                  </p:par>
                  <p:par>
                    <p:cTn id="49" fill="hold">
                      <p:stCondLst>
                        <p:cond delay="indefinite"/>
                      </p:stCondLst>
                      <p:childTnLst>
                        <p:par>
                          <p:cTn id="50" fill="hold">
                            <p:stCondLst>
                              <p:cond delay="0"/>
                            </p:stCondLst>
                            <p:childTnLst>
                              <p:par>
                                <p:cTn id="51" presetID="24" presetClass="entr" presetSubtype="0" fill="hold" grpId="0" nodeType="clickEffect">
                                  <p:stCondLst>
                                    <p:cond delay="0"/>
                                  </p:stCondLst>
                                  <p:childTnLst>
                                    <p:set>
                                      <p:cBhvr>
                                        <p:cTn id="52" dur="1" fill="hold">
                                          <p:stCondLst>
                                            <p:cond delay="499"/>
                                          </p:stCondLst>
                                        </p:cTn>
                                        <p:tgtEl>
                                          <p:spTgt spid="37891">
                                            <p:txEl>
                                              <p:pRg st="8" end="8"/>
                                            </p:txEl>
                                          </p:spTgt>
                                        </p:tgtEl>
                                        <p:attrNameLst>
                                          <p:attrName>style.visibility</p:attrName>
                                        </p:attrNameLst>
                                      </p:cBhvr>
                                      <p:to>
                                        <p:strVal val="visible"/>
                                      </p:to>
                                    </p:set>
                                    <p:anim to="" calcmode="lin" valueType="num">
                                      <p:cBhvr>
                                        <p:cTn id="53" dur="1" fill="hold"/>
                                        <p:tgtEl>
                                          <p:spTgt spid="37891">
                                            <p:txEl>
                                              <p:pRg st="8" end="8"/>
                                            </p:txEl>
                                          </p:spTgt>
                                        </p:tgtEl>
                                        <p:attrNameLst>
                                          <p:attrName/>
                                        </p:attrNameLst>
                                      </p:cBhvr>
                                    </p:anim>
                                  </p:childTnLst>
                                  <p:subTnLst>
                                    <p:animClr clrSpc="rgb" dir="cw">
                                      <p:cBhvr override="childStyle">
                                        <p:cTn dur="1" fill="hold" display="0" masterRel="nextClick" afterEffect="1"/>
                                        <p:tgtEl>
                                          <p:spTgt spid="37891">
                                            <p:txEl>
                                              <p:pRg st="8" end="8"/>
                                            </p:txEl>
                                          </p:spTgt>
                                        </p:tgtEl>
                                        <p:attrNameLst>
                                          <p:attrName>ppt_c</p:attrName>
                                        </p:attrNameLst>
                                      </p:cBhvr>
                                      <p:to>
                                        <a:srgbClr val="660033"/>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title"/>
          </p:nvPr>
        </p:nvSpPr>
        <p:spPr>
          <a:xfrm>
            <a:off x="381000" y="0"/>
            <a:ext cx="8229600" cy="990600"/>
          </a:xfrm>
        </p:spPr>
        <p:txBody>
          <a:bodyPr>
            <a:normAutofit fontScale="90000"/>
          </a:bodyPr>
          <a:lstStyle/>
          <a:p>
            <a:pPr algn="ctr" eaLnBrk="1" fontAlgn="auto" hangingPunct="1">
              <a:spcAft>
                <a:spcPts val="0"/>
              </a:spcAft>
              <a:defRPr/>
            </a:pPr>
            <a:r>
              <a:rPr lang="en-US" sz="32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Case</a:t>
            </a:r>
            <a:r>
              <a:rPr lang="en-US" sz="3200" b="1" i="1" dirty="0" smtClean="0">
                <a:solidFill>
                  <a:srgbClr val="7030A0"/>
                </a:solidFill>
                <a:latin typeface="Arial" pitchFamily="34" charset="0"/>
                <a:cs typeface="Arial" pitchFamily="34" charset="0"/>
              </a:rPr>
              <a:t/>
            </a:r>
            <a:br>
              <a:rPr lang="en-US" sz="3200" b="1" i="1" dirty="0" smtClean="0">
                <a:solidFill>
                  <a:srgbClr val="7030A0"/>
                </a:solidFill>
                <a:latin typeface="Arial" pitchFamily="34" charset="0"/>
                <a:cs typeface="Arial" pitchFamily="34" charset="0"/>
              </a:rPr>
            </a:br>
            <a:r>
              <a:rPr lang="en-US" sz="3200" b="1" i="1" dirty="0" smtClean="0">
                <a:solidFill>
                  <a:srgbClr val="7030A0"/>
                </a:solidFill>
                <a:latin typeface="Arial" pitchFamily="34" charset="0"/>
                <a:cs typeface="Arial" pitchFamily="34" charset="0"/>
              </a:rPr>
              <a:t>In re Darby</a:t>
            </a:r>
          </a:p>
        </p:txBody>
      </p:sp>
      <p:sp>
        <p:nvSpPr>
          <p:cNvPr id="34819" name="Rectangle 8"/>
          <p:cNvSpPr>
            <a:spLocks noGrp="1" noChangeArrowheads="1"/>
          </p:cNvSpPr>
          <p:nvPr>
            <p:ph sz="quarter" idx="1"/>
          </p:nvPr>
        </p:nvSpPr>
        <p:spPr>
          <a:xfrm>
            <a:off x="457200" y="1143000"/>
            <a:ext cx="8153400" cy="5562600"/>
          </a:xfrm>
        </p:spPr>
        <p:txBody>
          <a:bodyPr>
            <a:noAutofit/>
          </a:bodyPr>
          <a:lstStyle/>
          <a:p>
            <a:pPr marL="274320" indent="-274320" eaLnBrk="1" fontAlgn="auto" hangingPunct="1">
              <a:spcAft>
                <a:spcPts val="600"/>
              </a:spcAft>
              <a:buFont typeface="Wingdings"/>
              <a:buChar char=""/>
              <a:defRPr/>
            </a:pPr>
            <a:r>
              <a:rPr lang="en-US" sz="2000" dirty="0" smtClean="0">
                <a:solidFill>
                  <a:srgbClr val="7030A0"/>
                </a:solidFill>
                <a:latin typeface="Arial" pitchFamily="34" charset="0"/>
                <a:cs typeface="Arial" pitchFamily="34" charset="0"/>
              </a:rPr>
              <a:t>After Darby filed Chapter 13 bankruptcy, Time Warner canceled cable service. Darby filed motion with bankruptcy court to compel Time Warner to reinstate his service, with his assurances of future payment.</a:t>
            </a:r>
          </a:p>
          <a:p>
            <a:pPr marL="274320" indent="-274320" eaLnBrk="1" fontAlgn="auto" hangingPunct="1">
              <a:spcAft>
                <a:spcPts val="600"/>
              </a:spcAft>
              <a:buFont typeface="Wingdings"/>
              <a:buChar char=""/>
              <a:defRPr/>
            </a:pPr>
            <a:r>
              <a:rPr lang="en-US" sz="2000" dirty="0" smtClean="0">
                <a:solidFill>
                  <a:srgbClr val="7030A0"/>
                </a:solidFill>
                <a:latin typeface="Arial" pitchFamily="34" charset="0"/>
                <a:cs typeface="Arial" pitchFamily="34" charset="0"/>
              </a:rPr>
              <a:t>Bankruptcy Court and District Court ruled that cable service was </a:t>
            </a:r>
            <a:r>
              <a:rPr lang="en-US" sz="2000" u="sng" dirty="0" smtClean="0">
                <a:solidFill>
                  <a:srgbClr val="7030A0"/>
                </a:solidFill>
                <a:latin typeface="Arial" pitchFamily="34" charset="0"/>
                <a:cs typeface="Arial" pitchFamily="34" charset="0"/>
              </a:rPr>
              <a:t>not a “</a:t>
            </a:r>
            <a:r>
              <a:rPr lang="en-US" sz="2000" i="1" u="sng" dirty="0" smtClean="0">
                <a:solidFill>
                  <a:srgbClr val="7030A0"/>
                </a:solidFill>
                <a:latin typeface="Arial" pitchFamily="34" charset="0"/>
                <a:cs typeface="Arial" pitchFamily="34" charset="0"/>
              </a:rPr>
              <a:t>utility</a:t>
            </a:r>
            <a:r>
              <a:rPr lang="en-US" sz="2000" u="sng" dirty="0" smtClean="0">
                <a:solidFill>
                  <a:srgbClr val="7030A0"/>
                </a:solidFill>
                <a:latin typeface="Arial" pitchFamily="34" charset="0"/>
                <a:cs typeface="Arial" pitchFamily="34" charset="0"/>
              </a:rPr>
              <a:t>”</a:t>
            </a:r>
            <a:r>
              <a:rPr lang="en-US" sz="2000" dirty="0" smtClean="0">
                <a:solidFill>
                  <a:srgbClr val="7030A0"/>
                </a:solidFill>
                <a:latin typeface="Arial" pitchFamily="34" charset="0"/>
                <a:cs typeface="Arial" pitchFamily="34" charset="0"/>
              </a:rPr>
              <a:t> that must be provided as a “</a:t>
            </a:r>
            <a:r>
              <a:rPr lang="en-US" sz="2000" u="sng" dirty="0" smtClean="0">
                <a:solidFill>
                  <a:srgbClr val="7030A0"/>
                </a:solidFill>
                <a:latin typeface="Arial" pitchFamily="34" charset="0"/>
                <a:cs typeface="Arial" pitchFamily="34" charset="0"/>
              </a:rPr>
              <a:t>necessity</a:t>
            </a:r>
            <a:r>
              <a:rPr lang="en-US" sz="2000" dirty="0" smtClean="0">
                <a:solidFill>
                  <a:srgbClr val="7030A0"/>
                </a:solidFill>
                <a:latin typeface="Arial" pitchFamily="34" charset="0"/>
                <a:cs typeface="Arial" pitchFamily="34" charset="0"/>
              </a:rPr>
              <a:t>” under law. Darby appealed.</a:t>
            </a:r>
          </a:p>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HELD: Affirmed.  </a:t>
            </a:r>
            <a:r>
              <a:rPr lang="en-US" sz="2000" u="sng" dirty="0" smtClean="0">
                <a:solidFill>
                  <a:schemeClr val="accent1">
                    <a:lumMod val="75000"/>
                  </a:schemeClr>
                </a:solidFill>
                <a:latin typeface="Arial" pitchFamily="34" charset="0"/>
                <a:cs typeface="Arial" pitchFamily="34" charset="0"/>
              </a:rPr>
              <a:t>Cable service is not a “</a:t>
            </a:r>
            <a:r>
              <a:rPr lang="en-US" sz="2000" i="1" u="sng" dirty="0" smtClean="0">
                <a:solidFill>
                  <a:schemeClr val="accent1">
                    <a:lumMod val="75000"/>
                  </a:schemeClr>
                </a:solidFill>
                <a:latin typeface="Arial" pitchFamily="34" charset="0"/>
                <a:cs typeface="Arial" pitchFamily="34" charset="0"/>
              </a:rPr>
              <a:t>necessity</a:t>
            </a:r>
            <a:r>
              <a:rPr lang="en-US" sz="2000" u="sng" dirty="0" smtClean="0">
                <a:solidFill>
                  <a:schemeClr val="accent1">
                    <a:lumMod val="75000"/>
                  </a:schemeClr>
                </a:solidFill>
                <a:latin typeface="Arial" pitchFamily="34" charset="0"/>
                <a:cs typeface="Arial" pitchFamily="34" charset="0"/>
              </a:rPr>
              <a:t>”</a:t>
            </a:r>
            <a:r>
              <a:rPr lang="en-US" sz="2000" dirty="0" smtClean="0">
                <a:solidFill>
                  <a:schemeClr val="accent1">
                    <a:lumMod val="75000"/>
                  </a:schemeClr>
                </a:solidFill>
                <a:latin typeface="Arial" pitchFamily="34" charset="0"/>
                <a:cs typeface="Arial" pitchFamily="34" charset="0"/>
              </a:rPr>
              <a:t>.</a:t>
            </a:r>
          </a:p>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Bankruptcy laws give protections to debtors from cut-off of service by a utility after they file for bankruptcy.</a:t>
            </a:r>
          </a:p>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Utilities are “</a:t>
            </a:r>
            <a:r>
              <a:rPr lang="en-US" sz="2000" i="1" dirty="0" smtClean="0">
                <a:solidFill>
                  <a:schemeClr val="accent1">
                    <a:lumMod val="75000"/>
                  </a:schemeClr>
                </a:solidFill>
                <a:latin typeface="Arial" pitchFamily="34" charset="0"/>
                <a:cs typeface="Arial" pitchFamily="34" charset="0"/>
              </a:rPr>
              <a:t>necessities</a:t>
            </a:r>
            <a:r>
              <a:rPr lang="en-US" sz="2000" dirty="0" smtClean="0">
                <a:solidFill>
                  <a:schemeClr val="accent1">
                    <a:lumMod val="75000"/>
                  </a:schemeClr>
                </a:solidFill>
                <a:latin typeface="Arial" pitchFamily="34" charset="0"/>
                <a:cs typeface="Arial" pitchFamily="34" charset="0"/>
              </a:rPr>
              <a:t>” and must be provided to debtors. Includes electric company, gas supplier or telephone company that is a monopoly in the area.</a:t>
            </a:r>
          </a:p>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Cable service is </a:t>
            </a:r>
            <a:r>
              <a:rPr lang="en-US" sz="2000" u="sng" dirty="0" smtClean="0">
                <a:solidFill>
                  <a:schemeClr val="accent1">
                    <a:lumMod val="75000"/>
                  </a:schemeClr>
                </a:solidFill>
                <a:latin typeface="Arial" pitchFamily="34" charset="0"/>
                <a:cs typeface="Arial" pitchFamily="34" charset="0"/>
              </a:rPr>
              <a:t>not a “necessity”</a:t>
            </a:r>
            <a:r>
              <a:rPr lang="en-US" sz="2000" dirty="0" smtClean="0">
                <a:solidFill>
                  <a:schemeClr val="accent1">
                    <a:lumMod val="75000"/>
                  </a:schemeClr>
                </a:solidFill>
                <a:latin typeface="Arial" pitchFamily="34" charset="0"/>
                <a:cs typeface="Arial" pitchFamily="34" charset="0"/>
              </a:rPr>
              <a:t>, and bankruptcy court need not require its reinstatement to Darby.</a:t>
            </a:r>
          </a:p>
        </p:txBody>
      </p:sp>
    </p:spTree>
  </p:cSld>
  <p:clrMapOvr>
    <a:masterClrMapping/>
  </p:clrMapOvr>
  <p:transition>
    <p:diamon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228600"/>
            <a:ext cx="7924800" cy="655638"/>
          </a:xfrm>
        </p:spPr>
        <p:txBody>
          <a:bodyPr>
            <a:noAutofit/>
          </a:bodyPr>
          <a:lstStyle/>
          <a:p>
            <a:pPr algn="ctr" eaLnBrk="1" fontAlgn="auto" hangingPunct="1">
              <a:spcAft>
                <a:spcPts val="0"/>
              </a:spcAft>
              <a:defRPr/>
            </a:pPr>
            <a:r>
              <a:rPr lang="en-US" sz="40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Chapter 11</a:t>
            </a:r>
            <a:endParaRPr lang="en-US" sz="4000"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7411" name="Rectangle 3"/>
          <p:cNvSpPr>
            <a:spLocks noGrp="1" noChangeArrowheads="1"/>
          </p:cNvSpPr>
          <p:nvPr>
            <p:ph sz="quarter" idx="1"/>
          </p:nvPr>
        </p:nvSpPr>
        <p:spPr>
          <a:xfrm>
            <a:off x="609600" y="1295400"/>
            <a:ext cx="7924800" cy="5334000"/>
          </a:xfrm>
        </p:spPr>
        <p:txBody>
          <a:bodyPr>
            <a:normAutofit/>
          </a:bodyPr>
          <a:lstStyle/>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Allows </a:t>
            </a:r>
            <a:r>
              <a:rPr lang="en-US" dirty="0" smtClean="0">
                <a:solidFill>
                  <a:srgbClr val="7030A0"/>
                </a:solidFill>
                <a:latin typeface="Arial" pitchFamily="34" charset="0"/>
                <a:cs typeface="Arial" pitchFamily="34" charset="0"/>
              </a:rPr>
              <a:t>businesses to keep </a:t>
            </a:r>
            <a:r>
              <a:rPr lang="en-US" u="sng" dirty="0" smtClean="0">
                <a:solidFill>
                  <a:srgbClr val="7030A0"/>
                </a:solidFill>
                <a:latin typeface="Arial" pitchFamily="34" charset="0"/>
                <a:cs typeface="Arial" pitchFamily="34" charset="0"/>
              </a:rPr>
              <a:t>operating, without liquidation of assets</a:t>
            </a:r>
          </a:p>
          <a:p>
            <a:pPr marL="274320" indent="-274320" eaLnBrk="1" fontAlgn="auto" hangingPunct="1">
              <a:spcAft>
                <a:spcPts val="600"/>
              </a:spcAft>
              <a:buFont typeface="Wingdings"/>
              <a:buChar char=""/>
              <a:defRPr/>
            </a:pPr>
            <a:r>
              <a:rPr lang="en-US" i="1" dirty="0" smtClean="0">
                <a:solidFill>
                  <a:schemeClr val="accent1">
                    <a:lumMod val="75000"/>
                  </a:schemeClr>
                </a:solidFill>
                <a:latin typeface="Arial" pitchFamily="34" charset="0"/>
                <a:cs typeface="Arial" pitchFamily="34" charset="0"/>
              </a:rPr>
              <a:t>“Prepackaged” </a:t>
            </a:r>
            <a:r>
              <a:rPr lang="en-US" dirty="0" smtClean="0">
                <a:solidFill>
                  <a:schemeClr val="accent1">
                    <a:lumMod val="75000"/>
                  </a:schemeClr>
                </a:solidFill>
                <a:latin typeface="Arial" pitchFamily="34" charset="0"/>
                <a:cs typeface="Arial" pitchFamily="34" charset="0"/>
              </a:rPr>
              <a:t>bankruptcy filings: </a:t>
            </a:r>
            <a:r>
              <a:rPr lang="en-US" dirty="0" smtClean="0">
                <a:solidFill>
                  <a:srgbClr val="7030A0"/>
                </a:solidFill>
                <a:latin typeface="Arial" pitchFamily="34" charset="0"/>
                <a:cs typeface="Arial" pitchFamily="34" charset="0"/>
              </a:rPr>
              <a:t>debtor &amp; creditors settle issues before debtor files, and court then approves</a:t>
            </a:r>
          </a:p>
          <a:p>
            <a:pPr marL="274320" indent="-274320" eaLnBrk="1" fontAlgn="auto" hangingPunct="1">
              <a:spcAft>
                <a:spcPts val="600"/>
              </a:spcAft>
              <a:buFont typeface="Wingdings"/>
              <a:buChar char=""/>
              <a:defRPr/>
            </a:pPr>
            <a:r>
              <a:rPr lang="en-US" u="sng" dirty="0" smtClean="0">
                <a:solidFill>
                  <a:schemeClr val="accent1">
                    <a:lumMod val="75000"/>
                  </a:schemeClr>
                </a:solidFill>
                <a:latin typeface="Arial" pitchFamily="34" charset="0"/>
                <a:cs typeface="Arial" pitchFamily="34" charset="0"/>
              </a:rPr>
              <a:t>Reorganization</a:t>
            </a:r>
          </a:p>
          <a:p>
            <a:pPr marL="640080" lvl="1" indent="-274320" eaLnBrk="1" fontAlgn="auto" hangingPunct="1">
              <a:spcBef>
                <a:spcPts val="600"/>
              </a:spcBef>
              <a:spcAft>
                <a:spcPts val="600"/>
              </a:spcAft>
              <a:buFont typeface="Wingdings 2"/>
              <a:buChar char=""/>
              <a:defRPr/>
            </a:pPr>
            <a:r>
              <a:rPr lang="en-US" sz="2400" i="1" dirty="0" smtClean="0">
                <a:solidFill>
                  <a:schemeClr val="accent1">
                    <a:lumMod val="75000"/>
                  </a:schemeClr>
                </a:solidFill>
                <a:latin typeface="Arial" pitchFamily="34" charset="0"/>
                <a:cs typeface="Arial" pitchFamily="34" charset="0"/>
              </a:rPr>
              <a:t>Stays</a:t>
            </a:r>
            <a:r>
              <a:rPr lang="en-US" sz="2400" dirty="0" smtClean="0">
                <a:solidFill>
                  <a:schemeClr val="accent1">
                    <a:lumMod val="75000"/>
                  </a:schemeClr>
                </a:solidFill>
                <a:latin typeface="Arial" pitchFamily="34" charset="0"/>
                <a:cs typeface="Arial" pitchFamily="34" charset="0"/>
              </a:rPr>
              <a:t> </a:t>
            </a:r>
            <a:r>
              <a:rPr lang="en-US" sz="2400" dirty="0" smtClean="0">
                <a:solidFill>
                  <a:srgbClr val="7030A0"/>
                </a:solidFill>
                <a:latin typeface="Arial" pitchFamily="34" charset="0"/>
                <a:cs typeface="Arial" pitchFamily="34" charset="0"/>
              </a:rPr>
              <a:t>further action by creditors</a:t>
            </a:r>
          </a:p>
          <a:p>
            <a:pPr marL="640080" lvl="1" indent="-274320" eaLnBrk="1" fontAlgn="auto" hangingPunct="1">
              <a:spcBef>
                <a:spcPts val="600"/>
              </a:spcBef>
              <a:spcAft>
                <a:spcPts val="600"/>
              </a:spcAft>
              <a:buFont typeface="Wingdings 2"/>
              <a:buChar char=""/>
              <a:defRPr/>
            </a:pPr>
            <a:r>
              <a:rPr lang="en-US" sz="2400" dirty="0" smtClean="0">
                <a:solidFill>
                  <a:srgbClr val="7030A0"/>
                </a:solidFill>
                <a:latin typeface="Arial" pitchFamily="34" charset="0"/>
                <a:cs typeface="Arial" pitchFamily="34" charset="0"/>
              </a:rPr>
              <a:t>Debtor acts as trustee, called </a:t>
            </a:r>
            <a:r>
              <a:rPr lang="en-US" sz="2400" i="1" dirty="0" smtClean="0">
                <a:solidFill>
                  <a:schemeClr val="accent1">
                    <a:lumMod val="75000"/>
                  </a:schemeClr>
                </a:solidFill>
                <a:latin typeface="Arial" pitchFamily="34" charset="0"/>
                <a:cs typeface="Arial" pitchFamily="34" charset="0"/>
              </a:rPr>
              <a:t>debtor in possession</a:t>
            </a:r>
            <a:r>
              <a:rPr lang="en-US" sz="2400" dirty="0" smtClean="0">
                <a:solidFill>
                  <a:srgbClr val="7030A0"/>
                </a:solidFill>
                <a:latin typeface="Arial" pitchFamily="34" charset="0"/>
                <a:cs typeface="Arial" pitchFamily="34" charset="0"/>
              </a:rPr>
              <a:t>,</a:t>
            </a:r>
            <a:r>
              <a:rPr lang="en-US" sz="2400" dirty="0" smtClean="0">
                <a:solidFill>
                  <a:schemeClr val="accent1">
                    <a:lumMod val="75000"/>
                  </a:schemeClr>
                </a:solidFill>
                <a:latin typeface="Arial" pitchFamily="34" charset="0"/>
                <a:cs typeface="Arial" pitchFamily="34" charset="0"/>
              </a:rPr>
              <a:t> </a:t>
            </a:r>
            <a:r>
              <a:rPr lang="en-US" sz="2400" dirty="0" smtClean="0">
                <a:solidFill>
                  <a:srgbClr val="7030A0"/>
                </a:solidFill>
                <a:latin typeface="Arial" pitchFamily="34" charset="0"/>
                <a:cs typeface="Arial" pitchFamily="34" charset="0"/>
              </a:rPr>
              <a:t>to run business for benefit of all parties</a:t>
            </a:r>
          </a:p>
          <a:p>
            <a:pPr marL="640080" lvl="1" indent="-274320" eaLnBrk="1" fontAlgn="auto" hangingPunct="1">
              <a:spcBef>
                <a:spcPts val="600"/>
              </a:spcBef>
              <a:spcAft>
                <a:spcPts val="600"/>
              </a:spcAft>
              <a:buFont typeface="Wingdings 2"/>
              <a:buChar char=""/>
              <a:defRPr/>
            </a:pPr>
            <a:r>
              <a:rPr lang="en-US" sz="2400" dirty="0" smtClean="0">
                <a:solidFill>
                  <a:srgbClr val="7030A0"/>
                </a:solidFill>
                <a:latin typeface="Arial" pitchFamily="34" charset="0"/>
                <a:cs typeface="Arial" pitchFamily="34" charset="0"/>
              </a:rPr>
              <a:t>Creditors are </a:t>
            </a:r>
            <a:r>
              <a:rPr lang="en-US" sz="2400" dirty="0" smtClean="0">
                <a:solidFill>
                  <a:schemeClr val="accent1">
                    <a:lumMod val="75000"/>
                  </a:schemeClr>
                </a:solidFill>
                <a:latin typeface="Arial" pitchFamily="34" charset="0"/>
                <a:cs typeface="Arial" pitchFamily="34" charset="0"/>
              </a:rPr>
              <a:t>satisfied by class </a:t>
            </a:r>
            <a:r>
              <a:rPr lang="en-US" sz="2400" u="sng" dirty="0" smtClean="0">
                <a:solidFill>
                  <a:srgbClr val="7030A0"/>
                </a:solidFill>
                <a:latin typeface="Arial" pitchFamily="34" charset="0"/>
                <a:cs typeface="Arial" pitchFamily="34" charset="0"/>
              </a:rPr>
              <a:t>in order of priority</a:t>
            </a:r>
            <a:r>
              <a:rPr lang="en-US" sz="2400" dirty="0" smtClean="0">
                <a:solidFill>
                  <a:srgbClr val="7030A0"/>
                </a:solidFill>
                <a:latin typeface="Arial" pitchFamily="34" charset="0"/>
                <a:cs typeface="Arial" pitchFamily="34" charset="0"/>
              </a:rPr>
              <a:t> of claims</a:t>
            </a:r>
            <a:endParaRPr lang="en-US" sz="2400" b="1" i="1" dirty="0" smtClean="0">
              <a:latin typeface="+mj-lt"/>
              <a:cs typeface="Arial" charset="0"/>
            </a:endParaRPr>
          </a:p>
          <a:p>
            <a:pPr marL="274320" indent="-274320" eaLnBrk="1" fontAlgn="auto" hangingPunct="1">
              <a:spcAft>
                <a:spcPts val="0"/>
              </a:spcAft>
              <a:buFontTx/>
              <a:buNone/>
              <a:defRPr/>
            </a:pPr>
            <a:endParaRPr lang="en-US" sz="2000" b="1" dirty="0" smtClean="0">
              <a:latin typeface="+mj-lt"/>
              <a:cs typeface="Arial" charset="0"/>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1+#ppt_w/2"/>
                                          </p:val>
                                        </p:tav>
                                        <p:tav tm="100000">
                                          <p:val>
                                            <p:strVal val="#ppt_x"/>
                                          </p:val>
                                        </p:tav>
                                      </p:tavLst>
                                    </p:anim>
                                    <p:anim calcmode="lin" valueType="num">
                                      <p:cBhvr additive="base">
                                        <p:cTn id="8" dur="500" fill="hold"/>
                                        <p:tgtEl>
                                          <p:spTgt spid="1741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7411">
                                            <p:txEl>
                                              <p:pRg st="0" end="0"/>
                                            </p:txEl>
                                          </p:spTgt>
                                        </p:tgtEl>
                                        <p:attrNameLst>
                                          <p:attrName>style.visibility</p:attrName>
                                        </p:attrNameLst>
                                      </p:cBhvr>
                                      <p:to>
                                        <p:strVal val="visible"/>
                                      </p:to>
                                    </p:set>
                                    <p:anim to="" calcmode="lin" valueType="num">
                                      <p:cBhvr>
                                        <p:cTn id="13" dur="1" fill="hold"/>
                                        <p:tgtEl>
                                          <p:spTgt spid="17411">
                                            <p:txEl>
                                              <p:pRg st="0" end="0"/>
                                            </p:txEl>
                                          </p:spTgt>
                                        </p:tgtEl>
                                        <p:attrNameLst>
                                          <p:attrName/>
                                        </p:attrNameLst>
                                      </p:cBhvr>
                                    </p:anim>
                                  </p:childTnLst>
                                  <p:subTnLst>
                                    <p:animClr clrSpc="rgb" dir="cw">
                                      <p:cBhvr override="childStyle">
                                        <p:cTn dur="1" fill="hold" display="0" masterRel="nextClick" afterEffect="1"/>
                                        <p:tgtEl>
                                          <p:spTgt spid="17411">
                                            <p:txEl>
                                              <p:pRg st="0" end="0"/>
                                            </p:txEl>
                                          </p:spTgt>
                                        </p:tgtEl>
                                        <p:attrNameLst>
                                          <p:attrName>ppt_c</p:attrName>
                                        </p:attrNameLst>
                                      </p:cBhvr>
                                      <p:to>
                                        <a:srgbClr val="000099"/>
                                      </p:to>
                                    </p:animClr>
                                  </p:sub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7411">
                                            <p:txEl>
                                              <p:pRg st="1" end="1"/>
                                            </p:txEl>
                                          </p:spTgt>
                                        </p:tgtEl>
                                        <p:attrNameLst>
                                          <p:attrName>style.visibility</p:attrName>
                                        </p:attrNameLst>
                                      </p:cBhvr>
                                      <p:to>
                                        <p:strVal val="visible"/>
                                      </p:to>
                                    </p:set>
                                    <p:anim to="" calcmode="lin" valueType="num">
                                      <p:cBhvr>
                                        <p:cTn id="18" dur="1" fill="hold"/>
                                        <p:tgtEl>
                                          <p:spTgt spid="17411">
                                            <p:txEl>
                                              <p:pRg st="1" end="1"/>
                                            </p:txEl>
                                          </p:spTgt>
                                        </p:tgtEl>
                                        <p:attrNameLst>
                                          <p:attrName/>
                                        </p:attrNameLst>
                                      </p:cBhvr>
                                    </p:anim>
                                  </p:childTnLst>
                                  <p:subTnLst>
                                    <p:animClr clrSpc="rgb" dir="cw">
                                      <p:cBhvr override="childStyle">
                                        <p:cTn dur="1" fill="hold" display="0" masterRel="nextClick" afterEffect="1"/>
                                        <p:tgtEl>
                                          <p:spTgt spid="17411">
                                            <p:txEl>
                                              <p:pRg st="1" end="1"/>
                                            </p:txEl>
                                          </p:spTgt>
                                        </p:tgtEl>
                                        <p:attrNameLst>
                                          <p:attrName>ppt_c</p:attrName>
                                        </p:attrNameLst>
                                      </p:cBhvr>
                                      <p:to>
                                        <a:srgbClr val="000099"/>
                                      </p:to>
                                    </p:animClr>
                                  </p:sub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7411">
                                            <p:txEl>
                                              <p:pRg st="2" end="2"/>
                                            </p:txEl>
                                          </p:spTgt>
                                        </p:tgtEl>
                                        <p:attrNameLst>
                                          <p:attrName>style.visibility</p:attrName>
                                        </p:attrNameLst>
                                      </p:cBhvr>
                                      <p:to>
                                        <p:strVal val="visible"/>
                                      </p:to>
                                    </p:set>
                                    <p:anim to="" calcmode="lin" valueType="num">
                                      <p:cBhvr>
                                        <p:cTn id="23" dur="1" fill="hold"/>
                                        <p:tgtEl>
                                          <p:spTgt spid="17411">
                                            <p:txEl>
                                              <p:pRg st="2" end="2"/>
                                            </p:txEl>
                                          </p:spTgt>
                                        </p:tgtEl>
                                        <p:attrNameLst>
                                          <p:attrName/>
                                        </p:attrNameLst>
                                      </p:cBhvr>
                                    </p:anim>
                                  </p:childTnLst>
                                  <p:subTnLst>
                                    <p:animClr clrSpc="rgb" dir="cw">
                                      <p:cBhvr override="childStyle">
                                        <p:cTn dur="1" fill="hold" display="0" masterRel="nextClick" afterEffect="1"/>
                                        <p:tgtEl>
                                          <p:spTgt spid="17411">
                                            <p:txEl>
                                              <p:pRg st="2" end="2"/>
                                            </p:txEl>
                                          </p:spTgt>
                                        </p:tgtEl>
                                        <p:attrNameLst>
                                          <p:attrName>ppt_c</p:attrName>
                                        </p:attrNameLst>
                                      </p:cBhvr>
                                      <p:to>
                                        <a:srgbClr val="000099"/>
                                      </p:to>
                                    </p:animClr>
                                  </p:sub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17411">
                                            <p:txEl>
                                              <p:pRg st="3" end="3"/>
                                            </p:txEl>
                                          </p:spTgt>
                                        </p:tgtEl>
                                        <p:attrNameLst>
                                          <p:attrName>style.visibility</p:attrName>
                                        </p:attrNameLst>
                                      </p:cBhvr>
                                      <p:to>
                                        <p:strVal val="visible"/>
                                      </p:to>
                                    </p:set>
                                    <p:anim to="" calcmode="lin" valueType="num">
                                      <p:cBhvr>
                                        <p:cTn id="28" dur="1" fill="hold"/>
                                        <p:tgtEl>
                                          <p:spTgt spid="17411">
                                            <p:txEl>
                                              <p:pRg st="3" end="3"/>
                                            </p:txEl>
                                          </p:spTgt>
                                        </p:tgtEl>
                                        <p:attrNameLst>
                                          <p:attrName/>
                                        </p:attrNameLst>
                                      </p:cBhvr>
                                    </p:anim>
                                  </p:childTnLst>
                                  <p:subTnLst>
                                    <p:animClr clrSpc="rgb" dir="cw">
                                      <p:cBhvr override="childStyle">
                                        <p:cTn dur="1" fill="hold" display="0" masterRel="nextClick" afterEffect="1"/>
                                        <p:tgtEl>
                                          <p:spTgt spid="17411">
                                            <p:txEl>
                                              <p:pRg st="3" end="3"/>
                                            </p:txEl>
                                          </p:spTgt>
                                        </p:tgtEl>
                                        <p:attrNameLst>
                                          <p:attrName>ppt_c</p:attrName>
                                        </p:attrNameLst>
                                      </p:cBhvr>
                                      <p:to>
                                        <a:srgbClr val="000099"/>
                                      </p:to>
                                    </p:animClr>
                                  </p:sub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17411">
                                            <p:txEl>
                                              <p:pRg st="4" end="4"/>
                                            </p:txEl>
                                          </p:spTgt>
                                        </p:tgtEl>
                                        <p:attrNameLst>
                                          <p:attrName>style.visibility</p:attrName>
                                        </p:attrNameLst>
                                      </p:cBhvr>
                                      <p:to>
                                        <p:strVal val="visible"/>
                                      </p:to>
                                    </p:set>
                                    <p:anim to="" calcmode="lin" valueType="num">
                                      <p:cBhvr>
                                        <p:cTn id="33" dur="1" fill="hold"/>
                                        <p:tgtEl>
                                          <p:spTgt spid="17411">
                                            <p:txEl>
                                              <p:pRg st="4" end="4"/>
                                            </p:txEl>
                                          </p:spTgt>
                                        </p:tgtEl>
                                        <p:attrNameLst>
                                          <p:attrName/>
                                        </p:attrNameLst>
                                      </p:cBhvr>
                                    </p:anim>
                                  </p:childTnLst>
                                  <p:subTnLst>
                                    <p:animClr clrSpc="rgb" dir="cw">
                                      <p:cBhvr override="childStyle">
                                        <p:cTn dur="1" fill="hold" display="0" masterRel="nextClick" afterEffect="1"/>
                                        <p:tgtEl>
                                          <p:spTgt spid="17411">
                                            <p:txEl>
                                              <p:pRg st="4" end="4"/>
                                            </p:txEl>
                                          </p:spTgt>
                                        </p:tgtEl>
                                        <p:attrNameLst>
                                          <p:attrName>ppt_c</p:attrName>
                                        </p:attrNameLst>
                                      </p:cBhvr>
                                      <p:to>
                                        <a:srgbClr val="000099"/>
                                      </p:to>
                                    </p:animClr>
                                  </p:sub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17411">
                                            <p:txEl>
                                              <p:pRg st="5" end="5"/>
                                            </p:txEl>
                                          </p:spTgt>
                                        </p:tgtEl>
                                        <p:attrNameLst>
                                          <p:attrName>style.visibility</p:attrName>
                                        </p:attrNameLst>
                                      </p:cBhvr>
                                      <p:to>
                                        <p:strVal val="visible"/>
                                      </p:to>
                                    </p:set>
                                    <p:anim to="" calcmode="lin" valueType="num">
                                      <p:cBhvr>
                                        <p:cTn id="38" dur="1" fill="hold"/>
                                        <p:tgtEl>
                                          <p:spTgt spid="17411">
                                            <p:txEl>
                                              <p:pRg st="5" end="5"/>
                                            </p:txEl>
                                          </p:spTgt>
                                        </p:tgtEl>
                                        <p:attrNameLst>
                                          <p:attrName/>
                                        </p:attrNameLst>
                                      </p:cBhvr>
                                    </p:anim>
                                  </p:childTnLst>
                                  <p:subTnLst>
                                    <p:animClr clrSpc="rgb" dir="cw">
                                      <p:cBhvr override="childStyle">
                                        <p:cTn dur="1" fill="hold" display="0" masterRel="nextClick" afterEffect="1"/>
                                        <p:tgtEl>
                                          <p:spTgt spid="17411">
                                            <p:txEl>
                                              <p:pRg st="5" end="5"/>
                                            </p:txEl>
                                          </p:spTgt>
                                        </p:tgtEl>
                                        <p:attrNameLst>
                                          <p:attrName>ppt_c</p:attrName>
                                        </p:attrNameLst>
                                      </p:cBhvr>
                                      <p:to>
                                        <a:srgbClr val="0000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0"/>
            <a:ext cx="8001000" cy="1143000"/>
          </a:xfrm>
        </p:spPr>
        <p:txBody>
          <a:bodyPr>
            <a:noAutofit/>
          </a:bodyPr>
          <a:lstStyle/>
          <a:p>
            <a:pPr algn="ctr" eaLnBrk="1" fontAlgn="auto" hangingPunct="1">
              <a:spcAft>
                <a:spcPts val="0"/>
              </a:spcAft>
              <a:defRPr/>
            </a:pPr>
            <a:r>
              <a:rPr lang="en-US" sz="32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Case</a:t>
            </a:r>
            <a:r>
              <a:rPr lang="en-US" sz="3200" b="1" i="1" dirty="0" smtClean="0">
                <a:solidFill>
                  <a:srgbClr val="7030A0"/>
                </a:solidFill>
                <a:latin typeface="Arial" pitchFamily="34" charset="0"/>
                <a:cs typeface="Arial" pitchFamily="34" charset="0"/>
              </a:rPr>
              <a:t/>
            </a:r>
            <a:br>
              <a:rPr lang="en-US" sz="3200" b="1" i="1" dirty="0" smtClean="0">
                <a:solidFill>
                  <a:srgbClr val="7030A0"/>
                </a:solidFill>
                <a:latin typeface="Arial" pitchFamily="34" charset="0"/>
                <a:cs typeface="Arial" pitchFamily="34" charset="0"/>
              </a:rPr>
            </a:br>
            <a:r>
              <a:rPr lang="en-US" sz="3200" b="1" i="1" dirty="0" smtClean="0">
                <a:solidFill>
                  <a:srgbClr val="7030A0"/>
                </a:solidFill>
                <a:latin typeface="Arial" pitchFamily="34" charset="0"/>
                <a:cs typeface="Arial" pitchFamily="34" charset="0"/>
              </a:rPr>
              <a:t>In the Matter of Kmart Corporation</a:t>
            </a:r>
          </a:p>
        </p:txBody>
      </p:sp>
      <p:sp>
        <p:nvSpPr>
          <p:cNvPr id="26627" name="Rectangle 3"/>
          <p:cNvSpPr>
            <a:spLocks noGrp="1" noChangeArrowheads="1"/>
          </p:cNvSpPr>
          <p:nvPr>
            <p:ph sz="quarter" idx="1"/>
          </p:nvPr>
        </p:nvSpPr>
        <p:spPr>
          <a:xfrm>
            <a:off x="381000" y="1371600"/>
            <a:ext cx="8077200" cy="5486400"/>
          </a:xfrm>
        </p:spPr>
        <p:txBody>
          <a:bodyPr>
            <a:normAutofit/>
          </a:bodyPr>
          <a:lstStyle/>
          <a:p>
            <a:pPr marL="274320" indent="-274320" eaLnBrk="1" fontAlgn="auto" hangingPunct="1">
              <a:spcAft>
                <a:spcPts val="0"/>
              </a:spcAft>
              <a:buFont typeface="Wingdings"/>
              <a:buChar char=""/>
              <a:defRPr/>
            </a:pPr>
            <a:r>
              <a:rPr lang="en-US" dirty="0" smtClean="0">
                <a:solidFill>
                  <a:srgbClr val="7030A0"/>
                </a:solidFill>
                <a:latin typeface="Arial" pitchFamily="34" charset="0"/>
                <a:cs typeface="Arial" pitchFamily="34" charset="0"/>
              </a:rPr>
              <a:t>Kmart consists of parent company and 37 affiliates and subsidiaries.</a:t>
            </a:r>
          </a:p>
          <a:p>
            <a:pPr marL="274320" indent="-274320" eaLnBrk="1" fontAlgn="auto" hangingPunct="1">
              <a:spcAft>
                <a:spcPts val="0"/>
              </a:spcAft>
              <a:buFont typeface="Wingdings"/>
              <a:buChar char=""/>
              <a:defRPr/>
            </a:pPr>
            <a:r>
              <a:rPr lang="en-US" dirty="0" smtClean="0">
                <a:solidFill>
                  <a:srgbClr val="7030A0"/>
                </a:solidFill>
                <a:latin typeface="Arial" pitchFamily="34" charset="0"/>
                <a:cs typeface="Arial" pitchFamily="34" charset="0"/>
              </a:rPr>
              <a:t>Kmart, requested to pay, in full, claims of “</a:t>
            </a:r>
            <a:r>
              <a:rPr lang="en-US" i="1" u="sng" dirty="0" smtClean="0">
                <a:solidFill>
                  <a:srgbClr val="7030A0"/>
                </a:solidFill>
                <a:latin typeface="Arial" pitchFamily="34" charset="0"/>
                <a:cs typeface="Arial" pitchFamily="34" charset="0"/>
              </a:rPr>
              <a:t>critical vendors</a:t>
            </a:r>
            <a:r>
              <a:rPr lang="en-US" dirty="0" smtClean="0">
                <a:solidFill>
                  <a:srgbClr val="7030A0"/>
                </a:solidFill>
                <a:latin typeface="Arial" pitchFamily="34" charset="0"/>
                <a:cs typeface="Arial" pitchFamily="34" charset="0"/>
              </a:rPr>
              <a:t>.” Kmart said that if it didn’t pay these vendors, they would not do business in the future and were necessary for Kmart to stay in operation.</a:t>
            </a:r>
          </a:p>
          <a:p>
            <a:pPr marL="274320" indent="-274320" eaLnBrk="1" fontAlgn="auto" hangingPunct="1">
              <a:spcAft>
                <a:spcPts val="0"/>
              </a:spcAft>
              <a:buFont typeface="Wingdings"/>
              <a:buChar char=""/>
              <a:defRPr/>
            </a:pPr>
            <a:r>
              <a:rPr lang="en-US" dirty="0" smtClean="0">
                <a:solidFill>
                  <a:schemeClr val="accent1">
                    <a:lumMod val="75000"/>
                  </a:schemeClr>
                </a:solidFill>
                <a:latin typeface="Arial" pitchFamily="34" charset="0"/>
                <a:cs typeface="Arial" pitchFamily="34" charset="0"/>
              </a:rPr>
              <a:t>Bankruptcy judge agreed – granted order.  No notice to disfavored creditors.</a:t>
            </a:r>
          </a:p>
          <a:p>
            <a:pPr marL="274320" indent="-274320" eaLnBrk="1" fontAlgn="auto" hangingPunct="1">
              <a:spcAft>
                <a:spcPts val="0"/>
              </a:spcAft>
              <a:buFont typeface="Wingdings"/>
              <a:buChar char=""/>
              <a:defRPr/>
            </a:pPr>
            <a:r>
              <a:rPr lang="en-US" dirty="0" smtClean="0">
                <a:solidFill>
                  <a:schemeClr val="accent1">
                    <a:lumMod val="75000"/>
                  </a:schemeClr>
                </a:solidFill>
                <a:latin typeface="Arial" pitchFamily="34" charset="0"/>
                <a:cs typeface="Arial" pitchFamily="34" charset="0"/>
              </a:rPr>
              <a:t>Kmart </a:t>
            </a:r>
            <a:r>
              <a:rPr lang="en-US" i="1" dirty="0" smtClean="0">
                <a:solidFill>
                  <a:schemeClr val="accent1">
                    <a:lumMod val="75000"/>
                  </a:schemeClr>
                </a:solidFill>
                <a:latin typeface="Arial" pitchFamily="34" charset="0"/>
                <a:cs typeface="Arial" pitchFamily="34" charset="0"/>
              </a:rPr>
              <a:t>determined the critical vendors</a:t>
            </a:r>
            <a:r>
              <a:rPr lang="en-US" dirty="0" smtClean="0">
                <a:solidFill>
                  <a:schemeClr val="accent1">
                    <a:lumMod val="75000"/>
                  </a:schemeClr>
                </a:solidFill>
                <a:latin typeface="Arial" pitchFamily="34" charset="0"/>
                <a:cs typeface="Arial" pitchFamily="34" charset="0"/>
              </a:rPr>
              <a:t>, paying 2330 suppliers $300 million.</a:t>
            </a:r>
          </a:p>
          <a:p>
            <a:pPr marL="274320" indent="-274320" eaLnBrk="1" fontAlgn="auto" hangingPunct="1">
              <a:spcAft>
                <a:spcPts val="0"/>
              </a:spcAft>
              <a:buFont typeface="Wingdings"/>
              <a:buChar char=""/>
              <a:defRPr/>
            </a:pPr>
            <a:r>
              <a:rPr lang="en-US" dirty="0" smtClean="0">
                <a:solidFill>
                  <a:schemeClr val="accent1">
                    <a:lumMod val="75000"/>
                  </a:schemeClr>
                </a:solidFill>
                <a:latin typeface="Arial" pitchFamily="34" charset="0"/>
                <a:cs typeface="Arial" pitchFamily="34" charset="0"/>
              </a:rPr>
              <a:t>Other 2000 vendors not paid, and 43,000 additional unsecured creditors received 10 cents on the dollar (mostly in stock of reorganized company).</a:t>
            </a:r>
          </a:p>
          <a:p>
            <a:pPr marL="274320" indent="-274320" algn="r" eaLnBrk="1" fontAlgn="auto" hangingPunct="1">
              <a:lnSpc>
                <a:spcPct val="90000"/>
              </a:lnSpc>
              <a:spcAft>
                <a:spcPts val="0"/>
              </a:spcAft>
              <a:buFont typeface="Wingdings"/>
              <a:buNone/>
              <a:defRPr/>
            </a:pPr>
            <a:r>
              <a:rPr lang="en-US" sz="1600" b="1" dirty="0" smtClean="0">
                <a:solidFill>
                  <a:schemeClr val="accent1">
                    <a:lumMod val="75000"/>
                  </a:schemeClr>
                </a:solidFill>
                <a:latin typeface="Arial" pitchFamily="34" charset="0"/>
                <a:cs typeface="Arial" pitchFamily="34" charset="0"/>
              </a:rPr>
              <a:t>(Continued)</a:t>
            </a:r>
          </a:p>
          <a:p>
            <a:pPr marL="274320" indent="-274320" eaLnBrk="1" fontAlgn="auto" hangingPunct="1">
              <a:lnSpc>
                <a:spcPct val="90000"/>
              </a:lnSpc>
              <a:spcAft>
                <a:spcPts val="0"/>
              </a:spcAft>
              <a:buFont typeface="Wingdings"/>
              <a:buChar char=""/>
              <a:defRPr/>
            </a:pPr>
            <a:endParaRPr lang="en-US" sz="1800" b="1" dirty="0" smtClean="0">
              <a:solidFill>
                <a:srgbClr val="0070C0"/>
              </a:solidFill>
              <a:latin typeface="+mj-lt"/>
              <a:cs typeface="Arial"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500" fill="hold"/>
                                        <p:tgtEl>
                                          <p:spTgt spid="26626"/>
                                        </p:tgtEl>
                                        <p:attrNameLst>
                                          <p:attrName>ppt_w</p:attrName>
                                        </p:attrNameLst>
                                      </p:cBhvr>
                                      <p:tavLst>
                                        <p:tav tm="0">
                                          <p:val>
                                            <p:fltVal val="0"/>
                                          </p:val>
                                        </p:tav>
                                        <p:tav tm="100000">
                                          <p:val>
                                            <p:strVal val="#ppt_w"/>
                                          </p:val>
                                        </p:tav>
                                      </p:tavLst>
                                    </p:anim>
                                    <p:anim calcmode="lin" valueType="num">
                                      <p:cBhvr>
                                        <p:cTn id="8" dur="500" fill="hold"/>
                                        <p:tgtEl>
                                          <p:spTgt spid="26626"/>
                                        </p:tgtEl>
                                        <p:attrNameLst>
                                          <p:attrName>ppt_h</p:attrName>
                                        </p:attrNameLst>
                                      </p:cBhvr>
                                      <p:tavLst>
                                        <p:tav tm="0">
                                          <p:val>
                                            <p:fltVal val="0"/>
                                          </p:val>
                                        </p:tav>
                                        <p:tav tm="100000">
                                          <p:val>
                                            <p:strVal val="#ppt_h"/>
                                          </p:val>
                                        </p:tav>
                                      </p:tavLst>
                                    </p:anim>
                                    <p:anim calcmode="lin" valueType="num">
                                      <p:cBhvr>
                                        <p:cTn id="9" dur="500" fill="hold"/>
                                        <p:tgtEl>
                                          <p:spTgt spid="26626"/>
                                        </p:tgtEl>
                                        <p:attrNameLst>
                                          <p:attrName>ppt_x</p:attrName>
                                        </p:attrNameLst>
                                      </p:cBhvr>
                                      <p:tavLst>
                                        <p:tav tm="0">
                                          <p:val>
                                            <p:fltVal val="0.5"/>
                                          </p:val>
                                        </p:tav>
                                        <p:tav tm="100000">
                                          <p:val>
                                            <p:strVal val="#ppt_x"/>
                                          </p:val>
                                        </p:tav>
                                      </p:tavLst>
                                    </p:anim>
                                    <p:anim calcmode="lin" valueType="num">
                                      <p:cBhvr>
                                        <p:cTn id="10" dur="500" fill="hold"/>
                                        <p:tgtEl>
                                          <p:spTgt spid="26626"/>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499"/>
                                          </p:stCondLst>
                                        </p:cTn>
                                        <p:tgtEl>
                                          <p:spTgt spid="26627">
                                            <p:txEl>
                                              <p:pRg st="0" end="0"/>
                                            </p:txEl>
                                          </p:spTgt>
                                        </p:tgtEl>
                                        <p:attrNameLst>
                                          <p:attrName>style.visibility</p:attrName>
                                        </p:attrNameLst>
                                      </p:cBhvr>
                                      <p:to>
                                        <p:strVal val="visible"/>
                                      </p:to>
                                    </p:set>
                                    <p:anim to="" calcmode="lin" valueType="num">
                                      <p:cBhvr>
                                        <p:cTn id="15" dur="1" fill="hold"/>
                                        <p:tgtEl>
                                          <p:spTgt spid="26627">
                                            <p:txEl>
                                              <p:pRg st="0" end="0"/>
                                            </p:txEl>
                                          </p:spTgt>
                                        </p:tgtEl>
                                        <p:attrNameLst>
                                          <p:attrName/>
                                        </p:attrNameLst>
                                      </p:cBhvr>
                                    </p:anim>
                                  </p:childTnLst>
                                  <p:subTnLst>
                                    <p:animClr clrSpc="rgb" dir="cw">
                                      <p:cBhvr override="childStyle">
                                        <p:cTn dur="1" fill="hold" display="0" masterRel="nextClick" afterEffect="1"/>
                                        <p:tgtEl>
                                          <p:spTgt spid="26627">
                                            <p:txEl>
                                              <p:pRg st="0" end="0"/>
                                            </p:txEl>
                                          </p:spTgt>
                                        </p:tgtEl>
                                        <p:attrNameLst>
                                          <p:attrName>ppt_c</p:attrName>
                                        </p:attrNameLst>
                                      </p:cBhvr>
                                      <p:to>
                                        <a:srgbClr val="6F3217"/>
                                      </p:to>
                                    </p:animClr>
                                  </p:sub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499"/>
                                          </p:stCondLst>
                                        </p:cTn>
                                        <p:tgtEl>
                                          <p:spTgt spid="26627">
                                            <p:txEl>
                                              <p:pRg st="1" end="1"/>
                                            </p:txEl>
                                          </p:spTgt>
                                        </p:tgtEl>
                                        <p:attrNameLst>
                                          <p:attrName>style.visibility</p:attrName>
                                        </p:attrNameLst>
                                      </p:cBhvr>
                                      <p:to>
                                        <p:strVal val="visible"/>
                                      </p:to>
                                    </p:set>
                                    <p:anim to="" calcmode="lin" valueType="num">
                                      <p:cBhvr>
                                        <p:cTn id="20" dur="1" fill="hold"/>
                                        <p:tgtEl>
                                          <p:spTgt spid="26627">
                                            <p:txEl>
                                              <p:pRg st="1" end="1"/>
                                            </p:txEl>
                                          </p:spTgt>
                                        </p:tgtEl>
                                        <p:attrNameLst>
                                          <p:attrName/>
                                        </p:attrNameLst>
                                      </p:cBhvr>
                                    </p:anim>
                                  </p:childTnLst>
                                  <p:subTnLst>
                                    <p:animClr clrSpc="rgb" dir="cw">
                                      <p:cBhvr override="childStyle">
                                        <p:cTn dur="1" fill="hold" display="0" masterRel="nextClick" afterEffect="1"/>
                                        <p:tgtEl>
                                          <p:spTgt spid="26627">
                                            <p:txEl>
                                              <p:pRg st="1" end="1"/>
                                            </p:txEl>
                                          </p:spTgt>
                                        </p:tgtEl>
                                        <p:attrNameLst>
                                          <p:attrName>ppt_c</p:attrName>
                                        </p:attrNameLst>
                                      </p:cBhvr>
                                      <p:to>
                                        <a:srgbClr val="6F3217"/>
                                      </p:to>
                                    </p:animClr>
                                  </p:sub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499"/>
                                          </p:stCondLst>
                                        </p:cTn>
                                        <p:tgtEl>
                                          <p:spTgt spid="26627">
                                            <p:txEl>
                                              <p:pRg st="2" end="2"/>
                                            </p:txEl>
                                          </p:spTgt>
                                        </p:tgtEl>
                                        <p:attrNameLst>
                                          <p:attrName>style.visibility</p:attrName>
                                        </p:attrNameLst>
                                      </p:cBhvr>
                                      <p:to>
                                        <p:strVal val="visible"/>
                                      </p:to>
                                    </p:set>
                                    <p:anim to="" calcmode="lin" valueType="num">
                                      <p:cBhvr>
                                        <p:cTn id="25" dur="1" fill="hold"/>
                                        <p:tgtEl>
                                          <p:spTgt spid="26627">
                                            <p:txEl>
                                              <p:pRg st="2" end="2"/>
                                            </p:txEl>
                                          </p:spTgt>
                                        </p:tgtEl>
                                        <p:attrNameLst>
                                          <p:attrName/>
                                        </p:attrNameLst>
                                      </p:cBhvr>
                                    </p:anim>
                                  </p:childTnLst>
                                  <p:subTnLst>
                                    <p:animClr clrSpc="rgb" dir="cw">
                                      <p:cBhvr override="childStyle">
                                        <p:cTn dur="1" fill="hold" display="0" masterRel="nextClick" afterEffect="1"/>
                                        <p:tgtEl>
                                          <p:spTgt spid="26627">
                                            <p:txEl>
                                              <p:pRg st="2" end="2"/>
                                            </p:txEl>
                                          </p:spTgt>
                                        </p:tgtEl>
                                        <p:attrNameLst>
                                          <p:attrName>ppt_c</p:attrName>
                                        </p:attrNameLst>
                                      </p:cBhvr>
                                      <p:to>
                                        <a:srgbClr val="6F3217"/>
                                      </p:to>
                                    </p:animClr>
                                  </p:sub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0" nodeType="clickEffect">
                                  <p:stCondLst>
                                    <p:cond delay="0"/>
                                  </p:stCondLst>
                                  <p:childTnLst>
                                    <p:set>
                                      <p:cBhvr>
                                        <p:cTn id="29" dur="1" fill="hold">
                                          <p:stCondLst>
                                            <p:cond delay="499"/>
                                          </p:stCondLst>
                                        </p:cTn>
                                        <p:tgtEl>
                                          <p:spTgt spid="26627">
                                            <p:txEl>
                                              <p:pRg st="3" end="3"/>
                                            </p:txEl>
                                          </p:spTgt>
                                        </p:tgtEl>
                                        <p:attrNameLst>
                                          <p:attrName>style.visibility</p:attrName>
                                        </p:attrNameLst>
                                      </p:cBhvr>
                                      <p:to>
                                        <p:strVal val="visible"/>
                                      </p:to>
                                    </p:set>
                                    <p:anim to="" calcmode="lin" valueType="num">
                                      <p:cBhvr>
                                        <p:cTn id="30" dur="1" fill="hold"/>
                                        <p:tgtEl>
                                          <p:spTgt spid="26627">
                                            <p:txEl>
                                              <p:pRg st="3" end="3"/>
                                            </p:txEl>
                                          </p:spTgt>
                                        </p:tgtEl>
                                        <p:attrNameLst>
                                          <p:attrName/>
                                        </p:attrNameLst>
                                      </p:cBhvr>
                                    </p:anim>
                                  </p:childTnLst>
                                  <p:subTnLst>
                                    <p:animClr clrSpc="rgb" dir="cw">
                                      <p:cBhvr override="childStyle">
                                        <p:cTn dur="1" fill="hold" display="0" masterRel="nextClick" afterEffect="1"/>
                                        <p:tgtEl>
                                          <p:spTgt spid="26627">
                                            <p:txEl>
                                              <p:pRg st="3" end="3"/>
                                            </p:txEl>
                                          </p:spTgt>
                                        </p:tgtEl>
                                        <p:attrNameLst>
                                          <p:attrName>ppt_c</p:attrName>
                                        </p:attrNameLst>
                                      </p:cBhvr>
                                      <p:to>
                                        <a:srgbClr val="6F3217"/>
                                      </p:to>
                                    </p:animClr>
                                  </p:sub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0" nodeType="clickEffect">
                                  <p:stCondLst>
                                    <p:cond delay="0"/>
                                  </p:stCondLst>
                                  <p:childTnLst>
                                    <p:set>
                                      <p:cBhvr>
                                        <p:cTn id="34" dur="1" fill="hold">
                                          <p:stCondLst>
                                            <p:cond delay="499"/>
                                          </p:stCondLst>
                                        </p:cTn>
                                        <p:tgtEl>
                                          <p:spTgt spid="26627">
                                            <p:txEl>
                                              <p:pRg st="4" end="4"/>
                                            </p:txEl>
                                          </p:spTgt>
                                        </p:tgtEl>
                                        <p:attrNameLst>
                                          <p:attrName>style.visibility</p:attrName>
                                        </p:attrNameLst>
                                      </p:cBhvr>
                                      <p:to>
                                        <p:strVal val="visible"/>
                                      </p:to>
                                    </p:set>
                                    <p:anim to="" calcmode="lin" valueType="num">
                                      <p:cBhvr>
                                        <p:cTn id="35" dur="1" fill="hold"/>
                                        <p:tgtEl>
                                          <p:spTgt spid="26627">
                                            <p:txEl>
                                              <p:pRg st="4" end="4"/>
                                            </p:txEl>
                                          </p:spTgt>
                                        </p:tgtEl>
                                        <p:attrNameLst>
                                          <p:attrName/>
                                        </p:attrNameLst>
                                      </p:cBhvr>
                                    </p:anim>
                                  </p:childTnLst>
                                  <p:subTnLst>
                                    <p:animClr clrSpc="rgb" dir="cw">
                                      <p:cBhvr override="childStyle">
                                        <p:cTn dur="1" fill="hold" display="0" masterRel="nextClick" afterEffect="1"/>
                                        <p:tgtEl>
                                          <p:spTgt spid="26627">
                                            <p:txEl>
                                              <p:pRg st="4" end="4"/>
                                            </p:txEl>
                                          </p:spTgt>
                                        </p:tgtEl>
                                        <p:attrNameLst>
                                          <p:attrName>ppt_c</p:attrName>
                                        </p:attrNameLst>
                                      </p:cBhvr>
                                      <p:to>
                                        <a:srgbClr val="6F3217"/>
                                      </p:to>
                                    </p:animClr>
                                  </p:subTnLst>
                                </p:cTn>
                              </p:par>
                            </p:childTnLst>
                          </p:cTn>
                        </p:par>
                      </p:childTnLst>
                    </p:cTn>
                  </p:par>
                  <p:par>
                    <p:cTn id="36" fill="hold">
                      <p:stCondLst>
                        <p:cond delay="indefinite"/>
                      </p:stCondLst>
                      <p:childTnLst>
                        <p:par>
                          <p:cTn id="37" fill="hold">
                            <p:stCondLst>
                              <p:cond delay="0"/>
                            </p:stCondLst>
                            <p:childTnLst>
                              <p:par>
                                <p:cTn id="38" presetID="24" presetClass="entr" presetSubtype="0" fill="hold" grpId="0" nodeType="clickEffect">
                                  <p:stCondLst>
                                    <p:cond delay="0"/>
                                  </p:stCondLst>
                                  <p:childTnLst>
                                    <p:set>
                                      <p:cBhvr>
                                        <p:cTn id="39" dur="1" fill="hold">
                                          <p:stCondLst>
                                            <p:cond delay="499"/>
                                          </p:stCondLst>
                                        </p:cTn>
                                        <p:tgtEl>
                                          <p:spTgt spid="26627">
                                            <p:txEl>
                                              <p:pRg st="5" end="5"/>
                                            </p:txEl>
                                          </p:spTgt>
                                        </p:tgtEl>
                                        <p:attrNameLst>
                                          <p:attrName>style.visibility</p:attrName>
                                        </p:attrNameLst>
                                      </p:cBhvr>
                                      <p:to>
                                        <p:strVal val="visible"/>
                                      </p:to>
                                    </p:set>
                                    <p:anim to="" calcmode="lin" valueType="num">
                                      <p:cBhvr>
                                        <p:cTn id="40" dur="1" fill="hold"/>
                                        <p:tgtEl>
                                          <p:spTgt spid="26627">
                                            <p:txEl>
                                              <p:pRg st="5" end="5"/>
                                            </p:txEl>
                                          </p:spTgt>
                                        </p:tgtEl>
                                        <p:attrNameLst>
                                          <p:attrName/>
                                        </p:attrNameLst>
                                      </p:cBhvr>
                                    </p:anim>
                                  </p:childTnLst>
                                  <p:subTnLst>
                                    <p:animClr clrSpc="rgb" dir="cw">
                                      <p:cBhvr override="childStyle">
                                        <p:cTn dur="1" fill="hold" display="0" masterRel="nextClick" afterEffect="1"/>
                                        <p:tgtEl>
                                          <p:spTgt spid="26627">
                                            <p:txEl>
                                              <p:pRg st="5" end="5"/>
                                            </p:txEl>
                                          </p:spTgt>
                                        </p:tgtEl>
                                        <p:attrNameLst>
                                          <p:attrName>ppt_c</p:attrName>
                                        </p:attrNameLst>
                                      </p:cBhvr>
                                      <p:to>
                                        <a:srgbClr val="6F321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143000"/>
            <a:ext cx="8153400" cy="5562600"/>
          </a:xfrm>
        </p:spPr>
        <p:txBody>
          <a:bodyPr>
            <a:normAutofit/>
          </a:bodyPr>
          <a:lstStyle/>
          <a:p>
            <a:pPr marL="274320" indent="-274320" eaLnBrk="1" fontAlgn="auto" hangingPunct="1">
              <a:spcAft>
                <a:spcPts val="600"/>
              </a:spcAft>
              <a:buFont typeface="Wingdings"/>
              <a:buChar char=""/>
              <a:defRPr/>
            </a:pPr>
            <a:r>
              <a:rPr lang="en-US" sz="2000" dirty="0" smtClean="0">
                <a:solidFill>
                  <a:srgbClr val="7030A0"/>
                </a:solidFill>
                <a:latin typeface="Arial" pitchFamily="34" charset="0"/>
                <a:cs typeface="Arial" pitchFamily="34" charset="0"/>
              </a:rPr>
              <a:t>Some of creditors appealed. </a:t>
            </a:r>
          </a:p>
          <a:p>
            <a:pPr marL="274320" indent="-274320" eaLnBrk="1" fontAlgn="auto" hangingPunct="1">
              <a:spcAft>
                <a:spcPts val="600"/>
              </a:spcAft>
              <a:buFont typeface="Wingdings"/>
              <a:buChar char=""/>
              <a:defRPr/>
            </a:pPr>
            <a:r>
              <a:rPr lang="en-US" sz="2000" dirty="0" smtClean="0">
                <a:solidFill>
                  <a:srgbClr val="7030A0"/>
                </a:solidFill>
                <a:latin typeface="Arial" pitchFamily="34" charset="0"/>
                <a:cs typeface="Arial" pitchFamily="34" charset="0"/>
              </a:rPr>
              <a:t>District court reversed order of payments to </a:t>
            </a:r>
            <a:r>
              <a:rPr lang="en-US" sz="2000" i="1" dirty="0" smtClean="0">
                <a:solidFill>
                  <a:srgbClr val="7030A0"/>
                </a:solidFill>
                <a:latin typeface="Arial" pitchFamily="34" charset="0"/>
                <a:cs typeface="Arial" pitchFamily="34" charset="0"/>
              </a:rPr>
              <a:t>critical vendors</a:t>
            </a:r>
            <a:r>
              <a:rPr lang="en-US" sz="2000" dirty="0" smtClean="0">
                <a:solidFill>
                  <a:srgbClr val="7030A0"/>
                </a:solidFill>
                <a:latin typeface="Arial" pitchFamily="34" charset="0"/>
                <a:cs typeface="Arial" pitchFamily="34" charset="0"/>
              </a:rPr>
              <a:t>. Decision was appealed.</a:t>
            </a:r>
          </a:p>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HELD:  Affirmed.</a:t>
            </a:r>
          </a:p>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Kmart argued that the District Court’s reversal order was too late – money had already changed hands.</a:t>
            </a:r>
          </a:p>
          <a:p>
            <a:pPr marL="274320" indent="-274320" eaLnBrk="1" fontAlgn="auto" hangingPunct="1">
              <a:spcAft>
                <a:spcPts val="600"/>
              </a:spcAft>
              <a:buFont typeface="Wingdings"/>
              <a:buChar char=""/>
              <a:defRPr/>
            </a:pPr>
            <a:r>
              <a:rPr lang="en-US" sz="2000" dirty="0">
                <a:solidFill>
                  <a:schemeClr val="accent1">
                    <a:lumMod val="75000"/>
                  </a:schemeClr>
                </a:solidFill>
                <a:latin typeface="Arial" pitchFamily="34" charset="0"/>
                <a:cs typeface="Arial" pitchFamily="34" charset="0"/>
              </a:rPr>
              <a:t>T</a:t>
            </a:r>
            <a:r>
              <a:rPr lang="en-US" sz="2000" dirty="0" smtClean="0">
                <a:solidFill>
                  <a:schemeClr val="accent1">
                    <a:lumMod val="75000"/>
                  </a:schemeClr>
                </a:solidFill>
                <a:latin typeface="Arial" pitchFamily="34" charset="0"/>
                <a:cs typeface="Arial" pitchFamily="34" charset="0"/>
              </a:rPr>
              <a:t>o order payment of critical vendors, it is necessary to show </a:t>
            </a:r>
          </a:p>
          <a:p>
            <a:pPr marL="640080" lvl="1" indent="-274320" eaLnBrk="1" fontAlgn="auto" hangingPunct="1">
              <a:spcBef>
                <a:spcPts val="600"/>
              </a:spcBef>
              <a:spcAft>
                <a:spcPts val="600"/>
              </a:spcAft>
              <a:buFont typeface="Wingdings 2"/>
              <a:buChar char=""/>
              <a:defRPr/>
            </a:pPr>
            <a:r>
              <a:rPr lang="en-US" sz="2000" dirty="0" smtClean="0">
                <a:solidFill>
                  <a:schemeClr val="accent1">
                    <a:lumMod val="75000"/>
                  </a:schemeClr>
                </a:solidFill>
                <a:latin typeface="Arial" pitchFamily="34" charset="0"/>
                <a:cs typeface="Arial" pitchFamily="34" charset="0"/>
              </a:rPr>
              <a:t>(1) </a:t>
            </a:r>
            <a:r>
              <a:rPr lang="en-US" sz="2000" u="sng" dirty="0" smtClean="0">
                <a:solidFill>
                  <a:schemeClr val="accent1">
                    <a:lumMod val="75000"/>
                  </a:schemeClr>
                </a:solidFill>
                <a:latin typeface="Arial" pitchFamily="34" charset="0"/>
                <a:cs typeface="Arial" pitchFamily="34" charset="0"/>
              </a:rPr>
              <a:t>Disfavored creditors</a:t>
            </a:r>
            <a:r>
              <a:rPr lang="en-US" sz="2000" dirty="0" smtClean="0">
                <a:solidFill>
                  <a:schemeClr val="accent1">
                    <a:lumMod val="75000"/>
                  </a:schemeClr>
                </a:solidFill>
                <a:latin typeface="Arial" pitchFamily="34" charset="0"/>
                <a:cs typeface="Arial" pitchFamily="34" charset="0"/>
              </a:rPr>
              <a:t> will be as well off with reorganization as with liquidation (this was never demonstrated), and </a:t>
            </a:r>
          </a:p>
          <a:p>
            <a:pPr marL="640080" lvl="1" indent="-274320" eaLnBrk="1" fontAlgn="auto" hangingPunct="1">
              <a:spcBef>
                <a:spcPts val="600"/>
              </a:spcBef>
              <a:spcAft>
                <a:spcPts val="600"/>
              </a:spcAft>
              <a:buFont typeface="Wingdings 2"/>
              <a:buChar char=""/>
              <a:defRPr/>
            </a:pPr>
            <a:r>
              <a:rPr lang="en-US" sz="2000" dirty="0" smtClean="0">
                <a:solidFill>
                  <a:schemeClr val="accent1">
                    <a:lumMod val="75000"/>
                  </a:schemeClr>
                </a:solidFill>
                <a:latin typeface="Arial" pitchFamily="34" charset="0"/>
                <a:cs typeface="Arial" pitchFamily="34" charset="0"/>
              </a:rPr>
              <a:t>(2) That </a:t>
            </a:r>
            <a:r>
              <a:rPr lang="en-US" sz="2000" u="sng" dirty="0" smtClean="0">
                <a:solidFill>
                  <a:schemeClr val="accent1">
                    <a:lumMod val="75000"/>
                  </a:schemeClr>
                </a:solidFill>
                <a:latin typeface="Arial" pitchFamily="34" charset="0"/>
                <a:cs typeface="Arial" pitchFamily="34" charset="0"/>
              </a:rPr>
              <a:t>critical vendors</a:t>
            </a:r>
            <a:r>
              <a:rPr lang="en-US" sz="2000" dirty="0" smtClean="0">
                <a:solidFill>
                  <a:schemeClr val="accent1">
                    <a:lumMod val="75000"/>
                  </a:schemeClr>
                </a:solidFill>
                <a:latin typeface="Arial" pitchFamily="34" charset="0"/>
                <a:cs typeface="Arial" pitchFamily="34" charset="0"/>
              </a:rPr>
              <a:t> would cease deliveries if old debts were left unpaid during litigation. This was not always true, i.e. some of the critical vendors </a:t>
            </a:r>
            <a:r>
              <a:rPr lang="en-US" sz="2000" i="1" dirty="0" smtClean="0">
                <a:solidFill>
                  <a:schemeClr val="accent1">
                    <a:lumMod val="75000"/>
                  </a:schemeClr>
                </a:solidFill>
                <a:latin typeface="Arial" pitchFamily="34" charset="0"/>
                <a:cs typeface="Arial" pitchFamily="34" charset="0"/>
              </a:rPr>
              <a:t>must </a:t>
            </a:r>
            <a:r>
              <a:rPr lang="en-US" sz="2000" dirty="0" smtClean="0">
                <a:solidFill>
                  <a:schemeClr val="accent1">
                    <a:lumMod val="75000"/>
                  </a:schemeClr>
                </a:solidFill>
                <a:latin typeface="Arial" pitchFamily="34" charset="0"/>
                <a:cs typeface="Arial" pitchFamily="34" charset="0"/>
              </a:rPr>
              <a:t>continue business due to have long-term contracts</a:t>
            </a:r>
            <a:endParaRPr lang="en-US" sz="2000" dirty="0">
              <a:solidFill>
                <a:schemeClr val="accent1">
                  <a:lumMod val="75000"/>
                </a:schemeClr>
              </a:solidFill>
              <a:latin typeface="+mj-lt"/>
            </a:endParaRPr>
          </a:p>
        </p:txBody>
      </p:sp>
      <p:sp>
        <p:nvSpPr>
          <p:cNvPr id="5" name="Rectangle 2"/>
          <p:cNvSpPr>
            <a:spLocks noGrp="1" noChangeArrowheads="1"/>
          </p:cNvSpPr>
          <p:nvPr>
            <p:ph type="title"/>
          </p:nvPr>
        </p:nvSpPr>
        <p:spPr>
          <a:xfrm>
            <a:off x="457200" y="0"/>
            <a:ext cx="8001000" cy="1066800"/>
          </a:xfrm>
        </p:spPr>
        <p:txBody>
          <a:bodyPr>
            <a:noAutofit/>
          </a:bodyPr>
          <a:lstStyle/>
          <a:p>
            <a:pPr algn="ctr" eaLnBrk="1" fontAlgn="auto" hangingPunct="1">
              <a:spcAft>
                <a:spcPts val="0"/>
              </a:spcAft>
              <a:defRPr/>
            </a:pPr>
            <a:r>
              <a:rPr lang="en-US" sz="32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Case</a:t>
            </a:r>
            <a:r>
              <a:rPr lang="en-US" sz="3200" b="1" i="1" dirty="0" smtClean="0">
                <a:solidFill>
                  <a:srgbClr val="7030A0"/>
                </a:solidFill>
                <a:latin typeface="Arial" pitchFamily="34" charset="0"/>
                <a:cs typeface="Arial" pitchFamily="34" charset="0"/>
              </a:rPr>
              <a:t/>
            </a:r>
            <a:br>
              <a:rPr lang="en-US" sz="3200" b="1" i="1" dirty="0" smtClean="0">
                <a:solidFill>
                  <a:srgbClr val="7030A0"/>
                </a:solidFill>
                <a:latin typeface="Arial" pitchFamily="34" charset="0"/>
                <a:cs typeface="Arial" pitchFamily="34" charset="0"/>
              </a:rPr>
            </a:br>
            <a:r>
              <a:rPr lang="en-US" sz="3200" b="1" i="1" dirty="0" smtClean="0">
                <a:solidFill>
                  <a:srgbClr val="7030A0"/>
                </a:solidFill>
                <a:latin typeface="Arial" pitchFamily="34" charset="0"/>
                <a:cs typeface="Arial" pitchFamily="34" charset="0"/>
              </a:rPr>
              <a:t>In the Matter of Kmart Corporation</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ppt_x</p:attrName>
                                        </p:attrNameLst>
                                      </p:cBhvr>
                                      <p:tavLst>
                                        <p:tav tm="0">
                                          <p:val>
                                            <p:fltVal val="0.5"/>
                                          </p:val>
                                        </p:tav>
                                        <p:tav tm="100000">
                                          <p:val>
                                            <p:strVal val="#ppt_x"/>
                                          </p:val>
                                        </p:tav>
                                      </p:tavLst>
                                    </p:anim>
                                    <p:anim calcmode="lin" valueType="num">
                                      <p:cBhvr>
                                        <p:cTn id="10" dur="500" fill="hold"/>
                                        <p:tgtEl>
                                          <p:spTgt spid="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152400"/>
            <a:ext cx="8305800" cy="1143000"/>
          </a:xfrm>
        </p:spPr>
        <p:txBody>
          <a:bodyPr>
            <a:noAutofit/>
          </a:bodyPr>
          <a:lstStyle/>
          <a:p>
            <a:pPr algn="ctr" eaLnBrk="1" fontAlgn="auto" hangingPunct="1">
              <a:spcAft>
                <a:spcPts val="0"/>
              </a:spcAft>
              <a:defRPr/>
            </a:pPr>
            <a:r>
              <a:rPr lang="en-US" sz="36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Requirements for Negotiable Instruments</a:t>
            </a:r>
            <a:endParaRPr lang="en-US" sz="3600"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3795" name="Rectangle 3"/>
          <p:cNvSpPr>
            <a:spLocks noGrp="1" noChangeArrowheads="1"/>
          </p:cNvSpPr>
          <p:nvPr>
            <p:ph sz="quarter" idx="1"/>
          </p:nvPr>
        </p:nvSpPr>
        <p:spPr>
          <a:xfrm>
            <a:off x="609600" y="1371600"/>
            <a:ext cx="7848600" cy="4876800"/>
          </a:xfrm>
        </p:spPr>
        <p:txBody>
          <a:bodyPr>
            <a:noAutofit/>
          </a:bodyPr>
          <a:lstStyle/>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Only </a:t>
            </a:r>
            <a:r>
              <a:rPr lang="en-US" i="1" dirty="0" smtClean="0">
                <a:solidFill>
                  <a:schemeClr val="accent1">
                    <a:lumMod val="75000"/>
                  </a:schemeClr>
                </a:solidFill>
                <a:latin typeface="Arial" pitchFamily="34" charset="0"/>
                <a:cs typeface="Arial" pitchFamily="34" charset="0"/>
              </a:rPr>
              <a:t>negotiable instruments </a:t>
            </a:r>
            <a:r>
              <a:rPr lang="en-US" dirty="0" smtClean="0">
                <a:solidFill>
                  <a:schemeClr val="accent1">
                    <a:lumMod val="75000"/>
                  </a:schemeClr>
                </a:solidFill>
                <a:latin typeface="Arial" pitchFamily="34" charset="0"/>
                <a:cs typeface="Arial" pitchFamily="34" charset="0"/>
              </a:rPr>
              <a:t>fall under the UCC</a:t>
            </a:r>
          </a:p>
          <a:p>
            <a:pPr marL="274320" indent="-274320" eaLnBrk="1" fontAlgn="auto" hangingPunct="1">
              <a:spcAft>
                <a:spcPts val="600"/>
              </a:spcAft>
              <a:buFont typeface="Wingdings"/>
              <a:buChar char=""/>
              <a:defRPr/>
            </a:pPr>
            <a:r>
              <a:rPr lang="en-US" dirty="0" smtClean="0">
                <a:solidFill>
                  <a:srgbClr val="7030A0"/>
                </a:solidFill>
                <a:latin typeface="Arial" pitchFamily="34" charset="0"/>
                <a:cs typeface="Arial" pitchFamily="34" charset="0"/>
              </a:rPr>
              <a:t>If </a:t>
            </a:r>
            <a:r>
              <a:rPr lang="en-US" i="1" dirty="0" smtClean="0">
                <a:solidFill>
                  <a:srgbClr val="7030A0"/>
                </a:solidFill>
                <a:latin typeface="Arial" pitchFamily="34" charset="0"/>
                <a:cs typeface="Arial" pitchFamily="34" charset="0"/>
              </a:rPr>
              <a:t>nonnegotiable</a:t>
            </a:r>
            <a:r>
              <a:rPr lang="en-US" dirty="0" smtClean="0">
                <a:solidFill>
                  <a:srgbClr val="7030A0"/>
                </a:solidFill>
                <a:latin typeface="Arial" pitchFamily="34" charset="0"/>
                <a:cs typeface="Arial" pitchFamily="34" charset="0"/>
              </a:rPr>
              <a:t>, the common law applies</a:t>
            </a:r>
          </a:p>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To be negotiable it must:</a:t>
            </a:r>
          </a:p>
          <a:p>
            <a:pPr marL="640080" lvl="1" indent="-274320" eaLnBrk="1" fontAlgn="auto" hangingPunct="1">
              <a:spcBef>
                <a:spcPts val="600"/>
              </a:spcBef>
              <a:spcAft>
                <a:spcPts val="600"/>
              </a:spcAft>
              <a:buFont typeface="Wingdings 2"/>
              <a:buChar char=""/>
              <a:defRPr/>
            </a:pPr>
            <a:r>
              <a:rPr lang="en-US" sz="2400" dirty="0" smtClean="0">
                <a:solidFill>
                  <a:srgbClr val="7030A0"/>
                </a:solidFill>
                <a:latin typeface="Arial" pitchFamily="34" charset="0"/>
                <a:cs typeface="Arial" pitchFamily="34" charset="0"/>
              </a:rPr>
              <a:t>Be written</a:t>
            </a:r>
          </a:p>
          <a:p>
            <a:pPr marL="640080" lvl="1" indent="-274320" eaLnBrk="1" fontAlgn="auto" hangingPunct="1">
              <a:spcBef>
                <a:spcPts val="600"/>
              </a:spcBef>
              <a:spcAft>
                <a:spcPts val="600"/>
              </a:spcAft>
              <a:buFont typeface="Wingdings 2"/>
              <a:buChar char=""/>
              <a:defRPr/>
            </a:pPr>
            <a:r>
              <a:rPr lang="en-US" sz="2400" dirty="0" smtClean="0">
                <a:solidFill>
                  <a:srgbClr val="7030A0"/>
                </a:solidFill>
                <a:latin typeface="Arial" pitchFamily="34" charset="0"/>
                <a:cs typeface="Arial" pitchFamily="34" charset="0"/>
              </a:rPr>
              <a:t>Be an unconditional order or promise to pay</a:t>
            </a:r>
          </a:p>
          <a:p>
            <a:pPr marL="640080" lvl="1" indent="-274320" eaLnBrk="1" fontAlgn="auto" hangingPunct="1">
              <a:spcBef>
                <a:spcPts val="600"/>
              </a:spcBef>
              <a:spcAft>
                <a:spcPts val="600"/>
              </a:spcAft>
              <a:buFont typeface="Wingdings 2"/>
              <a:buChar char=""/>
              <a:defRPr/>
            </a:pPr>
            <a:r>
              <a:rPr lang="en-US" sz="2400" dirty="0" smtClean="0">
                <a:solidFill>
                  <a:srgbClr val="7030A0"/>
                </a:solidFill>
                <a:latin typeface="Arial" pitchFamily="34" charset="0"/>
                <a:cs typeface="Arial" pitchFamily="34" charset="0"/>
              </a:rPr>
              <a:t>Be signed by the maker or drawer</a:t>
            </a:r>
          </a:p>
          <a:p>
            <a:pPr marL="640080" lvl="1" indent="-274320" eaLnBrk="1" fontAlgn="auto" hangingPunct="1">
              <a:spcBef>
                <a:spcPts val="600"/>
              </a:spcBef>
              <a:spcAft>
                <a:spcPts val="600"/>
              </a:spcAft>
              <a:buFont typeface="Wingdings 2"/>
              <a:buChar char=""/>
              <a:defRPr/>
            </a:pPr>
            <a:r>
              <a:rPr lang="en-US" sz="2400" dirty="0" smtClean="0">
                <a:solidFill>
                  <a:srgbClr val="7030A0"/>
                </a:solidFill>
                <a:latin typeface="Arial" pitchFamily="34" charset="0"/>
                <a:cs typeface="Arial" pitchFamily="34" charset="0"/>
              </a:rPr>
              <a:t>Be payable on demand or at a specified time</a:t>
            </a:r>
          </a:p>
          <a:p>
            <a:pPr marL="640080" lvl="1" indent="-274320" eaLnBrk="1" fontAlgn="auto" hangingPunct="1">
              <a:spcBef>
                <a:spcPts val="600"/>
              </a:spcBef>
              <a:spcAft>
                <a:spcPts val="600"/>
              </a:spcAft>
              <a:buFont typeface="Wingdings 2"/>
              <a:buChar char=""/>
              <a:defRPr/>
            </a:pPr>
            <a:r>
              <a:rPr lang="en-US" sz="2400" dirty="0" smtClean="0">
                <a:solidFill>
                  <a:srgbClr val="7030A0"/>
                </a:solidFill>
                <a:latin typeface="Arial" pitchFamily="34" charset="0"/>
                <a:cs typeface="Arial" pitchFamily="34" charset="0"/>
              </a:rPr>
              <a:t>Be made out </a:t>
            </a:r>
            <a:r>
              <a:rPr lang="en-US" sz="2400" i="1" dirty="0" smtClean="0">
                <a:solidFill>
                  <a:srgbClr val="7030A0"/>
                </a:solidFill>
                <a:latin typeface="Arial" pitchFamily="34" charset="0"/>
                <a:cs typeface="Arial" pitchFamily="34" charset="0"/>
              </a:rPr>
              <a:t>“payable to order” </a:t>
            </a:r>
            <a:r>
              <a:rPr lang="en-US" sz="2400" dirty="0" smtClean="0">
                <a:solidFill>
                  <a:srgbClr val="7030A0"/>
                </a:solidFill>
                <a:latin typeface="Arial" pitchFamily="34" charset="0"/>
                <a:cs typeface="Arial" pitchFamily="34" charset="0"/>
              </a:rPr>
              <a:t>(</a:t>
            </a:r>
            <a:r>
              <a:rPr lang="en-US" sz="2400" u="sng" dirty="0" smtClean="0">
                <a:solidFill>
                  <a:srgbClr val="7030A0"/>
                </a:solidFill>
                <a:latin typeface="Arial" pitchFamily="34" charset="0"/>
                <a:cs typeface="Arial" pitchFamily="34" charset="0"/>
              </a:rPr>
              <a:t>order paper</a:t>
            </a:r>
            <a:r>
              <a:rPr lang="en-US" sz="2400" dirty="0" smtClean="0">
                <a:solidFill>
                  <a:srgbClr val="7030A0"/>
                </a:solidFill>
                <a:latin typeface="Arial" pitchFamily="34" charset="0"/>
                <a:cs typeface="Arial" pitchFamily="34" charset="0"/>
              </a:rPr>
              <a:t>) or </a:t>
            </a:r>
            <a:r>
              <a:rPr lang="en-US" sz="2400" i="1" dirty="0" smtClean="0">
                <a:solidFill>
                  <a:srgbClr val="7030A0"/>
                </a:solidFill>
                <a:latin typeface="Arial" pitchFamily="34" charset="0"/>
                <a:cs typeface="Arial" pitchFamily="34" charset="0"/>
              </a:rPr>
              <a:t>“to bearer” </a:t>
            </a:r>
            <a:r>
              <a:rPr lang="en-US" sz="2400" dirty="0" smtClean="0">
                <a:solidFill>
                  <a:srgbClr val="7030A0"/>
                </a:solidFill>
                <a:latin typeface="Arial" pitchFamily="34" charset="0"/>
                <a:cs typeface="Arial" pitchFamily="34" charset="0"/>
              </a:rPr>
              <a:t>(</a:t>
            </a:r>
            <a:r>
              <a:rPr lang="en-US" sz="2400" u="sng" dirty="0" smtClean="0">
                <a:solidFill>
                  <a:srgbClr val="7030A0"/>
                </a:solidFill>
                <a:latin typeface="Arial" pitchFamily="34" charset="0"/>
                <a:cs typeface="Arial" pitchFamily="34" charset="0"/>
              </a:rPr>
              <a:t>bearer paper</a:t>
            </a:r>
            <a:r>
              <a:rPr lang="en-US" sz="2400" dirty="0" smtClean="0">
                <a:solidFill>
                  <a:srgbClr val="7030A0"/>
                </a:solidFill>
                <a:latin typeface="Arial" pitchFamily="34" charset="0"/>
                <a:cs typeface="Arial" pitchFamily="34" charset="0"/>
              </a:rPr>
              <a:t>)</a:t>
            </a:r>
          </a:p>
          <a:p>
            <a:pPr marL="640080" lvl="1" indent="-274320" eaLnBrk="1" fontAlgn="auto" hangingPunct="1">
              <a:spcBef>
                <a:spcPts val="600"/>
              </a:spcBef>
              <a:spcAft>
                <a:spcPts val="600"/>
              </a:spcAft>
              <a:buFont typeface="Wingdings 2"/>
              <a:buChar char=""/>
              <a:defRPr/>
            </a:pPr>
            <a:r>
              <a:rPr lang="en-US" sz="2400" dirty="0" smtClean="0">
                <a:solidFill>
                  <a:srgbClr val="7030A0"/>
                </a:solidFill>
                <a:latin typeface="Arial" pitchFamily="34" charset="0"/>
                <a:cs typeface="Arial" pitchFamily="34" charset="0"/>
              </a:rPr>
              <a:t>Must state a certain sum of money</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additive="base">
                                        <p:cTn id="7" dur="500" fill="hold"/>
                                        <p:tgtEl>
                                          <p:spTgt spid="33794"/>
                                        </p:tgtEl>
                                        <p:attrNameLst>
                                          <p:attrName>ppt_x</p:attrName>
                                        </p:attrNameLst>
                                      </p:cBhvr>
                                      <p:tavLst>
                                        <p:tav tm="0">
                                          <p:val>
                                            <p:strVal val="0-#ppt_w/2"/>
                                          </p:val>
                                        </p:tav>
                                        <p:tav tm="100000">
                                          <p:val>
                                            <p:strVal val="#ppt_x"/>
                                          </p:val>
                                        </p:tav>
                                      </p:tavLst>
                                    </p:anim>
                                    <p:anim calcmode="lin" valueType="num">
                                      <p:cBhvr additive="base">
                                        <p:cTn id="8" dur="500" fill="hold"/>
                                        <p:tgtEl>
                                          <p:spTgt spid="3379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33795">
                                            <p:txEl>
                                              <p:pRg st="0" end="0"/>
                                            </p:txEl>
                                          </p:spTgt>
                                        </p:tgtEl>
                                        <p:attrNameLst>
                                          <p:attrName>style.visibility</p:attrName>
                                        </p:attrNameLst>
                                      </p:cBhvr>
                                      <p:to>
                                        <p:strVal val="visible"/>
                                      </p:to>
                                    </p:set>
                                    <p:anim to="" calcmode="lin" valueType="num">
                                      <p:cBhvr>
                                        <p:cTn id="13" dur="1" fill="hold"/>
                                        <p:tgtEl>
                                          <p:spTgt spid="33795">
                                            <p:txEl>
                                              <p:pRg st="0" end="0"/>
                                            </p:txEl>
                                          </p:spTgt>
                                        </p:tgtEl>
                                        <p:attrNameLst>
                                          <p:attrName/>
                                        </p:attrNameLst>
                                      </p:cBhvr>
                                    </p:anim>
                                  </p:childTnLst>
                                  <p:subTnLst>
                                    <p:animClr clrSpc="rgb" dir="cw">
                                      <p:cBhvr override="childStyle">
                                        <p:cTn dur="1" fill="hold" display="0" masterRel="nextClick" afterEffect="1"/>
                                        <p:tgtEl>
                                          <p:spTgt spid="33795">
                                            <p:txEl>
                                              <p:pRg st="0" end="0"/>
                                            </p:txEl>
                                          </p:spTgt>
                                        </p:tgtEl>
                                        <p:attrNameLst>
                                          <p:attrName>ppt_c</p:attrName>
                                        </p:attrNameLst>
                                      </p:cBhvr>
                                      <p:to>
                                        <a:srgbClr val="0000CC"/>
                                      </p:to>
                                    </p:animClr>
                                    <p:audio>
                                      <p:cMediaNode>
                                        <p:cTn display="0" masterRel="sameClick">
                                          <p:stCondLst>
                                            <p:cond evt="begin" delay="0">
                                              <p:tn val="11"/>
                                            </p:cond>
                                          </p:stCondLst>
                                          <p:endCondLst>
                                            <p:cond evt="onStopAudio" delay="0">
                                              <p:tgtEl>
                                                <p:sldTgt/>
                                              </p:tgtEl>
                                            </p:cond>
                                          </p:endCondLst>
                                        </p:cTn>
                                        <p:tgtEl>
                                          <p:sndTgt r:embed="rId3" name="DRIVEBY.WAV"/>
                                        </p:tgtEl>
                                      </p:cMediaNode>
                                    </p:audio>
                                  </p:sub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33795">
                                            <p:txEl>
                                              <p:pRg st="1" end="1"/>
                                            </p:txEl>
                                          </p:spTgt>
                                        </p:tgtEl>
                                        <p:attrNameLst>
                                          <p:attrName>style.visibility</p:attrName>
                                        </p:attrNameLst>
                                      </p:cBhvr>
                                      <p:to>
                                        <p:strVal val="visible"/>
                                      </p:to>
                                    </p:set>
                                    <p:anim to="" calcmode="lin" valueType="num">
                                      <p:cBhvr>
                                        <p:cTn id="18" dur="1" fill="hold"/>
                                        <p:tgtEl>
                                          <p:spTgt spid="33795">
                                            <p:txEl>
                                              <p:pRg st="1" end="1"/>
                                            </p:txEl>
                                          </p:spTgt>
                                        </p:tgtEl>
                                        <p:attrNameLst>
                                          <p:attrName/>
                                        </p:attrNameLst>
                                      </p:cBhvr>
                                    </p:anim>
                                  </p:childTnLst>
                                  <p:subTnLst>
                                    <p:animClr clrSpc="rgb" dir="cw">
                                      <p:cBhvr override="childStyle">
                                        <p:cTn dur="1" fill="hold" display="0" masterRel="nextClick" afterEffect="1"/>
                                        <p:tgtEl>
                                          <p:spTgt spid="33795">
                                            <p:txEl>
                                              <p:pRg st="1" end="1"/>
                                            </p:txEl>
                                          </p:spTgt>
                                        </p:tgtEl>
                                        <p:attrNameLst>
                                          <p:attrName>ppt_c</p:attrName>
                                        </p:attrNameLst>
                                      </p:cBhvr>
                                      <p:to>
                                        <a:srgbClr val="0000CC"/>
                                      </p:to>
                                    </p:animClr>
                                    <p:audio>
                                      <p:cMediaNode>
                                        <p:cTn display="0" masterRel="sameClick">
                                          <p:stCondLst>
                                            <p:cond evt="begin" delay="0">
                                              <p:tn val="16"/>
                                            </p:cond>
                                          </p:stCondLst>
                                          <p:endCondLst>
                                            <p:cond evt="onStopAudio" delay="0">
                                              <p:tgtEl>
                                                <p:sldTgt/>
                                              </p:tgtEl>
                                            </p:cond>
                                          </p:endCondLst>
                                        </p:cTn>
                                        <p:tgtEl>
                                          <p:sndTgt r:embed="rId3" name="DRIVEBY.WAV"/>
                                        </p:tgtEl>
                                      </p:cMediaNode>
                                    </p:audio>
                                  </p:sub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33795">
                                            <p:txEl>
                                              <p:pRg st="2" end="2"/>
                                            </p:txEl>
                                          </p:spTgt>
                                        </p:tgtEl>
                                        <p:attrNameLst>
                                          <p:attrName>style.visibility</p:attrName>
                                        </p:attrNameLst>
                                      </p:cBhvr>
                                      <p:to>
                                        <p:strVal val="visible"/>
                                      </p:to>
                                    </p:set>
                                    <p:anim to="" calcmode="lin" valueType="num">
                                      <p:cBhvr>
                                        <p:cTn id="23" dur="1" fill="hold"/>
                                        <p:tgtEl>
                                          <p:spTgt spid="33795">
                                            <p:txEl>
                                              <p:pRg st="2" end="2"/>
                                            </p:txEl>
                                          </p:spTgt>
                                        </p:tgtEl>
                                        <p:attrNameLst>
                                          <p:attrName/>
                                        </p:attrNameLst>
                                      </p:cBhvr>
                                    </p:anim>
                                  </p:childTnLst>
                                  <p:subTnLst>
                                    <p:animClr clrSpc="rgb" dir="cw">
                                      <p:cBhvr override="childStyle">
                                        <p:cTn dur="1" fill="hold" display="0" masterRel="nextClick" afterEffect="1"/>
                                        <p:tgtEl>
                                          <p:spTgt spid="33795">
                                            <p:txEl>
                                              <p:pRg st="2" end="2"/>
                                            </p:txEl>
                                          </p:spTgt>
                                        </p:tgtEl>
                                        <p:attrNameLst>
                                          <p:attrName>ppt_c</p:attrName>
                                        </p:attrNameLst>
                                      </p:cBhvr>
                                      <p:to>
                                        <a:srgbClr val="0000CC"/>
                                      </p:to>
                                    </p:animClr>
                                    <p:audio>
                                      <p:cMediaNode>
                                        <p:cTn display="0" masterRel="sameClick">
                                          <p:stCondLst>
                                            <p:cond evt="begin" delay="0">
                                              <p:tn val="21"/>
                                            </p:cond>
                                          </p:stCondLst>
                                          <p:endCondLst>
                                            <p:cond evt="onStopAudio" delay="0">
                                              <p:tgtEl>
                                                <p:sldTgt/>
                                              </p:tgtEl>
                                            </p:cond>
                                          </p:endCondLst>
                                        </p:cTn>
                                        <p:tgtEl>
                                          <p:sndTgt r:embed="rId3" name="DRIVEBY.WAV"/>
                                        </p:tgtEl>
                                      </p:cMediaNode>
                                    </p:audio>
                                  </p:sub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33795">
                                            <p:txEl>
                                              <p:pRg st="3" end="3"/>
                                            </p:txEl>
                                          </p:spTgt>
                                        </p:tgtEl>
                                        <p:attrNameLst>
                                          <p:attrName>style.visibility</p:attrName>
                                        </p:attrNameLst>
                                      </p:cBhvr>
                                      <p:to>
                                        <p:strVal val="visible"/>
                                      </p:to>
                                    </p:set>
                                    <p:anim to="" calcmode="lin" valueType="num">
                                      <p:cBhvr>
                                        <p:cTn id="28" dur="1" fill="hold"/>
                                        <p:tgtEl>
                                          <p:spTgt spid="33795">
                                            <p:txEl>
                                              <p:pRg st="3" end="3"/>
                                            </p:txEl>
                                          </p:spTgt>
                                        </p:tgtEl>
                                        <p:attrNameLst>
                                          <p:attrName/>
                                        </p:attrNameLst>
                                      </p:cBhvr>
                                    </p:anim>
                                  </p:childTnLst>
                                  <p:subTnLst>
                                    <p:animClr clrSpc="rgb" dir="cw">
                                      <p:cBhvr override="childStyle">
                                        <p:cTn dur="1" fill="hold" display="0" masterRel="nextClick" afterEffect="1"/>
                                        <p:tgtEl>
                                          <p:spTgt spid="33795">
                                            <p:txEl>
                                              <p:pRg st="3" end="3"/>
                                            </p:txEl>
                                          </p:spTgt>
                                        </p:tgtEl>
                                        <p:attrNameLst>
                                          <p:attrName>ppt_c</p:attrName>
                                        </p:attrNameLst>
                                      </p:cBhvr>
                                      <p:to>
                                        <a:srgbClr val="0000CC"/>
                                      </p:to>
                                    </p:animClr>
                                    <p:audio>
                                      <p:cMediaNode>
                                        <p:cTn display="0" masterRel="sameClick">
                                          <p:stCondLst>
                                            <p:cond evt="begin" delay="0">
                                              <p:tn val="26"/>
                                            </p:cond>
                                          </p:stCondLst>
                                          <p:endCondLst>
                                            <p:cond evt="onStopAudio" delay="0">
                                              <p:tgtEl>
                                                <p:sldTgt/>
                                              </p:tgtEl>
                                            </p:cond>
                                          </p:endCondLst>
                                        </p:cTn>
                                        <p:tgtEl>
                                          <p:sndTgt r:embed="rId3" name="DRIVEBY.WAV"/>
                                        </p:tgtEl>
                                      </p:cMediaNode>
                                    </p:audio>
                                  </p:sub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33795">
                                            <p:txEl>
                                              <p:pRg st="4" end="4"/>
                                            </p:txEl>
                                          </p:spTgt>
                                        </p:tgtEl>
                                        <p:attrNameLst>
                                          <p:attrName>style.visibility</p:attrName>
                                        </p:attrNameLst>
                                      </p:cBhvr>
                                      <p:to>
                                        <p:strVal val="visible"/>
                                      </p:to>
                                    </p:set>
                                    <p:anim to="" calcmode="lin" valueType="num">
                                      <p:cBhvr>
                                        <p:cTn id="33" dur="1" fill="hold"/>
                                        <p:tgtEl>
                                          <p:spTgt spid="33795">
                                            <p:txEl>
                                              <p:pRg st="4" end="4"/>
                                            </p:txEl>
                                          </p:spTgt>
                                        </p:tgtEl>
                                        <p:attrNameLst>
                                          <p:attrName/>
                                        </p:attrNameLst>
                                      </p:cBhvr>
                                    </p:anim>
                                  </p:childTnLst>
                                  <p:subTnLst>
                                    <p:animClr clrSpc="rgb" dir="cw">
                                      <p:cBhvr override="childStyle">
                                        <p:cTn dur="1" fill="hold" display="0" masterRel="nextClick" afterEffect="1"/>
                                        <p:tgtEl>
                                          <p:spTgt spid="33795">
                                            <p:txEl>
                                              <p:pRg st="4" end="4"/>
                                            </p:txEl>
                                          </p:spTgt>
                                        </p:tgtEl>
                                        <p:attrNameLst>
                                          <p:attrName>ppt_c</p:attrName>
                                        </p:attrNameLst>
                                      </p:cBhvr>
                                      <p:to>
                                        <a:srgbClr val="0000CC"/>
                                      </p:to>
                                    </p:animClr>
                                    <p:audio>
                                      <p:cMediaNode>
                                        <p:cTn display="0" masterRel="sameClick">
                                          <p:stCondLst>
                                            <p:cond evt="begin" delay="0">
                                              <p:tn val="31"/>
                                            </p:cond>
                                          </p:stCondLst>
                                          <p:endCondLst>
                                            <p:cond evt="onStopAudio" delay="0">
                                              <p:tgtEl>
                                                <p:sldTgt/>
                                              </p:tgtEl>
                                            </p:cond>
                                          </p:endCondLst>
                                        </p:cTn>
                                        <p:tgtEl>
                                          <p:sndTgt r:embed="rId3" name="DRIVEBY.WAV"/>
                                        </p:tgtEl>
                                      </p:cMediaNode>
                                    </p:audio>
                                  </p:sub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33795">
                                            <p:txEl>
                                              <p:pRg st="5" end="5"/>
                                            </p:txEl>
                                          </p:spTgt>
                                        </p:tgtEl>
                                        <p:attrNameLst>
                                          <p:attrName>style.visibility</p:attrName>
                                        </p:attrNameLst>
                                      </p:cBhvr>
                                      <p:to>
                                        <p:strVal val="visible"/>
                                      </p:to>
                                    </p:set>
                                    <p:anim to="" calcmode="lin" valueType="num">
                                      <p:cBhvr>
                                        <p:cTn id="38" dur="1" fill="hold"/>
                                        <p:tgtEl>
                                          <p:spTgt spid="33795">
                                            <p:txEl>
                                              <p:pRg st="5" end="5"/>
                                            </p:txEl>
                                          </p:spTgt>
                                        </p:tgtEl>
                                        <p:attrNameLst>
                                          <p:attrName/>
                                        </p:attrNameLst>
                                      </p:cBhvr>
                                    </p:anim>
                                  </p:childTnLst>
                                  <p:subTnLst>
                                    <p:animClr clrSpc="rgb" dir="cw">
                                      <p:cBhvr override="childStyle">
                                        <p:cTn dur="1" fill="hold" display="0" masterRel="nextClick" afterEffect="1"/>
                                        <p:tgtEl>
                                          <p:spTgt spid="33795">
                                            <p:txEl>
                                              <p:pRg st="5" end="5"/>
                                            </p:txEl>
                                          </p:spTgt>
                                        </p:tgtEl>
                                        <p:attrNameLst>
                                          <p:attrName>ppt_c</p:attrName>
                                        </p:attrNameLst>
                                      </p:cBhvr>
                                      <p:to>
                                        <a:srgbClr val="0000CC"/>
                                      </p:to>
                                    </p:animClr>
                                    <p:audio>
                                      <p:cMediaNode>
                                        <p:cTn display="0" masterRel="sameClick">
                                          <p:stCondLst>
                                            <p:cond evt="begin" delay="0">
                                              <p:tn val="36"/>
                                            </p:cond>
                                          </p:stCondLst>
                                          <p:endCondLst>
                                            <p:cond evt="onStopAudio" delay="0">
                                              <p:tgtEl>
                                                <p:sldTgt/>
                                              </p:tgtEl>
                                            </p:cond>
                                          </p:endCondLst>
                                        </p:cTn>
                                        <p:tgtEl>
                                          <p:sndTgt r:embed="rId3" name="DRIVEBY.WAV"/>
                                        </p:tgtEl>
                                      </p:cMediaNode>
                                    </p:audio>
                                  </p:subTnLst>
                                </p:cTn>
                              </p:par>
                            </p:childTnLst>
                          </p:cTn>
                        </p:par>
                      </p:childTnLst>
                    </p:cTn>
                  </p:par>
                  <p:par>
                    <p:cTn id="39" fill="hold">
                      <p:stCondLst>
                        <p:cond delay="indefinite"/>
                      </p:stCondLst>
                      <p:childTnLst>
                        <p:par>
                          <p:cTn id="40" fill="hold">
                            <p:stCondLst>
                              <p:cond delay="0"/>
                            </p:stCondLst>
                            <p:childTnLst>
                              <p:par>
                                <p:cTn id="41" presetID="24" presetClass="entr" presetSubtype="0" fill="hold" grpId="0" nodeType="clickEffect">
                                  <p:stCondLst>
                                    <p:cond delay="0"/>
                                  </p:stCondLst>
                                  <p:childTnLst>
                                    <p:set>
                                      <p:cBhvr>
                                        <p:cTn id="42" dur="1" fill="hold">
                                          <p:stCondLst>
                                            <p:cond delay="499"/>
                                          </p:stCondLst>
                                        </p:cTn>
                                        <p:tgtEl>
                                          <p:spTgt spid="33795">
                                            <p:txEl>
                                              <p:pRg st="6" end="6"/>
                                            </p:txEl>
                                          </p:spTgt>
                                        </p:tgtEl>
                                        <p:attrNameLst>
                                          <p:attrName>style.visibility</p:attrName>
                                        </p:attrNameLst>
                                      </p:cBhvr>
                                      <p:to>
                                        <p:strVal val="visible"/>
                                      </p:to>
                                    </p:set>
                                    <p:anim to="" calcmode="lin" valueType="num">
                                      <p:cBhvr>
                                        <p:cTn id="43" dur="1" fill="hold"/>
                                        <p:tgtEl>
                                          <p:spTgt spid="33795">
                                            <p:txEl>
                                              <p:pRg st="6" end="6"/>
                                            </p:txEl>
                                          </p:spTgt>
                                        </p:tgtEl>
                                        <p:attrNameLst>
                                          <p:attrName/>
                                        </p:attrNameLst>
                                      </p:cBhvr>
                                    </p:anim>
                                  </p:childTnLst>
                                  <p:subTnLst>
                                    <p:animClr clrSpc="rgb" dir="cw">
                                      <p:cBhvr override="childStyle">
                                        <p:cTn dur="1" fill="hold" display="0" masterRel="nextClick" afterEffect="1"/>
                                        <p:tgtEl>
                                          <p:spTgt spid="33795">
                                            <p:txEl>
                                              <p:pRg st="6" end="6"/>
                                            </p:txEl>
                                          </p:spTgt>
                                        </p:tgtEl>
                                        <p:attrNameLst>
                                          <p:attrName>ppt_c</p:attrName>
                                        </p:attrNameLst>
                                      </p:cBhvr>
                                      <p:to>
                                        <a:srgbClr val="0000CC"/>
                                      </p:to>
                                    </p:animClr>
                                    <p:audio>
                                      <p:cMediaNode>
                                        <p:cTn display="0" masterRel="sameClick">
                                          <p:stCondLst>
                                            <p:cond evt="begin" delay="0">
                                              <p:tn val="41"/>
                                            </p:cond>
                                          </p:stCondLst>
                                          <p:endCondLst>
                                            <p:cond evt="onStopAudio" delay="0">
                                              <p:tgtEl>
                                                <p:sldTgt/>
                                              </p:tgtEl>
                                            </p:cond>
                                          </p:endCondLst>
                                        </p:cTn>
                                        <p:tgtEl>
                                          <p:sndTgt r:embed="rId3" name="DRIVEBY.WAV"/>
                                        </p:tgtEl>
                                      </p:cMediaNode>
                                    </p:audio>
                                  </p:subTnLst>
                                </p:cTn>
                              </p:par>
                            </p:childTnLst>
                          </p:cTn>
                        </p:par>
                      </p:childTnLst>
                    </p:cTn>
                  </p:par>
                  <p:par>
                    <p:cTn id="44" fill="hold">
                      <p:stCondLst>
                        <p:cond delay="indefinite"/>
                      </p:stCondLst>
                      <p:childTnLst>
                        <p:par>
                          <p:cTn id="45" fill="hold">
                            <p:stCondLst>
                              <p:cond delay="0"/>
                            </p:stCondLst>
                            <p:childTnLst>
                              <p:par>
                                <p:cTn id="46" presetID="24" presetClass="entr" presetSubtype="0" fill="hold" grpId="0" nodeType="clickEffect">
                                  <p:stCondLst>
                                    <p:cond delay="0"/>
                                  </p:stCondLst>
                                  <p:childTnLst>
                                    <p:set>
                                      <p:cBhvr>
                                        <p:cTn id="47" dur="1" fill="hold">
                                          <p:stCondLst>
                                            <p:cond delay="499"/>
                                          </p:stCondLst>
                                        </p:cTn>
                                        <p:tgtEl>
                                          <p:spTgt spid="33795">
                                            <p:txEl>
                                              <p:pRg st="7" end="7"/>
                                            </p:txEl>
                                          </p:spTgt>
                                        </p:tgtEl>
                                        <p:attrNameLst>
                                          <p:attrName>style.visibility</p:attrName>
                                        </p:attrNameLst>
                                      </p:cBhvr>
                                      <p:to>
                                        <p:strVal val="visible"/>
                                      </p:to>
                                    </p:set>
                                    <p:anim to="" calcmode="lin" valueType="num">
                                      <p:cBhvr>
                                        <p:cTn id="48" dur="1" fill="hold"/>
                                        <p:tgtEl>
                                          <p:spTgt spid="33795">
                                            <p:txEl>
                                              <p:pRg st="7" end="7"/>
                                            </p:txEl>
                                          </p:spTgt>
                                        </p:tgtEl>
                                        <p:attrNameLst>
                                          <p:attrName/>
                                        </p:attrNameLst>
                                      </p:cBhvr>
                                    </p:anim>
                                  </p:childTnLst>
                                  <p:subTnLst>
                                    <p:animClr clrSpc="rgb" dir="cw">
                                      <p:cBhvr override="childStyle">
                                        <p:cTn dur="1" fill="hold" display="0" masterRel="nextClick" afterEffect="1"/>
                                        <p:tgtEl>
                                          <p:spTgt spid="33795">
                                            <p:txEl>
                                              <p:pRg st="7" end="7"/>
                                            </p:txEl>
                                          </p:spTgt>
                                        </p:tgtEl>
                                        <p:attrNameLst>
                                          <p:attrName>ppt_c</p:attrName>
                                        </p:attrNameLst>
                                      </p:cBhvr>
                                      <p:to>
                                        <a:srgbClr val="0000CC"/>
                                      </p:to>
                                    </p:animClr>
                                    <p:audio>
                                      <p:cMediaNode>
                                        <p:cTn display="0" masterRel="sameClick">
                                          <p:stCondLst>
                                            <p:cond evt="begin" delay="0">
                                              <p:tn val="46"/>
                                            </p:cond>
                                          </p:stCondLst>
                                          <p:endCondLst>
                                            <p:cond evt="onStopAudio" delay="0">
                                              <p:tgtEl>
                                                <p:sldTgt/>
                                              </p:tgtEl>
                                            </p:cond>
                                          </p:endCondLst>
                                        </p:cTn>
                                        <p:tgtEl>
                                          <p:sndTgt r:embed="rId3" name="DRIVEBY.WAV"/>
                                        </p:tgtEl>
                                      </p:cMediaNode>
                                    </p:audio>
                                  </p:subTnLst>
                                </p:cTn>
                              </p:par>
                            </p:childTnLst>
                          </p:cTn>
                        </p:par>
                      </p:childTnLst>
                    </p:cTn>
                  </p:par>
                  <p:par>
                    <p:cTn id="49" fill="hold">
                      <p:stCondLst>
                        <p:cond delay="indefinite"/>
                      </p:stCondLst>
                      <p:childTnLst>
                        <p:par>
                          <p:cTn id="50" fill="hold">
                            <p:stCondLst>
                              <p:cond delay="0"/>
                            </p:stCondLst>
                            <p:childTnLst>
                              <p:par>
                                <p:cTn id="51" presetID="24" presetClass="entr" presetSubtype="0" fill="hold" grpId="0" nodeType="clickEffect">
                                  <p:stCondLst>
                                    <p:cond delay="0"/>
                                  </p:stCondLst>
                                  <p:childTnLst>
                                    <p:set>
                                      <p:cBhvr>
                                        <p:cTn id="52" dur="1" fill="hold">
                                          <p:stCondLst>
                                            <p:cond delay="499"/>
                                          </p:stCondLst>
                                        </p:cTn>
                                        <p:tgtEl>
                                          <p:spTgt spid="33795">
                                            <p:txEl>
                                              <p:pRg st="8" end="8"/>
                                            </p:txEl>
                                          </p:spTgt>
                                        </p:tgtEl>
                                        <p:attrNameLst>
                                          <p:attrName>style.visibility</p:attrName>
                                        </p:attrNameLst>
                                      </p:cBhvr>
                                      <p:to>
                                        <p:strVal val="visible"/>
                                      </p:to>
                                    </p:set>
                                    <p:anim to="" calcmode="lin" valueType="num">
                                      <p:cBhvr>
                                        <p:cTn id="53" dur="1" fill="hold"/>
                                        <p:tgtEl>
                                          <p:spTgt spid="33795">
                                            <p:txEl>
                                              <p:pRg st="8" end="8"/>
                                            </p:txEl>
                                          </p:spTgt>
                                        </p:tgtEl>
                                        <p:attrNameLst>
                                          <p:attrName/>
                                        </p:attrNameLst>
                                      </p:cBhvr>
                                    </p:anim>
                                  </p:childTnLst>
                                  <p:subTnLst>
                                    <p:animClr clrSpc="rgb" dir="cw">
                                      <p:cBhvr override="childStyle">
                                        <p:cTn dur="1" fill="hold" display="0" masterRel="nextClick" afterEffect="1"/>
                                        <p:tgtEl>
                                          <p:spTgt spid="33795">
                                            <p:txEl>
                                              <p:pRg st="8" end="8"/>
                                            </p:txEl>
                                          </p:spTgt>
                                        </p:tgtEl>
                                        <p:attrNameLst>
                                          <p:attrName>ppt_c</p:attrName>
                                        </p:attrNameLst>
                                      </p:cBhvr>
                                      <p:to>
                                        <a:srgbClr val="0000CC"/>
                                      </p:to>
                                    </p:animClr>
                                    <p:audio>
                                      <p:cMediaNode>
                                        <p:cTn display="0" masterRel="sameClick">
                                          <p:stCondLst>
                                            <p:cond evt="begin" delay="0">
                                              <p:tn val="51"/>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a:xfrm>
            <a:off x="228600" y="152400"/>
            <a:ext cx="8305800" cy="1143000"/>
          </a:xfrm>
        </p:spPr>
        <p:txBody>
          <a:bodyPr>
            <a:noAutofit/>
          </a:bodyPr>
          <a:lstStyle/>
          <a:p>
            <a:pPr algn="ctr" eaLnBrk="1" fontAlgn="auto" hangingPunct="1">
              <a:spcAft>
                <a:spcPts val="0"/>
              </a:spcAft>
              <a:defRPr/>
            </a:pPr>
            <a:r>
              <a:rPr lang="en-US" sz="36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Requirements for Holders in Due Course</a:t>
            </a:r>
            <a:endParaRPr lang="en-US" sz="3600"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4820" name="Rectangle 1028"/>
          <p:cNvSpPr>
            <a:spLocks noGrp="1" noChangeArrowheads="1"/>
          </p:cNvSpPr>
          <p:nvPr>
            <p:ph type="body" sz="half" idx="2"/>
          </p:nvPr>
        </p:nvSpPr>
        <p:spPr>
          <a:xfrm>
            <a:off x="609600" y="1524000"/>
            <a:ext cx="8153400" cy="5105400"/>
          </a:xfrm>
        </p:spPr>
        <p:txBody>
          <a:bodyPr>
            <a:normAutofit/>
          </a:bodyPr>
          <a:lstStyle/>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Person in possession of negotiable instrument may be </a:t>
            </a:r>
            <a:r>
              <a:rPr lang="en-US" i="1" dirty="0" smtClean="0">
                <a:solidFill>
                  <a:srgbClr val="7030A0"/>
                </a:solidFill>
                <a:latin typeface="Arial" pitchFamily="34" charset="0"/>
                <a:cs typeface="Arial" pitchFamily="34" charset="0"/>
              </a:rPr>
              <a:t>ordinary holder</a:t>
            </a:r>
            <a:r>
              <a:rPr lang="en-US" dirty="0" smtClean="0">
                <a:solidFill>
                  <a:srgbClr val="7030A0"/>
                </a:solidFill>
                <a:latin typeface="Arial" pitchFamily="34" charset="0"/>
                <a:cs typeface="Arial" pitchFamily="34" charset="0"/>
              </a:rPr>
              <a:t> </a:t>
            </a:r>
            <a:r>
              <a:rPr lang="en-US" dirty="0" smtClean="0">
                <a:solidFill>
                  <a:schemeClr val="accent1">
                    <a:lumMod val="75000"/>
                  </a:schemeClr>
                </a:solidFill>
                <a:latin typeface="Arial" pitchFamily="34" charset="0"/>
                <a:cs typeface="Arial" pitchFamily="34" charset="0"/>
              </a:rPr>
              <a:t>or</a:t>
            </a:r>
            <a:r>
              <a:rPr lang="en-US" dirty="0" smtClean="0">
                <a:solidFill>
                  <a:srgbClr val="336699"/>
                </a:solidFill>
                <a:latin typeface="Arial" pitchFamily="34" charset="0"/>
                <a:cs typeface="Arial" pitchFamily="34" charset="0"/>
              </a:rPr>
              <a:t> </a:t>
            </a:r>
            <a:r>
              <a:rPr lang="en-US" i="1" dirty="0" smtClean="0">
                <a:solidFill>
                  <a:srgbClr val="7030A0"/>
                </a:solidFill>
                <a:latin typeface="Arial" pitchFamily="34" charset="0"/>
                <a:cs typeface="Arial" pitchFamily="34" charset="0"/>
              </a:rPr>
              <a:t>holder in due course</a:t>
            </a:r>
          </a:p>
          <a:p>
            <a:pPr marL="274320" indent="-274320" eaLnBrk="1" fontAlgn="auto" hangingPunct="1">
              <a:spcAft>
                <a:spcPts val="600"/>
              </a:spcAft>
              <a:buFont typeface="Wingdings"/>
              <a:buChar char=""/>
              <a:defRPr/>
            </a:pPr>
            <a:r>
              <a:rPr lang="en-US" i="1" dirty="0" smtClean="0">
                <a:solidFill>
                  <a:schemeClr val="accent1">
                    <a:lumMod val="75000"/>
                  </a:schemeClr>
                </a:solidFill>
                <a:latin typeface="Arial" pitchFamily="34" charset="0"/>
                <a:cs typeface="Arial" pitchFamily="34" charset="0"/>
              </a:rPr>
              <a:t>Ordinary holder</a:t>
            </a:r>
            <a:r>
              <a:rPr lang="en-US" dirty="0" smtClean="0">
                <a:solidFill>
                  <a:schemeClr val="accent1">
                    <a:lumMod val="75000"/>
                  </a:schemeClr>
                </a:solidFill>
                <a:latin typeface="Arial" pitchFamily="34" charset="0"/>
                <a:cs typeface="Arial" pitchFamily="34" charset="0"/>
              </a:rPr>
              <a:t> </a:t>
            </a:r>
            <a:r>
              <a:rPr lang="en-US" dirty="0" smtClean="0">
                <a:solidFill>
                  <a:srgbClr val="7030A0"/>
                </a:solidFill>
                <a:latin typeface="Arial" pitchFamily="34" charset="0"/>
                <a:cs typeface="Arial" pitchFamily="34" charset="0"/>
              </a:rPr>
              <a:t>has same contract responsibilities as assignee – </a:t>
            </a:r>
            <a:r>
              <a:rPr lang="en-US" i="1" dirty="0" smtClean="0">
                <a:solidFill>
                  <a:schemeClr val="accent1">
                    <a:lumMod val="75000"/>
                  </a:schemeClr>
                </a:solidFill>
                <a:latin typeface="Arial" pitchFamily="34" charset="0"/>
                <a:cs typeface="Arial" pitchFamily="34" charset="0"/>
              </a:rPr>
              <a:t>holder in due course</a:t>
            </a:r>
            <a:r>
              <a:rPr lang="en-US" dirty="0" smtClean="0">
                <a:solidFill>
                  <a:srgbClr val="336699"/>
                </a:solidFill>
                <a:latin typeface="Arial" pitchFamily="34" charset="0"/>
                <a:cs typeface="Arial" pitchFamily="34" charset="0"/>
              </a:rPr>
              <a:t> </a:t>
            </a:r>
            <a:r>
              <a:rPr lang="en-US" dirty="0" smtClean="0">
                <a:solidFill>
                  <a:srgbClr val="7030A0"/>
                </a:solidFill>
                <a:latin typeface="Arial" pitchFamily="34" charset="0"/>
                <a:cs typeface="Arial" pitchFamily="34" charset="0"/>
              </a:rPr>
              <a:t>does </a:t>
            </a:r>
            <a:r>
              <a:rPr lang="en-US" u="sng" dirty="0" smtClean="0">
                <a:solidFill>
                  <a:srgbClr val="7030A0"/>
                </a:solidFill>
                <a:latin typeface="Arial" pitchFamily="34" charset="0"/>
                <a:cs typeface="Arial" pitchFamily="34" charset="0"/>
              </a:rPr>
              <a:t>not</a:t>
            </a:r>
          </a:p>
          <a:p>
            <a:pPr marL="274320" indent="-274320" eaLnBrk="1" fontAlgn="auto" hangingPunct="1">
              <a:spcAft>
                <a:spcPts val="600"/>
              </a:spcAft>
              <a:buFont typeface="Wingdings"/>
              <a:buChar char=""/>
              <a:defRPr/>
            </a:pPr>
            <a:r>
              <a:rPr lang="en-US" dirty="0" smtClean="0">
                <a:solidFill>
                  <a:schemeClr val="accent1">
                    <a:lumMod val="75000"/>
                  </a:schemeClr>
                </a:solidFill>
                <a:latin typeface="Arial" pitchFamily="34" charset="0"/>
                <a:cs typeface="Arial" pitchFamily="34" charset="0"/>
              </a:rPr>
              <a:t>To be </a:t>
            </a:r>
            <a:r>
              <a:rPr lang="en-US" i="1" dirty="0" smtClean="0">
                <a:solidFill>
                  <a:schemeClr val="accent1">
                    <a:lumMod val="75000"/>
                  </a:schemeClr>
                </a:solidFill>
                <a:latin typeface="Arial" pitchFamily="34" charset="0"/>
                <a:cs typeface="Arial" pitchFamily="34" charset="0"/>
              </a:rPr>
              <a:t>holder in due course</a:t>
            </a:r>
            <a:r>
              <a:rPr lang="en-US" dirty="0" smtClean="0">
                <a:solidFill>
                  <a:schemeClr val="accent1">
                    <a:lumMod val="75000"/>
                  </a:schemeClr>
                </a:solidFill>
                <a:latin typeface="Arial" pitchFamily="34" charset="0"/>
                <a:cs typeface="Arial" pitchFamily="34" charset="0"/>
              </a:rPr>
              <a:t>, transferee must:</a:t>
            </a:r>
          </a:p>
          <a:p>
            <a:pPr marL="640080" lvl="1" indent="-274320" eaLnBrk="1" fontAlgn="auto" hangingPunct="1">
              <a:spcBef>
                <a:spcPts val="600"/>
              </a:spcBef>
              <a:spcAft>
                <a:spcPts val="600"/>
              </a:spcAft>
              <a:buFont typeface="Wingdings 2"/>
              <a:buChar char=""/>
              <a:defRPr/>
            </a:pPr>
            <a:r>
              <a:rPr lang="en-US" sz="2000" u="sng" dirty="0" smtClean="0">
                <a:solidFill>
                  <a:srgbClr val="7030A0"/>
                </a:solidFill>
                <a:latin typeface="Arial" pitchFamily="34" charset="0"/>
                <a:cs typeface="Arial" pitchFamily="34" charset="0"/>
              </a:rPr>
              <a:t>Give value</a:t>
            </a:r>
            <a:r>
              <a:rPr lang="en-US" sz="2000" dirty="0" smtClean="0">
                <a:solidFill>
                  <a:srgbClr val="7030A0"/>
                </a:solidFill>
                <a:latin typeface="Arial" pitchFamily="34" charset="0"/>
                <a:cs typeface="Arial" pitchFamily="34" charset="0"/>
              </a:rPr>
              <a:t> for instrument</a:t>
            </a:r>
          </a:p>
          <a:p>
            <a:pPr marL="640080" lvl="1" indent="-274320" eaLnBrk="1" fontAlgn="auto" hangingPunct="1">
              <a:spcBef>
                <a:spcPts val="600"/>
              </a:spcBef>
              <a:spcAft>
                <a:spcPts val="600"/>
              </a:spcAft>
              <a:buFont typeface="Wingdings 2"/>
              <a:buChar char=""/>
              <a:defRPr/>
            </a:pPr>
            <a:r>
              <a:rPr lang="en-US" sz="2000" dirty="0" smtClean="0">
                <a:solidFill>
                  <a:srgbClr val="7030A0"/>
                </a:solidFill>
                <a:latin typeface="Arial" pitchFamily="34" charset="0"/>
                <a:cs typeface="Arial" pitchFamily="34" charset="0"/>
              </a:rPr>
              <a:t>Take instrument </a:t>
            </a:r>
            <a:r>
              <a:rPr lang="en-US" sz="2000" u="sng" dirty="0" smtClean="0">
                <a:solidFill>
                  <a:srgbClr val="7030A0"/>
                </a:solidFill>
                <a:latin typeface="Arial" pitchFamily="34" charset="0"/>
                <a:cs typeface="Arial" pitchFamily="34" charset="0"/>
              </a:rPr>
              <a:t>without knowledge it is overdue or defective</a:t>
            </a:r>
          </a:p>
          <a:p>
            <a:pPr marL="640080" lvl="1" indent="-274320" eaLnBrk="1" fontAlgn="auto" hangingPunct="1">
              <a:spcBef>
                <a:spcPts val="600"/>
              </a:spcBef>
              <a:spcAft>
                <a:spcPts val="600"/>
              </a:spcAft>
              <a:buFont typeface="Wingdings 2"/>
              <a:buChar char=""/>
              <a:defRPr/>
            </a:pPr>
            <a:r>
              <a:rPr lang="en-US" sz="2000" dirty="0" smtClean="0">
                <a:solidFill>
                  <a:srgbClr val="7030A0"/>
                </a:solidFill>
                <a:latin typeface="Arial" pitchFamily="34" charset="0"/>
                <a:cs typeface="Arial" pitchFamily="34" charset="0"/>
              </a:rPr>
              <a:t>Take instrument </a:t>
            </a:r>
            <a:r>
              <a:rPr lang="en-US" sz="2000" u="sng" dirty="0" smtClean="0">
                <a:solidFill>
                  <a:srgbClr val="7030A0"/>
                </a:solidFill>
                <a:latin typeface="Arial" pitchFamily="34" charset="0"/>
                <a:cs typeface="Arial" pitchFamily="34" charset="0"/>
              </a:rPr>
              <a:t>in good faith</a:t>
            </a: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blinds(vertical)">
                                      <p:cBhvr>
                                        <p:cTn id="7" dur="500"/>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34820">
                                            <p:txEl>
                                              <p:pRg st="0" end="0"/>
                                            </p:txEl>
                                          </p:spTgt>
                                        </p:tgtEl>
                                        <p:attrNameLst>
                                          <p:attrName>style.visibility</p:attrName>
                                        </p:attrNameLst>
                                      </p:cBhvr>
                                      <p:to>
                                        <p:strVal val="visible"/>
                                      </p:to>
                                    </p:set>
                                    <p:anim to="" calcmode="lin" valueType="num">
                                      <p:cBhvr>
                                        <p:cTn id="12" dur="1" fill="hold"/>
                                        <p:tgtEl>
                                          <p:spTgt spid="34820">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34820">
                                            <p:txEl>
                                              <p:pRg st="1" end="1"/>
                                            </p:txEl>
                                          </p:spTgt>
                                        </p:tgtEl>
                                        <p:attrNameLst>
                                          <p:attrName>style.visibility</p:attrName>
                                        </p:attrNameLst>
                                      </p:cBhvr>
                                      <p:to>
                                        <p:strVal val="visible"/>
                                      </p:to>
                                    </p:set>
                                    <p:anim to="" calcmode="lin" valueType="num">
                                      <p:cBhvr>
                                        <p:cTn id="17" dur="1" fill="hold"/>
                                        <p:tgtEl>
                                          <p:spTgt spid="34820">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34820">
                                            <p:txEl>
                                              <p:pRg st="2" end="2"/>
                                            </p:txEl>
                                          </p:spTgt>
                                        </p:tgtEl>
                                        <p:attrNameLst>
                                          <p:attrName>style.visibility</p:attrName>
                                        </p:attrNameLst>
                                      </p:cBhvr>
                                      <p:to>
                                        <p:strVal val="visible"/>
                                      </p:to>
                                    </p:set>
                                    <p:anim to="" calcmode="lin" valueType="num">
                                      <p:cBhvr>
                                        <p:cTn id="22" dur="1" fill="hold"/>
                                        <p:tgtEl>
                                          <p:spTgt spid="34820">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34820">
                                            <p:txEl>
                                              <p:pRg st="3" end="3"/>
                                            </p:txEl>
                                          </p:spTgt>
                                        </p:tgtEl>
                                        <p:attrNameLst>
                                          <p:attrName>style.visibility</p:attrName>
                                        </p:attrNameLst>
                                      </p:cBhvr>
                                      <p:to>
                                        <p:strVal val="visible"/>
                                      </p:to>
                                    </p:set>
                                    <p:anim to="" calcmode="lin" valueType="num">
                                      <p:cBhvr>
                                        <p:cTn id="27" dur="1" fill="hold"/>
                                        <p:tgtEl>
                                          <p:spTgt spid="34820">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34820">
                                            <p:txEl>
                                              <p:pRg st="4" end="4"/>
                                            </p:txEl>
                                          </p:spTgt>
                                        </p:tgtEl>
                                        <p:attrNameLst>
                                          <p:attrName>style.visibility</p:attrName>
                                        </p:attrNameLst>
                                      </p:cBhvr>
                                      <p:to>
                                        <p:strVal val="visible"/>
                                      </p:to>
                                    </p:set>
                                    <p:anim to="" calcmode="lin" valueType="num">
                                      <p:cBhvr>
                                        <p:cTn id="32" dur="1" fill="hold"/>
                                        <p:tgtEl>
                                          <p:spTgt spid="34820">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34820">
                                            <p:txEl>
                                              <p:pRg st="5" end="5"/>
                                            </p:txEl>
                                          </p:spTgt>
                                        </p:tgtEl>
                                        <p:attrNameLst>
                                          <p:attrName>style.visibility</p:attrName>
                                        </p:attrNameLst>
                                      </p:cBhvr>
                                      <p:to>
                                        <p:strVal val="visible"/>
                                      </p:to>
                                    </p:set>
                                    <p:anim to="" calcmode="lin" valueType="num">
                                      <p:cBhvr>
                                        <p:cTn id="37" dur="1" fill="hold"/>
                                        <p:tgtEl>
                                          <p:spTgt spid="34820">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P spid="34820"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77200" cy="1066800"/>
          </a:xfrm>
        </p:spPr>
        <p:txBody>
          <a:bodyPr>
            <a:normAutofit/>
          </a:bodyPr>
          <a:lstStyle/>
          <a:p>
            <a:pPr algn="ctr" eaLnBrk="1" fontAlgn="auto" hangingPunct="1">
              <a:spcAft>
                <a:spcPts val="0"/>
              </a:spcAft>
              <a:defRPr/>
            </a:pPr>
            <a:r>
              <a:rPr lang="en-US" sz="32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International Perspective</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“MIXING RELIGION AND FINANCE”</a:t>
            </a:r>
            <a:endParaRPr lang="en-US" sz="2800" dirty="0">
              <a:solidFill>
                <a:srgbClr val="7030A0"/>
              </a:solidFill>
              <a:latin typeface="Arial" pitchFamily="34" charset="0"/>
              <a:cs typeface="Arial" pitchFamily="34" charset="0"/>
            </a:endParaRPr>
          </a:p>
        </p:txBody>
      </p:sp>
      <p:sp>
        <p:nvSpPr>
          <p:cNvPr id="3" name="Content Placeholder 2"/>
          <p:cNvSpPr>
            <a:spLocks noGrp="1"/>
          </p:cNvSpPr>
          <p:nvPr>
            <p:ph sz="quarter" idx="1"/>
          </p:nvPr>
        </p:nvSpPr>
        <p:spPr>
          <a:xfrm>
            <a:off x="609600" y="1524000"/>
            <a:ext cx="8077200" cy="5105400"/>
          </a:xfrm>
        </p:spPr>
        <p:txBody>
          <a:bodyPr>
            <a:normAutofit/>
          </a:bodyPr>
          <a:lstStyle/>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In U.S. laws limiting high interest rates (</a:t>
            </a:r>
            <a:r>
              <a:rPr lang="en-US" sz="2000" i="1" dirty="0" smtClean="0">
                <a:solidFill>
                  <a:schemeClr val="accent1">
                    <a:lumMod val="75000"/>
                  </a:schemeClr>
                </a:solidFill>
                <a:latin typeface="Arial" pitchFamily="34" charset="0"/>
                <a:cs typeface="Arial" pitchFamily="34" charset="0"/>
              </a:rPr>
              <a:t>usury) </a:t>
            </a:r>
            <a:r>
              <a:rPr lang="en-US" sz="2000" dirty="0" smtClean="0">
                <a:solidFill>
                  <a:schemeClr val="accent1">
                    <a:lumMod val="75000"/>
                  </a:schemeClr>
                </a:solidFill>
                <a:latin typeface="Arial" pitchFamily="34" charset="0"/>
                <a:cs typeface="Arial" pitchFamily="34" charset="0"/>
              </a:rPr>
              <a:t>can be traced to Christian views that the practice is sinful.</a:t>
            </a:r>
          </a:p>
          <a:p>
            <a:pPr marL="274320" indent="-274320" eaLnBrk="1" fontAlgn="auto" hangingPunct="1">
              <a:spcAft>
                <a:spcPts val="600"/>
              </a:spcAft>
              <a:buFont typeface="Wingdings"/>
              <a:buChar char=""/>
              <a:defRPr/>
            </a:pPr>
            <a:r>
              <a:rPr lang="en-US" sz="2000" dirty="0" smtClean="0">
                <a:solidFill>
                  <a:srgbClr val="7030A0"/>
                </a:solidFill>
                <a:latin typeface="Arial" pitchFamily="34" charset="0"/>
                <a:cs typeface="Arial" pitchFamily="34" charset="0"/>
              </a:rPr>
              <a:t>Islamic limits on interest are even more stringent.</a:t>
            </a:r>
          </a:p>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Some Islamic countries </a:t>
            </a:r>
            <a:r>
              <a:rPr lang="en-US" sz="2000" u="sng" dirty="0" smtClean="0">
                <a:solidFill>
                  <a:schemeClr val="accent1">
                    <a:lumMod val="75000"/>
                  </a:schemeClr>
                </a:solidFill>
                <a:latin typeface="Arial" pitchFamily="34" charset="0"/>
                <a:cs typeface="Arial" pitchFamily="34" charset="0"/>
              </a:rPr>
              <a:t>prohibit</a:t>
            </a:r>
            <a:r>
              <a:rPr lang="en-US" sz="2000" dirty="0" smtClean="0">
                <a:solidFill>
                  <a:schemeClr val="accent1">
                    <a:lumMod val="75000"/>
                  </a:schemeClr>
                </a:solidFill>
                <a:latin typeface="Arial" pitchFamily="34" charset="0"/>
                <a:cs typeface="Arial" pitchFamily="34" charset="0"/>
              </a:rPr>
              <a:t> “banking as usual”, such as charging </a:t>
            </a:r>
            <a:r>
              <a:rPr lang="en-US" sz="2000" u="sng" dirty="0" smtClean="0">
                <a:solidFill>
                  <a:schemeClr val="accent1">
                    <a:lumMod val="75000"/>
                  </a:schemeClr>
                </a:solidFill>
                <a:latin typeface="Arial" pitchFamily="34" charset="0"/>
                <a:cs typeface="Arial" pitchFamily="34" charset="0"/>
              </a:rPr>
              <a:t>interest on loans</a:t>
            </a:r>
            <a:r>
              <a:rPr lang="en-US" sz="2000" dirty="0" smtClean="0">
                <a:solidFill>
                  <a:schemeClr val="accent1">
                    <a:lumMod val="75000"/>
                  </a:schemeClr>
                </a:solidFill>
                <a:latin typeface="Arial" pitchFamily="34" charset="0"/>
                <a:cs typeface="Arial" pitchFamily="34" charset="0"/>
              </a:rPr>
              <a:t> &amp; </a:t>
            </a:r>
            <a:r>
              <a:rPr lang="en-US" sz="2000" u="sng" dirty="0" smtClean="0">
                <a:solidFill>
                  <a:schemeClr val="accent1">
                    <a:lumMod val="75000"/>
                  </a:schemeClr>
                </a:solidFill>
                <a:latin typeface="Arial" pitchFamily="34" charset="0"/>
                <a:cs typeface="Arial" pitchFamily="34" charset="0"/>
              </a:rPr>
              <a:t>paying interest to depositors</a:t>
            </a:r>
            <a:r>
              <a:rPr lang="en-US" sz="2000" dirty="0" smtClean="0">
                <a:solidFill>
                  <a:schemeClr val="accent1">
                    <a:lumMod val="75000"/>
                  </a:schemeClr>
                </a:solidFill>
                <a:latin typeface="Arial" pitchFamily="34" charset="0"/>
                <a:cs typeface="Arial" pitchFamily="34" charset="0"/>
              </a:rPr>
              <a:t>.</a:t>
            </a:r>
          </a:p>
          <a:p>
            <a:pPr marL="274320" indent="-274320" eaLnBrk="1" fontAlgn="auto" hangingPunct="1">
              <a:spcAft>
                <a:spcPts val="600"/>
              </a:spcAft>
              <a:buFont typeface="Wingdings"/>
              <a:buChar char=""/>
              <a:defRPr/>
            </a:pPr>
            <a:r>
              <a:rPr lang="en-US" sz="2000" dirty="0" smtClean="0">
                <a:solidFill>
                  <a:srgbClr val="7030A0"/>
                </a:solidFill>
                <a:latin typeface="Arial" pitchFamily="34" charset="0"/>
                <a:cs typeface="Arial" pitchFamily="34" charset="0"/>
              </a:rPr>
              <a:t>Many believers in the Koran hold this to be </a:t>
            </a:r>
            <a:r>
              <a:rPr lang="en-US" sz="2000" i="1" u="sng" dirty="0" smtClean="0">
                <a:solidFill>
                  <a:srgbClr val="7030A0"/>
                </a:solidFill>
                <a:latin typeface="Arial" pitchFamily="34" charset="0"/>
                <a:cs typeface="Arial" pitchFamily="34" charset="0"/>
              </a:rPr>
              <a:t>haram</a:t>
            </a:r>
            <a:r>
              <a:rPr lang="en-US" sz="2000" i="1" dirty="0" smtClean="0">
                <a:solidFill>
                  <a:srgbClr val="7030A0"/>
                </a:solidFill>
                <a:latin typeface="Arial" pitchFamily="34" charset="0"/>
                <a:cs typeface="Arial" pitchFamily="34" charset="0"/>
              </a:rPr>
              <a:t> </a:t>
            </a:r>
            <a:r>
              <a:rPr lang="en-US" sz="2000" dirty="0" smtClean="0">
                <a:solidFill>
                  <a:srgbClr val="7030A0"/>
                </a:solidFill>
                <a:latin typeface="Arial" pitchFamily="34" charset="0"/>
                <a:cs typeface="Arial" pitchFamily="34" charset="0"/>
              </a:rPr>
              <a:t>or banned by Islam.</a:t>
            </a:r>
          </a:p>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In Malaysia and other countries, banks consult with advisers on </a:t>
            </a:r>
            <a:r>
              <a:rPr lang="en-US" sz="2000" u="sng" dirty="0" smtClean="0">
                <a:solidFill>
                  <a:schemeClr val="accent1">
                    <a:lumMod val="75000"/>
                  </a:schemeClr>
                </a:solidFill>
                <a:latin typeface="Arial" pitchFamily="34" charset="0"/>
                <a:cs typeface="Arial" pitchFamily="34" charset="0"/>
              </a:rPr>
              <a:t>Shariah</a:t>
            </a:r>
            <a:r>
              <a:rPr lang="en-US" sz="2000" dirty="0" smtClean="0">
                <a:solidFill>
                  <a:schemeClr val="accent1">
                    <a:lumMod val="75000"/>
                  </a:schemeClr>
                </a:solidFill>
                <a:latin typeface="Arial" pitchFamily="34" charset="0"/>
                <a:cs typeface="Arial" pitchFamily="34" charset="0"/>
              </a:rPr>
              <a:t> (Islamic law) about what forms of loans and repayments are acceptable. </a:t>
            </a:r>
          </a:p>
          <a:p>
            <a:pPr marL="274320" indent="-274320" eaLnBrk="1" fontAlgn="auto" hangingPunct="1">
              <a:spcAft>
                <a:spcPts val="600"/>
              </a:spcAft>
              <a:buFont typeface="Wingdings"/>
              <a:buChar char=""/>
              <a:defRPr/>
            </a:pPr>
            <a:r>
              <a:rPr lang="en-US" sz="2000" dirty="0" smtClean="0">
                <a:solidFill>
                  <a:srgbClr val="7030A0"/>
                </a:solidFill>
                <a:latin typeface="Arial" pitchFamily="34" charset="0"/>
                <a:cs typeface="Arial" pitchFamily="34" charset="0"/>
              </a:rPr>
              <a:t>Modern financial instruments are now more widely available – but the presentation is different.</a:t>
            </a:r>
          </a:p>
          <a:p>
            <a:pPr marL="274320" indent="-274320" algn="r" eaLnBrk="1" fontAlgn="auto" hangingPunct="1">
              <a:spcBef>
                <a:spcPts val="0"/>
              </a:spcBef>
              <a:spcAft>
                <a:spcPts val="0"/>
              </a:spcAft>
              <a:buNone/>
              <a:defRPr/>
            </a:pPr>
            <a:r>
              <a:rPr lang="en-US" sz="1600" b="1" dirty="0" smtClean="0">
                <a:solidFill>
                  <a:schemeClr val="accent1">
                    <a:lumMod val="75000"/>
                  </a:schemeClr>
                </a:solidFill>
                <a:latin typeface="Arial" pitchFamily="34" charset="0"/>
                <a:cs typeface="Arial" pitchFamily="34" charset="0"/>
              </a:rPr>
              <a:t>(Continued)</a:t>
            </a:r>
          </a:p>
        </p:txBody>
      </p:sp>
    </p:spTree>
  </p:cSld>
  <p:clrMapOvr>
    <a:masterClrMapping/>
  </p:clrMapOvr>
  <p:transition>
    <p:pull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524000"/>
            <a:ext cx="7924800" cy="5029200"/>
          </a:xfrm>
        </p:spPr>
        <p:txBody>
          <a:bodyPr>
            <a:normAutofit/>
          </a:bodyPr>
          <a:lstStyle/>
          <a:p>
            <a:pPr marL="274320" indent="-274320" eaLnBrk="1" fontAlgn="auto" hangingPunct="1">
              <a:spcAft>
                <a:spcPts val="600"/>
              </a:spcAft>
              <a:buFont typeface="Wingdings"/>
              <a:buChar char=""/>
              <a:defRPr/>
            </a:pPr>
            <a:r>
              <a:rPr lang="en-US" sz="2000" dirty="0" smtClean="0">
                <a:solidFill>
                  <a:srgbClr val="7030A0"/>
                </a:solidFill>
                <a:latin typeface="Arial" pitchFamily="34" charset="0"/>
                <a:cs typeface="Arial" pitchFamily="34" charset="0"/>
              </a:rPr>
              <a:t>Example: Conventional finance company may borrow $100 million and pay 6% ($6 million/year) on 10-year note.</a:t>
            </a:r>
          </a:p>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Then repay principal.</a:t>
            </a:r>
          </a:p>
          <a:p>
            <a:pPr marL="274320" indent="-274320" eaLnBrk="1" fontAlgn="auto" hangingPunct="1">
              <a:spcAft>
                <a:spcPts val="600"/>
              </a:spcAft>
              <a:buFont typeface="Wingdings"/>
              <a:buChar char=""/>
              <a:defRPr/>
            </a:pPr>
            <a:r>
              <a:rPr lang="en-US" sz="2000" dirty="0" smtClean="0">
                <a:solidFill>
                  <a:srgbClr val="7030A0"/>
                </a:solidFill>
                <a:latin typeface="Arial" pitchFamily="34" charset="0"/>
                <a:cs typeface="Arial" pitchFamily="34" charset="0"/>
              </a:rPr>
              <a:t>Under rules permitted (</a:t>
            </a:r>
            <a:r>
              <a:rPr lang="en-US" sz="2000" i="1" u="sng" dirty="0" smtClean="0">
                <a:solidFill>
                  <a:srgbClr val="7030A0"/>
                </a:solidFill>
                <a:latin typeface="Arial" pitchFamily="34" charset="0"/>
                <a:cs typeface="Arial" pitchFamily="34" charset="0"/>
              </a:rPr>
              <a:t>halal</a:t>
            </a:r>
            <a:r>
              <a:rPr lang="en-US" sz="2000" dirty="0" smtClean="0">
                <a:solidFill>
                  <a:srgbClr val="7030A0"/>
                </a:solidFill>
                <a:latin typeface="Arial" pitchFamily="34" charset="0"/>
                <a:cs typeface="Arial" pitchFamily="34" charset="0"/>
              </a:rPr>
              <a:t>) by some Islamists, the borrowing company transfers assets, like buildings to a legal entity like a trust (</a:t>
            </a:r>
            <a:r>
              <a:rPr lang="en-US" sz="2000" i="1" u="sng" dirty="0" smtClean="0">
                <a:solidFill>
                  <a:srgbClr val="7030A0"/>
                </a:solidFill>
                <a:latin typeface="Arial" pitchFamily="34" charset="0"/>
                <a:cs typeface="Arial" pitchFamily="34" charset="0"/>
              </a:rPr>
              <a:t>ijara sukuk</a:t>
            </a:r>
            <a:r>
              <a:rPr lang="en-US" sz="2000" i="1" dirty="0" smtClean="0">
                <a:solidFill>
                  <a:srgbClr val="7030A0"/>
                </a:solidFill>
                <a:latin typeface="Arial" pitchFamily="34" charset="0"/>
                <a:cs typeface="Arial" pitchFamily="34" charset="0"/>
              </a:rPr>
              <a:t>).</a:t>
            </a:r>
          </a:p>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Company leases assets back for payments of $6 million/year.</a:t>
            </a:r>
          </a:p>
          <a:p>
            <a:pPr marL="274320" indent="-274320" eaLnBrk="1" fontAlgn="auto" hangingPunct="1">
              <a:spcAft>
                <a:spcPts val="600"/>
              </a:spcAft>
              <a:buFont typeface="Wingdings"/>
              <a:buChar char=""/>
              <a:defRPr/>
            </a:pPr>
            <a:r>
              <a:rPr lang="en-US" sz="2000" dirty="0" smtClean="0">
                <a:solidFill>
                  <a:srgbClr val="7030A0"/>
                </a:solidFill>
                <a:latin typeface="Arial" pitchFamily="34" charset="0"/>
                <a:cs typeface="Arial" pitchFamily="34" charset="0"/>
              </a:rPr>
              <a:t>Borrower also pledges to buy back assets at the end of 10 years for $100 million.</a:t>
            </a:r>
          </a:p>
          <a:p>
            <a:pPr marL="274320" indent="-274320" eaLnBrk="1" fontAlgn="auto" hangingPunct="1">
              <a:spcAft>
                <a:spcPts val="600"/>
              </a:spcAft>
              <a:buFont typeface="Wingdings"/>
              <a:buChar char=""/>
              <a:defRPr/>
            </a:pPr>
            <a:r>
              <a:rPr lang="en-US" sz="2000" dirty="0" smtClean="0">
                <a:solidFill>
                  <a:schemeClr val="accent1">
                    <a:lumMod val="75000"/>
                  </a:schemeClr>
                </a:solidFill>
                <a:latin typeface="Arial" pitchFamily="34" charset="0"/>
                <a:cs typeface="Arial" pitchFamily="34" charset="0"/>
              </a:rPr>
              <a:t>Not all Islamists agree this is acceptable.</a:t>
            </a:r>
          </a:p>
          <a:p>
            <a:pPr marL="274320" indent="-274320" eaLnBrk="1" fontAlgn="auto" hangingPunct="1">
              <a:spcAft>
                <a:spcPts val="600"/>
              </a:spcAft>
              <a:buFont typeface="Wingdings"/>
              <a:buChar char=""/>
              <a:defRPr/>
            </a:pPr>
            <a:r>
              <a:rPr lang="en-US" sz="2000" dirty="0" smtClean="0">
                <a:solidFill>
                  <a:srgbClr val="7030A0"/>
                </a:solidFill>
                <a:latin typeface="Arial" pitchFamily="34" charset="0"/>
                <a:cs typeface="Arial" pitchFamily="34" charset="0"/>
              </a:rPr>
              <a:t>However, many banks using this method have seen explosion of growth.</a:t>
            </a:r>
          </a:p>
          <a:p>
            <a:pPr marL="274320" indent="-274320" eaLnBrk="1" fontAlgn="auto" hangingPunct="1">
              <a:spcAft>
                <a:spcPts val="0"/>
              </a:spcAft>
              <a:buFont typeface="Wingdings"/>
              <a:buChar char=""/>
              <a:defRPr/>
            </a:pPr>
            <a:endParaRPr lang="en-US" dirty="0"/>
          </a:p>
        </p:txBody>
      </p:sp>
      <p:sp>
        <p:nvSpPr>
          <p:cNvPr id="5" name="Title 1"/>
          <p:cNvSpPr>
            <a:spLocks noGrp="1"/>
          </p:cNvSpPr>
          <p:nvPr>
            <p:ph type="title"/>
          </p:nvPr>
        </p:nvSpPr>
        <p:spPr>
          <a:xfrm>
            <a:off x="457200" y="0"/>
            <a:ext cx="8077200" cy="1066800"/>
          </a:xfrm>
        </p:spPr>
        <p:txBody>
          <a:bodyPr>
            <a:normAutofit/>
          </a:bodyPr>
          <a:lstStyle/>
          <a:p>
            <a:pPr algn="ctr" eaLnBrk="1" fontAlgn="auto" hangingPunct="1">
              <a:spcAft>
                <a:spcPts val="0"/>
              </a:spcAft>
              <a:defRPr/>
            </a:pPr>
            <a:r>
              <a:rPr lang="en-US" sz="32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International Perspective</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“MIXING RELIGION AND FINANCE”</a:t>
            </a:r>
            <a:endParaRPr lang="en-US" sz="2800" dirty="0">
              <a:solidFill>
                <a:srgbClr val="7030A0"/>
              </a:solidFill>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0"/>
            <a:ext cx="8229600" cy="838200"/>
          </a:xfrm>
        </p:spPr>
        <p:txBody>
          <a:bodyPr>
            <a:noAutofit/>
          </a:bodyPr>
          <a:lstStyle/>
          <a:p>
            <a:pPr algn="ctr" eaLnBrk="1" fontAlgn="auto" hangingPunct="1">
              <a:spcAft>
                <a:spcPts val="0"/>
              </a:spcAft>
              <a:defRPr/>
            </a:pPr>
            <a:r>
              <a:rPr lang="en-US" sz="3200" b="1"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rPr>
              <a:t>Major Types of Negotiable Instruments</a:t>
            </a:r>
            <a:endParaRPr lang="en-US" sz="3200" dirty="0" smtClean="0">
              <a:solidFill>
                <a:schemeClr val="accent1">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1747" name="Rectangle 3"/>
          <p:cNvSpPr>
            <a:spLocks noGrp="1" noChangeArrowheads="1"/>
          </p:cNvSpPr>
          <p:nvPr>
            <p:ph sz="quarter" idx="2"/>
          </p:nvPr>
        </p:nvSpPr>
        <p:spPr>
          <a:xfrm>
            <a:off x="304800" y="1219200"/>
            <a:ext cx="3962400" cy="5029200"/>
          </a:xfrm>
        </p:spPr>
        <p:txBody>
          <a:bodyPr>
            <a:noAutofit/>
          </a:bodyPr>
          <a:lstStyle/>
          <a:p>
            <a:pPr marL="274320" indent="-274320" algn="ctr" eaLnBrk="1" fontAlgn="auto" hangingPunct="1">
              <a:spcAft>
                <a:spcPts val="0"/>
              </a:spcAft>
              <a:buFont typeface="Wingdings"/>
              <a:buNone/>
              <a:defRPr/>
            </a:pPr>
            <a:r>
              <a:rPr lang="en-US" sz="2000" b="1" u="sng" dirty="0" smtClean="0">
                <a:solidFill>
                  <a:srgbClr val="7030A0"/>
                </a:solidFill>
                <a:latin typeface="Arial" pitchFamily="34" charset="0"/>
                <a:cs typeface="Arial" pitchFamily="34" charset="0"/>
              </a:rPr>
              <a:t>Drafts</a:t>
            </a:r>
          </a:p>
          <a:p>
            <a:pPr marL="273367" indent="-274320" eaLnBrk="1" fontAlgn="auto" hangingPunct="1">
              <a:spcAft>
                <a:spcPts val="0"/>
              </a:spcAft>
              <a:buFont typeface="Courier New" pitchFamily="49" charset="0"/>
              <a:buChar char="o"/>
              <a:defRPr/>
            </a:pPr>
            <a:r>
              <a:rPr lang="en-US" sz="2000" dirty="0" smtClean="0">
                <a:solidFill>
                  <a:srgbClr val="7030A0"/>
                </a:solidFill>
                <a:latin typeface="Arial" pitchFamily="34" charset="0"/>
                <a:cs typeface="Arial" pitchFamily="34" charset="0"/>
              </a:rPr>
              <a:t>Unconditional written promise to pay</a:t>
            </a:r>
          </a:p>
          <a:p>
            <a:pPr lvl="1" indent="-182880" eaLnBrk="1" fontAlgn="auto" hangingPunct="1">
              <a:spcBef>
                <a:spcPts val="600"/>
              </a:spcBef>
              <a:spcAft>
                <a:spcPts val="0"/>
              </a:spcAft>
              <a:buClr>
                <a:schemeClr val="accent1">
                  <a:shade val="75000"/>
                </a:schemeClr>
              </a:buClr>
              <a:buFont typeface="Arial" pitchFamily="34" charset="0"/>
              <a:buChar char="•"/>
              <a:defRPr/>
            </a:pPr>
            <a:r>
              <a:rPr lang="en-US" sz="2000" i="1" dirty="0" smtClean="0">
                <a:solidFill>
                  <a:srgbClr val="7030A0"/>
                </a:solidFill>
                <a:latin typeface="Arial" pitchFamily="34" charset="0"/>
                <a:cs typeface="Arial" pitchFamily="34" charset="0"/>
              </a:rPr>
              <a:t>Drawer</a:t>
            </a:r>
            <a:r>
              <a:rPr lang="en-US" sz="2000" dirty="0" smtClean="0">
                <a:solidFill>
                  <a:srgbClr val="7030A0"/>
                </a:solidFill>
                <a:latin typeface="Arial" pitchFamily="34" charset="0"/>
                <a:cs typeface="Arial" pitchFamily="34" charset="0"/>
              </a:rPr>
              <a:t> orders </a:t>
            </a:r>
            <a:r>
              <a:rPr lang="en-US" sz="2000" i="1" dirty="0" smtClean="0">
                <a:solidFill>
                  <a:srgbClr val="7030A0"/>
                </a:solidFill>
                <a:latin typeface="Arial" pitchFamily="34" charset="0"/>
                <a:cs typeface="Arial" pitchFamily="34" charset="0"/>
              </a:rPr>
              <a:t>drawee</a:t>
            </a:r>
            <a:r>
              <a:rPr lang="en-US" sz="2000" dirty="0" smtClean="0">
                <a:solidFill>
                  <a:srgbClr val="7030A0"/>
                </a:solidFill>
                <a:latin typeface="Arial" pitchFamily="34" charset="0"/>
                <a:cs typeface="Arial" pitchFamily="34" charset="0"/>
              </a:rPr>
              <a:t> to pay $$ to </a:t>
            </a:r>
            <a:r>
              <a:rPr lang="en-US" sz="2000" i="1" dirty="0" smtClean="0">
                <a:solidFill>
                  <a:srgbClr val="7030A0"/>
                </a:solidFill>
                <a:latin typeface="Arial" pitchFamily="34" charset="0"/>
                <a:cs typeface="Arial" pitchFamily="34" charset="0"/>
              </a:rPr>
              <a:t>payee</a:t>
            </a:r>
          </a:p>
          <a:p>
            <a:pPr lvl="1" indent="-182880" eaLnBrk="1" fontAlgn="auto" hangingPunct="1">
              <a:spcBef>
                <a:spcPts val="600"/>
              </a:spcBef>
              <a:spcAft>
                <a:spcPts val="0"/>
              </a:spcAft>
              <a:buClr>
                <a:schemeClr val="accent1">
                  <a:shade val="75000"/>
                </a:schemeClr>
              </a:buClr>
              <a:buFont typeface="Arial" pitchFamily="34" charset="0"/>
              <a:buChar char="•"/>
              <a:defRPr/>
            </a:pPr>
            <a:r>
              <a:rPr lang="en-US" sz="2000" i="1" dirty="0" smtClean="0">
                <a:solidFill>
                  <a:srgbClr val="7030A0"/>
                </a:solidFill>
                <a:latin typeface="Arial" pitchFamily="34" charset="0"/>
                <a:cs typeface="Arial" pitchFamily="34" charset="0"/>
              </a:rPr>
              <a:t>Time draft</a:t>
            </a:r>
            <a:r>
              <a:rPr lang="en-US" sz="2000" dirty="0" smtClean="0">
                <a:solidFill>
                  <a:srgbClr val="7030A0"/>
                </a:solidFill>
                <a:latin typeface="Arial" pitchFamily="34" charset="0"/>
                <a:cs typeface="Arial" pitchFamily="34" charset="0"/>
              </a:rPr>
              <a:t> says at a specified time</a:t>
            </a:r>
          </a:p>
          <a:p>
            <a:pPr lvl="1" indent="-182880" eaLnBrk="1" fontAlgn="auto" hangingPunct="1">
              <a:spcBef>
                <a:spcPts val="600"/>
              </a:spcBef>
              <a:spcAft>
                <a:spcPts val="0"/>
              </a:spcAft>
              <a:buClr>
                <a:schemeClr val="accent1">
                  <a:shade val="75000"/>
                </a:schemeClr>
              </a:buClr>
              <a:buFont typeface="Arial" pitchFamily="34" charset="0"/>
              <a:buChar char="•"/>
              <a:defRPr/>
            </a:pPr>
            <a:r>
              <a:rPr lang="en-US" sz="2000" i="1" dirty="0" smtClean="0">
                <a:solidFill>
                  <a:srgbClr val="7030A0"/>
                </a:solidFill>
                <a:latin typeface="Arial" pitchFamily="34" charset="0"/>
                <a:cs typeface="Arial" pitchFamily="34" charset="0"/>
              </a:rPr>
              <a:t>Sight draft</a:t>
            </a:r>
            <a:r>
              <a:rPr lang="en-US" sz="2000" dirty="0" smtClean="0">
                <a:solidFill>
                  <a:srgbClr val="7030A0"/>
                </a:solidFill>
                <a:latin typeface="Arial" pitchFamily="34" charset="0"/>
                <a:cs typeface="Arial" pitchFamily="34" charset="0"/>
              </a:rPr>
              <a:t> gets paid upon presentation</a:t>
            </a:r>
          </a:p>
          <a:p>
            <a:pPr marL="273367" indent="-274320" eaLnBrk="1" fontAlgn="auto" hangingPunct="1">
              <a:spcAft>
                <a:spcPts val="0"/>
              </a:spcAft>
              <a:buFont typeface="Courier New" pitchFamily="49" charset="0"/>
              <a:buChar char="o"/>
              <a:defRPr/>
            </a:pPr>
            <a:r>
              <a:rPr lang="en-US" sz="2000" dirty="0" smtClean="0">
                <a:solidFill>
                  <a:srgbClr val="7030A0"/>
                </a:solidFill>
                <a:latin typeface="Arial" pitchFamily="34" charset="0"/>
                <a:cs typeface="Arial" pitchFamily="34" charset="0"/>
              </a:rPr>
              <a:t>Sales draft – for sale of goods</a:t>
            </a:r>
          </a:p>
          <a:p>
            <a:pPr marL="273367" indent="-274320" eaLnBrk="1" fontAlgn="auto" hangingPunct="1">
              <a:spcAft>
                <a:spcPts val="0"/>
              </a:spcAft>
              <a:buFont typeface="Courier New" pitchFamily="49" charset="0"/>
              <a:buChar char="o"/>
              <a:defRPr/>
            </a:pPr>
            <a:r>
              <a:rPr lang="en-US" sz="2000" dirty="0" smtClean="0">
                <a:solidFill>
                  <a:srgbClr val="7030A0"/>
                </a:solidFill>
                <a:latin typeface="Arial" pitchFamily="34" charset="0"/>
                <a:cs typeface="Arial" pitchFamily="34" charset="0"/>
              </a:rPr>
              <a:t>In international, called a </a:t>
            </a:r>
            <a:r>
              <a:rPr lang="en-US" sz="2000" i="1" dirty="0" smtClean="0">
                <a:solidFill>
                  <a:srgbClr val="7030A0"/>
                </a:solidFill>
                <a:latin typeface="Arial" pitchFamily="34" charset="0"/>
                <a:cs typeface="Arial" pitchFamily="34" charset="0"/>
              </a:rPr>
              <a:t>bill of exchange</a:t>
            </a:r>
          </a:p>
          <a:p>
            <a:pPr marL="273367" indent="-274320" eaLnBrk="1" fontAlgn="auto" hangingPunct="1">
              <a:spcAft>
                <a:spcPts val="0"/>
              </a:spcAft>
              <a:buFont typeface="Courier New" pitchFamily="49" charset="0"/>
              <a:buChar char="o"/>
              <a:defRPr/>
            </a:pPr>
            <a:r>
              <a:rPr lang="en-US" sz="2000" i="1" dirty="0" smtClean="0">
                <a:solidFill>
                  <a:srgbClr val="7030A0"/>
                </a:solidFill>
                <a:latin typeface="Arial" pitchFamily="34" charset="0"/>
                <a:cs typeface="Arial" pitchFamily="34" charset="0"/>
              </a:rPr>
              <a:t>Bankers acceptance </a:t>
            </a:r>
            <a:r>
              <a:rPr lang="en-US" sz="2000" dirty="0" smtClean="0">
                <a:solidFill>
                  <a:srgbClr val="7030A0"/>
                </a:solidFill>
                <a:latin typeface="Arial" pitchFamily="34" charset="0"/>
                <a:cs typeface="Arial" pitchFamily="34" charset="0"/>
              </a:rPr>
              <a:t>creates a guarantee by a bank that draft is good</a:t>
            </a:r>
            <a:r>
              <a:rPr lang="en-US" sz="2000" dirty="0" smtClean="0">
                <a:solidFill>
                  <a:srgbClr val="996633"/>
                </a:solidFill>
                <a:latin typeface="Arial" pitchFamily="34" charset="0"/>
                <a:cs typeface="Arial" pitchFamily="34" charset="0"/>
              </a:rPr>
              <a:t>.</a:t>
            </a:r>
          </a:p>
        </p:txBody>
      </p:sp>
      <p:sp>
        <p:nvSpPr>
          <p:cNvPr id="31748" name="Rectangle 4"/>
          <p:cNvSpPr>
            <a:spLocks noGrp="1" noChangeArrowheads="1"/>
          </p:cNvSpPr>
          <p:nvPr>
            <p:ph sz="quarter" idx="4"/>
          </p:nvPr>
        </p:nvSpPr>
        <p:spPr>
          <a:xfrm>
            <a:off x="4495800" y="1600200"/>
            <a:ext cx="3962400" cy="4648200"/>
          </a:xfrm>
        </p:spPr>
        <p:txBody>
          <a:bodyPr>
            <a:normAutofit/>
          </a:bodyPr>
          <a:lstStyle/>
          <a:p>
            <a:pPr marL="274320" indent="-274320" algn="ctr" eaLnBrk="1" fontAlgn="auto" hangingPunct="1">
              <a:spcAft>
                <a:spcPts val="0"/>
              </a:spcAft>
              <a:buNone/>
              <a:defRPr/>
            </a:pPr>
            <a:r>
              <a:rPr lang="en-US" sz="2000" b="1" u="sng" dirty="0" smtClean="0">
                <a:solidFill>
                  <a:schemeClr val="accent1">
                    <a:lumMod val="75000"/>
                  </a:schemeClr>
                </a:solidFill>
                <a:latin typeface="Arial" pitchFamily="34" charset="0"/>
                <a:cs typeface="Arial" pitchFamily="34" charset="0"/>
              </a:rPr>
              <a:t>Checks</a:t>
            </a:r>
          </a:p>
          <a:p>
            <a:pPr marL="273367" indent="-274320" eaLnBrk="1" fontAlgn="auto" hangingPunct="1">
              <a:spcAft>
                <a:spcPts val="0"/>
              </a:spcAft>
              <a:buFont typeface="Courier New" pitchFamily="49" charset="0"/>
              <a:buChar char="o"/>
              <a:defRPr/>
            </a:pPr>
            <a:r>
              <a:rPr lang="en-US" sz="2000" i="1" dirty="0" smtClean="0">
                <a:solidFill>
                  <a:schemeClr val="accent1">
                    <a:lumMod val="75000"/>
                  </a:schemeClr>
                </a:solidFill>
                <a:latin typeface="Arial" pitchFamily="34" charset="0"/>
                <a:cs typeface="Arial" pitchFamily="34" charset="0"/>
              </a:rPr>
              <a:t>“Draft drawn on a bank and payable on demand”</a:t>
            </a:r>
          </a:p>
          <a:p>
            <a:pPr marL="273367" indent="-274320" eaLnBrk="1" fontAlgn="auto" hangingPunct="1">
              <a:spcAft>
                <a:spcPts val="0"/>
              </a:spcAft>
              <a:buFont typeface="Courier New" pitchFamily="49" charset="0"/>
              <a:buChar char="o"/>
              <a:defRPr/>
            </a:pPr>
            <a:r>
              <a:rPr lang="en-US" sz="2000" dirty="0" smtClean="0">
                <a:solidFill>
                  <a:schemeClr val="accent1">
                    <a:lumMod val="75000"/>
                  </a:schemeClr>
                </a:solidFill>
                <a:latin typeface="Arial" pitchFamily="34" charset="0"/>
                <a:cs typeface="Arial" pitchFamily="34" charset="0"/>
              </a:rPr>
              <a:t>Checks used to be a major method of payment</a:t>
            </a:r>
          </a:p>
          <a:p>
            <a:pPr marL="273367" indent="-274320" eaLnBrk="1" fontAlgn="auto" hangingPunct="1">
              <a:spcAft>
                <a:spcPts val="0"/>
              </a:spcAft>
              <a:buFont typeface="Courier New" pitchFamily="49" charset="0"/>
              <a:buChar char="o"/>
              <a:defRPr/>
            </a:pPr>
            <a:r>
              <a:rPr lang="en-US" sz="2000" dirty="0" smtClean="0">
                <a:solidFill>
                  <a:schemeClr val="accent1">
                    <a:lumMod val="75000"/>
                  </a:schemeClr>
                </a:solidFill>
                <a:latin typeface="Arial" pitchFamily="34" charset="0"/>
                <a:cs typeface="Arial" pitchFamily="34" charset="0"/>
              </a:rPr>
              <a:t>Now credit &amp; debit cards have largely replaced checks</a:t>
            </a:r>
          </a:p>
          <a:p>
            <a:pPr marL="273367" indent="-274320" eaLnBrk="1" fontAlgn="auto" hangingPunct="1">
              <a:spcAft>
                <a:spcPts val="0"/>
              </a:spcAft>
              <a:buFont typeface="Courier New" pitchFamily="49" charset="0"/>
              <a:buChar char="o"/>
              <a:defRPr/>
            </a:pPr>
            <a:r>
              <a:rPr lang="en-US" sz="2000" dirty="0" smtClean="0">
                <a:solidFill>
                  <a:schemeClr val="accent1">
                    <a:lumMod val="75000"/>
                  </a:schemeClr>
                </a:solidFill>
                <a:latin typeface="Arial" pitchFamily="34" charset="0"/>
                <a:cs typeface="Arial" pitchFamily="34" charset="0"/>
              </a:rPr>
              <a:t>On a </a:t>
            </a:r>
            <a:r>
              <a:rPr lang="en-US" sz="2000" i="1" dirty="0" smtClean="0">
                <a:solidFill>
                  <a:schemeClr val="accent1">
                    <a:lumMod val="75000"/>
                  </a:schemeClr>
                </a:solidFill>
                <a:latin typeface="Arial" pitchFamily="34" charset="0"/>
                <a:cs typeface="Arial" pitchFamily="34" charset="0"/>
              </a:rPr>
              <a:t>cashier’s check</a:t>
            </a:r>
            <a:r>
              <a:rPr lang="en-US" sz="2000" dirty="0" smtClean="0">
                <a:solidFill>
                  <a:schemeClr val="accent1">
                    <a:lumMod val="75000"/>
                  </a:schemeClr>
                </a:solidFill>
                <a:latin typeface="Arial" pitchFamily="34" charset="0"/>
                <a:cs typeface="Arial" pitchFamily="34" charset="0"/>
              </a:rPr>
              <a:t> the bank is both </a:t>
            </a:r>
            <a:r>
              <a:rPr lang="en-US" sz="2000" i="1" dirty="0" smtClean="0">
                <a:solidFill>
                  <a:schemeClr val="accent1">
                    <a:lumMod val="75000"/>
                  </a:schemeClr>
                </a:solidFill>
                <a:latin typeface="Arial" pitchFamily="34" charset="0"/>
                <a:cs typeface="Arial" pitchFamily="34" charset="0"/>
              </a:rPr>
              <a:t>drawer </a:t>
            </a:r>
            <a:r>
              <a:rPr lang="en-US" sz="2000" dirty="0" smtClean="0">
                <a:solidFill>
                  <a:schemeClr val="accent1">
                    <a:lumMod val="75000"/>
                  </a:schemeClr>
                </a:solidFill>
                <a:latin typeface="Arial" pitchFamily="34" charset="0"/>
                <a:cs typeface="Arial" pitchFamily="34" charset="0"/>
              </a:rPr>
              <a:t>and </a:t>
            </a:r>
            <a:r>
              <a:rPr lang="en-US" sz="2000" i="1" dirty="0" err="1" smtClean="0">
                <a:solidFill>
                  <a:schemeClr val="accent1">
                    <a:lumMod val="75000"/>
                  </a:schemeClr>
                </a:solidFill>
                <a:latin typeface="Arial" pitchFamily="34" charset="0"/>
                <a:cs typeface="Arial" pitchFamily="34" charset="0"/>
              </a:rPr>
              <a:t>drawee</a:t>
            </a:r>
            <a:endParaRPr lang="en-US" sz="2000" i="1" dirty="0" smtClean="0">
              <a:solidFill>
                <a:schemeClr val="accent1">
                  <a:lumMod val="75000"/>
                </a:schemeClr>
              </a:solidFill>
              <a:latin typeface="Arial" pitchFamily="34" charset="0"/>
              <a:cs typeface="Arial" pitchFamily="34" charset="0"/>
            </a:endParaRPr>
          </a:p>
          <a:p>
            <a:pPr marL="273367" indent="-274320" eaLnBrk="1" fontAlgn="auto" hangingPunct="1">
              <a:spcAft>
                <a:spcPts val="0"/>
              </a:spcAft>
              <a:buFont typeface="Courier New" pitchFamily="49" charset="0"/>
              <a:buChar char="o"/>
              <a:defRPr/>
            </a:pPr>
            <a:r>
              <a:rPr lang="en-US" sz="2000" i="1" dirty="0" smtClean="0">
                <a:solidFill>
                  <a:schemeClr val="accent1">
                    <a:lumMod val="75000"/>
                  </a:schemeClr>
                </a:solidFill>
                <a:latin typeface="Arial" pitchFamily="34" charset="0"/>
                <a:cs typeface="Arial" pitchFamily="34" charset="0"/>
              </a:rPr>
              <a:t>See Exhibit 13.1</a:t>
            </a:r>
          </a:p>
          <a:p>
            <a:pPr marL="640080" lvl="1" indent="-274320" eaLnBrk="1" fontAlgn="auto" hangingPunct="1">
              <a:spcAft>
                <a:spcPts val="0"/>
              </a:spcAft>
              <a:buFontTx/>
              <a:buNone/>
              <a:defRPr/>
            </a:pPr>
            <a:endParaRPr lang="en-US" b="1" i="1" dirty="0" smtClean="0">
              <a:solidFill>
                <a:srgbClr val="7030A0"/>
              </a:solidFill>
              <a:latin typeface="+mj-lt"/>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 calcmode="lin" valueType="num">
                                      <p:cBhvr additive="base">
                                        <p:cTn id="7" dur="500" fill="hold"/>
                                        <p:tgtEl>
                                          <p:spTgt spid="3174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174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31747">
                                            <p:txEl>
                                              <p:pRg st="0" end="0"/>
                                            </p:txEl>
                                          </p:spTgt>
                                        </p:tgtEl>
                                        <p:attrNameLst>
                                          <p:attrName>style.visibility</p:attrName>
                                        </p:attrNameLst>
                                      </p:cBhvr>
                                      <p:to>
                                        <p:strVal val="visible"/>
                                      </p:to>
                                    </p:set>
                                    <p:anim to="" calcmode="lin" valueType="num">
                                      <p:cBhvr>
                                        <p:cTn id="13" dur="1" fill="hold"/>
                                        <p:tgtEl>
                                          <p:spTgt spid="31747">
                                            <p:txEl>
                                              <p:pRg st="0" end="0"/>
                                            </p:txEl>
                                          </p:spTgt>
                                        </p:tgtEl>
                                        <p:attrNameLst>
                                          <p:attrName/>
                                        </p:attrNameLst>
                                      </p:cBhvr>
                                    </p:anim>
                                  </p:childTnLst>
                                  <p:subTnLst>
                                    <p:animClr clrSpc="rgb" dir="cw">
                                      <p:cBhvr override="childStyle">
                                        <p:cTn dur="1" fill="hold" display="0" masterRel="nextClick" afterEffect="1"/>
                                        <p:tgtEl>
                                          <p:spTgt spid="31747">
                                            <p:txEl>
                                              <p:pRg st="0" end="0"/>
                                            </p:txEl>
                                          </p:spTgt>
                                        </p:tgtEl>
                                        <p:attrNameLst>
                                          <p:attrName>ppt_c</p:attrName>
                                        </p:attrNameLst>
                                      </p:cBhvr>
                                      <p:to>
                                        <a:srgbClr val="6600CC"/>
                                      </p:to>
                                    </p:animClr>
                                  </p:sub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31747">
                                            <p:txEl>
                                              <p:pRg st="1" end="1"/>
                                            </p:txEl>
                                          </p:spTgt>
                                        </p:tgtEl>
                                        <p:attrNameLst>
                                          <p:attrName>style.visibility</p:attrName>
                                        </p:attrNameLst>
                                      </p:cBhvr>
                                      <p:to>
                                        <p:strVal val="visible"/>
                                      </p:to>
                                    </p:set>
                                    <p:anim to="" calcmode="lin" valueType="num">
                                      <p:cBhvr>
                                        <p:cTn id="18" dur="1" fill="hold"/>
                                        <p:tgtEl>
                                          <p:spTgt spid="31747">
                                            <p:txEl>
                                              <p:pRg st="1" end="1"/>
                                            </p:txEl>
                                          </p:spTgt>
                                        </p:tgtEl>
                                        <p:attrNameLst>
                                          <p:attrName/>
                                        </p:attrNameLst>
                                      </p:cBhvr>
                                    </p:anim>
                                  </p:childTnLst>
                                  <p:subTnLst>
                                    <p:animClr clrSpc="rgb" dir="cw">
                                      <p:cBhvr override="childStyle">
                                        <p:cTn dur="1" fill="hold" display="0" masterRel="nextClick" afterEffect="1"/>
                                        <p:tgtEl>
                                          <p:spTgt spid="31747">
                                            <p:txEl>
                                              <p:pRg st="1" end="1"/>
                                            </p:txEl>
                                          </p:spTgt>
                                        </p:tgtEl>
                                        <p:attrNameLst>
                                          <p:attrName>ppt_c</p:attrName>
                                        </p:attrNameLst>
                                      </p:cBhvr>
                                      <p:to>
                                        <a:srgbClr val="6600CC"/>
                                      </p:to>
                                    </p:animClr>
                                  </p:sub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31747">
                                            <p:txEl>
                                              <p:pRg st="2" end="2"/>
                                            </p:txEl>
                                          </p:spTgt>
                                        </p:tgtEl>
                                        <p:attrNameLst>
                                          <p:attrName>style.visibility</p:attrName>
                                        </p:attrNameLst>
                                      </p:cBhvr>
                                      <p:to>
                                        <p:strVal val="visible"/>
                                      </p:to>
                                    </p:set>
                                    <p:anim to="" calcmode="lin" valueType="num">
                                      <p:cBhvr>
                                        <p:cTn id="23" dur="1" fill="hold"/>
                                        <p:tgtEl>
                                          <p:spTgt spid="31747">
                                            <p:txEl>
                                              <p:pRg st="2" end="2"/>
                                            </p:txEl>
                                          </p:spTgt>
                                        </p:tgtEl>
                                        <p:attrNameLst>
                                          <p:attrName/>
                                        </p:attrNameLst>
                                      </p:cBhvr>
                                    </p:anim>
                                  </p:childTnLst>
                                  <p:subTnLst>
                                    <p:animClr clrSpc="rgb" dir="cw">
                                      <p:cBhvr override="childStyle">
                                        <p:cTn dur="1" fill="hold" display="0" masterRel="nextClick" afterEffect="1"/>
                                        <p:tgtEl>
                                          <p:spTgt spid="31747">
                                            <p:txEl>
                                              <p:pRg st="2" end="2"/>
                                            </p:txEl>
                                          </p:spTgt>
                                        </p:tgtEl>
                                        <p:attrNameLst>
                                          <p:attrName>ppt_c</p:attrName>
                                        </p:attrNameLst>
                                      </p:cBhvr>
                                      <p:to>
                                        <a:srgbClr val="6600CC"/>
                                      </p:to>
                                    </p:animClr>
                                  </p:sub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31747">
                                            <p:txEl>
                                              <p:pRg st="3" end="3"/>
                                            </p:txEl>
                                          </p:spTgt>
                                        </p:tgtEl>
                                        <p:attrNameLst>
                                          <p:attrName>style.visibility</p:attrName>
                                        </p:attrNameLst>
                                      </p:cBhvr>
                                      <p:to>
                                        <p:strVal val="visible"/>
                                      </p:to>
                                    </p:set>
                                    <p:anim to="" calcmode="lin" valueType="num">
                                      <p:cBhvr>
                                        <p:cTn id="28" dur="1" fill="hold"/>
                                        <p:tgtEl>
                                          <p:spTgt spid="31747">
                                            <p:txEl>
                                              <p:pRg st="3" end="3"/>
                                            </p:txEl>
                                          </p:spTgt>
                                        </p:tgtEl>
                                        <p:attrNameLst>
                                          <p:attrName/>
                                        </p:attrNameLst>
                                      </p:cBhvr>
                                    </p:anim>
                                  </p:childTnLst>
                                  <p:subTnLst>
                                    <p:animClr clrSpc="rgb" dir="cw">
                                      <p:cBhvr override="childStyle">
                                        <p:cTn dur="1" fill="hold" display="0" masterRel="nextClick" afterEffect="1"/>
                                        <p:tgtEl>
                                          <p:spTgt spid="31747">
                                            <p:txEl>
                                              <p:pRg st="3" end="3"/>
                                            </p:txEl>
                                          </p:spTgt>
                                        </p:tgtEl>
                                        <p:attrNameLst>
                                          <p:attrName>ppt_c</p:attrName>
                                        </p:attrNameLst>
                                      </p:cBhvr>
                                      <p:to>
                                        <a:srgbClr val="6600CC"/>
                                      </p:to>
                                    </p:animClr>
                                  </p:sub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31747">
                                            <p:txEl>
                                              <p:pRg st="4" end="4"/>
                                            </p:txEl>
                                          </p:spTgt>
                                        </p:tgtEl>
                                        <p:attrNameLst>
                                          <p:attrName>style.visibility</p:attrName>
                                        </p:attrNameLst>
                                      </p:cBhvr>
                                      <p:to>
                                        <p:strVal val="visible"/>
                                      </p:to>
                                    </p:set>
                                    <p:anim to="" calcmode="lin" valueType="num">
                                      <p:cBhvr>
                                        <p:cTn id="33" dur="1" fill="hold"/>
                                        <p:tgtEl>
                                          <p:spTgt spid="31747">
                                            <p:txEl>
                                              <p:pRg st="4" end="4"/>
                                            </p:txEl>
                                          </p:spTgt>
                                        </p:tgtEl>
                                        <p:attrNameLst>
                                          <p:attrName/>
                                        </p:attrNameLst>
                                      </p:cBhvr>
                                    </p:anim>
                                  </p:childTnLst>
                                  <p:subTnLst>
                                    <p:animClr clrSpc="rgb" dir="cw">
                                      <p:cBhvr override="childStyle">
                                        <p:cTn dur="1" fill="hold" display="0" masterRel="nextClick" afterEffect="1"/>
                                        <p:tgtEl>
                                          <p:spTgt spid="31747">
                                            <p:txEl>
                                              <p:pRg st="4" end="4"/>
                                            </p:txEl>
                                          </p:spTgt>
                                        </p:tgtEl>
                                        <p:attrNameLst>
                                          <p:attrName>ppt_c</p:attrName>
                                        </p:attrNameLst>
                                      </p:cBhvr>
                                      <p:to>
                                        <a:srgbClr val="6600CC"/>
                                      </p:to>
                                    </p:animClr>
                                  </p:sub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31747">
                                            <p:txEl>
                                              <p:pRg st="5" end="5"/>
                                            </p:txEl>
                                          </p:spTgt>
                                        </p:tgtEl>
                                        <p:attrNameLst>
                                          <p:attrName>style.visibility</p:attrName>
                                        </p:attrNameLst>
                                      </p:cBhvr>
                                      <p:to>
                                        <p:strVal val="visible"/>
                                      </p:to>
                                    </p:set>
                                    <p:anim to="" calcmode="lin" valueType="num">
                                      <p:cBhvr>
                                        <p:cTn id="38" dur="1" fill="hold"/>
                                        <p:tgtEl>
                                          <p:spTgt spid="31747">
                                            <p:txEl>
                                              <p:pRg st="5" end="5"/>
                                            </p:txEl>
                                          </p:spTgt>
                                        </p:tgtEl>
                                        <p:attrNameLst>
                                          <p:attrName/>
                                        </p:attrNameLst>
                                      </p:cBhvr>
                                    </p:anim>
                                  </p:childTnLst>
                                  <p:subTnLst>
                                    <p:animClr clrSpc="rgb" dir="cw">
                                      <p:cBhvr override="childStyle">
                                        <p:cTn dur="1" fill="hold" display="0" masterRel="nextClick" afterEffect="1"/>
                                        <p:tgtEl>
                                          <p:spTgt spid="31747">
                                            <p:txEl>
                                              <p:pRg st="5" end="5"/>
                                            </p:txEl>
                                          </p:spTgt>
                                        </p:tgtEl>
                                        <p:attrNameLst>
                                          <p:attrName>ppt_c</p:attrName>
                                        </p:attrNameLst>
                                      </p:cBhvr>
                                      <p:to>
                                        <a:srgbClr val="6600CC"/>
                                      </p:to>
                                    </p:animClr>
                                  </p:subTnLst>
                                </p:cTn>
                              </p:par>
                            </p:childTnLst>
                          </p:cTn>
                        </p:par>
                      </p:childTnLst>
                    </p:cTn>
                  </p:par>
                  <p:par>
                    <p:cTn id="39" fill="hold">
                      <p:stCondLst>
                        <p:cond delay="indefinite"/>
                      </p:stCondLst>
                      <p:childTnLst>
                        <p:par>
                          <p:cTn id="40" fill="hold">
                            <p:stCondLst>
                              <p:cond delay="0"/>
                            </p:stCondLst>
                            <p:childTnLst>
                              <p:par>
                                <p:cTn id="41" presetID="24" presetClass="entr" presetSubtype="0" fill="hold" grpId="0" nodeType="clickEffect">
                                  <p:stCondLst>
                                    <p:cond delay="0"/>
                                  </p:stCondLst>
                                  <p:childTnLst>
                                    <p:set>
                                      <p:cBhvr>
                                        <p:cTn id="42" dur="1" fill="hold">
                                          <p:stCondLst>
                                            <p:cond delay="499"/>
                                          </p:stCondLst>
                                        </p:cTn>
                                        <p:tgtEl>
                                          <p:spTgt spid="31747">
                                            <p:txEl>
                                              <p:pRg st="6" end="6"/>
                                            </p:txEl>
                                          </p:spTgt>
                                        </p:tgtEl>
                                        <p:attrNameLst>
                                          <p:attrName>style.visibility</p:attrName>
                                        </p:attrNameLst>
                                      </p:cBhvr>
                                      <p:to>
                                        <p:strVal val="visible"/>
                                      </p:to>
                                    </p:set>
                                    <p:anim to="" calcmode="lin" valueType="num">
                                      <p:cBhvr>
                                        <p:cTn id="43" dur="1" fill="hold"/>
                                        <p:tgtEl>
                                          <p:spTgt spid="31747">
                                            <p:txEl>
                                              <p:pRg st="6" end="6"/>
                                            </p:txEl>
                                          </p:spTgt>
                                        </p:tgtEl>
                                        <p:attrNameLst>
                                          <p:attrName/>
                                        </p:attrNameLst>
                                      </p:cBhvr>
                                    </p:anim>
                                  </p:childTnLst>
                                  <p:subTnLst>
                                    <p:animClr clrSpc="rgb" dir="cw">
                                      <p:cBhvr override="childStyle">
                                        <p:cTn dur="1" fill="hold" display="0" masterRel="nextClick" afterEffect="1"/>
                                        <p:tgtEl>
                                          <p:spTgt spid="31747">
                                            <p:txEl>
                                              <p:pRg st="6" end="6"/>
                                            </p:txEl>
                                          </p:spTgt>
                                        </p:tgtEl>
                                        <p:attrNameLst>
                                          <p:attrName>ppt_c</p:attrName>
                                        </p:attrNameLst>
                                      </p:cBhvr>
                                      <p:to>
                                        <a:srgbClr val="6600CC"/>
                                      </p:to>
                                    </p:animClr>
                                  </p:subTnLst>
                                </p:cTn>
                              </p:par>
                            </p:childTnLst>
                          </p:cTn>
                        </p:par>
                      </p:childTnLst>
                    </p:cTn>
                  </p:par>
                  <p:par>
                    <p:cTn id="44" fill="hold">
                      <p:stCondLst>
                        <p:cond delay="indefinite"/>
                      </p:stCondLst>
                      <p:childTnLst>
                        <p:par>
                          <p:cTn id="45" fill="hold">
                            <p:stCondLst>
                              <p:cond delay="0"/>
                            </p:stCondLst>
                            <p:childTnLst>
                              <p:par>
                                <p:cTn id="46" presetID="24" presetClass="entr" presetSubtype="0" fill="hold" grpId="0" nodeType="clickEffect">
                                  <p:stCondLst>
                                    <p:cond delay="0"/>
                                  </p:stCondLst>
                                  <p:childTnLst>
                                    <p:set>
                                      <p:cBhvr>
                                        <p:cTn id="47" dur="1" fill="hold">
                                          <p:stCondLst>
                                            <p:cond delay="499"/>
                                          </p:stCondLst>
                                        </p:cTn>
                                        <p:tgtEl>
                                          <p:spTgt spid="31747">
                                            <p:txEl>
                                              <p:pRg st="7" end="7"/>
                                            </p:txEl>
                                          </p:spTgt>
                                        </p:tgtEl>
                                        <p:attrNameLst>
                                          <p:attrName>style.visibility</p:attrName>
                                        </p:attrNameLst>
                                      </p:cBhvr>
                                      <p:to>
                                        <p:strVal val="visible"/>
                                      </p:to>
                                    </p:set>
                                    <p:anim to="" calcmode="lin" valueType="num">
                                      <p:cBhvr>
                                        <p:cTn id="48" dur="1" fill="hold"/>
                                        <p:tgtEl>
                                          <p:spTgt spid="31747">
                                            <p:txEl>
                                              <p:pRg st="7" end="7"/>
                                            </p:txEl>
                                          </p:spTgt>
                                        </p:tgtEl>
                                        <p:attrNameLst>
                                          <p:attrName/>
                                        </p:attrNameLst>
                                      </p:cBhvr>
                                    </p:anim>
                                  </p:childTnLst>
                                  <p:subTnLst>
                                    <p:animClr clrSpc="rgb" dir="cw">
                                      <p:cBhvr override="childStyle">
                                        <p:cTn dur="1" fill="hold" display="0" masterRel="nextClick" afterEffect="1"/>
                                        <p:tgtEl>
                                          <p:spTgt spid="31747">
                                            <p:txEl>
                                              <p:pRg st="7" end="7"/>
                                            </p:txEl>
                                          </p:spTgt>
                                        </p:tgtEl>
                                        <p:attrNameLst>
                                          <p:attrName>ppt_c</p:attrName>
                                        </p:attrNameLst>
                                      </p:cBhvr>
                                      <p:to>
                                        <a:srgbClr val="6600CC"/>
                                      </p:to>
                                    </p:animClr>
                                  </p:subTnLst>
                                </p:cTn>
                              </p:par>
                            </p:childTnLst>
                          </p:cTn>
                        </p:par>
                      </p:childTnLst>
                    </p:cTn>
                  </p:par>
                  <p:par>
                    <p:cTn id="49" fill="hold">
                      <p:stCondLst>
                        <p:cond delay="indefinite"/>
                      </p:stCondLst>
                      <p:childTnLst>
                        <p:par>
                          <p:cTn id="50" fill="hold">
                            <p:stCondLst>
                              <p:cond delay="0"/>
                            </p:stCondLst>
                            <p:childTnLst>
                              <p:par>
                                <p:cTn id="51" presetID="24" presetClass="entr" presetSubtype="0" fill="hold" grpId="0" nodeType="clickEffect">
                                  <p:stCondLst>
                                    <p:cond delay="0"/>
                                  </p:stCondLst>
                                  <p:childTnLst>
                                    <p:set>
                                      <p:cBhvr>
                                        <p:cTn id="52" dur="1" fill="hold">
                                          <p:stCondLst>
                                            <p:cond delay="499"/>
                                          </p:stCondLst>
                                        </p:cTn>
                                        <p:tgtEl>
                                          <p:spTgt spid="31748">
                                            <p:txEl>
                                              <p:pRg st="0" end="0"/>
                                            </p:txEl>
                                          </p:spTgt>
                                        </p:tgtEl>
                                        <p:attrNameLst>
                                          <p:attrName>style.visibility</p:attrName>
                                        </p:attrNameLst>
                                      </p:cBhvr>
                                      <p:to>
                                        <p:strVal val="visible"/>
                                      </p:to>
                                    </p:set>
                                    <p:anim to="" calcmode="lin" valueType="num">
                                      <p:cBhvr>
                                        <p:cTn id="53" dur="1" fill="hold"/>
                                        <p:tgtEl>
                                          <p:spTgt spid="31748">
                                            <p:txEl>
                                              <p:pRg st="0" end="0"/>
                                            </p:txEl>
                                          </p:spTgt>
                                        </p:tgtEl>
                                        <p:attrNameLst>
                                          <p:attrName/>
                                        </p:attrNameLst>
                                      </p:cBhvr>
                                    </p:anim>
                                  </p:childTnLst>
                                  <p:subTnLst>
                                    <p:animClr clrSpc="rgb" dir="cw">
                                      <p:cBhvr override="childStyle">
                                        <p:cTn dur="1" fill="hold" display="0" masterRel="nextClick" afterEffect="1"/>
                                        <p:tgtEl>
                                          <p:spTgt spid="31748">
                                            <p:txEl>
                                              <p:pRg st="0" end="0"/>
                                            </p:txEl>
                                          </p:spTgt>
                                        </p:tgtEl>
                                        <p:attrNameLst>
                                          <p:attrName>ppt_c</p:attrName>
                                        </p:attrNameLst>
                                      </p:cBhvr>
                                      <p:to>
                                        <a:srgbClr val="6600CC"/>
                                      </p:to>
                                    </p:animClr>
                                  </p:subTnLst>
                                </p:cTn>
                              </p:par>
                            </p:childTnLst>
                          </p:cTn>
                        </p:par>
                      </p:childTnLst>
                    </p:cTn>
                  </p:par>
                  <p:par>
                    <p:cTn id="54" fill="hold">
                      <p:stCondLst>
                        <p:cond delay="indefinite"/>
                      </p:stCondLst>
                      <p:childTnLst>
                        <p:par>
                          <p:cTn id="55" fill="hold">
                            <p:stCondLst>
                              <p:cond delay="0"/>
                            </p:stCondLst>
                            <p:childTnLst>
                              <p:par>
                                <p:cTn id="56" presetID="24" presetClass="entr" presetSubtype="0" fill="hold" grpId="0" nodeType="clickEffect">
                                  <p:stCondLst>
                                    <p:cond delay="0"/>
                                  </p:stCondLst>
                                  <p:childTnLst>
                                    <p:set>
                                      <p:cBhvr>
                                        <p:cTn id="57" dur="1" fill="hold">
                                          <p:stCondLst>
                                            <p:cond delay="499"/>
                                          </p:stCondLst>
                                        </p:cTn>
                                        <p:tgtEl>
                                          <p:spTgt spid="31748">
                                            <p:txEl>
                                              <p:pRg st="1" end="1"/>
                                            </p:txEl>
                                          </p:spTgt>
                                        </p:tgtEl>
                                        <p:attrNameLst>
                                          <p:attrName>style.visibility</p:attrName>
                                        </p:attrNameLst>
                                      </p:cBhvr>
                                      <p:to>
                                        <p:strVal val="visible"/>
                                      </p:to>
                                    </p:set>
                                    <p:anim to="" calcmode="lin" valueType="num">
                                      <p:cBhvr>
                                        <p:cTn id="58" dur="1" fill="hold"/>
                                        <p:tgtEl>
                                          <p:spTgt spid="31748">
                                            <p:txEl>
                                              <p:pRg st="1" end="1"/>
                                            </p:txEl>
                                          </p:spTgt>
                                        </p:tgtEl>
                                        <p:attrNameLst>
                                          <p:attrName/>
                                        </p:attrNameLst>
                                      </p:cBhvr>
                                    </p:anim>
                                  </p:childTnLst>
                                  <p:subTnLst>
                                    <p:animClr clrSpc="rgb" dir="cw">
                                      <p:cBhvr override="childStyle">
                                        <p:cTn dur="1" fill="hold" display="0" masterRel="nextClick" afterEffect="1"/>
                                        <p:tgtEl>
                                          <p:spTgt spid="31748">
                                            <p:txEl>
                                              <p:pRg st="1" end="1"/>
                                            </p:txEl>
                                          </p:spTgt>
                                        </p:tgtEl>
                                        <p:attrNameLst>
                                          <p:attrName>ppt_c</p:attrName>
                                        </p:attrNameLst>
                                      </p:cBhvr>
                                      <p:to>
                                        <a:srgbClr val="6600CC"/>
                                      </p:to>
                                    </p:animClr>
                                  </p:subTnLst>
                                </p:cTn>
                              </p:par>
                            </p:childTnLst>
                          </p:cTn>
                        </p:par>
                      </p:childTnLst>
                    </p:cTn>
                  </p:par>
                  <p:par>
                    <p:cTn id="59" fill="hold">
                      <p:stCondLst>
                        <p:cond delay="indefinite"/>
                      </p:stCondLst>
                      <p:childTnLst>
                        <p:par>
                          <p:cTn id="60" fill="hold">
                            <p:stCondLst>
                              <p:cond delay="0"/>
                            </p:stCondLst>
                            <p:childTnLst>
                              <p:par>
                                <p:cTn id="61" presetID="24" presetClass="entr" presetSubtype="0" fill="hold" grpId="0" nodeType="clickEffect">
                                  <p:stCondLst>
                                    <p:cond delay="0"/>
                                  </p:stCondLst>
                                  <p:childTnLst>
                                    <p:set>
                                      <p:cBhvr>
                                        <p:cTn id="62" dur="1" fill="hold">
                                          <p:stCondLst>
                                            <p:cond delay="499"/>
                                          </p:stCondLst>
                                        </p:cTn>
                                        <p:tgtEl>
                                          <p:spTgt spid="31748">
                                            <p:txEl>
                                              <p:pRg st="2" end="2"/>
                                            </p:txEl>
                                          </p:spTgt>
                                        </p:tgtEl>
                                        <p:attrNameLst>
                                          <p:attrName>style.visibility</p:attrName>
                                        </p:attrNameLst>
                                      </p:cBhvr>
                                      <p:to>
                                        <p:strVal val="visible"/>
                                      </p:to>
                                    </p:set>
                                    <p:anim to="" calcmode="lin" valueType="num">
                                      <p:cBhvr>
                                        <p:cTn id="63" dur="1" fill="hold"/>
                                        <p:tgtEl>
                                          <p:spTgt spid="31748">
                                            <p:txEl>
                                              <p:pRg st="2" end="2"/>
                                            </p:txEl>
                                          </p:spTgt>
                                        </p:tgtEl>
                                        <p:attrNameLst>
                                          <p:attrName/>
                                        </p:attrNameLst>
                                      </p:cBhvr>
                                    </p:anim>
                                  </p:childTnLst>
                                  <p:subTnLst>
                                    <p:animClr clrSpc="rgb" dir="cw">
                                      <p:cBhvr override="childStyle">
                                        <p:cTn dur="1" fill="hold" display="0" masterRel="nextClick" afterEffect="1"/>
                                        <p:tgtEl>
                                          <p:spTgt spid="31748">
                                            <p:txEl>
                                              <p:pRg st="2" end="2"/>
                                            </p:txEl>
                                          </p:spTgt>
                                        </p:tgtEl>
                                        <p:attrNameLst>
                                          <p:attrName>ppt_c</p:attrName>
                                        </p:attrNameLst>
                                      </p:cBhvr>
                                      <p:to>
                                        <a:srgbClr val="6600CC"/>
                                      </p:to>
                                    </p:animClr>
                                  </p:subTnLst>
                                </p:cTn>
                              </p:par>
                            </p:childTnLst>
                          </p:cTn>
                        </p:par>
                      </p:childTnLst>
                    </p:cTn>
                  </p:par>
                  <p:par>
                    <p:cTn id="64" fill="hold">
                      <p:stCondLst>
                        <p:cond delay="indefinite"/>
                      </p:stCondLst>
                      <p:childTnLst>
                        <p:par>
                          <p:cTn id="65" fill="hold">
                            <p:stCondLst>
                              <p:cond delay="0"/>
                            </p:stCondLst>
                            <p:childTnLst>
                              <p:par>
                                <p:cTn id="66" presetID="24" presetClass="entr" presetSubtype="0" fill="hold" grpId="0" nodeType="clickEffect">
                                  <p:stCondLst>
                                    <p:cond delay="0"/>
                                  </p:stCondLst>
                                  <p:childTnLst>
                                    <p:set>
                                      <p:cBhvr>
                                        <p:cTn id="67" dur="1" fill="hold">
                                          <p:stCondLst>
                                            <p:cond delay="499"/>
                                          </p:stCondLst>
                                        </p:cTn>
                                        <p:tgtEl>
                                          <p:spTgt spid="31748">
                                            <p:txEl>
                                              <p:pRg st="3" end="3"/>
                                            </p:txEl>
                                          </p:spTgt>
                                        </p:tgtEl>
                                        <p:attrNameLst>
                                          <p:attrName>style.visibility</p:attrName>
                                        </p:attrNameLst>
                                      </p:cBhvr>
                                      <p:to>
                                        <p:strVal val="visible"/>
                                      </p:to>
                                    </p:set>
                                    <p:anim to="" calcmode="lin" valueType="num">
                                      <p:cBhvr>
                                        <p:cTn id="68" dur="1" fill="hold"/>
                                        <p:tgtEl>
                                          <p:spTgt spid="31748">
                                            <p:txEl>
                                              <p:pRg st="3" end="3"/>
                                            </p:txEl>
                                          </p:spTgt>
                                        </p:tgtEl>
                                        <p:attrNameLst>
                                          <p:attrName/>
                                        </p:attrNameLst>
                                      </p:cBhvr>
                                    </p:anim>
                                  </p:childTnLst>
                                  <p:subTnLst>
                                    <p:animClr clrSpc="rgb" dir="cw">
                                      <p:cBhvr override="childStyle">
                                        <p:cTn dur="1" fill="hold" display="0" masterRel="nextClick" afterEffect="1"/>
                                        <p:tgtEl>
                                          <p:spTgt spid="31748">
                                            <p:txEl>
                                              <p:pRg st="3" end="3"/>
                                            </p:txEl>
                                          </p:spTgt>
                                        </p:tgtEl>
                                        <p:attrNameLst>
                                          <p:attrName>ppt_c</p:attrName>
                                        </p:attrNameLst>
                                      </p:cBhvr>
                                      <p:to>
                                        <a:srgbClr val="6600CC"/>
                                      </p:to>
                                    </p:animClr>
                                  </p:subTnLst>
                                </p:cTn>
                              </p:par>
                            </p:childTnLst>
                          </p:cTn>
                        </p:par>
                      </p:childTnLst>
                    </p:cTn>
                  </p:par>
                  <p:par>
                    <p:cTn id="69" fill="hold">
                      <p:stCondLst>
                        <p:cond delay="indefinite"/>
                      </p:stCondLst>
                      <p:childTnLst>
                        <p:par>
                          <p:cTn id="70" fill="hold">
                            <p:stCondLst>
                              <p:cond delay="0"/>
                            </p:stCondLst>
                            <p:childTnLst>
                              <p:par>
                                <p:cTn id="71" presetID="24" presetClass="entr" presetSubtype="0" fill="hold" grpId="0" nodeType="clickEffect">
                                  <p:stCondLst>
                                    <p:cond delay="0"/>
                                  </p:stCondLst>
                                  <p:childTnLst>
                                    <p:set>
                                      <p:cBhvr>
                                        <p:cTn id="72" dur="1" fill="hold">
                                          <p:stCondLst>
                                            <p:cond delay="499"/>
                                          </p:stCondLst>
                                        </p:cTn>
                                        <p:tgtEl>
                                          <p:spTgt spid="31748">
                                            <p:txEl>
                                              <p:pRg st="4" end="4"/>
                                            </p:txEl>
                                          </p:spTgt>
                                        </p:tgtEl>
                                        <p:attrNameLst>
                                          <p:attrName>style.visibility</p:attrName>
                                        </p:attrNameLst>
                                      </p:cBhvr>
                                      <p:to>
                                        <p:strVal val="visible"/>
                                      </p:to>
                                    </p:set>
                                    <p:anim to="" calcmode="lin" valueType="num">
                                      <p:cBhvr>
                                        <p:cTn id="73" dur="1" fill="hold"/>
                                        <p:tgtEl>
                                          <p:spTgt spid="31748">
                                            <p:txEl>
                                              <p:pRg st="4" end="4"/>
                                            </p:txEl>
                                          </p:spTgt>
                                        </p:tgtEl>
                                        <p:attrNameLst>
                                          <p:attrName/>
                                        </p:attrNameLst>
                                      </p:cBhvr>
                                    </p:anim>
                                  </p:childTnLst>
                                  <p:subTnLst>
                                    <p:animClr clrSpc="rgb" dir="cw">
                                      <p:cBhvr override="childStyle">
                                        <p:cTn dur="1" fill="hold" display="0" masterRel="nextClick" afterEffect="1"/>
                                        <p:tgtEl>
                                          <p:spTgt spid="31748">
                                            <p:txEl>
                                              <p:pRg st="4" end="4"/>
                                            </p:txEl>
                                          </p:spTgt>
                                        </p:tgtEl>
                                        <p:attrNameLst>
                                          <p:attrName>ppt_c</p:attrName>
                                        </p:attrNameLst>
                                      </p:cBhvr>
                                      <p:to>
                                        <a:srgbClr val="6600CC"/>
                                      </p:to>
                                    </p:animClr>
                                  </p:subTnLst>
                                </p:cTn>
                              </p:par>
                            </p:childTnLst>
                          </p:cTn>
                        </p:par>
                      </p:childTnLst>
                    </p:cTn>
                  </p:par>
                  <p:par>
                    <p:cTn id="74" fill="hold">
                      <p:stCondLst>
                        <p:cond delay="indefinite"/>
                      </p:stCondLst>
                      <p:childTnLst>
                        <p:par>
                          <p:cTn id="75" fill="hold">
                            <p:stCondLst>
                              <p:cond delay="0"/>
                            </p:stCondLst>
                            <p:childTnLst>
                              <p:par>
                                <p:cTn id="76" presetID="24" presetClass="entr" presetSubtype="0" fill="hold" grpId="0" nodeType="clickEffect">
                                  <p:stCondLst>
                                    <p:cond delay="0"/>
                                  </p:stCondLst>
                                  <p:childTnLst>
                                    <p:set>
                                      <p:cBhvr>
                                        <p:cTn id="77" dur="1" fill="hold">
                                          <p:stCondLst>
                                            <p:cond delay="499"/>
                                          </p:stCondLst>
                                        </p:cTn>
                                        <p:tgtEl>
                                          <p:spTgt spid="31748">
                                            <p:txEl>
                                              <p:pRg st="5" end="5"/>
                                            </p:txEl>
                                          </p:spTgt>
                                        </p:tgtEl>
                                        <p:attrNameLst>
                                          <p:attrName>style.visibility</p:attrName>
                                        </p:attrNameLst>
                                      </p:cBhvr>
                                      <p:to>
                                        <p:strVal val="visible"/>
                                      </p:to>
                                    </p:set>
                                    <p:anim to="" calcmode="lin" valueType="num">
                                      <p:cBhvr>
                                        <p:cTn id="78" dur="1" fill="hold"/>
                                        <p:tgtEl>
                                          <p:spTgt spid="31748">
                                            <p:txEl>
                                              <p:pRg st="5" end="5"/>
                                            </p:txEl>
                                          </p:spTgt>
                                        </p:tgtEl>
                                        <p:attrNameLst>
                                          <p:attrName/>
                                        </p:attrNameLst>
                                      </p:cBhvr>
                                    </p:anim>
                                  </p:childTnLst>
                                  <p:subTnLst>
                                    <p:animClr clrSpc="rgb" dir="cw">
                                      <p:cBhvr override="childStyle">
                                        <p:cTn dur="1" fill="hold" display="0" masterRel="nextClick" afterEffect="1"/>
                                        <p:tgtEl>
                                          <p:spTgt spid="31748">
                                            <p:txEl>
                                              <p:pRg st="5" end="5"/>
                                            </p:txEl>
                                          </p:spTgt>
                                        </p:tgtEl>
                                        <p:attrNameLst>
                                          <p:attrName>ppt_c</p:attrName>
                                        </p:attrNameLst>
                                      </p:cBhvr>
                                      <p:to>
                                        <a:srgbClr val="6600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P spid="31747" grpId="0" build="p" bldLvl="3" autoUpdateAnimBg="0"/>
      <p:bldP spid="31748"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2"/>
          <p:cNvSpPr>
            <a:spLocks noGrp="1" noChangeArrowheads="1"/>
          </p:cNvSpPr>
          <p:nvPr>
            <p:ph type="title"/>
          </p:nvPr>
        </p:nvSpPr>
        <p:spPr>
          <a:xfrm>
            <a:off x="76200" y="0"/>
            <a:ext cx="8763000" cy="990600"/>
          </a:xfrm>
        </p:spPr>
        <p:txBody>
          <a:bodyPr>
            <a:noAutofit/>
          </a:bodyPr>
          <a:lstStyle/>
          <a:p>
            <a:pPr algn="ctr" eaLnBrk="1" fontAlgn="auto" hangingPunct="1">
              <a:spcAft>
                <a:spcPts val="0"/>
              </a:spcAft>
              <a:defRPr/>
            </a:pPr>
            <a:r>
              <a:rPr lang="en-US" sz="3200" b="1" i="1" dirty="0" smtClean="0">
                <a:solidFill>
                  <a:srgbClr val="7030A0"/>
                </a:solidFill>
                <a:latin typeface="Arial" pitchFamily="34" charset="0"/>
                <a:cs typeface="Arial" pitchFamily="34" charset="0"/>
              </a:rPr>
              <a:t> </a:t>
            </a:r>
            <a:r>
              <a:rPr lang="en-US" sz="32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Case</a:t>
            </a:r>
            <a:r>
              <a:rPr lang="en-US" sz="3200" b="1" i="1" dirty="0" smtClean="0">
                <a:solidFill>
                  <a:srgbClr val="7030A0"/>
                </a:solidFill>
                <a:latin typeface="Arial" pitchFamily="34" charset="0"/>
                <a:cs typeface="Arial" pitchFamily="34" charset="0"/>
              </a:rPr>
              <a:t/>
            </a:r>
            <a:br>
              <a:rPr lang="en-US" sz="3200" b="1" i="1" dirty="0" smtClean="0">
                <a:solidFill>
                  <a:srgbClr val="7030A0"/>
                </a:solidFill>
                <a:latin typeface="Arial" pitchFamily="34" charset="0"/>
                <a:cs typeface="Arial" pitchFamily="34" charset="0"/>
              </a:rPr>
            </a:br>
            <a:r>
              <a:rPr lang="en-US" sz="2800" b="1" i="1" dirty="0" smtClean="0">
                <a:solidFill>
                  <a:srgbClr val="7030A0"/>
                </a:solidFill>
                <a:latin typeface="Arial" pitchFamily="34" charset="0"/>
                <a:cs typeface="Arial" pitchFamily="34" charset="0"/>
              </a:rPr>
              <a:t>Associated Home and RV Sales v. Bank of Belen</a:t>
            </a:r>
          </a:p>
        </p:txBody>
      </p:sp>
      <p:sp>
        <p:nvSpPr>
          <p:cNvPr id="92173" name="Rectangle 13"/>
          <p:cNvSpPr>
            <a:spLocks noGrp="1" noChangeArrowheads="1"/>
          </p:cNvSpPr>
          <p:nvPr>
            <p:ph sz="quarter" idx="1"/>
          </p:nvPr>
        </p:nvSpPr>
        <p:spPr>
          <a:xfrm>
            <a:off x="609600" y="1219200"/>
            <a:ext cx="7924800" cy="5486400"/>
          </a:xfrm>
        </p:spPr>
        <p:txBody>
          <a:bodyPr>
            <a:normAutofit fontScale="92500"/>
          </a:bodyPr>
          <a:lstStyle/>
          <a:p>
            <a:pPr marL="274320" indent="-274320" eaLnBrk="1" fontAlgn="auto" hangingPunct="1">
              <a:spcAft>
                <a:spcPts val="0"/>
              </a:spcAft>
              <a:buFont typeface="Wingdings"/>
              <a:buChar char=""/>
              <a:defRPr/>
            </a:pPr>
            <a:r>
              <a:rPr lang="en-US" dirty="0" smtClean="0">
                <a:solidFill>
                  <a:srgbClr val="7030A0"/>
                </a:solidFill>
                <a:latin typeface="Arial" pitchFamily="34" charset="0"/>
                <a:cs typeface="Arial" pitchFamily="34" charset="0"/>
              </a:rPr>
              <a:t>Plaintiff sells recreation vehicles under trade name Enchantment.</a:t>
            </a:r>
          </a:p>
          <a:p>
            <a:pPr marL="274320" indent="-274320" eaLnBrk="1" fontAlgn="auto" hangingPunct="1">
              <a:spcAft>
                <a:spcPts val="0"/>
              </a:spcAft>
              <a:buFont typeface="Wingdings"/>
              <a:buChar char=""/>
              <a:defRPr/>
            </a:pPr>
            <a:r>
              <a:rPr lang="en-US" dirty="0" smtClean="0">
                <a:solidFill>
                  <a:srgbClr val="7030A0"/>
                </a:solidFill>
                <a:latin typeface="Arial" pitchFamily="34" charset="0"/>
                <a:cs typeface="Arial" pitchFamily="34" charset="0"/>
              </a:rPr>
              <a:t>Hired Ramos to assist with bookkeeping</a:t>
            </a:r>
          </a:p>
          <a:p>
            <a:pPr marL="640080" lvl="1" indent="-274320" eaLnBrk="1" fontAlgn="auto" hangingPunct="1">
              <a:spcBef>
                <a:spcPts val="600"/>
              </a:spcBef>
              <a:spcAft>
                <a:spcPts val="0"/>
              </a:spcAft>
              <a:buFont typeface="Wingdings 2"/>
              <a:buChar char=""/>
              <a:defRPr/>
            </a:pPr>
            <a:r>
              <a:rPr lang="en-US" sz="2400" dirty="0" smtClean="0">
                <a:solidFill>
                  <a:srgbClr val="7030A0"/>
                </a:solidFill>
                <a:latin typeface="Arial" pitchFamily="34" charset="0"/>
                <a:cs typeface="Arial" pitchFamily="34" charset="0"/>
              </a:rPr>
              <a:t>In 20 months, Ramos forged 211 checks payable to herself or “to cash”; $283,547 stolen from Enchantment</a:t>
            </a:r>
          </a:p>
          <a:p>
            <a:pPr marL="274320" indent="-274320" eaLnBrk="1" fontAlgn="auto" hangingPunct="1">
              <a:spcAft>
                <a:spcPts val="0"/>
              </a:spcAft>
              <a:buFont typeface="Wingdings"/>
              <a:buChar char=""/>
              <a:defRPr/>
            </a:pPr>
            <a:r>
              <a:rPr lang="en-US" dirty="0" smtClean="0">
                <a:solidFill>
                  <a:srgbClr val="7030A0"/>
                </a:solidFill>
                <a:latin typeface="Arial" pitchFamily="34" charset="0"/>
                <a:cs typeface="Arial" pitchFamily="34" charset="0"/>
              </a:rPr>
              <a:t>Managers discovered forgeries and notified bank.</a:t>
            </a:r>
          </a:p>
          <a:p>
            <a:pPr marL="274320" indent="-274320" eaLnBrk="1" fontAlgn="auto" hangingPunct="1">
              <a:spcAft>
                <a:spcPts val="0"/>
              </a:spcAft>
              <a:buFont typeface="Wingdings"/>
              <a:buChar char=""/>
              <a:defRPr/>
            </a:pPr>
            <a:r>
              <a:rPr lang="en-US" dirty="0" smtClean="0">
                <a:solidFill>
                  <a:srgbClr val="7030A0"/>
                </a:solidFill>
                <a:latin typeface="Arial" pitchFamily="34" charset="0"/>
                <a:cs typeface="Arial" pitchFamily="34" charset="0"/>
              </a:rPr>
              <a:t>Bank refused to cover loses</a:t>
            </a:r>
          </a:p>
          <a:p>
            <a:pPr marL="640080" lvl="1" indent="-274320" eaLnBrk="1" fontAlgn="auto" hangingPunct="1">
              <a:spcBef>
                <a:spcPts val="600"/>
              </a:spcBef>
              <a:spcAft>
                <a:spcPts val="0"/>
              </a:spcAft>
              <a:buFont typeface="Wingdings 2"/>
              <a:buChar char=""/>
              <a:defRPr/>
            </a:pPr>
            <a:r>
              <a:rPr lang="en-US" sz="2400" dirty="0" smtClean="0">
                <a:solidFill>
                  <a:srgbClr val="7030A0"/>
                </a:solidFill>
                <a:latin typeface="Arial" pitchFamily="34" charset="0"/>
                <a:cs typeface="Arial" pitchFamily="34" charset="0"/>
              </a:rPr>
              <a:t>Said it sent monthly statement</a:t>
            </a:r>
          </a:p>
          <a:p>
            <a:pPr marL="640080" lvl="1" indent="-274320" eaLnBrk="1" fontAlgn="auto" hangingPunct="1">
              <a:spcBef>
                <a:spcPts val="600"/>
              </a:spcBef>
              <a:spcAft>
                <a:spcPts val="0"/>
              </a:spcAft>
              <a:buFont typeface="Wingdings 2"/>
              <a:buChar char=""/>
              <a:defRPr/>
            </a:pPr>
            <a:r>
              <a:rPr lang="en-US" sz="2400" dirty="0" smtClean="0">
                <a:solidFill>
                  <a:srgbClr val="7030A0"/>
                </a:solidFill>
                <a:latin typeface="Arial" pitchFamily="34" charset="0"/>
                <a:cs typeface="Arial" pitchFamily="34" charset="0"/>
              </a:rPr>
              <a:t>Included photocopies of cancelled checks</a:t>
            </a:r>
          </a:p>
          <a:p>
            <a:pPr marL="274320" indent="-274320" eaLnBrk="1" fontAlgn="auto" hangingPunct="1">
              <a:spcAft>
                <a:spcPts val="0"/>
              </a:spcAft>
              <a:buFont typeface="Wingdings"/>
              <a:buChar char=""/>
              <a:defRPr/>
            </a:pPr>
            <a:r>
              <a:rPr lang="en-US" dirty="0" smtClean="0">
                <a:solidFill>
                  <a:srgbClr val="7030A0"/>
                </a:solidFill>
                <a:latin typeface="Arial" pitchFamily="34" charset="0"/>
                <a:cs typeface="Arial" pitchFamily="34" charset="0"/>
              </a:rPr>
              <a:t>Enchantment sued Bank of Belen for </a:t>
            </a:r>
            <a:r>
              <a:rPr lang="en-US" i="1" dirty="0" smtClean="0">
                <a:solidFill>
                  <a:srgbClr val="7030A0"/>
                </a:solidFill>
                <a:latin typeface="Arial" pitchFamily="34" charset="0"/>
                <a:cs typeface="Arial" pitchFamily="34" charset="0"/>
              </a:rPr>
              <a:t>common law fraud </a:t>
            </a:r>
            <a:r>
              <a:rPr lang="en-US" dirty="0" smtClean="0">
                <a:solidFill>
                  <a:srgbClr val="7030A0"/>
                </a:solidFill>
                <a:latin typeface="Arial" pitchFamily="34" charset="0"/>
                <a:cs typeface="Arial" pitchFamily="34" charset="0"/>
              </a:rPr>
              <a:t>and </a:t>
            </a:r>
            <a:r>
              <a:rPr lang="en-US" i="1" dirty="0" smtClean="0">
                <a:solidFill>
                  <a:srgbClr val="7030A0"/>
                </a:solidFill>
                <a:latin typeface="Arial" pitchFamily="34" charset="0"/>
                <a:cs typeface="Arial" pitchFamily="34" charset="0"/>
              </a:rPr>
              <a:t>negligence</a:t>
            </a:r>
            <a:r>
              <a:rPr lang="en-US" dirty="0" smtClean="0">
                <a:solidFill>
                  <a:srgbClr val="7030A0"/>
                </a:solidFill>
                <a:latin typeface="Arial" pitchFamily="34" charset="0"/>
                <a:cs typeface="Arial" pitchFamily="34" charset="0"/>
              </a:rPr>
              <a:t> and for </a:t>
            </a:r>
            <a:r>
              <a:rPr lang="en-US" i="1" dirty="0" smtClean="0">
                <a:solidFill>
                  <a:srgbClr val="7030A0"/>
                </a:solidFill>
                <a:latin typeface="Arial" pitchFamily="34" charset="0"/>
                <a:cs typeface="Arial" pitchFamily="34" charset="0"/>
              </a:rPr>
              <a:t>negligence under the UCC</a:t>
            </a:r>
            <a:r>
              <a:rPr lang="en-US" dirty="0" smtClean="0">
                <a:solidFill>
                  <a:srgbClr val="7030A0"/>
                </a:solidFill>
                <a:latin typeface="Arial" pitchFamily="34" charset="0"/>
                <a:cs typeface="Arial" pitchFamily="34" charset="0"/>
              </a:rPr>
              <a:t>.</a:t>
            </a:r>
          </a:p>
          <a:p>
            <a:pPr marL="274320" indent="-274320" eaLnBrk="1" fontAlgn="auto" hangingPunct="1">
              <a:spcAft>
                <a:spcPts val="0"/>
              </a:spcAft>
              <a:buFont typeface="Wingdings"/>
              <a:buChar char=""/>
              <a:defRPr/>
            </a:pPr>
            <a:r>
              <a:rPr lang="en-US" dirty="0" smtClean="0">
                <a:solidFill>
                  <a:schemeClr val="accent1">
                    <a:lumMod val="75000"/>
                  </a:schemeClr>
                </a:solidFill>
                <a:latin typeface="Arial" pitchFamily="34" charset="0"/>
                <a:cs typeface="Arial" pitchFamily="34" charset="0"/>
              </a:rPr>
              <a:t>Trial court granted summary judgment to bank.</a:t>
            </a:r>
          </a:p>
          <a:p>
            <a:pPr marL="274320" indent="-274320" eaLnBrk="1" fontAlgn="auto" hangingPunct="1">
              <a:spcAft>
                <a:spcPts val="0"/>
              </a:spcAft>
              <a:buFont typeface="Wingdings"/>
              <a:buChar char=""/>
              <a:defRPr/>
            </a:pPr>
            <a:r>
              <a:rPr lang="en-US" dirty="0" smtClean="0">
                <a:solidFill>
                  <a:schemeClr val="accent1">
                    <a:lumMod val="75000"/>
                  </a:schemeClr>
                </a:solidFill>
                <a:latin typeface="Arial" pitchFamily="34" charset="0"/>
                <a:cs typeface="Arial" pitchFamily="34" charset="0"/>
              </a:rPr>
              <a:t>Enchantment appealed.</a:t>
            </a:r>
          </a:p>
          <a:p>
            <a:pPr marL="274320" indent="-274320" algn="r" eaLnBrk="1" fontAlgn="auto" hangingPunct="1">
              <a:lnSpc>
                <a:spcPct val="80000"/>
              </a:lnSpc>
              <a:spcAft>
                <a:spcPts val="0"/>
              </a:spcAft>
              <a:buFont typeface="Wingdings"/>
              <a:buNone/>
              <a:defRPr/>
            </a:pPr>
            <a:r>
              <a:rPr lang="en-US" sz="1600" b="1" dirty="0" smtClean="0">
                <a:solidFill>
                  <a:schemeClr val="accent1">
                    <a:lumMod val="75000"/>
                  </a:schemeClr>
                </a:solidFill>
                <a:latin typeface="Arial" pitchFamily="34" charset="0"/>
                <a:cs typeface="Arial" pitchFamily="34" charset="0"/>
              </a:rPr>
              <a:t>(Continued)</a:t>
            </a:r>
          </a:p>
        </p:txBody>
      </p:sp>
    </p:spTree>
  </p:cSld>
  <p:clrMapOvr>
    <a:masterClrMapping/>
  </p:clrMapOvr>
  <p:transition>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2569</TotalTime>
  <Words>3672</Words>
  <Application>Microsoft Office PowerPoint</Application>
  <PresentationFormat>On-screen Show (4:3)</PresentationFormat>
  <Paragraphs>317</Paragraphs>
  <Slides>35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ＭＳ Ｐゴシック</vt:lpstr>
      <vt:lpstr>Arial</vt:lpstr>
      <vt:lpstr>Century Schoolbook</vt:lpstr>
      <vt:lpstr>Courier New</vt:lpstr>
      <vt:lpstr>Times New Roman</vt:lpstr>
      <vt:lpstr>Wingdings</vt:lpstr>
      <vt:lpstr>Wingdings 2</vt:lpstr>
      <vt:lpstr>Oriel</vt:lpstr>
      <vt:lpstr>Negotiable Instruments, Credit, and Bankruptcy</vt:lpstr>
      <vt:lpstr>Negotiable Instruments</vt:lpstr>
      <vt:lpstr>The Concept of Negotiability</vt:lpstr>
      <vt:lpstr>Requirements for Negotiable Instruments</vt:lpstr>
      <vt:lpstr>Requirements for Holders in Due Course</vt:lpstr>
      <vt:lpstr>International Perspective “MIXING RELIGION AND FINANCE”</vt:lpstr>
      <vt:lpstr>International Perspective “MIXING RELIGION AND FINANCE”</vt:lpstr>
      <vt:lpstr>Major Types of Negotiable Instruments</vt:lpstr>
      <vt:lpstr> Case Associated Home and RV Sales v. Bank of Belen</vt:lpstr>
      <vt:lpstr> Case Associated Home and RV Sales v. Bank of Belen</vt:lpstr>
      <vt:lpstr>Case Associated Home and RV Sales v. Bank of Belen</vt:lpstr>
      <vt:lpstr> Promises to Pay</vt:lpstr>
      <vt:lpstr> </vt:lpstr>
      <vt:lpstr>Credit Accounts</vt:lpstr>
      <vt:lpstr>Collections Policy</vt:lpstr>
      <vt:lpstr>Credit with Security</vt:lpstr>
      <vt:lpstr>Case GE Business Financial Services v. Silverman</vt:lpstr>
      <vt:lpstr>Case GE Business Financial Services v. Silverman</vt:lpstr>
      <vt:lpstr>Secured Transactions</vt:lpstr>
      <vt:lpstr>Default by Debtor</vt:lpstr>
      <vt:lpstr>Case Fordyce Bank &amp; Trust v. Bean Timberland, Inc.</vt:lpstr>
      <vt:lpstr>Case Fordyce Bank &amp; Trust v. Bean Timberland, Inc.</vt:lpstr>
      <vt:lpstr>Real Estate Financing</vt:lpstr>
      <vt:lpstr>Liens</vt:lpstr>
      <vt:lpstr>Case Summers Group, Inc. v. Tempe Mechanical, LLC </vt:lpstr>
      <vt:lpstr>Case Summers Group, Inc. v. Tempe Mechanical, LLC </vt:lpstr>
      <vt:lpstr> </vt:lpstr>
      <vt:lpstr>Personal Bankruptcy</vt:lpstr>
      <vt:lpstr>Chapter 7</vt:lpstr>
      <vt:lpstr>Chapter 13</vt:lpstr>
      <vt:lpstr>Priority Classes of Creditors</vt:lpstr>
      <vt:lpstr>Case In re Darby</vt:lpstr>
      <vt:lpstr>Chapter 11</vt:lpstr>
      <vt:lpstr>Case In the Matter of Kmart Corporation</vt:lpstr>
      <vt:lpstr>Case In the Matter of Kmart Corporation</vt:lpstr>
    </vt:vector>
  </TitlesOfParts>
  <Company>Clemson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.Negotiable Instruments, Credit and Bankruptcy</dc:title>
  <dc:creator>Authorized User</dc:creator>
  <cp:lastModifiedBy>8p</cp:lastModifiedBy>
  <cp:revision>227</cp:revision>
  <cp:lastPrinted>2002-07-07T23:15:30Z</cp:lastPrinted>
  <dcterms:created xsi:type="dcterms:W3CDTF">1999-07-30T15:38:32Z</dcterms:created>
  <dcterms:modified xsi:type="dcterms:W3CDTF">2017-03-11T09:21:23Z</dcterms:modified>
</cp:coreProperties>
</file>