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3"/>
  </p:notesMasterIdLst>
  <p:sldIdLst>
    <p:sldId id="256" r:id="rId2"/>
    <p:sldId id="282" r:id="rId3"/>
    <p:sldId id="283" r:id="rId4"/>
    <p:sldId id="288" r:id="rId5"/>
    <p:sldId id="289" r:id="rId6"/>
    <p:sldId id="295" r:id="rId7"/>
    <p:sldId id="290" r:id="rId8"/>
    <p:sldId id="292" r:id="rId9"/>
    <p:sldId id="294" r:id="rId10"/>
    <p:sldId id="284" r:id="rId11"/>
    <p:sldId id="280" r:id="rId12"/>
    <p:sldId id="275" r:id="rId13"/>
    <p:sldId id="296" r:id="rId14"/>
    <p:sldId id="291" r:id="rId15"/>
    <p:sldId id="276" r:id="rId16"/>
    <p:sldId id="279" r:id="rId17"/>
    <p:sldId id="277" r:id="rId18"/>
    <p:sldId id="278" r:id="rId19"/>
    <p:sldId id="297" r:id="rId20"/>
    <p:sldId id="281"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53" d="100"/>
          <a:sy n="53" d="100"/>
        </p:scale>
        <p:origin x="94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EFEBEE-9C4A-49FF-8C00-C9778C17460A}" type="datetimeFigureOut">
              <a:rPr lang="en-US" smtClean="0"/>
              <a:pPr/>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122CD-9959-48B0-9CA1-320B7FAC8EA9}" type="slidenum">
              <a:rPr lang="en-US" smtClean="0"/>
              <a:pPr/>
              <a:t>‹#›</a:t>
            </a:fld>
            <a:endParaRPr lang="en-US"/>
          </a:p>
        </p:txBody>
      </p:sp>
    </p:spTree>
    <p:extLst>
      <p:ext uri="{BB962C8B-B14F-4D97-AF65-F5344CB8AC3E}">
        <p14:creationId xmlns:p14="http://schemas.microsoft.com/office/powerpoint/2010/main" val="15540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4122CD-9959-48B0-9CA1-320B7FAC8EA9}" type="slidenum">
              <a:rPr lang="en-US" smtClean="0"/>
              <a:pPr/>
              <a:t>1</a:t>
            </a:fld>
            <a:endParaRPr lang="en-US"/>
          </a:p>
        </p:txBody>
      </p:sp>
    </p:spTree>
    <p:extLst>
      <p:ext uri="{BB962C8B-B14F-4D97-AF65-F5344CB8AC3E}">
        <p14:creationId xmlns:p14="http://schemas.microsoft.com/office/powerpoint/2010/main" val="3402700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4122CD-9959-48B0-9CA1-320B7FAC8EA9}" type="slidenum">
              <a:rPr lang="en-US" smtClean="0"/>
              <a:pPr/>
              <a:t>10</a:t>
            </a:fld>
            <a:endParaRPr lang="en-US"/>
          </a:p>
        </p:txBody>
      </p:sp>
    </p:spTree>
    <p:extLst>
      <p:ext uri="{BB962C8B-B14F-4D97-AF65-F5344CB8AC3E}">
        <p14:creationId xmlns:p14="http://schemas.microsoft.com/office/powerpoint/2010/main" val="3081563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Why should I keep records?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tax purposes. It will make your life easier when tax season rolls around if you have all of your financial information neatly organized.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save time. When something comes up that requires an old receipt or document, you’ll know where to find it.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case of an emergency. In the event of a disaster, your documents will be safe.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documentation in case of disputes. You never know when you will need detailed records of all your important transactions.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proof of ownership. In order to sell property or a car, you have to have proof of ownership; if there is ever a dispute of ownership, you have proof.</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11</a:t>
            </a:fld>
            <a:endParaRPr lang="en-US"/>
          </a:p>
        </p:txBody>
      </p:sp>
    </p:spTree>
    <p:extLst>
      <p:ext uri="{BB962C8B-B14F-4D97-AF65-F5344CB8AC3E}">
        <p14:creationId xmlns:p14="http://schemas.microsoft.com/office/powerpoint/2010/main" val="542950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effectLst/>
                <a:latin typeface="+mn-lt"/>
                <a:ea typeface="+mn-ea"/>
                <a:cs typeface="+mn-cs"/>
              </a:rPr>
              <a:t>Here is a list of common records you should keep.  In addition, you should keep any unique documents you may have such as investment portfolios, adoption papers, marriage certificates and divorce decrees.  Everyone is an individual and has different documents of importance.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Important family records include:</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Legal evidence of ownership</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Certificates of deposit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Stocks and bonds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Deeds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Property titles</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Legal evidence of debt and its cancellation includes:</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Notes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Receipts for payment of debts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Finance contracts</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Income and expense records include:</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Pay records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Canceled checks and other receipts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Bank statements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Income tax records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Income tax returns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All tax forms (such as W-2s and 1099s)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12</a:t>
            </a:fld>
            <a:endParaRPr lang="en-US"/>
          </a:p>
        </p:txBody>
      </p:sp>
    </p:spTree>
    <p:extLst>
      <p:ext uri="{BB962C8B-B14F-4D97-AF65-F5344CB8AC3E}">
        <p14:creationId xmlns:p14="http://schemas.microsoft.com/office/powerpoint/2010/main" val="2975600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Here is a list of common records you should keep.  In addition, you should keep any unique documents you may have such as investment portfolios, adoption papers, marriage certificates and divorce decrees.  Everyone is an individual and has different documents of importance.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Insurance records:</a:t>
            </a:r>
          </a:p>
          <a:p>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All insurance policies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Records of premium payments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Records of claims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Other family records:</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Birth certificates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Marriage certificates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Divorce and support papers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Immunization records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Immigration/naturalization papers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Diplomas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Social security cards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Wills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Licenses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Vehicle titles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Passports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Tax records including investment statements, mortgage interest statements and settlement statements from home purchases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References including warranties, insurance documents and passwords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13</a:t>
            </a:fld>
            <a:endParaRPr lang="en-US"/>
          </a:p>
        </p:txBody>
      </p:sp>
    </p:spTree>
    <p:extLst>
      <p:ext uri="{BB962C8B-B14F-4D97-AF65-F5344CB8AC3E}">
        <p14:creationId xmlns:p14="http://schemas.microsoft.com/office/powerpoint/2010/main" val="3366966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See the link to read the following:</a:t>
            </a:r>
          </a:p>
          <a:p>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Why Keep Records?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Kinds of Records to Keep</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How Long to Keep Records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How to Get Tax Help</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IRS Guidelines</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http://www.irs.gov/publications/p552/ar02.html</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many reasons to keep records. In addition to tax purposes, you may need to keep records for insurance purposes or for getting a loan. Note to teacher: You may have the students retrieve the handout </a:t>
            </a:r>
            <a:r>
              <a:rPr lang="en-US" sz="1200" b="1" kern="1200" dirty="0" smtClean="0">
                <a:solidFill>
                  <a:schemeClr val="tx1"/>
                </a:solidFill>
                <a:effectLst/>
                <a:latin typeface="+mn-lt"/>
                <a:ea typeface="+mn-ea"/>
                <a:cs typeface="+mn-cs"/>
              </a:rPr>
              <a:t>Keeping Family / Household Records </a:t>
            </a:r>
            <a:r>
              <a:rPr lang="en-US" sz="1200" kern="1200" dirty="0" smtClean="0">
                <a:solidFill>
                  <a:schemeClr val="tx1"/>
                </a:solidFill>
                <a:effectLst/>
                <a:latin typeface="+mn-lt"/>
                <a:ea typeface="+mn-ea"/>
                <a:cs typeface="+mn-cs"/>
              </a:rPr>
              <a:t>(see All Lesson Attachments tab) on where to store various personal records. Use </a:t>
            </a:r>
            <a:r>
              <a:rPr lang="en-US" sz="1200" b="1" kern="1200" dirty="0" smtClean="0">
                <a:solidFill>
                  <a:schemeClr val="tx1"/>
                </a:solidFill>
                <a:effectLst/>
                <a:latin typeface="+mn-lt"/>
                <a:ea typeface="+mn-ea"/>
                <a:cs typeface="+mn-cs"/>
              </a:rPr>
              <a:t>Keeping Family / Household Records (Key)</a:t>
            </a:r>
            <a:r>
              <a:rPr lang="en-US" sz="1200" kern="1200" dirty="0" smtClean="0">
                <a:solidFill>
                  <a:schemeClr val="tx1"/>
                </a:solidFill>
                <a:effectLst/>
                <a:latin typeface="+mn-lt"/>
                <a:ea typeface="+mn-ea"/>
                <a:cs typeface="+mn-cs"/>
              </a:rPr>
              <a:t> (see All Lesson Attachments tab) to have students correct their handouts with the right answers.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14</a:t>
            </a:fld>
            <a:endParaRPr lang="en-US"/>
          </a:p>
        </p:txBody>
      </p:sp>
    </p:spTree>
    <p:extLst>
      <p:ext uri="{BB962C8B-B14F-4D97-AF65-F5344CB8AC3E}">
        <p14:creationId xmlns:p14="http://schemas.microsoft.com/office/powerpoint/2010/main" val="336565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Records such as birth certificates and social security cards need to be kept permanently in a safe deposit box. Tax records should be kept for varying lengths of time. Marriage and adoption certificates are also documents you should save.</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marriage certificate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adoption certificates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some records, such as property deeds or automobile titles, that you should keep until you no longer own the item with which they are associated. At that time, the records are transferred to the new owner.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long you should keep tax records varies.  It is always a good idea to ask your accountant for advice.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some records you want to keep for a period of time such as pay check stubs, paid receipts, car maintenance records, but there will come a time when you can discard these items.  You need to use your good judgment about this.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15</a:t>
            </a:fld>
            <a:endParaRPr lang="en-US"/>
          </a:p>
        </p:txBody>
      </p:sp>
    </p:spTree>
    <p:extLst>
      <p:ext uri="{BB962C8B-B14F-4D97-AF65-F5344CB8AC3E}">
        <p14:creationId xmlns:p14="http://schemas.microsoft.com/office/powerpoint/2010/main" val="1853377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There are various ways to store documents.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Safe deposit box – locked storage area located in a bank. Store difficult to replace items such as birth certificates, car titles or property deeds.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Home safe or lock box – less secure, but more convenient. Try to get a fireproof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Filing cabinet – a home filing system for bank statements, paid bills, insurance policies and  tax records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Electronic storage is a great way to store items. Just make sure you have a backup copy and that the file is encrypted.  Copying records to a portable storage device such as a CD or flash drive and storing it in a safe deposit box is a great idea.  You should also password protect electronic data so someone who borrows your computer does not have access to your personal information.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16</a:t>
            </a:fld>
            <a:endParaRPr lang="en-US"/>
          </a:p>
        </p:txBody>
      </p:sp>
    </p:spTree>
    <p:extLst>
      <p:ext uri="{BB962C8B-B14F-4D97-AF65-F5344CB8AC3E}">
        <p14:creationId xmlns:p14="http://schemas.microsoft.com/office/powerpoint/2010/main" val="1595579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In addition to electronic storage, there are records on the web that you can print to have a hard copy available. Storing data in the cloud has its own risks because you aren’t in control of the physical servers that contain your data. Make sure you encrypt the files and hide the encryption key.</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17</a:t>
            </a:fld>
            <a:endParaRPr lang="en-US"/>
          </a:p>
        </p:txBody>
      </p:sp>
    </p:spTree>
    <p:extLst>
      <p:ext uri="{BB962C8B-B14F-4D97-AF65-F5344CB8AC3E}">
        <p14:creationId xmlns:p14="http://schemas.microsoft.com/office/powerpoint/2010/main" val="2648789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You can use a special program, web tool or spreadsheet for electronic storage.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Teacher note: Discuss record keeping and have students retrieve the handout “Keeping Family / Household Records” (see All Lesson Attachments tab) on where to store various personal records. Use “Keeping Family / Household Records (Key)” (see All Lesson Attachments tab) to have students correct their handout with the answers.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18</a:t>
            </a:fld>
            <a:endParaRPr lang="en-US"/>
          </a:p>
        </p:txBody>
      </p:sp>
    </p:spTree>
    <p:extLst>
      <p:ext uri="{BB962C8B-B14F-4D97-AF65-F5344CB8AC3E}">
        <p14:creationId xmlns:p14="http://schemas.microsoft.com/office/powerpoint/2010/main" val="3051646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D4122CD-9959-48B0-9CA1-320B7FAC8EA9}" type="slidenum">
              <a:rPr lang="en-US" smtClean="0"/>
              <a:pPr/>
              <a:t>19</a:t>
            </a:fld>
            <a:endParaRPr lang="en-US"/>
          </a:p>
        </p:txBody>
      </p:sp>
    </p:spTree>
    <p:extLst>
      <p:ext uri="{BB962C8B-B14F-4D97-AF65-F5344CB8AC3E}">
        <p14:creationId xmlns:p14="http://schemas.microsoft.com/office/powerpoint/2010/main" val="1481587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122CD-9959-48B0-9CA1-320B7FAC8EA9}" type="slidenum">
              <a:rPr lang="en-US" smtClean="0"/>
              <a:pPr/>
              <a:t>2</a:t>
            </a:fld>
            <a:endParaRPr lang="en-US"/>
          </a:p>
        </p:txBody>
      </p:sp>
    </p:spTree>
    <p:extLst>
      <p:ext uri="{BB962C8B-B14F-4D97-AF65-F5344CB8AC3E}">
        <p14:creationId xmlns:p14="http://schemas.microsoft.com/office/powerpoint/2010/main" val="1294285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4122CD-9959-48B0-9CA1-320B7FAC8EA9}" type="slidenum">
              <a:rPr lang="en-US" smtClean="0"/>
              <a:pPr/>
              <a:t>20</a:t>
            </a:fld>
            <a:endParaRPr lang="en-US"/>
          </a:p>
        </p:txBody>
      </p:sp>
    </p:spTree>
    <p:extLst>
      <p:ext uri="{BB962C8B-B14F-4D97-AF65-F5344CB8AC3E}">
        <p14:creationId xmlns:p14="http://schemas.microsoft.com/office/powerpoint/2010/main" val="180929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D4122CD-9959-48B0-9CA1-320B7FAC8EA9}" type="slidenum">
              <a:rPr lang="en-US" smtClean="0"/>
              <a:pPr/>
              <a:t>21</a:t>
            </a:fld>
            <a:endParaRPr lang="en-US"/>
          </a:p>
        </p:txBody>
      </p:sp>
    </p:spTree>
    <p:extLst>
      <p:ext uri="{BB962C8B-B14F-4D97-AF65-F5344CB8AC3E}">
        <p14:creationId xmlns:p14="http://schemas.microsoft.com/office/powerpoint/2010/main" val="3351164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Bankruptcy: A legal declaration of the inability to pay debt</a:t>
            </a:r>
          </a:p>
          <a:p>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Who should consider bankruptcy and what is involved?</a:t>
            </a:r>
          </a:p>
          <a:p>
            <a:endParaRPr lang="en-US" dirty="0"/>
          </a:p>
        </p:txBody>
      </p:sp>
      <p:sp>
        <p:nvSpPr>
          <p:cNvPr id="4" name="Slide Number Placeholder 3"/>
          <p:cNvSpPr>
            <a:spLocks noGrp="1"/>
          </p:cNvSpPr>
          <p:nvPr>
            <p:ph type="sldNum" sz="quarter" idx="10"/>
          </p:nvPr>
        </p:nvSpPr>
        <p:spPr/>
        <p:txBody>
          <a:bodyPr/>
          <a:lstStyle/>
          <a:p>
            <a:fld id="{AD4122CD-9959-48B0-9CA1-320B7FAC8EA9}" type="slidenum">
              <a:rPr lang="en-US" smtClean="0"/>
              <a:pPr/>
              <a:t>3</a:t>
            </a:fld>
            <a:endParaRPr lang="en-US"/>
          </a:p>
        </p:txBody>
      </p:sp>
    </p:spTree>
    <p:extLst>
      <p:ext uri="{BB962C8B-B14F-4D97-AF65-F5344CB8AC3E}">
        <p14:creationId xmlns:p14="http://schemas.microsoft.com/office/powerpoint/2010/main" val="174733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Bankruptcy is a legal declaration of the inability to pay one’s debts.  There is a lot to consider, and one should not enter into bankruptcy without giving it careful thought.  If the conditions listed on the slide describe you, then you might want to consider bankruptcy.</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are heavily in debt with little prospect of resolving it in the next five years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Creditors are threatening foreclosure on your home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have experienced a drop in income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pay bills late and have difficulty making the minimum payment on credit cards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are paying more on monthly payments than you earn</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have recently become disabled or are going through a divorce resulting in the loss of income</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251BBF-2041-44D9-9AE5-5435D9F0A942}" type="slidenum">
              <a:rPr lang="en-US" smtClean="0"/>
              <a:pPr/>
              <a:t>4</a:t>
            </a:fld>
            <a:endParaRPr lang="en-US"/>
          </a:p>
        </p:txBody>
      </p:sp>
    </p:spTree>
    <p:extLst>
      <p:ext uri="{BB962C8B-B14F-4D97-AF65-F5344CB8AC3E}">
        <p14:creationId xmlns:p14="http://schemas.microsoft.com/office/powerpoint/2010/main" val="1983285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Disadvantages of bankruptcy: </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will lose all your credit cards (unless you pay them off before filing).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may also have to forfeit some luxury possessions.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 recent bankruptcy makes it nearly impossible to get a mortgage (although you should be able to do so within about five years).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 bankruptcy stays on your credit report for 10 years, making it difficult to acquire credit, buy a home or car, get life insurance, or sometimes get a job.</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Not all debts may be "discharged" in a bankruptcy. Student loans and back taxes (within 3 years) are prime examples.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Bankruptcy is an admission of defeat, an embarrassment.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Being sued for bad debts or having your car repossessed or your home foreclosed on is also an admission of defeat.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you declare bankruptcy, your name will be in court records and may appear in the newspaper.</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your creditors sue you, your name will be in court records and may appear in the newspaper.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You will have to explain to a judge or trustee how you got into a financial mess.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Usually you can keep your home, but you might lose inheritance or insurance settlements if you own a business.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251BBF-2041-44D9-9AE5-5435D9F0A942}" type="slidenum">
              <a:rPr lang="en-US" smtClean="0"/>
              <a:pPr/>
              <a:t>5</a:t>
            </a:fld>
            <a:endParaRPr lang="en-US"/>
          </a:p>
        </p:txBody>
      </p:sp>
    </p:spTree>
    <p:extLst>
      <p:ext uri="{BB962C8B-B14F-4D97-AF65-F5344CB8AC3E}">
        <p14:creationId xmlns:p14="http://schemas.microsoft.com/office/powerpoint/2010/main" val="3441476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Advantages of bankruptcy:</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When you file bankruptcy, it stops all collection actions by creditors, including foreclosures, repossessions and garnishments.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you have filed with an attorney, he or she shields you by handling all inquiries from creditors.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Most states allow you to exempt your home, car and other essentials, so you will not wind up homeless and unable to get around.</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Declaring bankruptcy now can get you started rebuilding your credit and life sooner. If there is another disaster, you may be able to amend your existing Chapter 13 plan to accommodate it.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While nothing will get rid of student loan debt, at least bankruptcy will prevent your lenders from aggressive collection action.</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biggest advantage is a fresh financial start.</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251BBF-2041-44D9-9AE5-5435D9F0A942}" type="slidenum">
              <a:rPr lang="en-US" smtClean="0"/>
              <a:pPr/>
              <a:t>6</a:t>
            </a:fld>
            <a:endParaRPr lang="en-US"/>
          </a:p>
        </p:txBody>
      </p:sp>
    </p:spTree>
    <p:extLst>
      <p:ext uri="{BB962C8B-B14F-4D97-AF65-F5344CB8AC3E}">
        <p14:creationId xmlns:p14="http://schemas.microsoft.com/office/powerpoint/2010/main" val="189487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people think that since they are filing bankruptcy and their debts will be discharged, they might as well make additional charges.  Debts incurred within 90 days of filing bankruptcy will not be discharged.  You still have to pay them.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 people think they can transfer their property into the names of family members and get it back after the bankruptcy proceedings.  A bankruptcy trustee may be able to reverse the transfer made in an attempt to hide assets from creditors.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Most funds in tax-qualified retirement accounts are protected, so you can discharge your debts and keep your retirement account.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Any pending lawsuit will move forward until the bankruptcy is final.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bankruptcy, you cannot choose to treat one creditor better than another.  All creditors get a proportionate share of whatever funds are available to pay back your debt.</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251BBF-2041-44D9-9AE5-5435D9F0A942}" type="slidenum">
              <a:rPr lang="en-US" smtClean="0"/>
              <a:pPr/>
              <a:t>7</a:t>
            </a:fld>
            <a:endParaRPr lang="en-US"/>
          </a:p>
        </p:txBody>
      </p:sp>
    </p:spTree>
    <p:extLst>
      <p:ext uri="{BB962C8B-B14F-4D97-AF65-F5344CB8AC3E}">
        <p14:creationId xmlns:p14="http://schemas.microsoft.com/office/powerpoint/2010/main" val="110791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List of debts usually discharged:</a:t>
            </a:r>
          </a:p>
          <a:p>
            <a:endParaRPr lang="en-US" dirty="0" smtClean="0"/>
          </a:p>
          <a:p>
            <a:pPr marL="171450" indent="-171450">
              <a:buFont typeface="Arial" panose="020B0604020202020204" pitchFamily="34" charset="0"/>
              <a:buChar char="•"/>
            </a:pPr>
            <a:r>
              <a:rPr lang="en-US" baseline="0" dirty="0" smtClean="0"/>
              <a:t>Typical bills such as credit card bills</a:t>
            </a:r>
          </a:p>
          <a:p>
            <a:pPr marL="171450" indent="-171450">
              <a:buFont typeface="Arial" panose="020B0604020202020204" pitchFamily="34" charset="0"/>
              <a:buChar char="•"/>
            </a:pPr>
            <a:r>
              <a:rPr lang="en-US" baseline="0" dirty="0" smtClean="0"/>
              <a:t>Medical bills</a:t>
            </a:r>
          </a:p>
          <a:p>
            <a:pPr marL="171450" indent="-171450">
              <a:buFont typeface="Arial" panose="020B0604020202020204" pitchFamily="34" charset="0"/>
              <a:buChar char="•"/>
            </a:pPr>
            <a:r>
              <a:rPr lang="en-US" baseline="0" dirty="0" smtClean="0"/>
              <a:t>Personal loans</a:t>
            </a:r>
          </a:p>
          <a:p>
            <a:pPr marL="171450" indent="-171450">
              <a:buFont typeface="Arial" panose="020B0604020202020204" pitchFamily="34" charset="0"/>
              <a:buChar char="•"/>
            </a:pPr>
            <a:r>
              <a:rPr lang="en-US" baseline="0" dirty="0" smtClean="0"/>
              <a:t>Judgments resulting from car accidents as long as they do not involve alcohol or drugs</a:t>
            </a:r>
          </a:p>
          <a:p>
            <a:pPr marL="171450" indent="-171450">
              <a:buFont typeface="Arial" panose="020B0604020202020204" pitchFamily="34" charset="0"/>
              <a:buChar char="•"/>
            </a:pPr>
            <a:r>
              <a:rPr lang="en-US" baseline="0" dirty="0" smtClean="0"/>
              <a:t>Payday loans</a:t>
            </a:r>
            <a:endParaRPr lang="en-US" dirty="0"/>
          </a:p>
        </p:txBody>
      </p:sp>
      <p:sp>
        <p:nvSpPr>
          <p:cNvPr id="4" name="Slide Number Placeholder 3"/>
          <p:cNvSpPr>
            <a:spLocks noGrp="1"/>
          </p:cNvSpPr>
          <p:nvPr>
            <p:ph type="sldNum" sz="quarter" idx="10"/>
          </p:nvPr>
        </p:nvSpPr>
        <p:spPr/>
        <p:txBody>
          <a:bodyPr/>
          <a:lstStyle/>
          <a:p>
            <a:fld id="{39251BBF-2041-44D9-9AE5-5435D9F0A942}" type="slidenum">
              <a:rPr lang="en-US" smtClean="0"/>
              <a:pPr/>
              <a:t>8</a:t>
            </a:fld>
            <a:endParaRPr lang="en-US"/>
          </a:p>
        </p:txBody>
      </p:sp>
    </p:spTree>
    <p:extLst>
      <p:ext uri="{BB962C8B-B14F-4D97-AF65-F5344CB8AC3E}">
        <p14:creationId xmlns:p14="http://schemas.microsoft.com/office/powerpoint/2010/main" val="410592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To file bankruptcy, you must file a petition with a local bankruptcy court.  After reviewing the petition, the court assigns a bankruptcy trustee to review your file.  Your creditors cannot collect any debts owed them until the court contacts them.  A federal code decides what assets are exempt and which ones are turned over to the court trustee to sell and apply toward your debts.  You must go through credit counseling before your case is considered.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251BBF-2041-44D9-9AE5-5435D9F0A942}" type="slidenum">
              <a:rPr lang="en-US" smtClean="0"/>
              <a:pPr/>
              <a:t>9</a:t>
            </a:fld>
            <a:endParaRPr lang="en-US"/>
          </a:p>
        </p:txBody>
      </p:sp>
    </p:spTree>
    <p:extLst>
      <p:ext uri="{BB962C8B-B14F-4D97-AF65-F5344CB8AC3E}">
        <p14:creationId xmlns:p14="http://schemas.microsoft.com/office/powerpoint/2010/main" val="262329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4544D7-35AD-458B-8497-2D57B36099E8}"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Copyright © Texas Education Agency, 2014. All rights reserved.  </a:t>
            </a:r>
            <a:endParaRPr lang="en-US"/>
          </a:p>
        </p:txBody>
      </p:sp>
      <p:sp>
        <p:nvSpPr>
          <p:cNvPr id="6" name="Slide Number Placeholder 5"/>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28902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E4931-E6BD-4FC2-B4FC-7CF5473C6FFA}" type="datetime1">
              <a:rPr lang="en-US" smtClean="0"/>
              <a:t>2/12/2014</a:t>
            </a:fld>
            <a:endParaRPr lang="en-US"/>
          </a:p>
        </p:txBody>
      </p:sp>
      <p:sp>
        <p:nvSpPr>
          <p:cNvPr id="8" name="Footer Placeholder 7"/>
          <p:cNvSpPr>
            <a:spLocks noGrp="1"/>
          </p:cNvSpPr>
          <p:nvPr>
            <p:ph type="ftr" sz="quarter" idx="11"/>
          </p:nvPr>
        </p:nvSpPr>
        <p:spPr/>
        <p:txBody>
          <a:bodyPr/>
          <a:lstStyle/>
          <a:p>
            <a:r>
              <a:rPr lang="en-US" smtClean="0"/>
              <a:t>Copyright © Texas Education Agency, 2014. All rights reserved.  </a:t>
            </a:r>
            <a:endParaRPr lang="en-US"/>
          </a:p>
        </p:txBody>
      </p:sp>
      <p:sp>
        <p:nvSpPr>
          <p:cNvPr id="9" name="Slide Number Placeholder 8"/>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98106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B4D0FB-1E78-4353-AAAE-36566CEF08A7}" type="datetime1">
              <a:rPr lang="en-US" smtClean="0"/>
              <a:t>2/12/2014</a:t>
            </a:fld>
            <a:endParaRPr lang="en-US"/>
          </a:p>
        </p:txBody>
      </p:sp>
      <p:sp>
        <p:nvSpPr>
          <p:cNvPr id="8" name="Footer Placeholder 7"/>
          <p:cNvSpPr>
            <a:spLocks noGrp="1"/>
          </p:cNvSpPr>
          <p:nvPr>
            <p:ph type="ftr" sz="quarter" idx="11"/>
          </p:nvPr>
        </p:nvSpPr>
        <p:spPr/>
        <p:txBody>
          <a:bodyPr/>
          <a:lstStyle/>
          <a:p>
            <a:r>
              <a:rPr lang="en-US" smtClean="0"/>
              <a:t>Copyright © Texas Education Agency, 2014. All rights reserved.  </a:t>
            </a:r>
            <a:endParaRPr lang="en-US"/>
          </a:p>
        </p:txBody>
      </p:sp>
      <p:sp>
        <p:nvSpPr>
          <p:cNvPr id="9" name="Slide Number Placeholder 8"/>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279686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68784-13E6-4930-826E-EE8F7C5CCD57}"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Copyright © Texas Education Agency, 2014. All rights reserved.  </a:t>
            </a:r>
            <a:endParaRPr lang="en-US"/>
          </a:p>
        </p:txBody>
      </p:sp>
      <p:sp>
        <p:nvSpPr>
          <p:cNvPr id="6" name="Slide Number Placeholder 5"/>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181215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838F69-DD45-491E-B208-FE1A837270BF}"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Copyright © Texas Education Agency, 2014. All rights reserved.  </a:t>
            </a:r>
            <a:endParaRPr lang="en-US"/>
          </a:p>
        </p:txBody>
      </p:sp>
      <p:sp>
        <p:nvSpPr>
          <p:cNvPr id="6" name="Slide Number Placeholder 5"/>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236443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626F7D5-F0EC-4122-B162-08ABF496D08B}" type="datetime1">
              <a:rPr lang="en-US" smtClean="0"/>
              <a:t>2/12/2014</a:t>
            </a:fld>
            <a:endParaRPr lang="en-US"/>
          </a:p>
        </p:txBody>
      </p:sp>
      <p:sp>
        <p:nvSpPr>
          <p:cNvPr id="9" name="Footer Placeholder 8"/>
          <p:cNvSpPr>
            <a:spLocks noGrp="1"/>
          </p:cNvSpPr>
          <p:nvPr>
            <p:ph type="ftr" sz="quarter" idx="11"/>
          </p:nvPr>
        </p:nvSpPr>
        <p:spPr/>
        <p:txBody>
          <a:bodyPr/>
          <a:lstStyle/>
          <a:p>
            <a:r>
              <a:rPr lang="en-US" smtClean="0"/>
              <a:t>Copyright © Texas Education Agency, 2014. All rights reserved.  </a:t>
            </a:r>
            <a:endParaRPr lang="en-US"/>
          </a:p>
        </p:txBody>
      </p:sp>
      <p:sp>
        <p:nvSpPr>
          <p:cNvPr id="10" name="Slide Number Placeholder 9"/>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285408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FE93DB2D-9B6C-427E-83E6-025487208A0B}" type="datetime1">
              <a:rPr lang="en-US" smtClean="0"/>
              <a:t>2/12/2014</a:t>
            </a:fld>
            <a:endParaRPr lang="en-US"/>
          </a:p>
        </p:txBody>
      </p:sp>
      <p:sp>
        <p:nvSpPr>
          <p:cNvPr id="11" name="Footer Placeholder 10"/>
          <p:cNvSpPr>
            <a:spLocks noGrp="1"/>
          </p:cNvSpPr>
          <p:nvPr>
            <p:ph type="ftr" sz="quarter" idx="11"/>
          </p:nvPr>
        </p:nvSpPr>
        <p:spPr/>
        <p:txBody>
          <a:bodyPr/>
          <a:lstStyle/>
          <a:p>
            <a:r>
              <a:rPr lang="en-US" smtClean="0"/>
              <a:t>Copyright © Texas Education Agency, 2014. All rights reserved.  </a:t>
            </a:r>
            <a:endParaRPr lang="en-US"/>
          </a:p>
        </p:txBody>
      </p:sp>
      <p:sp>
        <p:nvSpPr>
          <p:cNvPr id="12" name="Slide Number Placeholder 11"/>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100380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80AF167B-DF39-490F-AE3E-BDB613339B6F}" type="datetime1">
              <a:rPr lang="en-US" smtClean="0"/>
              <a:t>2/12/2014</a:t>
            </a:fld>
            <a:endParaRPr lang="en-US"/>
          </a:p>
        </p:txBody>
      </p:sp>
      <p:sp>
        <p:nvSpPr>
          <p:cNvPr id="7" name="Footer Placeholder 6"/>
          <p:cNvSpPr>
            <a:spLocks noGrp="1"/>
          </p:cNvSpPr>
          <p:nvPr>
            <p:ph type="ftr" sz="quarter" idx="11"/>
          </p:nvPr>
        </p:nvSpPr>
        <p:spPr/>
        <p:txBody>
          <a:bodyPr/>
          <a:lstStyle/>
          <a:p>
            <a:r>
              <a:rPr lang="en-US" smtClean="0"/>
              <a:t>Copyright © Texas Education Agency, 2014. All rights reserved.  </a:t>
            </a:r>
            <a:endParaRPr lang="en-US"/>
          </a:p>
        </p:txBody>
      </p:sp>
      <p:sp>
        <p:nvSpPr>
          <p:cNvPr id="8" name="Slide Number Placeholder 7"/>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207802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80365F5-C744-4E76-A335-E01C741ADF15}" type="datetime1">
              <a:rPr lang="en-US" smtClean="0"/>
              <a:t>2/12/2014</a:t>
            </a:fld>
            <a:endParaRPr lang="en-US"/>
          </a:p>
        </p:txBody>
      </p:sp>
      <p:sp>
        <p:nvSpPr>
          <p:cNvPr id="6" name="Footer Placeholder 5"/>
          <p:cNvSpPr>
            <a:spLocks noGrp="1"/>
          </p:cNvSpPr>
          <p:nvPr>
            <p:ph type="ftr" sz="quarter" idx="11"/>
          </p:nvPr>
        </p:nvSpPr>
        <p:spPr/>
        <p:txBody>
          <a:bodyPr/>
          <a:lstStyle/>
          <a:p>
            <a:r>
              <a:rPr lang="en-US" smtClean="0"/>
              <a:t>Copyright © Texas Education Agency, 2014. All rights reserved.  </a:t>
            </a:r>
            <a:endParaRPr lang="en-US"/>
          </a:p>
        </p:txBody>
      </p:sp>
      <p:sp>
        <p:nvSpPr>
          <p:cNvPr id="7" name="Slide Number Placeholder 6"/>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267221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DDF35D-759A-4878-831F-D47095414B83}" type="datetime1">
              <a:rPr lang="en-US" smtClean="0"/>
              <a:t>2/12/2014</a:t>
            </a:fld>
            <a:endParaRPr lang="en-US"/>
          </a:p>
        </p:txBody>
      </p:sp>
      <p:sp>
        <p:nvSpPr>
          <p:cNvPr id="9" name="Footer Placeholder 8"/>
          <p:cNvSpPr>
            <a:spLocks noGrp="1"/>
          </p:cNvSpPr>
          <p:nvPr>
            <p:ph type="ftr" sz="quarter" idx="11"/>
          </p:nvPr>
        </p:nvSpPr>
        <p:spPr/>
        <p:txBody>
          <a:bodyPr/>
          <a:lstStyle/>
          <a:p>
            <a:r>
              <a:rPr lang="en-US" smtClean="0"/>
              <a:t>Copyright © Texas Education Agency, 2014. All rights reserved.  </a:t>
            </a:r>
            <a:endParaRPr lang="en-US"/>
          </a:p>
        </p:txBody>
      </p:sp>
      <p:sp>
        <p:nvSpPr>
          <p:cNvPr id="10" name="Slide Number Placeholder 9"/>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196374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B911D08-4EB8-446C-A254-A3D9D69ABAC8}" type="datetime1">
              <a:rPr lang="en-US" smtClean="0"/>
              <a:t>2/12/2014</a:t>
            </a:fld>
            <a:endParaRPr lang="en-US"/>
          </a:p>
        </p:txBody>
      </p:sp>
      <p:sp>
        <p:nvSpPr>
          <p:cNvPr id="9" name="Footer Placeholder 8"/>
          <p:cNvSpPr>
            <a:spLocks noGrp="1"/>
          </p:cNvSpPr>
          <p:nvPr>
            <p:ph type="ftr" sz="quarter" idx="11"/>
          </p:nvPr>
        </p:nvSpPr>
        <p:spPr>
          <a:xfrm>
            <a:off x="2624326" y="6356351"/>
            <a:ext cx="4433638" cy="365125"/>
          </a:xfrm>
        </p:spPr>
        <p:txBody>
          <a:bodyPr/>
          <a:lstStyle/>
          <a:p>
            <a:r>
              <a:rPr lang="en-US" smtClean="0"/>
              <a:t>Copyright © Texas Education Agency, 2014. All rights reserved.  </a:t>
            </a:r>
            <a:endParaRPr lang="en-US"/>
          </a:p>
        </p:txBody>
      </p:sp>
      <p:sp>
        <p:nvSpPr>
          <p:cNvPr id="10" name="Slide Number Placeholder 9"/>
          <p:cNvSpPr>
            <a:spLocks noGrp="1"/>
          </p:cNvSpPr>
          <p:nvPr>
            <p:ph type="sldNum" sz="quarter" idx="12"/>
          </p:nvPr>
        </p:nvSpPr>
        <p:spPr/>
        <p:txBody>
          <a:bodyPr/>
          <a:lstStyle/>
          <a:p>
            <a:fld id="{8578A320-F8D0-4574-895C-26F6DBD0166C}" type="slidenum">
              <a:rPr lang="en-US" smtClean="0"/>
              <a:pPr/>
              <a:t>‹#›</a:t>
            </a:fld>
            <a:endParaRPr lang="en-US"/>
          </a:p>
        </p:txBody>
      </p:sp>
    </p:spTree>
    <p:extLst>
      <p:ext uri="{BB962C8B-B14F-4D97-AF65-F5344CB8AC3E}">
        <p14:creationId xmlns:p14="http://schemas.microsoft.com/office/powerpoint/2010/main" val="2392497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A0149F7-722D-4776-9AD8-16CBFD6E07CD}" type="datetime1">
              <a:rPr lang="en-US" smtClean="0"/>
              <a:t>2/12/2014</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smtClean="0"/>
              <a:t>Copyright © Texas Education Agency, 2014. All rights reserved.  </a:t>
            </a: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8578A320-F8D0-4574-895C-26F6DBD0166C}" type="slidenum">
              <a:rPr lang="en-US" smtClean="0"/>
              <a:pPr/>
              <a:t>‹#›</a:t>
            </a:fld>
            <a:endParaRPr lang="en-US"/>
          </a:p>
        </p:txBody>
      </p:sp>
    </p:spTree>
    <p:extLst>
      <p:ext uri="{BB962C8B-B14F-4D97-AF65-F5344CB8AC3E}">
        <p14:creationId xmlns:p14="http://schemas.microsoft.com/office/powerpoint/2010/main" val="333907812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rs.gov/publications/p552/ar02.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opyrights@tea.state.tx.u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allinsuranceinfo.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insurance-411.org/" TargetMode="External"/><Relationship Id="rId4" Type="http://schemas.openxmlformats.org/officeDocument/2006/relationships/hyperlink" Target="http://www.consumer.ftc.gov/articles/0224-filing-bankruptcy-what-know"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uscourts.gov/FederalCourts/Bankruptcy/BankruptcyBasics.aspx" TargetMode="External"/><Relationship Id="rId3" Type="http://schemas.openxmlformats.org/officeDocument/2006/relationships/hyperlink" Target="http://www.fcef.com/" TargetMode="External"/><Relationship Id="rId7" Type="http://schemas.openxmlformats.org/officeDocument/2006/relationships/hyperlink" Target="http://www.tdi.texas.gov/pubs/consumer/cb088.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ddc.ohio.gov/Pub/RecordGuide.pdf" TargetMode="External"/><Relationship Id="rId5" Type="http://schemas.openxmlformats.org/officeDocument/2006/relationships/hyperlink" Target="https://www.privacyrights.org/fs12a-personal-data-retention-and-destruction-plan#whykeep" TargetMode="External"/><Relationship Id="rId4" Type="http://schemas.openxmlformats.org/officeDocument/2006/relationships/hyperlink" Target="http://www.hsfpp.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rPr>
              <a:t>Bankruptcy and Personal Financial Records</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latin typeface="Arial" pitchFamily="34" charset="0"/>
                <a:cs typeface="Arial" pitchFamily="34" charset="0"/>
              </a:rPr>
              <a:t>Dollars and Sense</a:t>
            </a:r>
            <a:endParaRPr lang="en-US" dirty="0">
              <a:latin typeface="Arial"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1469846"/>
            <a:ext cx="2209800" cy="3657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400" dirty="0" smtClean="0"/>
              <a:t>Personal Financial Records</a:t>
            </a:r>
            <a:endParaRPr lang="en-US" sz="4400" dirty="0"/>
          </a:p>
        </p:txBody>
      </p:sp>
      <p:sp>
        <p:nvSpPr>
          <p:cNvPr id="3" name="Footer Placeholder 2"/>
          <p:cNvSpPr>
            <a:spLocks noGrp="1"/>
          </p:cNvSpPr>
          <p:nvPr>
            <p:ph type="ftr" sz="quarter" idx="11"/>
          </p:nvPr>
        </p:nvSpPr>
        <p:spPr>
          <a:xfrm>
            <a:off x="1219200" y="6400800"/>
            <a:ext cx="6705600" cy="393927"/>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8388351" y="6351869"/>
            <a:ext cx="450849" cy="369332"/>
          </a:xfrm>
          <a:prstGeom prst="rect">
            <a:avLst/>
          </a:prstGeom>
          <a:noFill/>
        </p:spPr>
        <p:txBody>
          <a:bodyPr wrap="square" rtlCol="0">
            <a:spAutoFit/>
          </a:bodyPr>
          <a:lstStyle/>
          <a:p>
            <a:r>
              <a:rPr lang="en-US" dirty="0" smtClean="0"/>
              <a:t>10</a:t>
            </a:r>
            <a:endParaRPr lang="en-US" dirty="0"/>
          </a:p>
        </p:txBody>
      </p:sp>
    </p:spTree>
    <p:extLst>
      <p:ext uri="{BB962C8B-B14F-4D97-AF65-F5344CB8AC3E}">
        <p14:creationId xmlns:p14="http://schemas.microsoft.com/office/powerpoint/2010/main" val="892936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Keeping Organized</a:t>
            </a:r>
            <a:endParaRPr lang="en-US" dirty="0">
              <a:cs typeface="Arial" pitchFamily="34" charset="0"/>
            </a:endParaRPr>
          </a:p>
        </p:txBody>
      </p:sp>
      <p:sp>
        <p:nvSpPr>
          <p:cNvPr id="3" name="Content Placeholder 2"/>
          <p:cNvSpPr>
            <a:spLocks noGrp="1"/>
          </p:cNvSpPr>
          <p:nvPr>
            <p:ph idx="1"/>
          </p:nvPr>
        </p:nvSpPr>
        <p:spPr>
          <a:xfrm>
            <a:off x="2901951" y="864108"/>
            <a:ext cx="5486400" cy="3098292"/>
          </a:xfrm>
        </p:spPr>
        <p:txBody>
          <a:bodyPr>
            <a:normAutofit/>
          </a:bodyPr>
          <a:lstStyle/>
          <a:p>
            <a:r>
              <a:rPr lang="en-US" dirty="0" smtClean="0">
                <a:cs typeface="Arial" pitchFamily="34" charset="0"/>
              </a:rPr>
              <a:t>Maintaining a healthy financial life takes organization.</a:t>
            </a:r>
          </a:p>
          <a:p>
            <a:r>
              <a:rPr lang="en-US" dirty="0" smtClean="0">
                <a:cs typeface="Arial" pitchFamily="34" charset="0"/>
              </a:rPr>
              <a:t>There are many documents, statements and records that are generated as </a:t>
            </a:r>
            <a:r>
              <a:rPr lang="en-US" dirty="0">
                <a:cs typeface="Arial" pitchFamily="34" charset="0"/>
              </a:rPr>
              <a:t>a</a:t>
            </a:r>
            <a:r>
              <a:rPr lang="en-US" dirty="0" smtClean="0">
                <a:cs typeface="Arial" pitchFamily="34" charset="0"/>
              </a:rPr>
              <a:t> consumer goes about his or her business.</a:t>
            </a:r>
          </a:p>
          <a:p>
            <a:r>
              <a:rPr lang="en-US" dirty="0" smtClean="0">
                <a:cs typeface="Arial" pitchFamily="34" charset="0"/>
              </a:rPr>
              <a:t>Keeping good records is key!</a:t>
            </a:r>
            <a:endParaRPr lang="en-US" dirty="0">
              <a:cs typeface="Arial" pitchFamily="34" charset="0"/>
            </a:endParaRPr>
          </a:p>
        </p:txBody>
      </p:sp>
      <p:sp>
        <p:nvSpPr>
          <p:cNvPr id="4" name="Footer Placeholder 3"/>
          <p:cNvSpPr>
            <a:spLocks noGrp="1"/>
          </p:cNvSpPr>
          <p:nvPr>
            <p:ph type="ftr" sz="quarter" idx="11"/>
          </p:nvPr>
        </p:nvSpPr>
        <p:spPr>
          <a:xfrm>
            <a:off x="3429000" y="6172201"/>
            <a:ext cx="4876800" cy="304800"/>
          </a:xfrm>
        </p:spPr>
        <p:txBody>
          <a:bodyPr/>
          <a:lstStyle/>
          <a:p>
            <a:pPr algn="l"/>
            <a:r>
              <a:rPr lang="en-US" smtClean="0"/>
              <a:t>Copyright © Texas Education Agency, 2014. All rights reserved.  </a:t>
            </a:r>
            <a:endParaRPr lang="en-US" dirty="0"/>
          </a:p>
        </p:txBody>
      </p:sp>
      <p:pic>
        <p:nvPicPr>
          <p:cNvPr id="36868" name="Picture 4" descr="business,holding,keys,success,metaphors,opportunities,people"/>
          <p:cNvPicPr>
            <a:picLocks noChangeAspect="1" noChangeArrowheads="1"/>
          </p:cNvPicPr>
          <p:nvPr/>
        </p:nvPicPr>
        <p:blipFill>
          <a:blip r:embed="rId3" cstate="print"/>
          <a:srcRect/>
          <a:stretch>
            <a:fillRect/>
          </a:stretch>
        </p:blipFill>
        <p:spPr bwMode="auto">
          <a:xfrm>
            <a:off x="5867400" y="3352800"/>
            <a:ext cx="2667000" cy="2667000"/>
          </a:xfrm>
          <a:prstGeom prst="rect">
            <a:avLst/>
          </a:prstGeom>
          <a:noFill/>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smtClean="0"/>
              <a:t>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What to Keep</a:t>
            </a:r>
            <a:endParaRPr lang="en-US" dirty="0">
              <a:cs typeface="Arial" pitchFamily="34" charset="0"/>
            </a:endParaRPr>
          </a:p>
        </p:txBody>
      </p:sp>
      <p:sp>
        <p:nvSpPr>
          <p:cNvPr id="3" name="Content Placeholder 2"/>
          <p:cNvSpPr>
            <a:spLocks noGrp="1"/>
          </p:cNvSpPr>
          <p:nvPr>
            <p:ph idx="1"/>
          </p:nvPr>
        </p:nvSpPr>
        <p:spPr>
          <a:xfrm>
            <a:off x="2901951" y="864108"/>
            <a:ext cx="5486400" cy="2641092"/>
          </a:xfrm>
        </p:spPr>
        <p:txBody>
          <a:bodyPr>
            <a:normAutofit/>
          </a:bodyPr>
          <a:lstStyle/>
          <a:p>
            <a:r>
              <a:rPr lang="en-US" dirty="0" smtClean="0">
                <a:cs typeface="Arial" pitchFamily="34" charset="0"/>
              </a:rPr>
              <a:t>Legal evidence of ownership</a:t>
            </a:r>
          </a:p>
          <a:p>
            <a:r>
              <a:rPr lang="en-US" dirty="0"/>
              <a:t>Legal </a:t>
            </a:r>
            <a:r>
              <a:rPr lang="en-US" dirty="0" smtClean="0"/>
              <a:t>evidence </a:t>
            </a:r>
            <a:r>
              <a:rPr lang="en-US" dirty="0"/>
              <a:t>of </a:t>
            </a:r>
            <a:r>
              <a:rPr lang="en-US" dirty="0" smtClean="0"/>
              <a:t>debt </a:t>
            </a:r>
            <a:r>
              <a:rPr lang="en-US" dirty="0"/>
              <a:t>and </a:t>
            </a:r>
            <a:r>
              <a:rPr lang="en-US" dirty="0" smtClean="0"/>
              <a:t>its </a:t>
            </a:r>
            <a:r>
              <a:rPr lang="en-US" dirty="0"/>
              <a:t>c</a:t>
            </a:r>
            <a:r>
              <a:rPr lang="en-US" dirty="0" smtClean="0"/>
              <a:t>ancellation</a:t>
            </a:r>
          </a:p>
          <a:p>
            <a:r>
              <a:rPr lang="en-US" dirty="0" smtClean="0"/>
              <a:t>Income and expense </a:t>
            </a:r>
            <a:r>
              <a:rPr lang="en-US" dirty="0"/>
              <a:t>r</a:t>
            </a:r>
            <a:r>
              <a:rPr lang="en-US" dirty="0" smtClean="0"/>
              <a:t>ecords</a:t>
            </a:r>
          </a:p>
          <a:p>
            <a:r>
              <a:rPr lang="en-US" dirty="0" smtClean="0"/>
              <a:t>Income tax </a:t>
            </a:r>
            <a:r>
              <a:rPr lang="en-US" dirty="0"/>
              <a:t>r</a:t>
            </a:r>
            <a:r>
              <a:rPr lang="en-US" dirty="0" smtClean="0"/>
              <a:t>ecords</a:t>
            </a:r>
            <a:endParaRPr lang="en-US" dirty="0"/>
          </a:p>
          <a:p>
            <a:endParaRPr lang="en-US" dirty="0" smtClean="0">
              <a:cs typeface="Arial" pitchFamily="34" charset="0"/>
            </a:endParaRPr>
          </a:p>
        </p:txBody>
      </p:sp>
      <p:sp>
        <p:nvSpPr>
          <p:cNvPr id="4" name="Footer Placeholder 3"/>
          <p:cNvSpPr>
            <a:spLocks noGrp="1"/>
          </p:cNvSpPr>
          <p:nvPr>
            <p:ph type="ftr" sz="quarter" idx="11"/>
          </p:nvPr>
        </p:nvSpPr>
        <p:spPr>
          <a:xfrm>
            <a:off x="2133600" y="6248401"/>
            <a:ext cx="5029200" cy="304800"/>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5800" y="3322320"/>
            <a:ext cx="2362200" cy="2697480"/>
          </a:xfrm>
          <a:prstGeom prst="rect">
            <a:avLst/>
          </a:prstGeom>
        </p:spPr>
      </p:pic>
      <p:sp>
        <p:nvSpPr>
          <p:cNvPr id="8" name="TextBox 7"/>
          <p:cNvSpPr txBox="1"/>
          <p:nvPr/>
        </p:nvSpPr>
        <p:spPr>
          <a:xfrm>
            <a:off x="8388351" y="6351869"/>
            <a:ext cx="450849" cy="369332"/>
          </a:xfrm>
          <a:prstGeom prst="rect">
            <a:avLst/>
          </a:prstGeom>
          <a:noFill/>
        </p:spPr>
        <p:txBody>
          <a:bodyPr wrap="square" rtlCol="0">
            <a:spAutoFit/>
          </a:bodyPr>
          <a:lstStyle/>
          <a:p>
            <a:r>
              <a:rPr lang="en-US" dirty="0" smtClean="0"/>
              <a:t>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What to Keep</a:t>
            </a:r>
            <a:endParaRPr lang="en-US" dirty="0">
              <a:cs typeface="Arial" pitchFamily="34" charset="0"/>
            </a:endParaRPr>
          </a:p>
        </p:txBody>
      </p:sp>
      <p:sp>
        <p:nvSpPr>
          <p:cNvPr id="3" name="Content Placeholder 2"/>
          <p:cNvSpPr>
            <a:spLocks noGrp="1"/>
          </p:cNvSpPr>
          <p:nvPr>
            <p:ph idx="1"/>
          </p:nvPr>
        </p:nvSpPr>
        <p:spPr>
          <a:xfrm>
            <a:off x="2901951" y="864108"/>
            <a:ext cx="5486400" cy="3479292"/>
          </a:xfrm>
        </p:spPr>
        <p:txBody>
          <a:bodyPr>
            <a:normAutofit/>
          </a:bodyPr>
          <a:lstStyle/>
          <a:p>
            <a:r>
              <a:rPr lang="en-US" dirty="0">
                <a:cs typeface="Arial" pitchFamily="34" charset="0"/>
              </a:rPr>
              <a:t>Insurance </a:t>
            </a:r>
            <a:r>
              <a:rPr lang="en-US" dirty="0" smtClean="0">
                <a:cs typeface="Arial" pitchFamily="34" charset="0"/>
              </a:rPr>
              <a:t>records</a:t>
            </a:r>
          </a:p>
          <a:p>
            <a:r>
              <a:rPr lang="en-US" dirty="0">
                <a:cs typeface="Arial" pitchFamily="34" charset="0"/>
              </a:rPr>
              <a:t>O</a:t>
            </a:r>
            <a:r>
              <a:rPr lang="en-US" dirty="0" smtClean="0">
                <a:cs typeface="Arial" pitchFamily="34" charset="0"/>
              </a:rPr>
              <a:t>ther family records</a:t>
            </a:r>
            <a:endParaRPr lang="en-US" sz="1900" dirty="0" smtClean="0">
              <a:cs typeface="Arial" pitchFamily="34" charset="0"/>
            </a:endParaRPr>
          </a:p>
          <a:p>
            <a:r>
              <a:rPr lang="en-US" dirty="0" smtClean="0">
                <a:cs typeface="Arial" pitchFamily="34" charset="0"/>
              </a:rPr>
              <a:t>Tax records</a:t>
            </a:r>
          </a:p>
          <a:p>
            <a:r>
              <a:rPr lang="en-US" dirty="0" smtClean="0">
                <a:cs typeface="Arial" pitchFamily="34" charset="0"/>
              </a:rPr>
              <a:t>Reference:</a:t>
            </a:r>
          </a:p>
          <a:p>
            <a:pPr lvl="1"/>
            <a:r>
              <a:rPr lang="en-US" sz="1900" dirty="0" smtClean="0">
                <a:cs typeface="Arial" pitchFamily="34" charset="0"/>
              </a:rPr>
              <a:t>Warranties, insurance documents and passwords</a:t>
            </a:r>
          </a:p>
          <a:p>
            <a:pPr marL="502920" lvl="1" indent="0">
              <a:buNone/>
            </a:pPr>
            <a:endParaRPr lang="en-US" sz="1900" dirty="0">
              <a:cs typeface="Arial" pitchFamily="34" charset="0"/>
            </a:endParaRPr>
          </a:p>
        </p:txBody>
      </p:sp>
      <p:sp>
        <p:nvSpPr>
          <p:cNvPr id="4" name="Footer Placeholder 3"/>
          <p:cNvSpPr>
            <a:spLocks noGrp="1"/>
          </p:cNvSpPr>
          <p:nvPr>
            <p:ph type="ftr" sz="quarter" idx="11"/>
          </p:nvPr>
        </p:nvSpPr>
        <p:spPr>
          <a:xfrm>
            <a:off x="2133600" y="6248401"/>
            <a:ext cx="5029200" cy="304800"/>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800" y="4037850"/>
            <a:ext cx="1418933" cy="1948861"/>
          </a:xfrm>
          <a:prstGeom prst="rect">
            <a:avLst/>
          </a:prstGeom>
        </p:spPr>
      </p:pic>
      <p:sp>
        <p:nvSpPr>
          <p:cNvPr id="8" name="TextBox 7"/>
          <p:cNvSpPr txBox="1"/>
          <p:nvPr/>
        </p:nvSpPr>
        <p:spPr>
          <a:xfrm>
            <a:off x="8388351" y="6351869"/>
            <a:ext cx="450849" cy="369332"/>
          </a:xfrm>
          <a:prstGeom prst="rect">
            <a:avLst/>
          </a:prstGeom>
          <a:noFill/>
        </p:spPr>
        <p:txBody>
          <a:bodyPr wrap="square" rtlCol="0">
            <a:spAutoFit/>
          </a:bodyPr>
          <a:lstStyle/>
          <a:p>
            <a:r>
              <a:rPr lang="en-US" dirty="0" smtClean="0"/>
              <a:t>13</a:t>
            </a:r>
            <a:endParaRPr lang="en-US" dirty="0"/>
          </a:p>
        </p:txBody>
      </p:sp>
    </p:spTree>
    <p:extLst>
      <p:ext uri="{BB962C8B-B14F-4D97-AF65-F5344CB8AC3E}">
        <p14:creationId xmlns:p14="http://schemas.microsoft.com/office/powerpoint/2010/main" val="4073648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Internal Revenue Service  (IRS) Guidelines</a:t>
            </a:r>
            <a:endParaRPr lang="en-US" dirty="0"/>
          </a:p>
        </p:txBody>
      </p:sp>
      <p:sp>
        <p:nvSpPr>
          <p:cNvPr id="2" name="Content Placeholder 1"/>
          <p:cNvSpPr>
            <a:spLocks noGrp="1"/>
          </p:cNvSpPr>
          <p:nvPr>
            <p:ph idx="1"/>
          </p:nvPr>
        </p:nvSpPr>
        <p:spPr/>
        <p:txBody>
          <a:bodyPr/>
          <a:lstStyle/>
          <a:p>
            <a:pPr marL="0" indent="0" fontAlgn="base">
              <a:buNone/>
            </a:pPr>
            <a:r>
              <a:rPr lang="en-US" dirty="0"/>
              <a:t>See the link to </a:t>
            </a:r>
            <a:r>
              <a:rPr lang="en-US" dirty="0" smtClean="0"/>
              <a:t>read the following:</a:t>
            </a:r>
            <a:endParaRPr lang="en-US" dirty="0"/>
          </a:p>
          <a:p>
            <a:pPr fontAlgn="base"/>
            <a:r>
              <a:rPr lang="en-US" dirty="0"/>
              <a:t>Why Keep </a:t>
            </a:r>
            <a:r>
              <a:rPr lang="en-US" dirty="0" smtClean="0"/>
              <a:t>Records?</a:t>
            </a:r>
            <a:endParaRPr lang="en-US" dirty="0"/>
          </a:p>
          <a:p>
            <a:pPr fontAlgn="base"/>
            <a:r>
              <a:rPr lang="en-US" dirty="0"/>
              <a:t>Kinds of Records to Keep</a:t>
            </a:r>
          </a:p>
          <a:p>
            <a:pPr fontAlgn="base"/>
            <a:r>
              <a:rPr lang="en-US" dirty="0"/>
              <a:t>How Long to Keep Records</a:t>
            </a:r>
          </a:p>
          <a:p>
            <a:pPr fontAlgn="base"/>
            <a:r>
              <a:rPr lang="en-US" dirty="0"/>
              <a:t>How to Get Tax Help</a:t>
            </a:r>
          </a:p>
          <a:p>
            <a:pPr fontAlgn="base"/>
            <a:r>
              <a:rPr lang="en-US" dirty="0"/>
              <a:t>IRS </a:t>
            </a:r>
            <a:r>
              <a:rPr lang="en-US" dirty="0" smtClean="0"/>
              <a:t>Guidelines</a:t>
            </a:r>
          </a:p>
          <a:p>
            <a:pPr marL="0" indent="0" fontAlgn="base">
              <a:buNone/>
            </a:pPr>
            <a:endParaRPr lang="en-US" sz="2000" dirty="0" smtClean="0">
              <a:solidFill>
                <a:schemeClr val="tx1"/>
              </a:solidFill>
            </a:endParaRPr>
          </a:p>
          <a:p>
            <a:pPr marL="0" indent="0" algn="ctr" fontAlgn="base">
              <a:buNone/>
            </a:pPr>
            <a:r>
              <a:rPr lang="en-US" sz="2000" dirty="0" smtClean="0">
                <a:solidFill>
                  <a:schemeClr val="tx1"/>
                </a:solidFill>
                <a:hlinkClick r:id="rId3"/>
              </a:rPr>
              <a:t>Internal Revenue Service Guidelines</a:t>
            </a:r>
            <a:endParaRPr lang="en-US" sz="2000" dirty="0" smtClean="0">
              <a:solidFill>
                <a:schemeClr val="tx1"/>
              </a:solidFill>
            </a:endParaRPr>
          </a:p>
          <a:p>
            <a:pPr marL="0" indent="0" algn="ctr" fontAlgn="base">
              <a:buNone/>
            </a:pPr>
            <a:r>
              <a:rPr lang="en-US" sz="2000" dirty="0" smtClean="0">
                <a:solidFill>
                  <a:schemeClr val="tx1"/>
                </a:solidFill>
              </a:rPr>
              <a:t>(Click on link)</a:t>
            </a:r>
            <a:r>
              <a:rPr lang="en-US" sz="2000" dirty="0">
                <a:solidFill>
                  <a:schemeClr val="tx1"/>
                </a:solidFill>
              </a:rPr>
              <a:t/>
            </a:r>
            <a:br>
              <a:rPr lang="en-US" sz="2000" dirty="0">
                <a:solidFill>
                  <a:schemeClr val="tx1"/>
                </a:solidFill>
              </a:rPr>
            </a:br>
            <a:endParaRPr lang="en-US" sz="2000" dirty="0" smtClean="0">
              <a:solidFill>
                <a:schemeClr val="tx1"/>
              </a:solidFill>
            </a:endParaRPr>
          </a:p>
          <a:p>
            <a:pPr fontAlgn="base"/>
            <a:endParaRPr lang="en-US" dirty="0"/>
          </a:p>
        </p:txBody>
      </p:sp>
      <p:sp>
        <p:nvSpPr>
          <p:cNvPr id="3" name="Footer Placeholder 2"/>
          <p:cNvSpPr>
            <a:spLocks noGrp="1"/>
          </p:cNvSpPr>
          <p:nvPr>
            <p:ph type="ftr" sz="quarter" idx="11"/>
          </p:nvPr>
        </p:nvSpPr>
        <p:spPr>
          <a:xfrm>
            <a:off x="1219200" y="6400800"/>
            <a:ext cx="6705600" cy="393927"/>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399" y="1714119"/>
            <a:ext cx="2301299" cy="1672209"/>
          </a:xfrm>
          <a:prstGeom prst="rect">
            <a:avLst/>
          </a:prstGeom>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smtClean="0"/>
              <a:t>14</a:t>
            </a:r>
            <a:endParaRPr lang="en-US" dirty="0"/>
          </a:p>
        </p:txBody>
      </p:sp>
    </p:spTree>
    <p:extLst>
      <p:ext uri="{BB962C8B-B14F-4D97-AF65-F5344CB8AC3E}">
        <p14:creationId xmlns:p14="http://schemas.microsoft.com/office/powerpoint/2010/main" val="2533842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How Long to Keep Financial Records</a:t>
            </a:r>
            <a:endParaRPr lang="en-US" dirty="0">
              <a:cs typeface="Arial" pitchFamily="34" charset="0"/>
            </a:endParaRPr>
          </a:p>
        </p:txBody>
      </p:sp>
      <p:sp>
        <p:nvSpPr>
          <p:cNvPr id="3" name="Content Placeholder 2"/>
          <p:cNvSpPr>
            <a:spLocks noGrp="1"/>
          </p:cNvSpPr>
          <p:nvPr>
            <p:ph idx="1"/>
          </p:nvPr>
        </p:nvSpPr>
        <p:spPr>
          <a:xfrm>
            <a:off x="2819400" y="304800"/>
            <a:ext cx="5867400" cy="4525963"/>
          </a:xfrm>
        </p:spPr>
        <p:txBody>
          <a:bodyPr>
            <a:normAutofit/>
          </a:bodyPr>
          <a:lstStyle/>
          <a:p>
            <a:r>
              <a:rPr lang="en-US" dirty="0" smtClean="0">
                <a:cs typeface="Arial" pitchFamily="34" charset="0"/>
              </a:rPr>
              <a:t>Records such as birth </a:t>
            </a:r>
            <a:r>
              <a:rPr lang="en-US" dirty="0">
                <a:cs typeface="Arial" pitchFamily="34" charset="0"/>
              </a:rPr>
              <a:t>c</a:t>
            </a:r>
            <a:r>
              <a:rPr lang="en-US" dirty="0" smtClean="0">
                <a:cs typeface="Arial" pitchFamily="34" charset="0"/>
              </a:rPr>
              <a:t>ertificates and social </a:t>
            </a:r>
            <a:r>
              <a:rPr lang="en-US" dirty="0">
                <a:cs typeface="Arial" pitchFamily="34" charset="0"/>
              </a:rPr>
              <a:t>s</a:t>
            </a:r>
            <a:r>
              <a:rPr lang="en-US" dirty="0" smtClean="0">
                <a:cs typeface="Arial" pitchFamily="34" charset="0"/>
              </a:rPr>
              <a:t>ecurity cards need to be kept permanently</a:t>
            </a:r>
          </a:p>
          <a:p>
            <a:r>
              <a:rPr lang="en-US" dirty="0" smtClean="0">
                <a:cs typeface="Arial" pitchFamily="34" charset="0"/>
              </a:rPr>
              <a:t>Tax records should be kept for varying lengths of time</a:t>
            </a:r>
          </a:p>
          <a:p>
            <a:r>
              <a:rPr lang="en-US" dirty="0" smtClean="0">
                <a:cs typeface="Arial" pitchFamily="34" charset="0"/>
              </a:rPr>
              <a:t>Use common sense regarding credit card statements, receipts for bills or car maintenance records</a:t>
            </a:r>
            <a:endParaRPr lang="en-US" dirty="0">
              <a:cs typeface="Arial" pitchFamily="34" charset="0"/>
            </a:endParaRPr>
          </a:p>
        </p:txBody>
      </p:sp>
      <p:sp>
        <p:nvSpPr>
          <p:cNvPr id="4" name="Footer Placeholder 3"/>
          <p:cNvSpPr>
            <a:spLocks noGrp="1"/>
          </p:cNvSpPr>
          <p:nvPr>
            <p:ph type="ftr" sz="quarter" idx="11"/>
          </p:nvPr>
        </p:nvSpPr>
        <p:spPr>
          <a:xfrm>
            <a:off x="1676400" y="6356350"/>
            <a:ext cx="5486400" cy="365125"/>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9903" y="3611563"/>
            <a:ext cx="1626394" cy="2438400"/>
          </a:xfrm>
          <a:prstGeom prst="rect">
            <a:avLst/>
          </a:prstGeom>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smtClean="0"/>
              <a:t>15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How to Keep Financial Records</a:t>
            </a:r>
            <a:endParaRPr lang="en-US" dirty="0">
              <a:cs typeface="Arial" pitchFamily="34" charset="0"/>
            </a:endParaRPr>
          </a:p>
        </p:txBody>
      </p:sp>
      <p:sp>
        <p:nvSpPr>
          <p:cNvPr id="3" name="Content Placeholder 2"/>
          <p:cNvSpPr>
            <a:spLocks noGrp="1"/>
          </p:cNvSpPr>
          <p:nvPr>
            <p:ph idx="1"/>
          </p:nvPr>
        </p:nvSpPr>
        <p:spPr>
          <a:xfrm>
            <a:off x="2743200" y="-152401"/>
            <a:ext cx="5486400" cy="5877421"/>
          </a:xfrm>
        </p:spPr>
        <p:txBody>
          <a:bodyPr>
            <a:normAutofit/>
          </a:bodyPr>
          <a:lstStyle/>
          <a:p>
            <a:pPr marL="0" indent="0">
              <a:buNone/>
            </a:pPr>
            <a:r>
              <a:rPr lang="en-US" dirty="0" smtClean="0">
                <a:cs typeface="Arial" pitchFamily="34" charset="0"/>
              </a:rPr>
              <a:t>Documents need to be protected from theft, fire and disorganization! </a:t>
            </a:r>
          </a:p>
          <a:p>
            <a:pPr>
              <a:buFont typeface="Arial" panose="020B0604020202020204" pitchFamily="34" charset="0"/>
              <a:buChar char="•"/>
            </a:pPr>
            <a:r>
              <a:rPr lang="en-US" dirty="0" smtClean="0">
                <a:cs typeface="Arial" pitchFamily="34" charset="0"/>
              </a:rPr>
              <a:t>Safe deposit </a:t>
            </a:r>
            <a:r>
              <a:rPr lang="en-US" dirty="0">
                <a:cs typeface="Arial" pitchFamily="34" charset="0"/>
              </a:rPr>
              <a:t>b</a:t>
            </a:r>
            <a:r>
              <a:rPr lang="en-US" dirty="0" smtClean="0">
                <a:cs typeface="Arial" pitchFamily="34" charset="0"/>
              </a:rPr>
              <a:t>ox</a:t>
            </a:r>
          </a:p>
          <a:p>
            <a:pPr>
              <a:buFont typeface="Arial" panose="020B0604020202020204" pitchFamily="34" charset="0"/>
              <a:buChar char="•"/>
            </a:pPr>
            <a:r>
              <a:rPr lang="en-US" dirty="0" smtClean="0">
                <a:cs typeface="Arial" pitchFamily="34" charset="0"/>
              </a:rPr>
              <a:t>Home safe or lock box</a:t>
            </a:r>
          </a:p>
          <a:p>
            <a:pPr>
              <a:buFont typeface="Arial" panose="020B0604020202020204" pitchFamily="34" charset="0"/>
              <a:buChar char="•"/>
            </a:pPr>
            <a:r>
              <a:rPr lang="en-US" dirty="0" smtClean="0">
                <a:cs typeface="Arial" pitchFamily="34" charset="0"/>
              </a:rPr>
              <a:t>Filing cabinet</a:t>
            </a:r>
          </a:p>
          <a:p>
            <a:r>
              <a:rPr lang="en-US" dirty="0" smtClean="0">
                <a:cs typeface="Arial" pitchFamily="34" charset="0"/>
              </a:rPr>
              <a:t>Electronic storage</a:t>
            </a:r>
            <a:endParaRPr lang="en-US" dirty="0">
              <a:cs typeface="Arial" pitchFamily="34" charset="0"/>
            </a:endParaRPr>
          </a:p>
        </p:txBody>
      </p:sp>
      <p:sp>
        <p:nvSpPr>
          <p:cNvPr id="4" name="Footer Placeholder 3"/>
          <p:cNvSpPr>
            <a:spLocks noGrp="1"/>
          </p:cNvSpPr>
          <p:nvPr>
            <p:ph type="ftr" sz="quarter" idx="11"/>
          </p:nvPr>
        </p:nvSpPr>
        <p:spPr>
          <a:xfrm>
            <a:off x="1905000" y="6356350"/>
            <a:ext cx="5334000" cy="365125"/>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3526086"/>
            <a:ext cx="1796143" cy="2514600"/>
          </a:xfrm>
          <a:prstGeom prst="rect">
            <a:avLst/>
          </a:prstGeom>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smtClean="0"/>
              <a:t>16</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Electronic Storage</a:t>
            </a:r>
            <a:endParaRPr lang="en-US" dirty="0">
              <a:cs typeface="Arial" pitchFamily="34" charset="0"/>
            </a:endParaRPr>
          </a:p>
        </p:txBody>
      </p:sp>
      <p:sp>
        <p:nvSpPr>
          <p:cNvPr id="3" name="Content Placeholder 2"/>
          <p:cNvSpPr>
            <a:spLocks noGrp="1"/>
          </p:cNvSpPr>
          <p:nvPr>
            <p:ph idx="1"/>
          </p:nvPr>
        </p:nvSpPr>
        <p:spPr>
          <a:xfrm>
            <a:off x="2895600" y="26894"/>
            <a:ext cx="5486400" cy="5120640"/>
          </a:xfrm>
        </p:spPr>
        <p:txBody>
          <a:bodyPr>
            <a:normAutofit/>
          </a:bodyPr>
          <a:lstStyle/>
          <a:p>
            <a:r>
              <a:rPr lang="en-US" dirty="0"/>
              <a:t>With increased development of technology, many methods of organizing paperless financial records exist today.</a:t>
            </a:r>
          </a:p>
          <a:p>
            <a:r>
              <a:rPr lang="en-US" dirty="0"/>
              <a:t>Many financial institutions offer online banking and access to accounts and statements, as well as electronic payment methods.</a:t>
            </a:r>
          </a:p>
          <a:p>
            <a:r>
              <a:rPr lang="en-US" dirty="0"/>
              <a:t>Records can be stored on a remote server (the “cloud”) or on a local computer. Always back up data!</a:t>
            </a:r>
          </a:p>
          <a:p>
            <a:pPr>
              <a:buNone/>
            </a:pPr>
            <a:endParaRPr lang="en-US" dirty="0"/>
          </a:p>
        </p:txBody>
      </p:sp>
      <p:sp>
        <p:nvSpPr>
          <p:cNvPr id="4" name="Footer Placeholder 3"/>
          <p:cNvSpPr>
            <a:spLocks noGrp="1"/>
          </p:cNvSpPr>
          <p:nvPr>
            <p:ph type="ftr" sz="quarter" idx="11"/>
          </p:nvPr>
        </p:nvSpPr>
        <p:spPr>
          <a:xfrm>
            <a:off x="2971800" y="6407944"/>
            <a:ext cx="4572000" cy="365125"/>
          </a:xfrm>
        </p:spPr>
        <p:txBody>
          <a:bodyPr/>
          <a:lstStyle/>
          <a:p>
            <a:r>
              <a:rPr lang="en-US" smtClean="0"/>
              <a:t>Copyright © Texas Education Agency, 2014. All rights reserved.  </a:t>
            </a:r>
            <a:endParaRPr lang="en-US" dirty="0"/>
          </a:p>
        </p:txBody>
      </p:sp>
      <p:pic>
        <p:nvPicPr>
          <p:cNvPr id="1026" name="Picture 2" descr="C:\Users\Bill\AppData\Local\Microsoft\Windows\Temporary Internet Files\Content.IE5\2O3I4W7Q\MP900433098[1].jpg"/>
          <p:cNvPicPr>
            <a:picLocks noChangeAspect="1" noChangeArrowheads="1"/>
          </p:cNvPicPr>
          <p:nvPr/>
        </p:nvPicPr>
        <p:blipFill>
          <a:blip r:embed="rId3" cstate="print"/>
          <a:srcRect/>
          <a:stretch>
            <a:fillRect/>
          </a:stretch>
        </p:blipFill>
        <p:spPr bwMode="auto">
          <a:xfrm>
            <a:off x="4776433" y="3581400"/>
            <a:ext cx="1724733" cy="2647615"/>
          </a:xfrm>
          <a:prstGeom prst="rect">
            <a:avLst/>
          </a:prstGeom>
          <a:noFill/>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smtClean="0"/>
              <a:t>17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6" y="1123838"/>
            <a:ext cx="2353234" cy="4601183"/>
          </a:xfrm>
        </p:spPr>
        <p:txBody>
          <a:bodyPr>
            <a:normAutofit/>
          </a:bodyPr>
          <a:lstStyle/>
          <a:p>
            <a:r>
              <a:rPr lang="en-US" dirty="0" smtClean="0">
                <a:cs typeface="Arial" pitchFamily="34" charset="0"/>
              </a:rPr>
              <a:t>More on Electronic Management</a:t>
            </a:r>
            <a:endParaRPr lang="en-US" dirty="0">
              <a:cs typeface="Arial" pitchFamily="34" charset="0"/>
            </a:endParaRPr>
          </a:p>
        </p:txBody>
      </p:sp>
      <p:sp>
        <p:nvSpPr>
          <p:cNvPr id="3" name="Content Placeholder 2"/>
          <p:cNvSpPr>
            <a:spLocks noGrp="1"/>
          </p:cNvSpPr>
          <p:nvPr>
            <p:ph idx="1"/>
          </p:nvPr>
        </p:nvSpPr>
        <p:spPr>
          <a:xfrm>
            <a:off x="2901951" y="864108"/>
            <a:ext cx="5486400" cy="2641092"/>
          </a:xfrm>
        </p:spPr>
        <p:txBody>
          <a:bodyPr>
            <a:normAutofit/>
          </a:bodyPr>
          <a:lstStyle/>
          <a:p>
            <a:r>
              <a:rPr lang="en-US" dirty="0" smtClean="0">
                <a:cs typeface="Arial" pitchFamily="34" charset="0"/>
              </a:rPr>
              <a:t>Electronic spreadsheets and financial management software programs are readily available. </a:t>
            </a:r>
          </a:p>
          <a:p>
            <a:r>
              <a:rPr lang="en-US" dirty="0" smtClean="0">
                <a:cs typeface="Arial" pitchFamily="34" charset="0"/>
              </a:rPr>
              <a:t>Electronic methods can simplify financial record keeping, but it is important to protect passwords and understand security!</a:t>
            </a:r>
            <a:endParaRPr lang="en-US" dirty="0">
              <a:cs typeface="Arial" pitchFamily="34" charset="0"/>
            </a:endParaRPr>
          </a:p>
        </p:txBody>
      </p:sp>
      <p:sp>
        <p:nvSpPr>
          <p:cNvPr id="4" name="Footer Placeholder 3"/>
          <p:cNvSpPr>
            <a:spLocks noGrp="1"/>
          </p:cNvSpPr>
          <p:nvPr>
            <p:ph type="ftr" sz="quarter" idx="11"/>
          </p:nvPr>
        </p:nvSpPr>
        <p:spPr>
          <a:xfrm>
            <a:off x="1905000" y="6356350"/>
            <a:ext cx="5257800" cy="365125"/>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2050" name="Picture 2" descr="C:\Users\Bill\AppData\Local\Microsoft\Windows\Temporary Internet Files\Content.IE5\ZSNTVE00\MP900387953[1].jpg"/>
          <p:cNvPicPr>
            <a:picLocks noChangeAspect="1" noChangeArrowheads="1"/>
          </p:cNvPicPr>
          <p:nvPr/>
        </p:nvPicPr>
        <p:blipFill>
          <a:blip r:embed="rId3" cstate="print"/>
          <a:srcRect/>
          <a:stretch>
            <a:fillRect/>
          </a:stretch>
        </p:blipFill>
        <p:spPr bwMode="auto">
          <a:xfrm>
            <a:off x="4157632" y="3294010"/>
            <a:ext cx="3714377" cy="2649589"/>
          </a:xfrm>
          <a:prstGeom prst="rect">
            <a:avLst/>
          </a:prstGeom>
          <a:noFill/>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smtClean="0"/>
              <a:t>18</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1951" y="864108"/>
            <a:ext cx="5486400" cy="2641092"/>
          </a:xfrm>
        </p:spPr>
        <p:txBody>
          <a:bodyPr>
            <a:normAutofit/>
          </a:bodyPr>
          <a:lstStyle/>
          <a:p>
            <a:pPr marL="0" indent="0" algn="ctr">
              <a:buNone/>
            </a:pPr>
            <a:r>
              <a:rPr lang="en-US" sz="4400" dirty="0" smtClean="0">
                <a:cs typeface="Arial" pitchFamily="34" charset="0"/>
              </a:rPr>
              <a:t>Questions?</a:t>
            </a:r>
            <a:endParaRPr lang="en-US" sz="4400" dirty="0">
              <a:cs typeface="Arial" pitchFamily="34" charset="0"/>
            </a:endParaRPr>
          </a:p>
        </p:txBody>
      </p:sp>
      <p:sp>
        <p:nvSpPr>
          <p:cNvPr id="4" name="Footer Placeholder 3"/>
          <p:cNvSpPr>
            <a:spLocks noGrp="1"/>
          </p:cNvSpPr>
          <p:nvPr>
            <p:ph type="ftr" sz="quarter" idx="11"/>
          </p:nvPr>
        </p:nvSpPr>
        <p:spPr>
          <a:xfrm>
            <a:off x="1905000" y="6356350"/>
            <a:ext cx="5257800" cy="365125"/>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6579" y="2215134"/>
            <a:ext cx="3657143" cy="3657143"/>
          </a:xfrm>
          <a:prstGeom prst="rect">
            <a:avLst/>
          </a:prstGeom>
        </p:spPr>
      </p:pic>
      <p:sp>
        <p:nvSpPr>
          <p:cNvPr id="6" name="TextBox 5"/>
          <p:cNvSpPr txBox="1"/>
          <p:nvPr/>
        </p:nvSpPr>
        <p:spPr>
          <a:xfrm>
            <a:off x="8388351" y="6351869"/>
            <a:ext cx="450849" cy="369332"/>
          </a:xfrm>
          <a:prstGeom prst="rect">
            <a:avLst/>
          </a:prstGeom>
          <a:noFill/>
        </p:spPr>
        <p:txBody>
          <a:bodyPr wrap="square" rtlCol="0">
            <a:spAutoFit/>
          </a:bodyPr>
          <a:lstStyle/>
          <a:p>
            <a:r>
              <a:rPr lang="en-US" dirty="0" smtClean="0"/>
              <a:t>19</a:t>
            </a:r>
            <a:endParaRPr lang="en-US" dirty="0"/>
          </a:p>
        </p:txBody>
      </p:sp>
    </p:spTree>
    <p:extLst>
      <p:ext uri="{BB962C8B-B14F-4D97-AF65-F5344CB8AC3E}">
        <p14:creationId xmlns:p14="http://schemas.microsoft.com/office/powerpoint/2010/main" val="1392186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1"/>
          </p:nvPr>
        </p:nvSpPr>
        <p:spPr>
          <a:xfrm>
            <a:off x="1600200" y="6325980"/>
            <a:ext cx="6248400" cy="304801"/>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609600" y="1219200"/>
            <a:ext cx="7391400" cy="5016758"/>
          </a:xfrm>
          <a:prstGeom prst="rect">
            <a:avLst/>
          </a:prstGeom>
        </p:spPr>
        <p:txBody>
          <a:bodyPr wrap="square">
            <a:spAutoFit/>
          </a:bodyPr>
          <a:lstStyle/>
          <a:p>
            <a:pPr marL="0" indent="0" eaLnBrk="1" hangingPunct="1">
              <a:lnSpc>
                <a:spcPct val="80000"/>
              </a:lnSpc>
              <a:buFontTx/>
              <a:buNone/>
            </a:pPr>
            <a:r>
              <a:rPr lang="en-US" sz="1550" b="1" dirty="0" smtClean="0">
                <a:latin typeface="Arial" pitchFamily="34" charset="0"/>
                <a:cs typeface="Arial" pitchFamily="34" charset="0"/>
              </a:rPr>
              <a:t>Copyright © Texas Education Agency, 2014. </a:t>
            </a:r>
            <a:r>
              <a:rPr lang="en-US" sz="1550" dirty="0" smtClean="0">
                <a:latin typeface="Arial" pitchFamily="34" charset="0"/>
                <a:cs typeface="Arial" pitchFamily="34" charset="0"/>
              </a:rPr>
              <a:t>These Materials are copyrighted © and trademarked ™ as the property of the Texas Education Agency (TEA) and may not be reproduced without the express written permission of TEA, except under the following conditions:</a:t>
            </a:r>
          </a:p>
          <a:p>
            <a:pPr marL="457200" indent="-277813" eaLnBrk="1" hangingPunct="1">
              <a:lnSpc>
                <a:spcPct val="80000"/>
              </a:lnSpc>
              <a:buFontTx/>
              <a:buNone/>
            </a:pPr>
            <a:r>
              <a:rPr lang="en-US" sz="1550" dirty="0" smtClean="0">
                <a:latin typeface="Arial" pitchFamily="34" charset="0"/>
                <a:cs typeface="Arial" pitchFamily="34"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hangingPunct="1">
              <a:lnSpc>
                <a:spcPct val="80000"/>
              </a:lnSpc>
              <a:buFontTx/>
              <a:buNone/>
            </a:pPr>
            <a:r>
              <a:rPr lang="en-US" sz="1550" dirty="0" smtClean="0">
                <a:latin typeface="Arial" pitchFamily="34" charset="0"/>
                <a:cs typeface="Arial" pitchFamily="34" charset="0"/>
              </a:rPr>
              <a:t>2)  Residents of the state of Texas may reproduce and use copies of the Materials and Related Materials for individual personal use only, without obtaining written permission of TEA.</a:t>
            </a:r>
          </a:p>
          <a:p>
            <a:pPr marL="457200" indent="-277813" eaLnBrk="1" hangingPunct="1">
              <a:lnSpc>
                <a:spcPct val="80000"/>
              </a:lnSpc>
              <a:buFontTx/>
              <a:buNone/>
            </a:pPr>
            <a:r>
              <a:rPr lang="en-US" sz="1550" dirty="0" smtClean="0">
                <a:latin typeface="Arial" pitchFamily="34" charset="0"/>
                <a:cs typeface="Arial" pitchFamily="34" charset="0"/>
              </a:rPr>
              <a:t>3)  Any portion reproduced must be reproduced in its entirety and remain unedited, unaltered and unchanged in any way.</a:t>
            </a:r>
          </a:p>
          <a:p>
            <a:pPr marL="457200" indent="-277813" eaLnBrk="1" hangingPunct="1">
              <a:lnSpc>
                <a:spcPct val="80000"/>
              </a:lnSpc>
              <a:buFontTx/>
              <a:buNone/>
            </a:pPr>
            <a:r>
              <a:rPr lang="en-US" sz="1550" dirty="0" smtClean="0">
                <a:latin typeface="Arial" pitchFamily="34" charset="0"/>
                <a:cs typeface="Arial" pitchFamily="34" charset="0"/>
              </a:rPr>
              <a:t>4)  No monetary charge can be made for the reproduced materials or any document containing them; however, a reasonable charge to cover only the cost of reproduction and distribution may be charged.</a:t>
            </a:r>
          </a:p>
          <a:p>
            <a:pPr marL="0" indent="0" eaLnBrk="1" hangingPunct="1">
              <a:lnSpc>
                <a:spcPct val="80000"/>
              </a:lnSpc>
              <a:buFontTx/>
              <a:buNone/>
            </a:pPr>
            <a:r>
              <a:rPr lang="en-US" sz="1550" dirty="0" smtClean="0">
                <a:latin typeface="Arial" pitchFamily="34" charset="0"/>
                <a:cs typeface="Arial" pitchFamily="34" charset="0"/>
              </a:rPr>
              <a:t>Private entities or persons located in Texas that are </a:t>
            </a:r>
            <a:r>
              <a:rPr lang="en-US" sz="1550" b="1" dirty="0" smtClean="0">
                <a:latin typeface="Arial" pitchFamily="34" charset="0"/>
                <a:cs typeface="Arial" pitchFamily="34" charset="0"/>
              </a:rPr>
              <a:t>not</a:t>
            </a:r>
            <a:r>
              <a:rPr lang="en-US" sz="1550" dirty="0" smtClean="0">
                <a:latin typeface="Arial" pitchFamily="34" charset="0"/>
                <a:cs typeface="Arial" pitchFamily="34" charset="0"/>
              </a:rPr>
              <a:t> Texas public school districts, Texas Education Service Centers, or Texas charter schools or any entity, whether public or private, educational or non-educational, located </a:t>
            </a:r>
            <a:r>
              <a:rPr lang="en-US" sz="1550" b="1" dirty="0" smtClean="0">
                <a:latin typeface="Arial" pitchFamily="34" charset="0"/>
                <a:cs typeface="Arial" pitchFamily="34" charset="0"/>
              </a:rPr>
              <a:t>outside the state of Texas</a:t>
            </a:r>
            <a:r>
              <a:rPr lang="en-US" sz="1550" dirty="0" smtClean="0">
                <a:latin typeface="Arial" pitchFamily="34" charset="0"/>
                <a:cs typeface="Arial" pitchFamily="34" charset="0"/>
              </a:rPr>
              <a:t> </a:t>
            </a:r>
            <a:r>
              <a:rPr lang="en-US" sz="1550" i="1" dirty="0" smtClean="0">
                <a:latin typeface="Arial" pitchFamily="34" charset="0"/>
                <a:cs typeface="Arial" pitchFamily="34" charset="0"/>
              </a:rPr>
              <a:t>MUST</a:t>
            </a:r>
            <a:r>
              <a:rPr lang="en-US" sz="1550" dirty="0" smtClean="0">
                <a:latin typeface="Arial" pitchFamily="34" charset="0"/>
                <a:cs typeface="Arial" pitchFamily="34" charset="0"/>
              </a:rPr>
              <a:t> obtain written approval from TEA and will be required to enter into a license agreement that may involve the payment of a licensing fee or a royalty.</a:t>
            </a:r>
          </a:p>
          <a:p>
            <a:pPr marL="0" indent="0" eaLnBrk="1" hangingPunct="1">
              <a:lnSpc>
                <a:spcPct val="80000"/>
              </a:lnSpc>
              <a:buFontTx/>
              <a:buNone/>
            </a:pPr>
            <a:r>
              <a:rPr lang="en-US" sz="1550" dirty="0" smtClean="0">
                <a:latin typeface="Arial" pitchFamily="34" charset="0"/>
                <a:cs typeface="Arial" pitchFamily="34" charset="0"/>
              </a:rPr>
              <a:t>For information contact: Office of Copyrights, Trademarks, License Agreements, and Royalties, Texas Education Agency, 1701 N. Congress Ave., Austin, TX  78701-1494; phone 512-463-7004; email: </a:t>
            </a:r>
            <a:r>
              <a:rPr lang="en-US" sz="1550" dirty="0" smtClean="0">
                <a:latin typeface="Arial" pitchFamily="34" charset="0"/>
                <a:cs typeface="Arial" pitchFamily="34" charset="0"/>
                <a:hlinkClick r:id="rId3"/>
              </a:rPr>
              <a:t>copyrights@tea.state.tx.us</a:t>
            </a:r>
            <a:r>
              <a:rPr lang="en-US" sz="1550" dirty="0" smtClean="0">
                <a:latin typeface="Arial" pitchFamily="34" charset="0"/>
                <a:cs typeface="Arial" pitchFamily="34" charset="0"/>
              </a:rPr>
              <a:t>.</a:t>
            </a:r>
            <a:r>
              <a:rPr lang="en-US" sz="1550" dirty="0">
                <a:latin typeface="Arial" pitchFamily="34" charset="0"/>
                <a:cs typeface="Arial" pitchFamily="34" charset="0"/>
              </a:rPr>
              <a:t> </a:t>
            </a:r>
            <a:r>
              <a:rPr lang="en-US" sz="1550" dirty="0" smtClean="0">
                <a:latin typeface="Arial" pitchFamily="34" charset="0"/>
                <a:cs typeface="Arial" pitchFamily="34" charset="0"/>
              </a:rPr>
              <a:t> </a:t>
            </a:r>
          </a:p>
        </p:txBody>
      </p:sp>
      <p:sp>
        <p:nvSpPr>
          <p:cNvPr id="11" name="Rectangle 10"/>
          <p:cNvSpPr/>
          <p:nvPr/>
        </p:nvSpPr>
        <p:spPr>
          <a:xfrm>
            <a:off x="990600" y="533400"/>
            <a:ext cx="2600392" cy="769441"/>
          </a:xfrm>
          <a:prstGeom prst="rect">
            <a:avLst/>
          </a:prstGeom>
        </p:spPr>
        <p:txBody>
          <a:bodyPr wrap="none">
            <a:spAutoFit/>
          </a:bodyPr>
          <a:lstStyle/>
          <a:p>
            <a:r>
              <a:rPr lang="en-US" sz="4400" dirty="0" smtClean="0">
                <a:latin typeface="Arial" pitchFamily="34" charset="0"/>
                <a:cs typeface="Arial" pitchFamily="34" charset="0"/>
              </a:rPr>
              <a:t>Copyright</a:t>
            </a:r>
            <a:endParaRPr lang="en-US" sz="4400" dirty="0">
              <a:latin typeface="Arial" pitchFamily="34" charset="0"/>
              <a:cs typeface="Arial" pitchFamily="34" charset="0"/>
            </a:endParaRPr>
          </a:p>
        </p:txBody>
      </p:sp>
      <p:sp>
        <p:nvSpPr>
          <p:cNvPr id="2" name="TextBox 1"/>
          <p:cNvSpPr txBox="1"/>
          <p:nvPr/>
        </p:nvSpPr>
        <p:spPr>
          <a:xfrm>
            <a:off x="8610600" y="6367702"/>
            <a:ext cx="304800" cy="369332"/>
          </a:xfrm>
          <a:prstGeom prst="rect">
            <a:avLst/>
          </a:prstGeom>
          <a:noFill/>
        </p:spPr>
        <p:txBody>
          <a:bodyPr wrap="square" rtlCol="0">
            <a:spAutoFit/>
          </a:bodyPr>
          <a:lstStyle/>
          <a:p>
            <a:r>
              <a:rPr lang="en-US" dirty="0"/>
              <a:t>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a:t>
            </a:r>
            <a:br>
              <a:rPr lang="en-US" dirty="0" smtClean="0"/>
            </a:br>
            <a:r>
              <a:rPr lang="en-US" dirty="0" smtClean="0"/>
              <a:t>Resources</a:t>
            </a:r>
            <a:endParaRPr lang="en-US" dirty="0"/>
          </a:p>
        </p:txBody>
      </p:sp>
      <p:sp>
        <p:nvSpPr>
          <p:cNvPr id="3" name="Content Placeholder 2"/>
          <p:cNvSpPr>
            <a:spLocks noGrp="1"/>
          </p:cNvSpPr>
          <p:nvPr>
            <p:ph idx="1"/>
          </p:nvPr>
        </p:nvSpPr>
        <p:spPr>
          <a:xfrm>
            <a:off x="2901950" y="1123838"/>
            <a:ext cx="5784849" cy="4860910"/>
          </a:xfrm>
        </p:spPr>
        <p:txBody>
          <a:bodyPr>
            <a:normAutofit fontScale="70000" lnSpcReduction="20000"/>
          </a:bodyPr>
          <a:lstStyle/>
          <a:p>
            <a:pPr marL="0" indent="0">
              <a:buNone/>
            </a:pPr>
            <a:r>
              <a:rPr lang="en-US" dirty="0" smtClean="0"/>
              <a:t>Images:</a:t>
            </a:r>
          </a:p>
          <a:p>
            <a:pPr marL="0" indent="0">
              <a:buNone/>
            </a:pPr>
            <a:r>
              <a:rPr lang="en-US" dirty="0"/>
              <a:t>Microsoft Clip Art: Used with permission from Microsoft.</a:t>
            </a:r>
          </a:p>
          <a:p>
            <a:pPr marL="0" indent="0">
              <a:buNone/>
            </a:pPr>
            <a:r>
              <a:rPr lang="en-US" dirty="0" smtClean="0"/>
              <a:t>Textbook:</a:t>
            </a:r>
          </a:p>
          <a:p>
            <a:pPr marL="0" indent="0">
              <a:buNone/>
            </a:pPr>
            <a:r>
              <a:rPr lang="en-US" dirty="0" smtClean="0"/>
              <a:t>Ross Lowe, 2006. </a:t>
            </a:r>
            <a:r>
              <a:rPr lang="en-US" i="1" dirty="0" smtClean="0"/>
              <a:t>Consumer </a:t>
            </a:r>
            <a:r>
              <a:rPr lang="en-US" i="1" dirty="0"/>
              <a:t>e</a:t>
            </a:r>
            <a:r>
              <a:rPr lang="en-US" i="1" dirty="0" smtClean="0"/>
              <a:t>ducation &amp; economics, student </a:t>
            </a:r>
            <a:r>
              <a:rPr lang="en-US" i="1" dirty="0"/>
              <a:t>e</a:t>
            </a:r>
            <a:r>
              <a:rPr lang="en-US" i="1" dirty="0" smtClean="0"/>
              <a:t>dition</a:t>
            </a:r>
            <a:r>
              <a:rPr lang="en-US" dirty="0" smtClean="0"/>
              <a:t>. 6 Edition. Glencoe/McGraw-Hill</a:t>
            </a:r>
          </a:p>
          <a:p>
            <a:pPr marL="0" indent="0">
              <a:buNone/>
            </a:pPr>
            <a:r>
              <a:rPr lang="en-US" dirty="0"/>
              <a:t>Madura, Jeff, Mike Casey, and Sherry J. Roberts. </a:t>
            </a:r>
            <a:r>
              <a:rPr lang="en-US" i="1" dirty="0"/>
              <a:t>Personal financial literacy</a:t>
            </a:r>
            <a:r>
              <a:rPr lang="en-US" dirty="0"/>
              <a:t>. Boston: Pearson, 2010. 23-29. </a:t>
            </a:r>
            <a:r>
              <a:rPr lang="en-US" dirty="0" smtClean="0"/>
              <a:t>Print.</a:t>
            </a:r>
            <a:endParaRPr lang="en-US" dirty="0"/>
          </a:p>
          <a:p>
            <a:pPr marL="0" indent="0">
              <a:buNone/>
            </a:pPr>
            <a:r>
              <a:rPr lang="en-US" dirty="0" smtClean="0"/>
              <a:t>Websites:</a:t>
            </a:r>
          </a:p>
          <a:p>
            <a:pPr marL="0" indent="0">
              <a:lnSpc>
                <a:spcPct val="120000"/>
              </a:lnSpc>
              <a:spcBef>
                <a:spcPts val="0"/>
              </a:spcBef>
              <a:buNone/>
            </a:pPr>
            <a:r>
              <a:rPr lang="en-US" dirty="0"/>
              <a:t>All Insurance Information </a:t>
            </a:r>
            <a:r>
              <a:rPr lang="en-US" dirty="0" smtClean="0"/>
              <a:t>Organization.</a:t>
            </a:r>
            <a:r>
              <a:rPr lang="en-US" dirty="0"/>
              <a:t> </a:t>
            </a:r>
            <a:r>
              <a:rPr lang="en-US" dirty="0" smtClean="0"/>
              <a:t>Great </a:t>
            </a:r>
            <a:r>
              <a:rPr lang="en-US" dirty="0"/>
              <a:t>site for general insurance </a:t>
            </a:r>
            <a:r>
              <a:rPr lang="en-US" dirty="0" smtClean="0"/>
              <a:t>information.</a:t>
            </a:r>
            <a:endParaRPr lang="en-US" dirty="0"/>
          </a:p>
          <a:p>
            <a:pPr marL="0" indent="0">
              <a:lnSpc>
                <a:spcPct val="120000"/>
              </a:lnSpc>
              <a:spcBef>
                <a:spcPts val="0"/>
              </a:spcBef>
              <a:buNone/>
            </a:pPr>
            <a:r>
              <a:rPr lang="en-US" dirty="0">
                <a:hlinkClick r:id="rId3"/>
              </a:rPr>
              <a:t>http://allinsuranceinfo.org</a:t>
            </a:r>
            <a:r>
              <a:rPr lang="en-US" dirty="0" smtClean="0">
                <a:hlinkClick r:id="rId3"/>
              </a:rPr>
              <a:t>/</a:t>
            </a:r>
            <a:endParaRPr lang="en-US" dirty="0" smtClean="0"/>
          </a:p>
          <a:p>
            <a:pPr marL="0" indent="0">
              <a:lnSpc>
                <a:spcPct val="120000"/>
              </a:lnSpc>
              <a:spcBef>
                <a:spcPts val="0"/>
              </a:spcBef>
              <a:buNone/>
            </a:pPr>
            <a:endParaRPr lang="en-US" dirty="0"/>
          </a:p>
          <a:p>
            <a:pPr marL="0" indent="0">
              <a:lnSpc>
                <a:spcPct val="120000"/>
              </a:lnSpc>
              <a:spcBef>
                <a:spcPts val="0"/>
              </a:spcBef>
              <a:buNone/>
            </a:pPr>
            <a:r>
              <a:rPr lang="en-US" dirty="0"/>
              <a:t>Federal Trade Commission</a:t>
            </a:r>
          </a:p>
          <a:p>
            <a:pPr marL="0" indent="0">
              <a:lnSpc>
                <a:spcPct val="120000"/>
              </a:lnSpc>
              <a:spcBef>
                <a:spcPts val="0"/>
              </a:spcBef>
              <a:buNone/>
            </a:pPr>
            <a:r>
              <a:rPr lang="en-US" dirty="0"/>
              <a:t>Filing for Bankruptcy: What you should </a:t>
            </a:r>
            <a:r>
              <a:rPr lang="en-US" dirty="0" smtClean="0"/>
              <a:t>know.</a:t>
            </a:r>
            <a:endParaRPr lang="en-US" dirty="0"/>
          </a:p>
          <a:p>
            <a:pPr marL="0" indent="0">
              <a:lnSpc>
                <a:spcPct val="120000"/>
              </a:lnSpc>
              <a:spcBef>
                <a:spcPts val="0"/>
              </a:spcBef>
              <a:buNone/>
            </a:pPr>
            <a:r>
              <a:rPr lang="en-US" dirty="0">
                <a:hlinkClick r:id="rId4"/>
              </a:rPr>
              <a:t>http://</a:t>
            </a:r>
            <a:r>
              <a:rPr lang="en-US" dirty="0" smtClean="0">
                <a:hlinkClick r:id="rId4"/>
              </a:rPr>
              <a:t>www.consumer.ftc.gov/articles/0224-filing-bankruptcy-what-know</a:t>
            </a:r>
            <a:endParaRPr lang="en-US" dirty="0" smtClean="0"/>
          </a:p>
          <a:p>
            <a:pPr marL="0" indent="0">
              <a:lnSpc>
                <a:spcPct val="120000"/>
              </a:lnSpc>
              <a:spcBef>
                <a:spcPts val="0"/>
              </a:spcBef>
              <a:buNone/>
            </a:pPr>
            <a:endParaRPr lang="en-US" dirty="0"/>
          </a:p>
          <a:p>
            <a:pPr marL="0" indent="0">
              <a:lnSpc>
                <a:spcPct val="120000"/>
              </a:lnSpc>
              <a:spcBef>
                <a:spcPts val="0"/>
              </a:spcBef>
              <a:buNone/>
            </a:pPr>
            <a:r>
              <a:rPr lang="en-US" dirty="0"/>
              <a:t>Insurance 411 Organization</a:t>
            </a:r>
          </a:p>
          <a:p>
            <a:pPr marL="0" indent="0">
              <a:lnSpc>
                <a:spcPct val="120000"/>
              </a:lnSpc>
              <a:spcBef>
                <a:spcPts val="0"/>
              </a:spcBef>
              <a:buNone/>
            </a:pPr>
            <a:r>
              <a:rPr lang="en-US" dirty="0"/>
              <a:t>Web tool to make a credit card size insurance information card to carry in your </a:t>
            </a:r>
            <a:r>
              <a:rPr lang="en-US" dirty="0" smtClean="0"/>
              <a:t>wallet.</a:t>
            </a:r>
            <a:endParaRPr lang="en-US" dirty="0"/>
          </a:p>
          <a:p>
            <a:pPr marL="0" indent="0">
              <a:lnSpc>
                <a:spcPct val="120000"/>
              </a:lnSpc>
              <a:spcBef>
                <a:spcPts val="0"/>
              </a:spcBef>
              <a:buNone/>
            </a:pPr>
            <a:r>
              <a:rPr lang="en-US" dirty="0">
                <a:hlinkClick r:id="rId5"/>
              </a:rPr>
              <a:t>http://insurance-411.org</a:t>
            </a:r>
            <a:r>
              <a:rPr lang="en-US" dirty="0" smtClean="0">
                <a:hlinkClick r:id="rId5"/>
              </a:rPr>
              <a:t>/</a:t>
            </a:r>
            <a:endParaRPr lang="en-US" dirty="0" smtClean="0"/>
          </a:p>
          <a:p>
            <a:pPr marL="0" indent="0">
              <a:lnSpc>
                <a:spcPct val="120000"/>
              </a:lnSpc>
              <a:spcBef>
                <a:spcPts val="0"/>
              </a:spcBef>
              <a:buNone/>
            </a:pPr>
            <a:endParaRPr lang="en-US" dirty="0"/>
          </a:p>
          <a:p>
            <a:pPr marL="0" indent="0">
              <a:buNone/>
            </a:pPr>
            <a:endParaRPr lang="en-US" dirty="0" smtClean="0"/>
          </a:p>
        </p:txBody>
      </p:sp>
      <p:sp>
        <p:nvSpPr>
          <p:cNvPr id="4" name="Footer Placeholder 3"/>
          <p:cNvSpPr>
            <a:spLocks noGrp="1"/>
          </p:cNvSpPr>
          <p:nvPr>
            <p:ph type="ftr" sz="quarter" idx="11"/>
          </p:nvPr>
        </p:nvSpPr>
        <p:spPr>
          <a:xfrm>
            <a:off x="1905000" y="6407944"/>
            <a:ext cx="5943600" cy="365125"/>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8388351" y="6351869"/>
            <a:ext cx="450849" cy="369332"/>
          </a:xfrm>
          <a:prstGeom prst="rect">
            <a:avLst/>
          </a:prstGeom>
          <a:noFill/>
        </p:spPr>
        <p:txBody>
          <a:bodyPr wrap="square" rtlCol="0">
            <a:spAutoFit/>
          </a:bodyPr>
          <a:lstStyle/>
          <a:p>
            <a:r>
              <a:rPr lang="en-US" dirty="0" smtClean="0"/>
              <a:t>20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br>
              <a:rPr lang="en-US" dirty="0" smtClean="0"/>
            </a:br>
            <a:r>
              <a:rPr lang="en-US" dirty="0" smtClean="0"/>
              <a:t>and</a:t>
            </a:r>
            <a:r>
              <a:rPr lang="en-US" dirty="0"/>
              <a:t/>
            </a:r>
            <a:br>
              <a:rPr lang="en-US" dirty="0"/>
            </a:br>
            <a:r>
              <a:rPr lang="en-US" dirty="0"/>
              <a:t>Resources</a:t>
            </a:r>
          </a:p>
        </p:txBody>
      </p:sp>
      <p:sp>
        <p:nvSpPr>
          <p:cNvPr id="3" name="Content Placeholder 2"/>
          <p:cNvSpPr>
            <a:spLocks noGrp="1"/>
          </p:cNvSpPr>
          <p:nvPr>
            <p:ph idx="1"/>
          </p:nvPr>
        </p:nvSpPr>
        <p:spPr>
          <a:xfrm>
            <a:off x="2819400" y="819430"/>
            <a:ext cx="5486400" cy="5536920"/>
          </a:xfrm>
        </p:spPr>
        <p:txBody>
          <a:bodyPr>
            <a:normAutofit fontScale="62500" lnSpcReduction="20000"/>
          </a:bodyPr>
          <a:lstStyle/>
          <a:p>
            <a:pPr marL="0" indent="0">
              <a:lnSpc>
                <a:spcPct val="120000"/>
              </a:lnSpc>
              <a:spcBef>
                <a:spcPts val="0"/>
              </a:spcBef>
              <a:buNone/>
            </a:pPr>
            <a:r>
              <a:rPr lang="en-US" dirty="0"/>
              <a:t>Money Matters</a:t>
            </a:r>
          </a:p>
          <a:p>
            <a:pPr marL="0" indent="0">
              <a:lnSpc>
                <a:spcPct val="120000"/>
              </a:lnSpc>
              <a:spcBef>
                <a:spcPts val="0"/>
              </a:spcBef>
              <a:buNone/>
            </a:pPr>
            <a:r>
              <a:rPr lang="en-US" dirty="0"/>
              <a:t>Financial Education Curriculum produced by First Command Educational </a:t>
            </a:r>
            <a:r>
              <a:rPr lang="en-US" dirty="0" smtClean="0"/>
              <a:t>Foundation, 2010.</a:t>
            </a:r>
            <a:endParaRPr lang="en-US" dirty="0"/>
          </a:p>
          <a:p>
            <a:pPr marL="0" indent="0">
              <a:lnSpc>
                <a:spcPct val="120000"/>
              </a:lnSpc>
              <a:spcBef>
                <a:spcPts val="0"/>
              </a:spcBef>
              <a:buNone/>
            </a:pPr>
            <a:r>
              <a:rPr lang="en-US" dirty="0">
                <a:hlinkClick r:id="rId3"/>
              </a:rPr>
              <a:t>http://</a:t>
            </a:r>
            <a:r>
              <a:rPr lang="en-US" dirty="0" smtClean="0">
                <a:hlinkClick r:id="rId3"/>
              </a:rPr>
              <a:t>www.fcef.com</a:t>
            </a:r>
            <a:endParaRPr lang="en-US" dirty="0"/>
          </a:p>
          <a:p>
            <a:pPr marL="0" indent="0">
              <a:lnSpc>
                <a:spcPct val="120000"/>
              </a:lnSpc>
              <a:spcBef>
                <a:spcPts val="0"/>
              </a:spcBef>
              <a:buNone/>
            </a:pPr>
            <a:endParaRPr lang="en-US" dirty="0"/>
          </a:p>
          <a:p>
            <a:pPr marL="0" indent="0">
              <a:lnSpc>
                <a:spcPct val="120000"/>
              </a:lnSpc>
              <a:spcBef>
                <a:spcPts val="0"/>
              </a:spcBef>
              <a:buNone/>
            </a:pPr>
            <a:r>
              <a:rPr lang="en-US" dirty="0"/>
              <a:t>NEFE High School Financial </a:t>
            </a:r>
            <a:r>
              <a:rPr lang="en-US" dirty="0" smtClean="0"/>
              <a:t>Planning</a:t>
            </a:r>
          </a:p>
          <a:p>
            <a:pPr marL="0" indent="0">
              <a:lnSpc>
                <a:spcPct val="120000"/>
              </a:lnSpc>
              <a:spcBef>
                <a:spcPts val="0"/>
              </a:spcBef>
              <a:buNone/>
            </a:pPr>
            <a:r>
              <a:rPr lang="en-US" dirty="0" smtClean="0"/>
              <a:t>National </a:t>
            </a:r>
            <a:r>
              <a:rPr lang="en-US" dirty="0"/>
              <a:t>Endowment for Financial Education.</a:t>
            </a:r>
          </a:p>
          <a:p>
            <a:pPr marL="0" indent="0">
              <a:lnSpc>
                <a:spcPct val="120000"/>
              </a:lnSpc>
              <a:spcBef>
                <a:spcPts val="0"/>
              </a:spcBef>
              <a:buNone/>
            </a:pPr>
            <a:r>
              <a:rPr lang="en-US" dirty="0">
                <a:hlinkClick r:id="rId4"/>
              </a:rPr>
              <a:t>http://www.hsfpp.org</a:t>
            </a:r>
            <a:r>
              <a:rPr lang="en-US" dirty="0" smtClean="0">
                <a:hlinkClick r:id="rId4"/>
              </a:rPr>
              <a:t>/</a:t>
            </a:r>
            <a:endParaRPr lang="en-US" dirty="0" smtClean="0"/>
          </a:p>
          <a:p>
            <a:pPr marL="0" indent="0">
              <a:lnSpc>
                <a:spcPct val="120000"/>
              </a:lnSpc>
              <a:spcBef>
                <a:spcPts val="0"/>
              </a:spcBef>
              <a:buNone/>
            </a:pPr>
            <a:endParaRPr lang="en-US" dirty="0"/>
          </a:p>
          <a:p>
            <a:pPr marL="0" indent="0">
              <a:lnSpc>
                <a:spcPct val="120000"/>
              </a:lnSpc>
              <a:spcBef>
                <a:spcPts val="0"/>
              </a:spcBef>
              <a:buNone/>
            </a:pPr>
            <a:r>
              <a:rPr lang="en-US" dirty="0"/>
              <a:t>Privacy Rights Clearing House</a:t>
            </a:r>
          </a:p>
          <a:p>
            <a:pPr marL="0" indent="0">
              <a:lnSpc>
                <a:spcPct val="120000"/>
              </a:lnSpc>
              <a:spcBef>
                <a:spcPts val="0"/>
              </a:spcBef>
              <a:buNone/>
            </a:pPr>
            <a:r>
              <a:rPr lang="en-US" dirty="0"/>
              <a:t>Information on </a:t>
            </a:r>
            <a:r>
              <a:rPr lang="en-US" dirty="0" smtClean="0"/>
              <a:t>record Keeping.</a:t>
            </a:r>
            <a:endParaRPr lang="en-US" dirty="0"/>
          </a:p>
          <a:p>
            <a:pPr marL="0" indent="0">
              <a:lnSpc>
                <a:spcPct val="120000"/>
              </a:lnSpc>
              <a:spcBef>
                <a:spcPts val="0"/>
              </a:spcBef>
              <a:buNone/>
            </a:pPr>
            <a:r>
              <a:rPr lang="en-US" dirty="0">
                <a:hlinkClick r:id="rId5"/>
              </a:rPr>
              <a:t>https://</a:t>
            </a:r>
            <a:r>
              <a:rPr lang="en-US" dirty="0" smtClean="0">
                <a:hlinkClick r:id="rId5"/>
              </a:rPr>
              <a:t>www.privacyrights.org/fs12a-personal-data-retention-and-destruction-plan#whykeep</a:t>
            </a:r>
            <a:endParaRPr lang="en-US" dirty="0" smtClean="0"/>
          </a:p>
          <a:p>
            <a:pPr marL="0" indent="0">
              <a:lnSpc>
                <a:spcPct val="120000"/>
              </a:lnSpc>
              <a:spcBef>
                <a:spcPts val="0"/>
              </a:spcBef>
              <a:buNone/>
            </a:pPr>
            <a:endParaRPr lang="en-US" dirty="0"/>
          </a:p>
          <a:p>
            <a:pPr marL="0" indent="0">
              <a:lnSpc>
                <a:spcPct val="120000"/>
              </a:lnSpc>
              <a:spcBef>
                <a:spcPts val="0"/>
              </a:spcBef>
              <a:buNone/>
            </a:pPr>
            <a:r>
              <a:rPr lang="en-US" dirty="0"/>
              <a:t>Record Keeping and Personal Care Guide</a:t>
            </a:r>
          </a:p>
          <a:p>
            <a:pPr marL="0" indent="0">
              <a:lnSpc>
                <a:spcPct val="120000"/>
              </a:lnSpc>
              <a:spcBef>
                <a:spcPts val="0"/>
              </a:spcBef>
              <a:buNone/>
            </a:pPr>
            <a:r>
              <a:rPr lang="en-US" dirty="0"/>
              <a:t>Create personal records for </a:t>
            </a:r>
            <a:r>
              <a:rPr lang="en-US" dirty="0" smtClean="0"/>
              <a:t>the family.</a:t>
            </a:r>
            <a:endParaRPr lang="en-US" dirty="0"/>
          </a:p>
          <a:p>
            <a:pPr marL="0" indent="0">
              <a:lnSpc>
                <a:spcPct val="120000"/>
              </a:lnSpc>
              <a:spcBef>
                <a:spcPts val="0"/>
              </a:spcBef>
              <a:buNone/>
            </a:pPr>
            <a:r>
              <a:rPr lang="en-US" dirty="0">
                <a:hlinkClick r:id="rId6"/>
              </a:rPr>
              <a:t>http://</a:t>
            </a:r>
            <a:r>
              <a:rPr lang="en-US" dirty="0" smtClean="0">
                <a:hlinkClick r:id="rId6"/>
              </a:rPr>
              <a:t>ddc.ohio.gov/Pub/RecordGuide.pdf</a:t>
            </a:r>
            <a:endParaRPr lang="en-US" dirty="0" smtClean="0"/>
          </a:p>
          <a:p>
            <a:pPr marL="0" indent="0">
              <a:lnSpc>
                <a:spcPct val="120000"/>
              </a:lnSpc>
              <a:spcBef>
                <a:spcPts val="0"/>
              </a:spcBef>
              <a:buNone/>
            </a:pPr>
            <a:endParaRPr lang="en-US" dirty="0"/>
          </a:p>
          <a:p>
            <a:pPr marL="0" indent="0">
              <a:lnSpc>
                <a:spcPct val="120000"/>
              </a:lnSpc>
              <a:spcBef>
                <a:spcPts val="0"/>
              </a:spcBef>
              <a:buNone/>
            </a:pPr>
            <a:r>
              <a:rPr lang="en-US" dirty="0"/>
              <a:t>Texas Department of Insurance</a:t>
            </a:r>
          </a:p>
          <a:p>
            <a:pPr marL="0" indent="0">
              <a:lnSpc>
                <a:spcPct val="120000"/>
              </a:lnSpc>
              <a:spcBef>
                <a:spcPts val="0"/>
              </a:spcBef>
              <a:buNone/>
            </a:pPr>
            <a:r>
              <a:rPr lang="en-US" dirty="0"/>
              <a:t>Consumer information guide for purchasing insurance.</a:t>
            </a:r>
          </a:p>
          <a:p>
            <a:pPr marL="0" indent="0">
              <a:lnSpc>
                <a:spcPct val="120000"/>
              </a:lnSpc>
              <a:spcBef>
                <a:spcPts val="0"/>
              </a:spcBef>
              <a:buNone/>
            </a:pPr>
            <a:r>
              <a:rPr lang="en-US" dirty="0">
                <a:hlinkClick r:id="rId7"/>
              </a:rPr>
              <a:t>http://</a:t>
            </a:r>
            <a:r>
              <a:rPr lang="en-US" dirty="0" smtClean="0">
                <a:hlinkClick r:id="rId7"/>
              </a:rPr>
              <a:t>www.tdi.texas.gov/pubs/consumer/cb088.html</a:t>
            </a:r>
            <a:endParaRPr lang="en-US" dirty="0" smtClean="0"/>
          </a:p>
          <a:p>
            <a:pPr marL="0" indent="0">
              <a:lnSpc>
                <a:spcPct val="120000"/>
              </a:lnSpc>
              <a:spcBef>
                <a:spcPts val="0"/>
              </a:spcBef>
              <a:buNone/>
            </a:pPr>
            <a:endParaRPr lang="en-US" dirty="0"/>
          </a:p>
          <a:p>
            <a:pPr marL="0" indent="0">
              <a:lnSpc>
                <a:spcPct val="120000"/>
              </a:lnSpc>
              <a:spcBef>
                <a:spcPts val="0"/>
              </a:spcBef>
              <a:buNone/>
            </a:pPr>
            <a:r>
              <a:rPr lang="en-US" dirty="0"/>
              <a:t>Texas Financial Responsibility Report</a:t>
            </a:r>
          </a:p>
          <a:p>
            <a:pPr marL="0" indent="0">
              <a:lnSpc>
                <a:spcPct val="120000"/>
              </a:lnSpc>
              <a:spcBef>
                <a:spcPts val="0"/>
              </a:spcBef>
              <a:buNone/>
            </a:pPr>
            <a:r>
              <a:rPr lang="en-US" dirty="0"/>
              <a:t>Information on Texas law concerning auto </a:t>
            </a:r>
            <a:r>
              <a:rPr lang="en-US" dirty="0" smtClean="0"/>
              <a:t>insurance.</a:t>
            </a:r>
            <a:endParaRPr lang="en-US" dirty="0"/>
          </a:p>
          <a:p>
            <a:pPr marL="0" indent="0">
              <a:lnSpc>
                <a:spcPct val="120000"/>
              </a:lnSpc>
              <a:spcBef>
                <a:spcPts val="0"/>
              </a:spcBef>
              <a:buNone/>
            </a:pPr>
            <a:r>
              <a:rPr lang="en-US" dirty="0">
                <a:hlinkClick r:id="rId7"/>
              </a:rPr>
              <a:t>http://</a:t>
            </a:r>
            <a:r>
              <a:rPr lang="en-US" dirty="0" smtClean="0">
                <a:hlinkClick r:id="rId7"/>
              </a:rPr>
              <a:t>www.tdi.texas.gov/pubs/consumer/cb088.html</a:t>
            </a:r>
            <a:endParaRPr lang="en-US" dirty="0" smtClean="0"/>
          </a:p>
          <a:p>
            <a:pPr marL="0" indent="0">
              <a:lnSpc>
                <a:spcPct val="120000"/>
              </a:lnSpc>
              <a:spcBef>
                <a:spcPts val="0"/>
              </a:spcBef>
              <a:buNone/>
            </a:pPr>
            <a:endParaRPr lang="en-US" dirty="0"/>
          </a:p>
          <a:p>
            <a:pPr marL="0" indent="0">
              <a:lnSpc>
                <a:spcPct val="120000"/>
              </a:lnSpc>
              <a:spcBef>
                <a:spcPts val="0"/>
              </a:spcBef>
              <a:buNone/>
            </a:pPr>
            <a:r>
              <a:rPr lang="en-US" dirty="0"/>
              <a:t>United States Courts</a:t>
            </a:r>
          </a:p>
          <a:p>
            <a:pPr marL="0" indent="0">
              <a:lnSpc>
                <a:spcPct val="120000"/>
              </a:lnSpc>
              <a:spcBef>
                <a:spcPts val="0"/>
              </a:spcBef>
              <a:buNone/>
            </a:pPr>
            <a:r>
              <a:rPr lang="en-US" dirty="0"/>
              <a:t>Information on b</a:t>
            </a:r>
            <a:r>
              <a:rPr lang="en-US" dirty="0" smtClean="0"/>
              <a:t>ankruptcy.</a:t>
            </a:r>
            <a:endParaRPr lang="en-US" dirty="0"/>
          </a:p>
          <a:p>
            <a:pPr marL="0" indent="0">
              <a:lnSpc>
                <a:spcPct val="120000"/>
              </a:lnSpc>
              <a:spcBef>
                <a:spcPts val="0"/>
              </a:spcBef>
              <a:buNone/>
            </a:pPr>
            <a:r>
              <a:rPr lang="en-US" dirty="0">
                <a:hlinkClick r:id="rId8"/>
              </a:rPr>
              <a:t>http://</a:t>
            </a:r>
            <a:r>
              <a:rPr lang="en-US" dirty="0" smtClean="0">
                <a:hlinkClick r:id="rId8"/>
              </a:rPr>
              <a:t>www.uscourts.gov/FederalCourts/Bankruptcy/BankruptcyBasics.aspx</a:t>
            </a:r>
            <a:endParaRPr lang="en-US" dirty="0" smtClean="0"/>
          </a:p>
          <a:p>
            <a:pPr marL="0" indent="0">
              <a:lnSpc>
                <a:spcPct val="120000"/>
              </a:lnSpc>
              <a:spcBef>
                <a:spcPts val="0"/>
              </a:spcBef>
              <a:buNone/>
            </a:pPr>
            <a:endParaRPr lang="en-US" dirty="0"/>
          </a:p>
        </p:txBody>
      </p:sp>
      <p:sp>
        <p:nvSpPr>
          <p:cNvPr id="4" name="Footer Placeholder 3"/>
          <p:cNvSpPr>
            <a:spLocks noGrp="1"/>
          </p:cNvSpPr>
          <p:nvPr>
            <p:ph type="ftr" sz="quarter" idx="11"/>
          </p:nvPr>
        </p:nvSpPr>
        <p:spPr>
          <a:xfrm>
            <a:off x="2209800" y="6356350"/>
            <a:ext cx="4724400" cy="365125"/>
          </a:xfrm>
        </p:spPr>
        <p:txBody>
          <a:bodyPr/>
          <a:lstStyle/>
          <a:p>
            <a:pPr algn="ctr"/>
            <a:r>
              <a:rPr lang="en-US" dirty="0"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8388351" y="6351869"/>
            <a:ext cx="450849" cy="369332"/>
          </a:xfrm>
          <a:prstGeom prst="rect">
            <a:avLst/>
          </a:prstGeom>
          <a:noFill/>
        </p:spPr>
        <p:txBody>
          <a:bodyPr wrap="square" rtlCol="0">
            <a:spAutoFit/>
          </a:bodyPr>
          <a:lstStyle/>
          <a:p>
            <a:r>
              <a:rPr lang="en-US" smtClean="0"/>
              <a:t>21</a:t>
            </a:r>
            <a:endParaRPr lang="en-US" dirty="0"/>
          </a:p>
        </p:txBody>
      </p:sp>
    </p:spTree>
    <p:extLst>
      <p:ext uri="{BB962C8B-B14F-4D97-AF65-F5344CB8AC3E}">
        <p14:creationId xmlns:p14="http://schemas.microsoft.com/office/powerpoint/2010/main" val="234646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sz="4400" dirty="0" smtClean="0"/>
              <a:t>What is Bankruptcy?</a:t>
            </a:r>
            <a:endParaRPr lang="en-US" sz="4400" dirty="0"/>
          </a:p>
        </p:txBody>
      </p:sp>
      <p:sp>
        <p:nvSpPr>
          <p:cNvPr id="3" name="Footer Placeholder 2"/>
          <p:cNvSpPr>
            <a:spLocks noGrp="1"/>
          </p:cNvSpPr>
          <p:nvPr>
            <p:ph type="ftr" sz="quarter" idx="11"/>
          </p:nvPr>
        </p:nvSpPr>
        <p:spPr>
          <a:xfrm>
            <a:off x="2057400" y="6351869"/>
            <a:ext cx="5105400" cy="479845"/>
          </a:xfrm>
        </p:spPr>
        <p:txBody>
          <a:bodyPr/>
          <a:lstStyle/>
          <a:p>
            <a:pPr algn="ctr"/>
            <a:r>
              <a:rPr lang="en-US"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8388351" y="6351869"/>
            <a:ext cx="450849" cy="369332"/>
          </a:xfrm>
          <a:prstGeom prst="rect">
            <a:avLst/>
          </a:prstGeom>
          <a:noFill/>
        </p:spPr>
        <p:txBody>
          <a:bodyPr wrap="square" rtlCol="0">
            <a:spAutoFit/>
          </a:bodyPr>
          <a:lstStyle/>
          <a:p>
            <a:r>
              <a:rPr lang="en-US" dirty="0" smtClean="0"/>
              <a:t>3</a:t>
            </a:r>
            <a:endParaRPr lang="en-US" dirty="0"/>
          </a:p>
        </p:txBody>
      </p:sp>
    </p:spTree>
    <p:extLst>
      <p:ext uri="{BB962C8B-B14F-4D97-AF65-F5344CB8AC3E}">
        <p14:creationId xmlns:p14="http://schemas.microsoft.com/office/powerpoint/2010/main" val="3161118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Should </a:t>
            </a:r>
            <a:r>
              <a:rPr lang="en-US" dirty="0"/>
              <a:t>B</a:t>
            </a:r>
            <a:r>
              <a:rPr lang="en-US" dirty="0" smtClean="0"/>
              <a:t>ankruptcy be Considered?</a:t>
            </a:r>
            <a:endParaRPr lang="en-US" dirty="0"/>
          </a:p>
        </p:txBody>
      </p:sp>
      <p:sp>
        <p:nvSpPr>
          <p:cNvPr id="3" name="Content Placeholder 2"/>
          <p:cNvSpPr>
            <a:spLocks noGrp="1"/>
          </p:cNvSpPr>
          <p:nvPr>
            <p:ph idx="1"/>
          </p:nvPr>
        </p:nvSpPr>
        <p:spPr>
          <a:xfrm>
            <a:off x="2895600" y="225515"/>
            <a:ext cx="5486400" cy="5120640"/>
          </a:xfrm>
        </p:spPr>
        <p:txBody>
          <a:bodyPr>
            <a:normAutofit/>
          </a:bodyPr>
          <a:lstStyle/>
          <a:p>
            <a:r>
              <a:rPr lang="en-US" dirty="0" smtClean="0"/>
              <a:t>Heavily in debt</a:t>
            </a:r>
          </a:p>
          <a:p>
            <a:r>
              <a:rPr lang="en-US" dirty="0" smtClean="0"/>
              <a:t>Threats of foreclosure</a:t>
            </a:r>
          </a:p>
          <a:p>
            <a:r>
              <a:rPr lang="en-US" dirty="0" smtClean="0"/>
              <a:t>Drop in income</a:t>
            </a:r>
          </a:p>
          <a:p>
            <a:r>
              <a:rPr lang="en-US" dirty="0" smtClean="0"/>
              <a:t>Difficulty paying bills</a:t>
            </a:r>
          </a:p>
          <a:p>
            <a:r>
              <a:rPr lang="en-US" dirty="0" smtClean="0"/>
              <a:t>Insufficient income</a:t>
            </a:r>
          </a:p>
          <a:p>
            <a:r>
              <a:rPr lang="en-US" dirty="0" smtClean="0"/>
              <a:t>Loss of income due to a disability or divorce</a:t>
            </a:r>
            <a:endParaRPr lang="en-US" dirty="0"/>
          </a:p>
        </p:txBody>
      </p:sp>
      <p:sp>
        <p:nvSpPr>
          <p:cNvPr id="5" name="Footer Placeholder 4"/>
          <p:cNvSpPr>
            <a:spLocks noGrp="1"/>
          </p:cNvSpPr>
          <p:nvPr>
            <p:ph type="ftr" sz="quarter" idx="11"/>
          </p:nvPr>
        </p:nvSpPr>
        <p:spPr>
          <a:xfrm>
            <a:off x="1828800" y="6333566"/>
            <a:ext cx="5486400" cy="387910"/>
          </a:xfrm>
        </p:spPr>
        <p:txBody>
          <a:bodyPr/>
          <a:lstStyle/>
          <a:p>
            <a:pPr algn="ctr"/>
            <a:r>
              <a:rPr lang="en-US" dirty="0"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4191000"/>
            <a:ext cx="2743200" cy="1959429"/>
          </a:xfrm>
          <a:prstGeom prst="rect">
            <a:avLst/>
          </a:prstGeom>
        </p:spPr>
      </p:pic>
      <p:sp>
        <p:nvSpPr>
          <p:cNvPr id="8" name="TextBox 7"/>
          <p:cNvSpPr txBox="1"/>
          <p:nvPr/>
        </p:nvSpPr>
        <p:spPr>
          <a:xfrm>
            <a:off x="8388351" y="6351869"/>
            <a:ext cx="450849"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2317781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23838"/>
            <a:ext cx="2514599" cy="4601183"/>
          </a:xfrm>
        </p:spPr>
        <p:txBody>
          <a:bodyPr/>
          <a:lstStyle/>
          <a:p>
            <a:r>
              <a:rPr lang="en-US" dirty="0" smtClean="0"/>
              <a:t>Disadvantages of Bankruptcy</a:t>
            </a:r>
            <a:endParaRPr lang="en-US" dirty="0"/>
          </a:p>
        </p:txBody>
      </p:sp>
      <p:sp>
        <p:nvSpPr>
          <p:cNvPr id="6" name="Content Placeholder 5"/>
          <p:cNvSpPr>
            <a:spLocks noGrp="1"/>
          </p:cNvSpPr>
          <p:nvPr>
            <p:ph idx="1"/>
          </p:nvPr>
        </p:nvSpPr>
        <p:spPr>
          <a:xfrm>
            <a:off x="2819400" y="381000"/>
            <a:ext cx="5486400" cy="5120640"/>
          </a:xfrm>
        </p:spPr>
        <p:txBody>
          <a:bodyPr/>
          <a:lstStyle/>
          <a:p>
            <a:r>
              <a:rPr lang="en-US" dirty="0"/>
              <a:t>Loss of privacy</a:t>
            </a:r>
          </a:p>
          <a:p>
            <a:r>
              <a:rPr lang="en-US" dirty="0"/>
              <a:t>Loss of assets</a:t>
            </a:r>
          </a:p>
          <a:p>
            <a:r>
              <a:rPr lang="en-US" dirty="0"/>
              <a:t>Closed </a:t>
            </a:r>
            <a:r>
              <a:rPr lang="en-US" dirty="0" smtClean="0"/>
              <a:t>accounts </a:t>
            </a:r>
          </a:p>
          <a:p>
            <a:r>
              <a:rPr lang="en-US" dirty="0"/>
              <a:t>Forfeited luxury possessions</a:t>
            </a:r>
          </a:p>
          <a:p>
            <a:r>
              <a:rPr lang="en-US" dirty="0" smtClean="0"/>
              <a:t>A </a:t>
            </a:r>
            <a:r>
              <a:rPr lang="en-US" dirty="0"/>
              <a:t>recent bankruptcy makes it nearly impossible to get a </a:t>
            </a:r>
            <a:r>
              <a:rPr lang="en-US" dirty="0" smtClean="0"/>
              <a:t>mortgage</a:t>
            </a:r>
          </a:p>
          <a:p>
            <a:endParaRPr lang="en-US" dirty="0"/>
          </a:p>
          <a:p>
            <a:endParaRPr lang="en-US" dirty="0"/>
          </a:p>
        </p:txBody>
      </p:sp>
      <p:sp>
        <p:nvSpPr>
          <p:cNvPr id="9" name="Footer Placeholder 8"/>
          <p:cNvSpPr>
            <a:spLocks noGrp="1"/>
          </p:cNvSpPr>
          <p:nvPr>
            <p:ph type="ftr" sz="quarter" idx="11"/>
          </p:nvPr>
        </p:nvSpPr>
        <p:spPr>
          <a:xfrm>
            <a:off x="1676400" y="6248400"/>
            <a:ext cx="5867400" cy="457201"/>
          </a:xfrm>
        </p:spPr>
        <p:txBody>
          <a:bodyPr/>
          <a:lstStyle/>
          <a:p>
            <a:pPr algn="ctr"/>
            <a:r>
              <a:rPr lang="en-US" dirty="0"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3789819"/>
            <a:ext cx="3352800" cy="2235200"/>
          </a:xfrm>
          <a:prstGeom prst="rect">
            <a:avLst/>
          </a:prstGeom>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513127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9688" y="1123838"/>
            <a:ext cx="2401111" cy="4601183"/>
          </a:xfrm>
        </p:spPr>
        <p:txBody>
          <a:bodyPr/>
          <a:lstStyle/>
          <a:p>
            <a:r>
              <a:rPr lang="en-US" dirty="0" smtClean="0"/>
              <a:t>Advantages of Bankruptcy</a:t>
            </a:r>
            <a:endParaRPr lang="en-US" dirty="0"/>
          </a:p>
        </p:txBody>
      </p:sp>
      <p:sp>
        <p:nvSpPr>
          <p:cNvPr id="6" name="Content Placeholder 5"/>
          <p:cNvSpPr>
            <a:spLocks noGrp="1"/>
          </p:cNvSpPr>
          <p:nvPr>
            <p:ph idx="1"/>
          </p:nvPr>
        </p:nvSpPr>
        <p:spPr>
          <a:xfrm>
            <a:off x="2839123" y="76200"/>
            <a:ext cx="5486400" cy="5120640"/>
          </a:xfrm>
        </p:spPr>
        <p:txBody>
          <a:bodyPr/>
          <a:lstStyle/>
          <a:p>
            <a:r>
              <a:rPr lang="en-US" dirty="0" smtClean="0"/>
              <a:t>Fresh financial start</a:t>
            </a:r>
          </a:p>
          <a:p>
            <a:r>
              <a:rPr lang="en-US" dirty="0" smtClean="0"/>
              <a:t>You may be able to keep assets</a:t>
            </a:r>
          </a:p>
          <a:p>
            <a:r>
              <a:rPr lang="en-US" dirty="0" smtClean="0"/>
              <a:t>Collection efforts stop</a:t>
            </a:r>
            <a:endParaRPr lang="en-US" dirty="0"/>
          </a:p>
          <a:p>
            <a:r>
              <a:rPr lang="en-US" dirty="0"/>
              <a:t>Y</a:t>
            </a:r>
            <a:r>
              <a:rPr lang="en-US" dirty="0" smtClean="0"/>
              <a:t>ou can start rebuilding </a:t>
            </a:r>
            <a:r>
              <a:rPr lang="en-US" dirty="0"/>
              <a:t>your credit </a:t>
            </a:r>
            <a:r>
              <a:rPr lang="en-US" dirty="0" smtClean="0"/>
              <a:t>and life sooner</a:t>
            </a:r>
            <a:endParaRPr lang="en-US" dirty="0"/>
          </a:p>
        </p:txBody>
      </p:sp>
      <p:sp>
        <p:nvSpPr>
          <p:cNvPr id="9" name="Footer Placeholder 8"/>
          <p:cNvSpPr>
            <a:spLocks noGrp="1"/>
          </p:cNvSpPr>
          <p:nvPr>
            <p:ph type="ftr" sz="quarter" idx="11"/>
          </p:nvPr>
        </p:nvSpPr>
        <p:spPr>
          <a:xfrm>
            <a:off x="1981200" y="6449786"/>
            <a:ext cx="5105400" cy="323283"/>
          </a:xfrm>
        </p:spPr>
        <p:txBody>
          <a:bodyPr/>
          <a:lstStyle/>
          <a:p>
            <a:pPr algn="ctr"/>
            <a:r>
              <a:rPr lang="en-US" dirty="0"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3643068"/>
            <a:ext cx="2020646" cy="2278537"/>
          </a:xfrm>
          <a:prstGeom prst="rect">
            <a:avLst/>
          </a:prstGeom>
        </p:spPr>
      </p:pic>
      <p:sp>
        <p:nvSpPr>
          <p:cNvPr id="7" name="TextBox 6"/>
          <p:cNvSpPr txBox="1"/>
          <p:nvPr/>
        </p:nvSpPr>
        <p:spPr>
          <a:xfrm>
            <a:off x="8388351" y="6351869"/>
            <a:ext cx="450849"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171113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Common Mistakes People Make </a:t>
            </a:r>
            <a:endParaRPr lang="en-US" dirty="0"/>
          </a:p>
        </p:txBody>
      </p:sp>
      <p:sp>
        <p:nvSpPr>
          <p:cNvPr id="8" name="Content Placeholder 7"/>
          <p:cNvSpPr>
            <a:spLocks noGrp="1"/>
          </p:cNvSpPr>
          <p:nvPr>
            <p:ph idx="1"/>
          </p:nvPr>
        </p:nvSpPr>
        <p:spPr>
          <a:xfrm>
            <a:off x="2819400" y="31376"/>
            <a:ext cx="5486400" cy="5120640"/>
          </a:xfrm>
        </p:spPr>
        <p:txBody>
          <a:bodyPr/>
          <a:lstStyle/>
          <a:p>
            <a:r>
              <a:rPr lang="en-US" dirty="0" smtClean="0"/>
              <a:t>Add additional charges on credit cards </a:t>
            </a:r>
          </a:p>
          <a:p>
            <a:r>
              <a:rPr lang="en-US" dirty="0"/>
              <a:t>Transfer property out of their names</a:t>
            </a:r>
          </a:p>
          <a:p>
            <a:r>
              <a:rPr lang="en-US" dirty="0" smtClean="0"/>
              <a:t>Cash in retirement accounts unnecessarily</a:t>
            </a:r>
          </a:p>
          <a:p>
            <a:r>
              <a:rPr lang="en-US" dirty="0" smtClean="0"/>
              <a:t>Ignore pending lawsuits</a:t>
            </a:r>
          </a:p>
          <a:p>
            <a:r>
              <a:rPr lang="en-US" dirty="0" smtClean="0"/>
              <a:t>Treat some creditors better than others</a:t>
            </a:r>
            <a:endParaRPr lang="en-US" dirty="0"/>
          </a:p>
        </p:txBody>
      </p:sp>
      <p:sp>
        <p:nvSpPr>
          <p:cNvPr id="5" name="Footer Placeholder 4"/>
          <p:cNvSpPr>
            <a:spLocks noGrp="1"/>
          </p:cNvSpPr>
          <p:nvPr>
            <p:ph type="ftr" sz="quarter" idx="11"/>
          </p:nvPr>
        </p:nvSpPr>
        <p:spPr>
          <a:xfrm>
            <a:off x="1600200" y="6185647"/>
            <a:ext cx="5943600" cy="535829"/>
          </a:xfrm>
        </p:spPr>
        <p:txBody>
          <a:bodyPr/>
          <a:lstStyle/>
          <a:p>
            <a:pPr algn="ctr"/>
            <a:r>
              <a:rPr lang="en-US" dirty="0" smtClean="0">
                <a:latin typeface="Arial" panose="020B0604020202020204" pitchFamily="34" charset="0"/>
                <a:cs typeface="Arial" panose="020B0604020202020204" pitchFamily="34" charset="0"/>
              </a:rPr>
              <a:t>Copyright © Texas Education Agency, 2014. All rights reserved.  </a:t>
            </a:r>
            <a:endParaRPr lang="en-US" dirty="0">
              <a:latin typeface="Arial" panose="020B0604020202020204" pitchFamily="34" charset="0"/>
              <a:cs typeface="Arial" panose="020B0604020202020204" pitchFamily="34" charset="0"/>
            </a:endParaRPr>
          </a:p>
        </p:txBody>
      </p:sp>
      <p:pic>
        <p:nvPicPr>
          <p:cNvPr id="3075" name="Picture 3" descr="C:\Users\ehodges\AppData\Local\Microsoft\Windows\Temporary Internet Files\Content.IE5\WCV6XGU9\MP90038747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3904658"/>
            <a:ext cx="1467612" cy="2057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88351" y="6351869"/>
            <a:ext cx="450849"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2259415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Debts Usually Discharged</a:t>
            </a:r>
            <a:endParaRPr lang="en-US" dirty="0"/>
          </a:p>
        </p:txBody>
      </p:sp>
      <p:sp>
        <p:nvSpPr>
          <p:cNvPr id="3" name="Content Placeholder 2"/>
          <p:cNvSpPr>
            <a:spLocks noGrp="1"/>
          </p:cNvSpPr>
          <p:nvPr>
            <p:ph idx="1"/>
          </p:nvPr>
        </p:nvSpPr>
        <p:spPr>
          <a:xfrm>
            <a:off x="2819400" y="0"/>
            <a:ext cx="5486400" cy="5120640"/>
          </a:xfrm>
        </p:spPr>
        <p:txBody>
          <a:bodyPr/>
          <a:lstStyle/>
          <a:p>
            <a:r>
              <a:rPr lang="en-US" dirty="0" smtClean="0"/>
              <a:t>Credit card </a:t>
            </a:r>
            <a:r>
              <a:rPr lang="en-US" dirty="0"/>
              <a:t>b</a:t>
            </a:r>
            <a:r>
              <a:rPr lang="en-US" dirty="0" smtClean="0"/>
              <a:t>ills </a:t>
            </a:r>
          </a:p>
          <a:p>
            <a:r>
              <a:rPr lang="en-US" dirty="0" smtClean="0"/>
              <a:t>Medical bills </a:t>
            </a:r>
          </a:p>
          <a:p>
            <a:r>
              <a:rPr lang="en-US" dirty="0" smtClean="0"/>
              <a:t>Personal loans</a:t>
            </a:r>
          </a:p>
          <a:p>
            <a:r>
              <a:rPr lang="en-US" dirty="0" smtClean="0"/>
              <a:t>Judgments resulting from car accidents </a:t>
            </a:r>
          </a:p>
          <a:p>
            <a:r>
              <a:rPr lang="en-US" dirty="0" smtClean="0"/>
              <a:t>Payday loans</a:t>
            </a:r>
          </a:p>
          <a:p>
            <a:pPr marL="0" indent="0">
              <a:buNone/>
            </a:pPr>
            <a:endParaRPr lang="en-US" dirty="0"/>
          </a:p>
        </p:txBody>
      </p:sp>
      <p:sp>
        <p:nvSpPr>
          <p:cNvPr id="5" name="Footer Placeholder 4"/>
          <p:cNvSpPr>
            <a:spLocks noGrp="1"/>
          </p:cNvSpPr>
          <p:nvPr>
            <p:ph type="ftr" sz="quarter" idx="11"/>
          </p:nvPr>
        </p:nvSpPr>
        <p:spPr>
          <a:xfrm>
            <a:off x="1676400" y="6386513"/>
            <a:ext cx="5791200" cy="334962"/>
          </a:xfrm>
        </p:spPr>
        <p:txBody>
          <a:bodyPr/>
          <a:lstStyle/>
          <a:p>
            <a:pPr algn="ctr"/>
            <a:r>
              <a:rPr lang="en-US" dirty="0" smtClean="0">
                <a:latin typeface="Arial" panose="020B0604020202020204" pitchFamily="34" charset="0"/>
                <a:cs typeface="Arial" panose="020B0604020202020204" pitchFamily="34" charset="0"/>
              </a:rPr>
              <a:t>Copyright © Texas Education Agency, 2014. All rights reserved. </a:t>
            </a:r>
            <a:r>
              <a:rPr lang="en-US" dirty="0" smtClean="0"/>
              <a:t> </a:t>
            </a:r>
            <a:endParaRPr lang="en-US" dirty="0"/>
          </a:p>
        </p:txBody>
      </p:sp>
      <p:pic>
        <p:nvPicPr>
          <p:cNvPr id="5122" name="Picture 2" descr="C:\Users\ehodges\AppData\Local\Microsoft\Windows\Temporary Internet Files\Content.IE5\TKNZGESR\MP90044225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3649293"/>
            <a:ext cx="2895600" cy="23532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88351" y="6351869"/>
            <a:ext cx="450849"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311552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for Filing</a:t>
            </a:r>
            <a:endParaRPr lang="en-US" dirty="0"/>
          </a:p>
        </p:txBody>
      </p:sp>
      <p:sp>
        <p:nvSpPr>
          <p:cNvPr id="3" name="Content Placeholder 2"/>
          <p:cNvSpPr>
            <a:spLocks noGrp="1"/>
          </p:cNvSpPr>
          <p:nvPr>
            <p:ph idx="1"/>
          </p:nvPr>
        </p:nvSpPr>
        <p:spPr>
          <a:xfrm>
            <a:off x="2901951" y="864108"/>
            <a:ext cx="5486400" cy="3022092"/>
          </a:xfrm>
        </p:spPr>
        <p:txBody>
          <a:bodyPr/>
          <a:lstStyle/>
          <a:p>
            <a:r>
              <a:rPr lang="en-US" dirty="0" smtClean="0"/>
              <a:t>Complete forms and petition with a bankruptcy court</a:t>
            </a:r>
          </a:p>
          <a:p>
            <a:r>
              <a:rPr lang="en-US" dirty="0" smtClean="0"/>
              <a:t>Before filing, the law requires that you receive financial education from a certified financial counselor</a:t>
            </a:r>
            <a:endParaRPr lang="en-US" dirty="0"/>
          </a:p>
        </p:txBody>
      </p:sp>
      <p:sp>
        <p:nvSpPr>
          <p:cNvPr id="5" name="Footer Placeholder 4"/>
          <p:cNvSpPr>
            <a:spLocks noGrp="1"/>
          </p:cNvSpPr>
          <p:nvPr>
            <p:ph type="ftr" sz="quarter" idx="11"/>
          </p:nvPr>
        </p:nvSpPr>
        <p:spPr>
          <a:xfrm>
            <a:off x="1676400" y="6280879"/>
            <a:ext cx="5867400" cy="440597"/>
          </a:xfrm>
        </p:spPr>
        <p:txBody>
          <a:bodyPr/>
          <a:lstStyle/>
          <a:p>
            <a:pPr algn="ctr"/>
            <a:r>
              <a:rPr lang="en-US" dirty="0" smtClean="0">
                <a:latin typeface="Arial" panose="020B0604020202020204" pitchFamily="34" charset="0"/>
                <a:cs typeface="Arial" panose="020B0604020202020204" pitchFamily="34" charset="0"/>
              </a:rPr>
              <a:t>Copyright © Texas Education Agency, 2014. All rights reserved</a:t>
            </a:r>
            <a:r>
              <a:rPr lang="en-US" dirty="0" smtClean="0"/>
              <a:t>.  </a:t>
            </a:r>
            <a:endParaRPr lang="en-US" dirty="0"/>
          </a:p>
        </p:txBody>
      </p:sp>
      <p:pic>
        <p:nvPicPr>
          <p:cNvPr id="6147" name="Picture 3" descr="C:\Users\ehodges\AppData\Local\Microsoft\Windows\Temporary Internet Files\Content.IE5\TKNZGESR\MP90040888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3402017"/>
            <a:ext cx="2514600" cy="2514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88351" y="6351869"/>
            <a:ext cx="450849"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319948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TC103457475[[fn=Frame]]</Template>
  <TotalTime>3442</TotalTime>
  <Words>1645</Words>
  <Application>Microsoft Office PowerPoint</Application>
  <PresentationFormat>On-screen Show (4:3)</PresentationFormat>
  <Paragraphs>358</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Corbel</vt:lpstr>
      <vt:lpstr>Wingdings 2</vt:lpstr>
      <vt:lpstr>Frame</vt:lpstr>
      <vt:lpstr>Bankruptcy and Personal Financial Records</vt:lpstr>
      <vt:lpstr>PowerPoint Presentation</vt:lpstr>
      <vt:lpstr>PowerPoint Presentation</vt:lpstr>
      <vt:lpstr>When Should Bankruptcy be Considered?</vt:lpstr>
      <vt:lpstr>Disadvantages of Bankruptcy</vt:lpstr>
      <vt:lpstr>Advantages of Bankruptcy</vt:lpstr>
      <vt:lpstr>Common Mistakes People Make </vt:lpstr>
      <vt:lpstr>Debts Usually Discharged</vt:lpstr>
      <vt:lpstr>Procedure for Filing</vt:lpstr>
      <vt:lpstr>PowerPoint Presentation</vt:lpstr>
      <vt:lpstr>Keeping Organized</vt:lpstr>
      <vt:lpstr>What to Keep</vt:lpstr>
      <vt:lpstr>What to Keep</vt:lpstr>
      <vt:lpstr>Internal Revenue Service  (IRS) Guidelines</vt:lpstr>
      <vt:lpstr>How Long to Keep Financial Records</vt:lpstr>
      <vt:lpstr>How to Keep Financial Records</vt:lpstr>
      <vt:lpstr>Electronic Storage</vt:lpstr>
      <vt:lpstr>More on Electronic Management</vt:lpstr>
      <vt:lpstr>PowerPoint Presentation</vt:lpstr>
      <vt:lpstr>References and Resources</vt:lpstr>
      <vt:lpstr>References and Resources</vt:lpstr>
    </vt:vector>
  </TitlesOfParts>
  <Manager>Sandra Ann Delgado</Manager>
  <Company>Stephen F. Austin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Bankruptcy and Personal Financial Records PPT</dc:title>
  <dc:subject>Human Services</dc:subject>
  <dc:creator>Statewide Instructional Resources Development Center</dc:creator>
  <cp:keywords>Don't Take the Risk</cp:keywords>
  <dc:description>(c) Copyright TEA</dc:description>
  <cp:lastModifiedBy>Deborah Woodward</cp:lastModifiedBy>
  <cp:revision>321</cp:revision>
  <dcterms:created xsi:type="dcterms:W3CDTF">2012-04-28T21:02:19Z</dcterms:created>
  <dcterms:modified xsi:type="dcterms:W3CDTF">2014-02-12T19:42:33Z</dcterms:modified>
  <cp:category>Dollars and Sense</cp:category>
</cp:coreProperties>
</file>