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</p:sldMasterIdLst>
  <p:notesMasterIdLst>
    <p:notesMasterId r:id="rId48"/>
  </p:notesMasterIdLst>
  <p:handoutMasterIdLst>
    <p:handoutMasterId r:id="rId49"/>
  </p:handoutMasterIdLst>
  <p:sldIdLst>
    <p:sldId id="761" r:id="rId2"/>
    <p:sldId id="327" r:id="rId3"/>
    <p:sldId id="683" r:id="rId4"/>
    <p:sldId id="684" r:id="rId5"/>
    <p:sldId id="685" r:id="rId6"/>
    <p:sldId id="687" r:id="rId7"/>
    <p:sldId id="703" r:id="rId8"/>
    <p:sldId id="768" r:id="rId9"/>
    <p:sldId id="769" r:id="rId10"/>
    <p:sldId id="704" r:id="rId11"/>
    <p:sldId id="706" r:id="rId12"/>
    <p:sldId id="708" r:id="rId13"/>
    <p:sldId id="709" r:id="rId14"/>
    <p:sldId id="710" r:id="rId15"/>
    <p:sldId id="711" r:id="rId16"/>
    <p:sldId id="742" r:id="rId17"/>
    <p:sldId id="716" r:id="rId18"/>
    <p:sldId id="717" r:id="rId19"/>
    <p:sldId id="718" r:id="rId20"/>
    <p:sldId id="719" r:id="rId21"/>
    <p:sldId id="720" r:id="rId22"/>
    <p:sldId id="721" r:id="rId23"/>
    <p:sldId id="697" r:id="rId24"/>
    <p:sldId id="698" r:id="rId25"/>
    <p:sldId id="699" r:id="rId26"/>
    <p:sldId id="700" r:id="rId27"/>
    <p:sldId id="701" r:id="rId28"/>
    <p:sldId id="702" r:id="rId29"/>
    <p:sldId id="743" r:id="rId30"/>
    <p:sldId id="744" r:id="rId31"/>
    <p:sldId id="745" r:id="rId32"/>
    <p:sldId id="747" r:id="rId33"/>
    <p:sldId id="748" r:id="rId34"/>
    <p:sldId id="763" r:id="rId35"/>
    <p:sldId id="764" r:id="rId36"/>
    <p:sldId id="765" r:id="rId37"/>
    <p:sldId id="766" r:id="rId38"/>
    <p:sldId id="767" r:id="rId39"/>
    <p:sldId id="749" r:id="rId40"/>
    <p:sldId id="750" r:id="rId41"/>
    <p:sldId id="751" r:id="rId42"/>
    <p:sldId id="753" r:id="rId43"/>
    <p:sldId id="754" r:id="rId44"/>
    <p:sldId id="758" r:id="rId45"/>
    <p:sldId id="759" r:id="rId46"/>
    <p:sldId id="760" r:id="rId47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 autoAdjust="0"/>
  </p:normalViewPr>
  <p:slideViewPr>
    <p:cSldViewPr>
      <p:cViewPr>
        <p:scale>
          <a:sx n="75" d="100"/>
          <a:sy n="75" d="100"/>
        </p:scale>
        <p:origin x="-36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432"/>
    </p:cViewPr>
  </p:sorterViewPr>
  <p:notesViewPr>
    <p:cSldViewPr>
      <p:cViewPr varScale="1">
        <p:scale>
          <a:sx n="53" d="100"/>
          <a:sy n="53" d="100"/>
        </p:scale>
        <p:origin x="-1848" y="-108"/>
      </p:cViewPr>
      <p:guideLst>
        <p:guide orient="horz" pos="3024"/>
        <p:guide pos="230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5" tIns="0" rIns="19985" bIns="0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5" tIns="0" rIns="19985" bIns="0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5" tIns="0" rIns="19985" bIns="0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5" tIns="0" rIns="19985" bIns="0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000" i="1"/>
            </a:lvl1pPr>
          </a:lstStyle>
          <a:p>
            <a:fld id="{AAC06D7D-5370-4DF3-8DF7-DB9302FDE6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5" tIns="0" rIns="19985" bIns="0" numCol="1" anchor="t" anchorCtr="0" compatLnSpc="1">
            <a:prstTxWarp prst="textNoShape">
              <a:avLst/>
            </a:prstTxWarp>
          </a:bodyPr>
          <a:lstStyle>
            <a:lvl1pPr defTabSz="8001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5" tIns="0" rIns="19985" bIns="0" numCol="1" anchor="t" anchorCtr="0" compatLnSpc="1">
            <a:prstTxWarp prst="textNoShape">
              <a:avLst/>
            </a:prstTxWarp>
          </a:bodyPr>
          <a:lstStyle>
            <a:lvl1pPr algn="r" defTabSz="8001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5" tIns="0" rIns="19985" bIns="0" numCol="1" anchor="b" anchorCtr="0" compatLnSpc="1">
            <a:prstTxWarp prst="textNoShape">
              <a:avLst/>
            </a:prstTxWarp>
          </a:bodyPr>
          <a:lstStyle>
            <a:lvl1pPr defTabSz="80010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5" tIns="0" rIns="19985" bIns="0" numCol="1" anchor="b" anchorCtr="0" compatLnSpc="1">
            <a:prstTxWarp prst="textNoShape">
              <a:avLst/>
            </a:prstTxWarp>
          </a:bodyPr>
          <a:lstStyle>
            <a:lvl1pPr algn="r" defTabSz="800100" eaLnBrk="0" hangingPunct="0">
              <a:defRPr sz="1000" i="1">
                <a:latin typeface="Times New Roman" pitchFamily="18" charset="0"/>
              </a:defRPr>
            </a:lvl1pPr>
          </a:lstStyle>
          <a:p>
            <a:fld id="{B19CFCF4-CF57-49B5-BA02-2344A2C2FB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8" rIns="96596" bIns="482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62063" y="722313"/>
            <a:ext cx="4797425" cy="3597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62063" y="722313"/>
            <a:ext cx="4797425" cy="3597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22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2063" y="722313"/>
            <a:ext cx="4795837" cy="3597275"/>
          </a:xfrm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920" tIns="47960" rIns="95920" bIns="479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60475" y="722313"/>
            <a:ext cx="4795838" cy="3597275"/>
          </a:xfrm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930" tIns="47965" rIns="95930" bIns="4796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10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410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4106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4106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3850" y="6248400"/>
            <a:ext cx="72723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4106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37288"/>
            <a:ext cx="2133600" cy="46831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950094DA-2F0F-40DF-AE8D-9C3A171D51B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94106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94106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6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6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6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6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7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7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7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7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7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7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7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7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7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7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8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8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8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8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8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8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8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8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8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8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9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9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9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9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9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109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4109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07E4751A-FB61-43CC-B3E9-4961A2897D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A0979D95-42D1-42AA-B396-03D4AF767E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825" y="6248400"/>
            <a:ext cx="75612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6FCC2CFE-BC2D-464D-AFB9-55A63E962C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825" y="6248400"/>
            <a:ext cx="75612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5DFB216E-986D-432B-8464-7255F982D1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0825" y="6248400"/>
            <a:ext cx="75612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D4176F5F-D149-4B58-8CDB-B48745963A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08927118-0D86-4F26-8A5E-FDD3312CD4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E7563705-2D1B-47CD-8C7E-B643C035E4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55F35AF6-D875-443A-BA45-EFB2F0B1C6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1BC13F94-D0D5-4F19-9829-65BB4E661F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0E520BC4-0924-45EA-B633-E19C36DD96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820D5DFD-7690-449E-98C2-A259630A17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A98ABE26-9870-4631-BE9B-DA6EB9523F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20.</a:t>
            </a:r>
            <a:fld id="{98FC33E0-FCDA-46FC-B3AF-8C9A7B21F9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4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400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9400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248400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r>
              <a:rPr lang="en-US" altLang="en-US"/>
              <a:t>Options, Futures, and Other Derivatives 6</a:t>
            </a:r>
            <a:r>
              <a:rPr lang="en-US" altLang="en-US" baseline="30000"/>
              <a:t>th</a:t>
            </a:r>
            <a:r>
              <a:rPr lang="en-US" altLang="en-US"/>
              <a:t> Edition, Copyright </a:t>
            </a:r>
            <a:r>
              <a:rPr lang="en-US" altLang="en-US">
                <a:cs typeface="Arial" charset="0"/>
              </a:rPr>
              <a:t>© John C. Hull 2005</a:t>
            </a:r>
          </a:p>
        </p:txBody>
      </p:sp>
      <p:sp>
        <p:nvSpPr>
          <p:cNvPr id="9400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r>
              <a:rPr lang="en-US" altLang="en-US"/>
              <a:t>20.</a:t>
            </a:r>
            <a:fld id="{F5151623-32B6-42ED-97E8-F36783F8D93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94004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94004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4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4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4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4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4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4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4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4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5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5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5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5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5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5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5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5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5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5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6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6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6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6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6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6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6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6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6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6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7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007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2.doc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3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4.doc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5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6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0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1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A87A72D0-34AE-4EF3-A282-E2B13D69DC7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36962" name="Rectangle 20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Credit Risk</a:t>
            </a:r>
          </a:p>
        </p:txBody>
      </p:sp>
      <p:sp>
        <p:nvSpPr>
          <p:cNvPr id="936963" name="Rectangle 205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/>
              <a:t>Chapter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6E82D8B8-0BCC-48A4-BF76-CE50730AE8D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Recovery Rates</a:t>
            </a:r>
            <a:br>
              <a:rPr lang="en-US"/>
            </a:br>
            <a:r>
              <a:rPr lang="en-US" sz="1700"/>
              <a:t>(Moody’s: 1982 to 2003, Table 20.2, page 483)</a:t>
            </a:r>
            <a:endParaRPr lang="en-US"/>
          </a:p>
        </p:txBody>
      </p:sp>
      <p:graphicFrame>
        <p:nvGraphicFramePr>
          <p:cNvPr id="821251" name="Object 3"/>
          <p:cNvGraphicFramePr>
            <a:graphicFrameLocks noChangeAspect="1"/>
          </p:cNvGraphicFramePr>
          <p:nvPr/>
        </p:nvGraphicFramePr>
        <p:xfrm>
          <a:off x="1979613" y="1628775"/>
          <a:ext cx="5943600" cy="4105275"/>
        </p:xfrm>
        <a:graphic>
          <a:graphicData uri="http://schemas.openxmlformats.org/presentationml/2006/ole">
            <p:oleObj spid="_x0000_s821251" name="Document" r:id="rId4" imgW="6035639" imgH="469780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4314FB2F-2831-4F04-BBA7-30DE4D22994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Estimating Default Probabilities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Alternatives:</a:t>
            </a:r>
          </a:p>
          <a:p>
            <a:pPr lvl="1"/>
            <a:r>
              <a:rPr lang="en-US"/>
              <a:t>Use Bond Prices</a:t>
            </a:r>
          </a:p>
          <a:p>
            <a:pPr lvl="1"/>
            <a:r>
              <a:rPr lang="en-US"/>
              <a:t>Use CDS spreads</a:t>
            </a:r>
          </a:p>
          <a:p>
            <a:pPr lvl="1"/>
            <a:r>
              <a:rPr lang="en-US"/>
              <a:t>Use Historical Data</a:t>
            </a:r>
          </a:p>
          <a:p>
            <a:pPr lvl="1"/>
            <a:r>
              <a:rPr lang="en-US"/>
              <a:t>Use Merton’s Model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F0CABC20-E9BC-4938-8852-AF42A98924C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Bond Prices </a:t>
            </a:r>
            <a:r>
              <a:rPr lang="en-US" sz="2200"/>
              <a:t>(Equation 20.2, page 484)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19263"/>
            <a:ext cx="7561262" cy="3870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	Average default intensity over life of bond is</a:t>
            </a:r>
          </a:p>
          <a:p>
            <a:pPr>
              <a:buFont typeface="Wingdings" pitchFamily="2" charset="2"/>
              <a:buNone/>
            </a:pPr>
            <a:r>
              <a:rPr lang="en-CA" sz="2800"/>
              <a:t> 	approximately</a:t>
            </a: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	where </a:t>
            </a:r>
            <a:r>
              <a:rPr lang="en-US" sz="2800" i="1"/>
              <a:t>h</a:t>
            </a:r>
            <a:r>
              <a:rPr lang="en-US" sz="2800"/>
              <a:t> is the default intensity per year, </a:t>
            </a:r>
            <a:r>
              <a:rPr lang="en-US" sz="2800" i="1">
                <a:latin typeface="Times New Roman" pitchFamily="18" charset="0"/>
              </a:rPr>
              <a:t>s</a:t>
            </a:r>
            <a:r>
              <a:rPr lang="en-US" sz="2800"/>
              <a:t> is the spread of the bond’s yield over the risk-free rate and </a:t>
            </a:r>
            <a:r>
              <a:rPr lang="en-US" sz="2800" i="1">
                <a:latin typeface="Times New Roman" pitchFamily="18" charset="0"/>
              </a:rPr>
              <a:t>R</a:t>
            </a:r>
            <a:r>
              <a:rPr lang="en-US" sz="2800"/>
              <a:t> is the recovery rate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graphicFrame>
        <p:nvGraphicFramePr>
          <p:cNvPr id="8263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419475" y="2420938"/>
          <a:ext cx="2016125" cy="1358900"/>
        </p:xfrm>
        <a:graphic>
          <a:graphicData uri="http://schemas.openxmlformats.org/presentationml/2006/ole">
            <p:oleObj spid="_x0000_s826372" name="Equation" r:id="rId4" imgW="583920" imgH="393480" progId="Equation.3">
              <p:embed/>
            </p:oleObj>
          </a:graphicData>
        </a:graphic>
      </p:graphicFrame>
      <p:sp>
        <p:nvSpPr>
          <p:cNvPr id="826374" name="Text Box 6"/>
          <p:cNvSpPr txBox="1">
            <a:spLocks noChangeArrowheads="1"/>
          </p:cNvSpPr>
          <p:nvPr/>
        </p:nvSpPr>
        <p:spPr bwMode="auto">
          <a:xfrm>
            <a:off x="5703888" y="2873375"/>
            <a:ext cx="781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(20.2)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C31C488A-0ED0-4D49-A049-6A9C60B5841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Exact Calculation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Assume that a five year corporate bond pays a coupon of 6% per annum (semiannually). The yield is 7% with continuous compounding and the yield on a similar risk-free bond is 5% (with continuous compounding) </a:t>
            </a:r>
          </a:p>
          <a:p>
            <a:r>
              <a:rPr lang="en-US" sz="2400"/>
              <a:t>Price of risk-free bond is 104.09; price of corporate bond is 95.34; expected loss from defaults is 8.75</a:t>
            </a:r>
          </a:p>
          <a:p>
            <a:r>
              <a:rPr lang="en-US" sz="2400"/>
              <a:t>Suppose that the probability of default is </a:t>
            </a:r>
            <a:r>
              <a:rPr lang="en-US" sz="2400" i="1">
                <a:latin typeface="Times New Roman" pitchFamily="18" charset="0"/>
              </a:rPr>
              <a:t>Q</a:t>
            </a:r>
            <a:r>
              <a:rPr lang="en-US" sz="2400"/>
              <a:t> per year and that defaults always happen half way through a year (immediately before a coupon payment</a:t>
            </a:r>
            <a:r>
              <a:rPr lang="sr-Latn-CS" sz="2400"/>
              <a:t>)</a:t>
            </a:r>
            <a:r>
              <a:rPr lang="en-US" sz="240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8B889764-F03E-47DB-95F8-75BA646803D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Calculations </a:t>
            </a:r>
            <a:r>
              <a:rPr lang="en-US" sz="2200"/>
              <a:t>(Table 20.3, page 485)</a:t>
            </a:r>
          </a:p>
        </p:txBody>
      </p:sp>
      <p:graphicFrame>
        <p:nvGraphicFramePr>
          <p:cNvPr id="828419" name="Group 3"/>
          <p:cNvGraphicFramePr>
            <a:graphicFrameLocks noGrp="1"/>
          </p:cNvGraphicFramePr>
          <p:nvPr>
            <p:ph idx="1"/>
          </p:nvPr>
        </p:nvGraphicFramePr>
        <p:xfrm>
          <a:off x="468313" y="1844675"/>
          <a:ext cx="7920037" cy="4100769"/>
        </p:xfrm>
        <a:graphic>
          <a:graphicData uri="http://schemas.openxmlformats.org/drawingml/2006/table">
            <a:tbl>
              <a:tblPr/>
              <a:tblGrid>
                <a:gridCol w="730250"/>
                <a:gridCol w="792162"/>
                <a:gridCol w="1296988"/>
                <a:gridCol w="1295400"/>
                <a:gridCol w="1068387"/>
                <a:gridCol w="1512888"/>
                <a:gridCol w="1223962"/>
              </a:tblGrid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(yrs)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Recovery Amount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Risk-free Value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LGD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Discount Factor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 of Exp Loss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106.73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66.73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0.9753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65.08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105.97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65.97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0.9277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61.20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105.17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65.17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0.8825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57.52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104.34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64.34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0.8395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54.01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103.46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63.46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0.7985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50.67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288.48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737C73B9-0660-416E-9A5F-8DD118925F6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Calculations </a:t>
            </a:r>
            <a:r>
              <a:rPr lang="en-US" sz="2400"/>
              <a:t>continued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set 288.48</a:t>
            </a:r>
            <a:r>
              <a:rPr lang="en-US" i="1">
                <a:latin typeface="Times New Roman" pitchFamily="18" charset="0"/>
              </a:rPr>
              <a:t>Q </a:t>
            </a:r>
            <a:r>
              <a:rPr lang="en-US"/>
              <a:t>= 8.75 to get </a:t>
            </a:r>
            <a:r>
              <a:rPr lang="en-US" i="1">
                <a:latin typeface="Times New Roman" pitchFamily="18" charset="0"/>
              </a:rPr>
              <a:t>Q </a:t>
            </a:r>
            <a:r>
              <a:rPr lang="en-US"/>
              <a:t>= 3.03%</a:t>
            </a:r>
          </a:p>
          <a:p>
            <a:r>
              <a:rPr lang="en-US"/>
              <a:t>This analysis can be extended to allow defaults to take place more frequently</a:t>
            </a:r>
          </a:p>
          <a:p>
            <a:r>
              <a:rPr lang="en-US"/>
              <a:t>With several bond</a:t>
            </a:r>
            <a:r>
              <a:rPr lang="en-CA"/>
              <a:t>s</a:t>
            </a:r>
            <a:r>
              <a:rPr lang="en-US"/>
              <a:t> we can use more parameters to describe the default probability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E4104C97-EE6B-4B47-BDF9-A81AC227A07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Risk-Free Rate</a:t>
            </a:r>
          </a:p>
        </p:txBody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risk-free rate when default probabilities are estimated is usually assumed to be the  LIBOR/swap zero rate (or sometimes 10 bps below the LIBOR/swap rate)</a:t>
            </a:r>
          </a:p>
          <a:p>
            <a:r>
              <a:rPr lang="en-US"/>
              <a:t>To get direct estimates of the spread of bond yields over swap rates we can look at asset swaps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A057C135-39B0-47BF-BE95-94502E99C24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Real World vs Risk-Neutral Default Probabilities</a:t>
            </a:r>
            <a:endParaRPr lang="en-US"/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The default probabilities backed out of bond prices or credit default swap spreads are risk-neutral default probabilities</a:t>
            </a:r>
          </a:p>
          <a:p>
            <a:r>
              <a:rPr lang="en-CA"/>
              <a:t>The default probabilities backed out of historical data are real-world default probabilities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1D9CD8BE-FF1A-46AF-B310-224A8A14D48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A Comparison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</a:pPr>
            <a:r>
              <a:rPr lang="en-US"/>
              <a:t>Calculate 7-year default intensities from the Moody’s data (These are r</a:t>
            </a:r>
            <a:r>
              <a:rPr lang="en-CA"/>
              <a:t>ea</a:t>
            </a:r>
            <a:r>
              <a:rPr lang="en-US"/>
              <a:t>l world default probabilities)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Use Merrill Lynch data to estimate average 7-year default intensities from bond prices (these are risk-neutral default intensities)</a:t>
            </a:r>
          </a:p>
          <a:p>
            <a:pPr marL="609600" indent="-609600">
              <a:lnSpc>
                <a:spcPct val="90000"/>
              </a:lnSpc>
            </a:pPr>
            <a:r>
              <a:rPr lang="en-US"/>
              <a:t>Assume a risk-free rate equal to the 7-year swap rate minus 10 basis point</a:t>
            </a:r>
          </a:p>
          <a:p>
            <a:pPr marL="609600" indent="-609600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C48946D8-2C9E-4E97-A2CF-813E8A5C107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467600" cy="1447800"/>
          </a:xfrm>
        </p:spPr>
        <p:txBody>
          <a:bodyPr/>
          <a:lstStyle/>
          <a:p>
            <a:r>
              <a:rPr lang="en-US"/>
              <a:t>Real World vs Risk Neutral Default Probabilities, 7 year averages </a:t>
            </a:r>
            <a:r>
              <a:rPr lang="en-US" sz="2200"/>
              <a:t>(Table 20.4, page 487)</a:t>
            </a:r>
          </a:p>
        </p:txBody>
      </p:sp>
      <p:graphicFrame>
        <p:nvGraphicFramePr>
          <p:cNvPr id="837635" name="Object 3"/>
          <p:cNvGraphicFramePr>
            <a:graphicFrameLocks noChangeAspect="1"/>
          </p:cNvGraphicFramePr>
          <p:nvPr>
            <p:ph idx="1"/>
          </p:nvPr>
        </p:nvGraphicFramePr>
        <p:xfrm>
          <a:off x="995363" y="2814638"/>
          <a:ext cx="7824787" cy="2509837"/>
        </p:xfrm>
        <a:graphic>
          <a:graphicData uri="http://schemas.openxmlformats.org/presentationml/2006/ole">
            <p:oleObj spid="_x0000_s837635" name="Document" r:id="rId4" imgW="5630040" imgH="18097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18085845-336C-4ABB-BDD9-64C56218D3C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Credit Ratings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In the S&amp;P rating system, AAA is the best rating.  After that comes AA, A, BBB, BB, B, and CCC</a:t>
            </a:r>
          </a:p>
          <a:p>
            <a:r>
              <a:rPr lang="en-US"/>
              <a:t>The corresponding Moody’s ratings are Aaa, Aa, A, Baa, Ba, B, and Caa</a:t>
            </a:r>
          </a:p>
          <a:p>
            <a:r>
              <a:rPr lang="en-US"/>
              <a:t>Bonds with ratings of BBB (or Baa) and above are considered to be “investment grade”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5AD28FF3-D3E4-4574-BBA5-18E34830D8D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Premiums Earned By Bond Traders </a:t>
            </a:r>
            <a:r>
              <a:rPr lang="en-US" sz="2200"/>
              <a:t>(Table 20.5, page 488)</a:t>
            </a:r>
          </a:p>
        </p:txBody>
      </p:sp>
      <p:graphicFrame>
        <p:nvGraphicFramePr>
          <p:cNvPr id="838659" name="Object 3"/>
          <p:cNvGraphicFramePr>
            <a:graphicFrameLocks noChangeAspect="1"/>
          </p:cNvGraphicFramePr>
          <p:nvPr>
            <p:ph idx="1"/>
          </p:nvPr>
        </p:nvGraphicFramePr>
        <p:xfrm>
          <a:off x="923925" y="2524125"/>
          <a:ext cx="7296150" cy="2800350"/>
        </p:xfrm>
        <a:graphic>
          <a:graphicData uri="http://schemas.openxmlformats.org/presentationml/2006/ole">
            <p:oleObj spid="_x0000_s838659" name="Document" r:id="rId4" imgW="5630040" imgH="21607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D538C2D4-B0DB-4AE5-AAE4-A6272691FCF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Possible Reasons for These Results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2400" cy="460851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Corporate bonds are relatively illiquid</a:t>
            </a:r>
          </a:p>
          <a:p>
            <a:pPr>
              <a:lnSpc>
                <a:spcPct val="90000"/>
              </a:lnSpc>
            </a:pPr>
            <a:r>
              <a:rPr lang="en-US" sz="2800"/>
              <a:t>The subjective default probabilities of bond traders may be much higher than the estimates from Moody’s historical data</a:t>
            </a:r>
          </a:p>
          <a:p>
            <a:pPr>
              <a:lnSpc>
                <a:spcPct val="90000"/>
              </a:lnSpc>
            </a:pPr>
            <a:r>
              <a:rPr lang="en-US" sz="2800"/>
              <a:t>Bonds do not default independently of each other. This leads to systematic risk that cannot be diversified away.</a:t>
            </a:r>
          </a:p>
          <a:p>
            <a:pPr>
              <a:lnSpc>
                <a:spcPct val="90000"/>
              </a:lnSpc>
            </a:pPr>
            <a:r>
              <a:rPr lang="en-US" sz="2800"/>
              <a:t>Bond return</a:t>
            </a:r>
            <a:r>
              <a:rPr lang="en-CA" sz="2800"/>
              <a:t>s</a:t>
            </a:r>
            <a:r>
              <a:rPr lang="en-US" sz="2800"/>
              <a:t> are highly skewed with limited upside. </a:t>
            </a:r>
            <a:r>
              <a:rPr lang="en-CA" sz="2800"/>
              <a:t>T</a:t>
            </a:r>
            <a:r>
              <a:rPr lang="en-US" sz="2800"/>
              <a:t>he non-systematic risk is difficult to diversify away</a:t>
            </a:r>
            <a:r>
              <a:rPr lang="en-CA" sz="2800"/>
              <a:t> and may be priced by the market</a:t>
            </a: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86429E26-5593-40DA-9A4F-B624532ADD8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World Should We Use?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should use risk-neutral estimates for valuing credit derivatives and estimating the present value of the cost of default </a:t>
            </a:r>
          </a:p>
          <a:p>
            <a:r>
              <a:rPr lang="en-US"/>
              <a:t>We should use real world estimates for calculating credit VaR and scenario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D3C02431-3E47-45D3-9AEE-19875A4579C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Merton’s Model </a:t>
            </a:r>
            <a:r>
              <a:rPr lang="en-US" sz="2200"/>
              <a:t>(page 489-491)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Merton’s model regards the equity as an option on the assets of the firm</a:t>
            </a:r>
          </a:p>
          <a:p>
            <a:r>
              <a:rPr lang="en-US"/>
              <a:t>In a simple situation the equity value is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max(</a:t>
            </a:r>
            <a:r>
              <a:rPr lang="en-US" i="1">
                <a:latin typeface="Times New Roman" pitchFamily="18" charset="0"/>
              </a:rPr>
              <a:t>V</a:t>
            </a:r>
            <a:r>
              <a:rPr lang="en-US" i="1" baseline="-25000">
                <a:latin typeface="Times New Roman" pitchFamily="18" charset="0"/>
              </a:rPr>
              <a:t>T </a:t>
            </a:r>
            <a:r>
              <a:rPr lang="en-US">
                <a:latin typeface="Times New Roman" pitchFamily="18" charset="0"/>
              </a:rPr>
              <a:t>-</a:t>
            </a:r>
            <a:r>
              <a:rPr lang="en-US" i="1">
                <a:latin typeface="Times New Roman" pitchFamily="18" charset="0"/>
              </a:rPr>
              <a:t>D</a:t>
            </a:r>
            <a:r>
              <a:rPr lang="en-US">
                <a:latin typeface="Times New Roman" pitchFamily="18" charset="0"/>
              </a:rPr>
              <a:t>, 0)</a:t>
            </a:r>
          </a:p>
          <a:p>
            <a:pPr>
              <a:buFont typeface="Wingdings" pitchFamily="2" charset="2"/>
              <a:buNone/>
            </a:pPr>
            <a:r>
              <a:rPr lang="en-US"/>
              <a:t>	where </a:t>
            </a:r>
            <a:r>
              <a:rPr lang="en-US" i="1">
                <a:latin typeface="Times New Roman" pitchFamily="18" charset="0"/>
              </a:rPr>
              <a:t>V</a:t>
            </a:r>
            <a:r>
              <a:rPr lang="en-US" i="1" baseline="-25000">
                <a:latin typeface="Times New Roman" pitchFamily="18" charset="0"/>
              </a:rPr>
              <a:t>T</a:t>
            </a:r>
            <a:r>
              <a:rPr lang="en-US"/>
              <a:t> is the value of the firm and </a:t>
            </a:r>
            <a:r>
              <a:rPr lang="en-US" i="1">
                <a:latin typeface="Times New Roman" pitchFamily="18" charset="0"/>
              </a:rPr>
              <a:t>D</a:t>
            </a:r>
            <a:r>
              <a:rPr lang="en-US" i="1"/>
              <a:t> </a:t>
            </a:r>
            <a:r>
              <a:rPr lang="en-US"/>
              <a:t>is the debt repayment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1B5773AA-7D49-49C2-8608-EBA80CAF068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Equity vs. Assets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  An option pricing model enables the value of the firm’s equity today, 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/>
              <a:t>, to be related to the value of its assets today, </a:t>
            </a:r>
            <a:r>
              <a:rPr lang="en-US" i="1">
                <a:latin typeface="Times New Roman" pitchFamily="18" charset="0"/>
              </a:rPr>
              <a:t>V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/>
              <a:t>, and the volatility of its assets, </a:t>
            </a:r>
            <a:r>
              <a:rPr lang="en-US">
                <a:latin typeface="Symbol" pitchFamily="18" charset="2"/>
              </a:rPr>
              <a:t>s</a:t>
            </a:r>
            <a:r>
              <a:rPr lang="en-US" i="1" baseline="-25000">
                <a:latin typeface="Times New Roman" pitchFamily="18" charset="0"/>
              </a:rPr>
              <a:t>V</a:t>
            </a:r>
          </a:p>
        </p:txBody>
      </p:sp>
      <p:graphicFrame>
        <p:nvGraphicFramePr>
          <p:cNvPr id="738308" name="Object 4"/>
          <p:cNvGraphicFramePr>
            <a:graphicFrameLocks/>
          </p:cNvGraphicFramePr>
          <p:nvPr/>
        </p:nvGraphicFramePr>
        <p:xfrm>
          <a:off x="1042988" y="4005263"/>
          <a:ext cx="6691312" cy="1981200"/>
        </p:xfrm>
        <a:graphic>
          <a:graphicData uri="http://schemas.openxmlformats.org/presentationml/2006/ole">
            <p:oleObj spid="_x0000_s738308" name="Equation" r:id="rId4" imgW="1587240" imgH="533160" progId="Equation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A20C0130-3C2F-47A8-85FE-1B67DC932D2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Volatilities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graphicFrame>
        <p:nvGraphicFramePr>
          <p:cNvPr id="739332" name="Object 4"/>
          <p:cNvGraphicFramePr>
            <a:graphicFrameLocks/>
          </p:cNvGraphicFramePr>
          <p:nvPr/>
        </p:nvGraphicFramePr>
        <p:xfrm>
          <a:off x="2317750" y="2387600"/>
          <a:ext cx="4724400" cy="922338"/>
        </p:xfrm>
        <a:graphic>
          <a:graphicData uri="http://schemas.openxmlformats.org/presentationml/2006/ole">
            <p:oleObj spid="_x0000_s739332" name="Equation" r:id="rId4" imgW="1054080" imgH="228600" progId="Equation.2">
              <p:embed/>
            </p:oleObj>
          </a:graphicData>
        </a:graphic>
      </p:graphicFrame>
      <p:sp>
        <p:nvSpPr>
          <p:cNvPr id="739333" name="Rectangle 5"/>
          <p:cNvSpPr>
            <a:spLocks noChangeArrowheads="1"/>
          </p:cNvSpPr>
          <p:nvPr/>
        </p:nvSpPr>
        <p:spPr bwMode="auto">
          <a:xfrm>
            <a:off x="914400" y="3657600"/>
            <a:ext cx="7467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This equation together with the option pricing relationship enables </a:t>
            </a:r>
            <a:r>
              <a:rPr lang="en-US" sz="2800" i="1">
                <a:latin typeface="Times New Roman" pitchFamily="18" charset="0"/>
              </a:rPr>
              <a:t>V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/>
              <a:t> and</a:t>
            </a:r>
            <a:r>
              <a:rPr lang="en-US" sz="2800">
                <a:latin typeface="Symbol" pitchFamily="18" charset="2"/>
              </a:rPr>
              <a:t> s</a:t>
            </a:r>
            <a:r>
              <a:rPr lang="en-US" sz="2800" i="1" baseline="-25000">
                <a:latin typeface="Times New Roman" pitchFamily="18" charset="0"/>
              </a:rPr>
              <a:t>V</a:t>
            </a:r>
            <a:r>
              <a:rPr lang="en-US" sz="2800" baseline="-25000">
                <a:latin typeface="Symbol" pitchFamily="18" charset="2"/>
              </a:rPr>
              <a:t>  </a:t>
            </a:r>
            <a:r>
              <a:rPr lang="en-US" sz="2800"/>
              <a:t> to be determined from </a:t>
            </a:r>
            <a:r>
              <a:rPr lang="en-US" sz="2800" i="1">
                <a:latin typeface="Times New Roman" pitchFamily="18" charset="0"/>
              </a:rPr>
              <a:t>E</a:t>
            </a:r>
            <a:r>
              <a:rPr lang="en-US" sz="2800" baseline="-25000">
                <a:latin typeface="Times New Roman" pitchFamily="18" charset="0"/>
              </a:rPr>
              <a:t>0</a:t>
            </a:r>
            <a:r>
              <a:rPr lang="en-US" sz="2800"/>
              <a:t> and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i="1" baseline="-25000">
                <a:latin typeface="Times New Roman" pitchFamily="18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6265B58B-E8B7-4F2A-8321-5C0286FC3BA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company’s equity is $3 million and the volatility of the equity is 80%</a:t>
            </a:r>
          </a:p>
          <a:p>
            <a:r>
              <a:rPr lang="en-US"/>
              <a:t>The risk-free rate is 5%, the debt is $10 million and time to debt maturity is 1 year </a:t>
            </a:r>
          </a:p>
          <a:p>
            <a:r>
              <a:rPr lang="en-US"/>
              <a:t>Solving the two equations yields </a:t>
            </a:r>
            <a:r>
              <a:rPr lang="en-US" i="1">
                <a:latin typeface="Times New Roman" pitchFamily="18" charset="0"/>
              </a:rPr>
              <a:t>V</a:t>
            </a:r>
            <a:r>
              <a:rPr lang="en-US" baseline="-25000">
                <a:latin typeface="Times New Roman" pitchFamily="18" charset="0"/>
              </a:rPr>
              <a:t>0</a:t>
            </a:r>
            <a:r>
              <a:rPr lang="en-US"/>
              <a:t>=12.40 and </a:t>
            </a:r>
            <a:r>
              <a:rPr lang="en-US">
                <a:latin typeface="Symbol" pitchFamily="18" charset="2"/>
              </a:rPr>
              <a:t>s</a:t>
            </a:r>
            <a:r>
              <a:rPr lang="en-US" i="1" baseline="-25000">
                <a:latin typeface="Times New Roman" pitchFamily="18" charset="0"/>
              </a:rPr>
              <a:t>v</a:t>
            </a:r>
            <a:r>
              <a:rPr lang="en-US"/>
              <a:t>=21.23%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E6CDCBF0-DD48-4367-974B-830CCA5C6BC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continued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probability of default is 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(-</a:t>
            </a:r>
            <a:r>
              <a:rPr lang="en-US" i="1">
                <a:latin typeface="Times New Roman" pitchFamily="18" charset="0"/>
              </a:rPr>
              <a:t>d</a:t>
            </a:r>
            <a:r>
              <a:rPr lang="en-US" baseline="-25000"/>
              <a:t>2</a:t>
            </a:r>
            <a:r>
              <a:rPr lang="en-US"/>
              <a:t>) or 12.7%</a:t>
            </a:r>
          </a:p>
          <a:p>
            <a:r>
              <a:rPr lang="en-US"/>
              <a:t>The market value of the debt is 9.40</a:t>
            </a:r>
          </a:p>
          <a:p>
            <a:r>
              <a:rPr lang="en-US"/>
              <a:t>The present value of the promised payment is 9.51</a:t>
            </a:r>
          </a:p>
          <a:p>
            <a:r>
              <a:rPr lang="en-US"/>
              <a:t>The expected loss is about 1.2%</a:t>
            </a:r>
          </a:p>
          <a:p>
            <a:r>
              <a:rPr lang="en-US"/>
              <a:t>The recovery rate is 91%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9A8B7131-E8E3-469A-BDE2-3E2E4012DBD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489825" cy="149225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The Implementation of Merton’s Model (e.g. Moody’s KMV)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800"/>
              <a:t>Choose time horizon</a:t>
            </a:r>
          </a:p>
          <a:p>
            <a:r>
              <a:rPr lang="en-US" sz="2800"/>
              <a:t>Calculate cumulative obligations to time horizon. This is termed by KMV the “default point”. We denote it by </a:t>
            </a:r>
            <a:r>
              <a:rPr lang="en-US" sz="2800" i="1">
                <a:latin typeface="Times New Roman" pitchFamily="18" charset="0"/>
              </a:rPr>
              <a:t>D</a:t>
            </a:r>
            <a:r>
              <a:rPr lang="en-US" sz="2800"/>
              <a:t> </a:t>
            </a:r>
          </a:p>
          <a:p>
            <a:r>
              <a:rPr lang="en-US" sz="2800"/>
              <a:t>Use Merton’s model to calculate a theoretical probability of default</a:t>
            </a:r>
          </a:p>
          <a:p>
            <a:r>
              <a:rPr lang="en-US" sz="2800"/>
              <a:t>Use historical data or bond data to develop a one-to-one mapping of theoretical probability into either real-world or risk-neutral probability of default.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C47E125A-D4D8-4968-905C-C9E132ABC60C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 Risk in Derivatives Transactions </a:t>
            </a:r>
            <a:r>
              <a:rPr lang="en-US" sz="2200"/>
              <a:t>(page 491-493)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Three cases</a:t>
            </a:r>
          </a:p>
          <a:p>
            <a:r>
              <a:rPr lang="en-US"/>
              <a:t>Contract always an asset</a:t>
            </a:r>
          </a:p>
          <a:p>
            <a:r>
              <a:rPr lang="en-US"/>
              <a:t>Contract always a liability</a:t>
            </a:r>
          </a:p>
          <a:p>
            <a:r>
              <a:rPr lang="en-US"/>
              <a:t>Contract can be an asset or a liability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FE38D836-0413-45F0-BB35-0AE981A1D17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Historical Data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27250"/>
            <a:ext cx="8229600" cy="4003675"/>
          </a:xfrm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/>
              <a:t>   Historical data provided by rating agencies are also used to estimate the probability of default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DE820901-D64C-4A9D-B515-C98265473C3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Result 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Assume that default probability is independent of the value of the derivative</a:t>
            </a:r>
          </a:p>
          <a:p>
            <a:r>
              <a:rPr lang="en-US" sz="2600"/>
              <a:t>Consider times </a:t>
            </a:r>
            <a:r>
              <a:rPr lang="en-US" sz="2600" i="1">
                <a:latin typeface="Times New Roman" pitchFamily="18" charset="0"/>
              </a:rPr>
              <a:t>t</a:t>
            </a:r>
            <a:r>
              <a:rPr lang="en-US" sz="2600" baseline="-25000"/>
              <a:t>1</a:t>
            </a:r>
            <a:r>
              <a:rPr lang="en-US" sz="2600"/>
              <a:t>, </a:t>
            </a:r>
            <a:r>
              <a:rPr lang="en-US" sz="2600" i="1">
                <a:latin typeface="Times New Roman" pitchFamily="18" charset="0"/>
              </a:rPr>
              <a:t>t</a:t>
            </a:r>
            <a:r>
              <a:rPr lang="en-US" sz="2600" baseline="-25000"/>
              <a:t>2</a:t>
            </a:r>
            <a:r>
              <a:rPr lang="en-US" sz="2600"/>
              <a:t>,…</a:t>
            </a:r>
            <a:r>
              <a:rPr lang="en-US" sz="2600" i="1">
                <a:latin typeface="Times New Roman" pitchFamily="18" charset="0"/>
              </a:rPr>
              <a:t>t</a:t>
            </a:r>
            <a:r>
              <a:rPr lang="en-US" sz="2600" i="1" baseline="-25000"/>
              <a:t>n</a:t>
            </a:r>
            <a:r>
              <a:rPr lang="en-US" sz="2600"/>
              <a:t> and default probability is </a:t>
            </a:r>
            <a:r>
              <a:rPr lang="en-US" sz="2600" i="1">
                <a:latin typeface="Times New Roman" pitchFamily="18" charset="0"/>
              </a:rPr>
              <a:t>q</a:t>
            </a:r>
            <a:r>
              <a:rPr lang="en-US" sz="2600" i="1" baseline="-25000">
                <a:latin typeface="Times New Roman" pitchFamily="18" charset="0"/>
              </a:rPr>
              <a:t>i</a:t>
            </a:r>
            <a:r>
              <a:rPr lang="en-US" sz="2600"/>
              <a:t> at time </a:t>
            </a:r>
            <a:r>
              <a:rPr lang="en-US" sz="2600" i="1">
                <a:latin typeface="Times New Roman" pitchFamily="18" charset="0"/>
              </a:rPr>
              <a:t>t</a:t>
            </a:r>
            <a:r>
              <a:rPr lang="en-US" sz="2600" i="1" baseline="-25000">
                <a:latin typeface="Times New Roman" pitchFamily="18" charset="0"/>
              </a:rPr>
              <a:t>i</a:t>
            </a:r>
            <a:r>
              <a:rPr lang="en-US" sz="2600"/>
              <a:t>. The value of the contract at time </a:t>
            </a:r>
            <a:r>
              <a:rPr lang="en-US" sz="2600" i="1">
                <a:latin typeface="Times New Roman" pitchFamily="18" charset="0"/>
              </a:rPr>
              <a:t>t</a:t>
            </a:r>
            <a:r>
              <a:rPr lang="en-US" sz="2600" i="1" baseline="-25000">
                <a:latin typeface="Times New Roman" pitchFamily="18" charset="0"/>
              </a:rPr>
              <a:t>i</a:t>
            </a:r>
            <a:r>
              <a:rPr lang="en-US" sz="2600"/>
              <a:t> is </a:t>
            </a:r>
            <a:r>
              <a:rPr lang="en-US" sz="2600" i="1">
                <a:latin typeface="Times New Roman" pitchFamily="18" charset="0"/>
              </a:rPr>
              <a:t>f</a:t>
            </a:r>
            <a:r>
              <a:rPr lang="en-US" sz="2600" i="1" baseline="-25000">
                <a:latin typeface="Times New Roman" pitchFamily="18" charset="0"/>
              </a:rPr>
              <a:t>i</a:t>
            </a:r>
            <a:r>
              <a:rPr lang="en-US" sz="2600" baseline="-25000"/>
              <a:t> </a:t>
            </a:r>
            <a:r>
              <a:rPr lang="en-US" sz="2600"/>
              <a:t> and the recovery rate is </a:t>
            </a:r>
            <a:r>
              <a:rPr lang="en-US" sz="2600" i="1">
                <a:latin typeface="Times New Roman" pitchFamily="18" charset="0"/>
              </a:rPr>
              <a:t>R</a:t>
            </a:r>
          </a:p>
          <a:p>
            <a:r>
              <a:rPr lang="en-US" sz="2600"/>
              <a:t>The loss from defaults at time </a:t>
            </a:r>
            <a:r>
              <a:rPr lang="en-US" sz="2600" i="1">
                <a:latin typeface="Times New Roman" pitchFamily="18" charset="0"/>
              </a:rPr>
              <a:t>t</a:t>
            </a:r>
            <a:r>
              <a:rPr lang="en-US" sz="2600" i="1" baseline="-25000">
                <a:latin typeface="Times New Roman" pitchFamily="18" charset="0"/>
              </a:rPr>
              <a:t>i</a:t>
            </a:r>
            <a:r>
              <a:rPr lang="en-US" sz="2600"/>
              <a:t> is </a:t>
            </a:r>
            <a:r>
              <a:rPr lang="en-US" sz="2600" i="1">
                <a:latin typeface="Times New Roman" pitchFamily="18" charset="0"/>
              </a:rPr>
              <a:t>q</a:t>
            </a:r>
            <a:r>
              <a:rPr lang="en-US" sz="2600" i="1" baseline="-25000">
                <a:latin typeface="Times New Roman" pitchFamily="18" charset="0"/>
              </a:rPr>
              <a:t>i</a:t>
            </a:r>
            <a:r>
              <a:rPr lang="en-US" sz="2600"/>
              <a:t>(1-</a:t>
            </a:r>
            <a:r>
              <a:rPr lang="en-US" sz="2600" i="1">
                <a:latin typeface="Times New Roman" pitchFamily="18" charset="0"/>
              </a:rPr>
              <a:t>R</a:t>
            </a:r>
            <a:r>
              <a:rPr lang="en-US" sz="2600"/>
              <a:t>)</a:t>
            </a:r>
            <a:r>
              <a:rPr lang="en-US" sz="2600" i="1">
                <a:latin typeface="Times New Roman" pitchFamily="18" charset="0"/>
              </a:rPr>
              <a:t>E</a:t>
            </a:r>
            <a:r>
              <a:rPr lang="en-US" sz="2600"/>
              <a:t>[max(</a:t>
            </a:r>
            <a:r>
              <a:rPr lang="en-US" sz="2600" i="1">
                <a:latin typeface="Times New Roman" pitchFamily="18" charset="0"/>
              </a:rPr>
              <a:t>f</a:t>
            </a:r>
            <a:r>
              <a:rPr lang="en-US" sz="2600" i="1" baseline="-25000">
                <a:latin typeface="Times New Roman" pitchFamily="18" charset="0"/>
              </a:rPr>
              <a:t>i</a:t>
            </a:r>
            <a:r>
              <a:rPr lang="en-US" sz="2600"/>
              <a:t>,0)]. </a:t>
            </a:r>
          </a:p>
          <a:p>
            <a:r>
              <a:rPr lang="en-US" sz="2600"/>
              <a:t>Defining </a:t>
            </a:r>
            <a:r>
              <a:rPr lang="en-US" sz="2600" i="1">
                <a:latin typeface="Times New Roman" pitchFamily="18" charset="0"/>
              </a:rPr>
              <a:t>u</a:t>
            </a:r>
            <a:r>
              <a:rPr lang="en-US" sz="2600" i="1" baseline="-25000">
                <a:latin typeface="Times New Roman" pitchFamily="18" charset="0"/>
              </a:rPr>
              <a:t>i</a:t>
            </a:r>
            <a:r>
              <a:rPr lang="en-US" sz="2600"/>
              <a:t>=</a:t>
            </a:r>
            <a:r>
              <a:rPr lang="en-US" sz="2600" i="1">
                <a:latin typeface="Times New Roman" pitchFamily="18" charset="0"/>
              </a:rPr>
              <a:t>q</a:t>
            </a:r>
            <a:r>
              <a:rPr lang="en-US" sz="2600" i="1" baseline="-25000">
                <a:latin typeface="Times New Roman" pitchFamily="18" charset="0"/>
              </a:rPr>
              <a:t>i</a:t>
            </a:r>
            <a:r>
              <a:rPr lang="en-US" sz="2600"/>
              <a:t>(1-</a:t>
            </a:r>
            <a:r>
              <a:rPr lang="en-US" sz="2600" i="1">
                <a:latin typeface="Times New Roman" pitchFamily="18" charset="0"/>
              </a:rPr>
              <a:t>R</a:t>
            </a:r>
            <a:r>
              <a:rPr lang="en-US" sz="2600"/>
              <a:t>) and </a:t>
            </a:r>
            <a:r>
              <a:rPr lang="en-US" sz="2600" i="1">
                <a:latin typeface="Times New Roman" pitchFamily="18" charset="0"/>
              </a:rPr>
              <a:t>v</a:t>
            </a:r>
            <a:r>
              <a:rPr lang="en-US" sz="2600" i="1" baseline="-25000">
                <a:latin typeface="Times New Roman" pitchFamily="18" charset="0"/>
              </a:rPr>
              <a:t>i</a:t>
            </a:r>
            <a:r>
              <a:rPr lang="en-US" sz="2600"/>
              <a:t> as the value of a derivative that provides a payoff of max(</a:t>
            </a:r>
            <a:r>
              <a:rPr lang="en-US" sz="2600" i="1">
                <a:latin typeface="Times New Roman" pitchFamily="18" charset="0"/>
              </a:rPr>
              <a:t>f</a:t>
            </a:r>
            <a:r>
              <a:rPr lang="en-US" sz="2600" i="1" baseline="-25000">
                <a:latin typeface="Times New Roman" pitchFamily="18" charset="0"/>
              </a:rPr>
              <a:t>i</a:t>
            </a:r>
            <a:r>
              <a:rPr lang="en-US" sz="2600"/>
              <a:t>,0) at time </a:t>
            </a:r>
            <a:r>
              <a:rPr lang="en-US" sz="2600" i="1">
                <a:latin typeface="Times New Roman" pitchFamily="18" charset="0"/>
              </a:rPr>
              <a:t>t</a:t>
            </a:r>
            <a:r>
              <a:rPr lang="en-US" sz="2600" i="1" baseline="-25000">
                <a:latin typeface="Times New Roman" pitchFamily="18" charset="0"/>
              </a:rPr>
              <a:t>i</a:t>
            </a:r>
            <a:r>
              <a:rPr lang="en-US" sz="2600"/>
              <a:t>, the cost of defaults is</a:t>
            </a:r>
          </a:p>
          <a:p>
            <a:endParaRPr lang="en-US" sz="2600"/>
          </a:p>
        </p:txBody>
      </p:sp>
      <p:graphicFrame>
        <p:nvGraphicFramePr>
          <p:cNvPr id="901124" name="Object 4"/>
          <p:cNvGraphicFramePr>
            <a:graphicFrameLocks noChangeAspect="1"/>
          </p:cNvGraphicFramePr>
          <p:nvPr/>
        </p:nvGraphicFramePr>
        <p:xfrm>
          <a:off x="3059113" y="5373688"/>
          <a:ext cx="747712" cy="685800"/>
        </p:xfrm>
        <a:graphic>
          <a:graphicData uri="http://schemas.openxmlformats.org/presentationml/2006/ole">
            <p:oleObj spid="_x0000_s901124" name="Equation" r:id="rId4" imgW="4442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49C7FF01-C5A8-47C1-A114-FC11A07E699F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90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 Risk Mitigation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Netting</a:t>
            </a:r>
          </a:p>
          <a:p>
            <a:r>
              <a:rPr lang="en-US"/>
              <a:t>Collateralization</a:t>
            </a:r>
          </a:p>
          <a:p>
            <a:r>
              <a:rPr lang="en-US"/>
              <a:t>Downgrade triggers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9FBE8253-04EF-41BC-82C3-93C728FBC510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Default Correlation</a:t>
            </a:r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credit default correlation between two companies is a measure of their tendency to default at about the same time</a:t>
            </a:r>
          </a:p>
          <a:p>
            <a:r>
              <a:rPr lang="en-US" sz="2800"/>
              <a:t>Default correlation is important in risk management when analyzing the benefits of credit risk diversification</a:t>
            </a:r>
          </a:p>
          <a:p>
            <a:r>
              <a:rPr lang="en-US" sz="2800"/>
              <a:t>It is also important in the valuation of some credit derivatives, eg a first-to-default CDS and  CDO tranches.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CE918483-E344-4D6F-A6AF-F1EC0CB1476B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Measurement</a:t>
            </a:r>
          </a:p>
        </p:txBody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no generally accepted measure of default correlation</a:t>
            </a:r>
          </a:p>
          <a:p>
            <a:r>
              <a:rPr lang="en-US"/>
              <a:t>Default correlation is a more complex phenomenon than the correlation between two random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E8D21A96-B673-460F-8809-1E790B81FB3B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Gaussian Copula Model </a:t>
            </a:r>
            <a:r>
              <a:rPr lang="en-US" sz="2200"/>
              <a:t>(page 496-499)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Define a one-to-one correspondence between the time to default, </a:t>
            </a:r>
            <a:r>
              <a:rPr lang="en-US" sz="2400" i="1">
                <a:latin typeface="Times New Roman" pitchFamily="18" charset="0"/>
              </a:rPr>
              <a:t>t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/>
              <a:t>, of company </a:t>
            </a:r>
            <a:r>
              <a:rPr lang="en-US" sz="2400" i="1">
                <a:latin typeface="Times New Roman" pitchFamily="18" charset="0"/>
              </a:rPr>
              <a:t>i </a:t>
            </a:r>
            <a:r>
              <a:rPr lang="en-US" sz="2400"/>
              <a:t>and a variable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/>
              <a:t> by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Q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t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) =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i="1" baseline="-25000">
                <a:latin typeface="Times New Roman" pitchFamily="18" charset="0"/>
              </a:rPr>
              <a:t>i </a:t>
            </a:r>
            <a:r>
              <a:rPr lang="en-US" sz="2400">
                <a:latin typeface="Times New Roman" pitchFamily="18" charset="0"/>
              </a:rPr>
              <a:t>)     or  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i="1" baseline="-25000">
                <a:latin typeface="Times New Roman" pitchFamily="18" charset="0"/>
              </a:rPr>
              <a:t>i </a:t>
            </a:r>
            <a:r>
              <a:rPr lang="en-US" sz="2400">
                <a:latin typeface="Times New Roman" pitchFamily="18" charset="0"/>
              </a:rPr>
              <a:t>=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 baseline="30000">
                <a:latin typeface="Times New Roman" pitchFamily="18" charset="0"/>
              </a:rPr>
              <a:t>-1</a:t>
            </a:r>
            <a:r>
              <a:rPr lang="en-US" sz="2400">
                <a:latin typeface="Times New Roman" pitchFamily="18" charset="0"/>
              </a:rPr>
              <a:t>[</a:t>
            </a:r>
            <a:r>
              <a:rPr lang="en-US" sz="2400" i="1">
                <a:latin typeface="Times New Roman" pitchFamily="18" charset="0"/>
              </a:rPr>
              <a:t>Q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t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>
                <a:latin typeface="Times New Roman" pitchFamily="18" charset="0"/>
              </a:rPr>
              <a:t>)]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where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/>
              <a:t> is the cumulative normal distribution function. </a:t>
            </a:r>
          </a:p>
          <a:p>
            <a:pPr>
              <a:lnSpc>
                <a:spcPct val="80000"/>
              </a:lnSpc>
            </a:pPr>
            <a:r>
              <a:rPr lang="en-US" sz="2400"/>
              <a:t>This is a “percentile to percentile” transformation. The</a:t>
            </a:r>
            <a:r>
              <a:rPr lang="en-US" sz="2400" i="1">
                <a:latin typeface="Times New Roman" pitchFamily="18" charset="0"/>
              </a:rPr>
              <a:t> p</a:t>
            </a:r>
            <a:r>
              <a:rPr lang="en-US" sz="2400"/>
              <a:t> percentile point of the </a:t>
            </a:r>
            <a:r>
              <a:rPr lang="en-US" sz="2400" i="1">
                <a:latin typeface="Times New Roman" pitchFamily="18" charset="0"/>
              </a:rPr>
              <a:t>Q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/>
              <a:t>distribution is transformed to the </a:t>
            </a:r>
            <a:r>
              <a:rPr lang="en-US" sz="2400" i="1">
                <a:latin typeface="Times New Roman" pitchFamily="18" charset="0"/>
              </a:rPr>
              <a:t>p </a:t>
            </a:r>
            <a:r>
              <a:rPr lang="en-US" sz="2400"/>
              <a:t>percentile point of the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baseline="-25000"/>
              <a:t>i</a:t>
            </a:r>
            <a:r>
              <a:rPr lang="en-US" sz="2400"/>
              <a:t> distribution. 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 i="1">
                <a:latin typeface="Times New Roman" pitchFamily="18" charset="0"/>
              </a:rPr>
              <a:t> </a:t>
            </a:r>
            <a:r>
              <a:rPr lang="en-US" sz="2400"/>
              <a:t>has a standard normal  distribution</a:t>
            </a:r>
          </a:p>
          <a:p>
            <a:pPr>
              <a:lnSpc>
                <a:spcPct val="80000"/>
              </a:lnSpc>
            </a:pPr>
            <a:r>
              <a:rPr lang="en-US" sz="2400"/>
              <a:t>We assume that the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/>
              <a:t> are multivariate normal.  The default correlation measure, </a:t>
            </a:r>
            <a:r>
              <a:rPr lang="en-US" sz="2400">
                <a:latin typeface="Symbol" pitchFamily="18" charset="2"/>
              </a:rPr>
              <a:t>r</a:t>
            </a:r>
            <a:r>
              <a:rPr lang="en-US" sz="2400" i="1" baseline="-25000">
                <a:latin typeface="Times New Roman" pitchFamily="18" charset="0"/>
              </a:rPr>
              <a:t>ij </a:t>
            </a:r>
            <a:r>
              <a:rPr lang="en-US" sz="2400"/>
              <a:t>between companies</a:t>
            </a:r>
            <a:r>
              <a:rPr lang="en-US" sz="2400" i="1">
                <a:latin typeface="Times New Roman" pitchFamily="18" charset="0"/>
              </a:rPr>
              <a:t> i </a:t>
            </a:r>
            <a:r>
              <a:rPr lang="en-US" sz="2400"/>
              <a:t>and </a:t>
            </a:r>
            <a:r>
              <a:rPr lang="en-US" sz="2400" i="1">
                <a:latin typeface="Times New Roman" pitchFamily="18" charset="0"/>
              </a:rPr>
              <a:t>j </a:t>
            </a:r>
            <a:r>
              <a:rPr lang="en-US" sz="2400"/>
              <a:t> is the correlation between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 baseline="-25000"/>
              <a:t> </a:t>
            </a:r>
            <a:r>
              <a:rPr lang="en-US" sz="2400"/>
              <a:t>and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i="1" baseline="-25000">
                <a:latin typeface="Times New Roman" pitchFamily="18" charset="0"/>
              </a:rPr>
              <a:t>j</a:t>
            </a:r>
            <a:endParaRPr lang="en-US" sz="2400" i="1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611B8B87-3183-40D1-98CD-FB2EE37947D1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49362"/>
          </a:xfrm>
        </p:spPr>
        <p:txBody>
          <a:bodyPr/>
          <a:lstStyle/>
          <a:p>
            <a:r>
              <a:rPr lang="en-US" sz="3500"/>
              <a:t>Example of Use of Gaussian Copula</a:t>
            </a:r>
            <a:br>
              <a:rPr lang="en-US" sz="3500"/>
            </a:br>
            <a:r>
              <a:rPr lang="en-US" sz="2200"/>
              <a:t>(Example 20.3, page 498)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3957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Suppose that we wish to simulate the defaults for 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 companies . For each company the cumulative probabilities of default during the next 1, 2, 3, 4, and 5 years are 1%, 3%, 6%, 10%, and 15%, respectively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AA90ED80-7CBE-4A5F-B816-CE027008358A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Use of Gaussian Copula </a:t>
            </a:r>
            <a:r>
              <a:rPr lang="en-US" sz="2600"/>
              <a:t>continued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114800"/>
          </a:xfrm>
        </p:spPr>
        <p:txBody>
          <a:bodyPr/>
          <a:lstStyle/>
          <a:p>
            <a:r>
              <a:rPr lang="en-US"/>
              <a:t>We sample from a multivariate normal distribution to get the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 i="1" baseline="-25000">
                <a:latin typeface="Times New Roman" pitchFamily="18" charset="0"/>
              </a:rPr>
              <a:t>i</a:t>
            </a:r>
            <a:r>
              <a:rPr lang="en-US">
                <a:latin typeface="Times New Roman" pitchFamily="18" charset="0"/>
              </a:rPr>
              <a:t> </a:t>
            </a:r>
          </a:p>
          <a:p>
            <a:r>
              <a:rPr lang="en-US"/>
              <a:t>Critical values of</a:t>
            </a:r>
            <a:r>
              <a:rPr lang="en-US" i="1">
                <a:latin typeface="Times New Roman" pitchFamily="18" charset="0"/>
              </a:rPr>
              <a:t> x</a:t>
            </a:r>
            <a:r>
              <a:rPr lang="en-US" i="1" baseline="-25000">
                <a:latin typeface="Times New Roman" pitchFamily="18" charset="0"/>
              </a:rPr>
              <a:t>i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/>
              <a:t>are</a:t>
            </a:r>
          </a:p>
          <a:p>
            <a:pPr>
              <a:buFont typeface="Wingdings" pitchFamily="2" charset="2"/>
              <a:buNone/>
            </a:pPr>
            <a:r>
              <a:rPr lang="en-US" i="1">
                <a:latin typeface="Times New Roman" pitchFamily="18" charset="0"/>
              </a:rPr>
              <a:t>	N</a:t>
            </a:r>
            <a:r>
              <a:rPr lang="en-US" i="1"/>
              <a:t> </a:t>
            </a:r>
            <a:r>
              <a:rPr lang="en-US" baseline="30000"/>
              <a:t>-1</a:t>
            </a:r>
            <a:r>
              <a:rPr lang="en-US"/>
              <a:t>(0.01) = -2.33, 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 i="1"/>
              <a:t> </a:t>
            </a:r>
            <a:r>
              <a:rPr lang="en-US" baseline="30000"/>
              <a:t>-1</a:t>
            </a:r>
            <a:r>
              <a:rPr lang="en-US"/>
              <a:t>(0.03) = -1.88, 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 i="1"/>
              <a:t> </a:t>
            </a:r>
            <a:r>
              <a:rPr lang="en-US" baseline="30000"/>
              <a:t>-1</a:t>
            </a:r>
            <a:r>
              <a:rPr lang="en-US"/>
              <a:t>(0.06) = -1.55, 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 i="1"/>
              <a:t> </a:t>
            </a:r>
            <a:r>
              <a:rPr lang="en-US" baseline="30000"/>
              <a:t>-1</a:t>
            </a:r>
            <a:r>
              <a:rPr lang="en-US"/>
              <a:t>(0.10) = -1.28,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 </a:t>
            </a:r>
            <a:r>
              <a:rPr lang="en-US" baseline="30000"/>
              <a:t>-1</a:t>
            </a:r>
            <a:r>
              <a:rPr lang="en-US"/>
              <a:t>(0.15) = -1.04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27EF9C20-5D40-4577-A421-B332979E6460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Use of Gaussian Copula </a:t>
            </a:r>
            <a:r>
              <a:rPr lang="en-US" sz="2600"/>
              <a:t>continued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When sample for a company is less than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-2.33, the company defaults in the first year</a:t>
            </a:r>
          </a:p>
          <a:p>
            <a:pPr>
              <a:lnSpc>
                <a:spcPct val="80000"/>
              </a:lnSpc>
            </a:pPr>
            <a:r>
              <a:rPr lang="en-US" sz="2400"/>
              <a:t>When sample is between -2.33 and -1.88, the company defaults in the second year</a:t>
            </a:r>
          </a:p>
          <a:p>
            <a:pPr>
              <a:lnSpc>
                <a:spcPct val="80000"/>
              </a:lnSpc>
            </a:pPr>
            <a:r>
              <a:rPr lang="en-US" sz="2400"/>
              <a:t>When sample is between -1.88 and -1.55, the company defaults in the third year</a:t>
            </a:r>
          </a:p>
          <a:p>
            <a:pPr>
              <a:lnSpc>
                <a:spcPct val="80000"/>
              </a:lnSpc>
            </a:pPr>
            <a:r>
              <a:rPr lang="en-US" sz="2400"/>
              <a:t>When sample is between -1,55 and -1.28, the company defaults in the fourth year</a:t>
            </a:r>
          </a:p>
          <a:p>
            <a:pPr>
              <a:lnSpc>
                <a:spcPct val="80000"/>
              </a:lnSpc>
            </a:pPr>
            <a:r>
              <a:rPr lang="en-US" sz="2400"/>
              <a:t>When sample is between -1.28 and -1.04, the company defaults during the fifth year</a:t>
            </a:r>
          </a:p>
          <a:p>
            <a:pPr>
              <a:lnSpc>
                <a:spcPct val="80000"/>
              </a:lnSpc>
            </a:pPr>
            <a:r>
              <a:rPr lang="en-US" sz="2400"/>
              <a:t>When sample is greater than -1.04, there is no default during the first five years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14668AEF-05E8-4C34-A9BF-D01983AC82FB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95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A One-Factor Model for the Correlation Structure </a:t>
            </a:r>
            <a:r>
              <a:rPr lang="en-US" sz="2000"/>
              <a:t>(Equation 20.7, page 498)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931150" cy="4411662"/>
          </a:xfrm>
        </p:spPr>
        <p:txBody>
          <a:bodyPr/>
          <a:lstStyle/>
          <a:p>
            <a:endParaRPr lang="en-US" sz="2800"/>
          </a:p>
          <a:p>
            <a:r>
              <a:rPr lang="en-US" sz="2400"/>
              <a:t>The correlation between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/>
              <a:t> and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i="1" baseline="-25000">
                <a:latin typeface="Times New Roman" pitchFamily="18" charset="0"/>
              </a:rPr>
              <a:t>j</a:t>
            </a:r>
            <a:r>
              <a:rPr lang="en-US" sz="2400"/>
              <a:t> is </a:t>
            </a:r>
            <a:r>
              <a:rPr lang="en-US" sz="2400" i="1">
                <a:latin typeface="Times New Roman" pitchFamily="18" charset="0"/>
              </a:rPr>
              <a:t>a</a:t>
            </a:r>
            <a:r>
              <a:rPr lang="en-US" sz="2400" i="1" baseline="-25000">
                <a:latin typeface="Times New Roman" pitchFamily="18" charset="0"/>
              </a:rPr>
              <a:t>i</a:t>
            </a:r>
            <a:r>
              <a:rPr lang="en-US" sz="2400" i="1">
                <a:latin typeface="Times New Roman" pitchFamily="18" charset="0"/>
              </a:rPr>
              <a:t>a</a:t>
            </a:r>
            <a:r>
              <a:rPr lang="en-US" sz="2400" i="1" baseline="-25000">
                <a:latin typeface="Times New Roman" pitchFamily="18" charset="0"/>
              </a:rPr>
              <a:t>j</a:t>
            </a:r>
          </a:p>
          <a:p>
            <a:r>
              <a:rPr lang="en-US" sz="2400"/>
              <a:t>The </a:t>
            </a:r>
            <a:r>
              <a:rPr lang="en-US" sz="2400" i="1">
                <a:latin typeface="Times New Roman" pitchFamily="18" charset="0"/>
              </a:rPr>
              <a:t>i</a:t>
            </a:r>
            <a:r>
              <a:rPr lang="en-US" sz="2400"/>
              <a:t>th company defaults by time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latin typeface="Times New Roman" pitchFamily="18" charset="0"/>
              </a:rPr>
              <a:t>T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/>
              <a:t>when</a:t>
            </a:r>
            <a:r>
              <a:rPr lang="en-US" sz="2800"/>
              <a:t> </a:t>
            </a:r>
            <a:r>
              <a:rPr lang="en-US" sz="2400" i="1">
                <a:latin typeface="Times New Roman" pitchFamily="18" charset="0"/>
              </a:rPr>
              <a:t>x</a:t>
            </a:r>
            <a:r>
              <a:rPr lang="en-US" sz="2400" i="1" baseline="-25000">
                <a:latin typeface="Times New Roman" pitchFamily="18" charset="0"/>
              </a:rPr>
              <a:t>i </a:t>
            </a:r>
            <a:r>
              <a:rPr lang="en-US" sz="2400">
                <a:latin typeface="Times New Roman" pitchFamily="18" charset="0"/>
              </a:rPr>
              <a:t>&lt;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 baseline="30000">
                <a:latin typeface="Times New Roman" pitchFamily="18" charset="0"/>
              </a:rPr>
              <a:t>-1</a:t>
            </a:r>
            <a:r>
              <a:rPr lang="en-US" sz="2400">
                <a:latin typeface="Times New Roman" pitchFamily="18" charset="0"/>
              </a:rPr>
              <a:t>[</a:t>
            </a:r>
            <a:r>
              <a:rPr lang="en-US" sz="2400" i="1">
                <a:latin typeface="Times New Roman" pitchFamily="18" charset="0"/>
              </a:rPr>
              <a:t>Q</a:t>
            </a:r>
            <a:r>
              <a:rPr lang="en-US" sz="2400" baseline="-25000">
                <a:latin typeface="Times New Roman" pitchFamily="18" charset="0"/>
              </a:rPr>
              <a:t>i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 i="1">
                <a:latin typeface="Times New Roman" pitchFamily="18" charset="0"/>
              </a:rPr>
              <a:t>T</a:t>
            </a:r>
            <a:r>
              <a:rPr lang="en-US" sz="2400">
                <a:latin typeface="Times New Roman" pitchFamily="18" charset="0"/>
              </a:rPr>
              <a:t>)] </a:t>
            </a:r>
            <a:r>
              <a:rPr lang="en-US" sz="2400"/>
              <a:t>or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The probability of this is </a:t>
            </a:r>
          </a:p>
        </p:txBody>
      </p:sp>
      <p:graphicFrame>
        <p:nvGraphicFramePr>
          <p:cNvPr id="95949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700338" y="3500438"/>
          <a:ext cx="2447925" cy="844550"/>
        </p:xfrm>
        <a:graphic>
          <a:graphicData uri="http://schemas.openxmlformats.org/presentationml/2006/ole">
            <p:oleObj spid="_x0000_s959492" name="Equation" r:id="rId4" imgW="1434960" imgH="495000" progId="Equation.3">
              <p:embed/>
            </p:oleObj>
          </a:graphicData>
        </a:graphic>
      </p:graphicFrame>
      <p:graphicFrame>
        <p:nvGraphicFramePr>
          <p:cNvPr id="959493" name="Object 5"/>
          <p:cNvGraphicFramePr>
            <a:graphicFrameLocks noChangeAspect="1"/>
          </p:cNvGraphicFramePr>
          <p:nvPr>
            <p:ph idx="4294967295"/>
          </p:nvPr>
        </p:nvGraphicFramePr>
        <p:xfrm>
          <a:off x="3132138" y="1628775"/>
          <a:ext cx="2159000" cy="490538"/>
        </p:xfrm>
        <a:graphic>
          <a:graphicData uri="http://schemas.openxmlformats.org/presentationml/2006/ole">
            <p:oleObj spid="_x0000_s959493" name="Equation" r:id="rId5" imgW="1282680" imgH="291960" progId="Equation.3">
              <p:embed/>
            </p:oleObj>
          </a:graphicData>
        </a:graphic>
      </p:graphicFrame>
      <p:graphicFrame>
        <p:nvGraphicFramePr>
          <p:cNvPr id="959494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700338" y="5033963"/>
          <a:ext cx="2647950" cy="719137"/>
        </p:xfrm>
        <a:graphic>
          <a:graphicData uri="http://schemas.openxmlformats.org/presentationml/2006/ole">
            <p:oleObj spid="_x0000_s959494" name="Equation" r:id="rId6" imgW="205740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55CECBC8-B6A7-4805-B2D7-5AD3F5688842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46175"/>
          </a:xfrm>
        </p:spPr>
        <p:txBody>
          <a:bodyPr/>
          <a:lstStyle/>
          <a:p>
            <a:r>
              <a:rPr lang="en-US"/>
              <a:t>Binomial Correlation Measure </a:t>
            </a:r>
            <a:r>
              <a:rPr lang="en-US" sz="2600"/>
              <a:t>(page 499)</a:t>
            </a:r>
          </a:p>
        </p:txBody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52975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/>
              <a:t>One common default correlation measure, between companies </a:t>
            </a:r>
            <a:r>
              <a:rPr lang="en-US" sz="2800" i="1">
                <a:latin typeface="Times New Roman" pitchFamily="18" charset="0"/>
              </a:rPr>
              <a:t>i</a:t>
            </a:r>
            <a:r>
              <a:rPr lang="en-US" sz="2800"/>
              <a:t> and</a:t>
            </a:r>
            <a:r>
              <a:rPr lang="en-US" sz="2800" i="1">
                <a:latin typeface="Times New Roman" pitchFamily="18" charset="0"/>
              </a:rPr>
              <a:t> j</a:t>
            </a:r>
            <a:r>
              <a:rPr lang="en-US" sz="2800"/>
              <a:t> is the correlation between</a:t>
            </a:r>
          </a:p>
          <a:p>
            <a:pPr marL="914400" lvl="1" indent="-569913">
              <a:lnSpc>
                <a:spcPct val="90000"/>
              </a:lnSpc>
            </a:pPr>
            <a:r>
              <a:rPr lang="en-US"/>
              <a:t>A variable that equals 1 if company </a:t>
            </a:r>
            <a:r>
              <a:rPr lang="en-US" i="1">
                <a:latin typeface="Times New Roman" pitchFamily="18" charset="0"/>
              </a:rPr>
              <a:t>i</a:t>
            </a:r>
            <a:r>
              <a:rPr lang="en-US"/>
              <a:t> defaults between time 0 and time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/>
              <a:t> </a:t>
            </a:r>
            <a:r>
              <a:rPr lang="en-US"/>
              <a:t>and zero otherwise</a:t>
            </a:r>
          </a:p>
          <a:p>
            <a:pPr marL="914400" lvl="1" indent="-569913">
              <a:lnSpc>
                <a:spcPct val="90000"/>
              </a:lnSpc>
            </a:pPr>
            <a:r>
              <a:rPr lang="en-US"/>
              <a:t>A variable that equals 1 if company </a:t>
            </a:r>
            <a:r>
              <a:rPr lang="en-US" i="1">
                <a:latin typeface="Times New Roman" pitchFamily="18" charset="0"/>
              </a:rPr>
              <a:t>j</a:t>
            </a:r>
            <a:r>
              <a:rPr lang="en-US"/>
              <a:t> defaults between time 0 and time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/>
              <a:t> </a:t>
            </a:r>
            <a:r>
              <a:rPr lang="en-US"/>
              <a:t>and zero otherwise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The value of this measure depends on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/>
              <a:t>. Usually it increases at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/>
              <a:t> increases.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401A8F96-3184-4396-B0CD-B300285D8AC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488237" cy="10795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500"/>
              <a:t>Cumulative Ave Default Rates (%)  </a:t>
            </a:r>
            <a:r>
              <a:rPr lang="en-US" sz="2200"/>
              <a:t>(1970-2003, Moody’s, Table 20.1, page 482)</a:t>
            </a:r>
          </a:p>
        </p:txBody>
      </p:sp>
      <p:graphicFrame>
        <p:nvGraphicFramePr>
          <p:cNvPr id="720899" name="Object 3"/>
          <p:cNvGraphicFramePr>
            <a:graphicFrameLocks noChangeAspect="1"/>
          </p:cNvGraphicFramePr>
          <p:nvPr/>
        </p:nvGraphicFramePr>
        <p:xfrm>
          <a:off x="1219200" y="2057400"/>
          <a:ext cx="6908800" cy="3975100"/>
        </p:xfrm>
        <a:graphic>
          <a:graphicData uri="http://schemas.openxmlformats.org/presentationml/2006/ole">
            <p:oleObj spid="_x0000_s720899" name="Document" r:id="rId4" imgW="7004520" imgH="40417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C5AF9CC4-F91C-45D9-ACD7-2E05E33E1970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Binomial Correlation </a:t>
            </a:r>
            <a:r>
              <a:rPr lang="en-US" sz="2200"/>
              <a:t>continued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800"/>
              <a:t>Denote </a:t>
            </a:r>
            <a:r>
              <a:rPr lang="en-US" sz="2800" i="1">
                <a:latin typeface="Times New Roman" pitchFamily="18" charset="0"/>
              </a:rPr>
              <a:t>Q</a:t>
            </a:r>
            <a:r>
              <a:rPr lang="en-US" sz="2800" i="1" baseline="-25000">
                <a:latin typeface="Times New Roman" pitchFamily="18" charset="0"/>
              </a:rPr>
              <a:t>i</a:t>
            </a:r>
            <a:r>
              <a:rPr lang="en-US" sz="2800"/>
              <a:t>(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/>
              <a:t>) as the probability that company </a:t>
            </a:r>
            <a:r>
              <a:rPr lang="en-US" sz="2800" i="1"/>
              <a:t>A</a:t>
            </a:r>
            <a:r>
              <a:rPr lang="en-US" sz="2800"/>
              <a:t> will default between time zero and time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/>
              <a:t>, and </a:t>
            </a:r>
            <a:r>
              <a:rPr lang="en-US" sz="2800" i="1">
                <a:latin typeface="Times New Roman" pitchFamily="18" charset="0"/>
              </a:rPr>
              <a:t>P</a:t>
            </a:r>
            <a:r>
              <a:rPr lang="en-US" sz="2800" i="1" baseline="-25000">
                <a:latin typeface="Times New Roman" pitchFamily="18" charset="0"/>
              </a:rPr>
              <a:t>ij</a:t>
            </a:r>
            <a:r>
              <a:rPr lang="en-US" sz="2800">
                <a:latin typeface="Times New Roman" pitchFamily="18" charset="0"/>
              </a:rPr>
              <a:t>(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>
                <a:latin typeface="Times New Roman" pitchFamily="18" charset="0"/>
              </a:rPr>
              <a:t>)</a:t>
            </a:r>
            <a:r>
              <a:rPr lang="en-US" sz="2800"/>
              <a:t> as the probability that both </a:t>
            </a:r>
            <a:r>
              <a:rPr lang="en-US" sz="2800" i="1">
                <a:latin typeface="Times New Roman" pitchFamily="18" charset="0"/>
              </a:rPr>
              <a:t>i</a:t>
            </a:r>
            <a:r>
              <a:rPr lang="en-US" sz="2800"/>
              <a:t> and </a:t>
            </a:r>
            <a:r>
              <a:rPr lang="en-US" sz="2800" i="1">
                <a:latin typeface="Times New Roman" pitchFamily="18" charset="0"/>
              </a:rPr>
              <a:t>j</a:t>
            </a:r>
            <a:r>
              <a:rPr lang="en-US" sz="2800"/>
              <a:t> will default. The default correlation measure is</a:t>
            </a:r>
          </a:p>
          <a:p>
            <a:endParaRPr lang="en-US" sz="2800"/>
          </a:p>
        </p:txBody>
      </p:sp>
      <p:graphicFrame>
        <p:nvGraphicFramePr>
          <p:cNvPr id="910340" name="Object 4"/>
          <p:cNvGraphicFramePr>
            <a:graphicFrameLocks noChangeAspect="1"/>
          </p:cNvGraphicFramePr>
          <p:nvPr/>
        </p:nvGraphicFramePr>
        <p:xfrm>
          <a:off x="1403350" y="4076700"/>
          <a:ext cx="6584950" cy="1193800"/>
        </p:xfrm>
        <a:graphic>
          <a:graphicData uri="http://schemas.openxmlformats.org/presentationml/2006/ole">
            <p:oleObj spid="_x0000_s910340" name="Equation" r:id="rId4" imgW="271764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069E9DF3-3A02-4419-99E5-9B32968148F6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Survival Time Correlation</a:t>
            </a:r>
          </a:p>
        </p:txBody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Define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 baseline="-25000">
                <a:latin typeface="Times New Roman" pitchFamily="18" charset="0"/>
              </a:rPr>
              <a:t>i</a:t>
            </a:r>
            <a:r>
              <a:rPr lang="en-US"/>
              <a:t> as the time to default for company </a:t>
            </a:r>
            <a:r>
              <a:rPr lang="en-US" i="1">
                <a:latin typeface="Times New Roman" pitchFamily="18" charset="0"/>
              </a:rPr>
              <a:t>i</a:t>
            </a:r>
            <a:r>
              <a:rPr lang="en-US" i="1"/>
              <a:t> </a:t>
            </a:r>
            <a:r>
              <a:rPr lang="en-US"/>
              <a:t>and </a:t>
            </a:r>
            <a:r>
              <a:rPr lang="en-US" i="1">
                <a:latin typeface="Times New Roman" pitchFamily="18" charset="0"/>
              </a:rPr>
              <a:t>Q</a:t>
            </a:r>
            <a:r>
              <a:rPr lang="en-US" i="1" baseline="-25000">
                <a:latin typeface="Times New Roman" pitchFamily="18" charset="0"/>
              </a:rPr>
              <a:t>i</a:t>
            </a:r>
            <a:r>
              <a:rPr lang="en-US">
                <a:latin typeface="Times New Roman" pitchFamily="18" charset="0"/>
              </a:rPr>
              <a:t>(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 baseline="-25000">
                <a:latin typeface="Times New Roman" pitchFamily="18" charset="0"/>
              </a:rPr>
              <a:t>i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 i="1"/>
              <a:t> </a:t>
            </a:r>
            <a:r>
              <a:rPr lang="en-US"/>
              <a:t>as the probability distribution for</a:t>
            </a:r>
            <a:r>
              <a:rPr lang="en-US" i="1"/>
              <a:t> t</a:t>
            </a:r>
            <a:r>
              <a:rPr lang="en-US" i="1" baseline="-25000"/>
              <a:t>i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The default correlation between companies </a:t>
            </a:r>
            <a:r>
              <a:rPr lang="en-US" i="1">
                <a:latin typeface="Times New Roman" pitchFamily="18" charset="0"/>
              </a:rPr>
              <a:t>i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/>
              <a:t>and </a:t>
            </a:r>
            <a:r>
              <a:rPr lang="en-US" i="1">
                <a:latin typeface="Times New Roman" pitchFamily="18" charset="0"/>
              </a:rPr>
              <a:t>j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/>
              <a:t>can be defined as the correlation between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 baseline="-25000">
                <a:latin typeface="Times New Roman" pitchFamily="18" charset="0"/>
              </a:rPr>
              <a:t>i</a:t>
            </a:r>
            <a:r>
              <a:rPr lang="en-US" i="1">
                <a:latin typeface="Times New Roman" pitchFamily="18" charset="0"/>
              </a:rPr>
              <a:t> </a:t>
            </a:r>
            <a:r>
              <a:rPr lang="en-US"/>
              <a:t>and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 baseline="-25000">
                <a:latin typeface="Times New Roman" pitchFamily="18" charset="0"/>
              </a:rPr>
              <a:t>j</a:t>
            </a:r>
            <a:r>
              <a:rPr lang="en-US" i="1">
                <a:latin typeface="Times New Roman" pitchFamily="18" charset="0"/>
              </a:rPr>
              <a:t> </a:t>
            </a:r>
            <a:endParaRPr lang="en-US" i="1" baseline="-250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/>
              <a:t>But this does not uniquely define the joint probability distribution of default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E216771A-83B1-42F3-862A-C48B42987359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Binomial vs Gaussian Copula Measures </a:t>
            </a:r>
            <a:r>
              <a:rPr lang="en-US" sz="2600"/>
              <a:t>(Equation 20.10, page 499)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The measures can be calculated from each other</a:t>
            </a:r>
          </a:p>
        </p:txBody>
      </p:sp>
      <p:graphicFrame>
        <p:nvGraphicFramePr>
          <p:cNvPr id="913412" name="Object 4"/>
          <p:cNvGraphicFramePr>
            <a:graphicFrameLocks noChangeAspect="1"/>
          </p:cNvGraphicFramePr>
          <p:nvPr/>
        </p:nvGraphicFramePr>
        <p:xfrm>
          <a:off x="1187450" y="2808288"/>
          <a:ext cx="6354763" cy="3519487"/>
        </p:xfrm>
        <a:graphic>
          <a:graphicData uri="http://schemas.openxmlformats.org/presentationml/2006/ole">
            <p:oleObj spid="_x0000_s913412" name="Equation" r:id="rId4" imgW="2908080" imgH="160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785EF801-8FF7-454E-8605-0108983EFF43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</a:t>
            </a:r>
            <a:r>
              <a:rPr lang="en-US" sz="2200"/>
              <a:t>(Example 20.4, page 499)</a:t>
            </a:r>
          </a:p>
        </p:txBody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correlation number depends on the correlation metric used</a:t>
            </a:r>
          </a:p>
          <a:p>
            <a:r>
              <a:rPr lang="en-US"/>
              <a:t>Suppose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 i="1"/>
              <a:t> </a:t>
            </a:r>
            <a:r>
              <a:rPr lang="en-US"/>
              <a:t>= 1, </a:t>
            </a:r>
            <a:r>
              <a:rPr lang="en-US" i="1">
                <a:latin typeface="Times New Roman" pitchFamily="18" charset="0"/>
              </a:rPr>
              <a:t>Q</a:t>
            </a:r>
            <a:r>
              <a:rPr lang="en-US" i="1" baseline="-25000">
                <a:latin typeface="Times New Roman" pitchFamily="18" charset="0"/>
              </a:rPr>
              <a:t>i</a:t>
            </a:r>
            <a:r>
              <a:rPr lang="en-US">
                <a:latin typeface="Times New Roman" pitchFamily="18" charset="0"/>
              </a:rPr>
              <a:t>(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>
                <a:latin typeface="Times New Roman" pitchFamily="18" charset="0"/>
              </a:rPr>
              <a:t>) = </a:t>
            </a:r>
            <a:r>
              <a:rPr lang="en-US" i="1">
                <a:latin typeface="Times New Roman" pitchFamily="18" charset="0"/>
              </a:rPr>
              <a:t>Q</a:t>
            </a:r>
            <a:r>
              <a:rPr lang="en-US" i="1" baseline="-25000">
                <a:latin typeface="Times New Roman" pitchFamily="18" charset="0"/>
              </a:rPr>
              <a:t>j</a:t>
            </a:r>
            <a:r>
              <a:rPr lang="en-US">
                <a:latin typeface="Times New Roman" pitchFamily="18" charset="0"/>
              </a:rPr>
              <a:t>(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/>
              <a:t> = 0.01, a value of </a:t>
            </a:r>
            <a:r>
              <a:rPr lang="en-US">
                <a:latin typeface="Symbol" pitchFamily="18" charset="2"/>
              </a:rPr>
              <a:t>r</a:t>
            </a:r>
            <a:r>
              <a:rPr lang="en-US" i="1" baseline="-25000">
                <a:latin typeface="Times New Roman" pitchFamily="18" charset="0"/>
              </a:rPr>
              <a:t>ij</a:t>
            </a:r>
            <a:r>
              <a:rPr lang="en-US"/>
              <a:t> equal to 0.2 corresponds to a value of </a:t>
            </a:r>
            <a:r>
              <a:rPr lang="en-US">
                <a:latin typeface="Symbol" pitchFamily="18" charset="2"/>
              </a:rPr>
              <a:t>b</a:t>
            </a:r>
            <a:r>
              <a:rPr lang="en-US" i="1" baseline="-25000">
                <a:latin typeface="Times New Roman" pitchFamily="18" charset="0"/>
              </a:rPr>
              <a:t>ij</a:t>
            </a:r>
            <a:r>
              <a:rPr lang="en-US"/>
              <a:t>(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/>
              <a:t>) equal to 0.024.</a:t>
            </a:r>
          </a:p>
          <a:p>
            <a:r>
              <a:rPr lang="en-US"/>
              <a:t>In general </a:t>
            </a:r>
            <a:r>
              <a:rPr lang="en-US">
                <a:latin typeface="Symbol" pitchFamily="18" charset="2"/>
              </a:rPr>
              <a:t>b</a:t>
            </a:r>
            <a:r>
              <a:rPr lang="en-US" i="1" baseline="-25000">
                <a:latin typeface="Times New Roman" pitchFamily="18" charset="0"/>
              </a:rPr>
              <a:t>ij</a:t>
            </a:r>
            <a:r>
              <a:rPr lang="en-US">
                <a:latin typeface="Times New Roman" pitchFamily="18" charset="0"/>
              </a:rPr>
              <a:t>(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/>
              <a:t> &lt; </a:t>
            </a:r>
            <a:r>
              <a:rPr lang="en-US">
                <a:latin typeface="Symbol" pitchFamily="18" charset="2"/>
              </a:rPr>
              <a:t>r</a:t>
            </a:r>
            <a:r>
              <a:rPr lang="en-US" i="1" baseline="-25000">
                <a:latin typeface="Times New Roman" pitchFamily="18" charset="0"/>
              </a:rPr>
              <a:t>ij</a:t>
            </a:r>
            <a:r>
              <a:rPr lang="en-US"/>
              <a:t> and </a:t>
            </a:r>
            <a:r>
              <a:rPr lang="en-US">
                <a:latin typeface="Symbol" pitchFamily="18" charset="2"/>
              </a:rPr>
              <a:t>b</a:t>
            </a:r>
            <a:r>
              <a:rPr lang="en-US" i="1" baseline="-25000">
                <a:latin typeface="Times New Roman" pitchFamily="18" charset="0"/>
              </a:rPr>
              <a:t>ij</a:t>
            </a:r>
            <a:r>
              <a:rPr lang="en-US">
                <a:latin typeface="Times New Roman" pitchFamily="18" charset="0"/>
              </a:rPr>
              <a:t>(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/>
              <a:t> is an increasing function of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6FCA0610-40DF-491B-A8D4-83683B90F710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 VaR </a:t>
            </a:r>
            <a:r>
              <a:rPr lang="en-US" sz="2200"/>
              <a:t>(page 499-502)</a:t>
            </a:r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be defined analogously to Market Risk VaR</a:t>
            </a:r>
          </a:p>
          <a:p>
            <a:r>
              <a:rPr lang="en-US"/>
              <a:t>A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/>
              <a:t>-year credit VaR with an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/>
              <a:t>% confidence is the loss level that we are </a:t>
            </a:r>
            <a:r>
              <a:rPr lang="en-US" i="1">
                <a:latin typeface="Times New Roman" pitchFamily="18" charset="0"/>
              </a:rPr>
              <a:t>X</a:t>
            </a:r>
            <a:r>
              <a:rPr lang="en-US"/>
              <a:t>% confident will not be exceeded over </a:t>
            </a:r>
            <a:r>
              <a:rPr lang="en-US" i="1">
                <a:latin typeface="Times New Roman" pitchFamily="18" charset="0"/>
              </a:rPr>
              <a:t>T</a:t>
            </a:r>
            <a:r>
              <a:rPr lang="en-US"/>
              <a:t> years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E6A5ACD2-F8D6-47FE-B950-8173BA7C0C41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Calculation from a Factor-Based Gaussian Copula Model </a:t>
            </a:r>
            <a:r>
              <a:rPr lang="en-US" sz="2200"/>
              <a:t>(equation 20.11, page 500)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62950" cy="4411662"/>
          </a:xfrm>
        </p:spPr>
        <p:txBody>
          <a:bodyPr/>
          <a:lstStyle/>
          <a:p>
            <a:r>
              <a:rPr lang="en-US" sz="2800"/>
              <a:t>Consider a large portfolio of loans, each of which has a probability of </a:t>
            </a:r>
            <a:r>
              <a:rPr lang="en-US" sz="2800" i="1">
                <a:latin typeface="Times New Roman" pitchFamily="18" charset="0"/>
              </a:rPr>
              <a:t>Q</a:t>
            </a:r>
            <a:r>
              <a:rPr lang="en-US" sz="2800"/>
              <a:t>(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/>
              <a:t>) of defaulting by time </a:t>
            </a:r>
            <a:r>
              <a:rPr lang="en-US" sz="2800" i="1">
                <a:latin typeface="Times New Roman" pitchFamily="18" charset="0"/>
              </a:rPr>
              <a:t>T</a:t>
            </a:r>
            <a:r>
              <a:rPr lang="en-US" sz="2800"/>
              <a:t>. Suppose that all pairwise copula correlations are </a:t>
            </a:r>
            <a:r>
              <a:rPr lang="en-US" sz="2800">
                <a:latin typeface="Symbol" pitchFamily="18" charset="2"/>
              </a:rPr>
              <a:t>r </a:t>
            </a:r>
            <a:r>
              <a:rPr lang="en-US" sz="2800"/>
              <a:t>so that all </a:t>
            </a:r>
            <a:r>
              <a:rPr lang="en-US" sz="2800" i="1">
                <a:latin typeface="Times New Roman" pitchFamily="18" charset="0"/>
              </a:rPr>
              <a:t>a</a:t>
            </a:r>
            <a:r>
              <a:rPr lang="en-US" sz="2800" i="1" baseline="-25000">
                <a:latin typeface="Times New Roman" pitchFamily="18" charset="0"/>
              </a:rPr>
              <a:t>i</a:t>
            </a:r>
            <a:r>
              <a:rPr lang="en-US" sz="2800"/>
              <a:t>’s are </a:t>
            </a:r>
            <a:endParaRPr lang="en-US" sz="2800">
              <a:latin typeface="Symbol" pitchFamily="18" charset="2"/>
            </a:endParaRPr>
          </a:p>
          <a:p>
            <a:r>
              <a:rPr lang="en-US" sz="2800"/>
              <a:t>We are 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 sz="2800"/>
              <a:t>% certain that </a:t>
            </a:r>
            <a:r>
              <a:rPr lang="en-US" sz="2800" i="1">
                <a:latin typeface="Times New Roman" pitchFamily="18" charset="0"/>
              </a:rPr>
              <a:t>M</a:t>
            </a:r>
            <a:r>
              <a:rPr lang="en-US" sz="2800"/>
              <a:t> is less than 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 sz="2800" baseline="30000"/>
              <a:t>-1</a:t>
            </a:r>
            <a:r>
              <a:rPr lang="en-US" sz="2800"/>
              <a:t>(1</a:t>
            </a:r>
            <a:r>
              <a:rPr lang="en-US" sz="2800">
                <a:cs typeface="Arial" charset="0"/>
              </a:rPr>
              <a:t>−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 sz="2800"/>
              <a:t>) = </a:t>
            </a:r>
            <a:r>
              <a:rPr lang="en-US" sz="2800">
                <a:cs typeface="Arial" charset="0"/>
              </a:rPr>
              <a:t>−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 sz="2800" baseline="30000">
                <a:latin typeface="Times New Roman" pitchFamily="18" charset="0"/>
              </a:rPr>
              <a:t>-1</a:t>
            </a:r>
            <a:r>
              <a:rPr lang="en-US" sz="2800"/>
              <a:t>(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 sz="2800"/>
              <a:t>) </a:t>
            </a:r>
          </a:p>
          <a:p>
            <a:r>
              <a:rPr lang="en-US" sz="2800"/>
              <a:t>It follows that the VaR is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</p:txBody>
      </p:sp>
      <p:graphicFrame>
        <p:nvGraphicFramePr>
          <p:cNvPr id="930820" name="Object 4"/>
          <p:cNvGraphicFramePr>
            <a:graphicFrameLocks noChangeAspect="1"/>
          </p:cNvGraphicFramePr>
          <p:nvPr/>
        </p:nvGraphicFramePr>
        <p:xfrm>
          <a:off x="1928813" y="5013325"/>
          <a:ext cx="5208587" cy="1096963"/>
        </p:xfrm>
        <a:graphic>
          <a:graphicData uri="http://schemas.openxmlformats.org/presentationml/2006/ole">
            <p:oleObj spid="_x0000_s930820" name="Equation" r:id="rId4" imgW="2412720" imgH="507960" progId="Equation.3">
              <p:embed/>
            </p:oleObj>
          </a:graphicData>
        </a:graphic>
      </p:graphicFrame>
      <p:graphicFrame>
        <p:nvGraphicFramePr>
          <p:cNvPr id="93082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3925888" y="3068638"/>
          <a:ext cx="411162" cy="431800"/>
        </p:xfrm>
        <a:graphic>
          <a:graphicData uri="http://schemas.openxmlformats.org/presentationml/2006/ole">
            <p:oleObj spid="_x0000_s930821" name="Equation" r:id="rId5" imgW="2412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884080EA-3922-4BCE-BFEC-9D2EE05E039F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CreditMetrics </a:t>
            </a:r>
            <a:r>
              <a:rPr lang="en-US" sz="2200"/>
              <a:t>(page 500-502)</a:t>
            </a:r>
          </a:p>
        </p:txBody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Calculates credit VaR by considering possible rating transitions</a:t>
            </a:r>
          </a:p>
          <a:p>
            <a:r>
              <a:rPr lang="en-US"/>
              <a:t>A Gaussian copula model is used to define the correlation between the ratings transitions of different companies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6E3886EF-FB2A-4AA6-A7C6-A2D1E8BC867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85725"/>
            <a:ext cx="8485188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Interpretation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1525" y="1584325"/>
            <a:ext cx="7713663" cy="41148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The table shows the probability of default for companies starting with a particular credit rating</a:t>
            </a:r>
          </a:p>
          <a:p>
            <a:r>
              <a:rPr lang="en-US"/>
              <a:t>A company with an initial credit rating of Baa has a probability of 0.20% of defaulting by the end of the first year, 0.57% by the end of the second year, and so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41FB9B75-C3DE-4E28-8464-A84DB8675A9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Do Default Probabilities Increase with Time?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For a company that starts with a good credit rating default probabilities tend to increase with time</a:t>
            </a:r>
          </a:p>
          <a:p>
            <a:r>
              <a:rPr lang="en-US"/>
              <a:t>For a company that starts with a poor credit rating default probabilities tend to decrease with time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5C9D0C81-58B7-455B-B738-CCD8CB05B68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Default Intensities vs Unconditional Default Probabilities </a:t>
            </a:r>
            <a:r>
              <a:rPr lang="en-US" sz="2000"/>
              <a:t>(page 482-483)</a:t>
            </a: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default intensity (also called hazard rate) is the probability of default for a certain time period conditional on no earlier default</a:t>
            </a:r>
          </a:p>
          <a:p>
            <a:r>
              <a:rPr lang="en-US" sz="2800"/>
              <a:t>The unconditional default probability is the probability of default for a certain time period  as seen at time zero</a:t>
            </a:r>
          </a:p>
          <a:p>
            <a:r>
              <a:rPr lang="en-US" sz="2800"/>
              <a:t>What are the default intensities and unconditional default probabilities for a Caa rate company in the third year?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6A455F31-69F5-4A33-AF3C-F65DDB4D8A1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6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of default</a:t>
            </a:r>
          </a:p>
        </p:txBody>
      </p:sp>
      <p:graphicFrame>
        <p:nvGraphicFramePr>
          <p:cNvPr id="96154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755650" y="2136775"/>
          <a:ext cx="3154363" cy="788988"/>
        </p:xfrm>
        <a:graphic>
          <a:graphicData uri="http://schemas.openxmlformats.org/presentationml/2006/ole">
            <p:oleObj spid="_x0000_s961540" name="Equation" r:id="rId4" imgW="965160" imgH="241200" progId="Equation.3">
              <p:embed/>
            </p:oleObj>
          </a:graphicData>
        </a:graphic>
      </p:graphicFrame>
      <p:sp>
        <p:nvSpPr>
          <p:cNvPr id="961542" name="Text Box 6"/>
          <p:cNvSpPr txBox="1">
            <a:spLocks noChangeArrowheads="1"/>
          </p:cNvSpPr>
          <p:nvPr/>
        </p:nvSpPr>
        <p:spPr bwMode="auto">
          <a:xfrm>
            <a:off x="592138" y="3881438"/>
            <a:ext cx="37957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Q (t)</a:t>
            </a:r>
            <a:r>
              <a:rPr lang="en-US" baseline="-25000"/>
              <a:t> </a:t>
            </a:r>
            <a:r>
              <a:rPr lang="en-US"/>
              <a:t>- probability of default by time t</a:t>
            </a:r>
            <a:endParaRPr lang="en-US" baseline="-25000"/>
          </a:p>
        </p:txBody>
      </p:sp>
      <p:graphicFrame>
        <p:nvGraphicFramePr>
          <p:cNvPr id="961543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611188" y="4365625"/>
          <a:ext cx="576262" cy="476250"/>
        </p:xfrm>
        <a:graphic>
          <a:graphicData uri="http://schemas.openxmlformats.org/presentationml/2006/ole">
            <p:oleObj spid="_x0000_s961543" name="Equation" r:id="rId5" imgW="291960" imgH="241200" progId="Equation.3">
              <p:embed/>
            </p:oleObj>
          </a:graphicData>
        </a:graphic>
      </p:graphicFrame>
      <p:sp>
        <p:nvSpPr>
          <p:cNvPr id="961545" name="Text Box 9"/>
          <p:cNvSpPr txBox="1">
            <a:spLocks noChangeArrowheads="1"/>
          </p:cNvSpPr>
          <p:nvPr/>
        </p:nvSpPr>
        <p:spPr bwMode="auto">
          <a:xfrm>
            <a:off x="1166813" y="4384675"/>
            <a:ext cx="55054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- Average default intensity between time 0 and time t</a:t>
            </a:r>
          </a:p>
        </p:txBody>
      </p:sp>
      <p:sp>
        <p:nvSpPr>
          <p:cNvPr id="961546" name="Text Box 10"/>
          <p:cNvSpPr txBox="1">
            <a:spLocks noChangeArrowheads="1"/>
          </p:cNvSpPr>
          <p:nvPr/>
        </p:nvSpPr>
        <p:spPr bwMode="auto">
          <a:xfrm>
            <a:off x="5200650" y="2297113"/>
            <a:ext cx="781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(20.1)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20.</a:t>
            </a:r>
            <a:fld id="{9A459943-10CD-41FA-A219-F7DA8FE420E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6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Recovery Rate</a:t>
            </a:r>
          </a:p>
        </p:txBody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The recovery rate for a bond is usually defined as the price of the bond immediately after default as a percent of its face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18HullOFOD6thEd">
  <a:themeElements>
    <a:clrScheme name="CH18HullOFOD6thEd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CH18HullOFOD6th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H18HullOFOD6thEd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18HullOFOD6thEd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18HullOFOD6thEd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18HullOFOD6thEd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18HullOFOD6thEd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18HullOFOD6thEd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18HullOFOD6thEd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18HullOFOD6thEd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18HullOFOD6thEd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18HullOFOD6thEd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CH19HullOFOD6thEd</Template>
  <TotalTime>0</TotalTime>
  <Pages>17</Pages>
  <Words>2561</Words>
  <Application>Microsoft PowerPoint 4.0</Application>
  <PresentationFormat>Letter Paper (8.5x11 in)</PresentationFormat>
  <Paragraphs>313</Paragraphs>
  <Slides>46</Slides>
  <Notes>46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Times New Roman</vt:lpstr>
      <vt:lpstr>Arial</vt:lpstr>
      <vt:lpstr>Wingdings</vt:lpstr>
      <vt:lpstr>Symbol</vt:lpstr>
      <vt:lpstr>CH18HullOFOD6thEd</vt:lpstr>
      <vt:lpstr>Microsoft Document</vt:lpstr>
      <vt:lpstr>Microsoft Equation 2.0</vt:lpstr>
      <vt:lpstr>Microsoft Word Document</vt:lpstr>
      <vt:lpstr>Microsoft Equation 3.0</vt:lpstr>
      <vt:lpstr>Credit Risk</vt:lpstr>
      <vt:lpstr>Credit Ratings</vt:lpstr>
      <vt:lpstr>Historical Data</vt:lpstr>
      <vt:lpstr>Cumulative Ave Default Rates (%)  (1970-2003, Moody’s, Table 20.1, page 482)</vt:lpstr>
      <vt:lpstr>Interpretation</vt:lpstr>
      <vt:lpstr>Do Default Probabilities Increase with Time?</vt:lpstr>
      <vt:lpstr>Default Intensities vs Unconditional Default Probabilities (page 482-483)</vt:lpstr>
      <vt:lpstr>Probability of default</vt:lpstr>
      <vt:lpstr>Recovery Rate</vt:lpstr>
      <vt:lpstr>Recovery Rates (Moody’s: 1982 to 2003, Table 20.2, page 483)</vt:lpstr>
      <vt:lpstr>Estimating Default Probabilities</vt:lpstr>
      <vt:lpstr>Using Bond Prices (Equation 20.2, page 484)</vt:lpstr>
      <vt:lpstr>More Exact Calculation</vt:lpstr>
      <vt:lpstr>Calculations (Table 20.3, page 485)</vt:lpstr>
      <vt:lpstr>Calculations continued</vt:lpstr>
      <vt:lpstr>The Risk-Free Rate</vt:lpstr>
      <vt:lpstr>Real World vs Risk-Neutral Default Probabilities</vt:lpstr>
      <vt:lpstr>A Comparison</vt:lpstr>
      <vt:lpstr>Real World vs Risk Neutral Default Probabilities, 7 year averages (Table 20.4, page 487)</vt:lpstr>
      <vt:lpstr>Risk Premiums Earned By Bond Traders (Table 20.5, page 488)</vt:lpstr>
      <vt:lpstr>Possible Reasons for These Results</vt:lpstr>
      <vt:lpstr>Which World Should We Use?</vt:lpstr>
      <vt:lpstr>Merton’s Model (page 489-491)</vt:lpstr>
      <vt:lpstr>Equity vs. Assets</vt:lpstr>
      <vt:lpstr>Volatilities</vt:lpstr>
      <vt:lpstr>Example</vt:lpstr>
      <vt:lpstr>Example continued</vt:lpstr>
      <vt:lpstr>The Implementation of Merton’s Model (e.g. Moody’s KMV)</vt:lpstr>
      <vt:lpstr>Credit Risk in Derivatives Transactions (page 491-493)</vt:lpstr>
      <vt:lpstr>General Result </vt:lpstr>
      <vt:lpstr>Credit Risk Mitigation</vt:lpstr>
      <vt:lpstr>Default Correlation</vt:lpstr>
      <vt:lpstr>Measurement</vt:lpstr>
      <vt:lpstr>Gaussian Copula Model (page 496-499)</vt:lpstr>
      <vt:lpstr>Example of Use of Gaussian Copula (Example 20.3, page 498)</vt:lpstr>
      <vt:lpstr>Use of Gaussian Copula continued</vt:lpstr>
      <vt:lpstr>Use of Gaussian Copula continued</vt:lpstr>
      <vt:lpstr>A One-Factor Model for the Correlation Structure (Equation 20.7, page 498)</vt:lpstr>
      <vt:lpstr>Binomial Correlation Measure (page 499)</vt:lpstr>
      <vt:lpstr>Binomial Correlation continued</vt:lpstr>
      <vt:lpstr>Survival Time Correlation</vt:lpstr>
      <vt:lpstr>Binomial vs Gaussian Copula Measures (Equation 20.10, page 499)</vt:lpstr>
      <vt:lpstr>Comparison (Example 20.4, page 499)</vt:lpstr>
      <vt:lpstr>Credit VaR (page 499-502)</vt:lpstr>
      <vt:lpstr>Calculation from a Factor-Based Gaussian Copula Model (equation 20.11, page 500)</vt:lpstr>
      <vt:lpstr>CreditMetrics (page 500-502)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Risk</dc:title>
  <dc:subject>Options, Futures, &amp; Other Derivatives, 5th Edition</dc:subject>
  <dc:creator>John C. Hull</dc:creator>
  <cp:keywords>Chapter 26</cp:keywords>
  <dc:description>Copyright 2002 by John C. Hull._x000d_
All rights reserved. </dc:description>
  <cp:lastModifiedBy>Nebojsa Nikolic</cp:lastModifiedBy>
  <cp:revision>116</cp:revision>
  <cp:lastPrinted>1999-11-09T00:15:00Z</cp:lastPrinted>
  <dcterms:created xsi:type="dcterms:W3CDTF">1996-07-04T22:47:30Z</dcterms:created>
  <dcterms:modified xsi:type="dcterms:W3CDTF">2013-05-30T09:47:42Z</dcterms:modified>
</cp:coreProperties>
</file>