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4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0" r:id="rId1"/>
  </p:sldMasterIdLst>
  <p:notesMasterIdLst>
    <p:notesMasterId r:id="rId51"/>
  </p:notesMasterIdLst>
  <p:handoutMasterIdLst>
    <p:handoutMasterId r:id="rId52"/>
  </p:handoutMasterIdLst>
  <p:sldIdLst>
    <p:sldId id="257" r:id="rId2"/>
    <p:sldId id="324" r:id="rId3"/>
    <p:sldId id="337" r:id="rId4"/>
    <p:sldId id="338" r:id="rId5"/>
    <p:sldId id="333" r:id="rId6"/>
    <p:sldId id="339" r:id="rId7"/>
    <p:sldId id="342" r:id="rId8"/>
    <p:sldId id="341" r:id="rId9"/>
    <p:sldId id="343" r:id="rId10"/>
    <p:sldId id="344" r:id="rId11"/>
    <p:sldId id="345" r:id="rId12"/>
    <p:sldId id="346" r:id="rId13"/>
    <p:sldId id="348" r:id="rId14"/>
    <p:sldId id="350" r:id="rId15"/>
    <p:sldId id="503" r:id="rId16"/>
    <p:sldId id="353" r:id="rId17"/>
    <p:sldId id="354" r:id="rId18"/>
    <p:sldId id="355" r:id="rId19"/>
    <p:sldId id="462" r:id="rId20"/>
    <p:sldId id="356" r:id="rId21"/>
    <p:sldId id="351" r:id="rId22"/>
    <p:sldId id="357" r:id="rId23"/>
    <p:sldId id="352" r:id="rId24"/>
    <p:sldId id="358" r:id="rId25"/>
    <p:sldId id="502" r:id="rId26"/>
    <p:sldId id="460" r:id="rId27"/>
    <p:sldId id="463" r:id="rId28"/>
    <p:sldId id="464" r:id="rId29"/>
    <p:sldId id="465" r:id="rId30"/>
    <p:sldId id="467" r:id="rId31"/>
    <p:sldId id="468" r:id="rId32"/>
    <p:sldId id="488" r:id="rId33"/>
    <p:sldId id="469" r:id="rId34"/>
    <p:sldId id="470" r:id="rId35"/>
    <p:sldId id="473" r:id="rId36"/>
    <p:sldId id="493" r:id="rId37"/>
    <p:sldId id="494" r:id="rId38"/>
    <p:sldId id="495" r:id="rId39"/>
    <p:sldId id="475" r:id="rId40"/>
    <p:sldId id="477" r:id="rId41"/>
    <p:sldId id="478" r:id="rId42"/>
    <p:sldId id="479" r:id="rId43"/>
    <p:sldId id="480" r:id="rId44"/>
    <p:sldId id="482" r:id="rId45"/>
    <p:sldId id="496" r:id="rId46"/>
    <p:sldId id="497" r:id="rId47"/>
    <p:sldId id="498" r:id="rId48"/>
    <p:sldId id="499" r:id="rId49"/>
    <p:sldId id="501" r:id="rId50"/>
  </p:sldIdLst>
  <p:sldSz cx="10058400" cy="7543800"/>
  <p:notesSz cx="6996113" cy="9282113"/>
  <p:custDataLst>
    <p:tags r:id="rId53"/>
  </p:custData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Frutiger 55 Roman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55 Roman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55 Roman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55 Roman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55 Roman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8C"/>
    <a:srgbClr val="F7B50C"/>
    <a:srgbClr val="CC7A02"/>
    <a:srgbClr val="002B7F"/>
    <a:srgbClr val="BEBEBE"/>
    <a:srgbClr val="5B77CC"/>
    <a:srgbClr val="FFD539"/>
    <a:srgbClr val="37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94" autoAdjust="0"/>
    <p:restoredTop sz="94669" autoAdjust="0"/>
  </p:normalViewPr>
  <p:slideViewPr>
    <p:cSldViewPr snapToGrid="0">
      <p:cViewPr varScale="1">
        <p:scale>
          <a:sx n="63" d="100"/>
          <a:sy n="63" d="100"/>
        </p:scale>
        <p:origin x="-1614" y="-114"/>
      </p:cViewPr>
      <p:guideLst>
        <p:guide orient="horz" pos="2170"/>
        <p:guide orient="horz" pos="355"/>
        <p:guide orient="horz" pos="687"/>
        <p:guide orient="horz" pos="595"/>
        <p:guide orient="horz" pos="1062"/>
        <p:guide orient="horz" pos="1825"/>
        <p:guide orient="horz" pos="4164"/>
        <p:guide orient="horz" pos="2278"/>
        <p:guide pos="3168"/>
        <p:guide pos="232"/>
        <p:guide pos="476"/>
        <p:guide pos="5052"/>
        <p:guide pos="593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70" y="-84"/>
      </p:cViewPr>
      <p:guideLst>
        <p:guide orient="horz" pos="2923"/>
        <p:guide pos="22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73088" cy="1825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885825">
              <a:defRPr sz="120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245225" y="0"/>
            <a:ext cx="727075" cy="1825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885825">
              <a:defRPr sz="120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490538" cy="1825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885825">
              <a:defRPr sz="120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786563" y="9064625"/>
            <a:ext cx="185737" cy="1825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885825">
              <a:defRPr sz="1200">
                <a:latin typeface="Arial Unicode MS" pitchFamily="34" charset="-128"/>
              </a:defRPr>
            </a:lvl1pPr>
          </a:lstStyle>
          <a:p>
            <a:pPr>
              <a:defRPr/>
            </a:pPr>
            <a:fld id="{C446CC17-FDC6-4198-A066-089D02BF475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6378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38175" y="257175"/>
            <a:ext cx="3544888" cy="2659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3267075"/>
            <a:ext cx="59372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0950" y="8820150"/>
            <a:ext cx="3033713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0" tIns="0" rIns="19980" bIns="0" numCol="1" anchor="b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defRPr sz="1100"/>
            </a:lvl1pPr>
          </a:lstStyle>
          <a:p>
            <a:pPr>
              <a:defRPr/>
            </a:pPr>
            <a:fld id="{B79B4DD9-5565-42A4-BC3C-6EF6E66479E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gray">
          <a:xfrm>
            <a:off x="681038" y="3128963"/>
            <a:ext cx="591185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125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3675" indent="-193675" algn="l" rtl="0" eaLnBrk="0" fontAlgn="base" hangingPunct="0">
      <a:spcBef>
        <a:spcPct val="30000"/>
      </a:spcBef>
      <a:spcAft>
        <a:spcPct val="0"/>
      </a:spcAft>
      <a:buClr>
        <a:schemeClr val="tx2"/>
      </a:buClr>
      <a:buSzPct val="123000"/>
      <a:buFont typeface="Symbol" pitchFamily="18" charset="2"/>
      <a:buChar char="¨"/>
      <a:defRPr sz="1200" kern="1200">
        <a:solidFill>
          <a:schemeClr val="tx1"/>
        </a:solidFill>
        <a:latin typeface="Frutiger 55 Roman" pitchFamily="34" charset="0"/>
        <a:ea typeface="+mn-ea"/>
        <a:cs typeface="+mn-cs"/>
      </a:defRPr>
    </a:lvl1pPr>
    <a:lvl2pPr marL="563563" indent="-179388" algn="l" rtl="0" eaLnBrk="0" fontAlgn="base" hangingPunct="0">
      <a:spcBef>
        <a:spcPct val="30000"/>
      </a:spcBef>
      <a:spcAft>
        <a:spcPct val="0"/>
      </a:spcAft>
      <a:buSzPct val="80000"/>
      <a:buChar char="—"/>
      <a:defRPr sz="1200" kern="1200">
        <a:solidFill>
          <a:schemeClr val="tx1"/>
        </a:solidFill>
        <a:latin typeface="Frutiger 55 Roman" pitchFamily="34" charset="0"/>
        <a:ea typeface="+mn-ea"/>
        <a:cs typeface="+mn-cs"/>
      </a:defRPr>
    </a:lvl2pPr>
    <a:lvl3pPr marL="947738" indent="-193675" algn="l" rtl="0" eaLnBrk="0" fontAlgn="base" hangingPunct="0">
      <a:spcBef>
        <a:spcPct val="30000"/>
      </a:spcBef>
      <a:spcAft>
        <a:spcPct val="0"/>
      </a:spcAft>
      <a:buSzPct val="85000"/>
      <a:buChar char="–"/>
      <a:defRPr sz="1200" kern="1200">
        <a:solidFill>
          <a:schemeClr val="tx1"/>
        </a:solidFill>
        <a:latin typeface="Frutiger 55 Roman" pitchFamily="34" charset="0"/>
        <a:ea typeface="+mn-ea"/>
        <a:cs typeface="+mn-cs"/>
      </a:defRPr>
    </a:lvl3pPr>
    <a:lvl4pPr marL="1341438" indent="-203200" algn="l" rtl="0" eaLnBrk="0" fontAlgn="base" hangingPunct="0">
      <a:spcBef>
        <a:spcPct val="30000"/>
      </a:spcBef>
      <a:spcAft>
        <a:spcPct val="0"/>
      </a:spcAft>
      <a:buSzPct val="85000"/>
      <a:buChar char="–"/>
      <a:defRPr sz="1200" kern="1200">
        <a:solidFill>
          <a:schemeClr val="tx1"/>
        </a:solidFill>
        <a:latin typeface="Frutiger 55 Roman" pitchFamily="34" charset="0"/>
        <a:ea typeface="+mn-ea"/>
        <a:cs typeface="+mn-cs"/>
      </a:defRPr>
    </a:lvl4pPr>
    <a:lvl5pPr marL="1711325" indent="-179388" algn="l" rtl="0" eaLnBrk="0" fontAlgn="base" hangingPunct="0">
      <a:spcBef>
        <a:spcPct val="30000"/>
      </a:spcBef>
      <a:spcAft>
        <a:spcPct val="0"/>
      </a:spcAft>
      <a:buSzPct val="85000"/>
      <a:buChar char="–"/>
      <a:defRPr sz="1200" kern="1200">
        <a:solidFill>
          <a:schemeClr val="tx1"/>
        </a:solidFill>
        <a:latin typeface="Frutiger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7C1C24-F06B-41F4-AC75-E3DDC1A4A1EF}" type="slidenum">
              <a:rPr lang="zh-TW" altLang="en-US" smtClean="0"/>
              <a:pPr/>
              <a:t>0</a:t>
            </a:fld>
            <a:endParaRPr lang="en-US" altLang="zh-TW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4EF36-844B-49E7-B851-083E49DB36F2}" type="slidenum">
              <a:rPr lang="zh-TW" altLang="en-US" smtClean="0"/>
              <a:pPr/>
              <a:t>1</a:t>
            </a:fld>
            <a:endParaRPr lang="en-US" altLang="zh-TW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FB69A-FF66-41BC-A57D-D5DF8E0301EB}" type="slidenum">
              <a:rPr lang="zh-TW" altLang="en-US" smtClean="0"/>
              <a:pPr/>
              <a:t>2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3D2B8-DE03-43C7-AA92-CDF1165CA3CB}" type="slidenum">
              <a:rPr lang="zh-TW" altLang="en-US" smtClean="0"/>
              <a:pPr/>
              <a:t>42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UE LINE"/>
          <p:cNvSpPr>
            <a:spLocks noChangeShapeType="1"/>
          </p:cNvSpPr>
          <p:nvPr>
            <p:custDataLst>
              <p:tags r:id="rId1"/>
            </p:custDataLst>
          </p:nvPr>
        </p:nvSpPr>
        <p:spPr bwMode="black">
          <a:xfrm>
            <a:off x="1747838" y="2892425"/>
            <a:ext cx="62611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IN"/>
          </a:p>
        </p:txBody>
      </p:sp>
      <p:sp>
        <p:nvSpPr>
          <p:cNvPr id="5" name="Rectangle 1049"/>
          <p:cNvSpPr>
            <a:spLocks noChangeArrowheads="1"/>
          </p:cNvSpPr>
          <p:nvPr/>
        </p:nvSpPr>
        <p:spPr bwMode="auto">
          <a:xfrm>
            <a:off x="365125" y="358775"/>
            <a:ext cx="1143000" cy="6280150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b="1">
              <a:latin typeface="Arial" charset="0"/>
            </a:endParaRPr>
          </a:p>
        </p:txBody>
      </p:sp>
      <p:pic>
        <p:nvPicPr>
          <p:cNvPr id="6" name="Picture 1051" descr="urgbx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6989763"/>
            <a:ext cx="79692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115715" name="DIVIDER NUMBER"/>
          <p:cNvSpPr>
            <a:spLocks noGrp="1" noChangeArrowheads="1"/>
          </p:cNvSpPr>
          <p:nvPr>
            <p:ph type="ctrTitle"/>
          </p:nvPr>
        </p:nvSpPr>
        <p:spPr>
          <a:xfrm>
            <a:off x="1747838" y="1087438"/>
            <a:ext cx="6270625" cy="1690687"/>
          </a:xfrm>
        </p:spPr>
        <p:txBody>
          <a:bodyPr/>
          <a:lstStyle>
            <a:lvl1pPr>
              <a:lnSpc>
                <a:spcPct val="115000"/>
              </a:lnSpc>
              <a:defRPr sz="1600">
                <a:solidFill>
                  <a:schemeClr val="tx1"/>
                </a:solidFill>
                <a:latin typeface="Frutiger 55 Roman" pitchFamily="34" charset="0"/>
              </a:defRPr>
            </a:lvl1pPr>
          </a:lstStyle>
          <a:p>
            <a:r>
              <a:rPr lang="en-US" altLang="zh-TW"/>
              <a:t>Click to edit Section / Appendix number</a:t>
            </a:r>
          </a:p>
        </p:txBody>
      </p:sp>
      <p:sp>
        <p:nvSpPr>
          <p:cNvPr id="115716" name="DIVIDER TITLE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747838" y="3035300"/>
            <a:ext cx="6270625" cy="1373188"/>
          </a:xfrm>
        </p:spPr>
        <p:txBody>
          <a:bodyPr/>
          <a:lstStyle>
            <a:lvl1pPr marL="0" indent="0">
              <a:spcBef>
                <a:spcPct val="0"/>
              </a:spcBef>
              <a:buFont typeface="Symbol" pitchFamily="18" charset="2"/>
              <a:buNone/>
              <a:defRPr sz="2800">
                <a:solidFill>
                  <a:schemeClr val="tx2"/>
                </a:solidFill>
                <a:latin typeface="UBSHeadline" pitchFamily="18" charset="0"/>
              </a:defRPr>
            </a:lvl1pPr>
          </a:lstStyle>
          <a:p>
            <a:r>
              <a:rPr lang="en-US" altLang="zh-TW"/>
              <a:t>Click to edit Section / Appendix title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6463" y="0"/>
            <a:ext cx="2162175" cy="6611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5175" y="0"/>
            <a:ext cx="6338888" cy="6611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PAGE 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84DF6-22B1-4553-A06D-01BBB875B0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PAGE 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D0C8E-3DA5-49B2-932A-A2E75DD8E13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48225"/>
            <a:ext cx="8548687" cy="14970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197225"/>
            <a:ext cx="8548687" cy="16510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AGE 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F17BF-860F-45B0-85F6-916762CD004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1681163"/>
            <a:ext cx="4235450" cy="493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3025" y="1681163"/>
            <a:ext cx="4235450" cy="493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PAGE 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01766-70DB-4AA4-AE77-8EDEA9F3B57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51925" cy="1257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89100"/>
            <a:ext cx="4443412" cy="7032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2363"/>
            <a:ext cx="4443412" cy="434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689100"/>
            <a:ext cx="4445000" cy="7032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392363"/>
            <a:ext cx="4445000" cy="434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PAGE 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2C8B-CDF4-440B-93A5-C4EE7E054EA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AGE 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669E-FA6F-4ABA-8D79-E8947FD00D7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0038"/>
            <a:ext cx="3308350" cy="1277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0038"/>
            <a:ext cx="5622925" cy="64389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77975"/>
            <a:ext cx="3308350" cy="5160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AGE 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E9DDF-78DA-4C48-87F2-43F8D5811B0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280025"/>
            <a:ext cx="6035675" cy="6238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74688"/>
            <a:ext cx="6035675" cy="45259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903913"/>
            <a:ext cx="6035675" cy="885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AGE 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E3960-D456-490D-BF60-5E622FA0905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PAGE 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B2C38-AE34-4B45-A9C0-B15368951C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17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AGE HEADING"/>
          <p:cNvSpPr>
            <a:spLocks noGrp="1" noChangeArrowheads="1"/>
          </p:cNvSpPr>
          <p:nvPr>
            <p:ph type="title"/>
            <p:custDataLst>
              <p:tags r:id="rId12"/>
            </p:custDataLst>
          </p:nvPr>
        </p:nvSpPr>
        <p:spPr bwMode="black">
          <a:xfrm>
            <a:off x="765175" y="0"/>
            <a:ext cx="8653463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BODY TEXT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gray">
          <a:xfrm>
            <a:off x="765175" y="1681163"/>
            <a:ext cx="8623300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First Level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14694" name="THIN BLUE LINE"/>
          <p:cNvSpPr>
            <a:spLocks noChangeShapeType="1"/>
          </p:cNvSpPr>
          <p:nvPr>
            <p:custDataLst>
              <p:tags r:id="rId14"/>
            </p:custDataLst>
          </p:nvPr>
        </p:nvSpPr>
        <p:spPr bwMode="gray">
          <a:xfrm>
            <a:off x="771525" y="984250"/>
            <a:ext cx="8647113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114695" name="PAGE NUMBER"/>
          <p:cNvSpPr>
            <a:spLocks noGrp="1" noChangeArrowheads="1"/>
          </p:cNvSpPr>
          <p:nvPr>
            <p:ph type="sldNum" sz="quarter" idx="4"/>
            <p:custDataLst>
              <p:tags r:id="rId15"/>
            </p:custDataLst>
          </p:nvPr>
        </p:nvSpPr>
        <p:spPr bwMode="black">
          <a:xfrm>
            <a:off x="8958263" y="6872288"/>
            <a:ext cx="41275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700"/>
            </a:lvl1pPr>
          </a:lstStyle>
          <a:p>
            <a:pPr>
              <a:defRPr/>
            </a:pPr>
            <a:fld id="{0AAA42EA-1DE7-4F61-BB30-16B0C18634C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4931" name="DOCUMENT ID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08200" y="423863"/>
            <a:ext cx="7313613" cy="92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ct val="0"/>
              </a:spcBef>
              <a:defRPr/>
            </a:pPr>
            <a:r>
              <a:rPr lang="en-IN" altLang="zh-TW" sz="600" noProof="1">
                <a:solidFill>
                  <a:srgbClr val="969696"/>
                </a:solidFill>
                <a:cs typeface="Times New Roman" pitchFamily="18" charset="0"/>
              </a:rPr>
              <a:t>msr [printed: ____] [saved: July 6, 2009 11:42 AM] P:\Sree\2009\July_2009\Training for Finance Function_6 July_09.ppt</a:t>
            </a:r>
            <a:endParaRPr lang="en-IN" altLang="zh-TW" sz="2400" noProof="1">
              <a:solidFill>
                <a:srgbClr val="969696"/>
              </a:solidFill>
              <a:cs typeface="Times New Roman" pitchFamily="18" charset="0"/>
            </a:endParaRPr>
          </a:p>
        </p:txBody>
      </p:sp>
      <p:pic>
        <p:nvPicPr>
          <p:cNvPr id="2055" name="Picture 1271" descr="urgbx1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8625" y="6989763"/>
            <a:ext cx="796925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</p:sldLayoutIdLst>
  <p:transition/>
  <p:hf hdr="0" ftr="0" dt="0"/>
  <p:txStyles>
    <p:titleStyle>
      <a:lvl1pPr algn="l" defTabSz="100647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100647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  <a:ea typeface="Arial Unicode MS" pitchFamily="34" charset="-128"/>
          <a:cs typeface="Arial Unicode MS" pitchFamily="34" charset="-128"/>
        </a:defRPr>
      </a:lvl2pPr>
      <a:lvl3pPr algn="l" defTabSz="100647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  <a:ea typeface="Arial Unicode MS" pitchFamily="34" charset="-128"/>
          <a:cs typeface="Arial Unicode MS" pitchFamily="34" charset="-128"/>
        </a:defRPr>
      </a:lvl3pPr>
      <a:lvl4pPr algn="l" defTabSz="100647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  <a:ea typeface="Arial Unicode MS" pitchFamily="34" charset="-128"/>
          <a:cs typeface="Arial Unicode MS" pitchFamily="34" charset="-128"/>
        </a:defRPr>
      </a:lvl4pPr>
      <a:lvl5pPr algn="l" defTabSz="100647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  <a:ea typeface="Arial Unicode MS" pitchFamily="34" charset="-128"/>
          <a:cs typeface="Arial Unicode MS" pitchFamily="34" charset="-128"/>
        </a:defRPr>
      </a:lvl5pPr>
      <a:lvl6pPr marL="457200" algn="l" defTabSz="100647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  <a:ea typeface="Arial Unicode MS" pitchFamily="34" charset="-128"/>
          <a:cs typeface="Arial Unicode MS" pitchFamily="34" charset="-128"/>
        </a:defRPr>
      </a:lvl6pPr>
      <a:lvl7pPr marL="914400" algn="l" defTabSz="100647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  <a:ea typeface="Arial Unicode MS" pitchFamily="34" charset="-128"/>
          <a:cs typeface="Arial Unicode MS" pitchFamily="34" charset="-128"/>
        </a:defRPr>
      </a:lvl7pPr>
      <a:lvl8pPr marL="1371600" algn="l" defTabSz="100647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  <a:ea typeface="Arial Unicode MS" pitchFamily="34" charset="-128"/>
          <a:cs typeface="Arial Unicode MS" pitchFamily="34" charset="-128"/>
        </a:defRPr>
      </a:lvl8pPr>
      <a:lvl9pPr marL="1828800" algn="l" defTabSz="1006475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BSHeadline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228600" indent="-228600" algn="l" defTabSz="1006475" rtl="0" eaLnBrk="0" fontAlgn="base" hangingPunct="0">
        <a:spcBef>
          <a:spcPct val="65000"/>
        </a:spcBef>
        <a:spcAft>
          <a:spcPct val="0"/>
        </a:spcAft>
        <a:buClr>
          <a:schemeClr val="bg2"/>
        </a:buClr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1006475" rtl="0" eaLnBrk="0" fontAlgn="base" hangingPunct="0">
        <a:spcBef>
          <a:spcPct val="35000"/>
        </a:spcBef>
        <a:spcAft>
          <a:spcPct val="0"/>
        </a:spcAft>
        <a:buClr>
          <a:schemeClr val="tx1"/>
        </a:buClr>
        <a:buFont typeface="Frutiger 55 Roman" pitchFamily="34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1006475" rtl="0" eaLnBrk="0" fontAlgn="base" hangingPunct="0">
        <a:spcBef>
          <a:spcPct val="35000"/>
        </a:spcBef>
        <a:spcAft>
          <a:spcPct val="0"/>
        </a:spcAft>
        <a:buClr>
          <a:schemeClr val="tx1"/>
        </a:buClr>
        <a:buFont typeface="Frutiger 55 Roman" pitchFamily="34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1006475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84000"/>
        <a:buFont typeface="Frutiger 55 Roman" pitchFamily="34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1006475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84000"/>
        <a:buFont typeface="Frutiger 55 Roman" pitchFamily="34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1006475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84000"/>
        <a:buFont typeface="Frutiger 55 Roman" pitchFamily="34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1006475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84000"/>
        <a:buFont typeface="Frutiger 55 Roman" pitchFamily="34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1006475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84000"/>
        <a:buFont typeface="Frutiger 55 Roman" pitchFamily="34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defTabSz="1006475" rtl="0" eaLnBrk="0" fontAlgn="base" hangingPunct="0">
        <a:spcBef>
          <a:spcPct val="15000"/>
        </a:spcBef>
        <a:spcAft>
          <a:spcPct val="0"/>
        </a:spcAft>
        <a:buClr>
          <a:schemeClr val="tx1"/>
        </a:buClr>
        <a:buSzPct val="84000"/>
        <a:buFont typeface="Frutiger 55 Roman" pitchFamily="34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21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notesSlide" Target="../notesSlides/notesSlide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../../Local%20Settings/Temporary%20Internet%20Files/OLK10C/magglasslinkx466',%20'%3cp%3eWe%20will%20explain%20the%20different%20approaches%20to%20credit%20risk%20modeling%20later%20in%20the%20tutorial.%3c/p%3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VER BLUE BOX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65125" y="1695450"/>
            <a:ext cx="7653338" cy="28432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5" name="PRESENTATION TITLE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 bwMode="gray">
          <a:xfrm>
            <a:off x="752475" y="1933575"/>
            <a:ext cx="6981825" cy="1504950"/>
          </a:xfrm>
          <a:solidFill>
            <a:schemeClr val="tx2"/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TW" sz="3200" dirty="0" smtClean="0">
                <a:solidFill>
                  <a:schemeClr val="bg1"/>
                </a:solidFill>
                <a:latin typeface="UBSHeadline" pitchFamily="18" charset="0"/>
              </a:rPr>
              <a:t>Credit Risk Modelling : </a:t>
            </a:r>
            <a:r>
              <a:rPr lang="en-US" altLang="zh-TW" sz="3200" dirty="0" smtClean="0">
                <a:solidFill>
                  <a:schemeClr val="bg1"/>
                </a:solidFill>
                <a:latin typeface="UBSHeadline" pitchFamily="18" charset="0"/>
              </a:rPr>
              <a:t>A Primer</a:t>
            </a:r>
            <a:endParaRPr lang="en-US" altLang="zh-TW" sz="3200" dirty="0" smtClean="0">
              <a:solidFill>
                <a:schemeClr val="bg1"/>
              </a:solidFill>
              <a:latin typeface="UBSHeadline" pitchFamily="18" charset="0"/>
            </a:endParaRPr>
          </a:p>
        </p:txBody>
      </p:sp>
      <p:sp>
        <p:nvSpPr>
          <p:cNvPr id="13316" name="CREATE DATE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8350" y="6970713"/>
            <a:ext cx="3573463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75"/>
            <a:r>
              <a:rPr lang="en-US" altLang="zh-TW" sz="2400" dirty="0" smtClean="0">
                <a:solidFill>
                  <a:schemeClr val="tx2"/>
                </a:solidFill>
              </a:rPr>
              <a:t>June 14, 2014</a:t>
            </a:r>
            <a:endParaRPr lang="en-US" altLang="zh-TW" sz="2400" dirty="0">
              <a:solidFill>
                <a:schemeClr val="tx2"/>
              </a:solidFill>
            </a:endParaRPr>
          </a:p>
        </p:txBody>
      </p:sp>
      <p:sp>
        <p:nvSpPr>
          <p:cNvPr id="13317" name="PRESENTATION SUBTITLE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752475" y="3836472"/>
            <a:ext cx="6985000" cy="369332"/>
          </a:xfrm>
          <a:prstGeom prst="rect">
            <a:avLst/>
          </a:prstGeom>
          <a:solidFill>
            <a:srgbClr val="193D85"/>
          </a:solidFill>
          <a:ln w="2857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2400" dirty="0">
                <a:solidFill>
                  <a:schemeClr val="bg1"/>
                </a:solidFill>
                <a:latin typeface="UBSHeadline" pitchFamily="18" charset="0"/>
              </a:rPr>
              <a:t>By: A V </a:t>
            </a:r>
            <a:r>
              <a:rPr lang="en-US" altLang="zh-TW" sz="2400" dirty="0" err="1">
                <a:solidFill>
                  <a:schemeClr val="bg1"/>
                </a:solidFill>
                <a:latin typeface="UBSHeadline" pitchFamily="18" charset="0"/>
              </a:rPr>
              <a:t>Vedpuriswar</a:t>
            </a:r>
            <a:endParaRPr lang="en-US" altLang="zh-TW" sz="2400" dirty="0">
              <a:solidFill>
                <a:schemeClr val="bg1"/>
              </a:solidFill>
              <a:latin typeface="UBSHeadline" pitchFamily="18" charset="0"/>
            </a:endParaRPr>
          </a:p>
        </p:txBody>
      </p:sp>
      <p:sp>
        <p:nvSpPr>
          <p:cNvPr id="13318" name="Line 664"/>
          <p:cNvSpPr>
            <a:spLocks noChangeShapeType="1"/>
          </p:cNvSpPr>
          <p:nvPr>
            <p:custDataLst>
              <p:tags r:id="rId6"/>
            </p:custDataLst>
          </p:nvPr>
        </p:nvSpPr>
        <p:spPr bwMode="white">
          <a:xfrm>
            <a:off x="752475" y="3630613"/>
            <a:ext cx="68834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524833CC-7370-424E-8241-AE62CF7D9011}" type="slidenum">
              <a:rPr lang="zh-TW" altLang="en-US" smtClean="0"/>
              <a:pPr defTabSz="1006475"/>
              <a:t>9</a:t>
            </a:fld>
            <a:endParaRPr lang="en-US" altLang="zh-TW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Unexpected loss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365250"/>
            <a:ext cx="8869363" cy="5246688"/>
          </a:xfrm>
        </p:spPr>
        <p:txBody>
          <a:bodyPr/>
          <a:lstStyle/>
          <a:p>
            <a:pPr algn="just"/>
            <a:r>
              <a:rPr lang="en-US" sz="2400" b="1" dirty="0" smtClean="0">
                <a:solidFill>
                  <a:schemeClr val="tx2"/>
                </a:solidFill>
              </a:rPr>
              <a:t>Unexpected loss</a:t>
            </a:r>
            <a:r>
              <a:rPr lang="en-US" sz="2400" dirty="0" smtClean="0">
                <a:solidFill>
                  <a:schemeClr val="tx2"/>
                </a:solidFill>
              </a:rPr>
              <a:t> is the amount by which potential credit losses might exceed the expected loss.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Traditionally, unexpected loss is the standard deviation of the portfolio credit losses.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But this is not a good risk measure for fat-tail distributions, which are typical for credit risk.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To minimize the effect of unexpected losses, institutions are required to set aside a minimum amount of regulatory capital.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Apart from holding regulatory capital, however, many sophisticated banks also estimate the necessary economic capital to sustain these unexpected losses.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24275C13-5E2F-44A4-A50F-71BDEA98F62A}" type="slidenum">
              <a:rPr lang="zh-TW" altLang="en-US" smtClean="0"/>
              <a:pPr defTabSz="1006475"/>
              <a:t>10</a:t>
            </a:fld>
            <a:endParaRPr lang="en-US" altLang="zh-TW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Stress Losses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>
                <a:solidFill>
                  <a:schemeClr val="tx2"/>
                </a:solidFill>
              </a:rPr>
              <a:t>Stress losses are those that occur in the tail region of the portfolio loss distribution. 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They occur as a result of exceptional or low probability events (a 0.1% or 1 in 1,000 probability in the distribution below). 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While these events may be exceptional, they are also plausible and their impact is severe.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BD5112B9-199C-4CED-8F17-BF45A71BA772}" type="slidenum">
              <a:rPr lang="zh-TW" altLang="en-US" smtClean="0"/>
              <a:pPr defTabSz="1006475"/>
              <a:t>11</a:t>
            </a:fld>
            <a:endParaRPr lang="en-US" altLang="zh-TW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Credit loss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695" y="1422083"/>
            <a:ext cx="8623300" cy="4930775"/>
          </a:xfrm>
        </p:spPr>
        <p:txBody>
          <a:bodyPr/>
          <a:lstStyle/>
          <a:p>
            <a:r>
              <a:rPr lang="en-US" sz="2400" smtClean="0">
                <a:solidFill>
                  <a:schemeClr val="tx2"/>
                </a:solidFill>
              </a:rPr>
              <a:t>In simple terms, a credit loss can be described as a decrease in the value of a portfolio over a specified period of time. 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So we must estimate both current value and the future value of the portfolio at the end of a given time horizon.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There are two conceptual approaches for measuring credit loss: </a:t>
            </a:r>
          </a:p>
          <a:p>
            <a:pPr lvl="1"/>
            <a:r>
              <a:rPr lang="en-US" sz="2000" b="1" smtClean="0">
                <a:solidFill>
                  <a:schemeClr val="tx2"/>
                </a:solidFill>
              </a:rPr>
              <a:t>default mode </a:t>
            </a:r>
            <a:r>
              <a:rPr lang="en-US" sz="2000" smtClean="0">
                <a:solidFill>
                  <a:schemeClr val="tx2"/>
                </a:solidFill>
              </a:rPr>
              <a:t>paradigm </a:t>
            </a:r>
          </a:p>
          <a:p>
            <a:pPr lvl="1"/>
            <a:r>
              <a:rPr lang="en-US" sz="2000" b="1" smtClean="0">
                <a:solidFill>
                  <a:schemeClr val="tx2"/>
                </a:solidFill>
              </a:rPr>
              <a:t>mark-to-market </a:t>
            </a:r>
            <a:r>
              <a:rPr lang="en-US" sz="2000" smtClean="0">
                <a:solidFill>
                  <a:schemeClr val="tx2"/>
                </a:solidFill>
              </a:rPr>
              <a:t>paradigm</a:t>
            </a:r>
          </a:p>
          <a:p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55530CEA-6680-4882-B9EE-7D79F259A127}" type="slidenum">
              <a:rPr lang="zh-TW" altLang="en-US" smtClean="0"/>
              <a:pPr defTabSz="1006475"/>
              <a:t>12</a:t>
            </a:fld>
            <a:endParaRPr lang="en-US" altLang="zh-TW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8653463" cy="941388"/>
          </a:xfrm>
        </p:spPr>
        <p:txBody>
          <a:bodyPr/>
          <a:lstStyle/>
          <a:p>
            <a:r>
              <a:rPr lang="en-US" dirty="0" smtClean="0"/>
              <a:t>Default mode paradigm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312863"/>
            <a:ext cx="9102725" cy="5453697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A credit loss occurs only in the event of default..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This approach is sometimes referred to as the </a:t>
            </a:r>
            <a:r>
              <a:rPr lang="en-US" sz="2400" b="1" dirty="0" smtClean="0">
                <a:solidFill>
                  <a:schemeClr val="tx2"/>
                </a:solidFill>
              </a:rPr>
              <a:t>two-state model.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The borrower either does or does not default.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If no default occurs, the credit loss is obviously zero.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If default occurs, exposure at default and loss given default must be estimated.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9F1BDAD2-FE2D-4B5F-8875-25DE63BE81C7}" type="slidenum">
              <a:rPr lang="zh-TW" altLang="en-US" smtClean="0"/>
              <a:pPr defTabSz="1006475"/>
              <a:t>13</a:t>
            </a:fld>
            <a:endParaRPr lang="en-US" altLang="zh-TW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73735" y="0"/>
            <a:ext cx="8653463" cy="941388"/>
          </a:xfrm>
        </p:spPr>
        <p:txBody>
          <a:bodyPr/>
          <a:lstStyle/>
          <a:p>
            <a:r>
              <a:rPr lang="en-US" dirty="0" smtClean="0"/>
              <a:t>Mark-to-market (MTM) paradigm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165225"/>
            <a:ext cx="9078913" cy="5422900"/>
          </a:xfrm>
        </p:spPr>
        <p:txBody>
          <a:bodyPr/>
          <a:lstStyle/>
          <a:p>
            <a:r>
              <a:rPr lang="en-US" sz="2400" smtClean="0">
                <a:solidFill>
                  <a:schemeClr val="tx2"/>
                </a:solidFill>
              </a:rPr>
              <a:t>Here , a credit loss occurs if:</a:t>
            </a:r>
          </a:p>
          <a:p>
            <a:pPr lvl="1"/>
            <a:r>
              <a:rPr lang="en-US" sz="2000" smtClean="0">
                <a:solidFill>
                  <a:schemeClr val="tx2"/>
                </a:solidFill>
              </a:rPr>
              <a:t>the borrower defaults </a:t>
            </a:r>
          </a:p>
          <a:p>
            <a:pPr lvl="1"/>
            <a:r>
              <a:rPr lang="en-US" sz="2000" smtClean="0">
                <a:solidFill>
                  <a:schemeClr val="tx2"/>
                </a:solidFill>
              </a:rPr>
              <a:t>the borrower's credit quality deteriorates (credit migration)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This  is therefore a </a:t>
            </a:r>
            <a:r>
              <a:rPr lang="en-US" sz="2400" b="1" smtClean="0">
                <a:solidFill>
                  <a:schemeClr val="tx2"/>
                </a:solidFill>
              </a:rPr>
              <a:t>multi-state paradigm</a:t>
            </a:r>
            <a:r>
              <a:rPr lang="en-US" sz="240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There can be an economic impact even if there is no default.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A true mark-to-market approach would take market-implied values in different non-defaulting states.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 However, because of data and liquidity issues, some banks use internal prices based on loss experiences.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other approaches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Top down </a:t>
            </a:r>
            <a:r>
              <a:rPr lang="en-US" sz="2400" dirty="0" err="1" smtClean="0">
                <a:solidFill>
                  <a:schemeClr val="tx2"/>
                </a:solidFill>
              </a:rPr>
              <a:t>vs</a:t>
            </a:r>
            <a:r>
              <a:rPr lang="en-US" sz="2400" dirty="0" smtClean="0">
                <a:solidFill>
                  <a:schemeClr val="tx2"/>
                </a:solidFill>
              </a:rPr>
              <a:t> Bottom Up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Structural </a:t>
            </a:r>
            <a:r>
              <a:rPr lang="en-US" sz="2400" dirty="0" err="1" smtClean="0">
                <a:solidFill>
                  <a:schemeClr val="tx2"/>
                </a:solidFill>
              </a:rPr>
              <a:t>vs</a:t>
            </a:r>
            <a:r>
              <a:rPr lang="en-US" sz="2400" dirty="0" smtClean="0">
                <a:solidFill>
                  <a:schemeClr val="tx2"/>
                </a:solidFill>
              </a:rPr>
              <a:t> Reduced form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Conditional </a:t>
            </a:r>
            <a:r>
              <a:rPr lang="en-US" sz="2400" dirty="0" err="1" smtClean="0">
                <a:solidFill>
                  <a:schemeClr val="tx2"/>
                </a:solidFill>
              </a:rPr>
              <a:t>vs</a:t>
            </a:r>
            <a:r>
              <a:rPr lang="en-US" sz="2400" dirty="0" smtClean="0">
                <a:solidFill>
                  <a:schemeClr val="tx2"/>
                </a:solidFill>
              </a:rPr>
              <a:t> Unconditional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3D0C8E-3DA5-49B2-932A-A2E75DD8E131}" type="slidenum">
              <a:rPr lang="zh-TW" altLang="en-US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1310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009527B9-8451-47B8-AEF2-01D6AFBA2DA5}" type="slidenum">
              <a:rPr lang="zh-TW" altLang="en-US" smtClean="0"/>
              <a:pPr defTabSz="1006475"/>
              <a:t>15</a:t>
            </a:fld>
            <a:endParaRPr lang="en-US" altLang="zh-TW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Mark-to-market paradigm approaches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6438" y="1235075"/>
            <a:ext cx="8623300" cy="4930775"/>
          </a:xfrm>
        </p:spPr>
        <p:txBody>
          <a:bodyPr/>
          <a:lstStyle/>
          <a:p>
            <a:r>
              <a:rPr lang="en-US" sz="2400" smtClean="0">
                <a:solidFill>
                  <a:schemeClr val="tx2"/>
                </a:solidFill>
              </a:rPr>
              <a:t>There are two well-known approaches in the mark-to-market paradigm :</a:t>
            </a:r>
          </a:p>
          <a:p>
            <a:pPr lvl="1"/>
            <a:r>
              <a:rPr lang="en-US" sz="2000" smtClean="0">
                <a:solidFill>
                  <a:schemeClr val="tx2"/>
                </a:solidFill>
              </a:rPr>
              <a:t>the discounted contractual cash flow approach </a:t>
            </a:r>
          </a:p>
          <a:p>
            <a:pPr lvl="1"/>
            <a:r>
              <a:rPr lang="en-US" sz="2000" smtClean="0">
                <a:solidFill>
                  <a:schemeClr val="tx2"/>
                </a:solidFill>
              </a:rPr>
              <a:t>the risk-neutral valuation approach</a:t>
            </a:r>
          </a:p>
          <a:p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D3B400FB-6588-4E6E-8DC0-BD292B430E59}" type="slidenum">
              <a:rPr lang="zh-TW" altLang="en-US" smtClean="0"/>
              <a:pPr defTabSz="1006475"/>
              <a:t>16</a:t>
            </a:fld>
            <a:endParaRPr lang="en-US" altLang="zh-TW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Discounted Contractual </a:t>
            </a:r>
            <a:r>
              <a:rPr lang="en-US" dirty="0" err="1" smtClean="0"/>
              <a:t>Cashflow</a:t>
            </a:r>
            <a:r>
              <a:rPr lang="en-US" dirty="0" smtClean="0"/>
              <a:t> Approach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161" y="860743"/>
            <a:ext cx="9112250" cy="6500177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The </a:t>
            </a:r>
            <a:r>
              <a:rPr lang="en-US" sz="2400" b="1" dirty="0" smtClean="0">
                <a:solidFill>
                  <a:schemeClr val="tx2"/>
                </a:solidFill>
              </a:rPr>
              <a:t>current value of a non-defaulted loan</a:t>
            </a:r>
            <a:r>
              <a:rPr lang="en-US" sz="2400" dirty="0" smtClean="0">
                <a:solidFill>
                  <a:schemeClr val="tx2"/>
                </a:solidFill>
              </a:rPr>
              <a:t> is measured as the present value of its future cash flows.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The cash flows are discounted using credit spreads which are equal to market-determined spreads for obligations of the same grade.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If external market rates cannot be applied, spreads implied by internal default history can be used.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The </a:t>
            </a:r>
            <a:r>
              <a:rPr lang="en-US" sz="2400" b="1" dirty="0" smtClean="0">
                <a:solidFill>
                  <a:schemeClr val="tx2"/>
                </a:solidFill>
              </a:rPr>
              <a:t>future value of a non-defaulted loan</a:t>
            </a:r>
            <a:r>
              <a:rPr lang="en-US" sz="2400" dirty="0" smtClean="0">
                <a:solidFill>
                  <a:schemeClr val="tx2"/>
                </a:solidFill>
              </a:rPr>
              <a:t> is dependent on the risk rating at the end of the time horizon and the credit spreads for that rating.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Therefore, changes in the value of the loan are the result of credit migration or changes in market credit spreads.  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In the </a:t>
            </a:r>
            <a:r>
              <a:rPr lang="en-US" sz="2400" b="1" dirty="0" smtClean="0">
                <a:solidFill>
                  <a:schemeClr val="tx2"/>
                </a:solidFill>
              </a:rPr>
              <a:t>event of a default</a:t>
            </a:r>
            <a:r>
              <a:rPr lang="en-US" sz="2400" dirty="0" smtClean="0">
                <a:solidFill>
                  <a:schemeClr val="tx2"/>
                </a:solidFill>
              </a:rPr>
              <a:t>, the future value is determined by the recovery rate, as in the default mode paradigm.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D982D8BE-88E4-4976-8742-E95654B23AEA}" type="slidenum">
              <a:rPr lang="zh-TW" altLang="en-US" smtClean="0"/>
              <a:pPr defTabSz="1006475"/>
              <a:t>17</a:t>
            </a:fld>
            <a:endParaRPr lang="en-US" altLang="zh-TW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Risk-Neutral Valuation Approach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108075"/>
            <a:ext cx="9128125" cy="5503863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This </a:t>
            </a:r>
            <a:r>
              <a:rPr lang="en-US" sz="2000" dirty="0" smtClean="0">
                <a:solidFill>
                  <a:schemeClr val="tx2"/>
                </a:solidFill>
              </a:rPr>
              <a:t>approach is derived from derivatives pricing theory.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Prices are an expectation of the discounted future cash flows in a risk-neutral market.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These default probabilities are therefore called risk-neutral default probabilities and are derived from the asset values in a risk-neutral option pricing approach.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Each cash flow in the risk-neutral approach depends on there being no default.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For example, if a payment is contractually due on a certain date, the lender receives the payment only if the borrower has not defaulted by this date.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 If the borrower defaults before this date, the lender receives nothing.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If the borrower defaults on this date, the value of the payment to the lender is determined by the recovery rate (1 - LGD rate).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The value of a loan is equal to the sum of the present values of these cash flows.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and Reduced Form Models</a:t>
            </a:r>
            <a:endParaRPr lang="en-IN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16BB6F-A5C5-4A92-AD20-9B27B6A0821A}" type="slidenum">
              <a:rPr lang="zh-TW" altLang="en-US" smtClean="0"/>
              <a:pPr/>
              <a:t>18</a:t>
            </a:fld>
            <a:endParaRPr lang="en-US" altLang="zh-TW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315918D5-3DE2-47D5-90FD-C0557B11F9F4}" type="slidenum">
              <a:rPr lang="zh-TW" altLang="en-US" smtClean="0"/>
              <a:pPr defTabSz="1006475"/>
              <a:t>1</a:t>
            </a:fld>
            <a:endParaRPr lang="en-US" altLang="zh-TW" smtClean="0"/>
          </a:p>
        </p:txBody>
      </p:sp>
      <p:sp>
        <p:nvSpPr>
          <p:cNvPr id="14339" name="PAGE HEADING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TW" smtClean="0"/>
              <a:t>Introduction to Credit Risk Modelling</a:t>
            </a:r>
          </a:p>
        </p:txBody>
      </p:sp>
      <p:sp>
        <p:nvSpPr>
          <p:cNvPr id="14340" name="BODY TEXT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62000" y="1681163"/>
            <a:ext cx="8623300" cy="4930775"/>
          </a:xfrm>
          <a:noFill/>
        </p:spPr>
        <p:txBody>
          <a:bodyPr/>
          <a:lstStyle/>
          <a:p>
            <a:pPr algn="just"/>
            <a:r>
              <a:rPr lang="en-US" altLang="zh-TW" sz="2400" dirty="0" smtClean="0">
                <a:solidFill>
                  <a:schemeClr val="tx2"/>
                </a:solidFill>
              </a:rPr>
              <a:t>Credit risk modeling helps to estimate how much credit is 'at risk' due to a default or changes in credit risk factors. </a:t>
            </a:r>
          </a:p>
          <a:p>
            <a:pPr algn="just"/>
            <a:r>
              <a:rPr lang="en-US" altLang="zh-TW" sz="2400" dirty="0" smtClean="0">
                <a:solidFill>
                  <a:schemeClr val="tx2"/>
                </a:solidFill>
              </a:rPr>
              <a:t>By doing so, it enables managers to price the credit risks they face more effectively. </a:t>
            </a:r>
          </a:p>
          <a:p>
            <a:pPr algn="just"/>
            <a:r>
              <a:rPr lang="en-US" altLang="zh-TW" sz="2400" dirty="0" smtClean="0">
                <a:solidFill>
                  <a:schemeClr val="tx2"/>
                </a:solidFill>
              </a:rPr>
              <a:t>It also helps them to calculate how much capital they need to set aside to protect against such risks.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8D2A946C-4331-4DBC-B2AB-731E3731DE4C}" type="slidenum">
              <a:rPr lang="zh-TW" altLang="en-US" smtClean="0"/>
              <a:pPr defTabSz="1006475"/>
              <a:t>19</a:t>
            </a:fld>
            <a:endParaRPr lang="en-US" altLang="zh-TW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Models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258888"/>
            <a:ext cx="8829675" cy="5353050"/>
          </a:xfrm>
        </p:spPr>
        <p:txBody>
          <a:bodyPr/>
          <a:lstStyle/>
          <a:p>
            <a:r>
              <a:rPr lang="en-US" sz="18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Probability of default is determined by 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the difference between the current value of the firm's assets and liabilities, and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by the volatility of the assets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Structural models are based on variables that can be observed over time in the market.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Asset values are inferred from equity prices.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Structural models are difficult to use if </a:t>
            </a:r>
            <a:r>
              <a:rPr lang="en-US" sz="2400" dirty="0" smtClean="0">
                <a:solidFill>
                  <a:schemeClr val="tx2"/>
                </a:solidFill>
              </a:rPr>
              <a:t>the capital </a:t>
            </a:r>
            <a:r>
              <a:rPr lang="en-US" sz="2400" dirty="0" smtClean="0">
                <a:solidFill>
                  <a:schemeClr val="tx2"/>
                </a:solidFill>
              </a:rPr>
              <a:t>structure is complicated and asset prices are not easily observable.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7A4E4E0A-1AF7-45A0-B61C-3EFD648CDE15}" type="slidenum">
              <a:rPr lang="zh-TW" altLang="en-US" smtClean="0"/>
              <a:pPr defTabSz="1006475"/>
              <a:t>20</a:t>
            </a:fld>
            <a:endParaRPr lang="en-US" altLang="zh-TW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Form Models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093" y="1309053"/>
            <a:ext cx="9080500" cy="5953125"/>
          </a:xfrm>
        </p:spPr>
        <p:txBody>
          <a:bodyPr/>
          <a:lstStyle/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Reduced form models do not attempt to explain default events.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Instead, they concentrate directly on default probability.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Default events are assumed to occur unexpectedly due to one or more exogenous events (observable and unobservable), independent of the borrower's asset value.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Observable risk factors include changes in macroeconomic factors such as GDP, interest rates, exchange rates, inflation.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Unobservable risk factors can be specific to a firm, industry or country.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Correlations among PDs for different borrowers are considered to arise from the dependence of different borrowers on the behavior of the underlying background factors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4A7FCD91-EE0E-4C47-BB0E-D2E082715397}" type="slidenum">
              <a:rPr lang="zh-TW" altLang="en-US" smtClean="0"/>
              <a:pPr defTabSz="1006475"/>
              <a:t>21</a:t>
            </a:fld>
            <a:endParaRPr lang="en-US" altLang="zh-TW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521335" y="0"/>
            <a:ext cx="8653463" cy="941388"/>
          </a:xfrm>
        </p:spPr>
        <p:txBody>
          <a:bodyPr/>
          <a:lstStyle/>
          <a:p>
            <a:r>
              <a:rPr lang="en-US" dirty="0" smtClean="0"/>
              <a:t>Reduced Form Models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858203"/>
            <a:ext cx="8985250" cy="6175375"/>
          </a:xfrm>
        </p:spPr>
        <p:txBody>
          <a:bodyPr/>
          <a:lstStyle/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Default in the reduced form approach is assumed to follow a </a:t>
            </a:r>
            <a:r>
              <a:rPr lang="en-US" sz="2000" b="1" dirty="0" smtClean="0">
                <a:solidFill>
                  <a:schemeClr val="tx2"/>
                </a:solidFill>
              </a:rPr>
              <a:t>Poisson distribution.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A Poisson distribution describes the number of events of some phenomenon (in this case, defaults) taking place during a specific period of time.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It is characterized by a rate parameter (t), which is the expected number of arrivals that occur per unit of time. 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In a Poisson process, arrivals occur one at a time rather than simultaneously. 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And any event occurring after time t is independent of an event occurring before time t.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 It is therefore relevant for credit risk modeling – </a:t>
            </a:r>
          </a:p>
          <a:p>
            <a:pPr lvl="1" algn="just"/>
            <a:r>
              <a:rPr lang="en-US" sz="2000" dirty="0" smtClean="0">
                <a:solidFill>
                  <a:schemeClr val="tx2"/>
                </a:solidFill>
              </a:rPr>
              <a:t>There is  a large number of obligors.</a:t>
            </a:r>
          </a:p>
          <a:p>
            <a:pPr lvl="1" algn="just"/>
            <a:r>
              <a:rPr lang="en-US" sz="2000" dirty="0" smtClean="0">
                <a:solidFill>
                  <a:schemeClr val="tx2"/>
                </a:solidFill>
              </a:rPr>
              <a:t>The probability of default by any one obligor is relatively small.</a:t>
            </a:r>
          </a:p>
          <a:p>
            <a:pPr lvl="1" algn="just"/>
            <a:r>
              <a:rPr lang="en-US" sz="2000" dirty="0" smtClean="0">
                <a:solidFill>
                  <a:schemeClr val="tx2"/>
                </a:solidFill>
              </a:rPr>
              <a:t>It is assumed that the number of defaults in one period is independent of the number of defaults in the following period.</a:t>
            </a:r>
          </a:p>
          <a:p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6F315BC6-5E81-4A12-B720-A8068E4E2A1C}" type="slidenum">
              <a:rPr lang="zh-TW" altLang="en-US" smtClean="0"/>
              <a:pPr defTabSz="1006475"/>
              <a:t>22</a:t>
            </a:fld>
            <a:endParaRPr lang="en-US" altLang="zh-TW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368935" y="0"/>
            <a:ext cx="8653463" cy="941388"/>
          </a:xfrm>
        </p:spPr>
        <p:txBody>
          <a:bodyPr/>
          <a:lstStyle/>
          <a:p>
            <a:r>
              <a:rPr lang="en-US" dirty="0" smtClean="0"/>
              <a:t>Correlations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216025"/>
            <a:ext cx="9348788" cy="4930775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The modeling of the </a:t>
            </a:r>
            <a:r>
              <a:rPr lang="en-US" sz="2400" dirty="0" err="1" smtClean="0">
                <a:solidFill>
                  <a:schemeClr val="tx2"/>
                </a:solidFill>
              </a:rPr>
              <a:t>covariation</a:t>
            </a:r>
            <a:r>
              <a:rPr lang="en-US" sz="2400" dirty="0" smtClean="0">
                <a:solidFill>
                  <a:schemeClr val="tx2"/>
                </a:solidFill>
              </a:rPr>
              <a:t> between default probability (PD) and exposure at default (EAD) is particularly important in the context of derivative instruments, where credit exposures are particularly market-driven.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 worsening of exposure may occur due to market events that tend to increase EAD while simultaneously reducing a borrower's ability to repay debt (that is, increasing a borrower's probability of default).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9A8F669D-FEA6-4CFB-B4AB-893F2B812D73}" type="slidenum">
              <a:rPr lang="zh-TW" altLang="en-US" smtClean="0"/>
              <a:pPr defTabSz="1006475"/>
              <a:t>23</a:t>
            </a:fld>
            <a:endParaRPr lang="en-US" altLang="zh-TW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Correlations</a:t>
            </a:r>
            <a:endParaRPr lang="en-US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663" y="1176338"/>
            <a:ext cx="9137650" cy="5599112"/>
          </a:xfrm>
        </p:spPr>
        <p:txBody>
          <a:bodyPr/>
          <a:lstStyle/>
          <a:p>
            <a:r>
              <a:rPr lang="en-US" sz="2400" smtClean="0">
                <a:solidFill>
                  <a:schemeClr val="tx2"/>
                </a:solidFill>
              </a:rPr>
              <a:t>There may also be correlation between exposure at default (EAD) and loss given default (LGD).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 For example, LGDs for borrowers within the same industry may tend to increase during periods when conditions in that industry are deteriorating (or vice-versa). 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The ability of banks to model these correlations, however, has been restricted due to data limitations and technical issues. 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LGD is frequently modeled as a fixed percentage of EAD, with actual percentage depending on the seniority of the claim. 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In practice, LGD is not constant.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So attempts have been made to model it as a random variable or to treat it as being dependent on other variables.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655" y="0"/>
            <a:ext cx="8653463" cy="941388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694" y="1178243"/>
            <a:ext cx="9125585" cy="4930775"/>
          </a:xfrm>
        </p:spPr>
        <p:txBody>
          <a:bodyPr/>
          <a:lstStyle/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A bank has a large number of small similar exposures which together add up to $ 100 million. The average one year probability of default for the loans  is 2% and the recovery rate averages 50%. The Copula correlation parameter is 0.1. Find the 99% one year VAR.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Solution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Default rate = </a:t>
            </a:r>
            <a:r>
              <a:rPr lang="en-US" sz="2000" dirty="0" err="1" smtClean="0">
                <a:solidFill>
                  <a:schemeClr val="tx2"/>
                </a:solidFill>
              </a:rPr>
              <a:t>Normsdist</a:t>
            </a:r>
            <a:r>
              <a:rPr lang="en-US" sz="2000" dirty="0" smtClean="0">
                <a:solidFill>
                  <a:schemeClr val="tx2"/>
                </a:solidFill>
              </a:rPr>
              <a:t>( [</a:t>
            </a:r>
            <a:r>
              <a:rPr lang="en-US" sz="2000" dirty="0" err="1" smtClean="0">
                <a:solidFill>
                  <a:schemeClr val="tx2"/>
                </a:solidFill>
              </a:rPr>
              <a:t>Normsinv</a:t>
            </a:r>
            <a:r>
              <a:rPr lang="en-US" sz="2000" dirty="0" smtClean="0">
                <a:solidFill>
                  <a:schemeClr val="tx2"/>
                </a:solidFill>
              </a:rPr>
              <a:t>( 0.02) + </a:t>
            </a:r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√0.1  </a:t>
            </a:r>
            <a:r>
              <a:rPr lang="en-US" sz="20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Normsinv</a:t>
            </a:r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(0.99)]/√(1 - 0.1)]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=</a:t>
            </a:r>
            <a:r>
              <a:rPr lang="en-US" sz="20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Normsdist</a:t>
            </a:r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[{-2.05375 + √0.1 X  2.3263 }/.9487]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= </a:t>
            </a:r>
            <a:r>
              <a:rPr lang="en-US" sz="20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Normsdist</a:t>
            </a:r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(-1.3894) = .08236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VAR= 100 X .08236 X 0.5 =  $ 4.118 million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3D0C8E-3DA5-49B2-932A-A2E75DD8E131}" type="slidenum">
              <a:rPr lang="zh-TW" altLang="en-US" smtClean="0"/>
              <a:pPr>
                <a:defRPr/>
              </a:pPr>
              <a:t>24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21A0C6BC-4147-44CA-924C-C2978C5237F0}" type="slidenum">
              <a:rPr lang="zh-TW" altLang="en-US" smtClean="0"/>
              <a:pPr defTabSz="1006475"/>
              <a:t>25</a:t>
            </a:fld>
            <a:endParaRPr lang="en-US" altLang="zh-TW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 Risk Models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Merton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Moody's KMV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Credit Metrics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Credit Risk+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Credit Portfolio View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Merton and KMV models</a:t>
            </a:r>
            <a:endParaRPr lang="en-IN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7D31CE-A456-4C40-93FD-27B6088DDA97}" type="slidenum">
              <a:rPr lang="zh-TW" altLang="en-US" smtClean="0"/>
              <a:pPr/>
              <a:t>26</a:t>
            </a:fld>
            <a:endParaRPr lang="en-US" altLang="zh-TW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566BFA0F-F2C7-4D19-989A-5489448BFC77}" type="slidenum">
              <a:rPr lang="zh-TW" altLang="en-US" smtClean="0"/>
              <a:pPr defTabSz="1006475"/>
              <a:t>27</a:t>
            </a:fld>
            <a:endParaRPr lang="en-US" altLang="zh-TW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gray"/>
        <p:txBody>
          <a:bodyPr/>
          <a:lstStyle/>
          <a:p>
            <a:r>
              <a:rPr lang="en-US" smtClean="0"/>
              <a:t>The Merton Model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681163"/>
            <a:ext cx="8623300" cy="4524315"/>
          </a:xfrm>
          <a:noFill/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This  model assumes that the firm has made one single  issue of zero coupon debt and equity.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Let V be value of the firm’s assets, D value of debt.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When debt matures, debt holders will receive the full value of their debt, D provided V &gt; D.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Equity holders will receive V-D.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If V &lt; D, debt holders will receive only a  part of the sums due and equity holders will receive nothing.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Value received by debt holders at time T = D – max {D-V</a:t>
            </a:r>
            <a:r>
              <a:rPr lang="en-US" sz="2400" baseline="-25000" dirty="0" smtClean="0">
                <a:solidFill>
                  <a:schemeClr val="tx2"/>
                </a:solidFill>
              </a:rPr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, 0}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D5DB34A6-615D-4A22-A399-EBD623904BF0}" type="slidenum">
              <a:rPr lang="zh-TW" altLang="en-US" smtClean="0"/>
              <a:pPr defTabSz="1006475"/>
              <a:t>28</a:t>
            </a:fld>
            <a:endParaRPr lang="en-US" altLang="zh-TW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gray"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Payoff </a:t>
            </a:r>
            <a:r>
              <a:rPr lang="en-US" dirty="0" smtClean="0"/>
              <a:t>from Debt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681163"/>
            <a:ext cx="8623300" cy="3305175"/>
          </a:xfrm>
          <a:noFill/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Examine  : D – max {D-V</a:t>
            </a:r>
            <a:r>
              <a:rPr lang="en-US" sz="2400" baseline="-25000" dirty="0" smtClean="0">
                <a:solidFill>
                  <a:schemeClr val="tx2"/>
                </a:solidFill>
              </a:rPr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, 0}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D is the pay off from investing in a default risk free instrument.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On the other hand, - max {D-V</a:t>
            </a:r>
            <a:r>
              <a:rPr lang="en-US" sz="2400" baseline="-25000" dirty="0" smtClean="0">
                <a:solidFill>
                  <a:schemeClr val="tx2"/>
                </a:solidFill>
              </a:rPr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, 0} is the pay off from a short position in a put option on the firm’s assets with a strike price of D and a maturity date of T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Thus risky debt </a:t>
            </a:r>
            <a:r>
              <a:rPr lang="en-US" sz="2400" dirty="0" smtClean="0">
                <a:solidFill>
                  <a:schemeClr val="tx2"/>
                </a:solidFill>
                <a:latin typeface="Arial Unicode MS" pitchFamily="34" charset="-128"/>
              </a:rPr>
              <a:t>☰</a:t>
            </a:r>
            <a:r>
              <a:rPr lang="en-US" sz="2400" dirty="0" smtClean="0">
                <a:solidFill>
                  <a:schemeClr val="tx2"/>
                </a:solidFill>
              </a:rPr>
              <a:t> long default risk free bond + short  put option with strike price D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672DBC7C-D3CE-47B5-B4F6-BE183507CFC2}" type="slidenum">
              <a:rPr lang="zh-TW" altLang="en-US" smtClean="0"/>
              <a:pPr defTabSz="1006475"/>
              <a:t>2</a:t>
            </a:fld>
            <a:endParaRPr lang="en-US" altLang="zh-TW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 Risk vs Credit Risk Modelling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9607" y="1308100"/>
            <a:ext cx="9024078" cy="5886450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Compared to market risk modeling, credit risk modeling is relatively new.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Credit risk is more contextual.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The time horizon is usually longer for credit risk.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Legal issues are more important in case of credit risk.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The upside is limited while the downside is huge.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If counterparty defaults, while the contract has negative value, </a:t>
            </a:r>
            <a:r>
              <a:rPr lang="en-US" sz="2400" dirty="0" smtClean="0">
                <a:solidFill>
                  <a:schemeClr val="tx2"/>
                </a:solidFill>
              </a:rPr>
              <a:t>the solvent </a:t>
            </a:r>
            <a:r>
              <a:rPr lang="en-US" sz="2400" dirty="0" smtClean="0">
                <a:solidFill>
                  <a:schemeClr val="tx2"/>
                </a:solidFill>
              </a:rPr>
              <a:t>party typically cannot walk away from the contract.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But if </a:t>
            </a:r>
            <a:r>
              <a:rPr lang="en-US" sz="2400" dirty="0" smtClean="0">
                <a:solidFill>
                  <a:schemeClr val="tx2"/>
                </a:solidFill>
              </a:rPr>
              <a:t>the defaulting </a:t>
            </a:r>
            <a:r>
              <a:rPr lang="en-US" sz="2400" dirty="0" smtClean="0">
                <a:solidFill>
                  <a:schemeClr val="tx2"/>
                </a:solidFill>
              </a:rPr>
              <a:t>party goes bankrupt, while contract has  a positive value, only a fraction of the funds owed will be received.</a:t>
            </a:r>
          </a:p>
          <a:p>
            <a:pPr>
              <a:buFont typeface="Symbol" pitchFamily="18" charset="2"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1693F116-03BC-4D90-A7F6-5F2A31358949}" type="slidenum">
              <a:rPr lang="zh-TW" altLang="en-US" smtClean="0"/>
              <a:pPr defTabSz="1006475"/>
              <a:t>29</a:t>
            </a:fld>
            <a:endParaRPr lang="en-US" altLang="zh-TW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gray"/>
        <p:txBody>
          <a:bodyPr/>
          <a:lstStyle/>
          <a:p>
            <a:r>
              <a:rPr lang="en-US" smtClean="0"/>
              <a:t>Value of the put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681163"/>
            <a:ext cx="8623300" cy="3305175"/>
          </a:xfrm>
          <a:noFill/>
        </p:spPr>
        <p:txBody>
          <a:bodyPr>
            <a:spAutoFit/>
          </a:bodyPr>
          <a:lstStyle/>
          <a:p>
            <a:r>
              <a:rPr lang="en-US" sz="2400" smtClean="0">
                <a:solidFill>
                  <a:schemeClr val="tx2"/>
                </a:solidFill>
              </a:rPr>
              <a:t>Value of the put completely determines the price differential between risky and riskless debt.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A higher value of the put  increases the price difference between risky and riskless bonds.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As volatility of firm value increases, the spread on the risky debt increases and the value of the put increases.</a:t>
            </a:r>
          </a:p>
          <a:p>
            <a:endParaRPr lang="en-US" sz="240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5EB458CE-C476-4BAA-93E8-AD0E01799007}" type="slidenum">
              <a:rPr lang="zh-TW" altLang="en-US" smtClean="0"/>
              <a:pPr defTabSz="1006475"/>
              <a:t>30</a:t>
            </a:fld>
            <a:endParaRPr lang="en-US" altLang="zh-TW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gray"/>
        <p:txBody>
          <a:bodyPr/>
          <a:lstStyle/>
          <a:p>
            <a:r>
              <a:rPr lang="en-US" smtClean="0"/>
              <a:t>Value of equity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4" y="1258888"/>
            <a:ext cx="8851265" cy="5353050"/>
          </a:xfrm>
        </p:spPr>
        <p:txBody>
          <a:bodyPr/>
          <a:lstStyle/>
          <a:p>
            <a:pPr>
              <a:tabLst>
                <a:tab pos="1946275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Let E be the value of the firm’s equity.</a:t>
            </a:r>
          </a:p>
          <a:p>
            <a:pPr>
              <a:tabLst>
                <a:tab pos="1946275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Let 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</a:t>
            </a:r>
            <a:r>
              <a:rPr lang="en-US" sz="2400" baseline="-25000" dirty="0" smtClean="0">
                <a:solidFill>
                  <a:schemeClr val="tx2"/>
                </a:solidFill>
                <a:sym typeface="Symbol" pitchFamily="18" charset="2"/>
              </a:rPr>
              <a:t>E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be the volatility of the firm’s equity.</a:t>
            </a:r>
          </a:p>
          <a:p>
            <a:pPr>
              <a:tabLst>
                <a:tab pos="1946275" algn="l"/>
              </a:tabLst>
            </a:pP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Claim of equity	= V</a:t>
            </a:r>
            <a:r>
              <a:rPr lang="en-US" sz="2400" baseline="-25000" dirty="0" smtClean="0">
                <a:solidFill>
                  <a:schemeClr val="tx2"/>
                </a:solidFill>
                <a:sym typeface="Symbol" pitchFamily="18" charset="2"/>
              </a:rPr>
              <a:t>T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– D if V</a:t>
            </a:r>
            <a:r>
              <a:rPr lang="en-US" sz="2400" baseline="-25000" dirty="0" smtClean="0">
                <a:solidFill>
                  <a:schemeClr val="tx2"/>
                </a:solidFill>
                <a:sym typeface="Symbol" pitchFamily="18" charset="2"/>
              </a:rPr>
              <a:t>T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≥ D</a:t>
            </a:r>
            <a:b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</a:b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		            </a:t>
            </a:r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= 0 otherwise</a:t>
            </a:r>
          </a:p>
          <a:p>
            <a:pPr>
              <a:tabLst>
                <a:tab pos="1946275" algn="l"/>
              </a:tabLst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The pay off is the same as that of a long call with strike price D.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58FED18F-5A4A-478B-9C7B-60B2E8314FB2}" type="slidenum">
              <a:rPr lang="zh-TW" altLang="en-US" smtClean="0"/>
              <a:pPr defTabSz="1006475"/>
              <a:t>31</a:t>
            </a:fld>
            <a:endParaRPr lang="en-US" altLang="zh-TW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gray"/>
        <p:txBody>
          <a:bodyPr/>
          <a:lstStyle/>
          <a:p>
            <a:r>
              <a:rPr lang="en-US" smtClean="0"/>
              <a:t>Valuing the put option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681163"/>
            <a:ext cx="8623300" cy="4395049"/>
          </a:xfrm>
          <a:noFill/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Assume the firm value follows a lognormal distribution with constant volatility, 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.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Let the risk free rate, r be also  constant.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Assume </a:t>
            </a:r>
            <a:r>
              <a:rPr lang="en-US" sz="2400" dirty="0" err="1" smtClean="0">
                <a:solidFill>
                  <a:schemeClr val="tx2"/>
                </a:solidFill>
              </a:rPr>
              <a:t>dV</a:t>
            </a:r>
            <a:r>
              <a:rPr lang="en-US" sz="2400" dirty="0" smtClean="0">
                <a:solidFill>
                  <a:schemeClr val="tx2"/>
                </a:solidFill>
              </a:rPr>
              <a:t> = µV </a:t>
            </a:r>
            <a:r>
              <a:rPr lang="en-US" sz="2400" dirty="0" err="1" smtClean="0">
                <a:solidFill>
                  <a:schemeClr val="tx2"/>
                </a:solidFill>
              </a:rPr>
              <a:t>dt</a:t>
            </a:r>
            <a:r>
              <a:rPr lang="en-US" sz="2400" dirty="0" smtClean="0">
                <a:solidFill>
                  <a:schemeClr val="tx2"/>
                </a:solidFill>
              </a:rPr>
              <a:t> + 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V </a:t>
            </a:r>
            <a:r>
              <a:rPr lang="en-US" sz="2400" dirty="0" err="1" smtClean="0">
                <a:solidFill>
                  <a:schemeClr val="tx2"/>
                </a:solidFill>
                <a:sym typeface="Symbol" pitchFamily="18" charset="2"/>
              </a:rPr>
              <a:t>dz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( Geometric Brownian motion)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The value of the put, p at time, t is given by: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p = K e</a:t>
            </a:r>
            <a:r>
              <a:rPr lang="en-US" sz="2400" baseline="30000" dirty="0" smtClean="0">
                <a:solidFill>
                  <a:schemeClr val="tx2"/>
                </a:solidFill>
              </a:rPr>
              <a:t>-r(T-t)</a:t>
            </a:r>
            <a:r>
              <a:rPr lang="en-US" sz="2400" dirty="0" smtClean="0">
                <a:solidFill>
                  <a:schemeClr val="tx2"/>
                </a:solidFill>
              </a:rPr>
              <a:t> N (-d</a:t>
            </a:r>
            <a:r>
              <a:rPr lang="en-US" sz="2400" baseline="-25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) – S N(-d</a:t>
            </a:r>
            <a:r>
              <a:rPr lang="en-US" sz="2400" baseline="-25000" dirty="0" smtClean="0">
                <a:solidFill>
                  <a:schemeClr val="tx2"/>
                </a:solidFill>
              </a:rPr>
              <a:t>1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p = D e</a:t>
            </a:r>
            <a:r>
              <a:rPr lang="en-US" sz="2400" baseline="30000" dirty="0" smtClean="0">
                <a:solidFill>
                  <a:schemeClr val="tx2"/>
                </a:solidFill>
              </a:rPr>
              <a:t>-r(T-t)</a:t>
            </a:r>
            <a:r>
              <a:rPr lang="en-US" sz="2400" dirty="0" smtClean="0">
                <a:solidFill>
                  <a:schemeClr val="tx2"/>
                </a:solidFill>
              </a:rPr>
              <a:t> N (-d</a:t>
            </a:r>
            <a:r>
              <a:rPr lang="en-US" sz="2400" baseline="-25000" dirty="0" smtClean="0">
                <a:solidFill>
                  <a:schemeClr val="tx2"/>
                </a:solidFill>
              </a:rPr>
              <a:t>1</a:t>
            </a:r>
            <a:r>
              <a:rPr lang="en-US" sz="2400" dirty="0" smtClean="0">
                <a:solidFill>
                  <a:schemeClr val="tx2"/>
                </a:solidFill>
              </a:rPr>
              <a:t> + 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</a:t>
            </a:r>
            <a:r>
              <a:rPr lang="en-US" sz="2400" dirty="0" smtClean="0">
                <a:solidFill>
                  <a:schemeClr val="tx2"/>
                </a:solidFill>
              </a:rPr>
              <a:t>T-t) – V </a:t>
            </a:r>
            <a:r>
              <a:rPr lang="en-US" sz="2400" baseline="-25000" dirty="0" smtClean="0">
                <a:solidFill>
                  <a:schemeClr val="tx2"/>
                </a:solidFill>
              </a:rPr>
              <a:t>t</a:t>
            </a:r>
            <a:r>
              <a:rPr lang="en-US" sz="2400" dirty="0" smtClean="0">
                <a:solidFill>
                  <a:schemeClr val="tx2"/>
                </a:solidFill>
              </a:rPr>
              <a:t>  N(-d</a:t>
            </a:r>
            <a:r>
              <a:rPr lang="en-US" sz="2400" baseline="-25000" dirty="0" smtClean="0">
                <a:solidFill>
                  <a:schemeClr val="tx2"/>
                </a:solidFill>
              </a:rPr>
              <a:t>1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d</a:t>
            </a:r>
            <a:r>
              <a:rPr lang="en-US" sz="2400" baseline="-25000" dirty="0" smtClean="0">
                <a:solidFill>
                  <a:schemeClr val="tx2"/>
                </a:solidFill>
              </a:rPr>
              <a:t>1</a:t>
            </a:r>
            <a:r>
              <a:rPr lang="en-US" sz="2400" dirty="0" smtClean="0">
                <a:solidFill>
                  <a:schemeClr val="tx2"/>
                </a:solidFill>
              </a:rPr>
              <a:t> = [1/ 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</a:t>
            </a:r>
            <a:r>
              <a:rPr lang="en-US" sz="2400" dirty="0" smtClean="0">
                <a:solidFill>
                  <a:schemeClr val="tx2"/>
                </a:solidFill>
              </a:rPr>
              <a:t> T-t]</a:t>
            </a:r>
            <a:r>
              <a:rPr lang="en-US" sz="2400" baseline="-250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[</a:t>
            </a:r>
            <a:r>
              <a:rPr lang="en-US" sz="2400" dirty="0" err="1" smtClean="0">
                <a:solidFill>
                  <a:schemeClr val="tx2"/>
                </a:solidFill>
              </a:rPr>
              <a:t>ln</a:t>
            </a:r>
            <a:r>
              <a:rPr lang="en-US" sz="2400" dirty="0" smtClean="0">
                <a:solidFill>
                  <a:schemeClr val="tx2"/>
                </a:solidFill>
              </a:rPr>
              <a:t> (V </a:t>
            </a:r>
            <a:r>
              <a:rPr lang="en-US" sz="2400" baseline="-25000" dirty="0" smtClean="0">
                <a:solidFill>
                  <a:schemeClr val="tx2"/>
                </a:solidFill>
              </a:rPr>
              <a:t>t </a:t>
            </a:r>
            <a:r>
              <a:rPr lang="en-US" sz="2400" dirty="0" smtClean="0">
                <a:solidFill>
                  <a:schemeClr val="tx2"/>
                </a:solidFill>
              </a:rPr>
              <a:t>/D) + (r+ ½ 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</a:t>
            </a:r>
            <a:r>
              <a:rPr lang="en-US" sz="2400" baseline="30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(T-t)]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61BDEA61-C93B-482C-BB29-F6FA9A5D8E79}" type="slidenum">
              <a:rPr lang="zh-TW" altLang="en-US" smtClean="0"/>
              <a:pPr defTabSz="1006475"/>
              <a:t>32</a:t>
            </a:fld>
            <a:endParaRPr lang="en-US" altLang="zh-TW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Valuing the call option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The value of the call is a function of the firm value and firm volatility.</a:t>
            </a:r>
          </a:p>
          <a:p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Firm volatility can be estimated from equity volatility.</a:t>
            </a:r>
          </a:p>
          <a:p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The value of the call can be calculated by: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     c = S N(d</a:t>
            </a:r>
            <a:r>
              <a:rPr lang="en-US" sz="2400" baseline="-250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) – K e</a:t>
            </a:r>
            <a:r>
              <a:rPr lang="en-US" sz="2400" baseline="300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-r(T-t)</a:t>
            </a:r>
            <a:r>
              <a:rPr lang="en-US" sz="2400" baseline="-250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 N (d</a:t>
            </a:r>
            <a:r>
              <a:rPr lang="en-US" sz="2400" baseline="-250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 )</a:t>
            </a:r>
          </a:p>
          <a:p>
            <a:pPr lvl="1">
              <a:buFont typeface="Frutiger 55 Roman" pitchFamily="34" charset="0"/>
              <a:buNone/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  c = </a:t>
            </a:r>
            <a:r>
              <a:rPr lang="en-US" sz="2400" dirty="0" err="1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V</a:t>
            </a:r>
            <a:r>
              <a:rPr lang="en-US" sz="2400" baseline="-25000" dirty="0" err="1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t</a:t>
            </a:r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 N(d</a:t>
            </a:r>
            <a:r>
              <a:rPr lang="en-US" sz="2400" baseline="-250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) – D e</a:t>
            </a:r>
            <a:r>
              <a:rPr lang="en-US" sz="2400" baseline="300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-r(T-t)</a:t>
            </a:r>
            <a:r>
              <a:rPr lang="en-US" sz="2400" baseline="-250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 N (d</a:t>
            </a:r>
            <a:r>
              <a:rPr lang="en-US" sz="2400" baseline="-250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cs typeface="Arial" charset="0"/>
                <a:sym typeface="Symbol" pitchFamily="18" charset="2"/>
              </a:rPr>
              <a:t> - T-t)</a:t>
            </a:r>
          </a:p>
          <a:p>
            <a:endParaRPr lang="en-US" sz="18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13193E00-1F82-482B-8B7C-3104DCA74790}" type="slidenum">
              <a:rPr lang="zh-TW" altLang="en-US" smtClean="0"/>
              <a:pPr defTabSz="1006475"/>
              <a:t>33</a:t>
            </a:fld>
            <a:endParaRPr lang="en-US" altLang="zh-TW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smtClean="0"/>
              <a:t>Problem 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857250"/>
            <a:ext cx="8858250" cy="6427788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The current value of the firm is $60 million and the value of the zero coupon bond to be redeemed in 3 years is $50 million.  The annual interest rate is 5% while the volatility of the firm value is 10%. Using the Merton Model, calculate the value of the firm’s equity.</a:t>
            </a:r>
          </a:p>
          <a:p>
            <a:r>
              <a:rPr lang="de-DE" sz="2000" dirty="0" smtClean="0">
                <a:solidFill>
                  <a:schemeClr val="tx2"/>
                </a:solidFill>
              </a:rPr>
              <a:t>Value of equity = C</a:t>
            </a:r>
            <a:r>
              <a:rPr lang="de-DE" sz="2000" baseline="-25000" dirty="0" smtClean="0">
                <a:solidFill>
                  <a:schemeClr val="tx2"/>
                </a:solidFill>
              </a:rPr>
              <a:t>t</a:t>
            </a:r>
            <a:r>
              <a:rPr lang="de-DE" sz="2000" dirty="0" smtClean="0">
                <a:solidFill>
                  <a:schemeClr val="tx2"/>
                </a:solidFill>
              </a:rPr>
              <a:t>  = V</a:t>
            </a:r>
            <a:r>
              <a:rPr lang="de-DE" sz="2000" baseline="-25000" dirty="0" smtClean="0">
                <a:solidFill>
                  <a:schemeClr val="tx2"/>
                </a:solidFill>
              </a:rPr>
              <a:t>t</a:t>
            </a:r>
            <a:r>
              <a:rPr lang="de-DE" sz="2000" dirty="0" smtClean="0">
                <a:solidFill>
                  <a:schemeClr val="tx2"/>
                </a:solidFill>
              </a:rPr>
              <a:t> x N(d) – De</a:t>
            </a:r>
            <a:r>
              <a:rPr lang="de-DE" sz="2000" baseline="30000" dirty="0" smtClean="0">
                <a:solidFill>
                  <a:schemeClr val="tx2"/>
                </a:solidFill>
              </a:rPr>
              <a:t>-r(T-t)</a:t>
            </a:r>
            <a:r>
              <a:rPr lang="de-DE" sz="2000" dirty="0" smtClean="0">
                <a:solidFill>
                  <a:schemeClr val="tx2"/>
                </a:solidFill>
              </a:rPr>
              <a:t> x N (d-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</a:t>
            </a:r>
            <a:r>
              <a:rPr lang="de-DE" sz="2000" dirty="0" smtClean="0">
                <a:solidFill>
                  <a:schemeClr val="tx2"/>
                </a:solidFill>
              </a:rPr>
              <a:t>T-t)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     d = [1/ 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</a:t>
            </a:r>
            <a:r>
              <a:rPr lang="en-US" sz="2000" dirty="0" smtClean="0">
                <a:solidFill>
                  <a:schemeClr val="tx2"/>
                </a:solidFill>
              </a:rPr>
              <a:t> T-t]</a:t>
            </a:r>
            <a:r>
              <a:rPr lang="en-US" sz="2000" baseline="-25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dirty="0" err="1" smtClean="0">
                <a:solidFill>
                  <a:schemeClr val="tx2"/>
                </a:solidFill>
              </a:rPr>
              <a:t>ln</a:t>
            </a:r>
            <a:r>
              <a:rPr lang="en-US" sz="2000" dirty="0" smtClean="0">
                <a:solidFill>
                  <a:schemeClr val="tx2"/>
                </a:solidFill>
              </a:rPr>
              <a:t> (V </a:t>
            </a:r>
            <a:r>
              <a:rPr lang="en-US" sz="2000" baseline="-25000" dirty="0" smtClean="0">
                <a:solidFill>
                  <a:schemeClr val="tx2"/>
                </a:solidFill>
              </a:rPr>
              <a:t>t </a:t>
            </a:r>
            <a:r>
              <a:rPr lang="en-US" sz="2000" dirty="0" smtClean="0">
                <a:solidFill>
                  <a:schemeClr val="tx2"/>
                </a:solidFill>
              </a:rPr>
              <a:t>/D) + (r+ ½ </a:t>
            </a:r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</a:t>
            </a:r>
            <a:r>
              <a:rPr lang="en-US" sz="2000" baseline="30000" dirty="0" smtClean="0">
                <a:solidFill>
                  <a:schemeClr val="tx2"/>
                </a:solidFill>
              </a:rPr>
              <a:t>2)</a:t>
            </a:r>
            <a:r>
              <a:rPr lang="en-US" sz="2000" dirty="0" smtClean="0">
                <a:solidFill>
                  <a:schemeClr val="tx2"/>
                </a:solidFill>
              </a:rPr>
              <a:t> (T-t)]</a:t>
            </a:r>
            <a:endParaRPr lang="pt-BR" sz="2000" dirty="0" smtClean="0">
              <a:solidFill>
                <a:schemeClr val="tx2"/>
              </a:solidFill>
            </a:endParaRPr>
          </a:p>
          <a:p>
            <a:r>
              <a:rPr lang="pt-BR" sz="2000" dirty="0" smtClean="0">
                <a:solidFill>
                  <a:schemeClr val="tx2"/>
                </a:solidFill>
              </a:rPr>
              <a:t>	</a:t>
            </a:r>
            <a:r>
              <a:rPr lang="de-DE" sz="2000" dirty="0" smtClean="0">
                <a:solidFill>
                  <a:schemeClr val="tx2"/>
                </a:solidFill>
              </a:rPr>
              <a:t> C</a:t>
            </a:r>
            <a:r>
              <a:rPr lang="de-DE" sz="2000" baseline="-25000" dirty="0" smtClean="0">
                <a:solidFill>
                  <a:schemeClr val="tx2"/>
                </a:solidFill>
              </a:rPr>
              <a:t>t</a:t>
            </a:r>
            <a:r>
              <a:rPr lang="de-DE" sz="2000" dirty="0" smtClean="0">
                <a:solidFill>
                  <a:schemeClr val="tx2"/>
                </a:solidFill>
              </a:rPr>
              <a:t> </a:t>
            </a:r>
            <a:r>
              <a:rPr lang="pt-BR" sz="2000" dirty="0" smtClean="0">
                <a:solidFill>
                  <a:schemeClr val="tx2"/>
                </a:solidFill>
              </a:rPr>
              <a:t>	=	60 x N (d) – (50)e</a:t>
            </a:r>
            <a:r>
              <a:rPr lang="pt-BR" sz="2000" baseline="30000" dirty="0" smtClean="0">
                <a:solidFill>
                  <a:schemeClr val="tx2"/>
                </a:solidFill>
              </a:rPr>
              <a:t>-(.05)(3)</a:t>
            </a:r>
            <a:r>
              <a:rPr lang="pt-BR" sz="2000" dirty="0" smtClean="0">
                <a:solidFill>
                  <a:schemeClr val="tx2"/>
                </a:solidFill>
              </a:rPr>
              <a:t> x N [d-(.1)</a:t>
            </a:r>
            <a:r>
              <a:rPr lang="pt-BR" sz="2000" dirty="0" smtClean="0">
                <a:solidFill>
                  <a:schemeClr val="tx2"/>
                </a:solidFill>
                <a:sym typeface="Symbol" pitchFamily="18" charset="2"/>
              </a:rPr>
              <a:t></a:t>
            </a:r>
            <a:r>
              <a:rPr lang="pt-BR" sz="2000" dirty="0" smtClean="0">
                <a:solidFill>
                  <a:schemeClr val="tx2"/>
                </a:solidFill>
              </a:rPr>
              <a:t>3]</a:t>
            </a:r>
          </a:p>
          <a:p>
            <a:r>
              <a:rPr lang="pt-BR" sz="2000" dirty="0" smtClean="0">
                <a:solidFill>
                  <a:schemeClr val="tx2"/>
                </a:solidFill>
              </a:rPr>
              <a:t>	</a:t>
            </a:r>
            <a:r>
              <a:rPr lang="de-DE" sz="2000" dirty="0" smtClean="0">
                <a:solidFill>
                  <a:schemeClr val="tx2"/>
                </a:solidFill>
              </a:rPr>
              <a:t>d</a:t>
            </a:r>
            <a:r>
              <a:rPr lang="pt-BR" sz="2000" dirty="0" smtClean="0">
                <a:solidFill>
                  <a:schemeClr val="tx2"/>
                </a:solidFill>
              </a:rPr>
              <a:t>	=	[.1823 +( .05+.01/2)(3)]/.17321           			                =	.3473/ .17321 = 2.005</a:t>
            </a:r>
          </a:p>
          <a:p>
            <a:r>
              <a:rPr lang="pt-BR" sz="2000" dirty="0" smtClean="0">
                <a:solidFill>
                  <a:schemeClr val="tx2"/>
                </a:solidFill>
              </a:rPr>
              <a:t>	</a:t>
            </a:r>
            <a:r>
              <a:rPr lang="de-DE" sz="2000" dirty="0" smtClean="0">
                <a:solidFill>
                  <a:schemeClr val="tx2"/>
                </a:solidFill>
              </a:rPr>
              <a:t> C</a:t>
            </a:r>
            <a:r>
              <a:rPr lang="de-DE" sz="2000" baseline="-25000" dirty="0" smtClean="0">
                <a:solidFill>
                  <a:schemeClr val="tx2"/>
                </a:solidFill>
              </a:rPr>
              <a:t>t</a:t>
            </a:r>
            <a:r>
              <a:rPr lang="de-DE" sz="2000" dirty="0" smtClean="0">
                <a:solidFill>
                  <a:schemeClr val="tx2"/>
                </a:solidFill>
              </a:rPr>
              <a:t> </a:t>
            </a:r>
            <a:r>
              <a:rPr lang="pt-BR" sz="2000" dirty="0" smtClean="0">
                <a:solidFill>
                  <a:schemeClr val="tx2"/>
                </a:solidFill>
              </a:rPr>
              <a:t>	=	60 N (2.005) – (50) (.8607) N (2.005 - .17321)</a:t>
            </a:r>
          </a:p>
          <a:p>
            <a:r>
              <a:rPr lang="pt-BR" sz="2000" dirty="0" smtClean="0">
                <a:solidFill>
                  <a:schemeClr val="tx2"/>
                </a:solidFill>
              </a:rPr>
              <a:t>		=	60 N (2.005) – (43.035) N (1.8318)</a:t>
            </a:r>
          </a:p>
          <a:p>
            <a:r>
              <a:rPr lang="pt-BR" sz="2000" dirty="0" smtClean="0">
                <a:solidFill>
                  <a:schemeClr val="tx2"/>
                </a:solidFill>
              </a:rPr>
              <a:t>		=	(60) (.9775) – (43.035) (.9665)</a:t>
            </a:r>
          </a:p>
          <a:p>
            <a:r>
              <a:rPr lang="pt-BR" sz="2000" dirty="0" smtClean="0">
                <a:solidFill>
                  <a:schemeClr val="tx2"/>
                </a:solidFill>
              </a:rPr>
              <a:t>		=	$17.057 million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1254125" y="6464300"/>
            <a:ext cx="67706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i="1">
                <a:solidFill>
                  <a:schemeClr val="tx2"/>
                </a:solidFill>
              </a:rPr>
              <a:t>V = value of firm, 	</a:t>
            </a:r>
            <a:r>
              <a:rPr lang="en-US" b="1" i="1">
                <a:solidFill>
                  <a:schemeClr val="tx2"/>
                </a:solidFill>
              </a:rPr>
              <a:t>D = face value of zero coupon debt</a:t>
            </a:r>
          </a:p>
          <a:p>
            <a:r>
              <a:rPr lang="en-US" b="1" i="1">
                <a:solidFill>
                  <a:schemeClr val="tx2"/>
                </a:solidFill>
                <a:sym typeface="Symbol" pitchFamily="18" charset="2"/>
              </a:rPr>
              <a:t> </a:t>
            </a:r>
            <a:r>
              <a:rPr lang="en-US" b="1" i="1">
                <a:solidFill>
                  <a:schemeClr val="tx2"/>
                </a:solidFill>
              </a:rPr>
              <a:t>= firm value volatility, r =	interest rate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50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5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5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CB823000-DA34-419B-A224-EA93C08F36E1}" type="slidenum">
              <a:rPr lang="zh-TW" altLang="en-US" smtClean="0"/>
              <a:pPr defTabSz="1006475"/>
              <a:t>34</a:t>
            </a:fld>
            <a:endParaRPr lang="en-US" altLang="zh-TW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79463" y="-195263"/>
            <a:ext cx="8653462" cy="941388"/>
          </a:xfrm>
        </p:spPr>
        <p:txBody>
          <a:bodyPr/>
          <a:lstStyle/>
          <a:p>
            <a:r>
              <a:rPr lang="en-US" b="1" smtClean="0"/>
              <a:t>Problem</a:t>
            </a:r>
            <a:endParaRPr lang="en-US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913" y="974725"/>
            <a:ext cx="9158287" cy="6145213"/>
          </a:xfrm>
        </p:spPr>
        <p:txBody>
          <a:bodyPr/>
          <a:lstStyle/>
          <a:p>
            <a:r>
              <a:rPr lang="pt-BR" sz="2000" dirty="0" smtClean="0">
                <a:solidFill>
                  <a:schemeClr val="tx2"/>
                </a:solidFill>
              </a:rPr>
              <a:t>      </a:t>
            </a:r>
            <a:r>
              <a:rPr lang="en-US" sz="2000" dirty="0" smtClean="0">
                <a:solidFill>
                  <a:schemeClr val="tx2"/>
                </a:solidFill>
              </a:rPr>
              <a:t>In the earlier problem, calculate the value of the firm’s 	debt.</a:t>
            </a:r>
          </a:p>
          <a:p>
            <a:r>
              <a:rPr lang="en-US" sz="2000" dirty="0" err="1" smtClean="0">
                <a:solidFill>
                  <a:schemeClr val="tx2"/>
                </a:solidFill>
              </a:rPr>
              <a:t>D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t</a:t>
            </a:r>
            <a:r>
              <a:rPr lang="en-US" sz="2000" dirty="0" smtClean="0">
                <a:solidFill>
                  <a:schemeClr val="tx2"/>
                </a:solidFill>
              </a:rPr>
              <a:t>	=	De</a:t>
            </a:r>
            <a:r>
              <a:rPr lang="en-US" sz="2000" baseline="30000" dirty="0" smtClean="0">
                <a:solidFill>
                  <a:schemeClr val="tx2"/>
                </a:solidFill>
              </a:rPr>
              <a:t>-r(T-t)</a:t>
            </a:r>
            <a:r>
              <a:rPr lang="en-US" sz="2000" dirty="0" smtClean="0">
                <a:solidFill>
                  <a:schemeClr val="tx2"/>
                </a:solidFill>
              </a:rPr>
              <a:t> – p</a:t>
            </a:r>
            <a:r>
              <a:rPr lang="en-US" sz="2000" baseline="-25000" dirty="0" smtClean="0">
                <a:solidFill>
                  <a:schemeClr val="tx2"/>
                </a:solidFill>
              </a:rPr>
              <a:t>t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		=	50e</a:t>
            </a:r>
            <a:r>
              <a:rPr lang="en-US" sz="2000" baseline="30000" dirty="0" smtClean="0">
                <a:solidFill>
                  <a:schemeClr val="tx2"/>
                </a:solidFill>
              </a:rPr>
              <a:t>-.05(3)</a:t>
            </a:r>
            <a:r>
              <a:rPr lang="en-US" sz="2000" dirty="0" smtClean="0">
                <a:solidFill>
                  <a:schemeClr val="tx2"/>
                </a:solidFill>
              </a:rPr>
              <a:t> – p</a:t>
            </a:r>
            <a:r>
              <a:rPr lang="en-US" sz="2000" baseline="-25000" dirty="0" smtClean="0">
                <a:solidFill>
                  <a:schemeClr val="tx2"/>
                </a:solidFill>
              </a:rPr>
              <a:t>t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		=	43.035 – p</a:t>
            </a:r>
            <a:r>
              <a:rPr lang="en-US" sz="2000" baseline="-25000" dirty="0" smtClean="0">
                <a:solidFill>
                  <a:schemeClr val="tx2"/>
                </a:solidFill>
              </a:rPr>
              <a:t>t</a:t>
            </a: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Based on put call parity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	p</a:t>
            </a:r>
            <a:r>
              <a:rPr lang="en-US" sz="2000" baseline="-25000" dirty="0" smtClean="0">
                <a:solidFill>
                  <a:schemeClr val="tx2"/>
                </a:solidFill>
              </a:rPr>
              <a:t>t</a:t>
            </a:r>
            <a:r>
              <a:rPr lang="de-DE" sz="2000" dirty="0" smtClean="0">
                <a:solidFill>
                  <a:schemeClr val="tx2"/>
                </a:solidFill>
              </a:rPr>
              <a:t>	=	C</a:t>
            </a:r>
            <a:r>
              <a:rPr lang="de-DE" sz="2000" baseline="-25000" dirty="0" smtClean="0">
                <a:solidFill>
                  <a:schemeClr val="tx2"/>
                </a:solidFill>
              </a:rPr>
              <a:t>t</a:t>
            </a:r>
            <a:r>
              <a:rPr lang="de-DE" sz="2000" dirty="0" smtClean="0">
                <a:solidFill>
                  <a:schemeClr val="tx2"/>
                </a:solidFill>
              </a:rPr>
              <a:t> + De</a:t>
            </a:r>
            <a:r>
              <a:rPr lang="de-DE" sz="2000" baseline="30000" dirty="0" smtClean="0">
                <a:solidFill>
                  <a:schemeClr val="tx2"/>
                </a:solidFill>
              </a:rPr>
              <a:t>-r(T-t)</a:t>
            </a:r>
            <a:r>
              <a:rPr lang="de-DE" sz="2000" dirty="0" smtClean="0">
                <a:solidFill>
                  <a:schemeClr val="tx2"/>
                </a:solidFill>
              </a:rPr>
              <a:t> – V</a:t>
            </a:r>
          </a:p>
          <a:p>
            <a:r>
              <a:rPr lang="de-DE" sz="2000" dirty="0" smtClean="0">
                <a:solidFill>
                  <a:schemeClr val="tx2"/>
                </a:solidFill>
              </a:rPr>
              <a:t>Or	</a:t>
            </a:r>
            <a:r>
              <a:rPr lang="en-US" sz="2000" dirty="0" smtClean="0">
                <a:solidFill>
                  <a:schemeClr val="tx2"/>
                </a:solidFill>
              </a:rPr>
              <a:t>p</a:t>
            </a:r>
            <a:r>
              <a:rPr lang="en-US" sz="2000" baseline="-25000" dirty="0" smtClean="0">
                <a:solidFill>
                  <a:schemeClr val="tx2"/>
                </a:solidFill>
              </a:rPr>
              <a:t>t</a:t>
            </a:r>
            <a:r>
              <a:rPr lang="de-DE" sz="2000" dirty="0" smtClean="0">
                <a:solidFill>
                  <a:schemeClr val="tx2"/>
                </a:solidFill>
              </a:rPr>
              <a:t>	=	17.057 + 43.035 – 60	=  .092</a:t>
            </a:r>
          </a:p>
          <a:p>
            <a:r>
              <a:rPr lang="de-DE" sz="2000" dirty="0" smtClean="0">
                <a:solidFill>
                  <a:schemeClr val="tx2"/>
                </a:solidFill>
              </a:rPr>
              <a:t>	</a:t>
            </a:r>
            <a:r>
              <a:rPr lang="en-US" sz="2000" dirty="0" err="1" smtClean="0">
                <a:solidFill>
                  <a:schemeClr val="tx2"/>
                </a:solidFill>
              </a:rPr>
              <a:t>D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t</a:t>
            </a:r>
            <a:r>
              <a:rPr lang="en-US" sz="2000" dirty="0" smtClean="0">
                <a:solidFill>
                  <a:schemeClr val="tx2"/>
                </a:solidFill>
              </a:rPr>
              <a:t>	=	43.035 - .092		=  $42.943 million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Alternatively, value of debt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	=	Firm value – Equity value     	=  60 – 17.057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	=	$42.943 million</a:t>
            </a:r>
          </a:p>
          <a:p>
            <a:endParaRPr lang="en-US" sz="2400" dirty="0" smtClean="0"/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0" y="3471863"/>
            <a:ext cx="100584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IN"/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0" y="3576638"/>
            <a:ext cx="100584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IN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60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60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60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335" y="1300163"/>
            <a:ext cx="8623300" cy="4930775"/>
          </a:xfrm>
        </p:spPr>
        <p:txBody>
          <a:bodyPr/>
          <a:lstStyle/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The value of an emerging market  firm’s asset is $20 million.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The firm’s sole liability consists of a pure discount bond with face value of $15 million and one year remaining until maturity.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At the end of the next year, the value of firm’s assets will either be $40 million or $10 million.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The riskless interest rate is 20 percent.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Compute the value of the firm’s equity and the value of the firm’s debt.</a:t>
            </a:r>
          </a:p>
          <a:p>
            <a:pPr algn="just">
              <a:buNone/>
            </a:pPr>
            <a:endParaRPr lang="en-US" sz="2600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DAFDD7-D451-470D-9FED-24B94617414F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4" y="1681163"/>
            <a:ext cx="8907463" cy="5862637"/>
          </a:xfrm>
        </p:spPr>
        <p:txBody>
          <a:bodyPr/>
          <a:lstStyle/>
          <a:p>
            <a:pPr algn="just"/>
            <a:r>
              <a:rPr lang="en-US" sz="2600" dirty="0" smtClean="0">
                <a:solidFill>
                  <a:schemeClr val="tx2"/>
                </a:solidFill>
              </a:rPr>
              <a:t>Define V</a:t>
            </a:r>
            <a:r>
              <a:rPr lang="en-US" sz="2600" baseline="-25000" dirty="0" smtClean="0">
                <a:solidFill>
                  <a:schemeClr val="tx2"/>
                </a:solidFill>
              </a:rPr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as the value of the firm’s assets. In a binomial framework, </a:t>
            </a:r>
          </a:p>
          <a:p>
            <a:pPr algn="just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				V</a:t>
            </a:r>
            <a:r>
              <a:rPr lang="en-US" sz="2600" baseline="-25000" dirty="0" smtClean="0">
                <a:solidFill>
                  <a:schemeClr val="tx2"/>
                </a:solidFill>
              </a:rPr>
              <a:t>, T, u</a:t>
            </a:r>
            <a:r>
              <a:rPr lang="en-US" sz="2600" dirty="0" smtClean="0">
                <a:solidFill>
                  <a:schemeClr val="tx2"/>
                </a:solidFill>
              </a:rPr>
              <a:t> = 40</a:t>
            </a:r>
          </a:p>
          <a:p>
            <a:pPr algn="just"/>
            <a:r>
              <a:rPr lang="en-US" sz="2600" dirty="0" smtClean="0">
                <a:solidFill>
                  <a:schemeClr val="tx2"/>
                </a:solidFill>
              </a:rPr>
              <a:t> V</a:t>
            </a:r>
            <a:r>
              <a:rPr lang="en-US" sz="2600" baseline="-25000" dirty="0" smtClean="0">
                <a:solidFill>
                  <a:schemeClr val="tx2"/>
                </a:solidFill>
              </a:rPr>
              <a:t>, T - 1</a:t>
            </a:r>
            <a:r>
              <a:rPr lang="en-US" sz="2600" dirty="0" smtClean="0">
                <a:solidFill>
                  <a:schemeClr val="tx2"/>
                </a:solidFill>
              </a:rPr>
              <a:t> = 20</a:t>
            </a:r>
          </a:p>
          <a:p>
            <a:pPr algn="just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				 V</a:t>
            </a:r>
            <a:r>
              <a:rPr lang="en-US" sz="2600" baseline="-25000" dirty="0" smtClean="0">
                <a:solidFill>
                  <a:schemeClr val="tx2"/>
                </a:solidFill>
              </a:rPr>
              <a:t>, T, d</a:t>
            </a:r>
            <a:r>
              <a:rPr lang="en-US" sz="2600" dirty="0" smtClean="0">
                <a:solidFill>
                  <a:schemeClr val="tx2"/>
                </a:solidFill>
              </a:rPr>
              <a:t> = 10</a:t>
            </a:r>
          </a:p>
          <a:p>
            <a:pPr algn="just"/>
            <a:r>
              <a:rPr lang="en-US" sz="2600" dirty="0" smtClean="0">
                <a:solidFill>
                  <a:schemeClr val="tx2"/>
                </a:solidFill>
              </a:rPr>
              <a:t>Define E as the value of the firm’s equity, and K as the face value of the firm’s debt. K = 15. then</a:t>
            </a:r>
          </a:p>
          <a:p>
            <a:pPr algn="just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				E</a:t>
            </a:r>
            <a:r>
              <a:rPr lang="en-US" sz="2600" baseline="-25000" dirty="0" smtClean="0">
                <a:solidFill>
                  <a:schemeClr val="tx2"/>
                </a:solidFill>
              </a:rPr>
              <a:t>T, u</a:t>
            </a:r>
            <a:r>
              <a:rPr lang="en-US" sz="2600" dirty="0" smtClean="0">
                <a:solidFill>
                  <a:schemeClr val="tx2"/>
                </a:solidFill>
              </a:rPr>
              <a:t> = 25  = 40 - 15</a:t>
            </a:r>
          </a:p>
          <a:p>
            <a:pPr algn="just"/>
            <a:r>
              <a:rPr lang="en-US" sz="2600" dirty="0" smtClean="0">
                <a:solidFill>
                  <a:schemeClr val="tx2"/>
                </a:solidFill>
              </a:rPr>
              <a:t> 	     E</a:t>
            </a:r>
            <a:r>
              <a:rPr lang="en-US" sz="2600" baseline="-25000" dirty="0" smtClean="0">
                <a:solidFill>
                  <a:schemeClr val="tx2"/>
                </a:solidFill>
              </a:rPr>
              <a:t>T - 1</a:t>
            </a:r>
            <a:endParaRPr lang="en-US" sz="2600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n-US" sz="2600" dirty="0" smtClean="0">
                <a:solidFill>
                  <a:schemeClr val="tx2"/>
                </a:solidFill>
              </a:rPr>
              <a:t>				 E</a:t>
            </a:r>
            <a:r>
              <a:rPr lang="en-US" sz="2600" baseline="-25000" dirty="0" smtClean="0">
                <a:solidFill>
                  <a:schemeClr val="tx2"/>
                </a:solidFill>
              </a:rPr>
              <a:t>T, d</a:t>
            </a:r>
            <a:r>
              <a:rPr lang="en-US" sz="2600" dirty="0" smtClean="0">
                <a:solidFill>
                  <a:schemeClr val="tx2"/>
                </a:solidFill>
              </a:rPr>
              <a:t> = 0</a:t>
            </a:r>
          </a:p>
          <a:p>
            <a:pPr algn="just"/>
            <a:endParaRPr lang="en-US" sz="26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DAFDD7-D451-470D-9FED-24B94617414F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780000" y="2968614"/>
            <a:ext cx="602465" cy="321314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80000" y="3490750"/>
            <a:ext cx="602465" cy="401643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780000" y="5820280"/>
            <a:ext cx="602465" cy="321314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80000" y="6342415"/>
            <a:ext cx="602465" cy="401643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957263"/>
            <a:ext cx="8623300" cy="5654675"/>
          </a:xfrm>
        </p:spPr>
        <p:txBody>
          <a:bodyPr/>
          <a:lstStyle/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Let current asset value be V.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At the end of  a period, asset values can be V (1+ u)  </a:t>
            </a:r>
            <a:r>
              <a:rPr lang="en-US" sz="2400" dirty="0" err="1" smtClean="0">
                <a:solidFill>
                  <a:schemeClr val="tx2"/>
                </a:solidFill>
              </a:rPr>
              <a:t>ie</a:t>
            </a:r>
            <a:r>
              <a:rPr lang="en-US" sz="2400" dirty="0" smtClean="0">
                <a:solidFill>
                  <a:schemeClr val="tx2"/>
                </a:solidFill>
              </a:rPr>
              <a:t> 40 or V(1+d) </a:t>
            </a:r>
            <a:r>
              <a:rPr lang="en-US" sz="2400" dirty="0" err="1" smtClean="0">
                <a:solidFill>
                  <a:schemeClr val="tx2"/>
                </a:solidFill>
              </a:rPr>
              <a:t>ie</a:t>
            </a:r>
            <a:r>
              <a:rPr lang="en-US" sz="2400" dirty="0" smtClean="0">
                <a:solidFill>
                  <a:schemeClr val="tx2"/>
                </a:solidFill>
              </a:rPr>
              <a:t> 10.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If the firm’s assets have an uptick, then u = [40-20)/20] = 1.0.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The value of d is  d = [(20-40)/40] = - 0.5.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Therefore, with r = 0.20,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							= 9.72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The value of the firm’s assets is currently 20, V = E + D,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Value of firm’s debt =  20-9.72 = 10.28</a:t>
            </a:r>
          </a:p>
          <a:p>
            <a:pPr algn="just"/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DAFDD7-D451-470D-9FED-24B94617414F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14029" y="3585368"/>
          <a:ext cx="3132815" cy="633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2" name="Equation" r:id="rId3" imgW="2044440" imgH="393480" progId="Equation.3">
                  <p:embed/>
                </p:oleObj>
              </mc:Choice>
              <mc:Fallback>
                <p:oleObj name="Equation" r:id="rId3" imgW="20444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029" y="3585368"/>
                        <a:ext cx="3132815" cy="633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047750" y="4252913"/>
          <a:ext cx="66421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3" name="Equation" r:id="rId5" imgW="3466800" imgH="406080" progId="Equation.3">
                  <p:embed/>
                </p:oleObj>
              </mc:Choice>
              <mc:Fallback>
                <p:oleObj name="Equation" r:id="rId5" imgW="346680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4252913"/>
                        <a:ext cx="664210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E876661E-BFCB-4C4A-8A87-0374A31FD736}" type="slidenum">
              <a:rPr lang="zh-TW" altLang="en-US" smtClean="0"/>
              <a:pPr defTabSz="1006475"/>
              <a:t>38</a:t>
            </a:fld>
            <a:endParaRPr lang="en-US" altLang="zh-TW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gray"/>
        <p:txBody>
          <a:bodyPr/>
          <a:lstStyle/>
          <a:p>
            <a:r>
              <a:rPr lang="en-US" dirty="0" smtClean="0"/>
              <a:t>Complex capital structures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304925"/>
            <a:ext cx="8866188" cy="4860925"/>
          </a:xfrm>
          <a:noFill/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In real life, capital structures may be more complex.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There may be multiple debt issues differing in 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maturity,  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size of coupons 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 seniority.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Equity then becomes a compound option on firm value.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Each promised debt payment gives the equity holders the right to proceed to the next payment.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If the payment is not made, the firm is in default.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After last but one payment is made, Merton model  applies.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1538B806-C19F-4BA2-BAC7-0D06FB7E085E}" type="slidenum">
              <a:rPr lang="zh-TW" altLang="en-US" smtClean="0"/>
              <a:pPr defTabSz="1006475"/>
              <a:t>3</a:t>
            </a:fld>
            <a:endParaRPr lang="en-US" altLang="zh-TW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There are serious data limitations.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Market risk data are plentiful.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But default/bankruptcy data are rare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</a:p>
          <a:p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C0487100-34C4-460F-B0F3-DE39C4CBF2A0}" type="slidenum">
              <a:rPr lang="zh-TW" altLang="en-US" smtClean="0"/>
              <a:pPr defTabSz="1006475"/>
              <a:t>39</a:t>
            </a:fld>
            <a:endParaRPr lang="en-US" altLang="zh-TW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5175" y="900113"/>
            <a:ext cx="8807450" cy="7841618"/>
          </a:xfrm>
          <a:noFill/>
        </p:spPr>
        <p:txBody>
          <a:bodyPr wrap="square">
            <a:spAutoFit/>
          </a:bodyPr>
          <a:lstStyle/>
          <a:p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Default tends to occur when the market value of the firm’s assets drops below a critical point that typically lies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Below the book value of all liabilities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But above the book value of short term liabilities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 The </a:t>
            </a:r>
            <a:r>
              <a:rPr lang="en-US" sz="2400" dirty="0" smtClean="0">
                <a:solidFill>
                  <a:schemeClr val="tx2"/>
                </a:solidFill>
              </a:rPr>
              <a:t>model identifies the default point d used in the computations.</a:t>
            </a:r>
            <a:endParaRPr lang="en-US" sz="2400" dirty="0" smtClean="0">
              <a:sym typeface="Symbol" pitchFamily="18" charset="2"/>
            </a:endParaRPr>
          </a:p>
          <a:p>
            <a:pPr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The 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KMV model assumes that there are only two debt issues.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The 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first matures  before the chosen horizon and the other matures after that horizon.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The probability of exercise of the put option is the probability of default.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The distance to default  is calculated as:</a:t>
            </a:r>
          </a:p>
          <a:p>
            <a:pPr algn="just"/>
            <a:endParaRPr lang="en-US" sz="2400" dirty="0" smtClean="0">
              <a:sym typeface="Symbol" pitchFamily="18" charset="2"/>
            </a:endParaRPr>
          </a:p>
          <a:p>
            <a:pPr algn="just"/>
            <a:endParaRPr lang="en-US" sz="2400" dirty="0" smtClean="0">
              <a:sym typeface="Symbol" pitchFamily="18" charset="2"/>
            </a:endParaRPr>
          </a:p>
          <a:p>
            <a:pPr algn="just"/>
            <a:endParaRPr lang="en-US" sz="2000" dirty="0" smtClean="0">
              <a:sym typeface="Symbol" pitchFamily="18" charset="2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gray">
          <a:xfrm>
            <a:off x="751590" y="-200025"/>
            <a:ext cx="8653463" cy="941388"/>
          </a:xfrm>
        </p:spPr>
        <p:txBody>
          <a:bodyPr/>
          <a:lstStyle/>
          <a:p>
            <a:r>
              <a:rPr lang="en-US" dirty="0" smtClean="0">
                <a:solidFill>
                  <a:srgbClr val="002B7F"/>
                </a:solidFill>
              </a:rPr>
              <a:t>KMV Model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100584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IN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659563" y="6122988"/>
          <a:ext cx="2760662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1574640" imgH="495000" progId="Equation.3">
                  <p:embed/>
                </p:oleObj>
              </mc:Choice>
              <mc:Fallback>
                <p:oleObj name="Equation" r:id="rId5" imgW="1574640" imgH="495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6122988"/>
                        <a:ext cx="2760662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463928BF-F38C-4D0E-B7A7-3A6E7321EE02}" type="slidenum">
              <a:rPr lang="zh-TW" altLang="en-US" smtClean="0"/>
              <a:pPr defTabSz="1006475"/>
              <a:t>40</a:t>
            </a:fld>
            <a:endParaRPr lang="en-US" altLang="zh-TW" smtClean="0"/>
          </a:p>
        </p:txBody>
      </p:sp>
      <p:sp>
        <p:nvSpPr>
          <p:cNvPr id="1069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813" y="1231900"/>
            <a:ext cx="8623300" cy="5872163"/>
          </a:xfrm>
          <a:noFill/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The distance to default, d</a:t>
            </a:r>
            <a:r>
              <a:rPr lang="en-US" sz="2400" baseline="-25000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 is a proxy measure for the probability of default.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As the distance to default decreases, the company becomes more likely to default.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As the distance to default increases, the company becomes less likely to default.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The KMV model, unlike the Merton Model does not use a normal distribution. 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Instead, it assumes a proprietary algorithm based on historical default rates.</a:t>
            </a:r>
          </a:p>
          <a:p>
            <a:pPr algn="just"/>
            <a:endParaRPr lang="en-US" sz="2400" dirty="0" smtClean="0">
              <a:sym typeface="Symbol" pitchFamily="18" charset="2"/>
            </a:endParaRPr>
          </a:p>
          <a:p>
            <a:pPr algn="just"/>
            <a:endParaRPr lang="en-US" sz="2400" dirty="0" smtClean="0">
              <a:sym typeface="Symbol" pitchFamily="18" charset="2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gray">
          <a:xfrm>
            <a:off x="307975" y="0"/>
            <a:ext cx="8653463" cy="941388"/>
          </a:xfrm>
        </p:spPr>
        <p:txBody>
          <a:bodyPr/>
          <a:lstStyle/>
          <a:p>
            <a:r>
              <a:rPr lang="en-US" smtClean="0">
                <a:solidFill>
                  <a:srgbClr val="002B7F"/>
                </a:solidFill>
              </a:rPr>
              <a:t>KMV Model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0" y="0"/>
            <a:ext cx="100584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IN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0A87C40F-68D0-4FE8-B9D4-FEA32963B411}" type="slidenum">
              <a:rPr lang="zh-TW" altLang="en-US" smtClean="0"/>
              <a:pPr defTabSz="1006475"/>
              <a:t>41</a:t>
            </a:fld>
            <a:endParaRPr lang="en-US" altLang="zh-TW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7550" y="1147763"/>
            <a:ext cx="8623300" cy="5448300"/>
          </a:xfrm>
          <a:noFill/>
        </p:spPr>
        <p:txBody>
          <a:bodyPr>
            <a:spAutoFit/>
          </a:bodyPr>
          <a:lstStyle/>
          <a:p>
            <a:pPr algn="just"/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Using the KMV model involves the following steps:</a:t>
            </a:r>
          </a:p>
          <a:p>
            <a:pPr lvl="1" algn="just"/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Identification of the default point, D.</a:t>
            </a:r>
          </a:p>
          <a:p>
            <a:pPr lvl="1" algn="just"/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Identification of the firm value V and volatility </a:t>
            </a:r>
          </a:p>
          <a:p>
            <a:pPr lvl="1" algn="just"/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Identification of the number of standard deviation moves that would result in firm value falling below D.</a:t>
            </a:r>
          </a:p>
          <a:p>
            <a:pPr lvl="1" algn="just"/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Use KMV database to identify proportion of firms with distance-to-default, δ who actually defaulted in a year.  </a:t>
            </a:r>
          </a:p>
          <a:p>
            <a:pPr lvl="1" algn="just"/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This is the expected default frequency.  </a:t>
            </a:r>
          </a:p>
          <a:p>
            <a:pPr lvl="1" algn="just"/>
            <a:r>
              <a:rPr lang="en-US" sz="2400" smtClean="0">
                <a:solidFill>
                  <a:schemeClr val="tx2"/>
                </a:solidFill>
                <a:sym typeface="Symbol" pitchFamily="18" charset="2"/>
              </a:rPr>
              <a:t>KMV takes D as the sum of the face value of the all short term liabilities (maturity &lt; 1  year) and 50% of the face value of longer term liabilities.</a:t>
            </a:r>
          </a:p>
          <a:p>
            <a:pPr algn="just">
              <a:buFont typeface="Symbol" pitchFamily="18" charset="2"/>
              <a:buNone/>
            </a:pPr>
            <a:endParaRPr lang="en-US" sz="2400" smtClean="0">
              <a:sym typeface="Symbol" pitchFamily="18" charset="2"/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gray">
          <a:xfrm>
            <a:off x="536575" y="-121920"/>
            <a:ext cx="8653463" cy="941388"/>
          </a:xfrm>
        </p:spPr>
        <p:txBody>
          <a:bodyPr/>
          <a:lstStyle/>
          <a:p>
            <a:r>
              <a:rPr lang="en-US" dirty="0" smtClean="0">
                <a:solidFill>
                  <a:srgbClr val="002B7F"/>
                </a:solidFill>
              </a:rPr>
              <a:t>KMV Model</a:t>
            </a: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0" y="0"/>
            <a:ext cx="100584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IN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9E5854DA-3A0D-469E-8FD0-72BF2213E0C8}" type="slidenum">
              <a:rPr lang="zh-TW" altLang="en-US" smtClean="0"/>
              <a:pPr defTabSz="1006475"/>
              <a:t>42</a:t>
            </a:fld>
            <a:endParaRPr lang="en-US" altLang="zh-TW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0040" y="901700"/>
            <a:ext cx="9008110" cy="6444841"/>
          </a:xfrm>
          <a:noFill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Consider the following figures for a company. What is the probability of default? 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Book value of all liabilities 	: $2.4 billion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Estimated default point, D	: $1.9 billion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Market value of equity		: $11.3 billion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Market value of firm		: $13.8 billion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Volatility of firm value		:  20%</a:t>
            </a:r>
          </a:p>
          <a:p>
            <a:pPr marL="228600" lvl="1" indent="0">
              <a:buNone/>
            </a:pPr>
            <a:endParaRPr lang="en-US" sz="2000" dirty="0" smtClean="0">
              <a:solidFill>
                <a:schemeClr val="tx2"/>
              </a:solidFill>
              <a:sym typeface="Symbol" pitchFamily="18" charset="2"/>
            </a:endParaRPr>
          </a:p>
          <a:p>
            <a:pPr marL="228600" lvl="1" indent="0">
              <a:buNone/>
            </a:pPr>
            <a:r>
              <a:rPr lang="en-US" sz="2400" b="1" dirty="0" smtClean="0">
                <a:solidFill>
                  <a:schemeClr val="tx2"/>
                </a:solidFill>
                <a:sym typeface="Symbol" pitchFamily="18" charset="2"/>
              </a:rPr>
              <a:t>Solution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Distance to default (in terms of value) 	= 13.8 – 1.9  = $11.9 billion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Standard deviation 			= (.20) (13.8) = $2.76 billion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Distance to default (in terms of standard deviation)  	= 11.9/2.76 = 4.31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  <a:sym typeface="Symbol" pitchFamily="18" charset="2"/>
              </a:rPr>
              <a:t>We now refer to the default database. If  5 out of 100 firms with distance to default = 4.31 actually defaulted, probability of default = .05</a:t>
            </a:r>
          </a:p>
          <a:p>
            <a:pPr lvl="1"/>
            <a:endParaRPr lang="en-US" sz="2400" dirty="0" smtClean="0">
              <a:sym typeface="Symbol" pitchFamily="18" charset="2"/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gray">
          <a:xfrm>
            <a:off x="569913" y="-255588"/>
            <a:ext cx="8653462" cy="941388"/>
          </a:xfrm>
        </p:spPr>
        <p:txBody>
          <a:bodyPr/>
          <a:lstStyle/>
          <a:p>
            <a:r>
              <a:rPr lang="en-US" b="1" dirty="0" smtClean="0">
                <a:solidFill>
                  <a:srgbClr val="002B7F"/>
                </a:solidFill>
              </a:rPr>
              <a:t>Problem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0" y="0"/>
            <a:ext cx="100584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IN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25F32C44-909F-41EB-B9E7-9AB683B07BD6}" type="slidenum">
              <a:rPr lang="zh-TW" altLang="en-US" smtClean="0"/>
              <a:pPr defTabSz="1006475"/>
              <a:t>43</a:t>
            </a:fld>
            <a:endParaRPr lang="en-US" altLang="zh-TW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5138" y="1117600"/>
            <a:ext cx="8858250" cy="6057043"/>
          </a:xfrm>
          <a:noFill/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Given the following figures, compute the distance to default:</a:t>
            </a:r>
          </a:p>
          <a:p>
            <a:pPr lvl="1"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Book value of liabilities 	:	$5.95 billion</a:t>
            </a:r>
          </a:p>
          <a:p>
            <a:pPr lvl="1"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Estimated default point	:	$4.15 billion</a:t>
            </a:r>
          </a:p>
          <a:p>
            <a:pPr lvl="1"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Market value of equity	:	$ 12.4 billion</a:t>
            </a:r>
          </a:p>
          <a:p>
            <a:pPr lvl="1"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Market value of firm	:	$18.4 billion</a:t>
            </a:r>
          </a:p>
          <a:p>
            <a:pPr lvl="1" algn="just"/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Volatility of firm value	:	24%</a:t>
            </a:r>
          </a:p>
          <a:p>
            <a:pPr lvl="1" algn="just">
              <a:buNone/>
            </a:pPr>
            <a:r>
              <a:rPr lang="en-US" sz="2400" b="1" dirty="0" smtClean="0">
                <a:solidFill>
                  <a:schemeClr val="tx2"/>
                </a:solidFill>
                <a:sym typeface="Symbol" pitchFamily="18" charset="2"/>
              </a:rPr>
              <a:t>Solution</a:t>
            </a:r>
            <a:endParaRPr lang="en-US" sz="2400" dirty="0" smtClean="0">
              <a:solidFill>
                <a:schemeClr val="tx2"/>
              </a:solidFill>
              <a:sym typeface="Symbol" pitchFamily="18" charset="2"/>
            </a:endParaRPr>
          </a:p>
          <a:p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Distance to default (in terms of value) = 18.4 – 4.15   = $14.25 billion</a:t>
            </a:r>
          </a:p>
          <a:p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Standard deviation               =        (.24) (18.4)  = $4.416 billion</a:t>
            </a:r>
          </a:p>
          <a:p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Distance to default (in terms of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</a:t>
            </a:r>
            <a:r>
              <a:rPr lang="en-US" sz="2400" dirty="0" smtClean="0">
                <a:solidFill>
                  <a:schemeClr val="tx2"/>
                </a:solidFill>
                <a:sym typeface="Symbol" pitchFamily="18" charset="2"/>
              </a:rPr>
              <a:t>)    = 14.25/4.42 = 3.23</a:t>
            </a:r>
          </a:p>
          <a:p>
            <a:pPr lvl="1" algn="just">
              <a:buFont typeface="Frutiger 55 Roman" pitchFamily="34" charset="0"/>
              <a:buNone/>
            </a:pPr>
            <a:endParaRPr lang="en-US" sz="2400" dirty="0" smtClean="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 bwMode="gray"/>
        <p:txBody>
          <a:bodyPr/>
          <a:lstStyle/>
          <a:p>
            <a:r>
              <a:rPr lang="en-US" sz="2400" b="1" dirty="0" smtClean="0">
                <a:solidFill>
                  <a:srgbClr val="002B7F"/>
                </a:solidFill>
                <a:latin typeface="+mn-lt"/>
              </a:rPr>
              <a:t>Problem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0" y="0"/>
            <a:ext cx="100584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IN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Credit Risk Models :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315403"/>
            <a:ext cx="8623300" cy="4930775"/>
          </a:xfrm>
        </p:spPr>
        <p:txBody>
          <a:bodyPr/>
          <a:lstStyle/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Top-down models group credit risk single statics.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They aggregate many sources of risk viewed as homogeneous into an overall portfolio risk, without going into the details of individual transactions.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This approach is appropriate for retail portfolios with large numbers of credits, but less so for corporate or sovereign loans.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Even within  retail portfolios, top-down models may hide specific risks, by industry or geographic location.</a:t>
            </a:r>
            <a:endParaRPr lang="en-IN" sz="2400" dirty="0" smtClean="0">
              <a:solidFill>
                <a:schemeClr val="tx2"/>
              </a:solidFill>
            </a:endParaRPr>
          </a:p>
          <a:p>
            <a:pPr algn="just">
              <a:buNone/>
            </a:pPr>
            <a:endParaRPr lang="en-US" sz="2600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DAFDD7-D451-470D-9FED-24B94617414F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966335" y="3653155"/>
          <a:ext cx="125730" cy="237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6335" y="3653155"/>
                        <a:ext cx="125730" cy="237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9282"/>
            <a:ext cx="203197" cy="37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584" tIns="50292" rIns="100584" bIns="5029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015" y="1376363"/>
            <a:ext cx="8623300" cy="4930775"/>
          </a:xfrm>
        </p:spPr>
        <p:txBody>
          <a:bodyPr/>
          <a:lstStyle/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Bottom-up models account for features of each instrument. 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This approach is most similar to the structural decomposition of positions that characterizes market VAR systems.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It is appropriate for corporate and capital market portfolios.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Bottom-up models are most useful for taking corrective action, because the risk structure can be reverse-engineered to modify this risk profile.</a:t>
            </a:r>
            <a:endParaRPr lang="en-IN" sz="2400" dirty="0" smtClean="0">
              <a:solidFill>
                <a:schemeClr val="tx2"/>
              </a:solidFill>
            </a:endParaRPr>
          </a:p>
          <a:p>
            <a:pPr algn="just">
              <a:buNone/>
            </a:pPr>
            <a:endParaRPr lang="en-US" sz="2600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DAFDD7-D451-470D-9FED-24B94617414F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966335" y="3653155"/>
          <a:ext cx="125730" cy="237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6335" y="3653155"/>
                        <a:ext cx="125730" cy="237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9282"/>
            <a:ext cx="203197" cy="37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584" tIns="50292" rIns="100584" bIns="5029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mode and mark to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015" y="1315403"/>
            <a:ext cx="8623300" cy="4930775"/>
          </a:xfrm>
        </p:spPr>
        <p:txBody>
          <a:bodyPr/>
          <a:lstStyle/>
          <a:p>
            <a:pPr algn="just"/>
            <a:r>
              <a:rPr lang="en-US" sz="2600" dirty="0" smtClean="0">
                <a:solidFill>
                  <a:schemeClr val="tx2"/>
                </a:solidFill>
              </a:rPr>
              <a:t>Default-mode models consider only outright default as a credit event.</a:t>
            </a:r>
          </a:p>
          <a:p>
            <a:pPr algn="just"/>
            <a:r>
              <a:rPr lang="en-US" sz="2600" dirty="0" smtClean="0">
                <a:solidFill>
                  <a:schemeClr val="tx2"/>
                </a:solidFill>
              </a:rPr>
              <a:t>Hence any movement in the market value of the bond or in the credit rating is irrelevant.</a:t>
            </a:r>
          </a:p>
          <a:p>
            <a:pPr algn="just"/>
            <a:r>
              <a:rPr lang="en-US" sz="2600" dirty="0" smtClean="0">
                <a:solidFill>
                  <a:schemeClr val="tx2"/>
                </a:solidFill>
              </a:rPr>
              <a:t>Mark-to-market models consider changes in market values and ratings changes, including defaults.</a:t>
            </a:r>
          </a:p>
          <a:p>
            <a:pPr algn="just"/>
            <a:r>
              <a:rPr lang="en-US" sz="2600" dirty="0" smtClean="0">
                <a:solidFill>
                  <a:schemeClr val="tx2"/>
                </a:solidFill>
              </a:rPr>
              <a:t>They provide a better assessment of risk, which is consistent with the holding period defined in terms of the liquidation period.</a:t>
            </a:r>
            <a:endParaRPr lang="en-IN" sz="2600" dirty="0" smtClean="0">
              <a:solidFill>
                <a:schemeClr val="tx2"/>
              </a:solidFill>
            </a:endParaRPr>
          </a:p>
          <a:p>
            <a:pPr algn="just">
              <a:buNone/>
            </a:pPr>
            <a:endParaRPr lang="en-US" sz="2600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DAFDD7-D451-470D-9FED-24B94617414F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966335" y="3653155"/>
          <a:ext cx="125730" cy="237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6335" y="3653155"/>
                        <a:ext cx="125730" cy="237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9282"/>
            <a:ext cx="203197" cy="37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584" tIns="50292" rIns="100584" bIns="5029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Conditional, structural, reduced form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43013"/>
            <a:ext cx="9186863" cy="6043612"/>
          </a:xfrm>
        </p:spPr>
        <p:txBody>
          <a:bodyPr/>
          <a:lstStyle/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Conditional models incorporate changing macroeconomic factors into the default probability through a functional relationship.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The rate of default increases in a recession.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Structural models explain correlations by the joint movements of assets – for example, stock prices.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For each obligator, this price is the random variable that represents movements in default probabilities.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Reduced-form models explain correlations by assuming a particular functional relationship between the default probability and “background factor.”</a:t>
            </a: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For example, the correlation between defaults across obligors can be modeled by the loadings on common risk factors – say, industrial and country. </a:t>
            </a:r>
            <a:endParaRPr lang="en-IN" sz="2400" dirty="0" smtClean="0">
              <a:solidFill>
                <a:schemeClr val="tx2"/>
              </a:solidFill>
            </a:endParaRPr>
          </a:p>
          <a:p>
            <a:pPr algn="just"/>
            <a:endParaRPr lang="en-IN" sz="2600" dirty="0" smtClean="0"/>
          </a:p>
          <a:p>
            <a:pPr algn="just">
              <a:buNone/>
            </a:pPr>
            <a:endParaRPr lang="en-US" sz="2600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DAFDD7-D451-470D-9FED-24B94617414F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966335" y="3653155"/>
          <a:ext cx="125730" cy="237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6335" y="3653155"/>
                        <a:ext cx="125730" cy="237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9282"/>
            <a:ext cx="203197" cy="37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584" tIns="50292" rIns="100584" bIns="5029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Credit Risk Models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27832" y="1280002"/>
          <a:ext cx="9279574" cy="56936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9703"/>
                <a:gridCol w="1962126"/>
                <a:gridCol w="1855915"/>
                <a:gridCol w="1855915"/>
                <a:gridCol w="1855915"/>
              </a:tblGrid>
              <a:tr h="407924"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2"/>
                          </a:solidFill>
                        </a:rPr>
                        <a:t>CreditMetrics</a:t>
                      </a:r>
                      <a:endParaRPr lang="en-GB" sz="20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2"/>
                          </a:solidFill>
                        </a:rPr>
                        <a:t>CreditRisk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en-GB" sz="20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KMV</a:t>
                      </a:r>
                      <a:endParaRPr lang="en-GB" sz="20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2"/>
                          </a:solidFill>
                        </a:rPr>
                        <a:t>CreditPf.View</a:t>
                      </a:r>
                      <a:endParaRPr lang="en-GB" sz="20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accent3">
                        <a:lumMod val="65000"/>
                      </a:schemeClr>
                    </a:solidFill>
                  </a:tcPr>
                </a:tc>
              </a:tr>
              <a:tr h="40792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Originator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J P Morgan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Credit Suisse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KMV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McKinsey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</a:tr>
              <a:tr h="40792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Model type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Bottom-up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Bottom-up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Bottom-up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Top-down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</a:tr>
              <a:tr h="63703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Risk definition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Market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value (MTM)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Default losses (DM)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Default losses (MTM/DM)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Market value (MTM)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</a:tr>
              <a:tr h="40792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Risk drivers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Asset values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Default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rates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Asset values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Macro factors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</a:tr>
              <a:tr h="63703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Credit events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Rating change/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default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Default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Continuous default prob.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Rating change/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default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</a:tr>
              <a:tr h="40792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Probability 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Unconditional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Unconditional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Conditional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Conditional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</a:tr>
              <a:tr h="40792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Volatility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Constant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Variable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Variable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Variable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</a:tr>
              <a:tr h="63703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Correlation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From equities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(structural)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Default process (reduced-form)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From equities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(structural)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From macro factors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</a:tr>
              <a:tr h="63703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Recovery rates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Random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Constant within band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Random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Random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</a:tr>
              <a:tr h="63703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Solution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Simulation/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analytic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Analytic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Analytic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Simulation</a:t>
                      </a:r>
                      <a:endParaRPr lang="en-GB" sz="1800" dirty="0">
                        <a:solidFill>
                          <a:schemeClr val="tx2"/>
                        </a:solidFill>
                      </a:endParaRPr>
                    </a:p>
                  </a:txBody>
                  <a:tcPr marL="100584" marR="100584" marT="50292" marB="50292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DAFDD7-D451-470D-9FED-24B94617414F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966335" y="3653155"/>
          <a:ext cx="125730" cy="237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6335" y="3653155"/>
                        <a:ext cx="125730" cy="237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9282"/>
            <a:ext cx="203197" cy="37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584" tIns="50292" rIns="100584" bIns="5029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6B66C4DE-F5E4-406D-A4B1-F686340E2F16}" type="slidenum">
              <a:rPr lang="zh-TW" altLang="en-US" smtClean="0"/>
              <a:pPr defTabSz="1006475"/>
              <a:t>4</a:t>
            </a:fld>
            <a:endParaRPr lang="en-US" altLang="zh-TW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Liquidity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258888"/>
            <a:ext cx="8972550" cy="5353050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Market prices are readily available for instruments that give rise to market risk.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However, most credit instruments don't have easily observed market prices.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There is less liquidity in the price quotes for bank loans, compared to interest rate instruments or equities.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This lack of liquidity makes it very difficult to price credit risk for a particular obligor in a mark-to-market approach.</a:t>
            </a:r>
            <a:r>
              <a:rPr lang="en-US" sz="2400" dirty="0" smtClean="0">
                <a:solidFill>
                  <a:schemeClr val="tx2"/>
                </a:solidFill>
                <a:hlinkClick r:id="rId2" action="ppaction://hlinkfile"/>
                <a:hlinkMouseOver r:id="rId2" action="ppaction://hlinkfile"/>
              </a:rPr>
              <a:t>   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To overcome this lack of liquidity, credit risk models must sometimes use alternative types of data (historical loss data).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C13E3909-87F4-45F5-B79A-3774DD14C46A}" type="slidenum">
              <a:rPr lang="zh-TW" altLang="en-US" smtClean="0"/>
              <a:pPr defTabSz="1006475"/>
              <a:t>5</a:t>
            </a:fld>
            <a:endParaRPr lang="en-US" altLang="zh-TW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Distribution of losses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1189038"/>
            <a:ext cx="9261475" cy="5657850"/>
          </a:xfrm>
        </p:spPr>
        <p:txBody>
          <a:bodyPr/>
          <a:lstStyle/>
          <a:p>
            <a:r>
              <a:rPr lang="en-US" sz="2400" smtClean="0">
                <a:solidFill>
                  <a:schemeClr val="tx2"/>
                </a:solidFill>
              </a:rPr>
              <a:t>Market risk is often modeled by assuming that returns follow a normal distribution though sometimes it does not hold good. 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The normal distribution, however, is completely inappropriate for estimating credit risk.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 Returns in the global credit markets are heavily skewed to the downside and are therefore distinctly non-normal. 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Banks' exposures are asymmetric in nature.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There is limited upside but large downside.</a:t>
            </a:r>
          </a:p>
          <a:p>
            <a:r>
              <a:rPr lang="en-US" sz="2400" smtClean="0">
                <a:solidFill>
                  <a:schemeClr val="tx2"/>
                </a:solidFill>
              </a:rPr>
              <a:t>The distribution exhibits a fat tail.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E6806DFA-B4DF-44A7-B80C-062B8DD447AC}" type="slidenum">
              <a:rPr lang="zh-TW" altLang="en-US" smtClean="0"/>
              <a:pPr defTabSz="1006475"/>
              <a:t>6</a:t>
            </a:fld>
            <a:endParaRPr lang="en-US" altLang="zh-TW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&amp; Diversification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0415" y="1000125"/>
            <a:ext cx="8794750" cy="5659755"/>
          </a:xfrm>
        </p:spPr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Diversification is the main tool for reducing credit  risk.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For most obligors, hedges are not available in the market.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But there are limits to diversification.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 loan portfolio might look well diversified by its large number of obligors.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But there might still be concentration risk caused by a large single industry/country exposure.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Also correlations can dramatically shoot up in a crisis.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05A82BC2-85E5-4F34-A74C-61B560620922}" type="slidenum">
              <a:rPr lang="zh-TW" altLang="en-US" smtClean="0"/>
              <a:pPr defTabSz="1006475"/>
              <a:t>7</a:t>
            </a:fld>
            <a:endParaRPr lang="en-US" altLang="zh-TW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Expected, unexpected and stress losses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 smtClean="0"/>
          </a:p>
        </p:txBody>
      </p:sp>
      <p:pic>
        <p:nvPicPr>
          <p:cNvPr id="20485" name="Picture 5" descr="iwb_2051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588" y="2414588"/>
            <a:ext cx="466883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1006475"/>
            <a:fld id="{396A278E-5F6B-4AB7-896A-C6797D2422B4}" type="slidenum">
              <a:rPr lang="zh-TW" altLang="en-US" smtClean="0"/>
              <a:pPr defTabSz="1006475"/>
              <a:t>8</a:t>
            </a:fld>
            <a:endParaRPr lang="en-US" altLang="zh-TW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Expected Loss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4" y="1155700"/>
            <a:ext cx="8851265" cy="5878513"/>
          </a:xfrm>
        </p:spPr>
        <p:txBody>
          <a:bodyPr/>
          <a:lstStyle/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The </a:t>
            </a:r>
            <a:r>
              <a:rPr lang="en-US" sz="2400" b="1" dirty="0" smtClean="0">
                <a:solidFill>
                  <a:schemeClr val="tx2"/>
                </a:solidFill>
              </a:rPr>
              <a:t>expected loss (EL)</a:t>
            </a:r>
            <a:r>
              <a:rPr lang="en-US" sz="2400" dirty="0" smtClean="0">
                <a:solidFill>
                  <a:schemeClr val="tx2"/>
                </a:solidFill>
              </a:rPr>
              <a:t> is the amount that an institution expects to lose on a credit exposure over a given time horizon. </a:t>
            </a:r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EL = PD x LGD x EAD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If we ignore correlation between the LGD variable, the EAD variable and the default event, the expected loss for a portfolio is the sum of the individual expected losses.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How should we deal with expected losses?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In the normal course of business, a financial institution can set aside an amount equal to the expected loss as a provision.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Expected loss can be built into the pricing of  loan products.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PATHNAME" val=" "/>
  <p:tag name="KEYWORDS" val="C:\Program Files\Ubs\PresXpress\templates\PresPrintOnScreen.pot"/>
  <p:tag name="FDSMENUDOCLEVELBTNSTATES" val="&lt;btnStates&gt;&lt;btn tag=&quot;1001&quot; state=&quot;UP&quot;/&gt;&lt;/btnStates&gt;&#10;"/>
  <p:tag name="SERIF FONT" val="UBSHeadline"/>
  <p:tag name="SANS SERIF FONT" val="Frutiger 55 Roman"/>
  <p:tag name="LANGUAGE ID" val="103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COV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  <p:tag name="FONT STYLE" val="SERIF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COVER BLUE BOX"/>
  <p:tag name="TOP" val="133.5"/>
  <p:tag name="LEFT" val="28.75"/>
  <p:tag name="WIDTH" val="602.625"/>
  <p:tag name="HEIGHT" val="223.87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ERIF"/>
  <p:tag name="TEXT_TYPE" val="PRESENTATION TITLE"/>
  <p:tag name="TOP" val="152.25"/>
  <p:tag name="LEFT" val="59.25"/>
  <p:tag name="WIDTH" val="549.75"/>
  <p:tag name="HEIGHT" val="118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CREATE DATE"/>
  <p:tag name="FONT STYLE" val="SANS SERIF"/>
  <p:tag name="TOP" val="548.875"/>
  <p:tag name="LEFT" val="60.5"/>
  <p:tag name="WIDTH" val="281.375"/>
  <p:tag name="HEIGHT" val="21.62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ERIF"/>
  <p:tag name="TEXT_TYPE" val="PRESENTATION SUBTITLE"/>
  <p:tag name="TOP" val="302.25"/>
  <p:tag name="LEFT" val="59.25"/>
  <p:tag name="WIDTH" val="550"/>
  <p:tag name="HEIGHT" val="28.7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285.875"/>
  <p:tag name="LEFT" val="59.25"/>
  <p:tag name="WIDTH" val="542"/>
  <p:tag name="HEIGHT" val="0.12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ERIF"/>
  <p:tag name="TEXT_TYPE" val="PAGE HEADIN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ODY TEXT"/>
  <p:tag name="FONT STYLE" val="SANS SERIF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THIN BLUE LIN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 CONTINUED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 CONTINUED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 CONTINUE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 CONTINU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ANS SERIF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 CONTINUED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 CONTINUED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 CONTINUED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 CONTINUED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 CONTINUE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 CONTINU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DOCUMENT ID"/>
  <p:tag name="FONT STYLE" val="SANS SERIF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"/>
  <p:tag name="LEFT" val="33.75"/>
  <p:tag name="WIDTH" val="62.75"/>
  <p:tag name="HEIGHT" val="2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BLUE LIN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550.375"/>
  <p:tag name="LEFT" val="33.75"/>
  <p:tag name="WIDTH" val="62.75"/>
  <p:tag name="HEIGHT" val="24"/>
</p:tagLst>
</file>

<file path=ppt/theme/theme1.xml><?xml version="1.0" encoding="utf-8"?>
<a:theme xmlns:a="http://schemas.openxmlformats.org/drawingml/2006/main" name="Training for Finance Function_6 July_09">
  <a:themeElements>
    <a:clrScheme name="Training for Finance Function_6 July_09 1">
      <a:dk1>
        <a:srgbClr val="000000"/>
      </a:dk1>
      <a:lt1>
        <a:srgbClr val="FFFFFF"/>
      </a:lt1>
      <a:dk2>
        <a:srgbClr val="193D85"/>
      </a:dk2>
      <a:lt2>
        <a:srgbClr val="3783FF"/>
      </a:lt2>
      <a:accent1>
        <a:srgbClr val="3783FF"/>
      </a:accent1>
      <a:accent2>
        <a:srgbClr val="FAA100"/>
      </a:accent2>
      <a:accent3>
        <a:srgbClr val="FFFFFF"/>
      </a:accent3>
      <a:accent4>
        <a:srgbClr val="000000"/>
      </a:accent4>
      <a:accent5>
        <a:srgbClr val="AEC1FF"/>
      </a:accent5>
      <a:accent6>
        <a:srgbClr val="E39100"/>
      </a:accent6>
      <a:hlink>
        <a:srgbClr val="007E35"/>
      </a:hlink>
      <a:folHlink>
        <a:srgbClr val="969696"/>
      </a:folHlink>
    </a:clrScheme>
    <a:fontScheme name="Training for Finance Function_6 July_09">
      <a:majorFont>
        <a:latin typeface="UBSHeadline"/>
        <a:ea typeface="Arial Unicode MS"/>
        <a:cs typeface="Arial Unicode MS"/>
      </a:majorFont>
      <a:minorFont>
        <a:latin typeface="Frutiger 55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55 Roman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Training for Finance Function_6 July_09 1">
        <a:dk1>
          <a:srgbClr val="000000"/>
        </a:dk1>
        <a:lt1>
          <a:srgbClr val="FFFFFF"/>
        </a:lt1>
        <a:dk2>
          <a:srgbClr val="193D85"/>
        </a:dk2>
        <a:lt2>
          <a:srgbClr val="3783FF"/>
        </a:lt2>
        <a:accent1>
          <a:srgbClr val="3783FF"/>
        </a:accent1>
        <a:accent2>
          <a:srgbClr val="FAA100"/>
        </a:accent2>
        <a:accent3>
          <a:srgbClr val="FFFFFF"/>
        </a:accent3>
        <a:accent4>
          <a:srgbClr val="000000"/>
        </a:accent4>
        <a:accent5>
          <a:srgbClr val="AEC1FF"/>
        </a:accent5>
        <a:accent6>
          <a:srgbClr val="E39100"/>
        </a:accent6>
        <a:hlink>
          <a:srgbClr val="007E35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783FF"/>
      </a:dk2>
      <a:lt2>
        <a:srgbClr val="295595"/>
      </a:lt2>
      <a:accent1>
        <a:srgbClr val="295595"/>
      </a:accent1>
      <a:accent2>
        <a:srgbClr val="FFFFFF"/>
      </a:accent2>
      <a:accent3>
        <a:srgbClr val="FFFFFF"/>
      </a:accent3>
      <a:accent4>
        <a:srgbClr val="000000"/>
      </a:accent4>
      <a:accent5>
        <a:srgbClr val="ACB4C8"/>
      </a:accent5>
      <a:accent6>
        <a:srgbClr val="E7E7E7"/>
      </a:accent6>
      <a:hlink>
        <a:srgbClr val="000000"/>
      </a:hlink>
      <a:folHlink>
        <a:srgbClr val="DDF2F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for Finance Function_6 July_09</Template>
  <TotalTime>995</TotalTime>
  <Words>3525</Words>
  <Application>Microsoft Office PowerPoint</Application>
  <PresentationFormat>Custom</PresentationFormat>
  <Paragraphs>423</Paragraphs>
  <Slides>49</Slides>
  <Notes>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Training for Finance Function_6 July_09</vt:lpstr>
      <vt:lpstr>Equation</vt:lpstr>
      <vt:lpstr>Credit Risk Modelling : A Primer</vt:lpstr>
      <vt:lpstr>Introduction to Credit Risk Modelling</vt:lpstr>
      <vt:lpstr>Market Risk vs Credit Risk Modelling</vt:lpstr>
      <vt:lpstr>Data</vt:lpstr>
      <vt:lpstr>Liquidity</vt:lpstr>
      <vt:lpstr>Distribution of losses</vt:lpstr>
      <vt:lpstr>Correlation &amp; Diversification  </vt:lpstr>
      <vt:lpstr>Expected, unexpected and stress losses</vt:lpstr>
      <vt:lpstr>Expected Loss</vt:lpstr>
      <vt:lpstr>Unexpected loss</vt:lpstr>
      <vt:lpstr>Stress Losses</vt:lpstr>
      <vt:lpstr>Measuring Credit loss</vt:lpstr>
      <vt:lpstr>Default mode paradigm</vt:lpstr>
      <vt:lpstr>Mark-to-market (MTM) paradigm</vt:lpstr>
      <vt:lpstr>Classification of other approaches </vt:lpstr>
      <vt:lpstr>Mark-to-market paradigm approaches</vt:lpstr>
      <vt:lpstr>Discounted Contractual Cashflow Approach </vt:lpstr>
      <vt:lpstr>Risk-Neutral Valuation Approach </vt:lpstr>
      <vt:lpstr>Structural and Reduced Form Models</vt:lpstr>
      <vt:lpstr>Structural Models</vt:lpstr>
      <vt:lpstr>Reduced Form Models</vt:lpstr>
      <vt:lpstr>Reduced Form Models  </vt:lpstr>
      <vt:lpstr>Correlations</vt:lpstr>
      <vt:lpstr>Correlations</vt:lpstr>
      <vt:lpstr>Problem</vt:lpstr>
      <vt:lpstr>Credit Risk Models</vt:lpstr>
      <vt:lpstr>Merton and KMV models</vt:lpstr>
      <vt:lpstr>The Merton Model</vt:lpstr>
      <vt:lpstr>The Payoff from Debt</vt:lpstr>
      <vt:lpstr>Value of the put</vt:lpstr>
      <vt:lpstr>Value of equity</vt:lpstr>
      <vt:lpstr>Valuing the put option</vt:lpstr>
      <vt:lpstr>Valuing the call option</vt:lpstr>
      <vt:lpstr>Problem  </vt:lpstr>
      <vt:lpstr>Problem</vt:lpstr>
      <vt:lpstr>Problem</vt:lpstr>
      <vt:lpstr>Solution</vt:lpstr>
      <vt:lpstr>Cont…</vt:lpstr>
      <vt:lpstr>Complex capital structures</vt:lpstr>
      <vt:lpstr>KMV Model</vt:lpstr>
      <vt:lpstr>KMV Model</vt:lpstr>
      <vt:lpstr>KMV Model</vt:lpstr>
      <vt:lpstr>Problem</vt:lpstr>
      <vt:lpstr>Problem</vt:lpstr>
      <vt:lpstr>Portfolio Credit Risk Models : Conclusion</vt:lpstr>
      <vt:lpstr>Bottom up models</vt:lpstr>
      <vt:lpstr>Default mode and mark to market</vt:lpstr>
      <vt:lpstr>Conditional, structural, reduced form models</vt:lpstr>
      <vt:lpstr>Comparison of Credit Risk Models</vt:lpstr>
    </vt:vector>
  </TitlesOfParts>
  <Company>UBS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Risk Modelling</dc:title>
  <dc:creator>vedpurav</dc:creator>
  <cp:keywords>&lt;&lt;Not saved&gt;&gt;</cp:keywords>
  <dc:description/>
  <cp:lastModifiedBy>Viswanathan, Vedpuriswar (Cognizant)</cp:lastModifiedBy>
  <cp:revision>225</cp:revision>
  <cp:lastPrinted>2002-05-24T21:26:29Z</cp:lastPrinted>
  <dcterms:created xsi:type="dcterms:W3CDTF">2009-07-08T03:48:23Z</dcterms:created>
  <dcterms:modified xsi:type="dcterms:W3CDTF">2014-06-14T13:25:40Z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tion-T">
    <vt:lpwstr>SECTION</vt:lpwstr>
  </property>
  <property fmtid="{D5CDD505-2E9C-101B-9397-08002B2CF9AE}" pid="3" name="Appendix-T">
    <vt:lpwstr>APPENDIX</vt:lpwstr>
  </property>
  <property fmtid="{D5CDD505-2E9C-101B-9397-08002B2CF9AE}" pid="4" name="DividerTitle-T">
    <vt:lpwstr>&lt;&lt;Divider Title&gt;&gt;</vt:lpwstr>
  </property>
  <property fmtid="{D5CDD505-2E9C-101B-9397-08002B2CF9AE}" pid="5" name="split-s">
    <vt:lpwstr>0</vt:lpwstr>
  </property>
  <property fmtid="{D5CDD505-2E9C-101B-9397-08002B2CF9AE}" pid="6" name="split-a">
    <vt:lpwstr>0</vt:lpwstr>
  </property>
  <property fmtid="{D5CDD505-2E9C-101B-9397-08002B2CF9AE}" pid="7" name="Month-T">
    <vt:lpwstr> </vt:lpwstr>
  </property>
  <property fmtid="{D5CDD505-2E9C-101B-9397-08002B2CF9AE}" pid="8" name="Private-T">
    <vt:lpwstr>Private</vt:lpwstr>
  </property>
  <property fmtid="{D5CDD505-2E9C-101B-9397-08002B2CF9AE}" pid="9" name="TableOfContents-T">
    <vt:lpwstr>Table of Contents</vt:lpwstr>
  </property>
  <property fmtid="{D5CDD505-2E9C-101B-9397-08002B2CF9AE}" pid="10" name="Quote-T">
    <vt:lpwstr>&lt;&lt;Quote&gt;&gt;</vt:lpwstr>
  </property>
  <property fmtid="{D5CDD505-2E9C-101B-9397-08002B2CF9AE}" pid="11" name="Logo-T">
    <vt:lpwstr>&lt;&lt;Logo&gt;&gt;</vt:lpwstr>
  </property>
  <property fmtid="{D5CDD505-2E9C-101B-9397-08002B2CF9AE}" pid="12" name="Amount_DealType-T">
    <vt:lpwstr>Amount Deal Type</vt:lpwstr>
  </property>
  <property fmtid="{D5CDD505-2E9C-101B-9397-08002B2CF9AE}" pid="13" name="PresentationTitle-T">
    <vt:lpwstr>&lt;&lt;Presentation Title&gt;&gt;</vt:lpwstr>
  </property>
  <property fmtid="{D5CDD505-2E9C-101B-9397-08002B2CF9AE}" pid="14" name="PresentationSubTitle-T">
    <vt:lpwstr>&lt;&lt;Presentation Subtitle&gt;&gt;</vt:lpwstr>
  </property>
  <property fmtid="{D5CDD505-2E9C-101B-9397-08002B2CF9AE}" pid="15" name="PageHeading-T">
    <vt:lpwstr>&lt;&lt;Page Heading&gt;&gt;</vt:lpwstr>
  </property>
  <property fmtid="{D5CDD505-2E9C-101B-9397-08002B2CF9AE}" pid="16" name="MessageText-T">
    <vt:lpwstr>&lt;&lt;Message&gt;&gt;</vt:lpwstr>
  </property>
  <property fmtid="{D5CDD505-2E9C-101B-9397-08002B2CF9AE}" pid="17" name="Security-T">
    <vt:lpwstr>STRICTLY CONFIDENTIAL</vt:lpwstr>
  </property>
  <property fmtid="{D5CDD505-2E9C-101B-9397-08002B2CF9AE}" pid="18" name="ContactInformation-T">
    <vt:lpwstr>Contact Information</vt:lpwstr>
  </property>
  <property fmtid="{D5CDD505-2E9C-101B-9397-08002B2CF9AE}" pid="19" name="Appendices-T">
    <vt:lpwstr>Appendices</vt:lpwstr>
  </property>
  <property fmtid="{D5CDD505-2E9C-101B-9397-08002B2CF9AE}" pid="20" name="AwardTitle-T">
    <vt:lpwstr>&lt;&lt;Award Title&gt;&gt;</vt:lpwstr>
  </property>
  <property fmtid="{D5CDD505-2E9C-101B-9397-08002B2CF9AE}" pid="21" name="AwardSubTitle-T">
    <vt:lpwstr>&lt;&lt;Award Subtitle&gt;&gt;</vt:lpwstr>
  </property>
  <property fmtid="{D5CDD505-2E9C-101B-9397-08002B2CF9AE}" pid="22" name="BiographicalDetails-T">
    <vt:lpwstr>&lt;&lt;Biographical Details&gt;&gt;</vt:lpwstr>
  </property>
  <property fmtid="{D5CDD505-2E9C-101B-9397-08002B2CF9AE}" pid="23" name="Conclusion-T">
    <vt:lpwstr>&lt;&lt;Conclusion&gt;&gt;</vt:lpwstr>
  </property>
  <property fmtid="{D5CDD505-2E9C-101B-9397-08002B2CF9AE}" pid="24" name="Continued-T">
    <vt:lpwstr>Continued</vt:lpwstr>
  </property>
  <property fmtid="{D5CDD505-2E9C-101B-9397-08002B2CF9AE}" pid="25" name="Draft-T">
    <vt:lpwstr>DRAFT</vt:lpwstr>
  </property>
  <property fmtid="{D5CDD505-2E9C-101B-9397-08002B2CF9AE}" pid="26" name="LayoutHeading-T">
    <vt:lpwstr>&lt;&lt;Layout Heading&gt;&gt;</vt:lpwstr>
  </property>
  <property fmtid="{D5CDD505-2E9C-101B-9397-08002B2CF9AE}" pid="27" name="Name-T">
    <vt:lpwstr>&lt;&lt;Name&gt;&gt;</vt:lpwstr>
  </property>
  <property fmtid="{D5CDD505-2E9C-101B-9397-08002B2CF9AE}" pid="28" name="Notes-T">
    <vt:lpwstr>Notes</vt:lpwstr>
  </property>
  <property fmtid="{D5CDD505-2E9C-101B-9397-08002B2CF9AE}" pid="29" name="QuoteSource-T">
    <vt:lpwstr>&lt;&lt;Quote Source&gt;&gt;</vt:lpwstr>
  </property>
  <property fmtid="{D5CDD505-2E9C-101B-9397-08002B2CF9AE}" pid="30" name="Sections-T">
    <vt:lpwstr>Sections</vt:lpwstr>
  </property>
  <property fmtid="{D5CDD505-2E9C-101B-9397-08002B2CF9AE}" pid="31" name="Source-T">
    <vt:lpwstr>Source</vt:lpwstr>
  </property>
  <property fmtid="{D5CDD505-2E9C-101B-9397-08002B2CF9AE}" pid="32" name="Subappendix-T">
    <vt:lpwstr>Subappendix</vt:lpwstr>
  </property>
  <property fmtid="{D5CDD505-2E9C-101B-9397-08002B2CF9AE}" pid="33" name="Subsection-T">
    <vt:lpwstr>Subsection</vt:lpwstr>
  </property>
  <property fmtid="{D5CDD505-2E9C-101B-9397-08002B2CF9AE}" pid="34" name="Subsubappendix-T">
    <vt:lpwstr>Subsubappendix</vt:lpwstr>
  </property>
  <property fmtid="{D5CDD505-2E9C-101B-9397-08002B2CF9AE}" pid="35" name="Subsubsection-T">
    <vt:lpwstr>Subsubsection</vt:lpwstr>
  </property>
  <property fmtid="{D5CDD505-2E9C-101B-9397-08002B2CF9AE}" pid="36" name="Title-T">
    <vt:lpwstr>&lt;&lt;Title&gt;&gt;</vt:lpwstr>
  </property>
  <property fmtid="{D5CDD505-2E9C-101B-9397-08002B2CF9AE}" pid="37" name="PresPrintTemplate">
    <vt:bool>true</vt:bool>
  </property>
  <property fmtid="{D5CDD505-2E9C-101B-9397-08002B2CF9AE}" pid="38" name="Address-T">
    <vt:lpwstr>&lt;&lt;Address&gt;&gt;</vt:lpwstr>
  </property>
  <property fmtid="{D5CDD505-2E9C-101B-9397-08002B2CF9AE}" pid="39" name="Average-T">
    <vt:lpwstr>Average</vt:lpwstr>
  </property>
  <property fmtid="{D5CDD505-2E9C-101B-9397-08002B2CF9AE}" pid="40" name="AmountDealType-T">
    <vt:lpwstr>&lt;&lt;Amt./deal-Type&gt;&gt;</vt:lpwstr>
  </property>
  <property fmtid="{D5CDD505-2E9C-101B-9397-08002B2CF9AE}" pid="41" name="ContactDetails-T">
    <vt:lpwstr>&lt;&lt;Contact Details&gt;&gt;</vt:lpwstr>
  </property>
  <property fmtid="{D5CDD505-2E9C-101B-9397-08002B2CF9AE}" pid="42" name="ContactName-T">
    <vt:lpwstr>&lt;&lt;Contact Name&gt;&gt;</vt:lpwstr>
  </property>
  <property fmtid="{D5CDD505-2E9C-101B-9397-08002B2CF9AE}" pid="43" name="Date-T">
    <vt:lpwstr>&lt;&lt;Date&gt;&gt;</vt:lpwstr>
  </property>
  <property fmtid="{D5CDD505-2E9C-101B-9397-08002B2CF9AE}" pid="44" name="EMailAddress-T">
    <vt:lpwstr>&lt;&lt;Email Address&gt;&gt;</vt:lpwstr>
  </property>
  <property fmtid="{D5CDD505-2E9C-101B-9397-08002B2CF9AE}" pid="45" name="LegalEntity-T">
    <vt:lpwstr>&lt;&lt;Legal Entity&gt;&gt;</vt:lpwstr>
  </property>
  <property fmtid="{D5CDD505-2E9C-101B-9397-08002B2CF9AE}" pid="46" name="Summary-T">
    <vt:lpwstr>&lt;&lt;Summary&gt;&gt;</vt:lpwstr>
  </property>
  <property fmtid="{D5CDD505-2E9C-101B-9397-08002B2CF9AE}" pid="47" name="TableHeading-T">
    <vt:lpwstr>&lt;&lt;Table Heading&gt;&gt;</vt:lpwstr>
  </property>
  <property fmtid="{D5CDD505-2E9C-101B-9397-08002B2CF9AE}" pid="48" name="TableSubheading-T">
    <vt:lpwstr>&lt;&lt;Table Subheading&gt;&gt;</vt:lpwstr>
  </property>
  <property fmtid="{D5CDD505-2E9C-101B-9397-08002B2CF9AE}" pid="49" name="TelephoneNumber-T">
    <vt:lpwstr>&lt;&lt;Telephone Number&gt;&gt;</vt:lpwstr>
  </property>
  <property fmtid="{D5CDD505-2E9C-101B-9397-08002B2CF9AE}" pid="50" name="Text-T">
    <vt:lpwstr>&lt;&lt;Text&gt;&gt;</vt:lpwstr>
  </property>
  <property fmtid="{D5CDD505-2E9C-101B-9397-08002B2CF9AE}" pid="51" name="WebAddress-T">
    <vt:lpwstr>&lt;&lt;Web Address</vt:lpwstr>
  </property>
  <property fmtid="{D5CDD505-2E9C-101B-9397-08002B2CF9AE}" pid="52" name="Year-T">
    <vt:lpwstr>&lt;&lt;Year&gt;&gt;</vt:lpwstr>
  </property>
  <property fmtid="{D5CDD505-2E9C-101B-9397-08002B2CF9AE}" pid="53" name="DateFormat-T">
    <vt:lpwstr>MM/DD/YY H:MM</vt:lpwstr>
  </property>
  <property fmtid="{D5CDD505-2E9C-101B-9397-08002B2CF9AE}" pid="54" name="FullPathName">
    <vt:lpwstr> </vt:lpwstr>
  </property>
  <property fmtid="{D5CDD505-2E9C-101B-9397-08002B2CF9AE}" pid="55" name="Keywords">
    <vt:lpwstr>C:\DPS NEW\Pres\PPT\PresPrintOnScreen.pot</vt:lpwstr>
  </property>
  <property fmtid="{D5CDD505-2E9C-101B-9397-08002B2CF9AE}" pid="56" name="CurrentAddinVersion">
    <vt:lpwstr>2.4.00</vt:lpwstr>
  </property>
  <property fmtid="{D5CDD505-2E9C-101B-9397-08002B2CF9AE}" pid="57" name="JapanCalendar">
    <vt:lpwstr>年</vt:lpwstr>
  </property>
  <property fmtid="{D5CDD505-2E9C-101B-9397-08002B2CF9AE}" pid="58" name="PresPrintOnScreen">
    <vt:bool>true</vt:bool>
  </property>
  <property fmtid="{D5CDD505-2E9C-101B-9397-08002B2CF9AE}" pid="59" name="Language">
    <vt:lpwstr>1033</vt:lpwstr>
  </property>
  <property fmtid="{D5CDD505-2E9C-101B-9397-08002B2CF9AE}" pid="60" name="CreatedAddinVersion">
    <vt:lpwstr>2.4.00</vt:lpwstr>
  </property>
  <property fmtid="{D5CDD505-2E9C-101B-9397-08002B2CF9AE}" pid="61" name="CreatedTemplateVersion">
    <vt:lpwstr>2.4.00</vt:lpwstr>
  </property>
  <property fmtid="{D5CDD505-2E9C-101B-9397-08002B2CF9AE}" pid="62" name="CreateDate">
    <vt:lpwstr>7/6/2009 9:34:00 AM</vt:lpwstr>
  </property>
  <property fmtid="{D5CDD505-2E9C-101B-9397-08002B2CF9AE}" pid="63" name="CoverLogoIncluded">
    <vt:lpwstr>True</vt:lpwstr>
  </property>
  <property fmtid="{D5CDD505-2E9C-101B-9397-08002B2CF9AE}" pid="64" name="CoverLogoID">
    <vt:lpwstr>plain_co_w4</vt:lpwstr>
  </property>
  <property fmtid="{D5CDD505-2E9C-101B-9397-08002B2CF9AE}" pid="65" name="InsideLogoIncluded">
    <vt:lpwstr>True</vt:lpwstr>
  </property>
  <property fmtid="{D5CDD505-2E9C-101B-9397-08002B2CF9AE}" pid="66" name="InsideLogoID">
    <vt:lpwstr>plain_co_w4</vt:lpwstr>
  </property>
  <property fmtid="{D5CDD505-2E9C-101B-9397-08002B2CF9AE}" pid="67" name="IncludeID.Ppt">
    <vt:lpwstr>True</vt:lpwstr>
  </property>
  <property fmtid="{D5CDD505-2E9C-101B-9397-08002B2CF9AE}" pid="68" name="IDStampItems">
    <vt:lpwstr>15</vt:lpwstr>
  </property>
  <property fmtid="{D5CDD505-2E9C-101B-9397-08002B2CF9AE}" pid="69" name="DraftStamp.Ppt">
    <vt:lpwstr>False</vt:lpwstr>
  </property>
  <property fmtid="{D5CDD505-2E9C-101B-9397-08002B2CF9AE}" pid="70" name="TOC.Ppt">
    <vt:lpwstr>False</vt:lpwstr>
  </property>
  <property fmtid="{D5CDD505-2E9C-101B-9397-08002B2CF9AE}" pid="71" name="TocSecLevel1">
    <vt:lpwstr>1</vt:lpwstr>
  </property>
  <property fmtid="{D5CDD505-2E9C-101B-9397-08002B2CF9AE}" pid="72" name="TocSecLevel2">
    <vt:lpwstr>2</vt:lpwstr>
  </property>
  <property fmtid="{D5CDD505-2E9C-101B-9397-08002B2CF9AE}" pid="73" name="TocSecLevel3">
    <vt:lpwstr>3</vt:lpwstr>
  </property>
  <property fmtid="{D5CDD505-2E9C-101B-9397-08002B2CF9AE}" pid="74" name="TocApdxLevel1">
    <vt:lpwstr>4</vt:lpwstr>
  </property>
  <property fmtid="{D5CDD505-2E9C-101B-9397-08002B2CF9AE}" pid="75" name="TocApdxLevel2">
    <vt:lpwstr>5</vt:lpwstr>
  </property>
  <property fmtid="{D5CDD505-2E9C-101B-9397-08002B2CF9AE}" pid="76" name="TocApdxLevel3">
    <vt:lpwstr>6</vt:lpwstr>
  </property>
  <property fmtid="{D5CDD505-2E9C-101B-9397-08002B2CF9AE}" pid="77" name="SPageNumbering1.Ppt">
    <vt:lpwstr>True</vt:lpwstr>
  </property>
  <property fmtid="{D5CDD505-2E9C-101B-9397-08002B2CF9AE}" pid="78" name="SPageNumbering2.Ppt">
    <vt:lpwstr>False</vt:lpwstr>
  </property>
  <property fmtid="{D5CDD505-2E9C-101B-9397-08002B2CF9AE}" pid="79" name="SPageNumbering3.Ppt">
    <vt:lpwstr>False</vt:lpwstr>
  </property>
  <property fmtid="{D5CDD505-2E9C-101B-9397-08002B2CF9AE}" pid="80" name="APageNumbering1.Ppt">
    <vt:lpwstr>True</vt:lpwstr>
  </property>
  <property fmtid="{D5CDD505-2E9C-101B-9397-08002B2CF9AE}" pid="81" name="APageNumbering2.Ppt">
    <vt:lpwstr>False</vt:lpwstr>
  </property>
  <property fmtid="{D5CDD505-2E9C-101B-9397-08002B2CF9AE}" pid="82" name="APageNumbering3.Ppt">
    <vt:lpwstr>False</vt:lpwstr>
  </property>
  <property fmtid="{D5CDD505-2E9C-101B-9397-08002B2CF9AE}" pid="83" name="ContactPage.Ppt">
    <vt:lpwstr>False</vt:lpwstr>
  </property>
  <property fmtid="{D5CDD505-2E9C-101B-9397-08002B2CF9AE}" pid="84" name="CompanyName">
    <vt:lpwstr/>
  </property>
  <property fmtid="{D5CDD505-2E9C-101B-9397-08002B2CF9AE}" pid="85" name="CompanyNameExtension">
    <vt:lpwstr/>
  </property>
  <property fmtid="{D5CDD505-2E9C-101B-9397-08002B2CF9AE}" pid="86" name="CompanyDescriptor">
    <vt:lpwstr/>
  </property>
  <property fmtid="{D5CDD505-2E9C-101B-9397-08002B2CF9AE}" pid="87" name="CompanyType">
    <vt:lpwstr>0</vt:lpwstr>
  </property>
  <property fmtid="{D5CDD505-2E9C-101B-9397-08002B2CF9AE}" pid="88" name="BusinessUnit">
    <vt:lpwstr>1</vt:lpwstr>
  </property>
  <property fmtid="{D5CDD505-2E9C-101B-9397-08002B2CF9AE}" pid="89" name="Address.Office">
    <vt:lpwstr/>
  </property>
  <property fmtid="{D5CDD505-2E9C-101B-9397-08002B2CF9AE}" pid="90" name="Fax1.Office">
    <vt:lpwstr/>
  </property>
  <property fmtid="{D5CDD505-2E9C-101B-9397-08002B2CF9AE}" pid="91" name="Phone1.Office">
    <vt:lpwstr/>
  </property>
  <property fmtid="{D5CDD505-2E9C-101B-9397-08002B2CF9AE}" pid="92" name="CompanyID">
    <vt:lpwstr/>
  </property>
  <property fmtid="{D5CDD505-2E9C-101B-9397-08002B2CF9AE}" pid="93" name="CompanyLCID">
    <vt:lpwstr>0</vt:lpwstr>
  </property>
  <property fmtid="{D5CDD505-2E9C-101B-9397-08002B2CF9AE}" pid="94" name="AuthorInfoIncluded">
    <vt:lpwstr>False</vt:lpwstr>
  </property>
  <property fmtid="{D5CDD505-2E9C-101B-9397-08002B2CF9AE}" pid="95" name="AuthorInfoName">
    <vt:lpwstr/>
  </property>
  <property fmtid="{D5CDD505-2E9C-101B-9397-08002B2CF9AE}" pid="96" name="AuthorInfoDetails1">
    <vt:lpwstr/>
  </property>
  <property fmtid="{D5CDD505-2E9C-101B-9397-08002B2CF9AE}" pid="97" name="AuthorInfoDetails2">
    <vt:lpwstr/>
  </property>
  <property fmtid="{D5CDD505-2E9C-101B-9397-08002B2CF9AE}" pid="98" name="AuthorInfoEmail">
    <vt:lpwstr/>
  </property>
  <property fmtid="{D5CDD505-2E9C-101B-9397-08002B2CF9AE}" pid="99" name="AuthorInfoPhone">
    <vt:lpwstr/>
  </property>
  <property fmtid="{D5CDD505-2E9C-101B-9397-08002B2CF9AE}" pid="100" name="Endorsement">
    <vt:lpwstr/>
  </property>
  <property fmtid="{D5CDD505-2E9C-101B-9397-08002B2CF9AE}" pid="101" name="CoverPage.Ppt">
    <vt:lpwstr>True</vt:lpwstr>
  </property>
  <property fmtid="{D5CDD505-2E9C-101B-9397-08002B2CF9AE}" pid="102" name="CoverPhoto.Ppt">
    <vt:lpwstr/>
  </property>
  <property fmtid="{D5CDD505-2E9C-101B-9397-08002B2CF9AE}" pid="103" name="CoverPhotoLocation.Ppt">
    <vt:lpwstr>0</vt:lpwstr>
  </property>
  <property fmtid="{D5CDD505-2E9C-101B-9397-08002B2CF9AE}" pid="104" name="CoverPhotoPath">
    <vt:lpwstr/>
  </property>
  <property fmtid="{D5CDD505-2E9C-101B-9397-08002B2CF9AE}" pid="105" name="SecurityLevel">
    <vt:lpwstr>4</vt:lpwstr>
  </property>
  <property fmtid="{D5CDD505-2E9C-101B-9397-08002B2CF9AE}" pid="106" name="CoverPhotoIncluded">
    <vt:lpwstr>False</vt:lpwstr>
  </property>
  <property fmtid="{D5CDD505-2E9C-101B-9397-08002B2CF9AE}" pid="107" name="CoverPhotoIsCustom">
    <vt:lpwstr>False</vt:lpwstr>
  </property>
  <property fmtid="{D5CDD505-2E9C-101B-9397-08002B2CF9AE}" pid="108" name="SectionDivider.Ppt">
    <vt:lpwstr>False</vt:lpwstr>
  </property>
  <property fmtid="{D5CDD505-2E9C-101B-9397-08002B2CF9AE}" pid="109" name="IDStampDateFormatID">
    <vt:lpwstr>F1</vt:lpwstr>
  </property>
  <property fmtid="{D5CDD505-2E9C-101B-9397-08002B2CF9AE}" pid="110" name="IDStampDateFormat-T">
    <vt:lpwstr>MMMM d, yyyy h:mm AM/PM</vt:lpwstr>
  </property>
  <property fmtid="{D5CDD505-2E9C-101B-9397-08002B2CF9AE}" pid="111" name="CoverPageDateFormatID">
    <vt:lpwstr>F1</vt:lpwstr>
  </property>
  <property fmtid="{D5CDD505-2E9C-101B-9397-08002B2CF9AE}" pid="112" name="CoverPageDateFormatFilter">
    <vt:lpwstr>1</vt:lpwstr>
  </property>
  <property fmtid="{D5CDD505-2E9C-101B-9397-08002B2CF9AE}" pid="113" name="CoverPageDateFormat-T">
    <vt:lpwstr>MMMM d, yyyy</vt:lpwstr>
  </property>
  <property fmtid="{D5CDD505-2E9C-101B-9397-08002B2CF9AE}" pid="114" name="DisclaimerPage.Ppt">
    <vt:lpwstr>False</vt:lpwstr>
  </property>
  <property fmtid="{D5CDD505-2E9C-101B-9397-08002B2CF9AE}" pid="115" name="DisclaimerID.Ppt">
    <vt:lpwstr>D1</vt:lpwstr>
  </property>
  <property fmtid="{D5CDD505-2E9C-101B-9397-08002B2CF9AE}" pid="116" name="UseInternalUBSFont.Office">
    <vt:lpwstr>True</vt:lpwstr>
  </property>
  <property fmtid="{D5CDD505-2E9C-101B-9397-08002B2CF9AE}" pid="117" name="Subheading-T">
    <vt:lpwstr>&lt;&lt;Table Subheading&gt;&gt;</vt:lpwstr>
  </property>
  <property fmtid="{D5CDD505-2E9C-101B-9397-08002B2CF9AE}" pid="118" name="CalendarDateFormatID">
    <vt:lpwstr>F1</vt:lpwstr>
  </property>
  <property fmtid="{D5CDD505-2E9C-101B-9397-08002B2CF9AE}" pid="119" name="CalendarStartDay">
    <vt:lpwstr>1</vt:lpwstr>
  </property>
  <property fmtid="{D5CDD505-2E9C-101B-9397-08002B2CF9AE}" pid="120" name="CoverPhoto.Include">
    <vt:bool>true</vt:bool>
  </property>
  <property fmtid="{D5CDD505-2E9C-101B-9397-08002B2CF9AE}" pid="121" name="DateFormat.Ppt">
    <vt:lpwstr>F1</vt:lpwstr>
  </property>
</Properties>
</file>