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70" r:id="rId3"/>
    <p:sldId id="280" r:id="rId4"/>
    <p:sldId id="281" r:id="rId5"/>
    <p:sldId id="282" r:id="rId6"/>
    <p:sldId id="274" r:id="rId7"/>
    <p:sldId id="283" r:id="rId8"/>
    <p:sldId id="266" r:id="rId9"/>
    <p:sldId id="277" r:id="rId10"/>
    <p:sldId id="275" r:id="rId11"/>
    <p:sldId id="271" r:id="rId12"/>
    <p:sldId id="286" r:id="rId13"/>
    <p:sldId id="285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400" autoAdjust="0"/>
  </p:normalViewPr>
  <p:slideViewPr>
    <p:cSldViewPr>
      <p:cViewPr varScale="1">
        <p:scale>
          <a:sx n="113" d="100"/>
          <a:sy n="113" d="100"/>
        </p:scale>
        <p:origin x="-17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Ztlumené efekty: 2,3,4</a:t>
            </a:r>
          </a:p>
          <a:p>
            <a:r>
              <a:rPr lang="cs-CZ" dirty="0" smtClean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14.9.2015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Obligace - </a:t>
            </a:r>
            <a:r>
              <a:rPr lang="cs-CZ" dirty="0" err="1" smtClean="0"/>
              <a:t>kkůlkůlkZáklady</a:t>
            </a:r>
            <a:r>
              <a:rPr lang="cs-CZ" dirty="0" smtClean="0"/>
              <a:t> oceňování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Bonds – Analysis of the yield curve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 smtClean="0"/>
              <a:t>vostní</a:t>
            </a:r>
            <a:r>
              <a:rPr lang="cs-CZ" dirty="0" smtClean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14.9.2015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14.9.2015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14.9.2015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14.9.2015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14.9.2015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14.9.2015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14.9.2015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Obligace - Základy oceňování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14.9.2015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Obligace - Základy oceňování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90.png"/><Relationship Id="rId14" Type="http://schemas.openxmlformats.org/officeDocument/2006/relationships/image" Target="../media/image28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7" Type="http://schemas.openxmlformats.org/officeDocument/2006/relationships/image" Target="../media/image7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.png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9.png"/><Relationship Id="rId17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6.png"/><Relationship Id="rId17" Type="http://schemas.openxmlformats.org/officeDocument/2006/relationships/image" Target="../media/image15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3.png"/><Relationship Id="rId1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40.png"/><Relationship Id="rId17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1.png"/><Relationship Id="rId17" Type="http://schemas.openxmlformats.org/officeDocument/2006/relationships/image" Target="../media/image20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7" Type="http://schemas.openxmlformats.org/officeDocument/2006/relationships/image" Target="../media/image23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90066" y="2427362"/>
            <a:ext cx="1449685" cy="388214"/>
          </a:xfrm>
        </p:spPr>
        <p:txBody>
          <a:bodyPr/>
          <a:lstStyle/>
          <a:p>
            <a:pPr algn="l"/>
            <a:r>
              <a:rPr lang="en-GB" sz="1800" dirty="0" smtClean="0">
                <a:solidFill>
                  <a:srgbClr val="7030A0"/>
                </a:solidFill>
              </a:rPr>
              <a:t>Lesson </a:t>
            </a:r>
            <a:r>
              <a:rPr lang="cs-CZ" sz="1800" dirty="0" smtClean="0">
                <a:solidFill>
                  <a:srgbClr val="7030A0"/>
                </a:solidFill>
              </a:rPr>
              <a:t>3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4" y="2708920"/>
            <a:ext cx="685928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 smtClean="0">
                <a:solidFill>
                  <a:srgbClr val="7030A0"/>
                </a:solidFill>
              </a:rPr>
              <a:t>Measuring interest rate 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and credit risk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86743" y="476337"/>
            <a:ext cx="3632299" cy="1080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/>
              <a:t>Charles University in Prague</a:t>
            </a:r>
            <a:endParaRPr lang="en-GB" sz="1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29048"/>
            <a:ext cx="1278255" cy="1293971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/>
        </p:nvSpPr>
        <p:spPr>
          <a:xfrm>
            <a:off x="5688000" y="5292000"/>
            <a:ext cx="2736000" cy="57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/>
              <a:t>Financial Instruments </a:t>
            </a:r>
            <a:endParaRPr lang="en-GB" sz="1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72987" y="6328371"/>
            <a:ext cx="3352801" cy="365125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17804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6512511" cy="648072"/>
          </a:xfrm>
        </p:spPr>
        <p:txBody>
          <a:bodyPr/>
          <a:lstStyle/>
          <a:p>
            <a:r>
              <a:rPr lang="en-GB" dirty="0" smtClean="0"/>
              <a:t>Credit yield curves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8808" y="948021"/>
            <a:ext cx="72810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Zero yield curves for individual credit rating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56159" y="3547378"/>
            <a:ext cx="74969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increases as the rating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declines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72971" y="3212976"/>
            <a:ext cx="72768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Empirical patterns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8" name="Skupina 37"/>
          <p:cNvGrpSpPr/>
          <p:nvPr/>
        </p:nvGrpSpPr>
        <p:grpSpPr>
          <a:xfrm>
            <a:off x="1403648" y="1395842"/>
            <a:ext cx="6175779" cy="2016224"/>
            <a:chOff x="1043583" y="1484784"/>
            <a:chExt cx="6175779" cy="2016224"/>
          </a:xfrm>
        </p:grpSpPr>
        <p:cxnSp>
          <p:nvCxnSpPr>
            <p:cNvPr id="51" name="Přímá spojnice 50"/>
            <p:cNvCxnSpPr/>
            <p:nvPr/>
          </p:nvCxnSpPr>
          <p:spPr>
            <a:xfrm>
              <a:off x="1619670" y="1662591"/>
              <a:ext cx="1" cy="1550463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 flipV="1">
              <a:off x="1610052" y="3211819"/>
              <a:ext cx="5482228" cy="14017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ovéPole 53"/>
            <p:cNvSpPr txBox="1"/>
            <p:nvPr/>
          </p:nvSpPr>
          <p:spPr>
            <a:xfrm>
              <a:off x="6228184" y="3176789"/>
              <a:ext cx="991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 smtClean="0">
                  <a:latin typeface="Cambria Math"/>
                  <a:ea typeface="Cambria Math" panose="02040503050406030204" pitchFamily="18" charset="0"/>
                </a:rPr>
                <a:t>maturity</a:t>
              </a:r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1043583" y="1620256"/>
              <a:ext cx="720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 smtClean="0">
                  <a:latin typeface="Cambria Math"/>
                  <a:ea typeface="Cambria Math" panose="02040503050406030204" pitchFamily="18" charset="0"/>
                </a:rPr>
                <a:t>yield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5982487" y="2653769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AAA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68" name="Přímá spojnice 67"/>
            <p:cNvCxnSpPr/>
            <p:nvPr/>
          </p:nvCxnSpPr>
          <p:spPr>
            <a:xfrm>
              <a:off x="3771444" y="3107029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/>
            <p:cNvCxnSpPr/>
            <p:nvPr/>
          </p:nvCxnSpPr>
          <p:spPr>
            <a:xfrm>
              <a:off x="3059831" y="3115490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>
              <a:off x="2339751" y="3113396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>
              <a:off x="5931684" y="3107023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/>
            <p:cNvSpPr txBox="1"/>
            <p:nvPr/>
          </p:nvSpPr>
          <p:spPr>
            <a:xfrm>
              <a:off x="2195735" y="3220286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1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2914664" y="3224009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2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5786517" y="3211819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T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5" name="Přímá spojnice 74"/>
            <p:cNvCxnSpPr/>
            <p:nvPr/>
          </p:nvCxnSpPr>
          <p:spPr>
            <a:xfrm>
              <a:off x="4499991" y="3115490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/>
            <p:nvPr/>
          </p:nvCxnSpPr>
          <p:spPr>
            <a:xfrm flipV="1">
              <a:off x="2344560" y="2774272"/>
              <a:ext cx="3590782" cy="300512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/>
            <p:nvPr/>
          </p:nvCxnSpPr>
          <p:spPr>
            <a:xfrm flipV="1">
              <a:off x="2339751" y="2569358"/>
              <a:ext cx="3595591" cy="433418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339751" y="1758755"/>
              <a:ext cx="0" cy="1465869"/>
            </a:xfrm>
            <a:prstGeom prst="straightConnector1">
              <a:avLst/>
            </a:prstGeom>
            <a:ln w="6350">
              <a:prstDash val="lgDash"/>
              <a:headEnd type="non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/>
            <p:nvPr/>
          </p:nvCxnSpPr>
          <p:spPr>
            <a:xfrm flipV="1">
              <a:off x="2339751" y="2210688"/>
              <a:ext cx="3595591" cy="623104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/>
            <p:cNvCxnSpPr>
              <a:endCxn id="85" idx="1"/>
            </p:cNvCxnSpPr>
            <p:nvPr/>
          </p:nvCxnSpPr>
          <p:spPr>
            <a:xfrm flipV="1">
              <a:off x="2339751" y="1629108"/>
              <a:ext cx="3600000" cy="916652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se šipkou 80"/>
            <p:cNvCxnSpPr/>
            <p:nvPr/>
          </p:nvCxnSpPr>
          <p:spPr>
            <a:xfrm>
              <a:off x="5931684" y="1484784"/>
              <a:ext cx="8467" cy="1759725"/>
            </a:xfrm>
            <a:prstGeom prst="straightConnector1">
              <a:avLst/>
            </a:prstGeom>
            <a:ln w="6350">
              <a:prstDash val="lgDash"/>
              <a:headEnd type="non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ovéPole 81"/>
            <p:cNvSpPr txBox="1"/>
            <p:nvPr/>
          </p:nvSpPr>
          <p:spPr>
            <a:xfrm>
              <a:off x="3626277" y="3224009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3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3" name="TextovéPole 82"/>
            <p:cNvSpPr txBox="1"/>
            <p:nvPr/>
          </p:nvSpPr>
          <p:spPr>
            <a:xfrm>
              <a:off x="5974019" y="2426712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AA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4" name="TextovéPole 83"/>
            <p:cNvSpPr txBox="1"/>
            <p:nvPr/>
          </p:nvSpPr>
          <p:spPr>
            <a:xfrm>
              <a:off x="5982486" y="2066672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A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5" name="TextovéPole 84"/>
            <p:cNvSpPr txBox="1"/>
            <p:nvPr/>
          </p:nvSpPr>
          <p:spPr>
            <a:xfrm>
              <a:off x="5982565" y="1490608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BBB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7" name="TextovéPole 86"/>
            <p:cNvSpPr txBox="1"/>
            <p:nvPr/>
          </p:nvSpPr>
          <p:spPr>
            <a:xfrm>
              <a:off x="4346357" y="3212976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latin typeface="Cambria Math"/>
                  <a:ea typeface="Cambria Math" panose="02040503050406030204" pitchFamily="18" charset="0"/>
                </a:rPr>
                <a:t>4</a:t>
              </a:r>
              <a:endParaRPr lang="en-GB" sz="1200" dirty="0" smtClean="0">
                <a:latin typeface="Cambria Math"/>
                <a:ea typeface="Cambria Math" panose="02040503050406030204" pitchFamily="18" charset="0"/>
              </a:endParaRPr>
            </a:p>
          </p:txBody>
        </p:sp>
      </p:grpSp>
      <p:sp>
        <p:nvSpPr>
          <p:cNvPr id="88" name="TextovéPole 87"/>
          <p:cNvSpPr txBox="1"/>
          <p:nvPr/>
        </p:nvSpPr>
        <p:spPr>
          <a:xfrm>
            <a:off x="853222" y="3827259"/>
            <a:ext cx="74969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increases with maturity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853222" y="4108244"/>
            <a:ext cx="74969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increases with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faster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low credit rating than for high credit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rating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870119" y="4754817"/>
            <a:ext cx="72768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Factors behind credit spread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852985" y="5074787"/>
            <a:ext cx="74969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Compensation for possible losses from unfavourable credit events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853465" y="5352484"/>
            <a:ext cx="80390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Other factors may also influence the spread (liquidity, inflation risk, unforeseen bad scenarios etc.)</a:t>
            </a:r>
          </a:p>
        </p:txBody>
      </p:sp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59922" y="6318846"/>
            <a:ext cx="3352801" cy="365125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7412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7306727" cy="648072"/>
          </a:xfrm>
        </p:spPr>
        <p:txBody>
          <a:bodyPr/>
          <a:lstStyle/>
          <a:p>
            <a:r>
              <a:rPr lang="en-GB" dirty="0" smtClean="0"/>
              <a:t>Risk </a:t>
            </a:r>
            <a:r>
              <a:rPr lang="en-GB" dirty="0"/>
              <a:t>neutral probabilities of </a:t>
            </a:r>
            <a:r>
              <a:rPr lang="en-GB" dirty="0" smtClean="0"/>
              <a:t>default</a:t>
            </a:r>
            <a:r>
              <a:rPr lang="cs-CZ" dirty="0" smtClean="0"/>
              <a:t> (1)</a:t>
            </a:r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46426" y="960866"/>
            <a:ext cx="444565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Expected value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73685" y="2790515"/>
            <a:ext cx="729076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Risk-neutral environment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52985" y="3140968"/>
            <a:ext cx="81098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Application of no-arbitrage condition to the risky environment: today’s price of the two investments, identical in the size of return and risk, must be the same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854637" y="1336496"/>
            <a:ext cx="80378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Expected value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GB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(probability of </a:t>
            </a:r>
            <a:r>
              <a:rPr lang="en-GB" sz="16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outcome) × (value of </a:t>
            </a:r>
            <a:r>
              <a:rPr lang="en-GB" sz="16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outcome)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852985" y="1637302"/>
            <a:ext cx="8109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Objective certainty: The law of large numbers ensures that the expected value is a sure event to take place if the risky game is repeated many times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005385" y="5061524"/>
            <a:ext cx="8109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Risk neutral probabilities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are theoretical probabilities consistent with the risk-neutral environment (as opposed to empirical probabilities)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854638" y="2217638"/>
            <a:ext cx="8109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lvl="1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Subjective certainty: The expected value of a one-off experiment is subjectively regarded as a sure event that will happen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853222" y="3933056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Investments earning just the expected value (sure outcome)should generate risk-free returns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57257" y="4483719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expected value of the investment when discounted at a risk-free rate of return should be equal to the current value of the investment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050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59922" y="6318846"/>
            <a:ext cx="3352801" cy="365125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7412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7306727" cy="648072"/>
          </a:xfrm>
        </p:spPr>
        <p:txBody>
          <a:bodyPr/>
          <a:lstStyle/>
          <a:p>
            <a:r>
              <a:rPr lang="en-GB" dirty="0" smtClean="0"/>
              <a:t>Risk neutral probabilities of default</a:t>
            </a:r>
            <a:r>
              <a:rPr lang="cs-CZ" dirty="0" smtClean="0"/>
              <a:t> (2)</a:t>
            </a:r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73685" y="956488"/>
            <a:ext cx="729076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Simple model of risk-neutral probabilities of default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54637" y="1403484"/>
            <a:ext cx="81180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Expected pay-off from the </a:t>
            </a:r>
            <a:r>
              <a:rPr lang="cs-CZ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-year zero-coupon bond at maturity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58318" y="4293096"/>
            <a:ext cx="81098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Probability that the bond defaults at its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789824" y="1772816"/>
                <a:ext cx="26486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cs-CZ" sz="16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cs-CZ" sz="16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824" y="1772816"/>
                <a:ext cx="2648674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835696" y="3138989"/>
                <a:ext cx="2944139" cy="578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cs-CZ" sz="15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500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sz="15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5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5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5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138989"/>
                <a:ext cx="2944139" cy="5780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426345" y="2075220"/>
                <a:ext cx="6106095" cy="561692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m:rPr>
                        <m:nor/>
                      </m:rPr>
                      <a:rPr lang="en-GB" sz="14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400" b="0" dirty="0" smtClean="0">
                    <a:latin typeface="Cambria Math"/>
                    <a:ea typeface="Cambria Math" panose="02040503050406030204" pitchFamily="18" charset="0"/>
                  </a:rPr>
                  <a:t>probability that the risky bond will default at maturity </a:t>
                </a:r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 smtClean="0">
                    <a:latin typeface="Cambria Math"/>
                    <a:ea typeface="Cambria Math" panose="02040503050406030204" pitchFamily="18" charset="0"/>
                  </a:rPr>
                  <a:t>…  recovery rate (proportion of the principal received in the event of default)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345" y="2075220"/>
                <a:ext cx="6106095" cy="561692"/>
              </a:xfrm>
              <a:prstGeom prst="rect">
                <a:avLst/>
              </a:prstGeom>
              <a:blipFill rotWithShape="1">
                <a:blip r:embed="rId9"/>
                <a:stretch>
                  <a:fillRect l="-998" t="-2151" b="-86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26"/>
          <p:cNvSpPr txBox="1"/>
          <p:nvPr/>
        </p:nvSpPr>
        <p:spPr>
          <a:xfrm>
            <a:off x="854893" y="2699628"/>
            <a:ext cx="81180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 arbitrage condition between two valuations of the bond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797942" y="4763043"/>
                <a:ext cx="5006306" cy="619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sz="15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sz="15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5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Sup>
                                        <m:sSubSupPr>
                                          <m:ctrlP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  <m:sub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b>
                                        <m:sup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sup>
                          </m:sSubSup>
                        </m:num>
                        <m:den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15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942" y="4763043"/>
                <a:ext cx="5006306" cy="6194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5178287" y="3068960"/>
                <a:ext cx="1409937" cy="580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sz="1500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  <m:sub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5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287" y="3068960"/>
                <a:ext cx="1409937" cy="580223"/>
              </a:xfrm>
              <a:prstGeom prst="rect">
                <a:avLst/>
              </a:prstGeom>
              <a:blipFill rotWithShape="1">
                <a:blip r:embed="rId11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5220072" y="3658818"/>
                <a:ext cx="1400961" cy="562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cs-CZ" sz="15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50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5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5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658818"/>
                <a:ext cx="1400961" cy="5622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732240" y="3193231"/>
                <a:ext cx="2048955" cy="30777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  <m:r>
                      <m:rPr>
                        <m:nor/>
                      </m:rPr>
                      <a:rPr lang="en-GB" sz="14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400" b="0" dirty="0" smtClean="0">
                    <a:latin typeface="Cambria Math"/>
                    <a:ea typeface="Cambria Math" panose="02040503050406030204" pitchFamily="18" charset="0"/>
                  </a:rPr>
                  <a:t> price of risky bond</a:t>
                </a:r>
                <a:endParaRPr lang="en-GB" sz="1400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193231"/>
                <a:ext cx="2048955" cy="307777"/>
              </a:xfrm>
              <a:prstGeom prst="rect">
                <a:avLst/>
              </a:prstGeom>
              <a:blipFill rotWithShape="1">
                <a:blip r:embed="rId13"/>
                <a:stretch>
                  <a:fillRect l="-2679" t="-4000" b="-1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6732240" y="3769295"/>
                <a:ext cx="2304256" cy="30777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 panose="02040503050406030204" pitchFamily="18" charset="0"/>
                      </a:rPr>
                      <m:t>𝑄</m:t>
                    </m:r>
                    <m:r>
                      <m:rPr>
                        <m:nor/>
                      </m:rPr>
                      <a:rPr lang="en-GB" sz="14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400" b="0" dirty="0" smtClean="0">
                    <a:latin typeface="Cambria Math"/>
                    <a:ea typeface="Cambria Math" panose="02040503050406030204" pitchFamily="18" charset="0"/>
                  </a:rPr>
                  <a:t> price of risk</a:t>
                </a:r>
                <a:r>
                  <a:rPr lang="cs-CZ" sz="1400" b="0" dirty="0" smtClean="0">
                    <a:latin typeface="Cambria Math"/>
                    <a:ea typeface="Cambria Math" panose="02040503050406030204" pitchFamily="18" charset="0"/>
                  </a:rPr>
                  <a:t>-free </a:t>
                </a:r>
                <a:r>
                  <a:rPr lang="en-GB" sz="1400" b="0" dirty="0" smtClean="0">
                    <a:latin typeface="Cambria Math"/>
                    <a:ea typeface="Cambria Math" panose="02040503050406030204" pitchFamily="18" charset="0"/>
                  </a:rPr>
                  <a:t>bond</a:t>
                </a:r>
                <a:endParaRPr lang="en-GB" sz="1400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769295"/>
                <a:ext cx="2304256" cy="307777"/>
              </a:xfrm>
              <a:prstGeom prst="rect">
                <a:avLst/>
              </a:prstGeom>
              <a:blipFill rotWithShape="1">
                <a:blip r:embed="rId14"/>
                <a:stretch>
                  <a:fillRect l="-3175" t="-3922" b="-156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1251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59922" y="6318846"/>
            <a:ext cx="3352801" cy="365125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7412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6512511" cy="648072"/>
          </a:xfrm>
        </p:spPr>
        <p:txBody>
          <a:bodyPr/>
          <a:lstStyle/>
          <a:p>
            <a:r>
              <a:rPr lang="en-GB" dirty="0" smtClean="0"/>
              <a:t>Historical probabilities of default</a:t>
            </a:r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46426" y="941756"/>
            <a:ext cx="444565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Empirical origin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54638" y="3429000"/>
            <a:ext cx="8109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Marginal mortality rate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(MMR) is probability that a bond of a rating </a:t>
            </a:r>
            <a:r>
              <a:rPr lang="en-GB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at its issuance will default in a given year of its life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54637" y="3975391"/>
            <a:ext cx="81180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MMRs are significantly less than those derived from observed spreads because  only a part of the spread can be associated with the default risk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852985" y="4870901"/>
                <a:ext cx="8109850" cy="6482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685800" indent="-3429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Survival rate </a:t>
                </a: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(SR) is the probability that a bond of a rating </a:t>
                </a:r>
                <a:r>
                  <a:rPr lang="en-GB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</a:t>
                </a: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will not default in a given year of its life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 b="0" i="0" smtClean="0">
                            <a:latin typeface="Cambria Math"/>
                            <a:ea typeface="Cambria Math" panose="02040503050406030204" pitchFamily="18" charset="0"/>
                          </a:rPr>
                          <m:t>SR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1−</m:t>
                    </m:r>
                    <m:sSubSup>
                      <m:sSubSupPr>
                        <m:ctrlP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MMR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85" y="4870901"/>
                <a:ext cx="8109850" cy="648254"/>
              </a:xfrm>
              <a:prstGeom prst="rect">
                <a:avLst/>
              </a:prstGeom>
              <a:blipFill rotWithShape="1">
                <a:blip r:embed="rId13"/>
                <a:stretch>
                  <a:fillRect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26"/>
          <p:cNvSpPr txBox="1"/>
          <p:nvPr/>
        </p:nvSpPr>
        <p:spPr>
          <a:xfrm>
            <a:off x="854893" y="1268760"/>
            <a:ext cx="81180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Rich historical data sets about bond defaults throughout their economic life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ulka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1943497"/>
                  </p:ext>
                </p:extLst>
              </p:nvPr>
            </p:nvGraphicFramePr>
            <p:xfrm>
              <a:off x="3023166" y="1772816"/>
              <a:ext cx="3061002" cy="1620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10167"/>
                    <a:gridCol w="510167"/>
                    <a:gridCol w="510167"/>
                    <a:gridCol w="510167"/>
                    <a:gridCol w="510167"/>
                    <a:gridCol w="510167"/>
                  </a:tblGrid>
                  <a:tr h="270000">
                    <a:tc rowSpan="2"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spc="300" dirty="0" smtClean="0"/>
                            <a:t>MATURITY</a:t>
                          </a:r>
                          <a:endParaRPr lang="cs-CZ" sz="1200" spc="3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  <a:tr h="270000">
                    <a:tc vMerge="1"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1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𝐀𝐀𝐀</m:t>
                                </m:r>
                              </m:oMath>
                            </m:oMathPara>
                          </a14:m>
                          <a:endParaRPr lang="cs-CZ" sz="1200" b="1" i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0.67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1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𝐀𝐀</m:t>
                                </m:r>
                              </m:oMath>
                            </m:oMathPara>
                          </a14:m>
                          <a:endParaRPr lang="cs-CZ" sz="1200" b="1" i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0.01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0.10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1.39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CCC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25.26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34.79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42.16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66.12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ulka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1943497"/>
                  </p:ext>
                </p:extLst>
              </p:nvPr>
            </p:nvGraphicFramePr>
            <p:xfrm>
              <a:off x="3023166" y="1772816"/>
              <a:ext cx="3061002" cy="1620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10167"/>
                    <a:gridCol w="510167"/>
                    <a:gridCol w="510167"/>
                    <a:gridCol w="510167"/>
                    <a:gridCol w="510167"/>
                    <a:gridCol w="510167"/>
                  </a:tblGrid>
                  <a:tr h="270000">
                    <a:tc rowSpan="2"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spc="300" dirty="0" smtClean="0"/>
                            <a:t>MATURITY</a:t>
                          </a:r>
                          <a:endParaRPr lang="cs-CZ" sz="1200" spc="3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  <a:tr h="270000">
                    <a:tc vMerge="1"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cs-CZ" sz="1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14"/>
                          <a:stretch>
                            <a:fillRect l="-1190" t="-204545" r="-498810" b="-3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0.67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14"/>
                          <a:stretch>
                            <a:fillRect l="-1190" t="-304545" r="-498810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0.01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0.10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1.39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CCC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25.26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34.79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42.16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66.12</a:t>
                          </a:r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5" name="TextovéPole 44"/>
          <p:cNvSpPr txBox="1"/>
          <p:nvPr/>
        </p:nvSpPr>
        <p:spPr>
          <a:xfrm>
            <a:off x="844518" y="4515846"/>
            <a:ext cx="444565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Other analytical concepts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857257" y="5446965"/>
                <a:ext cx="810985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685800" indent="-3429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Cumulative mortality rate </a:t>
                </a: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(CMR) is the probability that a bond of a rating </a:t>
                </a:r>
                <a:r>
                  <a:rPr lang="en-GB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will default over a given period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 b="0" i="0" smtClean="0">
                            <a:latin typeface="Cambria Math"/>
                            <a:ea typeface="Cambria Math" panose="02040503050406030204" pitchFamily="18" charset="0"/>
                          </a:rPr>
                          <m:t>CMR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SR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600" i="1">
                        <a:latin typeface="Cambria Math"/>
                        <a:ea typeface="Cambria Math"/>
                      </a:rPr>
                      <m:t>×…×</m:t>
                    </m:r>
                    <m:sSubSup>
                      <m:sSubSupPr>
                        <m:ctrlP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SR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7" y="5446965"/>
                <a:ext cx="8109850" cy="646331"/>
              </a:xfrm>
              <a:prstGeom prst="rect">
                <a:avLst/>
              </a:prstGeom>
              <a:blipFill rotWithShape="1">
                <a:blip r:embed="rId15"/>
                <a:stretch>
                  <a:fillRect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9115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132856"/>
            <a:ext cx="596666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 smtClean="0">
                <a:solidFill>
                  <a:srgbClr val="7030A0"/>
                </a:solidFill>
              </a:rPr>
              <a:t>See you 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in the next lecture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558" y="404664"/>
            <a:ext cx="1714500" cy="17145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reflection endPos="0" dist="50800" dir="5400000" sy="-100000" algn="bl" rotWithShape="0"/>
            <a:softEdge rad="190500"/>
          </a:effectLst>
        </p:spPr>
      </p:pic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48362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94217" y="6309320"/>
            <a:ext cx="3380724" cy="415329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69447" y="6318606"/>
            <a:ext cx="3352801" cy="365125"/>
          </a:xfrm>
        </p:spPr>
        <p:txBody>
          <a:bodyPr/>
          <a:lstStyle/>
          <a:p>
            <a:r>
              <a:rPr lang="en-GB" dirty="0" smtClean="0"/>
              <a:t>Measuring interest rate and credit risk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54150" y="6310635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721" y="116632"/>
            <a:ext cx="6584519" cy="652974"/>
          </a:xfrm>
        </p:spPr>
        <p:txBody>
          <a:bodyPr/>
          <a:lstStyle/>
          <a:p>
            <a:r>
              <a:rPr lang="en-GB" dirty="0" smtClean="0"/>
              <a:t>Investment risks from holding bonds </a:t>
            </a:r>
            <a:endParaRPr lang="en-GB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886359" y="2852936"/>
            <a:ext cx="38608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Credit risk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91959" y="939554"/>
            <a:ext cx="33200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Interest rate risk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79876" y="3772106"/>
            <a:ext cx="80373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Credit events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57938" y="3204509"/>
            <a:ext cx="80373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Credit risk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is the risk of a change in the bond's price associated with the occurrence of a credit event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55116" y="1268760"/>
            <a:ext cx="80373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Interest rate risk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(price risk, market risk) is the risk of a change in the bond's price as a result of a change in the market yields 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857247" y="1819423"/>
            <a:ext cx="803523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By changing its price the bond adjusts to prevailing yields of competing investment instruments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857247" y="2378553"/>
            <a:ext cx="80331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risk is not relevant for investors who hold the bond to maturity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53222" y="4072800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Default 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inability of the issuer of the bond to honour its contractual obligations (payments of coupons and/or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principal)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65045" y="4627735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Downgrade 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 cut in rating by rating agencies based on deteriorating earning capacity to honour obligations from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bond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860502" y="5186470"/>
            <a:ext cx="80485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Flight to quality :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liquidation of bond holdings due to wider economic factors (worsened macroeconomic outlook, danger of political instability, imminent financial turbulence, contagion and others)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69447" y="6318606"/>
            <a:ext cx="3352801" cy="365125"/>
          </a:xfrm>
        </p:spPr>
        <p:txBody>
          <a:bodyPr/>
          <a:lstStyle/>
          <a:p>
            <a:r>
              <a:rPr lang="en-GB" dirty="0" smtClean="0"/>
              <a:t>Measuring interest rate and credit risk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54150" y="6310635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721" y="121534"/>
            <a:ext cx="6512511" cy="648072"/>
          </a:xfrm>
        </p:spPr>
        <p:txBody>
          <a:bodyPr/>
          <a:lstStyle/>
          <a:p>
            <a:r>
              <a:rPr lang="en-GB" dirty="0" smtClean="0"/>
              <a:t>Other risks associated with bonds</a:t>
            </a:r>
            <a:endParaRPr lang="en-GB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886359" y="2420888"/>
            <a:ext cx="38608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Inflation risk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91959" y="939554"/>
            <a:ext cx="29554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Reinvestment risk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57938" y="2740334"/>
            <a:ext cx="80373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risk that purchasing power of coupons and principal received in the future will be eroded by a higher inflation than initially expected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55116" y="1268760"/>
            <a:ext cx="80373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risk that coupons of the bond will have to be reinvested at a lower interest rate than the rate that existed when the bond was purchased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857247" y="4510861"/>
            <a:ext cx="803523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higher the liquidity risk the wider the bid-ask spread quoted by bond dealers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857247" y="2123564"/>
            <a:ext cx="80331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risk is less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urgent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floaters and irrelevant for zero-coupon bonds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52985" y="1815151"/>
            <a:ext cx="80373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Lower reinvestment rates reduce the yield to maturity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59379" y="3284984"/>
            <a:ext cx="80331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risk is less relevant for inflation-linked bonds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86357" y="3614729"/>
            <a:ext cx="432922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Liquidity (marketability) risk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857938" y="3934175"/>
            <a:ext cx="80373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risk that the ease of trading the bond near the prevailing market price will be impaired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86357" y="5047044"/>
            <a:ext cx="432922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 risk</a:t>
            </a:r>
            <a:endParaRPr lang="en-GB" sz="2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857938" y="5366490"/>
            <a:ext cx="80373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risk that the issuer will retire the bond before the maturity by exercising the call provision in the callable bond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contract</a:t>
            </a:r>
          </a:p>
        </p:txBody>
      </p:sp>
    </p:spTree>
    <p:extLst>
      <p:ext uri="{BB962C8B-B14F-4D97-AF65-F5344CB8AC3E}">
        <p14:creationId xmlns:p14="http://schemas.microsoft.com/office/powerpoint/2010/main" val="27088568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72987" y="6328371"/>
            <a:ext cx="3352801" cy="365125"/>
          </a:xfrm>
        </p:spPr>
        <p:txBody>
          <a:bodyPr/>
          <a:lstStyle/>
          <a:p>
            <a:r>
              <a:rPr lang="en-GB" dirty="0" smtClean="0"/>
              <a:t>Measuring </a:t>
            </a:r>
            <a:r>
              <a:rPr lang="en-GB" dirty="0"/>
              <a:t>interest rate </a:t>
            </a:r>
            <a:r>
              <a:rPr lang="en-GB" dirty="0" smtClean="0"/>
              <a:t>and credit risk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17804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6512511" cy="648072"/>
          </a:xfrm>
        </p:spPr>
        <p:txBody>
          <a:bodyPr/>
          <a:lstStyle/>
          <a:p>
            <a:r>
              <a:rPr lang="en-GB" dirty="0" smtClean="0"/>
              <a:t>Duration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8808" y="936544"/>
            <a:ext cx="44232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Macaulay duration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cs-CZ" sz="2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MaD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D)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9628" y="1260293"/>
            <a:ext cx="74934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Weighted average of the times in which the cash flow from the bond is received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1907704" y="1810956"/>
                <a:ext cx="5582747" cy="698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MaD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𝑃𝑉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nary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𝑃𝑉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810956"/>
                <a:ext cx="5582747" cy="69814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ovéPole 73"/>
          <p:cNvSpPr txBox="1"/>
          <p:nvPr/>
        </p:nvSpPr>
        <p:spPr>
          <a:xfrm>
            <a:off x="875247" y="2439192"/>
            <a:ext cx="68807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Sum formula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859282" y="3337140"/>
            <a:ext cx="44327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Modified duration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cs-CZ" sz="2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MoD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MD)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34"/>
              <p:cNvSpPr txBox="1"/>
              <p:nvPr/>
            </p:nvSpPr>
            <p:spPr>
              <a:xfrm>
                <a:off x="1941563" y="2799232"/>
                <a:ext cx="4286621" cy="578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cs-CZ" sz="1400" b="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b="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cs-CZ" sz="1400" b="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𝑟𝑇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 b="0" i="1" kern="120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563" y="2799232"/>
                <a:ext cx="4286621" cy="57849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852635" y="3657879"/>
            <a:ext cx="74934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Relative change in the bond price with respect to the change in the yield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937394" y="4149961"/>
                <a:ext cx="1329916" cy="507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MoD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𝑑𝑟</m:t>
                              </m:r>
                            </m:den>
                          </m:f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94" y="4149961"/>
                <a:ext cx="1329916" cy="507447"/>
              </a:xfrm>
              <a:prstGeom prst="rect">
                <a:avLst/>
              </a:prstGeom>
              <a:blipFill rotWithShape="1">
                <a:blip r:embed="rId15"/>
                <a:stretch>
                  <a:fillRect t="-59036" r="-16972" b="-530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859628" y="4653136"/>
            <a:ext cx="68807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Relationship between Ma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and MoD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954177" y="4900392"/>
                <a:ext cx="4337469" cy="698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MoD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/>
                              <a:ea typeface="Cambria Math"/>
                            </a:rPr>
                            <m:t>MaD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177" y="4900392"/>
                <a:ext cx="4337469" cy="69814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853222" y="5526524"/>
            <a:ext cx="80387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two durations are identical when using continuous discounting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684694" y="5085184"/>
                <a:ext cx="20637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MaD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=−(1+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)×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/>
                        </a:rPr>
                        <m:t>MoD</m:t>
                      </m:r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694" y="5085184"/>
                <a:ext cx="2063770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8848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72987" y="6328371"/>
            <a:ext cx="3352801" cy="365125"/>
          </a:xfrm>
        </p:spPr>
        <p:txBody>
          <a:bodyPr/>
          <a:lstStyle/>
          <a:p>
            <a:r>
              <a:rPr lang="en-GB" dirty="0" smtClean="0"/>
              <a:t>Measuring </a:t>
            </a:r>
            <a:r>
              <a:rPr lang="en-GB" dirty="0"/>
              <a:t>interest rate </a:t>
            </a:r>
            <a:r>
              <a:rPr lang="en-GB" dirty="0" smtClean="0"/>
              <a:t>and credit risk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17804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8808" y="3109523"/>
            <a:ext cx="51433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Limiting value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9627" y="3491716"/>
            <a:ext cx="6664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Duration is always less than (or equal to)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1913219" y="1883065"/>
                <a:ext cx="4966808" cy="547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=−(1+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𝑑𝑟</m:t>
                              </m:r>
                            </m:den>
                          </m:f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den>
                          </m:f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𝑙𝑛𝑃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𝑙𝑛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219" y="1883065"/>
                <a:ext cx="4966808" cy="547073"/>
              </a:xfrm>
              <a:prstGeom prst="rect">
                <a:avLst/>
              </a:prstGeom>
              <a:blipFill rotWithShape="1">
                <a:blip r:embed="rId17"/>
                <a:stretch>
                  <a:fillRect t="-54444" b="-8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ovéPole 73"/>
          <p:cNvSpPr txBox="1"/>
          <p:nvPr/>
        </p:nvSpPr>
        <p:spPr>
          <a:xfrm>
            <a:off x="849270" y="1314725"/>
            <a:ext cx="80347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Duration (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MaD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measures the sensitivity (elasticity) of the bond's price with respect to change in the market yield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882666" y="5103118"/>
                <a:ext cx="3512820" cy="680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𝐷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666" y="5103118"/>
                <a:ext cx="3512820" cy="68050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859282" y="951055"/>
            <a:ext cx="515287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Measure of interest rate risk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59282" y="4192109"/>
            <a:ext cx="515287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Portfolio duration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50102" y="4518861"/>
            <a:ext cx="804189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Duration of bond portfolio is equal to the weighted average of durations of individual bonds using relative market values of bonds as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580112" y="5284274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…</m:t>
                    </m:r>
                  </m:oMath>
                </a14:m>
                <a:r>
                  <a:rPr lang="en-GB" sz="1400" i="1" dirty="0" smtClean="0"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sz="1400" dirty="0" smtClean="0">
                    <a:latin typeface="Cambria Math"/>
                    <a:ea typeface="Cambria Math" panose="02040503050406030204" pitchFamily="18" charset="0"/>
                  </a:rPr>
                  <a:t>value of bond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1400" dirty="0" smtClean="0">
                    <a:latin typeface="Cambria Math"/>
                    <a:ea typeface="Cambria Math" panose="02040503050406030204" pitchFamily="18" charset="0"/>
                  </a:rPr>
                  <a:t> </a:t>
                </a:r>
                <a:endParaRPr lang="en-GB" sz="1400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284274"/>
                <a:ext cx="2160240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4000" b="-1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ovéPole 32"/>
          <p:cNvSpPr txBox="1"/>
          <p:nvPr/>
        </p:nvSpPr>
        <p:spPr>
          <a:xfrm>
            <a:off x="844518" y="2393104"/>
            <a:ext cx="80347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First order approximation of a change in the bond's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1852707" y="2671046"/>
                <a:ext cx="4322530" cy="526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d>
                        <m:d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  <m:r>
                        <a:rPr lang="cs-CZ" sz="1400" i="1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d>
                            <m:dPr>
                              <m:ctrlP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i="1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707" y="2671046"/>
                <a:ext cx="4322530" cy="52610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Skupina 70"/>
          <p:cNvGrpSpPr/>
          <p:nvPr/>
        </p:nvGrpSpPr>
        <p:grpSpPr>
          <a:xfrm>
            <a:off x="7496997" y="1840544"/>
            <a:ext cx="1939685" cy="1451879"/>
            <a:chOff x="7384842" y="1840544"/>
            <a:chExt cx="1939685" cy="1451879"/>
          </a:xfrm>
        </p:grpSpPr>
        <p:grpSp>
          <p:nvGrpSpPr>
            <p:cNvPr id="47" name="Skupina 46"/>
            <p:cNvGrpSpPr/>
            <p:nvPr/>
          </p:nvGrpSpPr>
          <p:grpSpPr>
            <a:xfrm>
              <a:off x="7384842" y="1840544"/>
              <a:ext cx="1939685" cy="1451879"/>
              <a:chOff x="938245" y="3939770"/>
              <a:chExt cx="3306524" cy="2451813"/>
            </a:xfrm>
          </p:grpSpPr>
          <p:grpSp>
            <p:nvGrpSpPr>
              <p:cNvPr id="49" name="Skupina 48"/>
              <p:cNvGrpSpPr/>
              <p:nvPr/>
            </p:nvGrpSpPr>
            <p:grpSpPr>
              <a:xfrm>
                <a:off x="938245" y="3939770"/>
                <a:ext cx="2508489" cy="2451813"/>
                <a:chOff x="938244" y="3939769"/>
                <a:chExt cx="2508489" cy="2451813"/>
              </a:xfrm>
            </p:grpSpPr>
            <p:cxnSp>
              <p:nvCxnSpPr>
                <p:cNvPr id="51" name="Přímá spojnice 50"/>
                <p:cNvCxnSpPr/>
                <p:nvPr/>
              </p:nvCxnSpPr>
              <p:spPr>
                <a:xfrm>
                  <a:off x="971600" y="4159713"/>
                  <a:ext cx="1" cy="1846355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/>
                <p:cNvCxnSpPr/>
                <p:nvPr/>
              </p:nvCxnSpPr>
              <p:spPr>
                <a:xfrm>
                  <a:off x="971600" y="6021288"/>
                  <a:ext cx="2145058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ovéPole 52"/>
                <p:cNvSpPr txBox="1"/>
                <p:nvPr/>
              </p:nvSpPr>
              <p:spPr>
                <a:xfrm>
                  <a:off x="2212333" y="5949797"/>
                  <a:ext cx="1234400" cy="4417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100" dirty="0" err="1">
                      <a:latin typeface="Cambria Math"/>
                      <a:ea typeface="Cambria Math" panose="02040503050406030204" pitchFamily="18" charset="0"/>
                    </a:rPr>
                    <a:t>l</a:t>
                  </a:r>
                  <a:r>
                    <a:rPr lang="cs-CZ" sz="1100" dirty="0" err="1" smtClean="0">
                      <a:latin typeface="Cambria Math"/>
                      <a:ea typeface="Cambria Math" panose="02040503050406030204" pitchFamily="18" charset="0"/>
                    </a:rPr>
                    <a:t>n</a:t>
                  </a:r>
                  <a:r>
                    <a:rPr lang="cs-CZ" sz="1100" dirty="0" smtClean="0">
                      <a:latin typeface="Cambria Math"/>
                      <a:ea typeface="Cambria Math" panose="02040503050406030204" pitchFamily="18" charset="0"/>
                    </a:rPr>
                    <a:t> (1+r)</a:t>
                  </a:r>
                </a:p>
              </p:txBody>
            </p:sp>
            <p:sp>
              <p:nvSpPr>
                <p:cNvPr id="54" name="TextovéPole 53"/>
                <p:cNvSpPr txBox="1"/>
                <p:nvPr/>
              </p:nvSpPr>
              <p:spPr>
                <a:xfrm>
                  <a:off x="938244" y="3939769"/>
                  <a:ext cx="754223" cy="4417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100" dirty="0" err="1" smtClean="0">
                      <a:latin typeface="Cambria Math"/>
                      <a:ea typeface="Cambria Math" panose="02040503050406030204" pitchFamily="18" charset="0"/>
                    </a:rPr>
                    <a:t>ln</a:t>
                  </a:r>
                  <a:r>
                    <a:rPr lang="cs-CZ" sz="1100" dirty="0" smtClean="0">
                      <a:latin typeface="Cambria Math"/>
                      <a:ea typeface="Cambria Math" panose="02040503050406030204" pitchFamily="18" charset="0"/>
                    </a:rPr>
                    <a:t> P</a:t>
                  </a:r>
                </a:p>
              </p:txBody>
            </p:sp>
          </p:grpSp>
          <p:sp>
            <p:nvSpPr>
              <p:cNvPr id="50" name="Oblouk 49"/>
              <p:cNvSpPr/>
              <p:nvPr/>
            </p:nvSpPr>
            <p:spPr>
              <a:xfrm rot="12429577">
                <a:off x="1154907" y="4451453"/>
                <a:ext cx="3089862" cy="1087338"/>
              </a:xfrm>
              <a:prstGeom prst="arc">
                <a:avLst>
                  <a:gd name="adj1" fmla="val 12247696"/>
                  <a:gd name="adj2" fmla="val 21356757"/>
                </a:avLst>
              </a:prstGeom>
              <a:ln w="381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2" name="Přímá spojnice 21"/>
            <p:cNvCxnSpPr/>
            <p:nvPr/>
          </p:nvCxnSpPr>
          <p:spPr>
            <a:xfrm>
              <a:off x="7559668" y="2347309"/>
              <a:ext cx="1044780" cy="67174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7939441" y="2780928"/>
              <a:ext cx="241426" cy="0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/>
            <p:cNvCxnSpPr/>
            <p:nvPr/>
          </p:nvCxnSpPr>
          <p:spPr>
            <a:xfrm>
              <a:off x="7939441" y="2621422"/>
              <a:ext cx="0" cy="159506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ovéPole 66"/>
            <p:cNvSpPr txBox="1"/>
            <p:nvPr/>
          </p:nvSpPr>
          <p:spPr>
            <a:xfrm>
              <a:off x="7671042" y="2797862"/>
              <a:ext cx="297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i="1" dirty="0" smtClean="0">
                  <a:latin typeface="Cambria Math"/>
                  <a:ea typeface="Cambria Math" panose="02040503050406030204" pitchFamily="18" charset="0"/>
                </a:rPr>
                <a:t>D</a:t>
              </a:r>
            </a:p>
          </p:txBody>
        </p:sp>
        <p:cxnSp>
          <p:nvCxnSpPr>
            <p:cNvPr id="68" name="Přímá spojnice se šipkou 67"/>
            <p:cNvCxnSpPr/>
            <p:nvPr/>
          </p:nvCxnSpPr>
          <p:spPr>
            <a:xfrm flipV="1">
              <a:off x="7906476" y="2731799"/>
              <a:ext cx="206578" cy="176211"/>
            </a:xfrm>
            <a:prstGeom prst="straightConnector1">
              <a:avLst/>
            </a:prstGeom>
            <a:ln w="25400">
              <a:solidFill>
                <a:schemeClr val="accent5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859627" y="3789040"/>
            <a:ext cx="6664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 is equal to maturity for zero-coupon bonds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6512511" cy="648072"/>
          </a:xfrm>
        </p:spPr>
        <p:txBody>
          <a:bodyPr/>
          <a:lstStyle/>
          <a:p>
            <a:r>
              <a:rPr lang="en-GB" dirty="0" smtClean="0"/>
              <a:t>Properties of duration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26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Přímá spojnice se šipkou 96"/>
          <p:cNvCxnSpPr/>
          <p:nvPr/>
        </p:nvCxnSpPr>
        <p:spPr>
          <a:xfrm flipV="1">
            <a:off x="8276189" y="1357659"/>
            <a:ext cx="4195" cy="190624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flipH="1" flipV="1">
            <a:off x="8280384" y="1104364"/>
            <a:ext cx="1" cy="4201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/>
          <p:nvPr/>
        </p:nvCxnSpPr>
        <p:spPr>
          <a:xfrm flipV="1">
            <a:off x="6374308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64323" y="6318846"/>
            <a:ext cx="3352801" cy="365125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57822" y="6318846"/>
            <a:ext cx="1828800" cy="365125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54637" y="93729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Economic context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854637" y="4166014"/>
            <a:ext cx="79944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Immunisation refers to the offsetting effect between the two risks at a point of time which is equal to the bond's duration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854636" y="2371353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Reinvestment risk :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accumulated value of reinvested coupons will be greater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48850" y="3845275"/>
            <a:ext cx="800019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Immunisation property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 flipV="1">
            <a:off x="2634087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3862" y="121534"/>
            <a:ext cx="6512511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Immunisation</a:t>
            </a:r>
            <a:r>
              <a:rPr lang="cs-CZ" dirty="0" smtClean="0">
                <a:solidFill>
                  <a:srgbClr val="000000"/>
                </a:solidFill>
              </a:rPr>
              <a:t> (1)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83" name="Tabulka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81248"/>
              </p:ext>
            </p:extLst>
          </p:nvPr>
        </p:nvGraphicFramePr>
        <p:xfrm>
          <a:off x="2087696" y="1554362"/>
          <a:ext cx="6198372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1157064"/>
                <a:gridCol w="540000"/>
                <a:gridCol w="973308"/>
                <a:gridCol w="540000"/>
                <a:gridCol w="1908000"/>
              </a:tblGrid>
              <a:tr h="180000">
                <a:tc>
                  <a:txBody>
                    <a:bodyPr/>
                    <a:lstStyle/>
                    <a:p>
                      <a:pPr algn="ctr"/>
                      <a:endParaRPr lang="cs-CZ" sz="1200" b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. . .</a:t>
                      </a:r>
                      <a:endParaRPr lang="cs-CZ" sz="12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. . .</a:t>
                      </a:r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. . .</a:t>
                      </a:r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1979712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711841"/>
                <a:ext cx="25200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/>
              <p:cNvSpPr txBox="1"/>
              <p:nvPr/>
            </p:nvSpPr>
            <p:spPr>
              <a:xfrm>
                <a:off x="2502810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TextovéPole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810" y="1711841"/>
                <a:ext cx="2520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ovéPole 87"/>
              <p:cNvSpPr txBox="1"/>
              <p:nvPr/>
            </p:nvSpPr>
            <p:spPr>
              <a:xfrm>
                <a:off x="3036657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TextovéPole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657" y="1711841"/>
                <a:ext cx="252000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ovéPole 88"/>
              <p:cNvSpPr txBox="1"/>
              <p:nvPr/>
            </p:nvSpPr>
            <p:spPr>
              <a:xfrm>
                <a:off x="5652120" y="1711841"/>
                <a:ext cx="3685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7030A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Sale</m:t>
                      </m:r>
                    </m:oMath>
                  </m:oMathPara>
                </a14:m>
                <a:endParaRPr lang="cs-CZ" sz="12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9" name="TextovéPole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711841"/>
                <a:ext cx="368507" cy="276999"/>
              </a:xfrm>
              <a:prstGeom prst="rect">
                <a:avLst/>
              </a:prstGeom>
              <a:blipFill rotWithShape="1">
                <a:blip r:embed="rId17"/>
                <a:stretch>
                  <a:fillRect l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/>
              <p:cNvSpPr txBox="1"/>
              <p:nvPr/>
            </p:nvSpPr>
            <p:spPr>
              <a:xfrm>
                <a:off x="4751992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ovéPol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92" y="1711841"/>
                <a:ext cx="252000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/>
              <p:cNvSpPr txBox="1"/>
              <p:nvPr/>
            </p:nvSpPr>
            <p:spPr>
              <a:xfrm>
                <a:off x="8146999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ovéPol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999" y="1711841"/>
                <a:ext cx="252000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Přímá spojnice se šipkou 91"/>
          <p:cNvCxnSpPr/>
          <p:nvPr/>
        </p:nvCxnSpPr>
        <p:spPr>
          <a:xfrm flipV="1">
            <a:off x="3172088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 flipV="1">
            <a:off x="4330575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se šipkou 93"/>
          <p:cNvCxnSpPr/>
          <p:nvPr/>
        </p:nvCxnSpPr>
        <p:spPr>
          <a:xfrm flipV="1">
            <a:off x="4870607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/>
          <p:nvPr/>
        </p:nvCxnSpPr>
        <p:spPr>
          <a:xfrm flipV="1">
            <a:off x="5832112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852985" y="4708210"/>
            <a:ext cx="79944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Interest rate increase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gain on bond's coupon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reinvested at a higher interest rate is offset by a lower value of the bond's selling price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852985" y="3508808"/>
            <a:ext cx="79944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Opposite effects when interest rates fall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857257" y="5269081"/>
            <a:ext cx="79944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Interest rate decline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loss on bond's coupons reinvested at a lower interest rate is offset by a higher value of the bond's selling price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853222" y="2060848"/>
            <a:ext cx="80485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Two effects of an interest rate increase from holding and selling a bond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853222" y="2950582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Market risk :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market price of the bond (sum of discounted values of remaining coupons and principal) will be smaller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999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64323" y="6318846"/>
            <a:ext cx="3352801" cy="365125"/>
          </a:xfrm>
        </p:spPr>
        <p:txBody>
          <a:bodyPr/>
          <a:lstStyle/>
          <a:p>
            <a:r>
              <a:rPr lang="en-GB" dirty="0"/>
              <a:t>Measuring interest rate 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57822" y="6318846"/>
            <a:ext cx="1828800" cy="365125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54637" y="93729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Immunisation rule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854636" y="1268760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Construction of a bond portfolio assuring given value regardless of changes in interest rates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48850" y="3053187"/>
            <a:ext cx="800019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Limitations of the immunisation strategy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852985" y="3393426"/>
            <a:ext cx="79944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Restrictive assumption about a parallel shift of a horizontal yield curve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just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immediately after the immunized position was created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852985" y="3950148"/>
            <a:ext cx="79944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Protection only against small interest rate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changes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 is the first order approximation of interest rate changes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855736" y="4509120"/>
            <a:ext cx="51418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Time decay</a:t>
            </a:r>
            <a:r>
              <a:rPr lang="cs-CZ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the passage of time reduces duration more slowly relative to the shortening of the hedging horizon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853222" y="1879008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Market value of the bond portfolio is equal to the present value of a hedged liability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53222" y="2455072"/>
            <a:ext cx="80485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82663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Duration of the bond portfolio is equal to the time horizon at the end of which the liability should be met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6372200" y="4293096"/>
            <a:ext cx="2799845" cy="1861175"/>
            <a:chOff x="6372200" y="4293096"/>
            <a:chExt cx="2799845" cy="1861175"/>
          </a:xfrm>
        </p:grpSpPr>
        <p:grpSp>
          <p:nvGrpSpPr>
            <p:cNvPr id="6" name="Skupina 5"/>
            <p:cNvGrpSpPr/>
            <p:nvPr/>
          </p:nvGrpSpPr>
          <p:grpSpPr>
            <a:xfrm>
              <a:off x="6372200" y="4293096"/>
              <a:ext cx="2799845" cy="1630781"/>
              <a:chOff x="6372200" y="4293098"/>
              <a:chExt cx="2799845" cy="1630781"/>
            </a:xfrm>
          </p:grpSpPr>
          <p:grpSp>
            <p:nvGrpSpPr>
              <p:cNvPr id="34" name="Skupina 33"/>
              <p:cNvGrpSpPr/>
              <p:nvPr/>
            </p:nvGrpSpPr>
            <p:grpSpPr>
              <a:xfrm>
                <a:off x="6372200" y="4293098"/>
                <a:ext cx="2592288" cy="1630781"/>
                <a:chOff x="935838" y="4057257"/>
                <a:chExt cx="3202001" cy="2021811"/>
              </a:xfrm>
            </p:grpSpPr>
            <p:cxnSp>
              <p:nvCxnSpPr>
                <p:cNvPr id="48" name="Přímá spojnice 47"/>
                <p:cNvCxnSpPr/>
                <p:nvPr/>
              </p:nvCxnSpPr>
              <p:spPr>
                <a:xfrm>
                  <a:off x="971600" y="4159713"/>
                  <a:ext cx="1" cy="1846355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49"/>
                <p:cNvCxnSpPr/>
                <p:nvPr/>
              </p:nvCxnSpPr>
              <p:spPr>
                <a:xfrm>
                  <a:off x="971600" y="6021288"/>
                  <a:ext cx="2880320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ovéPole 50"/>
                <p:cNvSpPr txBox="1"/>
                <p:nvPr/>
              </p:nvSpPr>
              <p:spPr>
                <a:xfrm>
                  <a:off x="1956061" y="5735650"/>
                  <a:ext cx="2181778" cy="343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i="1" dirty="0" smtClean="0">
                      <a:latin typeface="Cambria Math"/>
                      <a:ea typeface="Cambria Math" panose="02040503050406030204" pitchFamily="18" charset="0"/>
                    </a:rPr>
                    <a:t>end of  hedging horizon</a:t>
                  </a:r>
                </a:p>
              </p:txBody>
            </p:sp>
            <p:sp>
              <p:nvSpPr>
                <p:cNvPr id="52" name="TextovéPole 51"/>
                <p:cNvSpPr txBox="1"/>
                <p:nvPr/>
              </p:nvSpPr>
              <p:spPr>
                <a:xfrm>
                  <a:off x="935838" y="4057257"/>
                  <a:ext cx="978391" cy="343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i="1" dirty="0" smtClean="0">
                      <a:latin typeface="Cambria Math"/>
                      <a:ea typeface="Cambria Math" panose="02040503050406030204" pitchFamily="18" charset="0"/>
                    </a:rPr>
                    <a:t>years</a:t>
                  </a:r>
                </a:p>
              </p:txBody>
            </p:sp>
          </p:grpSp>
          <p:cxnSp>
            <p:nvCxnSpPr>
              <p:cNvPr id="7" name="Přímá spojnice 6"/>
              <p:cNvCxnSpPr/>
              <p:nvPr/>
            </p:nvCxnSpPr>
            <p:spPr>
              <a:xfrm>
                <a:off x="8748464" y="4509120"/>
                <a:ext cx="0" cy="136815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H="1">
                <a:off x="6401153" y="4509120"/>
                <a:ext cx="2331859" cy="1355877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6401153" y="4509120"/>
                <a:ext cx="2331859" cy="684075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ovéPole 53"/>
                  <p:cNvSpPr txBox="1"/>
                  <p:nvPr/>
                </p:nvSpPr>
                <p:spPr>
                  <a:xfrm>
                    <a:off x="8451964" y="4301563"/>
                    <a:ext cx="72008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cs-CZ" sz="1200" i="1" dirty="0" smtClean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4" name="TextovéPole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1964" y="4301563"/>
                    <a:ext cx="720081" cy="276999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ovéPole 54"/>
                  <p:cNvSpPr txBox="1"/>
                  <p:nvPr/>
                </p:nvSpPr>
                <p:spPr>
                  <a:xfrm>
                    <a:off x="6876255" y="4653136"/>
                    <a:ext cx="72008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cs-CZ" sz="1200" i="1" dirty="0" smtClean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5" name="TextovéPole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76255" y="4653136"/>
                    <a:ext cx="720081" cy="276999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6" name="Přímá spojnice 55"/>
              <p:cNvCxnSpPr/>
              <p:nvPr/>
            </p:nvCxnSpPr>
            <p:spPr>
              <a:xfrm>
                <a:off x="7164288" y="5007448"/>
                <a:ext cx="2" cy="86982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Přímá spojnice 57"/>
            <p:cNvCxnSpPr/>
            <p:nvPr/>
          </p:nvCxnSpPr>
          <p:spPr>
            <a:xfrm>
              <a:off x="8396970" y="4596479"/>
              <a:ext cx="8468" cy="1280793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ovéPole 58"/>
                <p:cNvSpPr txBox="1"/>
                <p:nvPr/>
              </p:nvSpPr>
              <p:spPr>
                <a:xfrm>
                  <a:off x="8172400" y="5877272"/>
                  <a:ext cx="56759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2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𝑻</m:t>
                        </m:r>
                        <m:r>
                          <a:rPr lang="cs-CZ" sz="12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2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cs-CZ" sz="1200" b="1" i="1" dirty="0" smtClean="0">
                    <a:solidFill>
                      <a:srgbClr val="7030A0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9" name="TextovéPole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2400" y="5877272"/>
                  <a:ext cx="567597" cy="276999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3862" y="121534"/>
            <a:ext cx="6512511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Immunisation</a:t>
            </a:r>
            <a:r>
              <a:rPr lang="cs-CZ" dirty="0" smtClean="0">
                <a:solidFill>
                  <a:srgbClr val="000000"/>
                </a:solidFill>
              </a:rPr>
              <a:t> (2)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927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72987" y="6328371"/>
            <a:ext cx="3352801" cy="365125"/>
          </a:xfrm>
        </p:spPr>
        <p:txBody>
          <a:bodyPr/>
          <a:lstStyle/>
          <a:p>
            <a:r>
              <a:rPr lang="en-GB" dirty="0" smtClean="0"/>
              <a:t>Measuring interest rate and credit risk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17804" y="6318846"/>
            <a:ext cx="1828800" cy="365125"/>
          </a:xfrm>
        </p:spPr>
        <p:txBody>
          <a:bodyPr/>
          <a:lstStyle/>
          <a:p>
            <a:pPr algn="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8808" y="956488"/>
            <a:ext cx="224607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9628" y="1281534"/>
            <a:ext cx="73847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Convexity is the second-order measure of interest rate risk  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859628" y="4546435"/>
            <a:ext cx="616064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Between two bonds with equal price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yield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and duration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 higher convex bond will perform better if the yield changes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853222" y="5368196"/>
            <a:ext cx="76027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practice the higher convex bond should have a higher price and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lower yield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66613" y="4221088"/>
            <a:ext cx="449747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Attractiveness of convexity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806023" y="1617453"/>
                <a:ext cx="4334968" cy="913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K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  <a:p>
                <a:pPr algn="ctr"/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023" y="1617453"/>
                <a:ext cx="4334968" cy="9135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ovéPole 42"/>
          <p:cNvSpPr txBox="1"/>
          <p:nvPr/>
        </p:nvSpPr>
        <p:spPr>
          <a:xfrm>
            <a:off x="857737" y="2276872"/>
            <a:ext cx="80347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Second order approximation of a change in the bond's price  (first two terms in Taylor expansion)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1892251" y="2852936"/>
                <a:ext cx="2626424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𝑑𝑃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𝑑𝑟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𝑑𝑟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251" y="2852936"/>
                <a:ext cx="2626424" cy="52456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ovéPole 44"/>
          <p:cNvSpPr txBox="1"/>
          <p:nvPr/>
        </p:nvSpPr>
        <p:spPr>
          <a:xfrm>
            <a:off x="4878715" y="2968480"/>
            <a:ext cx="3221459" cy="338554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first two terms in Taylor expansion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1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907332" y="3343464"/>
                <a:ext cx="3403431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𝐾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4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332" y="3343464"/>
                <a:ext cx="3403431" cy="50065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ovéPole 47"/>
          <p:cNvSpPr txBox="1"/>
          <p:nvPr/>
        </p:nvSpPr>
        <p:spPr>
          <a:xfrm>
            <a:off x="2502451" y="3913311"/>
            <a:ext cx="1074140" cy="307777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duration term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3912220" y="3913311"/>
            <a:ext cx="1140184" cy="307777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convexity term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7164288" y="3636218"/>
            <a:ext cx="2304256" cy="1881013"/>
            <a:chOff x="7020272" y="3604122"/>
            <a:chExt cx="1984362" cy="1514120"/>
          </a:xfrm>
        </p:grpSpPr>
        <p:grpSp>
          <p:nvGrpSpPr>
            <p:cNvPr id="16" name="Skupina 15"/>
            <p:cNvGrpSpPr/>
            <p:nvPr/>
          </p:nvGrpSpPr>
          <p:grpSpPr>
            <a:xfrm>
              <a:off x="7020272" y="3645024"/>
              <a:ext cx="1984362" cy="1473218"/>
              <a:chOff x="7020272" y="3645024"/>
              <a:chExt cx="1984362" cy="1473218"/>
            </a:xfrm>
          </p:grpSpPr>
          <p:grpSp>
            <p:nvGrpSpPr>
              <p:cNvPr id="57" name="Skupina 56"/>
              <p:cNvGrpSpPr/>
              <p:nvPr/>
            </p:nvGrpSpPr>
            <p:grpSpPr>
              <a:xfrm>
                <a:off x="7020272" y="3645024"/>
                <a:ext cx="1984362" cy="1473218"/>
                <a:chOff x="862085" y="3891159"/>
                <a:chExt cx="3382684" cy="2487844"/>
              </a:xfrm>
            </p:grpSpPr>
            <p:grpSp>
              <p:nvGrpSpPr>
                <p:cNvPr id="63" name="Skupina 62"/>
                <p:cNvGrpSpPr/>
                <p:nvPr/>
              </p:nvGrpSpPr>
              <p:grpSpPr>
                <a:xfrm>
                  <a:off x="862085" y="3891159"/>
                  <a:ext cx="2891688" cy="2487844"/>
                  <a:chOff x="862084" y="3891158"/>
                  <a:chExt cx="2891688" cy="2487844"/>
                </a:xfrm>
              </p:grpSpPr>
              <p:cxnSp>
                <p:nvCxnSpPr>
                  <p:cNvPr id="65" name="Přímá spojnice 64"/>
                  <p:cNvCxnSpPr/>
                  <p:nvPr/>
                </p:nvCxnSpPr>
                <p:spPr>
                  <a:xfrm>
                    <a:off x="971600" y="4159713"/>
                    <a:ext cx="1" cy="1846355"/>
                  </a:xfrm>
                  <a:prstGeom prst="line">
                    <a:avLst/>
                  </a:prstGeom>
                  <a:ln w="25400"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Přímá spojnice 65"/>
                  <p:cNvCxnSpPr/>
                  <p:nvPr/>
                </p:nvCxnSpPr>
                <p:spPr>
                  <a:xfrm>
                    <a:off x="971600" y="6021288"/>
                    <a:ext cx="2145058" cy="0"/>
                  </a:xfrm>
                  <a:prstGeom prst="line">
                    <a:avLst/>
                  </a:prstGeom>
                  <a:ln w="25400"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TextovéPole 66"/>
                  <p:cNvSpPr txBox="1"/>
                  <p:nvPr/>
                </p:nvSpPr>
                <p:spPr>
                  <a:xfrm>
                    <a:off x="2328183" y="5911231"/>
                    <a:ext cx="1425589" cy="4677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200" i="1" dirty="0" err="1">
                        <a:latin typeface="Cambria Math"/>
                        <a:ea typeface="Cambria Math" panose="02040503050406030204" pitchFamily="18" charset="0"/>
                      </a:rPr>
                      <a:t>l</a:t>
                    </a:r>
                    <a:r>
                      <a:rPr lang="cs-CZ" sz="1200" i="1" dirty="0" err="1" smtClean="0">
                        <a:latin typeface="Cambria Math"/>
                        <a:ea typeface="Cambria Math" panose="02040503050406030204" pitchFamily="18" charset="0"/>
                      </a:rPr>
                      <a:t>n</a:t>
                    </a:r>
                    <a:r>
                      <a:rPr lang="cs-CZ" sz="1200" i="1" dirty="0" smtClean="0">
                        <a:latin typeface="Cambria Math"/>
                        <a:ea typeface="Cambria Math" panose="02040503050406030204" pitchFamily="18" charset="0"/>
                      </a:rPr>
                      <a:t> </a:t>
                    </a:r>
                    <a:r>
                      <a:rPr lang="cs-CZ" sz="1200" dirty="0" smtClean="0">
                        <a:latin typeface="Cambria Math"/>
                        <a:ea typeface="Cambria Math" panose="02040503050406030204" pitchFamily="18" charset="0"/>
                      </a:rPr>
                      <a:t>(</a:t>
                    </a:r>
                    <a:r>
                      <a:rPr lang="cs-CZ" sz="1200" i="1" dirty="0" smtClean="0">
                        <a:latin typeface="Cambria Math"/>
                        <a:ea typeface="Cambria Math" panose="02040503050406030204" pitchFamily="18" charset="0"/>
                      </a:rPr>
                      <a:t>1+r</a:t>
                    </a:r>
                    <a:r>
                      <a:rPr lang="cs-CZ" sz="1200" dirty="0" smtClean="0">
                        <a:latin typeface="Cambria Math"/>
                        <a:ea typeface="Cambria Math" panose="02040503050406030204" pitchFamily="18" charset="0"/>
                      </a:rPr>
                      <a:t>)</a:t>
                    </a:r>
                    <a:endParaRPr lang="cs-CZ" sz="1600" dirty="0" smtClean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  <p:sp>
                <p:nvSpPr>
                  <p:cNvPr id="68" name="TextovéPole 67"/>
                  <p:cNvSpPr txBox="1"/>
                  <p:nvPr/>
                </p:nvSpPr>
                <p:spPr>
                  <a:xfrm>
                    <a:off x="862084" y="3891158"/>
                    <a:ext cx="754223" cy="3927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200" i="1" dirty="0" err="1" smtClean="0">
                        <a:latin typeface="Cambria Math"/>
                        <a:ea typeface="Cambria Math" panose="02040503050406030204" pitchFamily="18" charset="0"/>
                      </a:rPr>
                      <a:t>ln</a:t>
                    </a:r>
                    <a:r>
                      <a:rPr lang="cs-CZ" sz="1200" i="1" dirty="0" smtClean="0">
                        <a:latin typeface="Cambria Math"/>
                        <a:ea typeface="Cambria Math" panose="02040503050406030204" pitchFamily="18" charset="0"/>
                      </a:rPr>
                      <a:t> P</a:t>
                    </a:r>
                  </a:p>
                </p:txBody>
              </p:sp>
            </p:grpSp>
            <p:sp>
              <p:nvSpPr>
                <p:cNvPr id="64" name="Oblouk 63"/>
                <p:cNvSpPr/>
                <p:nvPr/>
              </p:nvSpPr>
              <p:spPr>
                <a:xfrm rot="12429577">
                  <a:off x="1154907" y="4451453"/>
                  <a:ext cx="3089862" cy="1087338"/>
                </a:xfrm>
                <a:prstGeom prst="arc">
                  <a:avLst>
                    <a:gd name="adj1" fmla="val 12247696"/>
                    <a:gd name="adj2" fmla="val 21356757"/>
                  </a:avLst>
                </a:prstGeom>
                <a:ln w="38100">
                  <a:solidFill>
                    <a:srgbClr val="C00000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58" name="Přímá spojnice 57"/>
              <p:cNvCxnSpPr/>
              <p:nvPr/>
            </p:nvCxnSpPr>
            <p:spPr>
              <a:xfrm>
                <a:off x="7239775" y="4180567"/>
                <a:ext cx="1044780" cy="671740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  <a:scene3d>
                <a:camera prst="orthographicFront">
                  <a:rot lat="0" lon="0" rev="3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>
                <a:off x="7529234" y="4579526"/>
                <a:ext cx="241426" cy="0"/>
              </a:xfrm>
              <a:prstGeom prst="line">
                <a:avLst/>
              </a:prstGeom>
              <a:ln w="12700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7529234" y="4420020"/>
                <a:ext cx="0" cy="159506"/>
              </a:xfrm>
              <a:prstGeom prst="line">
                <a:avLst/>
              </a:prstGeom>
              <a:ln w="12700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ovéPole 60"/>
              <p:cNvSpPr txBox="1"/>
              <p:nvPr/>
            </p:nvSpPr>
            <p:spPr>
              <a:xfrm>
                <a:off x="7351149" y="4631120"/>
                <a:ext cx="2979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 smtClean="0">
                    <a:latin typeface="Cambria Math"/>
                    <a:ea typeface="Cambria Math" panose="02040503050406030204" pitchFamily="18" charset="0"/>
                  </a:rPr>
                  <a:t>D</a:t>
                </a:r>
              </a:p>
            </p:txBody>
          </p:sp>
          <p:cxnSp>
            <p:nvCxnSpPr>
              <p:cNvPr id="62" name="Přímá spojnice se šipkou 61"/>
              <p:cNvCxnSpPr/>
              <p:nvPr/>
            </p:nvCxnSpPr>
            <p:spPr>
              <a:xfrm flipV="1">
                <a:off x="7586583" y="4565057"/>
                <a:ext cx="206578" cy="176211"/>
              </a:xfrm>
              <a:prstGeom prst="straightConnector1">
                <a:avLst/>
              </a:prstGeom>
              <a:ln w="25400">
                <a:solidFill>
                  <a:schemeClr val="accent5"/>
                </a:solidFill>
                <a:headEnd type="none" w="lg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Oblouk 71"/>
            <p:cNvSpPr/>
            <p:nvPr/>
          </p:nvSpPr>
          <p:spPr>
            <a:xfrm rot="12429577">
              <a:off x="7361291" y="3604122"/>
              <a:ext cx="1599690" cy="995905"/>
            </a:xfrm>
            <a:prstGeom prst="arc">
              <a:avLst>
                <a:gd name="adj1" fmla="val 13328128"/>
                <a:gd name="adj2" fmla="val 20893139"/>
              </a:avLst>
            </a:prstGeom>
            <a:ln w="381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6512511" cy="648072"/>
          </a:xfrm>
        </p:spPr>
        <p:txBody>
          <a:bodyPr/>
          <a:lstStyle/>
          <a:p>
            <a:r>
              <a:rPr lang="en-GB" dirty="0" smtClean="0"/>
              <a:t>Convexity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3329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17804" y="6318846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72987" y="632837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Measuring interest rate and credit risk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6" y="135883"/>
            <a:ext cx="6512511" cy="648072"/>
          </a:xfrm>
        </p:spPr>
        <p:txBody>
          <a:bodyPr/>
          <a:lstStyle/>
          <a:p>
            <a:r>
              <a:rPr lang="en-GB" dirty="0" smtClean="0"/>
              <a:t>Credit spread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8808" y="928077"/>
            <a:ext cx="36765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Credit rating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865725" y="3166369"/>
            <a:ext cx="368629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Credit spread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57257" y="1268760"/>
            <a:ext cx="791916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 evaluation made by a credit rating agency based on the debtor's ability to pay back the debt and the likelihood of default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2335832" y="4350420"/>
                <a:ext cx="13341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, …,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6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832" y="4350420"/>
                <a:ext cx="1334108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864141" y="2679247"/>
            <a:ext cx="7700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Jargon: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investment grade, speculative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grade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prime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junk 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852984" y="3501008"/>
            <a:ext cx="73914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2788" lvl="2" indent="-360363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Excess of the yield of the risky bond over the yield of the risk-free bond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54636" y="1844824"/>
            <a:ext cx="80485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lvl="2" indent="-3429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Established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rating systems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898446" y="4077072"/>
            <a:ext cx="6032613" cy="338554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zero rates of risk-free bonds (extracted from risk-free coupon bonds)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894965" y="4631650"/>
            <a:ext cx="7125092" cy="338554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zero rates of bonds for 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given credit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rating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(extracted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from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risk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coupon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bonds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2339752" y="4898833"/>
                <a:ext cx="3600400" cy="342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….,</m:t>
                    </m:r>
                    <m:sSubSup>
                      <m:sSubSupPr>
                        <m:ctrlP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X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AA, A, BBB,  . . </a:t>
                </a:r>
                <a:r>
                  <a:rPr lang="cs-CZ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cs-CZ" sz="1600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898833"/>
                <a:ext cx="3600400" cy="342145"/>
              </a:xfrm>
              <a:prstGeom prst="rect">
                <a:avLst/>
              </a:prstGeom>
              <a:blipFill rotWithShape="1">
                <a:blip r:embed="rId16"/>
                <a:stretch>
                  <a:fillRect l="-169" t="-5357" b="-2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ovéPole 41"/>
          <p:cNvSpPr txBox="1"/>
          <p:nvPr/>
        </p:nvSpPr>
        <p:spPr>
          <a:xfrm>
            <a:off x="1898337" y="5207714"/>
            <a:ext cx="4285660" cy="338554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credit spreads of bonds for a given credit rating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2339751" y="5495746"/>
                <a:ext cx="5615393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i="1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,…</m:t>
                    </m:r>
                    <m:sSubSup>
                      <m:sSubSupPr>
                        <m:ctrlP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i="1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cs-CZ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1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𝐴𝐴𝐴</m:t>
                        </m:r>
                      </m:sup>
                    </m:sSubSup>
                  </m:oMath>
                </a14:m>
                <a:r>
                  <a:rPr lang="cs-CZ" sz="1600" dirty="0">
                    <a:latin typeface="Cambria Math"/>
                    <a:ea typeface="Cambria Math" panose="02040503050406030204" pitchFamily="18" charset="0"/>
                  </a:rPr>
                  <a:t>)</a:t>
                </a:r>
              </a:p>
              <a:p>
                <a:endParaRPr lang="cs-CZ" sz="1600" i="1" dirty="0" smtClean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1" y="5495746"/>
                <a:ext cx="5615393" cy="588366"/>
              </a:xfrm>
              <a:prstGeom prst="rect">
                <a:avLst/>
              </a:prstGeom>
              <a:blipFill rotWithShape="1">
                <a:blip r:embed="rId17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857257" y="2107490"/>
            <a:ext cx="80485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074738" indent="-3556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Moody's: 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Aaa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Aa, A, Baa, Ba, B, 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Caa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Ca, C, Default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852383" y="2381923"/>
            <a:ext cx="80485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074738" indent="-3556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Standard &amp; Poor‘s: AAA, AA, A, BBB, BB. B, CCC, CC, C, Default</a:t>
            </a:r>
          </a:p>
        </p:txBody>
      </p:sp>
    </p:spTree>
    <p:extLst>
      <p:ext uri="{BB962C8B-B14F-4D97-AF65-F5344CB8AC3E}">
        <p14:creationId xmlns:p14="http://schemas.microsoft.com/office/powerpoint/2010/main" val="38516197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easuring interest rate  and credit risk&amp;quot;&quot;/&gt;&lt;property id=&quot;20303&quot; value=&quot;-1&quot;/&gt;&lt;property id=&quot;20307&quot; value=&quot;256&quot;/&gt;&lt;/object&gt;&lt;object type=&quot;3&quot; unique_id=&quot;10007&quot;&gt;&lt;property id=&quot;20148&quot; value=&quot;5&quot;/&gt;&lt;property id=&quot;20300&quot; value=&quot;Slide 2 - &amp;quot;Investment risks from holding bonds &amp;quot;&quot;/&gt;&lt;property id=&quot;20303&quot; value=&quot;-1&quot;/&gt;&lt;property id=&quot;20307&quot; value=&quot;270&quot;/&gt;&lt;/object&gt;&lt;object type=&quot;3&quot; unique_id=&quot;10009&quot;&gt;&lt;property id=&quot;20148&quot; value=&quot;5&quot;/&gt;&lt;property id=&quot;20300&quot; value=&quot;Slide 8 - &amp;quot;Convexity&amp;quot;&quot;/&gt;&lt;property id=&quot;20303&quot; value=&quot;-1&quot;/&gt;&lt;property id=&quot;20307&quot; value=&quot;266&quot;/&gt;&lt;/object&gt;&lt;object type=&quot;3&quot; unique_id=&quot;10014&quot;&gt;&lt;property id=&quot;20148&quot; value=&quot;5&quot;/&gt;&lt;property id=&quot;20300&quot; value=&quot;Slide 11 - &amp;quot;Risk neutral probabilities of default (1)&amp;quot;&quot;/&gt;&lt;property id=&quot;20303&quot; value=&quot;-1&quot;/&gt;&lt;property id=&quot;20307&quot; value=&quot;271&quot;/&gt;&lt;/object&gt;&lt;object type=&quot;3&quot; unique_id=&quot;10015&quot;&gt;&lt;property id=&quot;20148&quot; value=&quot;5&quot;/&gt;&lt;property id=&quot;20300&quot; value=&quot;Slide 14 - &amp;quot;See you  in the next lecture&amp;quot;&quot;/&gt;&lt;property id=&quot;20303&quot; value=&quot;-1&quot;/&gt;&lt;property id=&quot;20307&quot; value=&quot;272&quot;/&gt;&lt;/object&gt;&lt;object type=&quot;3&quot; unique_id=&quot;10342&quot;&gt;&lt;property id=&quot;20148&quot; value=&quot;5&quot;/&gt;&lt;property id=&quot;20300&quot; value=&quot;Slide 6 - &amp;quot;Immunisation (1)&amp;quot;&quot;/&gt;&lt;property id=&quot;20303&quot; value=&quot;-1&quot;/&gt;&lt;property id=&quot;20307&quot; value=&quot;274&quot;/&gt;&lt;/object&gt;&lt;object type=&quot;3&quot; unique_id=&quot;10378&quot;&gt;&lt;property id=&quot;20148&quot; value=&quot;5&quot;/&gt;&lt;property id=&quot;20300&quot; value=&quot;Slide 10 - &amp;quot;Credit yield curves&amp;quot;&quot;/&gt;&lt;property id=&quot;20303&quot; value=&quot;-1&quot;/&gt;&lt;property id=&quot;20307&quot; value=&quot;275&quot;/&gt;&lt;/object&gt;&lt;object type=&quot;3&quot; unique_id=&quot;10487&quot;&gt;&lt;property id=&quot;20148&quot; value=&quot;5&quot;/&gt;&lt;property id=&quot;20300&quot; value=&quot;Slide 9 - &amp;quot;Credit spread&amp;quot;&quot;/&gt;&lt;property id=&quot;20303&quot; value=&quot;-1&quot;/&gt;&lt;property id=&quot;20307&quot; value=&quot;277&quot;/&gt;&lt;/object&gt;&lt;object type=&quot;3&quot; unique_id=&quot;11333&quot;&gt;&lt;property id=&quot;20148&quot; value=&quot;5&quot;/&gt;&lt;property id=&quot;20300&quot; value=&quot;Slide 3 - &amp;quot;Other risks associated with bonds&amp;quot;&quot;/&gt;&lt;property id=&quot;20307&quot; value=&quot;280&quot;/&gt;&lt;/object&gt;&lt;object type=&quot;3&quot; unique_id=&quot;11334&quot;&gt;&lt;property id=&quot;20148&quot; value=&quot;5&quot;/&gt;&lt;property id=&quot;20300&quot; value=&quot;Slide 4 - &amp;quot;Duration&amp;quot;&quot;/&gt;&lt;property id=&quot;20307&quot; value=&quot;281&quot;/&gt;&lt;/object&gt;&lt;object type=&quot;3&quot; unique_id=&quot;11335&quot;&gt;&lt;property id=&quot;20148&quot; value=&quot;5&quot;/&gt;&lt;property id=&quot;20300&quot; value=&quot;Slide 5 - &amp;quot;Properties of duration&amp;quot;&quot;/&gt;&lt;property id=&quot;20307&quot; value=&quot;282&quot;/&gt;&lt;/object&gt;&lt;object type=&quot;3&quot; unique_id=&quot;11336&quot;&gt;&lt;property id=&quot;20148&quot; value=&quot;5&quot;/&gt;&lt;property id=&quot;20300&quot; value=&quot;Slide 7 - &amp;quot;Immunisation (2)&amp;quot;&quot;/&gt;&lt;property id=&quot;20307&quot; value=&quot;283&quot;/&gt;&lt;/object&gt;&lt;object type=&quot;3&quot; unique_id=&quot;11337&quot;&gt;&lt;property id=&quot;20148&quot; value=&quot;5&quot;/&gt;&lt;property id=&quot;20300&quot; value=&quot;Slide 13 - &amp;quot;Historical probabilities of default&amp;quot;&quot;/&gt;&lt;property id=&quot;20307&quot; value=&quot;285&quot;/&gt;&lt;/object&gt;&lt;object type=&quot;3&quot; unique_id=&quot;11468&quot;&gt;&lt;property id=&quot;20148&quot; value=&quot;5&quot;/&gt;&lt;property id=&quot;20300&quot; value=&quot;Slide 12 - &amp;quot;Risk neutral probabilities of default (2)&amp;quot;&quot;/&gt;&lt;property id=&quot;20307&quot; value=&quot;286&quot;/&gt;&lt;/object&gt;&lt;/object&gt;&lt;object type=&quot;8&quot; unique_id=&quot;10032&quot;&gt;&lt;/object&gt;&lt;object type=&quot;4&quot; unique_id=&quot;1072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2271</Words>
  <Application>Microsoft Office PowerPoint</Application>
  <PresentationFormat>Předvádění na obrazovce (4:3)</PresentationFormat>
  <Paragraphs>235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FMI</vt:lpstr>
      <vt:lpstr>Measuring interest rate  and credit risk</vt:lpstr>
      <vt:lpstr>Investment risks from holding bonds </vt:lpstr>
      <vt:lpstr>Other risks associated with bonds</vt:lpstr>
      <vt:lpstr>Duration</vt:lpstr>
      <vt:lpstr>Properties of duration</vt:lpstr>
      <vt:lpstr>Immunisation (1)</vt:lpstr>
      <vt:lpstr>Immunisation (2)</vt:lpstr>
      <vt:lpstr>Convexity</vt:lpstr>
      <vt:lpstr>Credit spread</vt:lpstr>
      <vt:lpstr>Credit yield curves</vt:lpstr>
      <vt:lpstr>Risk neutral probabilities of default (1)</vt:lpstr>
      <vt:lpstr>Risk neutral probabilities of default (2)</vt:lpstr>
      <vt:lpstr>Historical probabilities of default</vt:lpstr>
      <vt:lpstr>See you  in the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interest rate and credit risk</dc:title>
  <dc:creator>Oldrich DEDEK</dc:creator>
  <cp:keywords>Talking Slides</cp:keywords>
  <cp:lastModifiedBy>vaio</cp:lastModifiedBy>
  <cp:revision>1546</cp:revision>
  <dcterms:created xsi:type="dcterms:W3CDTF">2014-05-11T12:40:16Z</dcterms:created>
  <dcterms:modified xsi:type="dcterms:W3CDTF">2015-09-14T06:00:29Z</dcterms:modified>
  <cp:category>Financial Instruments</cp:category>
</cp:coreProperties>
</file>