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70" r:id="rId5"/>
    <p:sldId id="273" r:id="rId6"/>
    <p:sldId id="274" r:id="rId7"/>
    <p:sldId id="257" r:id="rId8"/>
    <p:sldId id="269" r:id="rId9"/>
    <p:sldId id="266" r:id="rId10"/>
    <p:sldId id="272" r:id="rId11"/>
    <p:sldId id="267" r:id="rId12"/>
    <p:sldId id="268" r:id="rId13"/>
    <p:sldId id="262" r:id="rId14"/>
    <p:sldId id="275" r:id="rId15"/>
    <p:sldId id="263" r:id="rId16"/>
    <p:sldId id="264" r:id="rId17"/>
    <p:sldId id="265" r:id="rId18"/>
    <p:sldId id="278" r:id="rId19"/>
    <p:sldId id="271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2301"/>
            <a:ext cx="7772400" cy="3992032"/>
          </a:xfrm>
        </p:spPr>
        <p:txBody>
          <a:bodyPr>
            <a:normAutofit/>
          </a:bodyPr>
          <a:lstStyle/>
          <a:p>
            <a:r>
              <a:rPr lang="de-DE" sz="3200" b="1" i="1" dirty="0" smtClean="0"/>
              <a:t>Credit </a:t>
            </a:r>
            <a:r>
              <a:rPr lang="de-DE" sz="3200" b="1" i="1" dirty="0"/>
              <a:t>Risk </a:t>
            </a:r>
            <a:r>
              <a:rPr lang="de-DE" sz="3200" b="1" i="1" dirty="0" smtClean="0"/>
              <a:t>and Trade </a:t>
            </a:r>
            <a:r>
              <a:rPr lang="de-DE" sz="3200" b="1" i="1" dirty="0"/>
              <a:t>Finance </a:t>
            </a:r>
            <a:r>
              <a:rPr lang="de-DE" sz="3200" b="1" i="1" dirty="0" smtClean="0"/>
              <a:t>Management </a:t>
            </a:r>
            <a:r>
              <a:rPr lang="de-DE" sz="2800" b="1" i="1" dirty="0" smtClean="0"/>
              <a:t/>
            </a:r>
            <a:br>
              <a:rPr lang="de-DE" sz="2800" b="1" i="1" dirty="0" smtClean="0"/>
            </a:br>
            <a:r>
              <a:rPr lang="de-DE" sz="2800" b="1" i="1" dirty="0" smtClean="0"/>
              <a:t/>
            </a:r>
            <a:br>
              <a:rPr lang="de-DE" sz="2800" b="1" i="1" dirty="0" smtClean="0"/>
            </a:br>
            <a:r>
              <a:rPr lang="de-DE" sz="2800" b="1" i="1" dirty="0" smtClean="0"/>
              <a:t/>
            </a:r>
            <a:br>
              <a:rPr lang="de-DE" sz="2800" b="1" i="1" dirty="0" smtClean="0"/>
            </a:br>
            <a:r>
              <a:rPr lang="de-DE" sz="2800" b="1" i="1" dirty="0" smtClean="0"/>
              <a:t>Part I:  Central &amp; Eastern </a:t>
            </a:r>
            <a:r>
              <a:rPr lang="de-DE" sz="2800" b="1" i="1" dirty="0"/>
              <a:t>Europe </a:t>
            </a:r>
            <a:r>
              <a:rPr lang="de-DE" sz="2800" b="1" i="1" dirty="0" smtClean="0"/>
              <a:t>Experiences </a:t>
            </a:r>
            <a:br>
              <a:rPr lang="de-DE" sz="2800" b="1" i="1" dirty="0" smtClean="0"/>
            </a:br>
            <a:r>
              <a:rPr lang="de-DE" sz="2800" b="1" i="1" dirty="0"/>
              <a:t/>
            </a:r>
            <a:br>
              <a:rPr lang="de-DE" sz="2800" b="1" i="1" dirty="0"/>
            </a:br>
            <a:r>
              <a:rPr lang="de-DE" sz="2800" b="1" i="1" dirty="0" smtClean="0"/>
              <a:t>Part II:  Working as </a:t>
            </a:r>
            <a:r>
              <a:rPr lang="de-DE" sz="2800" b="1" i="1" dirty="0"/>
              <a:t>a </a:t>
            </a:r>
            <a:r>
              <a:rPr lang="de-DE" sz="2800" b="1" i="1" dirty="0" smtClean="0"/>
              <a:t>Finance </a:t>
            </a:r>
            <a:r>
              <a:rPr lang="de-DE" sz="2800" b="1" i="1" dirty="0"/>
              <a:t>Business </a:t>
            </a:r>
            <a:r>
              <a:rPr lang="de-DE" sz="2800" b="1" i="1" dirty="0" smtClean="0"/>
              <a:t>Partner and Future Opportunities</a:t>
            </a: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614332"/>
            <a:ext cx="7772400" cy="1862667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sz="2400" dirty="0" smtClean="0"/>
              <a:t>Allen Holland</a:t>
            </a:r>
          </a:p>
          <a:p>
            <a:r>
              <a:rPr lang="de-DE" sz="2400" dirty="0" smtClean="0"/>
              <a:t>Financial, Risk &amp; Change Management Consultant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571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58" b="22958"/>
          <a:stretch>
            <a:fillRect/>
          </a:stretch>
        </p:blipFill>
        <p:spPr>
          <a:xfrm>
            <a:off x="190500" y="233363"/>
            <a:ext cx="8783638" cy="6327775"/>
          </a:xfrm>
        </p:spPr>
      </p:pic>
    </p:spTree>
    <p:extLst>
      <p:ext uri="{BB962C8B-B14F-4D97-AF65-F5344CB8AC3E}">
        <p14:creationId xmlns:p14="http://schemas.microsoft.com/office/powerpoint/2010/main" val="353698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Investment</a:t>
            </a:r>
            <a:endParaRPr lang="de-DE" dirty="0"/>
          </a:p>
        </p:txBody>
      </p:sp>
      <p:pic>
        <p:nvPicPr>
          <p:cNvPr id="4" name="Inhaltsplatzhalter 3" descr="FDI Table Preso Oct 2014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" r="4384"/>
          <a:stretch>
            <a:fillRect/>
          </a:stretch>
        </p:blipFill>
        <p:spPr>
          <a:xfrm>
            <a:off x="742782" y="1839834"/>
            <a:ext cx="7536686" cy="4144888"/>
          </a:xfrm>
        </p:spPr>
      </p:pic>
    </p:spTree>
    <p:extLst>
      <p:ext uri="{BB962C8B-B14F-4D97-AF65-F5344CB8AC3E}">
        <p14:creationId xmlns:p14="http://schemas.microsoft.com/office/powerpoint/2010/main" val="293901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Global Risk Map</a:t>
            </a:r>
            <a:endParaRPr lang="de-DE" dirty="0"/>
          </a:p>
        </p:txBody>
      </p:sp>
      <p:pic>
        <p:nvPicPr>
          <p:cNvPr id="5" name="Bild 4" descr="Risk-Ma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04" y="1520472"/>
            <a:ext cx="5314950" cy="4619625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341945"/>
            <a:ext cx="8229600" cy="503364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58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err="1" smtClean="0"/>
              <a:t>Bullish</a:t>
            </a:r>
            <a:r>
              <a:rPr lang="de-DE" sz="3600" dirty="0" smtClean="0"/>
              <a:t> on CEE in the </a:t>
            </a:r>
            <a:r>
              <a:rPr lang="de-DE" sz="3600" dirty="0"/>
              <a:t>M</a:t>
            </a:r>
            <a:r>
              <a:rPr lang="de-DE" sz="3600" dirty="0" smtClean="0"/>
              <a:t>edium &amp; </a:t>
            </a:r>
            <a:r>
              <a:rPr lang="de-DE" sz="3600" dirty="0" err="1"/>
              <a:t>L</a:t>
            </a:r>
            <a:r>
              <a:rPr lang="de-DE" sz="3600" dirty="0" err="1" smtClean="0"/>
              <a:t>ongterm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53904"/>
            <a:ext cx="8229600" cy="5247425"/>
          </a:xfrm>
        </p:spPr>
        <p:txBody>
          <a:bodyPr>
            <a:normAutofit fontScale="92500" lnSpcReduction="10000"/>
          </a:bodyPr>
          <a:lstStyle/>
          <a:p>
            <a:r>
              <a:rPr lang="de-DE" sz="2800" dirty="0" smtClean="0"/>
              <a:t>Well-</a:t>
            </a:r>
            <a:r>
              <a:rPr lang="de-DE" sz="2800" dirty="0" err="1" smtClean="0"/>
              <a:t>educated</a:t>
            </a:r>
            <a:r>
              <a:rPr lang="de-DE" sz="2800" dirty="0" smtClean="0"/>
              <a:t>, </a:t>
            </a:r>
            <a:r>
              <a:rPr lang="de-DE" sz="2800" dirty="0"/>
              <a:t>H</a:t>
            </a:r>
            <a:r>
              <a:rPr lang="de-DE" sz="2800" dirty="0" smtClean="0"/>
              <a:t>ard-</a:t>
            </a:r>
            <a:r>
              <a:rPr lang="de-DE" sz="2800" dirty="0" err="1" smtClean="0"/>
              <a:t>working</a:t>
            </a:r>
            <a:r>
              <a:rPr lang="de-DE" sz="2800" dirty="0" smtClean="0"/>
              <a:t>  &amp; Multilingual </a:t>
            </a:r>
            <a:r>
              <a:rPr lang="de-DE" sz="2800" dirty="0" err="1" smtClean="0"/>
              <a:t>Citizens</a:t>
            </a:r>
            <a:endParaRPr lang="de-DE" sz="2800" dirty="0" smtClean="0"/>
          </a:p>
          <a:p>
            <a:r>
              <a:rPr lang="de-DE" sz="2800" dirty="0" smtClean="0"/>
              <a:t>EU, EURO, NATO</a:t>
            </a:r>
          </a:p>
          <a:p>
            <a:r>
              <a:rPr lang="de-DE" sz="2800" dirty="0" smtClean="0"/>
              <a:t>High Tech </a:t>
            </a:r>
            <a:r>
              <a:rPr lang="de-DE" sz="2800" dirty="0" err="1" smtClean="0"/>
              <a:t>Industry</a:t>
            </a:r>
            <a:endParaRPr lang="de-DE" sz="2800" dirty="0" smtClean="0"/>
          </a:p>
          <a:p>
            <a:r>
              <a:rPr lang="de-DE" sz="2800" dirty="0" smtClean="0"/>
              <a:t>Natural Resources</a:t>
            </a:r>
          </a:p>
          <a:p>
            <a:r>
              <a:rPr lang="de-DE" sz="2800" dirty="0" smtClean="0"/>
              <a:t>Outsourcing</a:t>
            </a:r>
          </a:p>
          <a:p>
            <a:r>
              <a:rPr lang="de-DE" sz="2800" dirty="0" smtClean="0"/>
              <a:t>FDI</a:t>
            </a:r>
          </a:p>
          <a:p>
            <a:r>
              <a:rPr lang="de-DE" sz="2800" dirty="0" smtClean="0"/>
              <a:t>BRICS form </a:t>
            </a:r>
            <a:r>
              <a:rPr lang="de-DE" sz="2800" dirty="0" err="1" smtClean="0"/>
              <a:t>their</a:t>
            </a:r>
            <a:r>
              <a:rPr lang="de-DE" sz="2800" dirty="0" smtClean="0"/>
              <a:t> </a:t>
            </a:r>
            <a:r>
              <a:rPr lang="de-DE" sz="2800" dirty="0" err="1" smtClean="0"/>
              <a:t>own</a:t>
            </a:r>
            <a:r>
              <a:rPr lang="de-DE" sz="2800" dirty="0" smtClean="0"/>
              <a:t> World Bank - $50 Bio </a:t>
            </a:r>
            <a:r>
              <a:rPr lang="de-DE" sz="2800" dirty="0" err="1" smtClean="0"/>
              <a:t>Dev</a:t>
            </a:r>
            <a:r>
              <a:rPr lang="de-DE" sz="2800" dirty="0" smtClean="0"/>
              <a:t>. Bank &amp; $100 Bio Currency Exchange Reserve</a:t>
            </a:r>
            <a:endParaRPr lang="de-DE" sz="2800" dirty="0"/>
          </a:p>
          <a:p>
            <a:pPr algn="ctr"/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5197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09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 smtClean="0"/>
              <a:t>Understand Your </a:t>
            </a:r>
            <a:r>
              <a:rPr lang="de-DE" sz="4400" dirty="0"/>
              <a:t>C</a:t>
            </a:r>
            <a:r>
              <a:rPr lang="de-DE" sz="4400" dirty="0" smtClean="0"/>
              <a:t>ompany‘s </a:t>
            </a:r>
            <a:r>
              <a:rPr lang="de-DE" sz="4400" dirty="0"/>
              <a:t>B</a:t>
            </a:r>
            <a:r>
              <a:rPr lang="de-DE" sz="4400" dirty="0" smtClean="0"/>
              <a:t>usiness </a:t>
            </a:r>
            <a:r>
              <a:rPr lang="de-DE" sz="4400" dirty="0"/>
              <a:t>S</a:t>
            </a:r>
            <a:r>
              <a:rPr lang="de-DE" sz="4400" dirty="0" smtClean="0"/>
              <a:t>trategy and Risk </a:t>
            </a:r>
            <a:r>
              <a:rPr lang="de-DE" sz="4400" dirty="0"/>
              <a:t>A</a:t>
            </a:r>
            <a:r>
              <a:rPr lang="de-DE" sz="4400" dirty="0" smtClean="0"/>
              <a:t>ppetite.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03468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1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400" dirty="0" smtClean="0"/>
              <a:t>Communication &amp; Relationship Building.</a:t>
            </a:r>
          </a:p>
          <a:p>
            <a:pPr marL="0" indent="0" algn="ctr">
              <a:buNone/>
            </a:pPr>
            <a:r>
              <a:rPr lang="de-DE" sz="4400" dirty="0" err="1" smtClean="0"/>
              <a:t>Finding</a:t>
            </a:r>
            <a:r>
              <a:rPr lang="de-DE" sz="4400" dirty="0" smtClean="0"/>
              <a:t> </a:t>
            </a:r>
            <a:r>
              <a:rPr lang="de-DE" sz="4400" dirty="0" err="1" smtClean="0"/>
              <a:t>good</a:t>
            </a:r>
            <a:r>
              <a:rPr lang="de-DE" sz="4400" dirty="0" smtClean="0"/>
              <a:t> </a:t>
            </a:r>
            <a:r>
              <a:rPr lang="de-DE" sz="4400" dirty="0" err="1" smtClean="0"/>
              <a:t>local</a:t>
            </a:r>
            <a:r>
              <a:rPr lang="de-DE" sz="4400" dirty="0" smtClean="0"/>
              <a:t> </a:t>
            </a:r>
            <a:r>
              <a:rPr lang="de-DE" sz="4400" dirty="0" err="1" smtClean="0"/>
              <a:t>partners</a:t>
            </a:r>
            <a:r>
              <a:rPr lang="de-DE" sz="4400" dirty="0" smtClean="0"/>
              <a:t>: </a:t>
            </a:r>
            <a:r>
              <a:rPr lang="de-DE" sz="4400" dirty="0" smtClean="0">
                <a:solidFill>
                  <a:srgbClr val="FF0000"/>
                </a:solidFill>
              </a:rPr>
              <a:t>Business Manager, </a:t>
            </a:r>
            <a:r>
              <a:rPr lang="de-DE" sz="4400" dirty="0" err="1" smtClean="0">
                <a:solidFill>
                  <a:srgbClr val="FF0000"/>
                </a:solidFill>
              </a:rPr>
              <a:t>Lawyer</a:t>
            </a:r>
            <a:r>
              <a:rPr lang="de-DE" sz="4400" dirty="0" smtClean="0">
                <a:solidFill>
                  <a:srgbClr val="FF0000"/>
                </a:solidFill>
              </a:rPr>
              <a:t>, </a:t>
            </a:r>
            <a:r>
              <a:rPr lang="de-DE" sz="4400" dirty="0" err="1" smtClean="0">
                <a:solidFill>
                  <a:srgbClr val="FF0000"/>
                </a:solidFill>
              </a:rPr>
              <a:t>Tax</a:t>
            </a:r>
            <a:r>
              <a:rPr lang="de-DE" sz="4400" dirty="0" smtClean="0">
                <a:solidFill>
                  <a:srgbClr val="FF0000"/>
                </a:solidFill>
              </a:rPr>
              <a:t> Expert, </a:t>
            </a:r>
            <a:r>
              <a:rPr lang="de-DE" sz="4400" dirty="0" err="1" smtClean="0">
                <a:solidFill>
                  <a:srgbClr val="FF0000"/>
                </a:solidFill>
              </a:rPr>
              <a:t>Accountant</a:t>
            </a:r>
            <a:endParaRPr lang="de-DE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67"/>
            <a:ext cx="8229600" cy="1452033"/>
          </a:xfrm>
        </p:spPr>
        <p:txBody>
          <a:bodyPr/>
          <a:lstStyle/>
          <a:p>
            <a:r>
              <a:rPr lang="en-US" sz="4000" dirty="0" smtClean="0"/>
              <a:t>The 4 Agreements </a:t>
            </a:r>
            <a:r>
              <a:rPr lang="en-US" sz="2400" dirty="0" smtClean="0"/>
              <a:t>by Don Miguel Ruiz </a:t>
            </a:r>
            <a:endParaRPr lang="en-US" sz="2400" dirty="0"/>
          </a:p>
        </p:txBody>
      </p:sp>
      <p:pic>
        <p:nvPicPr>
          <p:cNvPr id="9" name="Content Placeholder 8" descr="6a00e5538644e2883401676888bd95970b-800w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5" b="6075"/>
          <a:stretch>
            <a:fillRect/>
          </a:stretch>
        </p:blipFill>
        <p:spPr>
          <a:xfrm>
            <a:off x="457200" y="1290638"/>
            <a:ext cx="8229600" cy="5397500"/>
          </a:xfrm>
        </p:spPr>
      </p:pic>
    </p:spTree>
    <p:extLst>
      <p:ext uri="{BB962C8B-B14F-4D97-AF65-F5344CB8AC3E}">
        <p14:creationId xmlns:p14="http://schemas.microsoft.com/office/powerpoint/2010/main" val="400110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317500"/>
            <a:ext cx="8826499" cy="6540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1. Be </a:t>
            </a:r>
            <a:r>
              <a:rPr lang="en-US" sz="2000" b="1" dirty="0"/>
              <a:t>Impeccable with your Word: </a:t>
            </a:r>
            <a:r>
              <a:rPr lang="en-US" sz="2000" dirty="0">
                <a:solidFill>
                  <a:srgbClr val="FF0000"/>
                </a:solidFill>
              </a:rPr>
              <a:t>Speak with integrity. Say only what you mean. Avoid using the Word to speak against yourself or </a:t>
            </a:r>
            <a:r>
              <a:rPr lang="en-US" sz="2000" dirty="0" smtClean="0">
                <a:solidFill>
                  <a:srgbClr val="FF0000"/>
                </a:solidFill>
              </a:rPr>
              <a:t>others. </a:t>
            </a:r>
            <a:r>
              <a:rPr lang="en-US" sz="2000" dirty="0">
                <a:solidFill>
                  <a:srgbClr val="FF0000"/>
                </a:solidFill>
              </a:rPr>
              <a:t>Use the power of your Word in the direction of </a:t>
            </a:r>
            <a:r>
              <a:rPr lang="en-US" sz="2000" dirty="0" smtClean="0">
                <a:solidFill>
                  <a:srgbClr val="FF0000"/>
                </a:solidFill>
              </a:rPr>
              <a:t>truth.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FFFF"/>
                </a:solidFill>
              </a:rPr>
              <a:t>2</a:t>
            </a:r>
            <a:r>
              <a:rPr lang="en-US" sz="2000" b="1" dirty="0">
                <a:solidFill>
                  <a:srgbClr val="FFFFFF"/>
                </a:solidFill>
              </a:rPr>
              <a:t>. Don’t Take Anything Personally:</a:t>
            </a:r>
            <a:r>
              <a:rPr lang="en-US" sz="2000" dirty="0">
                <a:solidFill>
                  <a:srgbClr val="FFFFFF"/>
                </a:solidFill>
              </a:rPr>
              <a:t> </a:t>
            </a:r>
            <a:r>
              <a:rPr lang="en-US" sz="2000" dirty="0">
                <a:solidFill>
                  <a:srgbClr val="FF0000"/>
                </a:solidFill>
              </a:rPr>
              <a:t>Nothing others do is because of you. What others say and do is a projection of their own reality, their own dream. When you are immune to the opinions and actions of others, you won’t be the victim of needless suffering.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</a:rPr>
              <a:t>3. Don’t Make Assumptions:</a:t>
            </a:r>
            <a:r>
              <a:rPr lang="en-US" sz="2000" dirty="0">
                <a:solidFill>
                  <a:srgbClr val="FFFFFF"/>
                </a:solidFill>
              </a:rPr>
              <a:t> </a:t>
            </a:r>
            <a:r>
              <a:rPr lang="en-US" sz="2000" dirty="0">
                <a:solidFill>
                  <a:srgbClr val="FF0000"/>
                </a:solidFill>
              </a:rPr>
              <a:t>Find the courage to ask questions and to express what you really want. Communicate with others as clearly as you can to avoid </a:t>
            </a:r>
            <a:r>
              <a:rPr lang="en-US" sz="2000" dirty="0" smtClean="0">
                <a:solidFill>
                  <a:srgbClr val="FF0000"/>
                </a:solidFill>
              </a:rPr>
              <a:t>misunderstandings. 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</a:rPr>
              <a:t>4. Always Do Your Best:</a:t>
            </a:r>
            <a:r>
              <a:rPr lang="en-US" sz="2000" dirty="0" smtClean="0">
                <a:solidFill>
                  <a:srgbClr val="FFFFFF"/>
                </a:solidFill>
              </a:rPr>
              <a:t>  </a:t>
            </a:r>
            <a:r>
              <a:rPr lang="en-US" sz="2000" dirty="0">
                <a:solidFill>
                  <a:srgbClr val="FF0000"/>
                </a:solidFill>
              </a:rPr>
              <a:t>Under any circumstance, simply do your best, and you will avoid self-judgment, self-abuse, and </a:t>
            </a:r>
            <a:r>
              <a:rPr lang="en-US" sz="2000" dirty="0" smtClean="0">
                <a:solidFill>
                  <a:srgbClr val="FF0000"/>
                </a:solidFill>
              </a:rPr>
              <a:t>regret.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83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385"/>
            <a:ext cx="8229600" cy="969269"/>
          </a:xfrm>
        </p:spPr>
        <p:txBody>
          <a:bodyPr/>
          <a:lstStyle/>
          <a:p>
            <a:r>
              <a:rPr lang="de-DE" dirty="0" smtClean="0"/>
              <a:t>Key 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2962"/>
            <a:ext cx="8229600" cy="5531521"/>
          </a:xfrm>
        </p:spPr>
        <p:txBody>
          <a:bodyPr>
            <a:normAutofit fontScale="92500"/>
          </a:bodyPr>
          <a:lstStyle/>
          <a:p>
            <a:r>
              <a:rPr lang="de-DE" sz="2400" dirty="0" smtClean="0"/>
              <a:t>Financial Analysis</a:t>
            </a:r>
            <a:endParaRPr lang="de-DE" sz="2400" dirty="0"/>
          </a:p>
          <a:p>
            <a:r>
              <a:rPr lang="de-DE" sz="2400" dirty="0" err="1" smtClean="0"/>
              <a:t>Reliable</a:t>
            </a:r>
            <a:r>
              <a:rPr lang="de-DE" sz="2400" dirty="0" smtClean="0"/>
              <a:t> </a:t>
            </a:r>
            <a:r>
              <a:rPr lang="de-DE" sz="2400" dirty="0"/>
              <a:t>N</a:t>
            </a:r>
            <a:r>
              <a:rPr lang="de-DE" sz="2400" dirty="0" smtClean="0"/>
              <a:t>umbers? Audits? </a:t>
            </a:r>
            <a:r>
              <a:rPr lang="de-DE" sz="2400" dirty="0" err="1" smtClean="0"/>
              <a:t>Credit</a:t>
            </a:r>
            <a:r>
              <a:rPr lang="de-DE" sz="2400" dirty="0" smtClean="0"/>
              <a:t> Reports? </a:t>
            </a:r>
            <a:r>
              <a:rPr lang="de-DE" sz="2400" dirty="0" err="1" smtClean="0"/>
              <a:t>Depends</a:t>
            </a:r>
            <a:r>
              <a:rPr lang="de-DE" sz="2400" dirty="0" smtClean="0"/>
              <a:t> on </a:t>
            </a:r>
            <a:r>
              <a:rPr lang="de-DE" sz="2400" dirty="0"/>
              <a:t>C</a:t>
            </a:r>
            <a:r>
              <a:rPr lang="de-DE" sz="2400" dirty="0" smtClean="0"/>
              <a:t>ountry, </a:t>
            </a:r>
            <a:r>
              <a:rPr lang="de-DE" sz="2400" dirty="0" err="1"/>
              <a:t>I</a:t>
            </a:r>
            <a:r>
              <a:rPr lang="de-DE" sz="2400" dirty="0" err="1" smtClean="0"/>
              <a:t>ndustry</a:t>
            </a:r>
            <a:r>
              <a:rPr lang="de-DE" sz="2400" dirty="0" smtClean="0"/>
              <a:t> and </a:t>
            </a:r>
            <a:r>
              <a:rPr lang="de-DE" sz="2400" dirty="0"/>
              <a:t>S</a:t>
            </a:r>
            <a:r>
              <a:rPr lang="de-DE" sz="2400" dirty="0" smtClean="0"/>
              <a:t>ize </a:t>
            </a:r>
            <a:r>
              <a:rPr lang="de-DE" sz="2400" dirty="0" err="1" smtClean="0"/>
              <a:t>of</a:t>
            </a:r>
            <a:r>
              <a:rPr lang="de-DE" sz="2400" dirty="0" smtClean="0"/>
              <a:t> Company. </a:t>
            </a:r>
          </a:p>
          <a:p>
            <a:r>
              <a:rPr lang="de-DE" sz="2400" dirty="0" smtClean="0"/>
              <a:t>EU Countries – Online </a:t>
            </a:r>
            <a:r>
              <a:rPr lang="de-DE" sz="2400" dirty="0"/>
              <a:t>I</a:t>
            </a:r>
            <a:r>
              <a:rPr lang="de-DE" sz="2400" dirty="0" smtClean="0"/>
              <a:t>nfo on </a:t>
            </a:r>
            <a:r>
              <a:rPr lang="de-DE" sz="2400" dirty="0" err="1"/>
              <a:t>B</a:t>
            </a:r>
            <a:r>
              <a:rPr lang="de-DE" sz="2400" dirty="0" err="1" smtClean="0"/>
              <a:t>ankruptcy</a:t>
            </a:r>
            <a:r>
              <a:rPr lang="de-DE" sz="2400" dirty="0" smtClean="0"/>
              <a:t>, Legal </a:t>
            </a:r>
            <a:r>
              <a:rPr lang="de-DE" sz="2400" dirty="0"/>
              <a:t>C</a:t>
            </a:r>
            <a:r>
              <a:rPr lang="de-DE" sz="2400" dirty="0" smtClean="0"/>
              <a:t>ases, </a:t>
            </a:r>
            <a:r>
              <a:rPr lang="de-DE" sz="2400" dirty="0"/>
              <a:t>B</a:t>
            </a:r>
            <a:r>
              <a:rPr lang="de-DE" sz="2400" dirty="0" smtClean="0"/>
              <a:t>ad </a:t>
            </a:r>
            <a:r>
              <a:rPr lang="de-DE" sz="2400" dirty="0" err="1"/>
              <a:t>D</a:t>
            </a:r>
            <a:r>
              <a:rPr lang="de-DE" sz="2400" dirty="0" err="1" smtClean="0"/>
              <a:t>ebts</a:t>
            </a:r>
            <a:r>
              <a:rPr lang="de-DE" sz="2400" dirty="0" smtClean="0"/>
              <a:t>, </a:t>
            </a:r>
            <a:r>
              <a:rPr lang="de-DE" sz="2400" dirty="0" err="1"/>
              <a:t>T</a:t>
            </a:r>
            <a:r>
              <a:rPr lang="de-DE" sz="2400" dirty="0" err="1" smtClean="0"/>
              <a:t>ax</a:t>
            </a:r>
            <a:r>
              <a:rPr lang="de-DE" sz="2400" dirty="0" smtClean="0"/>
              <a:t> </a:t>
            </a:r>
            <a:r>
              <a:rPr lang="de-DE" sz="2400" dirty="0"/>
              <a:t>R</a:t>
            </a:r>
            <a:r>
              <a:rPr lang="de-DE" sz="2400" dirty="0" smtClean="0"/>
              <a:t>eturns?  </a:t>
            </a:r>
            <a:r>
              <a:rPr lang="de-DE" sz="2400" dirty="0" err="1" smtClean="0"/>
              <a:t>Insolvency</a:t>
            </a:r>
            <a:r>
              <a:rPr lang="de-DE" sz="2400" dirty="0" smtClean="0"/>
              <a:t> Registers </a:t>
            </a:r>
            <a:r>
              <a:rPr lang="de-DE" sz="2400" dirty="0" err="1" smtClean="0"/>
              <a:t>interconnected</a:t>
            </a:r>
            <a:r>
              <a:rPr lang="de-DE" sz="2400" dirty="0" smtClean="0"/>
              <a:t> EU-</a:t>
            </a:r>
            <a:r>
              <a:rPr lang="de-DE" sz="2400" dirty="0" err="1" smtClean="0"/>
              <a:t>wide</a:t>
            </a:r>
            <a:endParaRPr lang="de-DE" sz="2400" dirty="0" smtClean="0"/>
          </a:p>
          <a:p>
            <a:r>
              <a:rPr lang="de-DE" sz="2400" dirty="0" smtClean="0"/>
              <a:t>Qualitative </a:t>
            </a:r>
            <a:r>
              <a:rPr lang="de-DE" sz="2400" dirty="0" err="1" smtClean="0"/>
              <a:t>Factors</a:t>
            </a:r>
            <a:r>
              <a:rPr lang="de-DE" sz="2400" dirty="0" smtClean="0"/>
              <a:t>:  Office, </a:t>
            </a:r>
            <a:r>
              <a:rPr lang="de-DE" sz="2400" dirty="0" err="1" smtClean="0"/>
              <a:t>Employees</a:t>
            </a:r>
            <a:r>
              <a:rPr lang="de-DE" sz="2400" dirty="0" smtClean="0"/>
              <a:t>, Reputation, </a:t>
            </a:r>
            <a:r>
              <a:rPr lang="de-DE" sz="2400" dirty="0" err="1" smtClean="0"/>
              <a:t>History</a:t>
            </a:r>
            <a:r>
              <a:rPr lang="de-DE" sz="2400" dirty="0" smtClean="0"/>
              <a:t>, Intuition, </a:t>
            </a:r>
            <a:r>
              <a:rPr lang="de-DE" sz="2400" dirty="0" err="1" smtClean="0"/>
              <a:t>Customer‘s</a:t>
            </a:r>
            <a:r>
              <a:rPr lang="de-DE" sz="2400" dirty="0" smtClean="0"/>
              <a:t> Connection </a:t>
            </a:r>
            <a:r>
              <a:rPr lang="de-DE" sz="2400" dirty="0" err="1" smtClean="0"/>
              <a:t>with</a:t>
            </a:r>
            <a:r>
              <a:rPr lang="de-DE" sz="2400" dirty="0" smtClean="0"/>
              <a:t> your </a:t>
            </a:r>
            <a:r>
              <a:rPr lang="de-DE" sz="2400" dirty="0" err="1"/>
              <a:t>P</a:t>
            </a:r>
            <a:r>
              <a:rPr lang="de-DE" sz="2400" dirty="0" err="1" smtClean="0"/>
              <a:t>roduct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/>
              <a:t>S</a:t>
            </a:r>
            <a:r>
              <a:rPr lang="de-DE" sz="2400" dirty="0" smtClean="0"/>
              <a:t>ervice.</a:t>
            </a:r>
          </a:p>
          <a:p>
            <a:r>
              <a:rPr lang="de-DE" sz="2400" dirty="0" smtClean="0"/>
              <a:t>Personal </a:t>
            </a:r>
            <a:r>
              <a:rPr lang="de-DE" sz="2400" dirty="0" err="1" smtClean="0"/>
              <a:t>Pledges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Owners</a:t>
            </a:r>
            <a:r>
              <a:rPr lang="de-DE" sz="2400" dirty="0"/>
              <a:t>/</a:t>
            </a:r>
            <a:r>
              <a:rPr lang="de-DE" sz="2400" dirty="0" err="1" smtClean="0"/>
              <a:t>Pledges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Land, </a:t>
            </a:r>
            <a:r>
              <a:rPr lang="de-DE" sz="2400" dirty="0" err="1" smtClean="0"/>
              <a:t>Commodities</a:t>
            </a:r>
            <a:r>
              <a:rPr lang="de-DE" sz="2400" dirty="0" smtClean="0"/>
              <a:t>, etc.</a:t>
            </a:r>
          </a:p>
          <a:p>
            <a:r>
              <a:rPr lang="de-DE" sz="2400" dirty="0" smtClean="0"/>
              <a:t>BE WARY OF TRADERS!!!</a:t>
            </a:r>
          </a:p>
          <a:p>
            <a:r>
              <a:rPr lang="de-DE" sz="2400" dirty="0" smtClean="0"/>
              <a:t>80/20 </a:t>
            </a:r>
            <a:r>
              <a:rPr lang="de-DE" sz="2400" dirty="0" err="1" smtClean="0"/>
              <a:t>Rule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2356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Future?</a:t>
            </a:r>
            <a:endParaRPr lang="de-DE" dirty="0"/>
          </a:p>
        </p:txBody>
      </p:sp>
      <p:pic>
        <p:nvPicPr>
          <p:cNvPr id="4" name="Inhaltsplatzhalter 3" descr="The Futu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4" b="206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638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09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 smtClean="0"/>
              <a:t>Be Humble.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85524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Finance</a:t>
            </a:r>
            <a:r>
              <a:rPr lang="de-DE" dirty="0" smtClean="0"/>
              <a:t> Business Partner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192"/>
            <a:ext cx="8229600" cy="5420807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Counterparty Risk / Country Risk /  WC </a:t>
            </a:r>
            <a:r>
              <a:rPr lang="de-DE" sz="2400" dirty="0" err="1" smtClean="0"/>
              <a:t>Holistic</a:t>
            </a:r>
            <a:r>
              <a:rPr lang="de-DE" sz="2400" dirty="0" smtClean="0"/>
              <a:t> Management</a:t>
            </a:r>
          </a:p>
          <a:p>
            <a:r>
              <a:rPr lang="de-DE" sz="2400" dirty="0" smtClean="0"/>
              <a:t>Trade </a:t>
            </a:r>
            <a:r>
              <a:rPr lang="de-DE" sz="2400" dirty="0" err="1" smtClean="0"/>
              <a:t>Finance</a:t>
            </a:r>
            <a:endParaRPr lang="de-DE" sz="2400" dirty="0" smtClean="0"/>
          </a:p>
          <a:p>
            <a:r>
              <a:rPr lang="de-DE" sz="2400" dirty="0" smtClean="0"/>
              <a:t>Risk Management / ERM / ISO 31000</a:t>
            </a:r>
          </a:p>
          <a:p>
            <a:r>
              <a:rPr lang="de-DE" sz="2400" dirty="0" err="1" smtClean="0"/>
              <a:t>Supply</a:t>
            </a:r>
            <a:r>
              <a:rPr lang="de-DE" sz="2400" dirty="0" smtClean="0"/>
              <a:t> Chain </a:t>
            </a:r>
            <a:r>
              <a:rPr lang="de-DE" sz="2400" dirty="0" err="1" smtClean="0"/>
              <a:t>Risks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Credit</a:t>
            </a:r>
            <a:r>
              <a:rPr lang="de-DE" sz="2400" dirty="0" smtClean="0"/>
              <a:t> </a:t>
            </a:r>
            <a:r>
              <a:rPr lang="de-DE" sz="2400" dirty="0" err="1" smtClean="0"/>
              <a:t>Risks</a:t>
            </a:r>
            <a:endParaRPr lang="de-DE" sz="2400" dirty="0" smtClean="0"/>
          </a:p>
          <a:p>
            <a:r>
              <a:rPr lang="de-DE" sz="2400" dirty="0" smtClean="0"/>
              <a:t>Compliance / GRC</a:t>
            </a:r>
          </a:p>
          <a:p>
            <a:r>
              <a:rPr lang="de-DE" sz="2400" dirty="0" smtClean="0"/>
              <a:t>Controlling / Reporting</a:t>
            </a:r>
          </a:p>
          <a:p>
            <a:r>
              <a:rPr lang="de-DE" sz="2400" dirty="0" smtClean="0"/>
              <a:t>Financial IT</a:t>
            </a:r>
          </a:p>
          <a:p>
            <a:r>
              <a:rPr lang="de-DE" sz="2400" dirty="0" smtClean="0"/>
              <a:t>Training</a:t>
            </a:r>
          </a:p>
          <a:p>
            <a:r>
              <a:rPr lang="de-DE" sz="2400" dirty="0" smtClean="0"/>
              <a:t>Strategy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39004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3828"/>
            <a:ext cx="8229600" cy="802153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Growth &amp; </a:t>
            </a:r>
            <a:r>
              <a:rPr lang="de-DE" sz="3600" dirty="0" err="1" smtClean="0">
                <a:solidFill>
                  <a:srgbClr val="FF0000"/>
                </a:solidFill>
              </a:rPr>
              <a:t>Prosperity</a:t>
            </a:r>
            <a:r>
              <a:rPr lang="de-DE" sz="3600" dirty="0" smtClean="0">
                <a:solidFill>
                  <a:srgbClr val="FF0000"/>
                </a:solidFill>
              </a:rPr>
              <a:t> Needs World Trade</a:t>
            </a:r>
            <a:br>
              <a:rPr lang="de-DE" sz="3600" dirty="0" smtClean="0">
                <a:solidFill>
                  <a:srgbClr val="FF0000"/>
                </a:solidFill>
              </a:rPr>
            </a:b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5981"/>
            <a:ext cx="8229600" cy="5872019"/>
          </a:xfrm>
        </p:spPr>
        <p:txBody>
          <a:bodyPr>
            <a:normAutofit lnSpcReduction="10000"/>
          </a:bodyPr>
          <a:lstStyle/>
          <a:p>
            <a:r>
              <a:rPr lang="de-DE" sz="2400" dirty="0" err="1" smtClean="0"/>
              <a:t>Supply</a:t>
            </a:r>
            <a:r>
              <a:rPr lang="de-DE" sz="2400" dirty="0" smtClean="0"/>
              <a:t> Chain </a:t>
            </a:r>
            <a:r>
              <a:rPr lang="de-DE" sz="2400" dirty="0" err="1" smtClean="0"/>
              <a:t>Finance</a:t>
            </a:r>
            <a:endParaRPr lang="de-DE" sz="2400" dirty="0" smtClean="0"/>
          </a:p>
          <a:p>
            <a:r>
              <a:rPr lang="de-DE" sz="2400" dirty="0" smtClean="0"/>
              <a:t>BPO</a:t>
            </a:r>
          </a:p>
          <a:p>
            <a:r>
              <a:rPr lang="de-DE" sz="2400" dirty="0" err="1" smtClean="0"/>
              <a:t>Receivables</a:t>
            </a:r>
            <a:r>
              <a:rPr lang="de-DE" sz="2400" dirty="0" smtClean="0"/>
              <a:t> </a:t>
            </a:r>
            <a:r>
              <a:rPr lang="de-DE" sz="2400" dirty="0" err="1" smtClean="0"/>
              <a:t>Securitization</a:t>
            </a:r>
            <a:endParaRPr lang="de-DE" sz="2400" dirty="0" smtClean="0"/>
          </a:p>
          <a:p>
            <a:r>
              <a:rPr lang="de-DE" sz="2400" dirty="0" smtClean="0"/>
              <a:t>Factoring</a:t>
            </a:r>
          </a:p>
          <a:p>
            <a:r>
              <a:rPr lang="de-DE" sz="2400" dirty="0" smtClean="0"/>
              <a:t>Mobile </a:t>
            </a:r>
            <a:r>
              <a:rPr lang="de-DE" sz="2400" dirty="0" err="1" smtClean="0"/>
              <a:t>Payments</a:t>
            </a:r>
            <a:r>
              <a:rPr lang="de-DE" sz="2400" dirty="0" smtClean="0"/>
              <a:t> / Digital </a:t>
            </a:r>
            <a:r>
              <a:rPr lang="de-DE" sz="2400" dirty="0" err="1" smtClean="0"/>
              <a:t>Currencies</a:t>
            </a:r>
            <a:endParaRPr lang="de-DE" sz="2400" dirty="0" smtClean="0"/>
          </a:p>
          <a:p>
            <a:r>
              <a:rPr lang="de-DE" sz="2400" dirty="0" smtClean="0"/>
              <a:t>Data </a:t>
            </a:r>
            <a:r>
              <a:rPr lang="de-DE" sz="2400" dirty="0" err="1" smtClean="0"/>
              <a:t>Analytics</a:t>
            </a:r>
            <a:r>
              <a:rPr lang="de-DE" sz="2400" dirty="0" smtClean="0"/>
              <a:t> / Real-time Data / </a:t>
            </a:r>
            <a:r>
              <a:rPr lang="de-DE" sz="2400" dirty="0" err="1" smtClean="0"/>
              <a:t>Predictive</a:t>
            </a:r>
            <a:r>
              <a:rPr lang="de-DE" sz="2400" dirty="0" smtClean="0"/>
              <a:t> </a:t>
            </a:r>
            <a:r>
              <a:rPr lang="de-DE" sz="2400" dirty="0" err="1" smtClean="0"/>
              <a:t>Analytics</a:t>
            </a:r>
            <a:r>
              <a:rPr lang="de-DE" sz="2400" dirty="0" smtClean="0"/>
              <a:t> / Data </a:t>
            </a:r>
            <a:r>
              <a:rPr lang="de-DE" sz="2400" dirty="0"/>
              <a:t>D</a:t>
            </a:r>
            <a:r>
              <a:rPr lang="de-DE" sz="2400" dirty="0" smtClean="0"/>
              <a:t>iscovery Tools</a:t>
            </a:r>
          </a:p>
          <a:p>
            <a:r>
              <a:rPr lang="de-DE" sz="2400" dirty="0" err="1" smtClean="0"/>
              <a:t>Social</a:t>
            </a:r>
            <a:r>
              <a:rPr lang="de-DE" sz="2400" dirty="0" smtClean="0"/>
              <a:t> Media</a:t>
            </a:r>
          </a:p>
          <a:p>
            <a:r>
              <a:rPr lang="de-DE" sz="2400" dirty="0" err="1" smtClean="0"/>
              <a:t>Barter</a:t>
            </a:r>
            <a:endParaRPr lang="de-DE" sz="2400" dirty="0" smtClean="0"/>
          </a:p>
          <a:p>
            <a:r>
              <a:rPr lang="de-DE" sz="2400" dirty="0" err="1" smtClean="0"/>
              <a:t>Flexibility</a:t>
            </a:r>
            <a:r>
              <a:rPr lang="de-DE" sz="2400" dirty="0" smtClean="0"/>
              <a:t> / </a:t>
            </a:r>
            <a:r>
              <a:rPr lang="de-DE" sz="2400" dirty="0" err="1" smtClean="0"/>
              <a:t>Freelancing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71335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59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 smtClean="0"/>
              <a:t>Keep Expectations Low.</a:t>
            </a:r>
          </a:p>
          <a:p>
            <a:pPr marL="0" indent="0" algn="ctr">
              <a:buNone/>
            </a:pPr>
            <a:r>
              <a:rPr lang="de-DE" sz="4400" dirty="0" smtClean="0"/>
              <a:t>Also </a:t>
            </a:r>
            <a:r>
              <a:rPr lang="de-DE" sz="4400" dirty="0"/>
              <a:t>K</a:t>
            </a:r>
            <a:r>
              <a:rPr lang="de-DE" sz="4400" dirty="0" smtClean="0"/>
              <a:t>nown as, “Under-promise &amp; Over-deliver.“ 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48110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Central &amp; Eastern Europe</a:t>
            </a:r>
            <a:endParaRPr lang="de-DE" dirty="0"/>
          </a:p>
        </p:txBody>
      </p:sp>
      <p:pic>
        <p:nvPicPr>
          <p:cNvPr id="4" name="Inhaltsplatzhalter 3" descr="CentralEasternEurop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4" b="4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585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54684"/>
            <a:ext cx="8229600" cy="5443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de-DE" sz="1600" dirty="0" smtClean="0"/>
          </a:p>
          <a:p>
            <a:pPr marL="0" indent="0" algn="ctr">
              <a:buNone/>
            </a:pPr>
            <a:r>
              <a:rPr lang="de-DE" sz="4400" dirty="0" smtClean="0"/>
              <a:t>KEEP </a:t>
            </a:r>
          </a:p>
          <a:p>
            <a:pPr marL="0" indent="0" algn="ctr">
              <a:buNone/>
            </a:pPr>
            <a:r>
              <a:rPr lang="de-DE" sz="4400" dirty="0" smtClean="0"/>
              <a:t>CALM</a:t>
            </a:r>
          </a:p>
          <a:p>
            <a:pPr marL="0" indent="0" algn="ctr">
              <a:buNone/>
            </a:pPr>
            <a:r>
              <a:rPr lang="de-DE" sz="2200" dirty="0" smtClean="0"/>
              <a:t>AND</a:t>
            </a:r>
          </a:p>
          <a:p>
            <a:pPr marL="0" indent="0" algn="ctr">
              <a:buNone/>
            </a:pPr>
            <a:r>
              <a:rPr lang="de-DE" sz="4400" dirty="0" smtClean="0"/>
              <a:t>DO NOT</a:t>
            </a:r>
          </a:p>
          <a:p>
            <a:pPr marL="0" indent="0" algn="ctr">
              <a:buNone/>
            </a:pPr>
            <a:r>
              <a:rPr lang="de-DE" sz="4400" dirty="0" smtClean="0"/>
              <a:t>PREJUDGE</a:t>
            </a:r>
          </a:p>
        </p:txBody>
      </p:sp>
      <p:pic>
        <p:nvPicPr>
          <p:cNvPr id="4" name="Picture 3" descr="CROW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235886"/>
            <a:ext cx="1651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4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CEE</a:t>
            </a:r>
            <a:endParaRPr lang="de-DE" dirty="0"/>
          </a:p>
        </p:txBody>
      </p:sp>
      <p:pic>
        <p:nvPicPr>
          <p:cNvPr id="4" name="Inhaltsplatzhalter 3" descr="CentralEasternEurop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4" b="4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703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USD / RUB</a:t>
            </a:r>
            <a:endParaRPr lang="de-DE" dirty="0"/>
          </a:p>
        </p:txBody>
      </p:sp>
      <p:pic>
        <p:nvPicPr>
          <p:cNvPr id="6" name="Inhaltsplatzhalter 5" descr="chart.aspx-2.pn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318500" cy="4574854"/>
          </a:xfrm>
        </p:spPr>
      </p:pic>
      <p:sp>
        <p:nvSpPr>
          <p:cNvPr id="7" name="Textfeld 6"/>
          <p:cNvSpPr txBox="1"/>
          <p:nvPr/>
        </p:nvSpPr>
        <p:spPr>
          <a:xfrm>
            <a:off x="1181154" y="6305457"/>
            <a:ext cx="7505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11.02.1998		     12.10.2005		                12.06.2013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6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41778"/>
            <a:ext cx="8229600" cy="4884385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Short-term: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“Trust, but verify.“ 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“Measure 7 times before you cut once.“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“Trust in </a:t>
            </a:r>
            <a:r>
              <a:rPr lang="de-DE" dirty="0" err="1" smtClean="0">
                <a:solidFill>
                  <a:srgbClr val="FF0000"/>
                </a:solidFill>
              </a:rPr>
              <a:t>God</a:t>
            </a:r>
            <a:r>
              <a:rPr lang="de-DE" dirty="0" smtClean="0">
                <a:solidFill>
                  <a:srgbClr val="FF0000"/>
                </a:solidFill>
              </a:rPr>
              <a:t>, all </a:t>
            </a:r>
            <a:r>
              <a:rPr lang="de-DE" dirty="0" err="1" smtClean="0">
                <a:solidFill>
                  <a:srgbClr val="FF0000"/>
                </a:solidFill>
              </a:rPr>
              <a:t>others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pay</a:t>
            </a:r>
            <a:r>
              <a:rPr lang="de-DE" dirty="0" smtClean="0">
                <a:solidFill>
                  <a:srgbClr val="FF0000"/>
                </a:solidFill>
              </a:rPr>
              <a:t> cash.“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Medium to Long-term:</a:t>
            </a:r>
            <a:r>
              <a:rPr lang="de-DE" dirty="0" smtClean="0"/>
              <a:t>	“</a:t>
            </a:r>
            <a:r>
              <a:rPr lang="de-DE" i="1" dirty="0" smtClean="0"/>
              <a:t>Fortes</a:t>
            </a:r>
            <a:r>
              <a:rPr lang="de-DE" i="1" dirty="0"/>
              <a:t>, inquit, fortuna </a:t>
            </a:r>
            <a:r>
              <a:rPr lang="de-DE" i="1" dirty="0" smtClean="0"/>
              <a:t>juvat.“  (</a:t>
            </a:r>
            <a:r>
              <a:rPr lang="de-DE" dirty="0" smtClean="0"/>
              <a:t>Fortune favors the brave!)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49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CEE Annual Growth Rate</a:t>
            </a:r>
            <a:endParaRPr lang="de-DE" dirty="0"/>
          </a:p>
        </p:txBody>
      </p:sp>
      <p:pic>
        <p:nvPicPr>
          <p:cNvPr id="4" name="Inhaltsplatzhalter 3" descr="EE Chart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8" b="13488"/>
          <a:stretch>
            <a:fillRect/>
          </a:stretch>
        </p:blipFill>
        <p:spPr>
          <a:xfrm>
            <a:off x="882842" y="2137559"/>
            <a:ext cx="7617388" cy="4244138"/>
          </a:xfrm>
        </p:spPr>
      </p:pic>
    </p:spTree>
    <p:extLst>
      <p:ext uri="{BB962C8B-B14F-4D97-AF65-F5344CB8AC3E}">
        <p14:creationId xmlns:p14="http://schemas.microsoft.com/office/powerpoint/2010/main" val="3299295285"/>
      </p:ext>
    </p:extLst>
  </p:cSld>
  <p:clrMapOvr>
    <a:masterClrMapping/>
  </p:clrMapOvr>
</p:sld>
</file>

<file path=ppt/theme/theme1.xml><?xml version="1.0" encoding="utf-8"?>
<a:theme xmlns:a="http://schemas.openxmlformats.org/drawingml/2006/main" name="Zwielic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Zwielicht.thmx</Template>
  <TotalTime>1000</TotalTime>
  <Words>315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Zwielicht</vt:lpstr>
      <vt:lpstr>Credit Risk and Trade Finance Management    Part I:  Central &amp; Eastern Europe Experiences   Part II:  Working as a Finance Business Partner and Future Opportunities</vt:lpstr>
      <vt:lpstr>Key Learning</vt:lpstr>
      <vt:lpstr>Key Learning</vt:lpstr>
      <vt:lpstr>Central &amp; Eastern Europe</vt:lpstr>
      <vt:lpstr>PowerPoint Presentation</vt:lpstr>
      <vt:lpstr>CEE</vt:lpstr>
      <vt:lpstr>USD / RUB</vt:lpstr>
      <vt:lpstr>CEE</vt:lpstr>
      <vt:lpstr>CEE Annual Growth Rate</vt:lpstr>
      <vt:lpstr>PowerPoint Presentation</vt:lpstr>
      <vt:lpstr>Foreign Direct Investment</vt:lpstr>
      <vt:lpstr>Global Risk Map</vt:lpstr>
      <vt:lpstr>Bullish on CEE in the Medium &amp; Longterm</vt:lpstr>
      <vt:lpstr>Key Learning</vt:lpstr>
      <vt:lpstr>Key Learning</vt:lpstr>
      <vt:lpstr>The 4 Agreements by Don Miguel Ruiz </vt:lpstr>
      <vt:lpstr>PowerPoint Presentation</vt:lpstr>
      <vt:lpstr>Key Learning</vt:lpstr>
      <vt:lpstr>The Future?</vt:lpstr>
      <vt:lpstr>Finance Business Partner</vt:lpstr>
      <vt:lpstr>Growth &amp; Prosperity Needs World Trade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Risk and Trade Finance Management - Central and Eastern Europe Experiences as well as general tips and ideas on working as a 'Finance Business Partner' as opposed to a Trade Finance and Credit Risk Manager.</dc:title>
  <dc:creator>A</dc:creator>
  <cp:lastModifiedBy>ICTF</cp:lastModifiedBy>
  <cp:revision>41</cp:revision>
  <dcterms:created xsi:type="dcterms:W3CDTF">2014-10-14T08:36:06Z</dcterms:created>
  <dcterms:modified xsi:type="dcterms:W3CDTF">2014-10-20T06:03:50Z</dcterms:modified>
</cp:coreProperties>
</file>