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0"/>
  </p:notesMasterIdLst>
  <p:sldIdLst>
    <p:sldId id="256" r:id="rId2"/>
    <p:sldId id="257" r:id="rId3"/>
    <p:sldId id="287" r:id="rId4"/>
    <p:sldId id="262" r:id="rId5"/>
    <p:sldId id="263" r:id="rId6"/>
    <p:sldId id="265" r:id="rId7"/>
    <p:sldId id="338" r:id="rId8"/>
    <p:sldId id="339" r:id="rId9"/>
    <p:sldId id="341" r:id="rId10"/>
    <p:sldId id="342" r:id="rId11"/>
    <p:sldId id="343" r:id="rId12"/>
    <p:sldId id="271" r:id="rId13"/>
    <p:sldId id="340" r:id="rId14"/>
    <p:sldId id="266" r:id="rId15"/>
    <p:sldId id="272" r:id="rId16"/>
    <p:sldId id="273" r:id="rId17"/>
    <p:sldId id="337" r:id="rId18"/>
    <p:sldId id="289" r:id="rId19"/>
    <p:sldId id="290" r:id="rId20"/>
    <p:sldId id="276" r:id="rId21"/>
    <p:sldId id="291" r:id="rId22"/>
    <p:sldId id="274" r:id="rId23"/>
    <p:sldId id="268" r:id="rId24"/>
    <p:sldId id="270" r:id="rId25"/>
    <p:sldId id="280" r:id="rId26"/>
    <p:sldId id="279" r:id="rId27"/>
    <p:sldId id="344" r:id="rId28"/>
    <p:sldId id="281" r:id="rId29"/>
    <p:sldId id="282" r:id="rId30"/>
    <p:sldId id="283" r:id="rId31"/>
    <p:sldId id="284" r:id="rId32"/>
    <p:sldId id="286" r:id="rId33"/>
    <p:sldId id="285" r:id="rId34"/>
    <p:sldId id="292" r:id="rId35"/>
    <p:sldId id="293" r:id="rId36"/>
    <p:sldId id="294" r:id="rId37"/>
    <p:sldId id="295" r:id="rId38"/>
    <p:sldId id="296" r:id="rId39"/>
    <p:sldId id="333"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36" r:id="rId59"/>
    <p:sldId id="315" r:id="rId60"/>
    <p:sldId id="316" r:id="rId61"/>
    <p:sldId id="317" r:id="rId62"/>
    <p:sldId id="318" r:id="rId63"/>
    <p:sldId id="319" r:id="rId64"/>
    <p:sldId id="320" r:id="rId65"/>
    <p:sldId id="321" r:id="rId66"/>
    <p:sldId id="322" r:id="rId67"/>
    <p:sldId id="323" r:id="rId68"/>
    <p:sldId id="334" r:id="rId69"/>
    <p:sldId id="335" r:id="rId70"/>
    <p:sldId id="324" r:id="rId71"/>
    <p:sldId id="325" r:id="rId72"/>
    <p:sldId id="326" r:id="rId73"/>
    <p:sldId id="327" r:id="rId74"/>
    <p:sldId id="328" r:id="rId75"/>
    <p:sldId id="329" r:id="rId76"/>
    <p:sldId id="330" r:id="rId77"/>
    <p:sldId id="331" r:id="rId78"/>
    <p:sldId id="332"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6F31D9E-D415-0942-8C54-5BCBAE83C20F}">
          <p14:sldIdLst>
            <p14:sldId id="256"/>
            <p14:sldId id="257"/>
            <p14:sldId id="287"/>
            <p14:sldId id="262"/>
            <p14:sldId id="263"/>
            <p14:sldId id="265"/>
            <p14:sldId id="338"/>
            <p14:sldId id="339"/>
            <p14:sldId id="341"/>
            <p14:sldId id="342"/>
            <p14:sldId id="343"/>
            <p14:sldId id="271"/>
            <p14:sldId id="340"/>
            <p14:sldId id="266"/>
            <p14:sldId id="272"/>
            <p14:sldId id="273"/>
            <p14:sldId id="337"/>
            <p14:sldId id="289"/>
            <p14:sldId id="290"/>
            <p14:sldId id="276"/>
            <p14:sldId id="291"/>
            <p14:sldId id="274"/>
            <p14:sldId id="268"/>
            <p14:sldId id="270"/>
            <p14:sldId id="280"/>
            <p14:sldId id="279"/>
            <p14:sldId id="344"/>
            <p14:sldId id="281"/>
            <p14:sldId id="282"/>
            <p14:sldId id="283"/>
            <p14:sldId id="284"/>
            <p14:sldId id="286"/>
            <p14:sldId id="285"/>
            <p14:sldId id="292"/>
            <p14:sldId id="293"/>
            <p14:sldId id="294"/>
            <p14:sldId id="295"/>
            <p14:sldId id="296"/>
            <p14:sldId id="333"/>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36"/>
            <p14:sldId id="315"/>
            <p14:sldId id="316"/>
            <p14:sldId id="317"/>
            <p14:sldId id="318"/>
            <p14:sldId id="319"/>
            <p14:sldId id="320"/>
            <p14:sldId id="321"/>
            <p14:sldId id="322"/>
            <p14:sldId id="323"/>
            <p14:sldId id="334"/>
            <p14:sldId id="335"/>
            <p14:sldId id="324"/>
            <p14:sldId id="325"/>
            <p14:sldId id="326"/>
            <p14:sldId id="327"/>
            <p14:sldId id="328"/>
            <p14:sldId id="329"/>
            <p14:sldId id="330"/>
            <p14:sldId id="331"/>
            <p14:sldId id="33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59" autoAdjust="0"/>
    <p:restoredTop sz="97983" autoAdjust="0"/>
  </p:normalViewPr>
  <p:slideViewPr>
    <p:cSldViewPr snapToGrid="0" snapToObjects="1">
      <p:cViewPr>
        <p:scale>
          <a:sx n="88" d="100"/>
          <a:sy n="88" d="100"/>
        </p:scale>
        <p:origin x="-632" y="8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071623-D10D-8147-AF6A-D8312465FE0E}" type="doc">
      <dgm:prSet loTypeId="urn:microsoft.com/office/officeart/2008/layout/BendingPictureCaptionList" loCatId="" qsTypeId="urn:microsoft.com/office/officeart/2005/8/quickstyle/simple5" qsCatId="simple" csTypeId="urn:microsoft.com/office/officeart/2005/8/colors/accent1_2" csCatId="accent1" phldr="1"/>
      <dgm:spPr/>
      <dgm:t>
        <a:bodyPr/>
        <a:lstStyle/>
        <a:p>
          <a:endParaRPr lang="en-US"/>
        </a:p>
      </dgm:t>
    </dgm:pt>
    <dgm:pt modelId="{9F5D1403-183A-6746-8036-07CE969566A8}">
      <dgm:prSet phldrT="[Text]"/>
      <dgm:spPr/>
      <dgm:t>
        <a:bodyPr/>
        <a:lstStyle/>
        <a:p>
          <a:r>
            <a:rPr lang="en-US" dirty="0" smtClean="0"/>
            <a:t>Robert F. Engle (1942 -) currently teaches at NYU, won Nobel Memorial Prize in Economic Sciences in 2003 for developing ARCH.</a:t>
          </a:r>
          <a:endParaRPr lang="en-US" dirty="0"/>
        </a:p>
      </dgm:t>
    </dgm:pt>
    <dgm:pt modelId="{9AEC0242-AF43-F248-AED7-2AE6E9A3D7C9}" type="parTrans" cxnId="{538E268C-DFCF-DC40-B6EF-179DE9D80CA0}">
      <dgm:prSet/>
      <dgm:spPr/>
      <dgm:t>
        <a:bodyPr/>
        <a:lstStyle/>
        <a:p>
          <a:endParaRPr lang="en-US"/>
        </a:p>
      </dgm:t>
    </dgm:pt>
    <dgm:pt modelId="{81D63FB4-406E-C647-B10C-BD07D31BE83B}" type="sibTrans" cxnId="{538E268C-DFCF-DC40-B6EF-179DE9D80CA0}">
      <dgm:prSet/>
      <dgm:spPr/>
      <dgm:t>
        <a:bodyPr/>
        <a:lstStyle/>
        <a:p>
          <a:endParaRPr lang="en-US"/>
        </a:p>
      </dgm:t>
    </dgm:pt>
    <dgm:pt modelId="{3CA67506-7FA5-D745-87E1-E689639551C4}">
      <dgm:prSet phldrT="[Text]"/>
      <dgm:spPr/>
      <dgm:t>
        <a:bodyPr/>
        <a:lstStyle/>
        <a:p>
          <a:r>
            <a:rPr lang="en-US" dirty="0" smtClean="0"/>
            <a:t>Tim </a:t>
          </a:r>
          <a:r>
            <a:rPr lang="en-US" dirty="0" err="1" smtClean="0"/>
            <a:t>Bollerslev</a:t>
          </a:r>
          <a:r>
            <a:rPr lang="en-US" dirty="0" smtClean="0"/>
            <a:t> (1958 -), currently teaches at Duke University, invented GARCH model, was a student of Robert at UCSD.</a:t>
          </a:r>
          <a:endParaRPr lang="en-US" dirty="0"/>
        </a:p>
      </dgm:t>
    </dgm:pt>
    <dgm:pt modelId="{AF17F4D2-6AEF-454A-8841-9820FE3C0300}" type="parTrans" cxnId="{C1887D5C-35AB-2440-87CC-04F354702FD8}">
      <dgm:prSet/>
      <dgm:spPr/>
      <dgm:t>
        <a:bodyPr/>
        <a:lstStyle/>
        <a:p>
          <a:endParaRPr lang="en-US"/>
        </a:p>
      </dgm:t>
    </dgm:pt>
    <dgm:pt modelId="{C8DD2228-B1A9-664E-B054-37C5A8FD8032}" type="sibTrans" cxnId="{C1887D5C-35AB-2440-87CC-04F354702FD8}">
      <dgm:prSet/>
      <dgm:spPr/>
      <dgm:t>
        <a:bodyPr/>
        <a:lstStyle/>
        <a:p>
          <a:endParaRPr lang="en-US"/>
        </a:p>
      </dgm:t>
    </dgm:pt>
    <dgm:pt modelId="{AFA7FC47-42F6-974A-BC2E-E8D8725DA04E}" type="pres">
      <dgm:prSet presAssocID="{D2071623-D10D-8147-AF6A-D8312465FE0E}" presName="Name0" presStyleCnt="0">
        <dgm:presLayoutVars>
          <dgm:dir/>
          <dgm:resizeHandles val="exact"/>
        </dgm:presLayoutVars>
      </dgm:prSet>
      <dgm:spPr/>
      <dgm:t>
        <a:bodyPr/>
        <a:lstStyle/>
        <a:p>
          <a:endParaRPr lang="en-US"/>
        </a:p>
      </dgm:t>
    </dgm:pt>
    <dgm:pt modelId="{D5E04592-619D-B348-BE29-8C78419B72DC}" type="pres">
      <dgm:prSet presAssocID="{9F5D1403-183A-6746-8036-07CE969566A8}" presName="composite" presStyleCnt="0"/>
      <dgm:spPr/>
    </dgm:pt>
    <dgm:pt modelId="{6A36F018-E626-7E4E-A615-9C97D384CCE7}" type="pres">
      <dgm:prSet presAssocID="{9F5D1403-183A-6746-8036-07CE969566A8}" presName="rect1" presStyleLbl="bgImgPlace1" presStyleIdx="0" presStyleCnt="2" custScaleX="75428" custScaleY="108653" custLinFactNeighborX="1069" custLinFactNeighborY="-11951"/>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t="-6000" b="-6000"/>
          </a:stretch>
        </a:blipFill>
      </dgm:spPr>
      <dgm:t>
        <a:bodyPr/>
        <a:lstStyle/>
        <a:p>
          <a:endParaRPr lang="en-US"/>
        </a:p>
      </dgm:t>
    </dgm:pt>
    <dgm:pt modelId="{702F064A-0F14-4448-84B8-4A5F60F6A7C1}" type="pres">
      <dgm:prSet presAssocID="{9F5D1403-183A-6746-8036-07CE969566A8}" presName="wedgeRectCallout1" presStyleLbl="node1" presStyleIdx="0" presStyleCnt="2" custAng="10800000" custFlipVert="1" custScaleY="149465" custLinFactNeighborX="-4116" custLinFactNeighborY="78148">
        <dgm:presLayoutVars>
          <dgm:bulletEnabled val="1"/>
        </dgm:presLayoutVars>
      </dgm:prSet>
      <dgm:spPr/>
      <dgm:t>
        <a:bodyPr/>
        <a:lstStyle/>
        <a:p>
          <a:endParaRPr lang="en-US"/>
        </a:p>
      </dgm:t>
    </dgm:pt>
    <dgm:pt modelId="{CC5B48E3-431B-CE4E-A874-A4600DBE8F0A}" type="pres">
      <dgm:prSet presAssocID="{81D63FB4-406E-C647-B10C-BD07D31BE83B}" presName="sibTrans" presStyleCnt="0"/>
      <dgm:spPr/>
    </dgm:pt>
    <dgm:pt modelId="{5543EC2C-973B-1441-9F47-5E318480958D}" type="pres">
      <dgm:prSet presAssocID="{3CA67506-7FA5-D745-87E1-E689639551C4}" presName="composite" presStyleCnt="0"/>
      <dgm:spPr/>
    </dgm:pt>
    <dgm:pt modelId="{E5A7AB2F-8DE7-3E44-BE0C-2A4749CE2B50}" type="pres">
      <dgm:prSet presAssocID="{3CA67506-7FA5-D745-87E1-E689639551C4}" presName="rect1" presStyleLbl="bgImgPlace1" presStyleIdx="1" presStyleCnt="2" custScaleX="77960" custScaleY="108932" custLinFactNeighborX="756" custLinFactNeighborY="-14527"/>
      <dgm:spPr>
        <a:blipFill>
          <a:blip xmlns:r="http://schemas.openxmlformats.org/officeDocument/2006/relationships" r:embed="rId2">
            <a:extLst>
              <a:ext uri="{28A0092B-C50C-407E-A947-70E740481C1C}">
                <a14:useLocalDpi xmlns:a14="http://schemas.microsoft.com/office/drawing/2010/main" val="0"/>
              </a:ext>
            </a:extLst>
          </a:blip>
          <a:srcRect/>
          <a:stretch>
            <a:fillRect t="-6000" b="-6000"/>
          </a:stretch>
        </a:blipFill>
      </dgm:spPr>
    </dgm:pt>
    <dgm:pt modelId="{58C3932E-D7C6-9646-911A-FB9E39B7B245}" type="pres">
      <dgm:prSet presAssocID="{3CA67506-7FA5-D745-87E1-E689639551C4}" presName="wedgeRectCallout1" presStyleLbl="node1" presStyleIdx="1" presStyleCnt="2" custScaleY="150788" custLinFactNeighborX="132" custLinFactNeighborY="31840">
        <dgm:presLayoutVars>
          <dgm:bulletEnabled val="1"/>
        </dgm:presLayoutVars>
      </dgm:prSet>
      <dgm:spPr/>
      <dgm:t>
        <a:bodyPr/>
        <a:lstStyle/>
        <a:p>
          <a:endParaRPr lang="en-US"/>
        </a:p>
      </dgm:t>
    </dgm:pt>
  </dgm:ptLst>
  <dgm:cxnLst>
    <dgm:cxn modelId="{35AC9CB6-A19E-2446-BCEB-55546717C9CE}" type="presOf" srcId="{D2071623-D10D-8147-AF6A-D8312465FE0E}" destId="{AFA7FC47-42F6-974A-BC2E-E8D8725DA04E}" srcOrd="0" destOrd="0" presId="urn:microsoft.com/office/officeart/2008/layout/BendingPictureCaptionList"/>
    <dgm:cxn modelId="{85EF9F81-7023-A642-A3E3-566EC5353C6B}" type="presOf" srcId="{3CA67506-7FA5-D745-87E1-E689639551C4}" destId="{58C3932E-D7C6-9646-911A-FB9E39B7B245}" srcOrd="0" destOrd="0" presId="urn:microsoft.com/office/officeart/2008/layout/BendingPictureCaptionList"/>
    <dgm:cxn modelId="{538E268C-DFCF-DC40-B6EF-179DE9D80CA0}" srcId="{D2071623-D10D-8147-AF6A-D8312465FE0E}" destId="{9F5D1403-183A-6746-8036-07CE969566A8}" srcOrd="0" destOrd="0" parTransId="{9AEC0242-AF43-F248-AED7-2AE6E9A3D7C9}" sibTransId="{81D63FB4-406E-C647-B10C-BD07D31BE83B}"/>
    <dgm:cxn modelId="{DBF949E3-BF09-8D40-8ABC-1B6800AA2DBD}" type="presOf" srcId="{9F5D1403-183A-6746-8036-07CE969566A8}" destId="{702F064A-0F14-4448-84B8-4A5F60F6A7C1}" srcOrd="0" destOrd="0" presId="urn:microsoft.com/office/officeart/2008/layout/BendingPictureCaptionList"/>
    <dgm:cxn modelId="{C1887D5C-35AB-2440-87CC-04F354702FD8}" srcId="{D2071623-D10D-8147-AF6A-D8312465FE0E}" destId="{3CA67506-7FA5-D745-87E1-E689639551C4}" srcOrd="1" destOrd="0" parTransId="{AF17F4D2-6AEF-454A-8841-9820FE3C0300}" sibTransId="{C8DD2228-B1A9-664E-B054-37C5A8FD8032}"/>
    <dgm:cxn modelId="{A1E83ECE-ED93-C346-A66E-EC538252EEFC}" type="presParOf" srcId="{AFA7FC47-42F6-974A-BC2E-E8D8725DA04E}" destId="{D5E04592-619D-B348-BE29-8C78419B72DC}" srcOrd="0" destOrd="0" presId="urn:microsoft.com/office/officeart/2008/layout/BendingPictureCaptionList"/>
    <dgm:cxn modelId="{44174CA1-238C-E54F-A357-233B5715A4F0}" type="presParOf" srcId="{D5E04592-619D-B348-BE29-8C78419B72DC}" destId="{6A36F018-E626-7E4E-A615-9C97D384CCE7}" srcOrd="0" destOrd="0" presId="urn:microsoft.com/office/officeart/2008/layout/BendingPictureCaptionList"/>
    <dgm:cxn modelId="{02C53E0D-06B9-6048-A51E-E453F82FD34B}" type="presParOf" srcId="{D5E04592-619D-B348-BE29-8C78419B72DC}" destId="{702F064A-0F14-4448-84B8-4A5F60F6A7C1}" srcOrd="1" destOrd="0" presId="urn:microsoft.com/office/officeart/2008/layout/BendingPictureCaptionList"/>
    <dgm:cxn modelId="{A6C1DAA2-B11A-C247-92FA-0162DDC87736}" type="presParOf" srcId="{AFA7FC47-42F6-974A-BC2E-E8D8725DA04E}" destId="{CC5B48E3-431B-CE4E-A874-A4600DBE8F0A}" srcOrd="1" destOrd="0" presId="urn:microsoft.com/office/officeart/2008/layout/BendingPictureCaptionList"/>
    <dgm:cxn modelId="{E59D6391-B8A5-B44F-81C8-59814B449020}" type="presParOf" srcId="{AFA7FC47-42F6-974A-BC2E-E8D8725DA04E}" destId="{5543EC2C-973B-1441-9F47-5E318480958D}" srcOrd="2" destOrd="0" presId="urn:microsoft.com/office/officeart/2008/layout/BendingPictureCaptionList"/>
    <dgm:cxn modelId="{6EEF187B-98FE-3E4E-8100-4A3F2E069410}" type="presParOf" srcId="{5543EC2C-973B-1441-9F47-5E318480958D}" destId="{E5A7AB2F-8DE7-3E44-BE0C-2A4749CE2B50}" srcOrd="0" destOrd="0" presId="urn:microsoft.com/office/officeart/2008/layout/BendingPictureCaptionList"/>
    <dgm:cxn modelId="{46BD175F-218B-2E40-B201-F00C0268F837}" type="presParOf" srcId="{5543EC2C-973B-1441-9F47-5E318480958D}" destId="{58C3932E-D7C6-9646-911A-FB9E39B7B245}"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6F018-E626-7E4E-A615-9C97D384CCE7}">
      <dsp:nvSpPr>
        <dsp:cNvPr id="0" name=""/>
        <dsp:cNvSpPr/>
      </dsp:nvSpPr>
      <dsp:spPr>
        <a:xfrm>
          <a:off x="200597" y="0"/>
          <a:ext cx="3382934" cy="3898456"/>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t="-6000" b="-6000"/>
          </a:stretch>
        </a:blipFill>
        <a:ln>
          <a:noFill/>
        </a:ln>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dsp:spPr>
      <dsp:style>
        <a:lnRef idx="0">
          <a:scrgbClr r="0" g="0" b="0"/>
        </a:lnRef>
        <a:fillRef idx="1">
          <a:scrgbClr r="0" g="0" b="0"/>
        </a:fillRef>
        <a:effectRef idx="3">
          <a:scrgbClr r="0" g="0" b="0"/>
        </a:effectRef>
        <a:fontRef idx="minor"/>
      </dsp:style>
    </dsp:sp>
    <dsp:sp modelId="{702F064A-0F14-4448-84B8-4A5F60F6A7C1}">
      <dsp:nvSpPr>
        <dsp:cNvPr id="0" name=""/>
        <dsp:cNvSpPr/>
      </dsp:nvSpPr>
      <dsp:spPr>
        <a:xfrm rot="10800000" flipV="1">
          <a:off x="0" y="3325416"/>
          <a:ext cx="3991636" cy="1876975"/>
        </a:xfrm>
        <a:prstGeom prst="wedgeRectCallout">
          <a:avLst>
            <a:gd name="adj1" fmla="val 20250"/>
            <a:gd name="adj2" fmla="val -607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Robert F. Engle (1942 -) currently teaches at NYU, won Nobel Memorial Prize in Economic Sciences in 2003 for developing ARCH.</a:t>
          </a:r>
          <a:endParaRPr lang="en-US" sz="2400" kern="1200" dirty="0"/>
        </a:p>
      </dsp:txBody>
      <dsp:txXfrm rot="-10800000">
        <a:off x="0" y="3325416"/>
        <a:ext cx="3991636" cy="1876975"/>
      </dsp:txXfrm>
    </dsp:sp>
    <dsp:sp modelId="{E5A7AB2F-8DE7-3E44-BE0C-2A4749CE2B50}">
      <dsp:nvSpPr>
        <dsp:cNvPr id="0" name=""/>
        <dsp:cNvSpPr/>
      </dsp:nvSpPr>
      <dsp:spPr>
        <a:xfrm>
          <a:off x="4569914" y="0"/>
          <a:ext cx="3496494" cy="3908466"/>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6000" b="-6000"/>
          </a:stretch>
        </a:blipFill>
        <a:ln>
          <a:noFill/>
        </a:ln>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dsp:spPr>
      <dsp:style>
        <a:lnRef idx="0">
          <a:scrgbClr r="0" g="0" b="0"/>
        </a:lnRef>
        <a:fillRef idx="1">
          <a:scrgbClr r="0" g="0" b="0"/>
        </a:fillRef>
        <a:effectRef idx="3">
          <a:scrgbClr r="0" g="0" b="0"/>
        </a:effectRef>
        <a:fontRef idx="minor"/>
      </dsp:style>
    </dsp:sp>
    <dsp:sp modelId="{58C3932E-D7C6-9646-911A-FB9E39B7B245}">
      <dsp:nvSpPr>
        <dsp:cNvPr id="0" name=""/>
        <dsp:cNvSpPr/>
      </dsp:nvSpPr>
      <dsp:spPr>
        <a:xfrm>
          <a:off x="4450680" y="3308802"/>
          <a:ext cx="3991636" cy="1893589"/>
        </a:xfrm>
        <a:prstGeom prst="wedgeRectCallout">
          <a:avLst>
            <a:gd name="adj1" fmla="val 20250"/>
            <a:gd name="adj2" fmla="val -607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Tim </a:t>
          </a:r>
          <a:r>
            <a:rPr lang="en-US" sz="2400" kern="1200" dirty="0" err="1" smtClean="0"/>
            <a:t>Bollerslev</a:t>
          </a:r>
          <a:r>
            <a:rPr lang="en-US" sz="2400" kern="1200" dirty="0" smtClean="0"/>
            <a:t> (1958 -), currently teaches at Duke University, invented GARCH model, was a student of Robert at UCSD.</a:t>
          </a:r>
          <a:endParaRPr lang="en-US" sz="2400" kern="1200" dirty="0"/>
        </a:p>
      </dsp:txBody>
      <dsp:txXfrm>
        <a:off x="4450680" y="3308802"/>
        <a:ext cx="3991636" cy="1893589"/>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523926-4F4B-3F4A-B354-E3646160BBED}" type="datetimeFigureOut">
              <a:rPr lang="en-US" smtClean="0"/>
              <a:pPr/>
              <a:t>3/7/2017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297320-7428-AA47-93BA-D62AE989017B}" type="slidenum">
              <a:rPr lang="en-US" smtClean="0"/>
              <a:pPr/>
              <a:t>‹#›</a:t>
            </a:fld>
            <a:endParaRPr lang="en-US"/>
          </a:p>
        </p:txBody>
      </p:sp>
    </p:spTree>
    <p:extLst>
      <p:ext uri="{BB962C8B-B14F-4D97-AF65-F5344CB8AC3E}">
        <p14:creationId xmlns:p14="http://schemas.microsoft.com/office/powerpoint/2010/main" val="5016643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FB78FC-4061-4B80-8A97-CC66339CF344}" type="slidenum">
              <a:rPr lang="en-US" altLang="en-US"/>
              <a:pPr/>
              <a:t>7</a:t>
            </a:fld>
            <a:endParaRPr lang="en-US" alt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pPr marL="234544" indent="-234544"/>
            <a:r>
              <a:rPr lang="en-US" altLang="en-US"/>
              <a:t>The process to </a:t>
            </a:r>
            <a:r>
              <a:rPr lang="es-AR" altLang="en-US"/>
              <a:t>compute</a:t>
            </a:r>
            <a:r>
              <a:rPr lang="en-US" altLang="en-US"/>
              <a:t> VaR is the following:</a:t>
            </a:r>
          </a:p>
          <a:p>
            <a:pPr marL="234544" indent="-234544">
              <a:buFontTx/>
              <a:buAutoNum type="arabicParenR"/>
            </a:pPr>
            <a:r>
              <a:rPr lang="en-US" altLang="en-US"/>
              <a:t>Estimate the value of the portfolio </a:t>
            </a:r>
            <a:r>
              <a:rPr lang="es-AR" altLang="en-US"/>
              <a:t>with</a:t>
            </a:r>
            <a:r>
              <a:rPr lang="en-US" altLang="en-US"/>
              <a:t> several assets</a:t>
            </a:r>
          </a:p>
          <a:p>
            <a:pPr marL="234544" indent="-234544"/>
            <a:r>
              <a:rPr lang="en-US" altLang="en-US"/>
              <a:t>2)Forecast the volatility for each asset </a:t>
            </a:r>
          </a:p>
          <a:p>
            <a:pPr marL="234544" indent="-234544"/>
            <a:r>
              <a:rPr lang="en-US" altLang="en-US"/>
              <a:t>3)Establish the maximum </a:t>
            </a:r>
            <a:r>
              <a:rPr lang="es-AR" altLang="en-US"/>
              <a:t>amount of</a:t>
            </a:r>
            <a:r>
              <a:rPr lang="en-US" altLang="en-US"/>
              <a:t>days to estimate </a:t>
            </a:r>
            <a:r>
              <a:rPr lang="es-AR" altLang="en-US"/>
              <a:t>the</a:t>
            </a:r>
            <a:r>
              <a:rPr lang="en-US" altLang="en-US"/>
              <a:t> value  VaR</a:t>
            </a:r>
            <a:r>
              <a:rPr lang="es-AR" altLang="en-US"/>
              <a:t>´s</a:t>
            </a:r>
            <a:endParaRPr lang="en-US" altLang="en-US"/>
          </a:p>
          <a:p>
            <a:pPr marL="234544" indent="-234544"/>
            <a:r>
              <a:rPr lang="en-US" altLang="en-US"/>
              <a:t>4)Determine the level of confidence or the probability of the worst loss</a:t>
            </a:r>
          </a:p>
          <a:p>
            <a:pPr marL="234544" indent="-234544"/>
            <a:r>
              <a:rPr lang="en-US" altLang="en-US"/>
              <a:t>5)Make the report of the potential loss by each asset</a:t>
            </a:r>
            <a:endParaRPr lang="es-E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97320-7428-AA47-93BA-D62AE989017B}" type="slidenum">
              <a:rPr lang="en-US" smtClean="0"/>
              <a:pPr/>
              <a:t>21</a:t>
            </a:fld>
            <a:endParaRPr lang="en-US"/>
          </a:p>
        </p:txBody>
      </p:sp>
    </p:spTree>
    <p:extLst>
      <p:ext uri="{BB962C8B-B14F-4D97-AF65-F5344CB8AC3E}">
        <p14:creationId xmlns:p14="http://schemas.microsoft.com/office/powerpoint/2010/main" val="2625731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97320-7428-AA47-93BA-D62AE989017B}" type="slidenum">
              <a:rPr lang="en-US" smtClean="0"/>
              <a:pPr/>
              <a:t>22</a:t>
            </a:fld>
            <a:endParaRPr lang="en-US"/>
          </a:p>
        </p:txBody>
      </p:sp>
    </p:spTree>
    <p:extLst>
      <p:ext uri="{BB962C8B-B14F-4D97-AF65-F5344CB8AC3E}">
        <p14:creationId xmlns:p14="http://schemas.microsoft.com/office/powerpoint/2010/main" val="2625731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97320-7428-AA47-93BA-D62AE989017B}" type="slidenum">
              <a:rPr lang="en-US" smtClean="0"/>
              <a:pPr/>
              <a:t>28</a:t>
            </a:fld>
            <a:endParaRPr lang="en-US"/>
          </a:p>
        </p:txBody>
      </p:sp>
    </p:spTree>
    <p:extLst>
      <p:ext uri="{BB962C8B-B14F-4D97-AF65-F5344CB8AC3E}">
        <p14:creationId xmlns:p14="http://schemas.microsoft.com/office/powerpoint/2010/main" val="2625731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97320-7428-AA47-93BA-D62AE989017B}" type="slidenum">
              <a:rPr lang="en-US" smtClean="0"/>
              <a:pPr/>
              <a:t>29</a:t>
            </a:fld>
            <a:endParaRPr lang="en-US"/>
          </a:p>
        </p:txBody>
      </p:sp>
    </p:spTree>
    <p:extLst>
      <p:ext uri="{BB962C8B-B14F-4D97-AF65-F5344CB8AC3E}">
        <p14:creationId xmlns:p14="http://schemas.microsoft.com/office/powerpoint/2010/main" val="2625731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97320-7428-AA47-93BA-D62AE989017B}" type="slidenum">
              <a:rPr lang="en-US" smtClean="0"/>
              <a:pPr/>
              <a:t>30</a:t>
            </a:fld>
            <a:endParaRPr lang="en-US" dirty="0"/>
          </a:p>
        </p:txBody>
      </p:sp>
    </p:spTree>
    <p:extLst>
      <p:ext uri="{BB962C8B-B14F-4D97-AF65-F5344CB8AC3E}">
        <p14:creationId xmlns:p14="http://schemas.microsoft.com/office/powerpoint/2010/main" val="2625731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97320-7428-AA47-93BA-D62AE989017B}" type="slidenum">
              <a:rPr lang="en-US" smtClean="0"/>
              <a:pPr/>
              <a:t>31</a:t>
            </a:fld>
            <a:endParaRPr lang="en-US"/>
          </a:p>
        </p:txBody>
      </p:sp>
    </p:spTree>
    <p:extLst>
      <p:ext uri="{BB962C8B-B14F-4D97-AF65-F5344CB8AC3E}">
        <p14:creationId xmlns:p14="http://schemas.microsoft.com/office/powerpoint/2010/main" val="2625731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97320-7428-AA47-93BA-D62AE989017B}" type="slidenum">
              <a:rPr lang="en-US" smtClean="0"/>
              <a:pPr/>
              <a:t>32</a:t>
            </a:fld>
            <a:endParaRPr lang="en-US"/>
          </a:p>
        </p:txBody>
      </p:sp>
    </p:spTree>
    <p:extLst>
      <p:ext uri="{BB962C8B-B14F-4D97-AF65-F5344CB8AC3E}">
        <p14:creationId xmlns:p14="http://schemas.microsoft.com/office/powerpoint/2010/main" val="2625731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97320-7428-AA47-93BA-D62AE989017B}" type="slidenum">
              <a:rPr lang="en-US" smtClean="0"/>
              <a:pPr/>
              <a:t>33</a:t>
            </a:fld>
            <a:endParaRPr lang="en-US"/>
          </a:p>
        </p:txBody>
      </p:sp>
    </p:spTree>
    <p:extLst>
      <p:ext uri="{BB962C8B-B14F-4D97-AF65-F5344CB8AC3E}">
        <p14:creationId xmlns:p14="http://schemas.microsoft.com/office/powerpoint/2010/main" val="2625731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01FAFE-D310-414B-8DF9-270DE4ACA7D9}" type="slidenum">
              <a:rPr lang="en-US" altLang="en-US"/>
              <a:pPr/>
              <a:t>8</a:t>
            </a:fld>
            <a:endParaRPr lang="en-US" alt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en-US" altLang="en-US"/>
              <a:t>No comments</a:t>
            </a:r>
            <a:endParaRPr lang="es-E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2A146B-8120-47DB-8AC9-05017646EE27}" type="slidenum">
              <a:rPr lang="en-US" altLang="en-US"/>
              <a:pPr/>
              <a:t>13</a:t>
            </a:fld>
            <a:endParaRPr lang="en-US" alt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es-AR" altLang="en-US"/>
              <a:t>Using all the data of the decade I model the volatility with a Garch (1,1)</a:t>
            </a:r>
          </a:p>
          <a:p>
            <a:r>
              <a:rPr lang="es-AR" altLang="en-US"/>
              <a:t>As we can observe the white line is a Garch (1,1) model which follows the real volatility</a:t>
            </a: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97320-7428-AA47-93BA-D62AE989017B}" type="slidenum">
              <a:rPr lang="en-US" smtClean="0"/>
              <a:pPr/>
              <a:t>14</a:t>
            </a:fld>
            <a:endParaRPr lang="en-US"/>
          </a:p>
        </p:txBody>
      </p:sp>
    </p:spTree>
    <p:extLst>
      <p:ext uri="{BB962C8B-B14F-4D97-AF65-F5344CB8AC3E}">
        <p14:creationId xmlns:p14="http://schemas.microsoft.com/office/powerpoint/2010/main" val="3925448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97320-7428-AA47-93BA-D62AE989017B}" type="slidenum">
              <a:rPr lang="en-US" smtClean="0"/>
              <a:pPr/>
              <a:t>16</a:t>
            </a:fld>
            <a:endParaRPr lang="en-US"/>
          </a:p>
        </p:txBody>
      </p:sp>
    </p:spTree>
    <p:extLst>
      <p:ext uri="{BB962C8B-B14F-4D97-AF65-F5344CB8AC3E}">
        <p14:creationId xmlns:p14="http://schemas.microsoft.com/office/powerpoint/2010/main" val="2625731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97320-7428-AA47-93BA-D62AE989017B}" type="slidenum">
              <a:rPr lang="en-US" smtClean="0"/>
              <a:pPr/>
              <a:t>17</a:t>
            </a:fld>
            <a:endParaRPr lang="en-US"/>
          </a:p>
        </p:txBody>
      </p:sp>
    </p:spTree>
    <p:extLst>
      <p:ext uri="{BB962C8B-B14F-4D97-AF65-F5344CB8AC3E}">
        <p14:creationId xmlns:p14="http://schemas.microsoft.com/office/powerpoint/2010/main" val="2625731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97320-7428-AA47-93BA-D62AE989017B}" type="slidenum">
              <a:rPr lang="en-US" smtClean="0"/>
              <a:pPr/>
              <a:t>18</a:t>
            </a:fld>
            <a:endParaRPr lang="en-US"/>
          </a:p>
        </p:txBody>
      </p:sp>
    </p:spTree>
    <p:extLst>
      <p:ext uri="{BB962C8B-B14F-4D97-AF65-F5344CB8AC3E}">
        <p14:creationId xmlns:p14="http://schemas.microsoft.com/office/powerpoint/2010/main" val="2625731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97320-7428-AA47-93BA-D62AE989017B}" type="slidenum">
              <a:rPr lang="en-US" smtClean="0"/>
              <a:pPr/>
              <a:t>19</a:t>
            </a:fld>
            <a:endParaRPr lang="en-US"/>
          </a:p>
        </p:txBody>
      </p:sp>
    </p:spTree>
    <p:extLst>
      <p:ext uri="{BB962C8B-B14F-4D97-AF65-F5344CB8AC3E}">
        <p14:creationId xmlns:p14="http://schemas.microsoft.com/office/powerpoint/2010/main" val="2625731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97320-7428-AA47-93BA-D62AE989017B}" type="slidenum">
              <a:rPr lang="en-US" smtClean="0"/>
              <a:pPr/>
              <a:t>20</a:t>
            </a:fld>
            <a:endParaRPr lang="en-US"/>
          </a:p>
        </p:txBody>
      </p:sp>
    </p:spTree>
    <p:extLst>
      <p:ext uri="{BB962C8B-B14F-4D97-AF65-F5344CB8AC3E}">
        <p14:creationId xmlns:p14="http://schemas.microsoft.com/office/powerpoint/2010/main" val="2625731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ltLang="zh-CN"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dirty="0"/>
          </a:p>
        </p:txBody>
      </p:sp>
      <p:sp>
        <p:nvSpPr>
          <p:cNvPr id="4" name="Date Placeholder 3"/>
          <p:cNvSpPr>
            <a:spLocks noGrp="1"/>
          </p:cNvSpPr>
          <p:nvPr>
            <p:ph type="dt" sz="half" idx="10"/>
          </p:nvPr>
        </p:nvSpPr>
        <p:spPr/>
        <p:txBody>
          <a:bodyPr/>
          <a:lstStyle/>
          <a:p>
            <a:fld id="{601A5B23-5AA2-4494-BC64-97FCE7B4869E}" type="datetime1">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ltLang="zh-CN"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C2AB5B7F-AD21-4D20-BC4C-9B1496629D05}" type="datetime1">
              <a:rPr lang="en-US" smtClean="0"/>
              <a:t>3/7/2017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4" name="Date Placeholder 3"/>
          <p:cNvSpPr>
            <a:spLocks noGrp="1"/>
          </p:cNvSpPr>
          <p:nvPr>
            <p:ph type="dt" sz="half" idx="10"/>
          </p:nvPr>
        </p:nvSpPr>
        <p:spPr/>
        <p:txBody>
          <a:bodyPr/>
          <a:lstStyle/>
          <a:p>
            <a:fld id="{CE3A0011-FDAA-40B3-942C-59F7BE6FB751}" type="datetime1">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ltLang="zh-CN"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4" name="Date Placeholder 3"/>
          <p:cNvSpPr>
            <a:spLocks noGrp="1"/>
          </p:cNvSpPr>
          <p:nvPr>
            <p:ph type="dt" sz="half" idx="10"/>
          </p:nvPr>
        </p:nvSpPr>
        <p:spPr/>
        <p:txBody>
          <a:bodyPr/>
          <a:lstStyle/>
          <a:p>
            <a:fld id="{8D402A4E-8325-4BB4-8CA9-8CB5382B6AC0}" type="datetime1">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4" name="Date Placeholder 3"/>
          <p:cNvSpPr>
            <a:spLocks noGrp="1"/>
          </p:cNvSpPr>
          <p:nvPr>
            <p:ph type="dt" sz="half" idx="10"/>
          </p:nvPr>
        </p:nvSpPr>
        <p:spPr/>
        <p:txBody>
          <a:bodyPr/>
          <a:lstStyle/>
          <a:p>
            <a:fld id="{00BD2B42-B809-4CD8-B68B-093B5BFE52BA}" type="datetime1">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ltLang="zh-CN"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dirty="0"/>
          </a:p>
        </p:txBody>
      </p:sp>
      <p:sp>
        <p:nvSpPr>
          <p:cNvPr id="4" name="Date Placeholder 3"/>
          <p:cNvSpPr>
            <a:spLocks noGrp="1"/>
          </p:cNvSpPr>
          <p:nvPr>
            <p:ph type="dt" sz="half" idx="10"/>
          </p:nvPr>
        </p:nvSpPr>
        <p:spPr/>
        <p:txBody>
          <a:bodyPr/>
          <a:lstStyle/>
          <a:p>
            <a:fld id="{BFF22A17-8ACF-4EB3-9600-88C0BC01ABA2}" type="datetime1">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ltLang="zh-CN"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D9DB38F2-8AF0-4398-A885-CAD1532AEDBB}" type="datetime1">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ltLang="zh-CN"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5" name="Date Placeholder 4"/>
          <p:cNvSpPr>
            <a:spLocks noGrp="1"/>
          </p:cNvSpPr>
          <p:nvPr>
            <p:ph type="dt" sz="half" idx="10"/>
          </p:nvPr>
        </p:nvSpPr>
        <p:spPr/>
        <p:txBody>
          <a:bodyPr/>
          <a:lstStyle/>
          <a:p>
            <a:fld id="{F6A876AF-0355-4F14-9628-414281DC11E5}" type="datetime1">
              <a:rPr lang="en-US" smtClean="0"/>
              <a:t>3/7/2017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ltLang="zh-CN"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7" name="Date Placeholder 6"/>
          <p:cNvSpPr>
            <a:spLocks noGrp="1"/>
          </p:cNvSpPr>
          <p:nvPr>
            <p:ph type="dt" sz="half" idx="10"/>
          </p:nvPr>
        </p:nvSpPr>
        <p:spPr/>
        <p:txBody>
          <a:bodyPr/>
          <a:lstStyle/>
          <a:p>
            <a:fld id="{9C26A8A0-DF1F-4B69-89FB-D1D2B9018CF2}" type="datetime1">
              <a:rPr lang="en-US" smtClean="0"/>
              <a:t>3/7/2017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a:p>
        </p:txBody>
      </p:sp>
      <p:sp>
        <p:nvSpPr>
          <p:cNvPr id="3" name="Date Placeholder 2"/>
          <p:cNvSpPr>
            <a:spLocks noGrp="1"/>
          </p:cNvSpPr>
          <p:nvPr>
            <p:ph type="dt" sz="half" idx="10"/>
          </p:nvPr>
        </p:nvSpPr>
        <p:spPr/>
        <p:txBody>
          <a:bodyPr/>
          <a:lstStyle/>
          <a:p>
            <a:fld id="{4AB980A2-6BF6-4B19-AEFA-BA66921E3C40}" type="datetime1">
              <a:rPr lang="en-US" smtClean="0"/>
              <a:t>3/7/2017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175092-0F38-4AE6-BB28-DDDEDC5C5831}" type="datetime1">
              <a:rPr lang="en-US" smtClean="0"/>
              <a:t>3/7/2017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ltLang="zh-CN"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241BC778-535A-4823-86EA-C765E52B1EA1}" type="datetime1">
              <a:rPr lang="en-US" smtClean="0"/>
              <a:t>3/7/2017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ltLang="zh-CN"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CC534422-9227-408C-B5C9-C9CB737DFC6E}" type="datetime1">
              <a:rPr lang="en-US" smtClean="0"/>
              <a:t>3/7/2017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www.nobelprize.org/nobel_prizes/economic-sciences/laureates/2003/press.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vmlDrawing" Target="../drawings/vmlDrawing2.vml"/><Relationship Id="rId5" Type="http://schemas.openxmlformats.org/officeDocument/2006/relationships/image" Target="../media/image14.emf"/><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notesSlide" Target="../notesSlides/notesSlide15.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3.emf"/><Relationship Id="rId5" Type="http://schemas.openxmlformats.org/officeDocument/2006/relationships/oleObject" Target="../embeddings/oleObject7.bin"/><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notesSlide" Target="../notesSlides/notesSlide16.xml"/><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3.emf"/><Relationship Id="rId5" Type="http://schemas.openxmlformats.org/officeDocument/2006/relationships/oleObject" Target="../embeddings/oleObject9.bin"/><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17.xml"/><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image" Target="../media/image26.emf"/><Relationship Id="rId4" Type="http://schemas.openxmlformats.org/officeDocument/2006/relationships/oleObject" Target="../embeddings/oleObject11.bin"/><Relationship Id="rId9" Type="http://schemas.openxmlformats.org/officeDocument/2006/relationships/image" Target="../media/image28.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1.emf"/><Relationship Id="rId4" Type="http://schemas.openxmlformats.org/officeDocument/2006/relationships/oleObject" Target="../embeddings/oleObject14.bin"/></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tif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image" Target="../media/image35.tif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tif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tif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tif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tif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1.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tif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5.tiff"/><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44.emf"/><Relationship Id="rId4" Type="http://schemas.openxmlformats.org/officeDocument/2006/relationships/oleObject" Target="../embeddings/oleObject15.bin"/></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7.png"/><Relationship Id="rId12"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8.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latin typeface="Times New Roman"/>
                <a:cs typeface="Times New Roman"/>
              </a:rPr>
              <a:t>ARCH/GARCH </a:t>
            </a:r>
            <a:r>
              <a:rPr lang="en-US" sz="4800" dirty="0" smtClean="0">
                <a:latin typeface="Times New Roman"/>
                <a:cs typeface="Times New Roman"/>
              </a:rPr>
              <a:t>Models</a:t>
            </a:r>
            <a:endParaRPr lang="en-US" sz="4800" dirty="0">
              <a:latin typeface="Times New Roman"/>
              <a:cs typeface="Times New Roman"/>
            </a:endParaRPr>
          </a:p>
        </p:txBody>
      </p:sp>
      <p:sp>
        <p:nvSpPr>
          <p:cNvPr id="4" name="Slide Number Placeholder 3"/>
          <p:cNvSpPr>
            <a:spLocks noGrp="1"/>
          </p:cNvSpPr>
          <p:nvPr>
            <p:ph type="sldNum" sz="quarter" idx="12"/>
          </p:nvPr>
        </p:nvSpPr>
        <p:spPr/>
        <p:txBody>
          <a:bodyPr/>
          <a:lstStyle/>
          <a:p>
            <a:fld id="{7F5CE407-6216-4202-80E4-A30DC2F709B2}" type="slidenum">
              <a:rPr lang="en-US" smtClean="0"/>
              <a:pPr/>
              <a:t>1</a:t>
            </a:fld>
            <a:endParaRPr lang="en-US"/>
          </a:p>
        </p:txBody>
      </p:sp>
    </p:spTree>
    <p:extLst>
      <p:ext uri="{BB962C8B-B14F-4D97-AF65-F5344CB8AC3E}">
        <p14:creationId xmlns:p14="http://schemas.microsoft.com/office/powerpoint/2010/main" val="1192877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Volatility</a:t>
            </a:r>
            <a:endParaRPr lang="en-US" dirty="0"/>
          </a:p>
        </p:txBody>
      </p:sp>
      <p:sp>
        <p:nvSpPr>
          <p:cNvPr id="3" name="Slide Number Placeholder 2"/>
          <p:cNvSpPr>
            <a:spLocks noGrp="1"/>
          </p:cNvSpPr>
          <p:nvPr>
            <p:ph type="sldNum" sz="quarter" idx="12"/>
          </p:nvPr>
        </p:nvSpPr>
        <p:spPr/>
        <p:txBody>
          <a:bodyPr/>
          <a:lstStyle/>
          <a:p>
            <a:fld id="{7F5CE407-6216-4202-80E4-A30DC2F709B2}" type="slidenum">
              <a:rPr lang="en-US" smtClean="0"/>
              <a:pPr/>
              <a:t>10</a:t>
            </a:fld>
            <a:endParaRPr lang="en-US"/>
          </a:p>
        </p:txBody>
      </p:sp>
      <p:pic>
        <p:nvPicPr>
          <p:cNvPr id="5" name="Picture 2" descr="ARCH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1113"/>
            <a:ext cx="9144000" cy="6880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384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7F5CE407-6216-4202-80E4-A30DC2F709B2}" type="slidenum">
              <a:rPr lang="en-US" smtClean="0"/>
              <a:pPr/>
              <a:t>11</a:t>
            </a:fld>
            <a:endParaRPr lang="en-US"/>
          </a:p>
        </p:txBody>
      </p:sp>
      <p:pic>
        <p:nvPicPr>
          <p:cNvPr id="4" name="Picture 4" descr="ARCH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919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562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875" y="759454"/>
            <a:ext cx="8042276" cy="651878"/>
          </a:xfrm>
        </p:spPr>
        <p:txBody>
          <a:bodyPr/>
          <a:lstStyle/>
          <a:p>
            <a:pPr algn="l"/>
            <a:r>
              <a:rPr lang="en-US" dirty="0" smtClean="0">
                <a:latin typeface="Times New Roman"/>
                <a:cs typeface="Times New Roman"/>
              </a:rPr>
              <a:t>Modeling Volatility with</a:t>
            </a:r>
            <a:br>
              <a:rPr lang="en-US" dirty="0" smtClean="0">
                <a:latin typeface="Times New Roman"/>
                <a:cs typeface="Times New Roman"/>
              </a:rPr>
            </a:br>
            <a:r>
              <a:rPr lang="en-US" dirty="0" smtClean="0">
                <a:latin typeface="Times New Roman"/>
                <a:cs typeface="Times New Roman"/>
              </a:rPr>
              <a:t>ARCH &amp; GARCH </a:t>
            </a:r>
            <a:endParaRPr lang="en-US" dirty="0">
              <a:latin typeface="Times New Roman"/>
              <a:cs typeface="Times New Roman"/>
            </a:endParaRPr>
          </a:p>
        </p:txBody>
      </p:sp>
      <p:sp>
        <p:nvSpPr>
          <p:cNvPr id="3" name="Content Placeholder 2"/>
          <p:cNvSpPr>
            <a:spLocks noGrp="1"/>
          </p:cNvSpPr>
          <p:nvPr>
            <p:ph idx="1"/>
          </p:nvPr>
        </p:nvSpPr>
        <p:spPr>
          <a:xfrm>
            <a:off x="549274" y="942771"/>
            <a:ext cx="8256325" cy="5656621"/>
          </a:xfrm>
        </p:spPr>
        <p:txBody>
          <a:bodyPr>
            <a:normAutofit/>
          </a:bodyPr>
          <a:lstStyle/>
          <a:p>
            <a:endParaRPr lang="en-US" dirty="0" smtClean="0">
              <a:solidFill>
                <a:schemeClr val="tx1"/>
              </a:solidFill>
            </a:endParaRPr>
          </a:p>
          <a:p>
            <a:r>
              <a:rPr lang="en-US" dirty="0" smtClean="0">
                <a:solidFill>
                  <a:schemeClr val="tx1"/>
                </a:solidFill>
                <a:latin typeface="Times New Roman"/>
                <a:cs typeface="Times New Roman"/>
              </a:rPr>
              <a:t>In 1982,</a:t>
            </a:r>
            <a:r>
              <a:rPr lang="en-US" dirty="0">
                <a:solidFill>
                  <a:schemeClr val="tx1"/>
                </a:solidFill>
                <a:latin typeface="Times New Roman"/>
                <a:cs typeface="Times New Roman"/>
              </a:rPr>
              <a:t> </a:t>
            </a:r>
            <a:r>
              <a:rPr lang="en-US" dirty="0" smtClean="0">
                <a:solidFill>
                  <a:schemeClr val="tx1"/>
                </a:solidFill>
                <a:latin typeface="Times New Roman"/>
                <a:cs typeface="Times New Roman"/>
              </a:rPr>
              <a:t>Robert Engle developed the </a:t>
            </a:r>
            <a:r>
              <a:rPr lang="en-US" b="1" dirty="0" smtClean="0">
                <a:solidFill>
                  <a:schemeClr val="tx1"/>
                </a:solidFill>
                <a:latin typeface="Times New Roman"/>
                <a:cs typeface="Times New Roman"/>
              </a:rPr>
              <a:t>autoregressive </a:t>
            </a:r>
            <a:r>
              <a:rPr lang="en-US" b="1" dirty="0">
                <a:solidFill>
                  <a:schemeClr val="tx1"/>
                </a:solidFill>
                <a:latin typeface="Times New Roman"/>
                <a:cs typeface="Times New Roman"/>
              </a:rPr>
              <a:t>conditional </a:t>
            </a:r>
            <a:r>
              <a:rPr lang="en-US" b="1" dirty="0" err="1">
                <a:solidFill>
                  <a:schemeClr val="tx1"/>
                </a:solidFill>
                <a:latin typeface="Times New Roman"/>
                <a:cs typeface="Times New Roman"/>
              </a:rPr>
              <a:t>heteroskedasticity</a:t>
            </a:r>
            <a:r>
              <a:rPr lang="en-US" dirty="0">
                <a:solidFill>
                  <a:schemeClr val="tx1"/>
                </a:solidFill>
                <a:latin typeface="Times New Roman"/>
                <a:cs typeface="Times New Roman"/>
              </a:rPr>
              <a:t> (ARCH) models </a:t>
            </a:r>
            <a:r>
              <a:rPr lang="en-US" dirty="0" smtClean="0">
                <a:solidFill>
                  <a:schemeClr val="tx1"/>
                </a:solidFill>
                <a:latin typeface="Times New Roman"/>
                <a:cs typeface="Times New Roman"/>
              </a:rPr>
              <a:t>to model the time-varying volatility often observed in economical time series data</a:t>
            </a:r>
            <a:r>
              <a:rPr lang="en-US" dirty="0">
                <a:solidFill>
                  <a:schemeClr val="tx1"/>
                </a:solidFill>
                <a:latin typeface="Times New Roman"/>
                <a:cs typeface="Times New Roman"/>
              </a:rPr>
              <a:t>. </a:t>
            </a:r>
            <a:r>
              <a:rPr lang="en-US" dirty="0" smtClean="0">
                <a:solidFill>
                  <a:schemeClr val="tx1"/>
                </a:solidFill>
                <a:latin typeface="Times New Roman"/>
                <a:cs typeface="Times New Roman"/>
              </a:rPr>
              <a:t>For </a:t>
            </a:r>
            <a:r>
              <a:rPr lang="en-US" dirty="0">
                <a:solidFill>
                  <a:schemeClr val="tx1"/>
                </a:solidFill>
                <a:latin typeface="Times New Roman"/>
                <a:cs typeface="Times New Roman"/>
              </a:rPr>
              <a:t>this </a:t>
            </a:r>
            <a:r>
              <a:rPr lang="en-US" dirty="0" smtClean="0">
                <a:solidFill>
                  <a:schemeClr val="tx1"/>
                </a:solidFill>
                <a:latin typeface="Times New Roman"/>
                <a:cs typeface="Times New Roman"/>
              </a:rPr>
              <a:t>contribution, he won the 2003 Nobel Prize in Economics (*Clive Granger shared the prize </a:t>
            </a:r>
            <a:r>
              <a:rPr lang="en-US" dirty="0">
                <a:solidFill>
                  <a:schemeClr val="tx1"/>
                </a:solidFill>
                <a:latin typeface="Times New Roman"/>
                <a:cs typeface="Times New Roman"/>
              </a:rPr>
              <a:t>for co-integration </a:t>
            </a:r>
            <a:r>
              <a:rPr lang="en-US" sz="1400" dirty="0">
                <a:solidFill>
                  <a:schemeClr val="tx1"/>
                </a:solidFill>
                <a:latin typeface="Times New Roman"/>
                <a:cs typeface="Times New Roman"/>
                <a:hlinkClick r:id="rId2"/>
              </a:rPr>
              <a:t>http://</a:t>
            </a:r>
            <a:r>
              <a:rPr lang="en-US" sz="1400" dirty="0" smtClean="0">
                <a:solidFill>
                  <a:schemeClr val="tx1"/>
                </a:solidFill>
                <a:latin typeface="Times New Roman"/>
                <a:cs typeface="Times New Roman"/>
                <a:hlinkClick r:id="rId2"/>
              </a:rPr>
              <a:t>www.nobelprize.org/nobel_prizes/economic-sciences/laureates/2003/press.html</a:t>
            </a:r>
            <a:r>
              <a:rPr lang="en-US" dirty="0" smtClean="0">
                <a:solidFill>
                  <a:schemeClr val="tx1"/>
                </a:solidFill>
                <a:latin typeface="Times New Roman"/>
                <a:cs typeface="Times New Roman"/>
              </a:rPr>
              <a:t>).</a:t>
            </a:r>
          </a:p>
          <a:p>
            <a:r>
              <a:rPr lang="en-US" dirty="0" smtClean="0">
                <a:solidFill>
                  <a:schemeClr val="tx1"/>
                </a:solidFill>
                <a:latin typeface="Times New Roman"/>
                <a:cs typeface="Times New Roman"/>
              </a:rPr>
              <a:t>ARCH </a:t>
            </a:r>
            <a:r>
              <a:rPr lang="en-US" dirty="0">
                <a:solidFill>
                  <a:schemeClr val="tx1"/>
                </a:solidFill>
                <a:latin typeface="Times New Roman"/>
                <a:cs typeface="Times New Roman"/>
              </a:rPr>
              <a:t>models assume the </a:t>
            </a:r>
            <a:r>
              <a:rPr lang="en-US" dirty="0" smtClean="0">
                <a:solidFill>
                  <a:schemeClr val="tx1"/>
                </a:solidFill>
                <a:latin typeface="Times New Roman"/>
                <a:cs typeface="Times New Roman"/>
              </a:rPr>
              <a:t>variance </a:t>
            </a:r>
            <a:r>
              <a:rPr lang="en-US" dirty="0">
                <a:solidFill>
                  <a:schemeClr val="tx1"/>
                </a:solidFill>
                <a:latin typeface="Times New Roman"/>
                <a:cs typeface="Times New Roman"/>
              </a:rPr>
              <a:t>of the current </a:t>
            </a:r>
            <a:r>
              <a:rPr lang="en-US" dirty="0" smtClean="0">
                <a:solidFill>
                  <a:schemeClr val="tx1"/>
                </a:solidFill>
                <a:latin typeface="Times New Roman"/>
                <a:cs typeface="Times New Roman"/>
              </a:rPr>
              <a:t>error term</a:t>
            </a:r>
            <a:r>
              <a:rPr lang="en-US" dirty="0">
                <a:solidFill>
                  <a:schemeClr val="tx1"/>
                </a:solidFill>
                <a:latin typeface="Times New Roman"/>
                <a:cs typeface="Times New Roman"/>
              </a:rPr>
              <a:t> or </a:t>
            </a:r>
            <a:r>
              <a:rPr lang="en-US" dirty="0" smtClean="0">
                <a:solidFill>
                  <a:schemeClr val="tx1"/>
                </a:solidFill>
                <a:latin typeface="Times New Roman"/>
                <a:cs typeface="Times New Roman"/>
              </a:rPr>
              <a:t>innovation</a:t>
            </a:r>
            <a:r>
              <a:rPr lang="en-US" dirty="0">
                <a:solidFill>
                  <a:schemeClr val="tx1"/>
                </a:solidFill>
                <a:latin typeface="Times New Roman"/>
                <a:cs typeface="Times New Roman"/>
              </a:rPr>
              <a:t> to be a function of the actual sizes of the previous time periods' error terms: often the variance is related to the squares of the previous </a:t>
            </a:r>
            <a:r>
              <a:rPr lang="en-US" dirty="0" smtClean="0">
                <a:solidFill>
                  <a:schemeClr val="tx1"/>
                </a:solidFill>
                <a:latin typeface="Times New Roman"/>
                <a:cs typeface="Times New Roman"/>
              </a:rPr>
              <a:t>innovations.</a:t>
            </a:r>
          </a:p>
          <a:p>
            <a:r>
              <a:rPr lang="en-US" dirty="0" smtClean="0">
                <a:solidFill>
                  <a:schemeClr val="tx1"/>
                </a:solidFill>
                <a:latin typeface="Times New Roman"/>
                <a:cs typeface="Times New Roman"/>
              </a:rPr>
              <a:t>In 1986, his doctoral </a:t>
            </a:r>
            <a:r>
              <a:rPr lang="en-US" dirty="0">
                <a:solidFill>
                  <a:schemeClr val="tx1"/>
                </a:solidFill>
                <a:latin typeface="Times New Roman"/>
                <a:cs typeface="Times New Roman"/>
              </a:rPr>
              <a:t>student Tim </a:t>
            </a:r>
            <a:r>
              <a:rPr lang="en-US" dirty="0" err="1" smtClean="0">
                <a:solidFill>
                  <a:schemeClr val="tx1"/>
                </a:solidFill>
                <a:latin typeface="Times New Roman"/>
                <a:cs typeface="Times New Roman"/>
              </a:rPr>
              <a:t>Bollerslev</a:t>
            </a:r>
            <a:r>
              <a:rPr lang="en-US" dirty="0" smtClean="0">
                <a:solidFill>
                  <a:schemeClr val="tx1"/>
                </a:solidFill>
                <a:latin typeface="Times New Roman"/>
                <a:cs typeface="Times New Roman"/>
              </a:rPr>
              <a:t> developed the generalized ARCH models abbreviated as GARCH.</a:t>
            </a:r>
            <a:endParaRPr lang="en-US" dirty="0">
              <a:solidFill>
                <a:schemeClr val="tx1"/>
              </a:solidFill>
              <a:latin typeface="Times New Roman"/>
              <a:cs typeface="Times New Roman"/>
            </a:endParaRPr>
          </a:p>
          <a:p>
            <a:endParaRPr lang="en-US" dirty="0" smtClean="0">
              <a:solidFill>
                <a:schemeClr val="tx1"/>
              </a:solidFill>
              <a:latin typeface="Times New Roman"/>
              <a:cs typeface="Times New Roman"/>
            </a:endParaRPr>
          </a:p>
          <a:p>
            <a:endParaRPr lang="en-US" dirty="0" smtClean="0">
              <a:solidFill>
                <a:schemeClr val="tx1"/>
              </a:solidFill>
              <a:latin typeface="Times New Roman"/>
              <a:cs typeface="Times New Roman"/>
            </a:endParaRPr>
          </a:p>
        </p:txBody>
      </p:sp>
      <p:sp>
        <p:nvSpPr>
          <p:cNvPr id="4" name="Slide Number Placeholder 3"/>
          <p:cNvSpPr>
            <a:spLocks noGrp="1"/>
          </p:cNvSpPr>
          <p:nvPr>
            <p:ph type="sldNum" sz="quarter" idx="12"/>
          </p:nvPr>
        </p:nvSpPr>
        <p:spPr/>
        <p:txBody>
          <a:bodyPr/>
          <a:lstStyle/>
          <a:p>
            <a:fld id="{7F5CE407-6216-4202-80E4-A30DC2F709B2}" type="slidenum">
              <a:rPr lang="en-US" smtClean="0"/>
              <a:pPr/>
              <a:t>12</a:t>
            </a:fld>
            <a:endParaRPr lang="en-US"/>
          </a:p>
        </p:txBody>
      </p:sp>
    </p:spTree>
    <p:extLst>
      <p:ext uri="{BB962C8B-B14F-4D97-AF65-F5344CB8AC3E}">
        <p14:creationId xmlns:p14="http://schemas.microsoft.com/office/powerpoint/2010/main" val="3569441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ChangeArrowheads="1"/>
          </p:cNvSpPr>
          <p:nvPr/>
        </p:nvSpPr>
        <p:spPr bwMode="auto">
          <a:xfrm>
            <a:off x="1585913" y="2028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47106" name="Object 2"/>
          <p:cNvGraphicFramePr>
            <a:graphicFrameLocks noChangeAspect="1"/>
          </p:cNvGraphicFramePr>
          <p:nvPr/>
        </p:nvGraphicFramePr>
        <p:xfrm>
          <a:off x="0" y="334963"/>
          <a:ext cx="9190038" cy="6523037"/>
        </p:xfrm>
        <a:graphic>
          <a:graphicData uri="http://schemas.openxmlformats.org/presentationml/2006/ole">
            <mc:AlternateContent xmlns:mc="http://schemas.openxmlformats.org/markup-compatibility/2006">
              <mc:Choice xmlns:v="urn:schemas-microsoft-com:vml" Requires="v">
                <p:oleObj spid="_x0000_s27687" name="Gráfico" r:id="rId4" imgW="5848621" imgH="3448532" progId="Excel.Chart.8">
                  <p:embed/>
                </p:oleObj>
              </mc:Choice>
              <mc:Fallback>
                <p:oleObj name="Gráfico" r:id="rId4" imgW="5848621" imgH="344853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4963"/>
                        <a:ext cx="9190038" cy="6523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7F5CE407-6216-4202-80E4-A30DC2F709B2}" type="slidenum">
              <a:rPr lang="en-US" smtClean="0"/>
              <a:pPr/>
              <a:t>13</a:t>
            </a:fld>
            <a:endParaRPr lang="en-US"/>
          </a:p>
        </p:txBody>
      </p:sp>
    </p:spTree>
    <p:extLst>
      <p:ext uri="{BB962C8B-B14F-4D97-AF65-F5344CB8AC3E}">
        <p14:creationId xmlns:p14="http://schemas.microsoft.com/office/powerpoint/2010/main" val="1333247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strips(downRight)">
                                      <p:cBhvr>
                                        <p:cTn id="7" dur="500"/>
                                        <p:tgtEl>
                                          <p:spTgt spid="47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7106"/>
                                        </p:tgtEl>
                                        <p:attrNameLst>
                                          <p:attrName>style.visibility</p:attrName>
                                        </p:attrNameLst>
                                      </p:cBhvr>
                                      <p:to>
                                        <p:strVal val="visible"/>
                                      </p:to>
                                    </p:set>
                                    <p:animEffect transition="in" filter="strips(downRight)">
                                      <p:cBhvr>
                                        <p:cTn id="12" dur="500"/>
                                        <p:tgtEl>
                                          <p:spTgt spid="471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7106"/>
                                        </p:tgtEl>
                                        <p:attrNameLst>
                                          <p:attrName>style.visibility</p:attrName>
                                        </p:attrNameLst>
                                      </p:cBhvr>
                                      <p:to>
                                        <p:strVal val="visible"/>
                                      </p:to>
                                    </p:set>
                                    <p:animEffect transition="in" filter="strips(downRight)">
                                      <p:cBhvr>
                                        <p:cTn id="17" dur="5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7106" grpId="0" bld="series"/>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33515"/>
            <a:ext cx="8042276" cy="651878"/>
          </a:xfrm>
        </p:spPr>
        <p:txBody>
          <a:bodyPr/>
          <a:lstStyle/>
          <a:p>
            <a:pPr algn="l"/>
            <a:r>
              <a:rPr lang="en-US" dirty="0">
                <a:latin typeface="Times New Roman"/>
                <a:cs typeface="Times New Roman"/>
              </a:rPr>
              <a:t>Time series</a:t>
            </a:r>
          </a:p>
        </p:txBody>
      </p:sp>
      <p:sp>
        <p:nvSpPr>
          <p:cNvPr id="3" name="Content Placeholder 2"/>
          <p:cNvSpPr>
            <a:spLocks noGrp="1"/>
          </p:cNvSpPr>
          <p:nvPr>
            <p:ph idx="1"/>
          </p:nvPr>
        </p:nvSpPr>
        <p:spPr>
          <a:xfrm>
            <a:off x="549275" y="942771"/>
            <a:ext cx="8042276" cy="5656621"/>
          </a:xfrm>
        </p:spPr>
        <p:txBody>
          <a:bodyPr/>
          <a:lstStyle/>
          <a:p>
            <a:endParaRPr lang="en-US" dirty="0" smtClean="0"/>
          </a:p>
          <a:p>
            <a:endParaRPr lang="en-US" dirty="0"/>
          </a:p>
          <a:p>
            <a:endParaRPr lang="en-US" dirty="0" smtClean="0"/>
          </a:p>
          <a:p>
            <a:endParaRPr lang="en-US" dirty="0"/>
          </a:p>
          <a:p>
            <a:endParaRPr lang="en-US" dirty="0" smtClean="0"/>
          </a:p>
          <a:p>
            <a:endParaRPr lang="en-US" dirty="0"/>
          </a:p>
          <a:p>
            <a:pPr marL="0" indent="0">
              <a:buNone/>
            </a:pPr>
            <a:r>
              <a:rPr lang="zh-CN" altLang="en-US" dirty="0" smtClean="0"/>
              <a:t>         </a:t>
            </a:r>
            <a:endParaRPr lang="en-US" dirty="0" smtClean="0"/>
          </a:p>
          <a:p>
            <a:endParaRPr lang="en-US" dirty="0" smtClean="0"/>
          </a:p>
        </p:txBody>
      </p:sp>
      <p:graphicFrame>
        <p:nvGraphicFramePr>
          <p:cNvPr id="7" name="Diagram 6"/>
          <p:cNvGraphicFramePr/>
          <p:nvPr>
            <p:extLst>
              <p:ext uri="{D42A27DB-BD31-4B8C-83A1-F6EECF244321}">
                <p14:modId xmlns:p14="http://schemas.microsoft.com/office/powerpoint/2010/main" val="2347774234"/>
              </p:ext>
            </p:extLst>
          </p:nvPr>
        </p:nvGraphicFramePr>
        <p:xfrm>
          <a:off x="549276" y="1291658"/>
          <a:ext cx="8442324" cy="5202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7F5CE407-6216-4202-80E4-A30DC2F709B2}" type="slidenum">
              <a:rPr lang="en-US" smtClean="0"/>
              <a:pPr/>
              <a:t>14</a:t>
            </a:fld>
            <a:endParaRPr lang="en-US"/>
          </a:p>
        </p:txBody>
      </p:sp>
    </p:spTree>
    <p:extLst>
      <p:ext uri="{BB962C8B-B14F-4D97-AF65-F5344CB8AC3E}">
        <p14:creationId xmlns:p14="http://schemas.microsoft.com/office/powerpoint/2010/main" val="29155817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33515"/>
            <a:ext cx="8042276" cy="651878"/>
          </a:xfrm>
        </p:spPr>
        <p:txBody>
          <a:bodyPr/>
          <a:lstStyle/>
          <a:p>
            <a:pPr algn="l"/>
            <a:r>
              <a:rPr lang="en-US" dirty="0" smtClean="0">
                <a:latin typeface="Times New Roman"/>
                <a:cs typeface="Times New Roman"/>
              </a:rPr>
              <a:t>Time series-ARCH </a:t>
            </a:r>
            <a:br>
              <a:rPr lang="en-US" dirty="0" smtClean="0">
                <a:latin typeface="Times New Roman"/>
                <a:cs typeface="Times New Roman"/>
              </a:rPr>
            </a:br>
            <a:r>
              <a:rPr lang="en-US" sz="2400" b="1" dirty="0" smtClean="0">
                <a:latin typeface="Times New Roman"/>
                <a:cs typeface="Times New Roman"/>
              </a:rPr>
              <a:t>(*Note, </a:t>
            </a:r>
            <a:r>
              <a:rPr lang="en-US" sz="2400" b="1" dirty="0" err="1" smtClean="0">
                <a:latin typeface="Times New Roman"/>
                <a:cs typeface="Times New Roman"/>
              </a:rPr>
              <a:t>Zt</a:t>
            </a:r>
            <a:r>
              <a:rPr lang="en-US" sz="2400" b="1" dirty="0" smtClean="0">
                <a:latin typeface="Times New Roman"/>
                <a:cs typeface="Times New Roman"/>
              </a:rPr>
              <a:t> can be other white noise, no need to be Gaussian)</a:t>
            </a:r>
            <a:endParaRPr lang="en-US" sz="2400" b="1" dirty="0">
              <a:latin typeface="Times New Roman"/>
              <a:cs typeface="Times New Roman"/>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49275" y="942771"/>
                <a:ext cx="8042276" cy="5656621"/>
              </a:xfrm>
            </p:spPr>
            <p:txBody>
              <a:bodyPr>
                <a:normAutofit/>
              </a:bodyPr>
              <a:lstStyle/>
              <a:p>
                <a:endParaRPr lang="en-US" dirty="0" smtClean="0">
                  <a:solidFill>
                    <a:schemeClr val="tx1"/>
                  </a:solidFill>
                </a:endParaRPr>
              </a:p>
              <a:p>
                <a:r>
                  <a:rPr lang="en-US" dirty="0" smtClean="0">
                    <a:solidFill>
                      <a:schemeClr val="tx1"/>
                    </a:solidFill>
                    <a:latin typeface="Times New Roman"/>
                    <a:cs typeface="Times New Roman"/>
                  </a:rPr>
                  <a:t>Let </a:t>
                </a:r>
                <a14:m>
                  <m:oMath xmlns:m="http://schemas.openxmlformats.org/officeDocument/2006/math">
                    <m:sSub>
                      <m:sSubPr>
                        <m:ctrlPr>
                          <a:rPr lang="en-US" i="1">
                            <a:solidFill>
                              <a:schemeClr val="tx1"/>
                            </a:solidFill>
                            <a:latin typeface="Cambria Math"/>
                            <a:cs typeface="Times New Roman"/>
                          </a:rPr>
                        </m:ctrlPr>
                      </m:sSubPr>
                      <m:e>
                        <m:r>
                          <a:rPr lang="en-US" i="1">
                            <a:solidFill>
                              <a:schemeClr val="tx1"/>
                            </a:solidFill>
                            <a:latin typeface="Cambria Math"/>
                            <a:cs typeface="Times New Roman"/>
                          </a:rPr>
                          <m:t>𝑍</m:t>
                        </m:r>
                      </m:e>
                      <m:sub>
                        <m:r>
                          <a:rPr lang="en-US" i="1">
                            <a:solidFill>
                              <a:schemeClr val="tx1"/>
                            </a:solidFill>
                            <a:latin typeface="Cambria Math"/>
                            <a:cs typeface="Times New Roman"/>
                          </a:rPr>
                          <m:t>𝑡</m:t>
                        </m:r>
                      </m:sub>
                    </m:sSub>
                  </m:oMath>
                </a14:m>
                <a:r>
                  <a:rPr lang="en-US" dirty="0" smtClean="0">
                    <a:solidFill>
                      <a:schemeClr val="tx1"/>
                    </a:solidFill>
                    <a:latin typeface="Times New Roman"/>
                    <a:cs typeface="Times New Roman"/>
                  </a:rPr>
                  <a:t> be N(0,1). </a:t>
                </a:r>
                <a:r>
                  <a:rPr lang="en-US" dirty="0">
                    <a:solidFill>
                      <a:schemeClr val="tx1"/>
                    </a:solidFill>
                    <a:latin typeface="Times New Roman"/>
                    <a:cs typeface="Times New Roman"/>
                  </a:rPr>
                  <a:t>The process</a:t>
                </a:r>
                <a14:m>
                  <m:oMath xmlns:m="http://schemas.openxmlformats.org/officeDocument/2006/math">
                    <m:r>
                      <a:rPr lang="en-US" b="0" i="0" smtClean="0">
                        <a:solidFill>
                          <a:schemeClr val="tx1"/>
                        </a:solidFill>
                        <a:latin typeface="Cambria Math"/>
                        <a:cs typeface="Times New Roman"/>
                      </a:rPr>
                      <m:t> </m:t>
                    </m:r>
                    <m:sSub>
                      <m:sSubPr>
                        <m:ctrlPr>
                          <a:rPr lang="en-US" i="1">
                            <a:solidFill>
                              <a:schemeClr val="tx1"/>
                            </a:solidFill>
                            <a:latin typeface="Cambria Math"/>
                            <a:cs typeface="Times New Roman"/>
                          </a:rPr>
                        </m:ctrlPr>
                      </m:sSubPr>
                      <m:e>
                        <m:r>
                          <a:rPr lang="en-US" i="1">
                            <a:solidFill>
                              <a:schemeClr val="tx1"/>
                            </a:solidFill>
                            <a:latin typeface="Cambria Math"/>
                            <a:cs typeface="Times New Roman"/>
                          </a:rPr>
                          <m:t>𝑋</m:t>
                        </m:r>
                      </m:e>
                      <m:sub>
                        <m:r>
                          <a:rPr lang="en-US" i="1">
                            <a:solidFill>
                              <a:schemeClr val="tx1"/>
                            </a:solidFill>
                            <a:latin typeface="Cambria Math"/>
                            <a:cs typeface="Times New Roman"/>
                          </a:rPr>
                          <m:t>𝑡</m:t>
                        </m:r>
                      </m:sub>
                    </m:sSub>
                  </m:oMath>
                </a14:m>
                <a:r>
                  <a:rPr lang="en-US" dirty="0" smtClean="0">
                    <a:solidFill>
                      <a:schemeClr val="tx1"/>
                    </a:solidFill>
                    <a:latin typeface="Times New Roman"/>
                    <a:cs typeface="Times New Roman"/>
                  </a:rPr>
                  <a:t> is </a:t>
                </a:r>
                <a:r>
                  <a:rPr lang="en-US" dirty="0">
                    <a:solidFill>
                      <a:schemeClr val="tx1"/>
                    </a:solidFill>
                    <a:latin typeface="Times New Roman"/>
                    <a:cs typeface="Times New Roman"/>
                  </a:rPr>
                  <a:t>an ARCH</a:t>
                </a:r>
                <a:r>
                  <a:rPr lang="en-US" dirty="0" smtClean="0">
                    <a:solidFill>
                      <a:schemeClr val="tx1"/>
                    </a:solidFill>
                    <a:latin typeface="Times New Roman"/>
                    <a:cs typeface="Times New Roman"/>
                  </a:rPr>
                  <a:t>(q) process </a:t>
                </a:r>
                <a:r>
                  <a:rPr lang="en-US" dirty="0">
                    <a:solidFill>
                      <a:schemeClr val="tx1"/>
                    </a:solidFill>
                    <a:latin typeface="Times New Roman"/>
                    <a:cs typeface="Times New Roman"/>
                  </a:rPr>
                  <a:t>if it is </a:t>
                </a:r>
                <a:r>
                  <a:rPr lang="en-US" dirty="0" smtClean="0">
                    <a:solidFill>
                      <a:schemeClr val="tx1"/>
                    </a:solidFill>
                    <a:latin typeface="Times New Roman"/>
                    <a:cs typeface="Times New Roman"/>
                  </a:rPr>
                  <a:t>stationary </a:t>
                </a:r>
                <a:r>
                  <a:rPr lang="en-US" dirty="0">
                    <a:solidFill>
                      <a:schemeClr val="tx1"/>
                    </a:solidFill>
                    <a:latin typeface="Times New Roman"/>
                    <a:cs typeface="Times New Roman"/>
                  </a:rPr>
                  <a:t>and if it satisfies, for all </a:t>
                </a:r>
                <a14:m>
                  <m:oMath xmlns:m="http://schemas.openxmlformats.org/officeDocument/2006/math">
                    <m:r>
                      <a:rPr lang="en-US" b="0" i="1" smtClean="0">
                        <a:solidFill>
                          <a:schemeClr val="tx1"/>
                        </a:solidFill>
                        <a:latin typeface="Cambria Math"/>
                        <a:cs typeface="Times New Roman"/>
                      </a:rPr>
                      <m:t>𝑡</m:t>
                    </m:r>
                  </m:oMath>
                </a14:m>
                <a:r>
                  <a:rPr lang="en-US" dirty="0" smtClean="0">
                    <a:solidFill>
                      <a:schemeClr val="tx1"/>
                    </a:solidFill>
                    <a:latin typeface="Times New Roman"/>
                    <a:cs typeface="Times New Roman"/>
                  </a:rPr>
                  <a:t> and </a:t>
                </a:r>
                <a:r>
                  <a:rPr lang="en-US" dirty="0">
                    <a:solidFill>
                      <a:schemeClr val="tx1"/>
                    </a:solidFill>
                    <a:latin typeface="Times New Roman"/>
                    <a:cs typeface="Times New Roman"/>
                  </a:rPr>
                  <a:t>some </a:t>
                </a:r>
                <a:r>
                  <a:rPr lang="en-US" dirty="0" smtClean="0">
                    <a:solidFill>
                      <a:schemeClr val="tx1"/>
                    </a:solidFill>
                    <a:latin typeface="Times New Roman"/>
                    <a:cs typeface="Times New Roman"/>
                  </a:rPr>
                  <a:t>strictly positive</a:t>
                </a:r>
                <a:r>
                  <a:rPr lang="en-US" dirty="0">
                    <a:solidFill>
                      <a:schemeClr val="tx1"/>
                    </a:solidFill>
                    <a:latin typeface="Times New Roman"/>
                    <a:cs typeface="Times New Roman"/>
                  </a:rPr>
                  <a:t>-valued process</a:t>
                </a:r>
                <a:r>
                  <a:rPr lang="en-US" dirty="0" smtClean="0">
                    <a:solidFill>
                      <a:schemeClr val="tx1"/>
                    </a:solidFill>
                    <a:latin typeface="Times New Roman"/>
                    <a:cs typeface="Times New Roman"/>
                  </a:rPr>
                  <a:t> </a:t>
                </a:r>
                <a14:m>
                  <m:oMath xmlns:m="http://schemas.openxmlformats.org/officeDocument/2006/math">
                    <m:sSub>
                      <m:sSubPr>
                        <m:ctrlPr>
                          <a:rPr lang="en-US" i="1">
                            <a:solidFill>
                              <a:schemeClr val="tx1"/>
                            </a:solidFill>
                            <a:latin typeface="Cambria Math"/>
                            <a:cs typeface="Times New Roman"/>
                          </a:rPr>
                        </m:ctrlPr>
                      </m:sSubPr>
                      <m:e>
                        <m:r>
                          <a:rPr lang="en-US" i="1">
                            <a:solidFill>
                              <a:schemeClr val="tx1"/>
                            </a:solidFill>
                            <a:latin typeface="Cambria Math"/>
                            <a:ea typeface="Cambria Math"/>
                            <a:cs typeface="Times New Roman"/>
                          </a:rPr>
                          <m:t>𝜎</m:t>
                        </m:r>
                      </m:e>
                      <m:sub>
                        <m:r>
                          <a:rPr lang="en-US" i="1">
                            <a:solidFill>
                              <a:schemeClr val="tx1"/>
                            </a:solidFill>
                            <a:latin typeface="Cambria Math"/>
                            <a:cs typeface="Times New Roman"/>
                          </a:rPr>
                          <m:t>𝑡</m:t>
                        </m:r>
                      </m:sub>
                    </m:sSub>
                  </m:oMath>
                </a14:m>
                <a:r>
                  <a:rPr lang="en-US" dirty="0" smtClean="0">
                    <a:solidFill>
                      <a:schemeClr val="tx1"/>
                    </a:solidFill>
                    <a:latin typeface="Times New Roman"/>
                    <a:cs typeface="Times New Roman"/>
                  </a:rPr>
                  <a:t>, </a:t>
                </a:r>
                <a:r>
                  <a:rPr lang="en-US" dirty="0">
                    <a:solidFill>
                      <a:schemeClr val="tx1"/>
                    </a:solidFill>
                    <a:latin typeface="Times New Roman"/>
                    <a:cs typeface="Times New Roman"/>
                  </a:rPr>
                  <a:t>the </a:t>
                </a:r>
                <a:r>
                  <a:rPr lang="en-US" dirty="0" smtClean="0">
                    <a:solidFill>
                      <a:schemeClr val="tx1"/>
                    </a:solidFill>
                    <a:latin typeface="Times New Roman"/>
                    <a:cs typeface="Times New Roman"/>
                  </a:rPr>
                  <a:t>equations</a:t>
                </a:r>
              </a:p>
              <a:p>
                <a:endParaRPr lang="en-US" sz="800" dirty="0" smtClean="0">
                  <a:solidFill>
                    <a:schemeClr val="tx1"/>
                  </a:solidFill>
                  <a:latin typeface="Times New Roman"/>
                  <a:cs typeface="Times New Roman"/>
                </a:endParaRPr>
              </a:p>
              <a:p>
                <a:pPr marL="0" indent="0">
                  <a:buNone/>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a:cs typeface="Times New Roman"/>
                            </a:rPr>
                          </m:ctrlPr>
                        </m:sSubPr>
                        <m:e>
                          <m:r>
                            <a:rPr lang="en-US" b="0" i="1" smtClean="0">
                              <a:solidFill>
                                <a:schemeClr val="tx1"/>
                              </a:solidFill>
                              <a:latin typeface="Cambria Math"/>
                              <a:cs typeface="Times New Roman"/>
                            </a:rPr>
                            <m:t>𝑋</m:t>
                          </m:r>
                        </m:e>
                        <m:sub>
                          <m:r>
                            <a:rPr lang="en-US" b="0" i="1" smtClean="0">
                              <a:solidFill>
                                <a:schemeClr val="tx1"/>
                              </a:solidFill>
                              <a:latin typeface="Cambria Math"/>
                              <a:cs typeface="Times New Roman"/>
                            </a:rPr>
                            <m:t>𝑡</m:t>
                          </m:r>
                        </m:sub>
                      </m:sSub>
                      <m:r>
                        <a:rPr lang="en-US" b="0" i="1" smtClean="0">
                          <a:solidFill>
                            <a:schemeClr val="tx1"/>
                          </a:solidFill>
                          <a:latin typeface="Cambria Math"/>
                          <a:cs typeface="Times New Roman"/>
                        </a:rPr>
                        <m:t>=</m:t>
                      </m:r>
                      <m:sSub>
                        <m:sSubPr>
                          <m:ctrlPr>
                            <a:rPr lang="en-US" b="0" i="1" smtClean="0">
                              <a:solidFill>
                                <a:schemeClr val="tx1"/>
                              </a:solidFill>
                              <a:latin typeface="Cambria Math"/>
                              <a:cs typeface="Times New Roman"/>
                            </a:rPr>
                          </m:ctrlPr>
                        </m:sSubPr>
                        <m:e>
                          <m:r>
                            <a:rPr lang="en-US" b="0" i="1" smtClean="0">
                              <a:solidFill>
                                <a:schemeClr val="tx1"/>
                              </a:solidFill>
                              <a:latin typeface="Cambria Math"/>
                              <a:ea typeface="Cambria Math"/>
                              <a:cs typeface="Times New Roman"/>
                            </a:rPr>
                            <m:t>𝜎</m:t>
                          </m:r>
                        </m:e>
                        <m:sub>
                          <m:r>
                            <a:rPr lang="en-US" b="0" i="1" smtClean="0">
                              <a:solidFill>
                                <a:schemeClr val="tx1"/>
                              </a:solidFill>
                              <a:latin typeface="Cambria Math"/>
                              <a:cs typeface="Times New Roman"/>
                            </a:rPr>
                            <m:t>𝑡</m:t>
                          </m:r>
                        </m:sub>
                      </m:sSub>
                      <m:sSub>
                        <m:sSubPr>
                          <m:ctrlPr>
                            <a:rPr lang="en-US" b="0" i="1" smtClean="0">
                              <a:solidFill>
                                <a:schemeClr val="tx1"/>
                              </a:solidFill>
                              <a:latin typeface="Cambria Math"/>
                              <a:cs typeface="Times New Roman"/>
                            </a:rPr>
                          </m:ctrlPr>
                        </m:sSubPr>
                        <m:e>
                          <m:r>
                            <a:rPr lang="en-US" b="0" i="1" smtClean="0">
                              <a:solidFill>
                                <a:schemeClr val="tx1"/>
                              </a:solidFill>
                              <a:latin typeface="Cambria Math"/>
                              <a:cs typeface="Times New Roman"/>
                            </a:rPr>
                            <m:t>𝑍</m:t>
                          </m:r>
                        </m:e>
                        <m:sub>
                          <m:r>
                            <a:rPr lang="en-US" b="0" i="1" smtClean="0">
                              <a:solidFill>
                                <a:schemeClr val="tx1"/>
                              </a:solidFill>
                              <a:latin typeface="Cambria Math"/>
                              <a:cs typeface="Times New Roman"/>
                            </a:rPr>
                            <m:t>𝑡</m:t>
                          </m:r>
                        </m:sub>
                      </m:sSub>
                    </m:oMath>
                  </m:oMathPara>
                </a14:m>
                <a:endParaRPr lang="en-US" dirty="0" smtClean="0">
                  <a:solidFill>
                    <a:schemeClr val="tx1"/>
                  </a:solidFill>
                  <a:latin typeface="Times New Roman"/>
                  <a:cs typeface="Times New Roman"/>
                </a:endParaRPr>
              </a:p>
              <a:p>
                <a:pPr marL="0" indent="0">
                  <a:buNone/>
                </a:pPr>
                <a:endParaRPr lang="en-US" sz="800" dirty="0">
                  <a:solidFill>
                    <a:schemeClr val="tx1"/>
                  </a:solidFill>
                  <a:latin typeface="Times New Roman"/>
                  <a:cs typeface="Times New Roman"/>
                </a:endParaRPr>
              </a:p>
              <a:p>
                <a:pPr marL="0" indent="0">
                  <a:buNone/>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a:cs typeface="Times New Roman"/>
                            </a:rPr>
                          </m:ctrlPr>
                        </m:sSubSupPr>
                        <m:e>
                          <m:r>
                            <a:rPr lang="en-US" i="1" smtClean="0">
                              <a:solidFill>
                                <a:schemeClr val="tx1"/>
                              </a:solidFill>
                              <a:latin typeface="Cambria Math"/>
                              <a:ea typeface="Cambria Math"/>
                              <a:cs typeface="Times New Roman"/>
                            </a:rPr>
                            <m:t>𝜎</m:t>
                          </m:r>
                        </m:e>
                        <m:sub>
                          <m:r>
                            <a:rPr lang="en-US" b="0" i="1" smtClean="0">
                              <a:solidFill>
                                <a:schemeClr val="tx1"/>
                              </a:solidFill>
                              <a:latin typeface="Cambria Math"/>
                              <a:cs typeface="Times New Roman"/>
                            </a:rPr>
                            <m:t>𝑡</m:t>
                          </m:r>
                        </m:sub>
                        <m:sup>
                          <m:r>
                            <a:rPr lang="en-US" b="0" i="1" smtClean="0">
                              <a:solidFill>
                                <a:schemeClr val="tx1"/>
                              </a:solidFill>
                              <a:latin typeface="Cambria Math"/>
                              <a:cs typeface="Times New Roman"/>
                            </a:rPr>
                            <m:t>2</m:t>
                          </m:r>
                        </m:sup>
                      </m:sSubSup>
                      <m:r>
                        <a:rPr lang="en-US" b="0" i="1" smtClean="0">
                          <a:solidFill>
                            <a:schemeClr val="tx1"/>
                          </a:solidFill>
                          <a:latin typeface="Cambria Math"/>
                          <a:cs typeface="Times New Roman"/>
                        </a:rPr>
                        <m:t>=</m:t>
                      </m:r>
                      <m:sSub>
                        <m:sSubPr>
                          <m:ctrlPr>
                            <a:rPr lang="en-US" i="1">
                              <a:solidFill>
                                <a:schemeClr val="tx1"/>
                              </a:solidFill>
                              <a:latin typeface="Cambria Math"/>
                              <a:cs typeface="Times New Roman"/>
                            </a:rPr>
                          </m:ctrlPr>
                        </m:sSubPr>
                        <m:e>
                          <m:r>
                            <a:rPr lang="en-US" i="1" smtClean="0">
                              <a:solidFill>
                                <a:schemeClr val="tx1"/>
                              </a:solidFill>
                              <a:latin typeface="Cambria Math"/>
                              <a:ea typeface="Cambria Math"/>
                              <a:cs typeface="Times New Roman"/>
                            </a:rPr>
                            <m:t>𝛼</m:t>
                          </m:r>
                        </m:e>
                        <m:sub>
                          <m:r>
                            <a:rPr lang="en-US" b="0" i="1" smtClean="0">
                              <a:solidFill>
                                <a:schemeClr val="tx1"/>
                              </a:solidFill>
                              <a:latin typeface="Cambria Math"/>
                              <a:ea typeface="Cambria Math"/>
                              <a:cs typeface="Times New Roman"/>
                            </a:rPr>
                            <m:t>0</m:t>
                          </m:r>
                        </m:sub>
                      </m:sSub>
                      <m:r>
                        <a:rPr lang="en-US" b="0" i="1" smtClean="0">
                          <a:solidFill>
                            <a:schemeClr val="tx1"/>
                          </a:solidFill>
                          <a:latin typeface="Cambria Math"/>
                          <a:cs typeface="Times New Roman"/>
                        </a:rPr>
                        <m:t>+</m:t>
                      </m:r>
                      <m:nary>
                        <m:naryPr>
                          <m:chr m:val="∑"/>
                          <m:ctrlPr>
                            <a:rPr lang="en-US" b="0" i="1" smtClean="0">
                              <a:solidFill>
                                <a:schemeClr val="tx1"/>
                              </a:solidFill>
                              <a:latin typeface="Cambria Math"/>
                              <a:cs typeface="Times New Roman"/>
                            </a:rPr>
                          </m:ctrlPr>
                        </m:naryPr>
                        <m:sub>
                          <m:r>
                            <m:rPr>
                              <m:brk m:alnAt="23"/>
                            </m:rPr>
                            <a:rPr lang="en-US" b="0" i="1" smtClean="0">
                              <a:solidFill>
                                <a:schemeClr val="tx1"/>
                              </a:solidFill>
                              <a:latin typeface="Cambria Math"/>
                              <a:cs typeface="Times New Roman"/>
                            </a:rPr>
                            <m:t>𝑖</m:t>
                          </m:r>
                          <m:r>
                            <a:rPr lang="en-US" b="0" i="1" smtClean="0">
                              <a:solidFill>
                                <a:schemeClr val="tx1"/>
                              </a:solidFill>
                              <a:latin typeface="Cambria Math"/>
                              <a:cs typeface="Times New Roman"/>
                            </a:rPr>
                            <m:t>=1</m:t>
                          </m:r>
                        </m:sub>
                        <m:sup>
                          <m:r>
                            <a:rPr lang="en-US" b="0" i="1" smtClean="0">
                              <a:solidFill>
                                <a:schemeClr val="tx1"/>
                              </a:solidFill>
                              <a:latin typeface="Cambria Math"/>
                              <a:cs typeface="Times New Roman"/>
                            </a:rPr>
                            <m:t>𝑞</m:t>
                          </m:r>
                        </m:sup>
                        <m:e>
                          <m:sSub>
                            <m:sSubPr>
                              <m:ctrlPr>
                                <a:rPr lang="en-US" i="1">
                                  <a:solidFill>
                                    <a:schemeClr val="tx1"/>
                                  </a:solidFill>
                                  <a:latin typeface="Cambria Math"/>
                                  <a:cs typeface="Times New Roman"/>
                                </a:rPr>
                              </m:ctrlPr>
                            </m:sSubPr>
                            <m:e>
                              <m:r>
                                <a:rPr lang="en-US" i="1">
                                  <a:solidFill>
                                    <a:schemeClr val="tx1"/>
                                  </a:solidFill>
                                  <a:latin typeface="Cambria Math"/>
                                  <a:ea typeface="Cambria Math"/>
                                  <a:cs typeface="Times New Roman"/>
                                </a:rPr>
                                <m:t>𝛼</m:t>
                              </m:r>
                            </m:e>
                            <m:sub>
                              <m:r>
                                <a:rPr lang="en-US" b="0" i="1" smtClean="0">
                                  <a:solidFill>
                                    <a:schemeClr val="tx1"/>
                                  </a:solidFill>
                                  <a:latin typeface="Cambria Math"/>
                                  <a:ea typeface="Cambria Math"/>
                                  <a:cs typeface="Times New Roman"/>
                                </a:rPr>
                                <m:t>𝑖</m:t>
                              </m:r>
                            </m:sub>
                          </m:sSub>
                          <m:sSubSup>
                            <m:sSubSupPr>
                              <m:ctrlPr>
                                <a:rPr lang="en-US" i="1" smtClean="0">
                                  <a:solidFill>
                                    <a:schemeClr val="tx1"/>
                                  </a:solidFill>
                                  <a:latin typeface="Cambria Math"/>
                                  <a:ea typeface="Cambria Math"/>
                                  <a:cs typeface="Times New Roman"/>
                                </a:rPr>
                              </m:ctrlPr>
                            </m:sSubSupPr>
                            <m:e>
                              <m:r>
                                <a:rPr lang="en-US" b="0" i="1" smtClean="0">
                                  <a:solidFill>
                                    <a:schemeClr val="tx1"/>
                                  </a:solidFill>
                                  <a:latin typeface="Cambria Math"/>
                                  <a:ea typeface="Cambria Math"/>
                                  <a:cs typeface="Times New Roman"/>
                                </a:rPr>
                                <m:t>𝑋</m:t>
                              </m:r>
                            </m:e>
                            <m:sub>
                              <m:r>
                                <a:rPr lang="en-US" b="0" i="1" smtClean="0">
                                  <a:solidFill>
                                    <a:schemeClr val="tx1"/>
                                  </a:solidFill>
                                  <a:latin typeface="Cambria Math"/>
                                  <a:ea typeface="Cambria Math"/>
                                  <a:cs typeface="Times New Roman"/>
                                </a:rPr>
                                <m:t>𝑡</m:t>
                              </m:r>
                              <m:r>
                                <a:rPr lang="en-US" b="0" i="1" smtClean="0">
                                  <a:solidFill>
                                    <a:schemeClr val="tx1"/>
                                  </a:solidFill>
                                  <a:latin typeface="Cambria Math"/>
                                  <a:ea typeface="Cambria Math"/>
                                  <a:cs typeface="Times New Roman"/>
                                </a:rPr>
                                <m:t>−</m:t>
                              </m:r>
                              <m:r>
                                <a:rPr lang="en-US" b="0" i="1" smtClean="0">
                                  <a:solidFill>
                                    <a:schemeClr val="tx1"/>
                                  </a:solidFill>
                                  <a:latin typeface="Cambria Math"/>
                                  <a:ea typeface="Cambria Math"/>
                                  <a:cs typeface="Times New Roman"/>
                                </a:rPr>
                                <m:t>𝑖</m:t>
                              </m:r>
                            </m:sub>
                            <m:sup>
                              <m:r>
                                <a:rPr lang="en-US" b="0" i="1" smtClean="0">
                                  <a:solidFill>
                                    <a:schemeClr val="tx1"/>
                                  </a:solidFill>
                                  <a:latin typeface="Cambria Math"/>
                                  <a:ea typeface="Cambria Math"/>
                                  <a:cs typeface="Times New Roman"/>
                                </a:rPr>
                                <m:t>2</m:t>
                              </m:r>
                            </m:sup>
                          </m:sSubSup>
                        </m:e>
                      </m:nary>
                    </m:oMath>
                  </m:oMathPara>
                </a14:m>
                <a:endParaRPr lang="en-US" dirty="0" smtClean="0">
                  <a:solidFill>
                    <a:schemeClr val="tx1"/>
                  </a:solidFill>
                  <a:latin typeface="Times New Roman"/>
                  <a:cs typeface="Times New Roman"/>
                </a:endParaRPr>
              </a:p>
              <a:p>
                <a:r>
                  <a:rPr lang="en-US" dirty="0" smtClean="0">
                    <a:solidFill>
                      <a:schemeClr val="tx1"/>
                    </a:solidFill>
                    <a:latin typeface="Times New Roman"/>
                    <a:cs typeface="Times New Roman"/>
                  </a:rPr>
                  <a:t>Where </a:t>
                </a:r>
                <a14:m>
                  <m:oMath xmlns:m="http://schemas.openxmlformats.org/officeDocument/2006/math">
                    <m:sSub>
                      <m:sSubPr>
                        <m:ctrlPr>
                          <a:rPr lang="en-US" i="1">
                            <a:solidFill>
                              <a:schemeClr val="tx1"/>
                            </a:solidFill>
                            <a:latin typeface="Cambria Math"/>
                            <a:cs typeface="Times New Roman"/>
                          </a:rPr>
                        </m:ctrlPr>
                      </m:sSubPr>
                      <m:e>
                        <m:r>
                          <a:rPr lang="en-US" i="1">
                            <a:solidFill>
                              <a:schemeClr val="tx1"/>
                            </a:solidFill>
                            <a:latin typeface="Cambria Math"/>
                            <a:ea typeface="Cambria Math"/>
                            <a:cs typeface="Times New Roman"/>
                          </a:rPr>
                          <m:t>𝛼</m:t>
                        </m:r>
                      </m:e>
                      <m:sub>
                        <m:r>
                          <a:rPr lang="en-US" i="1">
                            <a:solidFill>
                              <a:schemeClr val="tx1"/>
                            </a:solidFill>
                            <a:latin typeface="Cambria Math"/>
                            <a:ea typeface="Cambria Math"/>
                            <a:cs typeface="Times New Roman"/>
                          </a:rPr>
                          <m:t>0</m:t>
                        </m:r>
                      </m:sub>
                    </m:sSub>
                    <m:r>
                      <a:rPr lang="en-US" b="0" i="1" smtClean="0">
                        <a:solidFill>
                          <a:schemeClr val="tx1"/>
                        </a:solidFill>
                        <a:latin typeface="Cambria Math"/>
                        <a:ea typeface="Cambria Math"/>
                        <a:cs typeface="Times New Roman"/>
                      </a:rPr>
                      <m:t>&gt;0</m:t>
                    </m:r>
                  </m:oMath>
                </a14:m>
                <a:r>
                  <a:rPr lang="en-US" dirty="0" smtClean="0">
                    <a:solidFill>
                      <a:schemeClr val="tx1"/>
                    </a:solidFill>
                    <a:latin typeface="Times New Roman"/>
                    <a:cs typeface="Times New Roman"/>
                  </a:rPr>
                  <a:t> and </a:t>
                </a:r>
                <a14:m>
                  <m:oMath xmlns:m="http://schemas.openxmlformats.org/officeDocument/2006/math">
                    <m:sSub>
                      <m:sSubPr>
                        <m:ctrlPr>
                          <a:rPr lang="en-US" i="1">
                            <a:solidFill>
                              <a:schemeClr val="tx1"/>
                            </a:solidFill>
                            <a:latin typeface="Cambria Math"/>
                            <a:cs typeface="Times New Roman"/>
                          </a:rPr>
                        </m:ctrlPr>
                      </m:sSubPr>
                      <m:e>
                        <m:r>
                          <a:rPr lang="en-US" i="1">
                            <a:solidFill>
                              <a:schemeClr val="tx1"/>
                            </a:solidFill>
                            <a:latin typeface="Cambria Math"/>
                            <a:ea typeface="Cambria Math"/>
                            <a:cs typeface="Times New Roman"/>
                          </a:rPr>
                          <m:t>𝛼</m:t>
                        </m:r>
                      </m:e>
                      <m:sub>
                        <m:r>
                          <a:rPr lang="en-US" b="0" i="1" smtClean="0">
                            <a:solidFill>
                              <a:schemeClr val="tx1"/>
                            </a:solidFill>
                            <a:latin typeface="Cambria Math"/>
                            <a:ea typeface="Cambria Math"/>
                            <a:cs typeface="Times New Roman"/>
                          </a:rPr>
                          <m:t>𝑖</m:t>
                        </m:r>
                      </m:sub>
                    </m:sSub>
                    <m:r>
                      <a:rPr lang="en-US" i="1" smtClean="0">
                        <a:solidFill>
                          <a:schemeClr val="tx1"/>
                        </a:solidFill>
                        <a:latin typeface="Cambria Math"/>
                        <a:ea typeface="Cambria Math"/>
                        <a:cs typeface="Times New Roman"/>
                      </a:rPr>
                      <m:t>≥</m:t>
                    </m:r>
                    <m:r>
                      <a:rPr lang="en-US" b="0" i="1" smtClean="0">
                        <a:solidFill>
                          <a:schemeClr val="tx1"/>
                        </a:solidFill>
                        <a:latin typeface="Cambria Math"/>
                        <a:ea typeface="Cambria Math"/>
                        <a:cs typeface="Times New Roman"/>
                      </a:rPr>
                      <m:t>0</m:t>
                    </m:r>
                  </m:oMath>
                </a14:m>
                <a:r>
                  <a:rPr lang="en-US" dirty="0" smtClean="0">
                    <a:solidFill>
                      <a:schemeClr val="tx1"/>
                    </a:solidFill>
                    <a:latin typeface="Times New Roman"/>
                    <a:cs typeface="Times New Roman"/>
                  </a:rPr>
                  <a:t>, </a:t>
                </a:r>
                <a14:m>
                  <m:oMath xmlns:m="http://schemas.openxmlformats.org/officeDocument/2006/math">
                    <m:r>
                      <a:rPr lang="en-US" i="1" dirty="0" smtClean="0">
                        <a:solidFill>
                          <a:schemeClr val="tx1"/>
                        </a:solidFill>
                        <a:latin typeface="Cambria Math"/>
                        <a:cs typeface="Times New Roman"/>
                      </a:rPr>
                      <m:t>𝑖</m:t>
                    </m:r>
                    <m:r>
                      <a:rPr lang="en-US" i="1" dirty="0" smtClean="0">
                        <a:solidFill>
                          <a:schemeClr val="tx1"/>
                        </a:solidFill>
                        <a:latin typeface="Cambria Math"/>
                        <a:cs typeface="Times New Roman"/>
                      </a:rPr>
                      <m:t>=1, . . . , </m:t>
                    </m:r>
                    <m:r>
                      <a:rPr lang="en-US" i="1" dirty="0" smtClean="0">
                        <a:solidFill>
                          <a:schemeClr val="tx1"/>
                        </a:solidFill>
                        <a:latin typeface="Cambria Math"/>
                        <a:cs typeface="Times New Roman"/>
                      </a:rPr>
                      <m:t>𝑞</m:t>
                    </m:r>
                  </m:oMath>
                </a14:m>
                <a:r>
                  <a:rPr lang="en-US" dirty="0" smtClean="0">
                    <a:solidFill>
                      <a:schemeClr val="tx1"/>
                    </a:solidFill>
                    <a:latin typeface="Times New Roman"/>
                    <a:cs typeface="Times New Roman"/>
                  </a:rPr>
                  <a:t>.</a:t>
                </a:r>
              </a:p>
              <a:p>
                <a:r>
                  <a:rPr lang="en-US" b="1" dirty="0" smtClean="0">
                    <a:solidFill>
                      <a:srgbClr val="C00000"/>
                    </a:solidFill>
                    <a:latin typeface="Times New Roman"/>
                    <a:cs typeface="Times New Roman"/>
                  </a:rPr>
                  <a:t>Note: </a:t>
                </a:r>
                <a14:m>
                  <m:oMath xmlns:m="http://schemas.openxmlformats.org/officeDocument/2006/math">
                    <m:sSub>
                      <m:sSubPr>
                        <m:ctrlPr>
                          <a:rPr lang="en-US" b="1" i="1">
                            <a:solidFill>
                              <a:srgbClr val="C00000"/>
                            </a:solidFill>
                            <a:latin typeface="Cambria Math"/>
                            <a:cs typeface="Times New Roman"/>
                          </a:rPr>
                        </m:ctrlPr>
                      </m:sSubPr>
                      <m:e>
                        <m:r>
                          <a:rPr lang="en-US" b="1" i="1">
                            <a:solidFill>
                              <a:srgbClr val="C00000"/>
                            </a:solidFill>
                            <a:latin typeface="Cambria Math"/>
                            <a:cs typeface="Times New Roman"/>
                          </a:rPr>
                          <m:t>𝑿</m:t>
                        </m:r>
                      </m:e>
                      <m:sub>
                        <m:r>
                          <a:rPr lang="en-US" b="1" i="1">
                            <a:solidFill>
                              <a:srgbClr val="C00000"/>
                            </a:solidFill>
                            <a:latin typeface="Cambria Math"/>
                            <a:cs typeface="Times New Roman"/>
                          </a:rPr>
                          <m:t>𝒕</m:t>
                        </m:r>
                      </m:sub>
                    </m:sSub>
                  </m:oMath>
                </a14:m>
                <a:r>
                  <a:rPr lang="en-US" b="1" dirty="0" smtClean="0">
                    <a:solidFill>
                      <a:srgbClr val="C00000"/>
                    </a:solidFill>
                    <a:latin typeface="Times New Roman"/>
                    <a:cs typeface="Times New Roman"/>
                  </a:rPr>
                  <a:t> is usually the error term in a time series regression model!</a:t>
                </a:r>
                <a:endParaRPr lang="en-US" b="1" dirty="0">
                  <a:solidFill>
                    <a:srgbClr val="C00000"/>
                  </a:solidFill>
                  <a:latin typeface="Times New Roman"/>
                  <a:cs typeface="Times New Roman"/>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49275" y="942771"/>
                <a:ext cx="8042276" cy="5656621"/>
              </a:xfrm>
              <a:blipFill rotWithShape="1">
                <a:blip r:embed="rId2"/>
                <a:stretch>
                  <a:fillRect l="-1061" r="-682" b="-21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F5CE407-6216-4202-80E4-A30DC2F709B2}" type="slidenum">
              <a:rPr lang="en-US" smtClean="0"/>
              <a:pPr/>
              <a:t>15</a:t>
            </a:fld>
            <a:endParaRPr lang="en-US"/>
          </a:p>
        </p:txBody>
      </p:sp>
    </p:spTree>
    <p:extLst>
      <p:ext uri="{BB962C8B-B14F-4D97-AF65-F5344CB8AC3E}">
        <p14:creationId xmlns:p14="http://schemas.microsoft.com/office/powerpoint/2010/main" val="3240512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33515"/>
            <a:ext cx="8042276" cy="651878"/>
          </a:xfrm>
        </p:spPr>
        <p:txBody>
          <a:bodyPr/>
          <a:lstStyle/>
          <a:p>
            <a:pPr algn="l"/>
            <a:r>
              <a:rPr lang="en-US" dirty="0" smtClean="0">
                <a:latin typeface="Times New Roman"/>
                <a:cs typeface="Times New Roman"/>
              </a:rPr>
              <a:t>Time series-ARCH</a:t>
            </a:r>
            <a:endParaRPr lang="en-US" dirty="0">
              <a:latin typeface="Times New Roman"/>
              <a:cs typeface="Times New Roman"/>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66247" y="1373914"/>
                <a:ext cx="8714468" cy="5320800"/>
              </a:xfrm>
            </p:spPr>
            <p:txBody>
              <a:bodyPr>
                <a:normAutofit/>
              </a:bodyPr>
              <a:lstStyle/>
              <a:p>
                <a:r>
                  <a:rPr lang="en-US" sz="2200" dirty="0" smtClean="0">
                    <a:solidFill>
                      <a:schemeClr val="tx1"/>
                    </a:solidFill>
                    <a:latin typeface="Times New Roman"/>
                    <a:cs typeface="Times New Roman"/>
                  </a:rPr>
                  <a:t>ARCH(q) has some useful properties. For simplicity, we will show them in ARCH(1).</a:t>
                </a:r>
              </a:p>
              <a:p>
                <a:r>
                  <a:rPr lang="en-US" sz="2200" dirty="0">
                    <a:solidFill>
                      <a:schemeClr val="tx1"/>
                    </a:solidFill>
                    <a:latin typeface="Times New Roman"/>
                    <a:cs typeface="Times New Roman"/>
                  </a:rPr>
                  <a:t>Without loss of generality, let a ARCH(1) process </a:t>
                </a:r>
                <a:r>
                  <a:rPr lang="en-US" sz="2200" dirty="0" smtClean="0">
                    <a:solidFill>
                      <a:schemeClr val="tx1"/>
                    </a:solidFill>
                    <a:latin typeface="Times New Roman"/>
                    <a:cs typeface="Times New Roman"/>
                  </a:rPr>
                  <a:t>be represented </a:t>
                </a:r>
                <a:r>
                  <a:rPr lang="en-US" sz="2200" dirty="0">
                    <a:solidFill>
                      <a:schemeClr val="tx1"/>
                    </a:solidFill>
                    <a:latin typeface="Times New Roman"/>
                    <a:cs typeface="Times New Roman"/>
                  </a:rPr>
                  <a:t>by </a:t>
                </a:r>
                <a14:m>
                  <m:oMath xmlns:m="http://schemas.openxmlformats.org/officeDocument/2006/math">
                    <m:sSub>
                      <m:sSubPr>
                        <m:ctrlPr>
                          <a:rPr lang="en-US" sz="2200" i="1" smtClean="0">
                            <a:solidFill>
                              <a:schemeClr val="tx1"/>
                            </a:solidFill>
                            <a:latin typeface="Cambria Math"/>
                            <a:cs typeface="Times New Roman"/>
                          </a:rPr>
                        </m:ctrlPr>
                      </m:sSubPr>
                      <m:e>
                        <m:r>
                          <a:rPr lang="en-US" sz="2200" b="0" i="1" smtClean="0">
                            <a:solidFill>
                              <a:schemeClr val="tx1"/>
                            </a:solidFill>
                            <a:latin typeface="Cambria Math"/>
                            <a:cs typeface="Times New Roman"/>
                          </a:rPr>
                          <m:t>𝑋</m:t>
                        </m:r>
                      </m:e>
                      <m:sub>
                        <m:r>
                          <a:rPr lang="en-US" sz="2200" b="0" i="1" smtClean="0">
                            <a:solidFill>
                              <a:schemeClr val="tx1"/>
                            </a:solidFill>
                            <a:latin typeface="Cambria Math"/>
                            <a:cs typeface="Times New Roman"/>
                          </a:rPr>
                          <m:t>𝑡</m:t>
                        </m:r>
                      </m:sub>
                    </m:sSub>
                    <m:r>
                      <a:rPr lang="en-US" sz="2200" b="0" i="1" smtClean="0">
                        <a:solidFill>
                          <a:schemeClr val="tx1"/>
                        </a:solidFill>
                        <a:latin typeface="Cambria Math"/>
                        <a:cs typeface="Times New Roman"/>
                      </a:rPr>
                      <m:t>=</m:t>
                    </m:r>
                    <m:sSub>
                      <m:sSubPr>
                        <m:ctrlPr>
                          <a:rPr lang="en-US" sz="2200" b="0" i="1" smtClean="0">
                            <a:solidFill>
                              <a:schemeClr val="tx1"/>
                            </a:solidFill>
                            <a:latin typeface="Cambria Math"/>
                            <a:cs typeface="Times New Roman"/>
                          </a:rPr>
                        </m:ctrlPr>
                      </m:sSubPr>
                      <m:e>
                        <m:r>
                          <a:rPr lang="en-US" sz="2200" b="0" i="1" smtClean="0">
                            <a:solidFill>
                              <a:schemeClr val="tx1"/>
                            </a:solidFill>
                            <a:latin typeface="Cambria Math"/>
                            <a:cs typeface="Times New Roman"/>
                          </a:rPr>
                          <m:t>𝑍</m:t>
                        </m:r>
                      </m:e>
                      <m:sub>
                        <m:r>
                          <a:rPr lang="en-US" sz="2200" b="0" i="1" smtClean="0">
                            <a:solidFill>
                              <a:schemeClr val="tx1"/>
                            </a:solidFill>
                            <a:latin typeface="Cambria Math"/>
                            <a:cs typeface="Times New Roman"/>
                          </a:rPr>
                          <m:t>𝑡</m:t>
                        </m:r>
                      </m:sub>
                    </m:sSub>
                    <m:rad>
                      <m:radPr>
                        <m:degHide m:val="on"/>
                        <m:ctrlPr>
                          <a:rPr lang="en-US" sz="2200" b="0" i="1" smtClean="0">
                            <a:solidFill>
                              <a:schemeClr val="tx1"/>
                            </a:solidFill>
                            <a:latin typeface="Cambria Math"/>
                            <a:cs typeface="Times New Roman"/>
                          </a:rPr>
                        </m:ctrlPr>
                      </m:radPr>
                      <m:deg/>
                      <m:e>
                        <m:sSub>
                          <m:sSubPr>
                            <m:ctrlPr>
                              <a:rPr lang="en-US" sz="2200" i="1">
                                <a:solidFill>
                                  <a:schemeClr val="tx1"/>
                                </a:solidFill>
                                <a:latin typeface="Cambria Math"/>
                                <a:cs typeface="Times New Roman"/>
                              </a:rPr>
                            </m:ctrlPr>
                          </m:sSubPr>
                          <m:e>
                            <m:r>
                              <a:rPr lang="en-US" sz="2200" i="1">
                                <a:solidFill>
                                  <a:schemeClr val="tx1"/>
                                </a:solidFill>
                                <a:latin typeface="Cambria Math"/>
                                <a:ea typeface="Cambria Math"/>
                                <a:cs typeface="Times New Roman"/>
                              </a:rPr>
                              <m:t>𝛼</m:t>
                            </m:r>
                          </m:e>
                          <m:sub>
                            <m:r>
                              <a:rPr lang="en-US" sz="2200" i="1">
                                <a:solidFill>
                                  <a:schemeClr val="tx1"/>
                                </a:solidFill>
                                <a:latin typeface="Cambria Math"/>
                                <a:ea typeface="Cambria Math"/>
                                <a:cs typeface="Times New Roman"/>
                              </a:rPr>
                              <m:t>0</m:t>
                            </m:r>
                          </m:sub>
                        </m:sSub>
                        <m:r>
                          <a:rPr lang="en-US" sz="2200" b="0" i="1" smtClean="0">
                            <a:solidFill>
                              <a:schemeClr val="tx1"/>
                            </a:solidFill>
                            <a:latin typeface="Cambria Math"/>
                            <a:ea typeface="Cambria Math"/>
                            <a:cs typeface="Times New Roman"/>
                          </a:rPr>
                          <m:t>+</m:t>
                        </m:r>
                        <m:sSub>
                          <m:sSubPr>
                            <m:ctrlPr>
                              <a:rPr lang="en-US" sz="2200" i="1">
                                <a:solidFill>
                                  <a:schemeClr val="tx1"/>
                                </a:solidFill>
                                <a:latin typeface="Cambria Math"/>
                                <a:cs typeface="Times New Roman"/>
                              </a:rPr>
                            </m:ctrlPr>
                          </m:sSubPr>
                          <m:e>
                            <m:r>
                              <a:rPr lang="en-US" sz="2200" i="1">
                                <a:solidFill>
                                  <a:schemeClr val="tx1"/>
                                </a:solidFill>
                                <a:latin typeface="Cambria Math"/>
                                <a:ea typeface="Cambria Math"/>
                                <a:cs typeface="Times New Roman"/>
                              </a:rPr>
                              <m:t>𝛼</m:t>
                            </m:r>
                          </m:e>
                          <m:sub>
                            <m:r>
                              <a:rPr lang="en-US" sz="2200" b="0" i="1" smtClean="0">
                                <a:solidFill>
                                  <a:schemeClr val="tx1"/>
                                </a:solidFill>
                                <a:latin typeface="Cambria Math"/>
                                <a:ea typeface="Cambria Math"/>
                                <a:cs typeface="Times New Roman"/>
                              </a:rPr>
                              <m:t>1</m:t>
                            </m:r>
                          </m:sub>
                        </m:sSub>
                        <m:sSubSup>
                          <m:sSubSupPr>
                            <m:ctrlPr>
                              <a:rPr lang="en-US" sz="2200" i="1">
                                <a:solidFill>
                                  <a:schemeClr val="tx1"/>
                                </a:solidFill>
                                <a:latin typeface="Cambria Math"/>
                              </a:rPr>
                            </m:ctrlPr>
                          </m:sSubSupPr>
                          <m:e>
                            <m:r>
                              <a:rPr lang="en-US" sz="2200" i="1">
                                <a:solidFill>
                                  <a:schemeClr val="tx1"/>
                                </a:solidFill>
                                <a:latin typeface="Cambria Math"/>
                              </a:rPr>
                              <m:t>𝑋</m:t>
                            </m:r>
                          </m:e>
                          <m:sub>
                            <m:r>
                              <a:rPr lang="en-US" sz="2200" i="1">
                                <a:solidFill>
                                  <a:schemeClr val="tx1"/>
                                </a:solidFill>
                                <a:latin typeface="Cambria Math"/>
                              </a:rPr>
                              <m:t>𝑡</m:t>
                            </m:r>
                            <m:r>
                              <a:rPr lang="en-US" sz="2200" i="1">
                                <a:solidFill>
                                  <a:schemeClr val="tx1"/>
                                </a:solidFill>
                                <a:latin typeface="Cambria Math"/>
                              </a:rPr>
                              <m:t>−1</m:t>
                            </m:r>
                          </m:sub>
                          <m:sup>
                            <m:r>
                              <a:rPr lang="en-US" sz="2200" i="1">
                                <a:solidFill>
                                  <a:schemeClr val="tx1"/>
                                </a:solidFill>
                                <a:latin typeface="Cambria Math"/>
                              </a:rPr>
                              <m:t>2</m:t>
                            </m:r>
                          </m:sup>
                        </m:sSubSup>
                      </m:e>
                    </m:rad>
                  </m:oMath>
                </a14:m>
                <a:endParaRPr lang="en-US" sz="2200" dirty="0" smtClean="0">
                  <a:solidFill>
                    <a:schemeClr val="tx1"/>
                  </a:solidFill>
                  <a:latin typeface="Times New Roman"/>
                  <a:cs typeface="Times New Roman"/>
                </a:endParaRPr>
              </a:p>
              <a:p>
                <a:r>
                  <a:rPr lang="en-US" sz="2200" dirty="0" smtClean="0">
                    <a:solidFill>
                      <a:schemeClr val="tx1"/>
                    </a:solidFill>
                    <a:latin typeface="Times New Roman" panose="02020603050405020304" pitchFamily="18" charset="0"/>
                    <a:cs typeface="Times New Roman" panose="02020603050405020304" pitchFamily="18" charset="0"/>
                  </a:rPr>
                  <a:t>Conditional Mean</a:t>
                </a:r>
                <a:endParaRPr lang="en-US" sz="2200" dirty="0">
                  <a:solidFill>
                    <a:schemeClr val="tx1"/>
                  </a:solidFill>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sz="2200" i="1">
                          <a:solidFill>
                            <a:schemeClr val="tx1"/>
                          </a:solidFill>
                          <a:latin typeface="Cambria Math"/>
                        </a:rPr>
                        <m:t>𝐸</m:t>
                      </m:r>
                      <m:d>
                        <m:dPr>
                          <m:ctrlPr>
                            <a:rPr lang="en-US" sz="2200" i="1">
                              <a:solidFill>
                                <a:schemeClr val="tx1"/>
                              </a:solidFill>
                              <a:latin typeface="Cambria Math"/>
                            </a:rPr>
                          </m:ctrlPr>
                        </m:dPr>
                        <m:e>
                          <m:sSub>
                            <m:sSubPr>
                              <m:ctrlPr>
                                <a:rPr lang="en-US" sz="2200" i="1">
                                  <a:solidFill>
                                    <a:schemeClr val="tx1"/>
                                  </a:solidFill>
                                  <a:latin typeface="Cambria Math"/>
                                </a:rPr>
                              </m:ctrlPr>
                            </m:sSubPr>
                            <m:e>
                              <m:r>
                                <a:rPr lang="en-US" sz="2200" i="1">
                                  <a:solidFill>
                                    <a:schemeClr val="tx1"/>
                                  </a:solidFill>
                                  <a:latin typeface="Cambria Math"/>
                                </a:rPr>
                                <m:t>𝑋</m:t>
                              </m:r>
                            </m:e>
                            <m:sub>
                              <m:r>
                                <a:rPr lang="en-US" sz="2200" i="1">
                                  <a:solidFill>
                                    <a:schemeClr val="tx1"/>
                                  </a:solidFill>
                                  <a:latin typeface="Cambria Math"/>
                                </a:rPr>
                                <m:t>𝑡</m:t>
                              </m:r>
                            </m:sub>
                          </m:sSub>
                        </m:e>
                        <m:e>
                          <m:sSub>
                            <m:sSubPr>
                              <m:ctrlPr>
                                <a:rPr lang="en-US" sz="2200" i="1">
                                  <a:solidFill>
                                    <a:schemeClr val="tx1"/>
                                  </a:solidFill>
                                  <a:latin typeface="Cambria Math"/>
                                </a:rPr>
                              </m:ctrlPr>
                            </m:sSubPr>
                            <m:e>
                              <m:r>
                                <a:rPr lang="en-US" sz="2200" i="1">
                                  <a:solidFill>
                                    <a:schemeClr val="tx1"/>
                                  </a:solidFill>
                                  <a:latin typeface="Cambria Math"/>
                                </a:rPr>
                                <m:t>𝐼</m:t>
                              </m:r>
                            </m:e>
                            <m:sub>
                              <m:r>
                                <a:rPr lang="en-US" sz="2200" i="1">
                                  <a:solidFill>
                                    <a:schemeClr val="tx1"/>
                                  </a:solidFill>
                                  <a:latin typeface="Cambria Math"/>
                                </a:rPr>
                                <m:t>𝑡</m:t>
                              </m:r>
                              <m:r>
                                <a:rPr lang="en-US" sz="2200" i="1">
                                  <a:solidFill>
                                    <a:schemeClr val="tx1"/>
                                  </a:solidFill>
                                  <a:latin typeface="Cambria Math"/>
                                </a:rPr>
                                <m:t>−1</m:t>
                              </m:r>
                            </m:sub>
                          </m:sSub>
                        </m:e>
                      </m:d>
                      <m:r>
                        <a:rPr lang="en-US" sz="2200" i="1">
                          <a:solidFill>
                            <a:schemeClr val="tx1"/>
                          </a:solidFill>
                          <a:latin typeface="Cambria Math"/>
                        </a:rPr>
                        <m:t>=</m:t>
                      </m:r>
                      <m:r>
                        <a:rPr lang="en-US" sz="2200" i="1">
                          <a:solidFill>
                            <a:schemeClr val="tx1"/>
                          </a:solidFill>
                          <a:latin typeface="Cambria Math"/>
                        </a:rPr>
                        <m:t>𝐸</m:t>
                      </m:r>
                      <m:d>
                        <m:dPr>
                          <m:ctrlPr>
                            <a:rPr lang="en-US" sz="2200" i="1">
                              <a:solidFill>
                                <a:schemeClr val="tx1"/>
                              </a:solidFill>
                              <a:latin typeface="Cambria Math"/>
                            </a:rPr>
                          </m:ctrlPr>
                        </m:dPr>
                        <m:e>
                          <m:sSub>
                            <m:sSubPr>
                              <m:ctrlPr>
                                <a:rPr lang="en-US" sz="2200" i="1">
                                  <a:solidFill>
                                    <a:schemeClr val="tx1"/>
                                  </a:solidFill>
                                  <a:latin typeface="Cambria Math"/>
                                </a:rPr>
                              </m:ctrlPr>
                            </m:sSubPr>
                            <m:e>
                              <m:r>
                                <a:rPr lang="en-US" sz="2200" i="1">
                                  <a:solidFill>
                                    <a:schemeClr val="tx1"/>
                                  </a:solidFill>
                                  <a:latin typeface="Cambria Math"/>
                                </a:rPr>
                                <m:t>𝑍</m:t>
                              </m:r>
                            </m:e>
                            <m:sub>
                              <m:r>
                                <a:rPr lang="en-US" sz="2200" i="1">
                                  <a:solidFill>
                                    <a:schemeClr val="tx1"/>
                                  </a:solidFill>
                                  <a:latin typeface="Cambria Math"/>
                                </a:rPr>
                                <m:t>𝑡</m:t>
                              </m:r>
                            </m:sub>
                          </m:sSub>
                          <m:rad>
                            <m:radPr>
                              <m:degHide m:val="on"/>
                              <m:ctrlPr>
                                <a:rPr lang="en-US" sz="2200" i="1">
                                  <a:solidFill>
                                    <a:schemeClr val="tx1"/>
                                  </a:solidFill>
                                  <a:latin typeface="Cambria Math"/>
                                </a:rPr>
                              </m:ctrlPr>
                            </m:radPr>
                            <m:deg/>
                            <m:e>
                              <m:sSub>
                                <m:sSubPr>
                                  <m:ctrlPr>
                                    <a:rPr lang="en-US" sz="2200" i="1">
                                      <a:solidFill>
                                        <a:schemeClr val="tx1"/>
                                      </a:solidFill>
                                      <a:latin typeface="Cambria Math"/>
                                    </a:rPr>
                                  </m:ctrlPr>
                                </m:sSubPr>
                                <m:e>
                                  <m:r>
                                    <a:rPr lang="en-US" sz="2200" i="1">
                                      <a:solidFill>
                                        <a:schemeClr val="tx1"/>
                                      </a:solidFill>
                                      <a:latin typeface="Cambria Math"/>
                                    </a:rPr>
                                    <m:t>𝛼</m:t>
                                  </m:r>
                                </m:e>
                                <m:sub>
                                  <m:r>
                                    <a:rPr lang="en-US" sz="2200" i="1">
                                      <a:solidFill>
                                        <a:schemeClr val="tx1"/>
                                      </a:solidFill>
                                      <a:latin typeface="Cambria Math"/>
                                    </a:rPr>
                                    <m:t>0</m:t>
                                  </m:r>
                                </m:sub>
                              </m:sSub>
                              <m:r>
                                <a:rPr lang="en-US" sz="2200" i="1">
                                  <a:solidFill>
                                    <a:schemeClr val="tx1"/>
                                  </a:solidFill>
                                  <a:latin typeface="Cambria Math"/>
                                </a:rPr>
                                <m:t>+</m:t>
                              </m:r>
                              <m:sSub>
                                <m:sSubPr>
                                  <m:ctrlPr>
                                    <a:rPr lang="en-US" sz="2200" i="1">
                                      <a:solidFill>
                                        <a:schemeClr val="tx1"/>
                                      </a:solidFill>
                                      <a:latin typeface="Cambria Math"/>
                                    </a:rPr>
                                  </m:ctrlPr>
                                </m:sSubPr>
                                <m:e>
                                  <m:r>
                                    <a:rPr lang="en-US" sz="2200" i="1">
                                      <a:solidFill>
                                        <a:schemeClr val="tx1"/>
                                      </a:solidFill>
                                      <a:latin typeface="Cambria Math"/>
                                    </a:rPr>
                                    <m:t>𝛼</m:t>
                                  </m:r>
                                </m:e>
                                <m:sub>
                                  <m:r>
                                    <a:rPr lang="en-US" sz="2200" i="1">
                                      <a:solidFill>
                                        <a:schemeClr val="tx1"/>
                                      </a:solidFill>
                                      <a:latin typeface="Cambria Math"/>
                                    </a:rPr>
                                    <m:t>1</m:t>
                                  </m:r>
                                </m:sub>
                              </m:sSub>
                              <m:sSubSup>
                                <m:sSubSupPr>
                                  <m:ctrlPr>
                                    <a:rPr lang="en-US" sz="2200" i="1">
                                      <a:solidFill>
                                        <a:schemeClr val="tx1"/>
                                      </a:solidFill>
                                      <a:latin typeface="Cambria Math"/>
                                    </a:rPr>
                                  </m:ctrlPr>
                                </m:sSubSupPr>
                                <m:e>
                                  <m:r>
                                    <a:rPr lang="en-US" sz="2200" i="1">
                                      <a:solidFill>
                                        <a:schemeClr val="tx1"/>
                                      </a:solidFill>
                                      <a:latin typeface="Cambria Math"/>
                                    </a:rPr>
                                    <m:t>𝑋</m:t>
                                  </m:r>
                                </m:e>
                                <m:sub>
                                  <m:r>
                                    <a:rPr lang="en-US" sz="2200" i="1">
                                      <a:solidFill>
                                        <a:schemeClr val="tx1"/>
                                      </a:solidFill>
                                      <a:latin typeface="Cambria Math"/>
                                    </a:rPr>
                                    <m:t>𝑡</m:t>
                                  </m:r>
                                  <m:r>
                                    <a:rPr lang="en-US" sz="2200" i="1">
                                      <a:solidFill>
                                        <a:schemeClr val="tx1"/>
                                      </a:solidFill>
                                      <a:latin typeface="Cambria Math"/>
                                    </a:rPr>
                                    <m:t>−1</m:t>
                                  </m:r>
                                </m:sub>
                                <m:sup>
                                  <m:r>
                                    <a:rPr lang="en-US" sz="2200" i="1">
                                      <a:solidFill>
                                        <a:schemeClr val="tx1"/>
                                      </a:solidFill>
                                      <a:latin typeface="Cambria Math"/>
                                    </a:rPr>
                                    <m:t>2</m:t>
                                  </m:r>
                                </m:sup>
                              </m:sSubSup>
                            </m:e>
                          </m:rad>
                        </m:e>
                        <m:e>
                          <m:sSub>
                            <m:sSubPr>
                              <m:ctrlPr>
                                <a:rPr lang="en-US" sz="2200" i="1">
                                  <a:solidFill>
                                    <a:schemeClr val="tx1"/>
                                  </a:solidFill>
                                  <a:latin typeface="Cambria Math"/>
                                </a:rPr>
                              </m:ctrlPr>
                            </m:sSubPr>
                            <m:e>
                              <m:r>
                                <a:rPr lang="en-US" sz="2200" i="1">
                                  <a:solidFill>
                                    <a:schemeClr val="tx1"/>
                                  </a:solidFill>
                                  <a:latin typeface="Cambria Math"/>
                                </a:rPr>
                                <m:t>𝐼</m:t>
                              </m:r>
                            </m:e>
                            <m:sub>
                              <m:r>
                                <a:rPr lang="en-US" sz="2200" i="1">
                                  <a:solidFill>
                                    <a:schemeClr val="tx1"/>
                                  </a:solidFill>
                                  <a:latin typeface="Cambria Math"/>
                                </a:rPr>
                                <m:t>𝑡</m:t>
                              </m:r>
                              <m:r>
                                <a:rPr lang="en-US" sz="2200" i="1">
                                  <a:solidFill>
                                    <a:schemeClr val="tx1"/>
                                  </a:solidFill>
                                  <a:latin typeface="Cambria Math"/>
                                </a:rPr>
                                <m:t>−1</m:t>
                              </m:r>
                            </m:sub>
                          </m:sSub>
                        </m:e>
                      </m:d>
                      <m:r>
                        <a:rPr lang="en-US" sz="2200" i="1">
                          <a:solidFill>
                            <a:schemeClr val="tx1"/>
                          </a:solidFill>
                          <a:latin typeface="Cambria Math"/>
                        </a:rPr>
                        <m:t>=</m:t>
                      </m:r>
                      <m:r>
                        <a:rPr lang="en-US" sz="2200" i="1">
                          <a:solidFill>
                            <a:schemeClr val="tx1"/>
                          </a:solidFill>
                          <a:latin typeface="Cambria Math"/>
                        </a:rPr>
                        <m:t>𝐸</m:t>
                      </m:r>
                      <m:d>
                        <m:dPr>
                          <m:ctrlPr>
                            <a:rPr lang="en-US" sz="2200" i="1">
                              <a:solidFill>
                                <a:schemeClr val="tx1"/>
                              </a:solidFill>
                              <a:latin typeface="Cambria Math"/>
                            </a:rPr>
                          </m:ctrlPr>
                        </m:dPr>
                        <m:e>
                          <m:sSub>
                            <m:sSubPr>
                              <m:ctrlPr>
                                <a:rPr lang="en-US" sz="2200" i="1">
                                  <a:solidFill>
                                    <a:schemeClr val="tx1"/>
                                  </a:solidFill>
                                  <a:latin typeface="Cambria Math"/>
                                </a:rPr>
                              </m:ctrlPr>
                            </m:sSubPr>
                            <m:e>
                              <m:r>
                                <a:rPr lang="en-US" sz="2200" i="1">
                                  <a:solidFill>
                                    <a:schemeClr val="tx1"/>
                                  </a:solidFill>
                                  <a:latin typeface="Cambria Math"/>
                                </a:rPr>
                                <m:t>𝑍</m:t>
                              </m:r>
                            </m:e>
                            <m:sub>
                              <m:r>
                                <a:rPr lang="en-US" sz="2200" i="1">
                                  <a:solidFill>
                                    <a:schemeClr val="tx1"/>
                                  </a:solidFill>
                                  <a:latin typeface="Cambria Math"/>
                                </a:rPr>
                                <m:t>𝑡</m:t>
                              </m:r>
                            </m:sub>
                          </m:sSub>
                        </m:e>
                        <m:e>
                          <m:sSub>
                            <m:sSubPr>
                              <m:ctrlPr>
                                <a:rPr lang="en-US" sz="2200" i="1">
                                  <a:solidFill>
                                    <a:schemeClr val="tx1"/>
                                  </a:solidFill>
                                  <a:latin typeface="Cambria Math"/>
                                </a:rPr>
                              </m:ctrlPr>
                            </m:sSubPr>
                            <m:e>
                              <m:r>
                                <a:rPr lang="en-US" sz="2200" i="1">
                                  <a:solidFill>
                                    <a:schemeClr val="tx1"/>
                                  </a:solidFill>
                                  <a:latin typeface="Cambria Math"/>
                                </a:rPr>
                                <m:t>𝐼</m:t>
                              </m:r>
                            </m:e>
                            <m:sub>
                              <m:r>
                                <a:rPr lang="en-US" sz="2200" i="1">
                                  <a:solidFill>
                                    <a:schemeClr val="tx1"/>
                                  </a:solidFill>
                                  <a:latin typeface="Cambria Math"/>
                                </a:rPr>
                                <m:t>𝑡</m:t>
                              </m:r>
                              <m:r>
                                <a:rPr lang="en-US" sz="2200" i="1">
                                  <a:solidFill>
                                    <a:schemeClr val="tx1"/>
                                  </a:solidFill>
                                  <a:latin typeface="Cambria Math"/>
                                </a:rPr>
                                <m:t>−1</m:t>
                              </m:r>
                            </m:sub>
                          </m:sSub>
                        </m:e>
                      </m:d>
                      <m:rad>
                        <m:radPr>
                          <m:degHide m:val="on"/>
                          <m:ctrlPr>
                            <a:rPr lang="en-US" sz="2200" i="1">
                              <a:solidFill>
                                <a:schemeClr val="tx1"/>
                              </a:solidFill>
                              <a:latin typeface="Cambria Math"/>
                            </a:rPr>
                          </m:ctrlPr>
                        </m:radPr>
                        <m:deg/>
                        <m:e>
                          <m:sSub>
                            <m:sSubPr>
                              <m:ctrlPr>
                                <a:rPr lang="en-US" sz="2200" i="1">
                                  <a:solidFill>
                                    <a:schemeClr val="tx1"/>
                                  </a:solidFill>
                                  <a:latin typeface="Cambria Math"/>
                                </a:rPr>
                              </m:ctrlPr>
                            </m:sSubPr>
                            <m:e>
                              <m:r>
                                <a:rPr lang="en-US" sz="2200" i="1">
                                  <a:solidFill>
                                    <a:schemeClr val="tx1"/>
                                  </a:solidFill>
                                  <a:latin typeface="Cambria Math"/>
                                </a:rPr>
                                <m:t>𝛼</m:t>
                              </m:r>
                            </m:e>
                            <m:sub>
                              <m:r>
                                <a:rPr lang="en-US" sz="2200" i="1">
                                  <a:solidFill>
                                    <a:schemeClr val="tx1"/>
                                  </a:solidFill>
                                  <a:latin typeface="Cambria Math"/>
                                </a:rPr>
                                <m:t>0</m:t>
                              </m:r>
                            </m:sub>
                          </m:sSub>
                          <m:r>
                            <a:rPr lang="en-US" sz="2200" i="1">
                              <a:solidFill>
                                <a:schemeClr val="tx1"/>
                              </a:solidFill>
                              <a:latin typeface="Cambria Math"/>
                            </a:rPr>
                            <m:t>+</m:t>
                          </m:r>
                          <m:sSub>
                            <m:sSubPr>
                              <m:ctrlPr>
                                <a:rPr lang="en-US" sz="2200" i="1">
                                  <a:solidFill>
                                    <a:schemeClr val="tx1"/>
                                  </a:solidFill>
                                  <a:latin typeface="Cambria Math"/>
                                </a:rPr>
                              </m:ctrlPr>
                            </m:sSubPr>
                            <m:e>
                              <m:r>
                                <a:rPr lang="en-US" sz="2200" i="1">
                                  <a:solidFill>
                                    <a:schemeClr val="tx1"/>
                                  </a:solidFill>
                                  <a:latin typeface="Cambria Math"/>
                                </a:rPr>
                                <m:t>𝛼</m:t>
                              </m:r>
                            </m:e>
                            <m:sub>
                              <m:r>
                                <a:rPr lang="en-US" sz="2200" i="1">
                                  <a:solidFill>
                                    <a:schemeClr val="tx1"/>
                                  </a:solidFill>
                                  <a:latin typeface="Cambria Math"/>
                                </a:rPr>
                                <m:t>1</m:t>
                              </m:r>
                            </m:sub>
                          </m:sSub>
                          <m:sSubSup>
                            <m:sSubSupPr>
                              <m:ctrlPr>
                                <a:rPr lang="en-US" sz="2200" i="1">
                                  <a:solidFill>
                                    <a:schemeClr val="tx1"/>
                                  </a:solidFill>
                                  <a:latin typeface="Cambria Math"/>
                                </a:rPr>
                              </m:ctrlPr>
                            </m:sSubSupPr>
                            <m:e>
                              <m:r>
                                <a:rPr lang="en-US" sz="2200" i="1">
                                  <a:solidFill>
                                    <a:schemeClr val="tx1"/>
                                  </a:solidFill>
                                  <a:latin typeface="Cambria Math"/>
                                </a:rPr>
                                <m:t>𝑋</m:t>
                              </m:r>
                            </m:e>
                            <m:sub>
                              <m:r>
                                <a:rPr lang="en-US" sz="2200" i="1">
                                  <a:solidFill>
                                    <a:schemeClr val="tx1"/>
                                  </a:solidFill>
                                  <a:latin typeface="Cambria Math"/>
                                </a:rPr>
                                <m:t>𝑡</m:t>
                              </m:r>
                              <m:r>
                                <a:rPr lang="en-US" sz="2200" i="1">
                                  <a:solidFill>
                                    <a:schemeClr val="tx1"/>
                                  </a:solidFill>
                                  <a:latin typeface="Cambria Math"/>
                                </a:rPr>
                                <m:t>−1</m:t>
                              </m:r>
                            </m:sub>
                            <m:sup>
                              <m:r>
                                <a:rPr lang="en-US" sz="2200" i="1">
                                  <a:solidFill>
                                    <a:schemeClr val="tx1"/>
                                  </a:solidFill>
                                  <a:latin typeface="Cambria Math"/>
                                </a:rPr>
                                <m:t>2</m:t>
                              </m:r>
                            </m:sup>
                          </m:sSubSup>
                        </m:e>
                      </m:rad>
                      <m:r>
                        <a:rPr lang="en-US" sz="2200" i="1">
                          <a:solidFill>
                            <a:schemeClr val="tx1"/>
                          </a:solidFill>
                          <a:latin typeface="Cambria Math"/>
                        </a:rPr>
                        <m:t>=0</m:t>
                      </m:r>
                    </m:oMath>
                  </m:oMathPara>
                </a14:m>
                <a:endParaRPr lang="en-US" sz="2200" dirty="0">
                  <a:solidFill>
                    <a:schemeClr val="tx1"/>
                  </a:solidFill>
                  <a:latin typeface="Times New Roman" panose="02020603050405020304" pitchFamily="18" charset="0"/>
                  <a:cs typeface="Times New Roman" panose="02020603050405020304" pitchFamily="18" charset="0"/>
                </a:endParaRPr>
              </a:p>
              <a:p>
                <a:r>
                  <a:rPr lang="en-US" sz="2200" dirty="0">
                    <a:solidFill>
                      <a:schemeClr val="tx1"/>
                    </a:solidFill>
                    <a:latin typeface="Times New Roman" panose="02020603050405020304" pitchFamily="18" charset="0"/>
                    <a:cs typeface="Times New Roman" panose="02020603050405020304" pitchFamily="18" charset="0"/>
                  </a:rPr>
                  <a:t>Unconditional </a:t>
                </a:r>
                <a:r>
                  <a:rPr lang="en-US" sz="2200" dirty="0" smtClean="0">
                    <a:solidFill>
                      <a:schemeClr val="tx1"/>
                    </a:solidFill>
                    <a:latin typeface="Times New Roman" panose="02020603050405020304" pitchFamily="18" charset="0"/>
                    <a:cs typeface="Times New Roman" panose="02020603050405020304" pitchFamily="18" charset="0"/>
                  </a:rPr>
                  <a:t>Mean</a:t>
                </a:r>
                <a:endParaRPr lang="en-US" sz="2200" dirty="0">
                  <a:solidFill>
                    <a:schemeClr val="tx1"/>
                  </a:solidFill>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sz="2200" i="1">
                          <a:solidFill>
                            <a:schemeClr val="tx1"/>
                          </a:solidFill>
                          <a:latin typeface="Cambria Math"/>
                        </a:rPr>
                        <m:t>𝐸</m:t>
                      </m:r>
                      <m:d>
                        <m:dPr>
                          <m:ctrlPr>
                            <a:rPr lang="en-US" sz="2200" i="1">
                              <a:solidFill>
                                <a:schemeClr val="tx1"/>
                              </a:solidFill>
                              <a:latin typeface="Cambria Math"/>
                            </a:rPr>
                          </m:ctrlPr>
                        </m:dPr>
                        <m:e>
                          <m:sSub>
                            <m:sSubPr>
                              <m:ctrlPr>
                                <a:rPr lang="en-US" sz="2200" i="1">
                                  <a:solidFill>
                                    <a:schemeClr val="tx1"/>
                                  </a:solidFill>
                                  <a:latin typeface="Cambria Math"/>
                                </a:rPr>
                              </m:ctrlPr>
                            </m:sSubPr>
                            <m:e>
                              <m:r>
                                <a:rPr lang="en-US" sz="2200" i="1">
                                  <a:solidFill>
                                    <a:schemeClr val="tx1"/>
                                  </a:solidFill>
                                  <a:latin typeface="Cambria Math"/>
                                </a:rPr>
                                <m:t>𝑋</m:t>
                              </m:r>
                            </m:e>
                            <m:sub>
                              <m:r>
                                <a:rPr lang="en-US" sz="2200" i="1">
                                  <a:solidFill>
                                    <a:schemeClr val="tx1"/>
                                  </a:solidFill>
                                  <a:latin typeface="Cambria Math"/>
                                </a:rPr>
                                <m:t>𝑡</m:t>
                              </m:r>
                            </m:sub>
                          </m:sSub>
                        </m:e>
                      </m:d>
                      <m:r>
                        <a:rPr lang="en-US" sz="2200" i="1">
                          <a:solidFill>
                            <a:schemeClr val="tx1"/>
                          </a:solidFill>
                          <a:latin typeface="Cambria Math"/>
                        </a:rPr>
                        <m:t>=</m:t>
                      </m:r>
                      <m:r>
                        <a:rPr lang="en-US" sz="2200" i="1">
                          <a:solidFill>
                            <a:schemeClr val="tx1"/>
                          </a:solidFill>
                          <a:latin typeface="Cambria Math"/>
                        </a:rPr>
                        <m:t>𝐸</m:t>
                      </m:r>
                      <m:d>
                        <m:dPr>
                          <m:ctrlPr>
                            <a:rPr lang="en-US" sz="2200" i="1">
                              <a:solidFill>
                                <a:schemeClr val="tx1"/>
                              </a:solidFill>
                              <a:latin typeface="Cambria Math"/>
                            </a:rPr>
                          </m:ctrlPr>
                        </m:dPr>
                        <m:e>
                          <m:sSub>
                            <m:sSubPr>
                              <m:ctrlPr>
                                <a:rPr lang="en-US" sz="2200" i="1">
                                  <a:solidFill>
                                    <a:schemeClr val="tx1"/>
                                  </a:solidFill>
                                  <a:latin typeface="Cambria Math"/>
                                </a:rPr>
                              </m:ctrlPr>
                            </m:sSubPr>
                            <m:e>
                              <m:r>
                                <a:rPr lang="en-US" sz="2200" i="1">
                                  <a:solidFill>
                                    <a:schemeClr val="tx1"/>
                                  </a:solidFill>
                                  <a:latin typeface="Cambria Math"/>
                                </a:rPr>
                                <m:t>𝑍</m:t>
                              </m:r>
                            </m:e>
                            <m:sub>
                              <m:r>
                                <a:rPr lang="en-US" sz="2200" i="1">
                                  <a:solidFill>
                                    <a:schemeClr val="tx1"/>
                                  </a:solidFill>
                                  <a:latin typeface="Cambria Math"/>
                                </a:rPr>
                                <m:t>𝑡</m:t>
                              </m:r>
                            </m:sub>
                          </m:sSub>
                          <m:rad>
                            <m:radPr>
                              <m:degHide m:val="on"/>
                              <m:ctrlPr>
                                <a:rPr lang="en-US" sz="2200" i="1">
                                  <a:solidFill>
                                    <a:schemeClr val="tx1"/>
                                  </a:solidFill>
                                  <a:latin typeface="Cambria Math"/>
                                </a:rPr>
                              </m:ctrlPr>
                            </m:radPr>
                            <m:deg/>
                            <m:e>
                              <m:sSub>
                                <m:sSubPr>
                                  <m:ctrlPr>
                                    <a:rPr lang="en-US" sz="2200" i="1">
                                      <a:solidFill>
                                        <a:schemeClr val="tx1"/>
                                      </a:solidFill>
                                      <a:latin typeface="Cambria Math"/>
                                    </a:rPr>
                                  </m:ctrlPr>
                                </m:sSubPr>
                                <m:e>
                                  <m:r>
                                    <a:rPr lang="en-US" sz="2200" i="1">
                                      <a:solidFill>
                                        <a:schemeClr val="tx1"/>
                                      </a:solidFill>
                                      <a:latin typeface="Cambria Math"/>
                                    </a:rPr>
                                    <m:t>𝛼</m:t>
                                  </m:r>
                                </m:e>
                                <m:sub>
                                  <m:r>
                                    <a:rPr lang="en-US" sz="2200" i="1">
                                      <a:solidFill>
                                        <a:schemeClr val="tx1"/>
                                      </a:solidFill>
                                      <a:latin typeface="Cambria Math"/>
                                    </a:rPr>
                                    <m:t>0</m:t>
                                  </m:r>
                                </m:sub>
                              </m:sSub>
                              <m:r>
                                <a:rPr lang="en-US" sz="2200" i="1">
                                  <a:solidFill>
                                    <a:schemeClr val="tx1"/>
                                  </a:solidFill>
                                  <a:latin typeface="Cambria Math"/>
                                </a:rPr>
                                <m:t>+</m:t>
                              </m:r>
                              <m:sSub>
                                <m:sSubPr>
                                  <m:ctrlPr>
                                    <a:rPr lang="en-US" sz="2200" i="1">
                                      <a:solidFill>
                                        <a:schemeClr val="tx1"/>
                                      </a:solidFill>
                                      <a:latin typeface="Cambria Math"/>
                                    </a:rPr>
                                  </m:ctrlPr>
                                </m:sSubPr>
                                <m:e>
                                  <m:r>
                                    <a:rPr lang="en-US" sz="2200" i="1">
                                      <a:solidFill>
                                        <a:schemeClr val="tx1"/>
                                      </a:solidFill>
                                      <a:latin typeface="Cambria Math"/>
                                    </a:rPr>
                                    <m:t>𝛼</m:t>
                                  </m:r>
                                </m:e>
                                <m:sub>
                                  <m:r>
                                    <a:rPr lang="en-US" sz="2200" i="1">
                                      <a:solidFill>
                                        <a:schemeClr val="tx1"/>
                                      </a:solidFill>
                                      <a:latin typeface="Cambria Math"/>
                                    </a:rPr>
                                    <m:t>1</m:t>
                                  </m:r>
                                </m:sub>
                              </m:sSub>
                              <m:sSubSup>
                                <m:sSubSupPr>
                                  <m:ctrlPr>
                                    <a:rPr lang="en-US" sz="2200" i="1">
                                      <a:solidFill>
                                        <a:schemeClr val="tx1"/>
                                      </a:solidFill>
                                      <a:latin typeface="Cambria Math"/>
                                    </a:rPr>
                                  </m:ctrlPr>
                                </m:sSubSupPr>
                                <m:e>
                                  <m:r>
                                    <a:rPr lang="en-US" sz="2200" i="1">
                                      <a:solidFill>
                                        <a:schemeClr val="tx1"/>
                                      </a:solidFill>
                                      <a:latin typeface="Cambria Math"/>
                                    </a:rPr>
                                    <m:t>𝑋</m:t>
                                  </m:r>
                                </m:e>
                                <m:sub>
                                  <m:r>
                                    <a:rPr lang="en-US" sz="2200" i="1">
                                      <a:solidFill>
                                        <a:schemeClr val="tx1"/>
                                      </a:solidFill>
                                      <a:latin typeface="Cambria Math"/>
                                    </a:rPr>
                                    <m:t>𝑡</m:t>
                                  </m:r>
                                  <m:r>
                                    <a:rPr lang="en-US" sz="2200" i="1">
                                      <a:solidFill>
                                        <a:schemeClr val="tx1"/>
                                      </a:solidFill>
                                      <a:latin typeface="Cambria Math"/>
                                    </a:rPr>
                                    <m:t>−1</m:t>
                                  </m:r>
                                </m:sub>
                                <m:sup>
                                  <m:r>
                                    <a:rPr lang="en-US" sz="2200" i="1">
                                      <a:solidFill>
                                        <a:schemeClr val="tx1"/>
                                      </a:solidFill>
                                      <a:latin typeface="Cambria Math"/>
                                    </a:rPr>
                                    <m:t>2</m:t>
                                  </m:r>
                                </m:sup>
                              </m:sSubSup>
                            </m:e>
                          </m:rad>
                        </m:e>
                      </m:d>
                      <m:r>
                        <a:rPr lang="en-US" sz="2200" i="1">
                          <a:solidFill>
                            <a:schemeClr val="tx1"/>
                          </a:solidFill>
                          <a:latin typeface="Cambria Math"/>
                        </a:rPr>
                        <m:t>=</m:t>
                      </m:r>
                      <m:r>
                        <a:rPr lang="en-US" sz="2200" i="1">
                          <a:solidFill>
                            <a:schemeClr val="tx1"/>
                          </a:solidFill>
                          <a:latin typeface="Cambria Math"/>
                        </a:rPr>
                        <m:t>𝐸</m:t>
                      </m:r>
                      <m:d>
                        <m:dPr>
                          <m:ctrlPr>
                            <a:rPr lang="en-US" sz="2200" i="1">
                              <a:solidFill>
                                <a:schemeClr val="tx1"/>
                              </a:solidFill>
                              <a:latin typeface="Cambria Math"/>
                            </a:rPr>
                          </m:ctrlPr>
                        </m:dPr>
                        <m:e>
                          <m:sSub>
                            <m:sSubPr>
                              <m:ctrlPr>
                                <a:rPr lang="en-US" sz="2200" i="1">
                                  <a:solidFill>
                                    <a:schemeClr val="tx1"/>
                                  </a:solidFill>
                                  <a:latin typeface="Cambria Math"/>
                                </a:rPr>
                              </m:ctrlPr>
                            </m:sSubPr>
                            <m:e>
                              <m:r>
                                <a:rPr lang="en-US" sz="2200" i="1">
                                  <a:solidFill>
                                    <a:schemeClr val="tx1"/>
                                  </a:solidFill>
                                  <a:latin typeface="Cambria Math"/>
                                </a:rPr>
                                <m:t>𝑍</m:t>
                              </m:r>
                            </m:e>
                            <m:sub>
                              <m:r>
                                <a:rPr lang="en-US" sz="2200" i="1">
                                  <a:solidFill>
                                    <a:schemeClr val="tx1"/>
                                  </a:solidFill>
                                  <a:latin typeface="Cambria Math"/>
                                </a:rPr>
                                <m:t>𝑡</m:t>
                              </m:r>
                            </m:sub>
                          </m:sSub>
                        </m:e>
                      </m:d>
                      <m:r>
                        <a:rPr lang="en-US" sz="2200" i="1">
                          <a:solidFill>
                            <a:schemeClr val="tx1"/>
                          </a:solidFill>
                          <a:latin typeface="Cambria Math"/>
                        </a:rPr>
                        <m:t>𝐸</m:t>
                      </m:r>
                      <m:d>
                        <m:dPr>
                          <m:ctrlPr>
                            <a:rPr lang="en-US" sz="2200" i="1">
                              <a:solidFill>
                                <a:schemeClr val="tx1"/>
                              </a:solidFill>
                              <a:latin typeface="Cambria Math"/>
                            </a:rPr>
                          </m:ctrlPr>
                        </m:dPr>
                        <m:e>
                          <m:rad>
                            <m:radPr>
                              <m:degHide m:val="on"/>
                              <m:ctrlPr>
                                <a:rPr lang="en-US" sz="2200" i="1">
                                  <a:solidFill>
                                    <a:schemeClr val="tx1"/>
                                  </a:solidFill>
                                  <a:latin typeface="Cambria Math"/>
                                </a:rPr>
                              </m:ctrlPr>
                            </m:radPr>
                            <m:deg/>
                            <m:e>
                              <m:sSub>
                                <m:sSubPr>
                                  <m:ctrlPr>
                                    <a:rPr lang="en-US" sz="2200" i="1">
                                      <a:solidFill>
                                        <a:schemeClr val="tx1"/>
                                      </a:solidFill>
                                      <a:latin typeface="Cambria Math"/>
                                    </a:rPr>
                                  </m:ctrlPr>
                                </m:sSubPr>
                                <m:e>
                                  <m:r>
                                    <a:rPr lang="en-US" sz="2200" i="1">
                                      <a:solidFill>
                                        <a:schemeClr val="tx1"/>
                                      </a:solidFill>
                                      <a:latin typeface="Cambria Math"/>
                                    </a:rPr>
                                    <m:t>𝛼</m:t>
                                  </m:r>
                                </m:e>
                                <m:sub>
                                  <m:r>
                                    <a:rPr lang="en-US" sz="2200" i="1">
                                      <a:solidFill>
                                        <a:schemeClr val="tx1"/>
                                      </a:solidFill>
                                      <a:latin typeface="Cambria Math"/>
                                    </a:rPr>
                                    <m:t>0</m:t>
                                  </m:r>
                                </m:sub>
                              </m:sSub>
                              <m:r>
                                <a:rPr lang="en-US" sz="2200" i="1">
                                  <a:solidFill>
                                    <a:schemeClr val="tx1"/>
                                  </a:solidFill>
                                  <a:latin typeface="Cambria Math"/>
                                </a:rPr>
                                <m:t>+</m:t>
                              </m:r>
                              <m:sSub>
                                <m:sSubPr>
                                  <m:ctrlPr>
                                    <a:rPr lang="en-US" sz="2200" i="1">
                                      <a:solidFill>
                                        <a:schemeClr val="tx1"/>
                                      </a:solidFill>
                                      <a:latin typeface="Cambria Math"/>
                                    </a:rPr>
                                  </m:ctrlPr>
                                </m:sSubPr>
                                <m:e>
                                  <m:r>
                                    <a:rPr lang="en-US" sz="2200" i="1">
                                      <a:solidFill>
                                        <a:schemeClr val="tx1"/>
                                      </a:solidFill>
                                      <a:latin typeface="Cambria Math"/>
                                    </a:rPr>
                                    <m:t>𝛼</m:t>
                                  </m:r>
                                </m:e>
                                <m:sub>
                                  <m:r>
                                    <a:rPr lang="en-US" sz="2200" i="1">
                                      <a:solidFill>
                                        <a:schemeClr val="tx1"/>
                                      </a:solidFill>
                                      <a:latin typeface="Cambria Math"/>
                                    </a:rPr>
                                    <m:t>1</m:t>
                                  </m:r>
                                </m:sub>
                              </m:sSub>
                              <m:sSubSup>
                                <m:sSubSupPr>
                                  <m:ctrlPr>
                                    <a:rPr lang="en-US" sz="2200" i="1">
                                      <a:solidFill>
                                        <a:schemeClr val="tx1"/>
                                      </a:solidFill>
                                      <a:latin typeface="Cambria Math"/>
                                    </a:rPr>
                                  </m:ctrlPr>
                                </m:sSubSupPr>
                                <m:e>
                                  <m:r>
                                    <a:rPr lang="en-US" sz="2200" i="1">
                                      <a:solidFill>
                                        <a:schemeClr val="tx1"/>
                                      </a:solidFill>
                                      <a:latin typeface="Cambria Math"/>
                                    </a:rPr>
                                    <m:t>𝑋</m:t>
                                  </m:r>
                                </m:e>
                                <m:sub>
                                  <m:r>
                                    <a:rPr lang="en-US" sz="2200" i="1">
                                      <a:solidFill>
                                        <a:schemeClr val="tx1"/>
                                      </a:solidFill>
                                      <a:latin typeface="Cambria Math"/>
                                    </a:rPr>
                                    <m:t>𝑡</m:t>
                                  </m:r>
                                  <m:r>
                                    <a:rPr lang="en-US" sz="2200" i="1">
                                      <a:solidFill>
                                        <a:schemeClr val="tx1"/>
                                      </a:solidFill>
                                      <a:latin typeface="Cambria Math"/>
                                    </a:rPr>
                                    <m:t>−1</m:t>
                                  </m:r>
                                </m:sub>
                                <m:sup>
                                  <m:r>
                                    <a:rPr lang="en-US" sz="2200" i="1">
                                      <a:solidFill>
                                        <a:schemeClr val="tx1"/>
                                      </a:solidFill>
                                      <a:latin typeface="Cambria Math"/>
                                    </a:rPr>
                                    <m:t>2</m:t>
                                  </m:r>
                                </m:sup>
                              </m:sSubSup>
                            </m:e>
                          </m:rad>
                        </m:e>
                      </m:d>
                      <m:r>
                        <a:rPr lang="en-US" sz="2200" i="1">
                          <a:solidFill>
                            <a:schemeClr val="tx1"/>
                          </a:solidFill>
                          <a:latin typeface="Cambria Math"/>
                        </a:rPr>
                        <m:t>=0</m:t>
                      </m:r>
                    </m:oMath>
                  </m:oMathPara>
                </a14:m>
                <a:endParaRPr lang="en-US" sz="2200" dirty="0" smtClean="0">
                  <a:solidFill>
                    <a:schemeClr val="tx1"/>
                  </a:solidFill>
                  <a:latin typeface="Times New Roman" panose="02020603050405020304" pitchFamily="18" charset="0"/>
                  <a:cs typeface="Times New Roman" panose="02020603050405020304" pitchFamily="18" charset="0"/>
                </a:endParaRPr>
              </a:p>
              <a:p>
                <a:r>
                  <a:rPr lang="en-US" sz="2200" dirty="0">
                    <a:solidFill>
                      <a:schemeClr val="tx1"/>
                    </a:solidFill>
                    <a:latin typeface="Times New Roman" panose="02020603050405020304" pitchFamily="18" charset="0"/>
                    <a:cs typeface="Times New Roman" panose="02020603050405020304" pitchFamily="18" charset="0"/>
                  </a:rPr>
                  <a:t>So </a:t>
                </a:r>
                <a14:m>
                  <m:oMath xmlns:m="http://schemas.openxmlformats.org/officeDocument/2006/math">
                    <m:sSub>
                      <m:sSubPr>
                        <m:ctrlPr>
                          <a:rPr lang="en-US" sz="2200" i="1">
                            <a:solidFill>
                              <a:schemeClr val="tx1"/>
                            </a:solidFill>
                            <a:latin typeface="Cambria Math"/>
                          </a:rPr>
                        </m:ctrlPr>
                      </m:sSubPr>
                      <m:e>
                        <m:r>
                          <a:rPr lang="en-US" sz="2200" i="1">
                            <a:solidFill>
                              <a:schemeClr val="tx1"/>
                            </a:solidFill>
                            <a:latin typeface="Cambria Math"/>
                          </a:rPr>
                          <m:t>𝑋</m:t>
                        </m:r>
                      </m:e>
                      <m:sub>
                        <m:r>
                          <a:rPr lang="en-US" sz="2200" i="1">
                            <a:solidFill>
                              <a:schemeClr val="tx1"/>
                            </a:solidFill>
                            <a:latin typeface="Cambria Math"/>
                          </a:rPr>
                          <m:t>𝑡</m:t>
                        </m:r>
                      </m:sub>
                    </m:sSub>
                  </m:oMath>
                </a14:m>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have mean zero</a:t>
                </a:r>
                <a:endParaRPr lang="en-US" sz="2200" dirty="0" smtClean="0">
                  <a:solidFill>
                    <a:schemeClr val="tx1"/>
                  </a:solidFill>
                  <a:latin typeface="Times New Roman" panose="02020603050405020304" pitchFamily="18" charset="0"/>
                  <a:cs typeface="Times New Roman" panose="020206030504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66247" y="1373914"/>
                <a:ext cx="8714468" cy="5320800"/>
              </a:xfrm>
              <a:blipFill rotWithShape="1">
                <a:blip r:embed="rId3"/>
                <a:stretch>
                  <a:fillRect l="-840" t="-687" r="-770" b="-206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F5CE407-6216-4202-80E4-A30DC2F709B2}" type="slidenum">
              <a:rPr lang="en-US" smtClean="0"/>
              <a:pPr/>
              <a:t>16</a:t>
            </a:fld>
            <a:endParaRPr lang="en-US"/>
          </a:p>
        </p:txBody>
      </p:sp>
    </p:spTree>
    <p:extLst>
      <p:ext uri="{BB962C8B-B14F-4D97-AF65-F5344CB8AC3E}">
        <p14:creationId xmlns:p14="http://schemas.microsoft.com/office/powerpoint/2010/main" val="14244391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33515"/>
            <a:ext cx="8042276" cy="651878"/>
          </a:xfrm>
        </p:spPr>
        <p:txBody>
          <a:bodyPr/>
          <a:lstStyle/>
          <a:p>
            <a:pPr algn="l"/>
            <a:r>
              <a:rPr lang="en-US" dirty="0" smtClean="0">
                <a:latin typeface="Times New Roman"/>
                <a:cs typeface="Times New Roman"/>
              </a:rPr>
              <a:t>Time series-ARCH</a:t>
            </a:r>
            <a:endParaRPr lang="en-US" dirty="0">
              <a:latin typeface="Times New Roman"/>
              <a:cs typeface="Times New Roman"/>
            </a:endParaRPr>
          </a:p>
        </p:txBody>
      </p:sp>
      <p:pic>
        <p:nvPicPr>
          <p:cNvPr id="98306" name="Picture 2"/>
          <p:cNvPicPr>
            <a:picLocks noGrp="1" noChangeAspect="1" noChangeArrowheads="1"/>
          </p:cNvPicPr>
          <p:nvPr>
            <p:ph idx="1"/>
          </p:nvPr>
        </p:nvPicPr>
        <p:blipFill>
          <a:blip r:embed="rId3" cstate="print"/>
          <a:srcRect/>
          <a:stretch>
            <a:fillRect/>
          </a:stretch>
        </p:blipFill>
        <p:spPr bwMode="auto">
          <a:xfrm>
            <a:off x="889000" y="2266950"/>
            <a:ext cx="7362825" cy="30099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7F5CE407-6216-4202-80E4-A30DC2F709B2}" type="slidenum">
              <a:rPr lang="en-US" smtClean="0"/>
              <a:pPr/>
              <a:t>17</a:t>
            </a:fld>
            <a:endParaRPr lang="en-US"/>
          </a:p>
        </p:txBody>
      </p:sp>
    </p:spTree>
    <p:extLst>
      <p:ext uri="{BB962C8B-B14F-4D97-AF65-F5344CB8AC3E}">
        <p14:creationId xmlns:p14="http://schemas.microsoft.com/office/powerpoint/2010/main" val="14670930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33515"/>
            <a:ext cx="8042276" cy="651878"/>
          </a:xfrm>
        </p:spPr>
        <p:txBody>
          <a:bodyPr/>
          <a:lstStyle/>
          <a:p>
            <a:pPr algn="l"/>
            <a:r>
              <a:rPr lang="en-US" dirty="0" smtClean="0">
                <a:latin typeface="Times New Roman"/>
                <a:cs typeface="Times New Roman"/>
              </a:rPr>
              <a:t>Time series-ARCH</a:t>
            </a:r>
            <a:endParaRPr lang="en-US" dirty="0">
              <a:latin typeface="Times New Roman"/>
              <a:cs typeface="Times New Roman"/>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9275" y="942771"/>
                <a:ext cx="8042276" cy="5656621"/>
              </a:xfrm>
            </p:spPr>
            <p:txBody>
              <a:bodyPr/>
              <a:lstStyle/>
              <a:p>
                <a:endParaRPr lang="en-US" dirty="0" smtClean="0">
                  <a:solidFill>
                    <a:schemeClr val="tx1"/>
                  </a:solidFill>
                </a:endParaRPr>
              </a:p>
              <a:p>
                <a14:m>
                  <m:oMath xmlns:m="http://schemas.openxmlformats.org/officeDocument/2006/math">
                    <m:sSub>
                      <m:sSubPr>
                        <m:ctrlPr>
                          <a:rPr lang="en-US" i="1">
                            <a:solidFill>
                              <a:schemeClr val="tx1"/>
                            </a:solidFill>
                            <a:latin typeface="Cambria Math"/>
                            <a:cs typeface="Times New Roman"/>
                          </a:rPr>
                        </m:ctrlPr>
                      </m:sSubPr>
                      <m:e>
                        <m:r>
                          <a:rPr lang="en-US" i="1">
                            <a:solidFill>
                              <a:schemeClr val="tx1"/>
                            </a:solidFill>
                            <a:latin typeface="Cambria Math"/>
                            <a:cs typeface="Times New Roman"/>
                          </a:rPr>
                          <m:t>𝑋</m:t>
                        </m:r>
                      </m:e>
                      <m:sub>
                        <m:r>
                          <a:rPr lang="en-US" i="1">
                            <a:solidFill>
                              <a:schemeClr val="tx1"/>
                            </a:solidFill>
                            <a:latin typeface="Cambria Math"/>
                            <a:cs typeface="Times New Roman"/>
                          </a:rPr>
                          <m:t>𝑡</m:t>
                        </m:r>
                      </m:sub>
                    </m:sSub>
                  </m:oMath>
                </a14:m>
                <a:r>
                  <a:rPr lang="en-US" dirty="0">
                    <a:solidFill>
                      <a:schemeClr val="tx1"/>
                    </a:solidFill>
                    <a:latin typeface="Times New Roman"/>
                    <a:cs typeface="Times New Roman"/>
                  </a:rPr>
                  <a:t> have unconditional variance given </a:t>
                </a:r>
                <a:r>
                  <a:rPr lang="en-US" dirty="0" smtClean="0">
                    <a:solidFill>
                      <a:schemeClr val="tx1"/>
                    </a:solidFill>
                    <a:latin typeface="Times New Roman"/>
                    <a:cs typeface="Times New Roman"/>
                  </a:rPr>
                  <a:t>by </a:t>
                </a:r>
                <a14:m>
                  <m:oMath xmlns:m="http://schemas.openxmlformats.org/officeDocument/2006/math">
                    <m:r>
                      <a:rPr lang="en-US">
                        <a:solidFill>
                          <a:schemeClr val="tx1"/>
                        </a:solidFill>
                        <a:latin typeface="Cambria Math"/>
                        <a:cs typeface="Times New Roman"/>
                      </a:rPr>
                      <m:t>𝑉𝑎𝑟</m:t>
                    </m:r>
                    <m:d>
                      <m:dPr>
                        <m:ctrlPr>
                          <a:rPr lang="en-US" i="1">
                            <a:solidFill>
                              <a:schemeClr val="tx1"/>
                            </a:solidFill>
                            <a:latin typeface="Cambria Math"/>
                            <a:cs typeface="Times New Roman"/>
                          </a:rPr>
                        </m:ctrlPr>
                      </m:dPr>
                      <m:e>
                        <m:sSub>
                          <m:sSubPr>
                            <m:ctrlPr>
                              <a:rPr lang="en-US" i="1">
                                <a:solidFill>
                                  <a:schemeClr val="tx1"/>
                                </a:solidFill>
                                <a:latin typeface="Cambria Math"/>
                                <a:cs typeface="Times New Roman"/>
                              </a:rPr>
                            </m:ctrlPr>
                          </m:sSubPr>
                          <m:e>
                            <m:r>
                              <a:rPr lang="en-US">
                                <a:solidFill>
                                  <a:schemeClr val="tx1"/>
                                </a:solidFill>
                                <a:latin typeface="Cambria Math"/>
                                <a:cs typeface="Times New Roman"/>
                              </a:rPr>
                              <m:t>𝑋</m:t>
                            </m:r>
                          </m:e>
                          <m:sub>
                            <m:r>
                              <a:rPr lang="en-US">
                                <a:solidFill>
                                  <a:schemeClr val="tx1"/>
                                </a:solidFill>
                                <a:latin typeface="Cambria Math"/>
                                <a:cs typeface="Times New Roman"/>
                              </a:rPr>
                              <m:t>𝑡</m:t>
                            </m:r>
                          </m:sub>
                        </m:sSub>
                      </m:e>
                    </m:d>
                    <m:r>
                      <a:rPr lang="en-US">
                        <a:solidFill>
                          <a:schemeClr val="tx1"/>
                        </a:solidFill>
                        <a:latin typeface="Cambria Math"/>
                        <a:cs typeface="Times New Roman"/>
                      </a:rPr>
                      <m:t>=</m:t>
                    </m:r>
                    <m:f>
                      <m:fPr>
                        <m:ctrlPr>
                          <a:rPr lang="en-US" i="1">
                            <a:solidFill>
                              <a:schemeClr val="tx1"/>
                            </a:solidFill>
                            <a:latin typeface="Cambria Math"/>
                            <a:cs typeface="Times New Roman"/>
                          </a:rPr>
                        </m:ctrlPr>
                      </m:fPr>
                      <m:num>
                        <m:sSub>
                          <m:sSubPr>
                            <m:ctrlPr>
                              <a:rPr lang="en-US" i="1">
                                <a:solidFill>
                                  <a:schemeClr val="tx1"/>
                                </a:solidFill>
                                <a:latin typeface="Cambria Math"/>
                                <a:cs typeface="Times New Roman"/>
                              </a:rPr>
                            </m:ctrlPr>
                          </m:sSubPr>
                          <m:e>
                            <m:r>
                              <a:rPr lang="en-US">
                                <a:solidFill>
                                  <a:schemeClr val="tx1"/>
                                </a:solidFill>
                                <a:latin typeface="Cambria Math"/>
                                <a:cs typeface="Times New Roman"/>
                              </a:rPr>
                              <m:t>𝛼</m:t>
                            </m:r>
                          </m:e>
                          <m:sub>
                            <m:r>
                              <a:rPr lang="en-US">
                                <a:solidFill>
                                  <a:schemeClr val="tx1"/>
                                </a:solidFill>
                                <a:latin typeface="Cambria Math"/>
                                <a:cs typeface="Times New Roman"/>
                              </a:rPr>
                              <m:t>0</m:t>
                            </m:r>
                          </m:sub>
                        </m:sSub>
                      </m:num>
                      <m:den>
                        <m:r>
                          <a:rPr lang="en-US">
                            <a:solidFill>
                              <a:schemeClr val="tx1"/>
                            </a:solidFill>
                            <a:latin typeface="Cambria Math"/>
                            <a:cs typeface="Times New Roman"/>
                          </a:rPr>
                          <m:t>1−</m:t>
                        </m:r>
                        <m:sSub>
                          <m:sSubPr>
                            <m:ctrlPr>
                              <a:rPr lang="en-US" i="1">
                                <a:solidFill>
                                  <a:schemeClr val="tx1"/>
                                </a:solidFill>
                                <a:latin typeface="Cambria Math"/>
                                <a:cs typeface="Times New Roman"/>
                              </a:rPr>
                            </m:ctrlPr>
                          </m:sSubPr>
                          <m:e>
                            <m:r>
                              <a:rPr lang="en-US">
                                <a:solidFill>
                                  <a:schemeClr val="tx1"/>
                                </a:solidFill>
                                <a:latin typeface="Cambria Math"/>
                                <a:cs typeface="Times New Roman"/>
                              </a:rPr>
                              <m:t>𝛼</m:t>
                            </m:r>
                          </m:e>
                          <m:sub>
                            <m:r>
                              <a:rPr lang="en-US">
                                <a:solidFill>
                                  <a:schemeClr val="tx1"/>
                                </a:solidFill>
                                <a:latin typeface="Cambria Math"/>
                                <a:cs typeface="Times New Roman"/>
                              </a:rPr>
                              <m:t>1</m:t>
                            </m:r>
                          </m:sub>
                        </m:sSub>
                      </m:den>
                    </m:f>
                  </m:oMath>
                </a14:m>
                <a:endParaRPr lang="en-US" dirty="0" smtClean="0">
                  <a:solidFill>
                    <a:schemeClr val="tx1"/>
                  </a:solidFill>
                </a:endParaRPr>
              </a:p>
              <a:p>
                <a:r>
                  <a:rPr lang="en-US" dirty="0" smtClean="0">
                    <a:solidFill>
                      <a:schemeClr val="tx1"/>
                    </a:solidFill>
                    <a:latin typeface="Times New Roman"/>
                    <a:cs typeface="Times New Roman"/>
                  </a:rPr>
                  <a:t>Proof 1 (use the </a:t>
                </a:r>
                <a:r>
                  <a:rPr lang="en-US" u="sng" dirty="0" smtClean="0">
                    <a:solidFill>
                      <a:schemeClr val="tx1"/>
                    </a:solidFill>
                    <a:latin typeface="Times New Roman"/>
                    <a:cs typeface="Times New Roman"/>
                  </a:rPr>
                  <a:t>law of total variance</a:t>
                </a:r>
                <a:r>
                  <a:rPr lang="en-US" dirty="0" smtClean="0">
                    <a:solidFill>
                      <a:schemeClr val="tx1"/>
                    </a:solidFill>
                    <a:latin typeface="Times New Roman"/>
                    <a:cs typeface="Times New Roman"/>
                  </a:rPr>
                  <a:t>):</a:t>
                </a:r>
              </a:p>
              <a:p>
                <a:endParaRPr lang="en-US" sz="800" dirty="0">
                  <a:solidFill>
                    <a:schemeClr val="tx1"/>
                  </a:solidFill>
                  <a:latin typeface="Times New Roman"/>
                  <a:cs typeface="Times New Roman"/>
                </a:endParaRPr>
              </a:p>
              <a:p>
                <a:pPr marL="0" indent="0">
                  <a:buNone/>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a:rPr>
                        <m:t>𝑉𝑎𝑟</m:t>
                      </m:r>
                      <m:d>
                        <m:dPr>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a:rPr>
                                <m:t>𝑋</m:t>
                              </m:r>
                            </m:e>
                            <m:sub>
                              <m:r>
                                <a:rPr lang="en-US" i="1">
                                  <a:solidFill>
                                    <a:schemeClr val="tx1"/>
                                  </a:solidFill>
                                  <a:latin typeface="Cambria Math"/>
                                </a:rPr>
                                <m:t>𝑡</m:t>
                              </m:r>
                            </m:sub>
                          </m:sSub>
                        </m:e>
                      </m:d>
                      <m:r>
                        <a:rPr lang="en-US" i="1">
                          <a:solidFill>
                            <a:schemeClr val="tx1"/>
                          </a:solidFill>
                          <a:latin typeface="Cambria Math"/>
                        </a:rPr>
                        <m:t>=</m:t>
                      </m:r>
                      <m:r>
                        <a:rPr lang="en-US" i="1">
                          <a:solidFill>
                            <a:schemeClr val="tx1"/>
                          </a:solidFill>
                          <a:latin typeface="Cambria Math"/>
                        </a:rPr>
                        <m:t>𝐸</m:t>
                      </m:r>
                      <m:d>
                        <m:dPr>
                          <m:ctrlPr>
                            <a:rPr lang="en-US" i="1">
                              <a:solidFill>
                                <a:schemeClr val="tx1"/>
                              </a:solidFill>
                              <a:latin typeface="Cambria Math"/>
                            </a:rPr>
                          </m:ctrlPr>
                        </m:dPr>
                        <m:e>
                          <m:r>
                            <a:rPr lang="en-US" i="1">
                              <a:solidFill>
                                <a:schemeClr val="tx1"/>
                              </a:solidFill>
                              <a:latin typeface="Cambria Math"/>
                            </a:rPr>
                            <m:t>𝑉𝑎𝑟</m:t>
                          </m:r>
                          <m:d>
                            <m:dPr>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a:rPr>
                                    <m:t>𝑋</m:t>
                                  </m:r>
                                </m:e>
                                <m:sub>
                                  <m:r>
                                    <a:rPr lang="en-US" i="1">
                                      <a:solidFill>
                                        <a:schemeClr val="tx1"/>
                                      </a:solidFill>
                                      <a:latin typeface="Cambria Math"/>
                                    </a:rPr>
                                    <m:t>𝑡</m:t>
                                  </m:r>
                                </m:sub>
                              </m:sSub>
                            </m:e>
                            <m:e>
                              <m:sSub>
                                <m:sSubPr>
                                  <m:ctrlPr>
                                    <a:rPr lang="en-US" i="1">
                                      <a:solidFill>
                                        <a:schemeClr val="tx1"/>
                                      </a:solidFill>
                                      <a:latin typeface="Cambria Math"/>
                                    </a:rPr>
                                  </m:ctrlPr>
                                </m:sSubPr>
                                <m:e>
                                  <m:r>
                                    <a:rPr lang="en-US" i="1">
                                      <a:solidFill>
                                        <a:schemeClr val="tx1"/>
                                      </a:solidFill>
                                      <a:latin typeface="Cambria Math"/>
                                    </a:rPr>
                                    <m:t>𝐼</m:t>
                                  </m:r>
                                </m:e>
                                <m:sub>
                                  <m:r>
                                    <a:rPr lang="en-US" i="1">
                                      <a:solidFill>
                                        <a:schemeClr val="tx1"/>
                                      </a:solidFill>
                                      <a:latin typeface="Cambria Math"/>
                                    </a:rPr>
                                    <m:t>𝑡</m:t>
                                  </m:r>
                                  <m:r>
                                    <a:rPr lang="en-US" i="1">
                                      <a:solidFill>
                                        <a:schemeClr val="tx1"/>
                                      </a:solidFill>
                                      <a:latin typeface="Cambria Math"/>
                                    </a:rPr>
                                    <m:t>−1</m:t>
                                  </m:r>
                                </m:sub>
                              </m:sSub>
                            </m:e>
                          </m:d>
                        </m:e>
                      </m:d>
                      <m:r>
                        <a:rPr lang="en-US" i="1">
                          <a:solidFill>
                            <a:schemeClr val="tx1"/>
                          </a:solidFill>
                          <a:latin typeface="Cambria Math"/>
                        </a:rPr>
                        <m:t>+</m:t>
                      </m:r>
                      <m:r>
                        <a:rPr lang="en-US" i="1">
                          <a:solidFill>
                            <a:schemeClr val="tx1"/>
                          </a:solidFill>
                          <a:latin typeface="Cambria Math"/>
                        </a:rPr>
                        <m:t>𝑉𝑎𝑟</m:t>
                      </m:r>
                      <m:d>
                        <m:dPr>
                          <m:ctrlPr>
                            <a:rPr lang="en-US" i="1">
                              <a:solidFill>
                                <a:schemeClr val="tx1"/>
                              </a:solidFill>
                              <a:latin typeface="Cambria Math"/>
                            </a:rPr>
                          </m:ctrlPr>
                        </m:dPr>
                        <m:e>
                          <m:r>
                            <a:rPr lang="en-US" i="1">
                              <a:solidFill>
                                <a:schemeClr val="tx1"/>
                              </a:solidFill>
                              <a:latin typeface="Cambria Math"/>
                            </a:rPr>
                            <m:t>𝐸</m:t>
                          </m:r>
                          <m:d>
                            <m:dPr>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a:rPr>
                                    <m:t>𝑋</m:t>
                                  </m:r>
                                </m:e>
                                <m:sub>
                                  <m:r>
                                    <a:rPr lang="en-US" i="1">
                                      <a:solidFill>
                                        <a:schemeClr val="tx1"/>
                                      </a:solidFill>
                                      <a:latin typeface="Cambria Math"/>
                                    </a:rPr>
                                    <m:t>𝑡</m:t>
                                  </m:r>
                                </m:sub>
                              </m:sSub>
                            </m:e>
                            <m:e>
                              <m:sSub>
                                <m:sSubPr>
                                  <m:ctrlPr>
                                    <a:rPr lang="en-US" i="1">
                                      <a:solidFill>
                                        <a:schemeClr val="tx1"/>
                                      </a:solidFill>
                                      <a:latin typeface="Cambria Math"/>
                                    </a:rPr>
                                  </m:ctrlPr>
                                </m:sSubPr>
                                <m:e>
                                  <m:r>
                                    <a:rPr lang="en-US" i="1">
                                      <a:solidFill>
                                        <a:schemeClr val="tx1"/>
                                      </a:solidFill>
                                      <a:latin typeface="Cambria Math"/>
                                    </a:rPr>
                                    <m:t>𝐼</m:t>
                                  </m:r>
                                </m:e>
                                <m:sub>
                                  <m:r>
                                    <a:rPr lang="en-US" i="1">
                                      <a:solidFill>
                                        <a:schemeClr val="tx1"/>
                                      </a:solidFill>
                                      <a:latin typeface="Cambria Math"/>
                                    </a:rPr>
                                    <m:t>𝑡</m:t>
                                  </m:r>
                                  <m:r>
                                    <a:rPr lang="en-US" i="1">
                                      <a:solidFill>
                                        <a:schemeClr val="tx1"/>
                                      </a:solidFill>
                                      <a:latin typeface="Cambria Math"/>
                                    </a:rPr>
                                    <m:t>−1</m:t>
                                  </m:r>
                                </m:sub>
                              </m:sSub>
                            </m:e>
                          </m:d>
                        </m:e>
                      </m:d>
                    </m:oMath>
                  </m:oMathPara>
                </a14:m>
                <a:endParaRPr lang="en-US" i="1" dirty="0" smtClean="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n-US" i="1">
                          <a:solidFill>
                            <a:schemeClr val="tx1"/>
                          </a:solidFill>
                          <a:latin typeface="Cambria Math"/>
                        </a:rPr>
                        <m:t>=</m:t>
                      </m:r>
                      <m:r>
                        <a:rPr lang="en-US" i="1">
                          <a:solidFill>
                            <a:schemeClr val="tx1"/>
                          </a:solidFill>
                          <a:latin typeface="Cambria Math"/>
                        </a:rPr>
                        <m:t>𝐸</m:t>
                      </m:r>
                      <m:d>
                        <m:dPr>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a:rPr>
                                <m:t>𝛼</m:t>
                              </m:r>
                            </m:e>
                            <m:sub>
                              <m:r>
                                <a:rPr lang="en-US" i="1">
                                  <a:solidFill>
                                    <a:schemeClr val="tx1"/>
                                  </a:solidFill>
                                  <a:latin typeface="Cambria Math"/>
                                </a:rPr>
                                <m:t>0</m:t>
                              </m:r>
                            </m:sub>
                          </m:sSub>
                          <m:r>
                            <a:rPr lang="en-US" i="1">
                              <a:solidFill>
                                <a:schemeClr val="tx1"/>
                              </a:solidFill>
                              <a:latin typeface="Cambria Math"/>
                            </a:rPr>
                            <m:t>+</m:t>
                          </m:r>
                          <m:sSub>
                            <m:sSubPr>
                              <m:ctrlPr>
                                <a:rPr lang="en-US" i="1">
                                  <a:solidFill>
                                    <a:schemeClr val="tx1"/>
                                  </a:solidFill>
                                  <a:latin typeface="Cambria Math"/>
                                </a:rPr>
                              </m:ctrlPr>
                            </m:sSubPr>
                            <m:e>
                              <m:r>
                                <a:rPr lang="en-US" i="1">
                                  <a:solidFill>
                                    <a:schemeClr val="tx1"/>
                                  </a:solidFill>
                                  <a:latin typeface="Cambria Math"/>
                                </a:rPr>
                                <m:t>𝛼</m:t>
                              </m:r>
                            </m:e>
                            <m:sub>
                              <m:r>
                                <a:rPr lang="en-US" i="1">
                                  <a:solidFill>
                                    <a:schemeClr val="tx1"/>
                                  </a:solidFill>
                                  <a:latin typeface="Cambria Math"/>
                                </a:rPr>
                                <m:t>1</m:t>
                              </m:r>
                            </m:sub>
                          </m:sSub>
                          <m:sSubSup>
                            <m:sSubSupPr>
                              <m:ctrlPr>
                                <a:rPr lang="en-US" i="1">
                                  <a:solidFill>
                                    <a:schemeClr val="tx1"/>
                                  </a:solidFill>
                                  <a:latin typeface="Cambria Math"/>
                                </a:rPr>
                              </m:ctrlPr>
                            </m:sSubSupPr>
                            <m:e>
                              <m:r>
                                <a:rPr lang="en-US" i="1">
                                  <a:solidFill>
                                    <a:schemeClr val="tx1"/>
                                  </a:solidFill>
                                  <a:latin typeface="Cambria Math"/>
                                </a:rPr>
                                <m:t>𝑋</m:t>
                              </m:r>
                            </m:e>
                            <m:sub>
                              <m:r>
                                <a:rPr lang="en-US" i="1">
                                  <a:solidFill>
                                    <a:schemeClr val="tx1"/>
                                  </a:solidFill>
                                  <a:latin typeface="Cambria Math"/>
                                </a:rPr>
                                <m:t>𝑡</m:t>
                              </m:r>
                              <m:r>
                                <a:rPr lang="en-US" i="1">
                                  <a:solidFill>
                                    <a:schemeClr val="tx1"/>
                                  </a:solidFill>
                                  <a:latin typeface="Cambria Math"/>
                                </a:rPr>
                                <m:t>−1</m:t>
                              </m:r>
                            </m:sub>
                            <m:sup>
                              <m:r>
                                <a:rPr lang="en-US" i="1">
                                  <a:solidFill>
                                    <a:schemeClr val="tx1"/>
                                  </a:solidFill>
                                  <a:latin typeface="Cambria Math"/>
                                </a:rPr>
                                <m:t>2</m:t>
                              </m:r>
                            </m:sup>
                          </m:sSubSup>
                        </m:e>
                      </m:d>
                      <m:r>
                        <a:rPr lang="en-US" b="0" i="1" smtClean="0">
                          <a:solidFill>
                            <a:schemeClr val="tx1"/>
                          </a:solidFill>
                          <a:latin typeface="Cambria Math"/>
                        </a:rPr>
                        <m:t>+</m:t>
                      </m:r>
                      <m:r>
                        <a:rPr lang="en-US" i="1">
                          <a:solidFill>
                            <a:schemeClr val="tx1"/>
                          </a:solidFill>
                          <a:latin typeface="Cambria Math"/>
                        </a:rPr>
                        <m:t>𝑉𝑎𝑟</m:t>
                      </m:r>
                      <m:d>
                        <m:dPr>
                          <m:ctrlPr>
                            <a:rPr lang="en-US" i="1">
                              <a:solidFill>
                                <a:schemeClr val="tx1"/>
                              </a:solidFill>
                              <a:latin typeface="Cambria Math"/>
                            </a:rPr>
                          </m:ctrlPr>
                        </m:dPr>
                        <m:e>
                          <m:r>
                            <a:rPr lang="en-US" b="0" i="1" smtClean="0">
                              <a:solidFill>
                                <a:schemeClr val="tx1"/>
                              </a:solidFill>
                              <a:latin typeface="Cambria Math"/>
                            </a:rPr>
                            <m:t>0</m:t>
                          </m:r>
                        </m:e>
                      </m:d>
                    </m:oMath>
                  </m:oMathPara>
                </a14:m>
                <a:endParaRPr lang="en-US" i="1" dirty="0" smtClean="0">
                  <a:solidFill>
                    <a:schemeClr val="tx1"/>
                  </a:solidFill>
                  <a:latin typeface="Cambria Math"/>
                </a:endParaRPr>
              </a:p>
              <a:p>
                <a:pPr marL="0" indent="0">
                  <a:buNone/>
                </a:pPr>
                <a14:m>
                  <m:oMathPara xmlns:m="http://schemas.openxmlformats.org/officeDocument/2006/math">
                    <m:oMathParaPr>
                      <m:jc m:val="centerGroup"/>
                    </m:oMathParaPr>
                    <m:oMath xmlns:m="http://schemas.openxmlformats.org/officeDocument/2006/math">
                      <m:r>
                        <a:rPr lang="en-US" i="1">
                          <a:solidFill>
                            <a:schemeClr val="tx1"/>
                          </a:solidFill>
                          <a:latin typeface="Cambria Math"/>
                        </a:rPr>
                        <m:t>=</m:t>
                      </m:r>
                      <m:sSub>
                        <m:sSubPr>
                          <m:ctrlPr>
                            <a:rPr lang="en-US" i="1">
                              <a:solidFill>
                                <a:schemeClr val="tx1"/>
                              </a:solidFill>
                              <a:latin typeface="Cambria Math"/>
                            </a:rPr>
                          </m:ctrlPr>
                        </m:sSubPr>
                        <m:e>
                          <m:r>
                            <a:rPr lang="en-US" i="1">
                              <a:solidFill>
                                <a:schemeClr val="tx1"/>
                              </a:solidFill>
                              <a:latin typeface="Cambria Math"/>
                            </a:rPr>
                            <m:t>𝛼</m:t>
                          </m:r>
                        </m:e>
                        <m:sub>
                          <m:r>
                            <a:rPr lang="en-US" i="1">
                              <a:solidFill>
                                <a:schemeClr val="tx1"/>
                              </a:solidFill>
                              <a:latin typeface="Cambria Math"/>
                            </a:rPr>
                            <m:t>0</m:t>
                          </m:r>
                        </m:sub>
                      </m:sSub>
                      <m:r>
                        <a:rPr lang="en-US" i="1">
                          <a:solidFill>
                            <a:schemeClr val="tx1"/>
                          </a:solidFill>
                          <a:latin typeface="Cambria Math"/>
                        </a:rPr>
                        <m:t>+</m:t>
                      </m:r>
                      <m:sSub>
                        <m:sSubPr>
                          <m:ctrlPr>
                            <a:rPr lang="en-US" i="1">
                              <a:solidFill>
                                <a:schemeClr val="tx1"/>
                              </a:solidFill>
                              <a:latin typeface="Cambria Math"/>
                            </a:rPr>
                          </m:ctrlPr>
                        </m:sSubPr>
                        <m:e>
                          <m:r>
                            <a:rPr lang="en-US" i="1">
                              <a:solidFill>
                                <a:schemeClr val="tx1"/>
                              </a:solidFill>
                              <a:latin typeface="Cambria Math"/>
                            </a:rPr>
                            <m:t>𝛼</m:t>
                          </m:r>
                        </m:e>
                        <m:sub>
                          <m:r>
                            <a:rPr lang="en-US" i="1">
                              <a:solidFill>
                                <a:schemeClr val="tx1"/>
                              </a:solidFill>
                              <a:latin typeface="Cambria Math"/>
                            </a:rPr>
                            <m:t>1</m:t>
                          </m:r>
                        </m:sub>
                      </m:sSub>
                      <m:r>
                        <a:rPr lang="en-US" i="1">
                          <a:solidFill>
                            <a:schemeClr val="tx1"/>
                          </a:solidFill>
                          <a:latin typeface="Cambria Math"/>
                        </a:rPr>
                        <m:t>𝐸</m:t>
                      </m:r>
                      <m:d>
                        <m:dPr>
                          <m:ctrlPr>
                            <a:rPr lang="en-US" i="1">
                              <a:solidFill>
                                <a:schemeClr val="tx1"/>
                              </a:solidFill>
                              <a:latin typeface="Cambria Math"/>
                            </a:rPr>
                          </m:ctrlPr>
                        </m:dPr>
                        <m:e>
                          <m:sSubSup>
                            <m:sSubSupPr>
                              <m:ctrlPr>
                                <a:rPr lang="en-US" i="1">
                                  <a:solidFill>
                                    <a:schemeClr val="tx1"/>
                                  </a:solidFill>
                                  <a:latin typeface="Cambria Math"/>
                                </a:rPr>
                              </m:ctrlPr>
                            </m:sSubSupPr>
                            <m:e>
                              <m:r>
                                <a:rPr lang="en-US" i="1">
                                  <a:solidFill>
                                    <a:schemeClr val="tx1"/>
                                  </a:solidFill>
                                  <a:latin typeface="Cambria Math"/>
                                </a:rPr>
                                <m:t>𝑋</m:t>
                              </m:r>
                            </m:e>
                            <m:sub>
                              <m:r>
                                <a:rPr lang="en-US" i="1">
                                  <a:solidFill>
                                    <a:schemeClr val="tx1"/>
                                  </a:solidFill>
                                  <a:latin typeface="Cambria Math"/>
                                </a:rPr>
                                <m:t>𝑡</m:t>
                              </m:r>
                              <m:r>
                                <a:rPr lang="en-US" i="1">
                                  <a:solidFill>
                                    <a:schemeClr val="tx1"/>
                                  </a:solidFill>
                                  <a:latin typeface="Cambria Math"/>
                                </a:rPr>
                                <m:t>−1</m:t>
                              </m:r>
                            </m:sub>
                            <m:sup>
                              <m:r>
                                <a:rPr lang="en-US" i="1">
                                  <a:solidFill>
                                    <a:schemeClr val="tx1"/>
                                  </a:solidFill>
                                  <a:latin typeface="Cambria Math"/>
                                </a:rPr>
                                <m:t>2</m:t>
                              </m:r>
                            </m:sup>
                          </m:sSubSup>
                        </m:e>
                      </m:d>
                    </m:oMath>
                  </m:oMathPara>
                </a14:m>
                <a:endParaRPr lang="en-US" i="1" dirty="0" smtClean="0">
                  <a:solidFill>
                    <a:schemeClr val="tx1"/>
                  </a:solidFill>
                  <a:latin typeface="Cambria Math"/>
                </a:endParaRPr>
              </a:p>
              <a:p>
                <a:pPr marL="0" indent="0">
                  <a:buNone/>
                </a:pPr>
                <a14:m>
                  <m:oMathPara xmlns:m="http://schemas.openxmlformats.org/officeDocument/2006/math">
                    <m:oMathParaPr>
                      <m:jc m:val="centerGroup"/>
                    </m:oMathParaPr>
                    <m:oMath xmlns:m="http://schemas.openxmlformats.org/officeDocument/2006/math">
                      <m:r>
                        <a:rPr lang="en-US" i="1">
                          <a:solidFill>
                            <a:schemeClr val="tx1"/>
                          </a:solidFill>
                          <a:latin typeface="Cambria Math"/>
                        </a:rPr>
                        <m:t>=</m:t>
                      </m:r>
                      <m:sSub>
                        <m:sSubPr>
                          <m:ctrlPr>
                            <a:rPr lang="en-US" i="1">
                              <a:solidFill>
                                <a:schemeClr val="tx1"/>
                              </a:solidFill>
                              <a:latin typeface="Cambria Math"/>
                            </a:rPr>
                          </m:ctrlPr>
                        </m:sSubPr>
                        <m:e>
                          <m:r>
                            <a:rPr lang="en-US" i="1">
                              <a:solidFill>
                                <a:schemeClr val="tx1"/>
                              </a:solidFill>
                              <a:latin typeface="Cambria Math"/>
                            </a:rPr>
                            <m:t>𝛼</m:t>
                          </m:r>
                        </m:e>
                        <m:sub>
                          <m:r>
                            <a:rPr lang="en-US" i="1">
                              <a:solidFill>
                                <a:schemeClr val="tx1"/>
                              </a:solidFill>
                              <a:latin typeface="Cambria Math"/>
                            </a:rPr>
                            <m:t>0</m:t>
                          </m:r>
                        </m:sub>
                      </m:sSub>
                      <m:r>
                        <a:rPr lang="en-US" i="1">
                          <a:solidFill>
                            <a:schemeClr val="tx1"/>
                          </a:solidFill>
                          <a:latin typeface="Cambria Math"/>
                        </a:rPr>
                        <m:t>+</m:t>
                      </m:r>
                      <m:sSub>
                        <m:sSubPr>
                          <m:ctrlPr>
                            <a:rPr lang="en-US" i="1">
                              <a:solidFill>
                                <a:schemeClr val="tx1"/>
                              </a:solidFill>
                              <a:latin typeface="Cambria Math"/>
                            </a:rPr>
                          </m:ctrlPr>
                        </m:sSubPr>
                        <m:e>
                          <m:r>
                            <a:rPr lang="en-US" i="1">
                              <a:solidFill>
                                <a:schemeClr val="tx1"/>
                              </a:solidFill>
                              <a:latin typeface="Cambria Math"/>
                            </a:rPr>
                            <m:t>𝛼</m:t>
                          </m:r>
                        </m:e>
                        <m:sub>
                          <m:r>
                            <a:rPr lang="en-US" i="1">
                              <a:solidFill>
                                <a:schemeClr val="tx1"/>
                              </a:solidFill>
                              <a:latin typeface="Cambria Math"/>
                            </a:rPr>
                            <m:t>1</m:t>
                          </m:r>
                        </m:sub>
                      </m:sSub>
                      <m:r>
                        <a:rPr lang="en-US" i="1">
                          <a:solidFill>
                            <a:schemeClr val="tx1"/>
                          </a:solidFill>
                          <a:latin typeface="Cambria Math"/>
                        </a:rPr>
                        <m:t>𝑉𝑎𝑟</m:t>
                      </m:r>
                      <m:r>
                        <a:rPr lang="en-US" i="1">
                          <a:solidFill>
                            <a:schemeClr val="tx1"/>
                          </a:solidFill>
                          <a:latin typeface="Cambria Math"/>
                        </a:rPr>
                        <m:t>(</m:t>
                      </m:r>
                      <m:sSub>
                        <m:sSubPr>
                          <m:ctrlPr>
                            <a:rPr lang="en-US" i="1">
                              <a:solidFill>
                                <a:schemeClr val="tx1"/>
                              </a:solidFill>
                              <a:latin typeface="Cambria Math"/>
                            </a:rPr>
                          </m:ctrlPr>
                        </m:sSubPr>
                        <m:e>
                          <m:r>
                            <a:rPr lang="en-US" i="1">
                              <a:solidFill>
                                <a:schemeClr val="tx1"/>
                              </a:solidFill>
                              <a:latin typeface="Cambria Math"/>
                            </a:rPr>
                            <m:t>𝑋</m:t>
                          </m:r>
                        </m:e>
                        <m:sub>
                          <m:r>
                            <a:rPr lang="en-US" i="1">
                              <a:solidFill>
                                <a:schemeClr val="tx1"/>
                              </a:solidFill>
                              <a:latin typeface="Cambria Math"/>
                            </a:rPr>
                            <m:t>𝑡</m:t>
                          </m:r>
                          <m:r>
                            <a:rPr lang="en-US" i="1">
                              <a:solidFill>
                                <a:schemeClr val="tx1"/>
                              </a:solidFill>
                              <a:latin typeface="Cambria Math"/>
                            </a:rPr>
                            <m:t>−1</m:t>
                          </m:r>
                        </m:sub>
                      </m:sSub>
                      <m:r>
                        <a:rPr lang="en-US" i="1">
                          <a:solidFill>
                            <a:schemeClr val="tx1"/>
                          </a:solidFill>
                          <a:latin typeface="Cambria Math"/>
                        </a:rPr>
                        <m:t>)</m:t>
                      </m:r>
                    </m:oMath>
                  </m:oMathPara>
                </a14:m>
                <a:endParaRPr lang="en-US" dirty="0">
                  <a:solidFill>
                    <a:schemeClr val="tx1"/>
                  </a:solidFill>
                </a:endParaRPr>
              </a:p>
              <a:p>
                <a:pPr marL="0" indent="0">
                  <a:buNone/>
                </a:pPr>
                <a:r>
                  <a:rPr lang="en-US" dirty="0" smtClean="0">
                    <a:solidFill>
                      <a:schemeClr val="tx1"/>
                    </a:solidFill>
                    <a:latin typeface="Times New Roman"/>
                    <a:cs typeface="Times New Roman"/>
                  </a:rPr>
                  <a:t>	Because </a:t>
                </a:r>
                <a:r>
                  <a:rPr lang="en-US" dirty="0">
                    <a:solidFill>
                      <a:schemeClr val="tx1"/>
                    </a:solidFill>
                    <a:latin typeface="Times New Roman"/>
                    <a:cs typeface="Times New Roman"/>
                  </a:rPr>
                  <a:t>it is stationary, </a:t>
                </a:r>
                <a14:m>
                  <m:oMath xmlns:m="http://schemas.openxmlformats.org/officeDocument/2006/math">
                    <m:r>
                      <a:rPr lang="en-US">
                        <a:solidFill>
                          <a:schemeClr val="tx1"/>
                        </a:solidFill>
                        <a:latin typeface="Cambria Math"/>
                        <a:cs typeface="Times New Roman"/>
                      </a:rPr>
                      <m:t>𝑉𝑎𝑟</m:t>
                    </m:r>
                    <m:d>
                      <m:dPr>
                        <m:ctrlPr>
                          <a:rPr lang="en-US" i="1">
                            <a:solidFill>
                              <a:schemeClr val="tx1"/>
                            </a:solidFill>
                            <a:latin typeface="Cambria Math"/>
                            <a:cs typeface="Times New Roman"/>
                          </a:rPr>
                        </m:ctrlPr>
                      </m:dPr>
                      <m:e>
                        <m:sSub>
                          <m:sSubPr>
                            <m:ctrlPr>
                              <a:rPr lang="en-US" i="1">
                                <a:solidFill>
                                  <a:schemeClr val="tx1"/>
                                </a:solidFill>
                                <a:latin typeface="Cambria Math"/>
                                <a:cs typeface="Times New Roman"/>
                              </a:rPr>
                            </m:ctrlPr>
                          </m:sSubPr>
                          <m:e>
                            <m:r>
                              <a:rPr lang="en-US">
                                <a:solidFill>
                                  <a:schemeClr val="tx1"/>
                                </a:solidFill>
                                <a:latin typeface="Cambria Math"/>
                                <a:cs typeface="Times New Roman"/>
                              </a:rPr>
                              <m:t>𝑋</m:t>
                            </m:r>
                          </m:e>
                          <m:sub>
                            <m:r>
                              <a:rPr lang="en-US">
                                <a:solidFill>
                                  <a:schemeClr val="tx1"/>
                                </a:solidFill>
                                <a:latin typeface="Cambria Math"/>
                                <a:cs typeface="Times New Roman"/>
                              </a:rPr>
                              <m:t>𝑡</m:t>
                            </m:r>
                          </m:sub>
                        </m:sSub>
                      </m:e>
                    </m:d>
                    <m:r>
                      <a:rPr lang="en-US">
                        <a:solidFill>
                          <a:schemeClr val="tx1"/>
                        </a:solidFill>
                        <a:latin typeface="Cambria Math"/>
                        <a:cs typeface="Times New Roman"/>
                      </a:rPr>
                      <m:t>= </m:t>
                    </m:r>
                    <m:r>
                      <a:rPr lang="en-US">
                        <a:solidFill>
                          <a:schemeClr val="tx1"/>
                        </a:solidFill>
                        <a:latin typeface="Cambria Math"/>
                        <a:cs typeface="Times New Roman"/>
                      </a:rPr>
                      <m:t>𝑉𝑎𝑟</m:t>
                    </m:r>
                    <m:r>
                      <a:rPr lang="en-US">
                        <a:solidFill>
                          <a:schemeClr val="tx1"/>
                        </a:solidFill>
                        <a:latin typeface="Cambria Math"/>
                        <a:cs typeface="Times New Roman"/>
                      </a:rPr>
                      <m:t>(</m:t>
                    </m:r>
                    <m:sSub>
                      <m:sSubPr>
                        <m:ctrlPr>
                          <a:rPr lang="en-US" i="1">
                            <a:solidFill>
                              <a:schemeClr val="tx1"/>
                            </a:solidFill>
                            <a:latin typeface="Cambria Math"/>
                            <a:cs typeface="Times New Roman"/>
                          </a:rPr>
                        </m:ctrlPr>
                      </m:sSubPr>
                      <m:e>
                        <m:r>
                          <a:rPr lang="en-US">
                            <a:solidFill>
                              <a:schemeClr val="tx1"/>
                            </a:solidFill>
                            <a:latin typeface="Cambria Math"/>
                            <a:cs typeface="Times New Roman"/>
                          </a:rPr>
                          <m:t>𝑋</m:t>
                        </m:r>
                      </m:e>
                      <m:sub>
                        <m:r>
                          <a:rPr lang="en-US">
                            <a:solidFill>
                              <a:schemeClr val="tx1"/>
                            </a:solidFill>
                            <a:latin typeface="Cambria Math"/>
                            <a:cs typeface="Times New Roman"/>
                          </a:rPr>
                          <m:t>𝑡</m:t>
                        </m:r>
                        <m:r>
                          <a:rPr lang="en-US">
                            <a:solidFill>
                              <a:schemeClr val="tx1"/>
                            </a:solidFill>
                            <a:latin typeface="Cambria Math"/>
                            <a:cs typeface="Times New Roman"/>
                          </a:rPr>
                          <m:t>−1</m:t>
                        </m:r>
                      </m:sub>
                    </m:sSub>
                    <m:r>
                      <a:rPr lang="en-US">
                        <a:solidFill>
                          <a:schemeClr val="tx1"/>
                        </a:solidFill>
                        <a:latin typeface="Cambria Math"/>
                        <a:cs typeface="Times New Roman"/>
                      </a:rPr>
                      <m:t>)</m:t>
                    </m:r>
                  </m:oMath>
                </a14:m>
                <a:r>
                  <a:rPr lang="en-US" dirty="0">
                    <a:solidFill>
                      <a:schemeClr val="tx1"/>
                    </a:solidFill>
                    <a:latin typeface="Times New Roman"/>
                    <a:cs typeface="Times New Roman"/>
                  </a:rPr>
                  <a:t>. </a:t>
                </a:r>
                <a:endParaRPr lang="en-US" dirty="0" smtClean="0">
                  <a:solidFill>
                    <a:schemeClr val="tx1"/>
                  </a:solidFill>
                  <a:latin typeface="Times New Roman"/>
                  <a:cs typeface="Times New Roman"/>
                </a:endParaRPr>
              </a:p>
              <a:p>
                <a:pPr marL="0" indent="0">
                  <a:buNone/>
                </a:pPr>
                <a:r>
                  <a:rPr lang="en-US" dirty="0" smtClean="0">
                    <a:solidFill>
                      <a:schemeClr val="tx1"/>
                    </a:solidFill>
                    <a:latin typeface="Times New Roman"/>
                    <a:cs typeface="Times New Roman"/>
                  </a:rPr>
                  <a:t>	So </a:t>
                </a:r>
                <a14:m>
                  <m:oMath xmlns:m="http://schemas.openxmlformats.org/officeDocument/2006/math">
                    <m:r>
                      <a:rPr lang="en-US">
                        <a:solidFill>
                          <a:schemeClr val="tx1"/>
                        </a:solidFill>
                        <a:latin typeface="Cambria Math"/>
                        <a:cs typeface="Times New Roman"/>
                      </a:rPr>
                      <m:t>𝑉𝑎𝑟</m:t>
                    </m:r>
                    <m:d>
                      <m:dPr>
                        <m:ctrlPr>
                          <a:rPr lang="en-US" i="1">
                            <a:solidFill>
                              <a:schemeClr val="tx1"/>
                            </a:solidFill>
                            <a:latin typeface="Cambria Math"/>
                            <a:cs typeface="Times New Roman"/>
                          </a:rPr>
                        </m:ctrlPr>
                      </m:dPr>
                      <m:e>
                        <m:sSub>
                          <m:sSubPr>
                            <m:ctrlPr>
                              <a:rPr lang="en-US" i="1">
                                <a:solidFill>
                                  <a:schemeClr val="tx1"/>
                                </a:solidFill>
                                <a:latin typeface="Cambria Math"/>
                                <a:cs typeface="Times New Roman"/>
                              </a:rPr>
                            </m:ctrlPr>
                          </m:sSubPr>
                          <m:e>
                            <m:r>
                              <a:rPr lang="en-US">
                                <a:solidFill>
                                  <a:schemeClr val="tx1"/>
                                </a:solidFill>
                                <a:latin typeface="Cambria Math"/>
                                <a:cs typeface="Times New Roman"/>
                              </a:rPr>
                              <m:t>𝑋</m:t>
                            </m:r>
                          </m:e>
                          <m:sub>
                            <m:r>
                              <a:rPr lang="en-US">
                                <a:solidFill>
                                  <a:schemeClr val="tx1"/>
                                </a:solidFill>
                                <a:latin typeface="Cambria Math"/>
                                <a:cs typeface="Times New Roman"/>
                              </a:rPr>
                              <m:t>𝑡</m:t>
                            </m:r>
                          </m:sub>
                        </m:sSub>
                      </m:e>
                    </m:d>
                    <m:r>
                      <a:rPr lang="en-US">
                        <a:solidFill>
                          <a:schemeClr val="tx1"/>
                        </a:solidFill>
                        <a:latin typeface="Cambria Math"/>
                        <a:cs typeface="Times New Roman"/>
                      </a:rPr>
                      <m:t>=</m:t>
                    </m:r>
                    <m:f>
                      <m:fPr>
                        <m:ctrlPr>
                          <a:rPr lang="en-US" i="1">
                            <a:solidFill>
                              <a:schemeClr val="tx1"/>
                            </a:solidFill>
                            <a:latin typeface="Cambria Math"/>
                            <a:cs typeface="Times New Roman"/>
                          </a:rPr>
                        </m:ctrlPr>
                      </m:fPr>
                      <m:num>
                        <m:sSub>
                          <m:sSubPr>
                            <m:ctrlPr>
                              <a:rPr lang="en-US" i="1">
                                <a:solidFill>
                                  <a:schemeClr val="tx1"/>
                                </a:solidFill>
                                <a:latin typeface="Cambria Math"/>
                                <a:cs typeface="Times New Roman"/>
                              </a:rPr>
                            </m:ctrlPr>
                          </m:sSubPr>
                          <m:e>
                            <m:r>
                              <a:rPr lang="en-US">
                                <a:solidFill>
                                  <a:schemeClr val="tx1"/>
                                </a:solidFill>
                                <a:latin typeface="Cambria Math"/>
                                <a:cs typeface="Times New Roman"/>
                              </a:rPr>
                              <m:t>𝛼</m:t>
                            </m:r>
                          </m:e>
                          <m:sub>
                            <m:r>
                              <a:rPr lang="en-US">
                                <a:solidFill>
                                  <a:schemeClr val="tx1"/>
                                </a:solidFill>
                                <a:latin typeface="Cambria Math"/>
                                <a:cs typeface="Times New Roman"/>
                              </a:rPr>
                              <m:t>0</m:t>
                            </m:r>
                          </m:sub>
                        </m:sSub>
                      </m:num>
                      <m:den>
                        <m:r>
                          <a:rPr lang="en-US">
                            <a:solidFill>
                              <a:schemeClr val="tx1"/>
                            </a:solidFill>
                            <a:latin typeface="Cambria Math"/>
                            <a:cs typeface="Times New Roman"/>
                          </a:rPr>
                          <m:t>1−</m:t>
                        </m:r>
                        <m:sSub>
                          <m:sSubPr>
                            <m:ctrlPr>
                              <a:rPr lang="en-US" i="1">
                                <a:solidFill>
                                  <a:schemeClr val="tx1"/>
                                </a:solidFill>
                                <a:latin typeface="Cambria Math"/>
                                <a:cs typeface="Times New Roman"/>
                              </a:rPr>
                            </m:ctrlPr>
                          </m:sSubPr>
                          <m:e>
                            <m:r>
                              <a:rPr lang="en-US">
                                <a:solidFill>
                                  <a:schemeClr val="tx1"/>
                                </a:solidFill>
                                <a:latin typeface="Cambria Math"/>
                                <a:cs typeface="Times New Roman"/>
                              </a:rPr>
                              <m:t>𝛼</m:t>
                            </m:r>
                          </m:e>
                          <m:sub>
                            <m:r>
                              <a:rPr lang="en-US">
                                <a:solidFill>
                                  <a:schemeClr val="tx1"/>
                                </a:solidFill>
                                <a:latin typeface="Cambria Math"/>
                                <a:cs typeface="Times New Roman"/>
                              </a:rPr>
                              <m:t>1</m:t>
                            </m:r>
                          </m:sub>
                        </m:sSub>
                      </m:den>
                    </m:f>
                  </m:oMath>
                </a14:m>
                <a:r>
                  <a:rPr lang="en-US" dirty="0">
                    <a:solidFill>
                      <a:schemeClr val="tx1"/>
                    </a:solidFill>
                    <a:latin typeface="Times New Roman"/>
                    <a:cs typeface="Times New Roman"/>
                  </a:rPr>
                  <a:t>.</a:t>
                </a:r>
              </a:p>
              <a:p>
                <a:endParaRPr lang="en-US" dirty="0" smtClean="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9275" y="942771"/>
                <a:ext cx="8042276" cy="5656621"/>
              </a:xfrm>
              <a:blipFill rotWithShape="1">
                <a:blip r:embed="rId3"/>
                <a:stretch>
                  <a:fillRect l="-10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F5CE407-6216-4202-80E4-A30DC2F709B2}" type="slidenum">
              <a:rPr lang="en-US" smtClean="0"/>
              <a:pPr/>
              <a:t>18</a:t>
            </a:fld>
            <a:endParaRPr lang="en-US"/>
          </a:p>
        </p:txBody>
      </p:sp>
    </p:spTree>
    <p:extLst>
      <p:ext uri="{BB962C8B-B14F-4D97-AF65-F5344CB8AC3E}">
        <p14:creationId xmlns:p14="http://schemas.microsoft.com/office/powerpoint/2010/main" val="42203888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33515"/>
            <a:ext cx="8042276" cy="651878"/>
          </a:xfrm>
        </p:spPr>
        <p:txBody>
          <a:bodyPr/>
          <a:lstStyle/>
          <a:p>
            <a:pPr algn="l"/>
            <a:r>
              <a:rPr lang="en-US" dirty="0" smtClean="0">
                <a:latin typeface="Times New Roman"/>
                <a:cs typeface="Times New Roman"/>
              </a:rPr>
              <a:t>Time series-ARCH</a:t>
            </a:r>
            <a:endParaRPr lang="en-US" dirty="0">
              <a:latin typeface="Times New Roman"/>
              <a:cs typeface="Times New Roman"/>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9275" y="964543"/>
                <a:ext cx="8042276" cy="5915229"/>
              </a:xfrm>
            </p:spPr>
            <p:txBody>
              <a:bodyPr>
                <a:normAutofit/>
              </a:bodyPr>
              <a:lstStyle/>
              <a:p>
                <a:endParaRPr lang="en-US" dirty="0" smtClean="0">
                  <a:solidFill>
                    <a:schemeClr val="tx1"/>
                  </a:solidFill>
                </a:endParaRPr>
              </a:p>
              <a:p>
                <a:pPr>
                  <a:spcBef>
                    <a:spcPts val="0"/>
                  </a:spcBef>
                </a:pPr>
                <a:r>
                  <a:rPr lang="en-US" dirty="0" smtClean="0">
                    <a:solidFill>
                      <a:schemeClr val="tx1"/>
                    </a:solidFill>
                    <a:latin typeface="Times New Roman" panose="02020603050405020304" pitchFamily="18" charset="0"/>
                    <a:cs typeface="Times New Roman" panose="02020603050405020304" pitchFamily="18" charset="0"/>
                  </a:rPr>
                  <a:t>Proof 2:</a:t>
                </a:r>
              </a:p>
              <a:p>
                <a:pPr marL="0" indent="0">
                  <a:spcBef>
                    <a:spcPts val="0"/>
                  </a:spcBef>
                  <a:buNone/>
                </a:pP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    </a:t>
                </a:r>
                <a:r>
                  <a:rPr lang="en-US" i="1" dirty="0" smtClean="0">
                    <a:solidFill>
                      <a:schemeClr val="tx1"/>
                    </a:solidFill>
                    <a:latin typeface="Times New Roman" panose="02020603050405020304" pitchFamily="18" charset="0"/>
                    <a:cs typeface="Times New Roman" panose="02020603050405020304" pitchFamily="18" charset="0"/>
                  </a:rPr>
                  <a:t>Lemma</a:t>
                </a:r>
                <a:r>
                  <a:rPr lang="en-US" dirty="0" smtClean="0">
                    <a:solidFill>
                      <a:schemeClr val="tx1"/>
                    </a:solidFill>
                    <a:latin typeface="Times New Roman" panose="02020603050405020304" pitchFamily="18" charset="0"/>
                    <a:cs typeface="Times New Roman" panose="02020603050405020304" pitchFamily="18" charset="0"/>
                  </a:rPr>
                  <a:t>: Law of Iterated Expectations</a:t>
                </a:r>
                <a:endParaRPr lang="en-US"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r>
                  <a:rPr lang="en-US" dirty="0" smtClean="0">
                    <a:solidFill>
                      <a:schemeClr val="tx1"/>
                    </a:solidFill>
                    <a:latin typeface="Times New Roman" panose="02020603050405020304" pitchFamily="18" charset="0"/>
                    <a:cs typeface="Times New Roman" panose="02020603050405020304" pitchFamily="18" charset="0"/>
                  </a:rPr>
                  <a:t>     Let </a:t>
                </a:r>
                <a14:m>
                  <m:oMath xmlns:m="http://schemas.openxmlformats.org/officeDocument/2006/math">
                    <m:sSub>
                      <m:sSubPr>
                        <m:ctrlPr>
                          <a:rPr lang="en-US" i="1">
                            <a:solidFill>
                              <a:schemeClr val="tx1"/>
                            </a:solidFill>
                            <a:latin typeface="Cambria Math"/>
                          </a:rPr>
                        </m:ctrlPr>
                      </m:sSubPr>
                      <m:e>
                        <m:r>
                          <m:rPr>
                            <m:sty m:val="p"/>
                          </m:rPr>
                          <a:rPr lang="en-US">
                            <a:solidFill>
                              <a:schemeClr val="tx1"/>
                            </a:solidFill>
                            <a:latin typeface="Cambria Math"/>
                          </a:rPr>
                          <m:t>Ω</m:t>
                        </m:r>
                      </m:e>
                      <m:sub>
                        <m:r>
                          <a:rPr lang="en-US" i="1">
                            <a:solidFill>
                              <a:schemeClr val="tx1"/>
                            </a:solidFill>
                            <a:latin typeface="Cambria Math"/>
                          </a:rPr>
                          <m:t>1</m:t>
                        </m:r>
                      </m:sub>
                    </m:sSub>
                  </m:oMath>
                </a14:m>
                <a:r>
                  <a:rPr lang="en-US" dirty="0">
                    <a:solidFill>
                      <a:schemeClr val="tx1"/>
                    </a:solidFill>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i="1">
                            <a:solidFill>
                              <a:schemeClr val="tx1"/>
                            </a:solidFill>
                            <a:latin typeface="Cambria Math"/>
                          </a:rPr>
                        </m:ctrlPr>
                      </m:sSubPr>
                      <m:e>
                        <m:r>
                          <m:rPr>
                            <m:sty m:val="p"/>
                          </m:rPr>
                          <a:rPr lang="en-US">
                            <a:solidFill>
                              <a:schemeClr val="tx1"/>
                            </a:solidFill>
                            <a:latin typeface="Cambria Math"/>
                          </a:rPr>
                          <m:t>Ω</m:t>
                        </m:r>
                      </m:e>
                      <m:sub>
                        <m:r>
                          <a:rPr lang="en-US" i="1">
                            <a:solidFill>
                              <a:schemeClr val="tx1"/>
                            </a:solidFill>
                            <a:latin typeface="Cambria Math"/>
                          </a:rPr>
                          <m:t>2</m:t>
                        </m:r>
                      </m:sub>
                    </m:sSub>
                  </m:oMath>
                </a14:m>
                <a:r>
                  <a:rPr lang="en-US" dirty="0">
                    <a:solidFill>
                      <a:schemeClr val="tx1"/>
                    </a:solidFill>
                    <a:latin typeface="Times New Roman" panose="02020603050405020304" pitchFamily="18" charset="0"/>
                    <a:cs typeface="Times New Roman" panose="02020603050405020304" pitchFamily="18" charset="0"/>
                  </a:rPr>
                  <a:t> be two sets of random variables such that </a:t>
                </a:r>
                <a14:m>
                  <m:oMath xmlns:m="http://schemas.openxmlformats.org/officeDocument/2006/math">
                    <m:sSub>
                      <m:sSubPr>
                        <m:ctrlPr>
                          <a:rPr lang="en-US" i="1">
                            <a:solidFill>
                              <a:schemeClr val="tx1"/>
                            </a:solidFill>
                            <a:latin typeface="Cambria Math"/>
                          </a:rPr>
                        </m:ctrlPr>
                      </m:sSubPr>
                      <m:e>
                        <m:r>
                          <m:rPr>
                            <m:sty m:val="p"/>
                          </m:rPr>
                          <a:rPr lang="en-US">
                            <a:solidFill>
                              <a:schemeClr val="tx1"/>
                            </a:solidFill>
                            <a:latin typeface="Cambria Math"/>
                          </a:rPr>
                          <m:t>Ω</m:t>
                        </m:r>
                      </m:e>
                      <m:sub>
                        <m:r>
                          <a:rPr lang="en-US" i="1">
                            <a:solidFill>
                              <a:schemeClr val="tx1"/>
                            </a:solidFill>
                            <a:latin typeface="Cambria Math"/>
                          </a:rPr>
                          <m:t>1</m:t>
                        </m:r>
                      </m:sub>
                    </m:sSub>
                    <m:r>
                      <a:rPr lang="en-US" i="1">
                        <a:solidFill>
                          <a:schemeClr val="tx1"/>
                        </a:solidFill>
                        <a:latin typeface="Cambria Math"/>
                      </a:rPr>
                      <m:t>⊆</m:t>
                    </m:r>
                    <m:sSub>
                      <m:sSubPr>
                        <m:ctrlPr>
                          <a:rPr lang="en-US" i="1">
                            <a:solidFill>
                              <a:schemeClr val="tx1"/>
                            </a:solidFill>
                            <a:latin typeface="Cambria Math"/>
                          </a:rPr>
                        </m:ctrlPr>
                      </m:sSubPr>
                      <m:e>
                        <m:r>
                          <m:rPr>
                            <m:sty m:val="p"/>
                          </m:rPr>
                          <a:rPr lang="en-US">
                            <a:solidFill>
                              <a:schemeClr val="tx1"/>
                            </a:solidFill>
                            <a:latin typeface="Cambria Math"/>
                          </a:rPr>
                          <m:t>Ω</m:t>
                        </m:r>
                      </m:e>
                      <m:sub>
                        <m:r>
                          <a:rPr lang="en-US" i="1">
                            <a:solidFill>
                              <a:schemeClr val="tx1"/>
                            </a:solidFill>
                            <a:latin typeface="Cambria Math"/>
                          </a:rPr>
                          <m:t>2</m:t>
                        </m:r>
                      </m:sub>
                    </m:sSub>
                  </m:oMath>
                </a14:m>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Let </a:t>
                </a:r>
                <a14:m>
                  <m:oMath xmlns:m="http://schemas.openxmlformats.org/officeDocument/2006/math">
                    <m:r>
                      <a:rPr lang="en-US" i="1" dirty="0" smtClean="0">
                        <a:solidFill>
                          <a:schemeClr val="tx1"/>
                        </a:solidFill>
                        <a:latin typeface="Cambria Math"/>
                        <a:cs typeface="Times New Roman" panose="02020603050405020304" pitchFamily="18" charset="0"/>
                      </a:rPr>
                      <m:t>𝑌</m:t>
                    </m:r>
                  </m:oMath>
                </a14:m>
                <a:r>
                  <a:rPr lang="en-US" dirty="0">
                    <a:solidFill>
                      <a:schemeClr val="tx1"/>
                    </a:solidFill>
                    <a:latin typeface="Times New Roman" panose="02020603050405020304" pitchFamily="18" charset="0"/>
                    <a:cs typeface="Times New Roman" panose="02020603050405020304" pitchFamily="18" charset="0"/>
                  </a:rPr>
                  <a:t> be a scalar random variable. Then </a:t>
                </a:r>
              </a:p>
              <a:p>
                <a:pPr marL="0" indent="0">
                  <a:spcBef>
                    <a:spcPts val="0"/>
                  </a:spcBef>
                  <a:buNone/>
                </a:pPr>
                <a14:m>
                  <m:oMathPara xmlns:m="http://schemas.openxmlformats.org/officeDocument/2006/math">
                    <m:oMathParaPr>
                      <m:jc m:val="centerGroup"/>
                    </m:oMathParaPr>
                    <m:oMath xmlns:m="http://schemas.openxmlformats.org/officeDocument/2006/math">
                      <m:r>
                        <a:rPr lang="en-US" i="1">
                          <a:solidFill>
                            <a:schemeClr val="tx1"/>
                          </a:solidFill>
                          <a:latin typeface="Cambria Math"/>
                        </a:rPr>
                        <m:t>𝐸</m:t>
                      </m:r>
                      <m:d>
                        <m:dPr>
                          <m:ctrlPr>
                            <a:rPr lang="en-US" i="1">
                              <a:solidFill>
                                <a:schemeClr val="tx1"/>
                              </a:solidFill>
                              <a:latin typeface="Cambria Math"/>
                            </a:rPr>
                          </m:ctrlPr>
                        </m:dPr>
                        <m:e>
                          <m:r>
                            <a:rPr lang="en-US" i="1">
                              <a:solidFill>
                                <a:schemeClr val="tx1"/>
                              </a:solidFill>
                              <a:latin typeface="Cambria Math"/>
                            </a:rPr>
                            <m:t>𝑌</m:t>
                          </m:r>
                        </m:e>
                        <m:e>
                          <m:sSub>
                            <m:sSubPr>
                              <m:ctrlPr>
                                <a:rPr lang="en-US" i="1">
                                  <a:solidFill>
                                    <a:schemeClr val="tx1"/>
                                  </a:solidFill>
                                  <a:latin typeface="Cambria Math"/>
                                </a:rPr>
                              </m:ctrlPr>
                            </m:sSubPr>
                            <m:e>
                              <m:r>
                                <m:rPr>
                                  <m:sty m:val="p"/>
                                </m:rPr>
                                <a:rPr lang="en-US">
                                  <a:solidFill>
                                    <a:schemeClr val="tx1"/>
                                  </a:solidFill>
                                  <a:latin typeface="Cambria Math"/>
                                </a:rPr>
                                <m:t>Ω</m:t>
                              </m:r>
                            </m:e>
                            <m:sub>
                              <m:r>
                                <a:rPr lang="en-US" i="1">
                                  <a:solidFill>
                                    <a:schemeClr val="tx1"/>
                                  </a:solidFill>
                                  <a:latin typeface="Cambria Math"/>
                                </a:rPr>
                                <m:t>1</m:t>
                              </m:r>
                            </m:sub>
                          </m:sSub>
                        </m:e>
                      </m:d>
                      <m:r>
                        <a:rPr lang="en-US" i="1">
                          <a:solidFill>
                            <a:schemeClr val="tx1"/>
                          </a:solidFill>
                          <a:latin typeface="Cambria Math"/>
                        </a:rPr>
                        <m:t>=</m:t>
                      </m:r>
                      <m:r>
                        <a:rPr lang="en-US" i="1">
                          <a:solidFill>
                            <a:schemeClr val="tx1"/>
                          </a:solidFill>
                          <a:latin typeface="Cambria Math"/>
                        </a:rPr>
                        <m:t>𝐸</m:t>
                      </m:r>
                      <m:d>
                        <m:dPr>
                          <m:begChr m:val="["/>
                          <m:endChr m:val="]"/>
                          <m:ctrlPr>
                            <a:rPr lang="en-US" i="1">
                              <a:solidFill>
                                <a:schemeClr val="tx1"/>
                              </a:solidFill>
                              <a:latin typeface="Cambria Math"/>
                            </a:rPr>
                          </m:ctrlPr>
                        </m:dPr>
                        <m:e>
                          <m:r>
                            <a:rPr lang="en-US" i="1">
                              <a:solidFill>
                                <a:schemeClr val="tx1"/>
                              </a:solidFill>
                              <a:latin typeface="Cambria Math"/>
                            </a:rPr>
                            <m:t>𝐸</m:t>
                          </m:r>
                          <m:d>
                            <m:dPr>
                              <m:begChr m:val="["/>
                              <m:endChr m:val="]"/>
                              <m:ctrlPr>
                                <a:rPr lang="en-US" i="1">
                                  <a:solidFill>
                                    <a:schemeClr val="tx1"/>
                                  </a:solidFill>
                                  <a:latin typeface="Cambria Math"/>
                                </a:rPr>
                              </m:ctrlPr>
                            </m:dPr>
                            <m:e>
                              <m:r>
                                <a:rPr lang="en-US" i="1">
                                  <a:solidFill>
                                    <a:schemeClr val="tx1"/>
                                  </a:solidFill>
                                  <a:latin typeface="Cambria Math"/>
                                </a:rPr>
                                <m:t>𝑌</m:t>
                              </m:r>
                            </m:e>
                            <m:e>
                              <m:sSub>
                                <m:sSubPr>
                                  <m:ctrlPr>
                                    <a:rPr lang="en-US" i="1">
                                      <a:solidFill>
                                        <a:schemeClr val="tx1"/>
                                      </a:solidFill>
                                      <a:latin typeface="Cambria Math"/>
                                    </a:rPr>
                                  </m:ctrlPr>
                                </m:sSubPr>
                                <m:e>
                                  <m:r>
                                    <m:rPr>
                                      <m:sty m:val="p"/>
                                    </m:rPr>
                                    <a:rPr lang="en-US">
                                      <a:solidFill>
                                        <a:schemeClr val="tx1"/>
                                      </a:solidFill>
                                      <a:latin typeface="Cambria Math"/>
                                    </a:rPr>
                                    <m:t>Ω</m:t>
                                  </m:r>
                                </m:e>
                                <m:sub>
                                  <m:r>
                                    <a:rPr lang="en-US" i="1">
                                      <a:solidFill>
                                        <a:schemeClr val="tx1"/>
                                      </a:solidFill>
                                      <a:latin typeface="Cambria Math"/>
                                    </a:rPr>
                                    <m:t>2</m:t>
                                  </m:r>
                                </m:sub>
                              </m:sSub>
                            </m:e>
                          </m:d>
                        </m:e>
                        <m:e>
                          <m:sSub>
                            <m:sSubPr>
                              <m:ctrlPr>
                                <a:rPr lang="en-US" i="1">
                                  <a:solidFill>
                                    <a:schemeClr val="tx1"/>
                                  </a:solidFill>
                                  <a:latin typeface="Cambria Math"/>
                                </a:rPr>
                              </m:ctrlPr>
                            </m:sSubPr>
                            <m:e>
                              <m:r>
                                <m:rPr>
                                  <m:sty m:val="p"/>
                                </m:rPr>
                                <a:rPr lang="en-US">
                                  <a:solidFill>
                                    <a:schemeClr val="tx1"/>
                                  </a:solidFill>
                                  <a:latin typeface="Cambria Math"/>
                                </a:rPr>
                                <m:t>Ω</m:t>
                              </m:r>
                            </m:e>
                            <m:sub>
                              <m:r>
                                <a:rPr lang="en-US" i="1">
                                  <a:solidFill>
                                    <a:schemeClr val="tx1"/>
                                  </a:solidFill>
                                  <a:latin typeface="Cambria Math"/>
                                </a:rPr>
                                <m:t>1</m:t>
                              </m:r>
                            </m:sub>
                          </m:sSub>
                        </m:e>
                      </m:d>
                    </m:oMath>
                  </m:oMathPara>
                </a14:m>
                <a:endParaRPr lang="en-US" dirty="0">
                  <a:solidFill>
                    <a:schemeClr val="tx1"/>
                  </a:solidFill>
                  <a:latin typeface="Times New Roman" panose="02020603050405020304" pitchFamily="18" charset="0"/>
                  <a:cs typeface="Times New Roman" panose="02020603050405020304" pitchFamily="18" charset="0"/>
                </a:endParaRPr>
              </a:p>
              <a:p>
                <a:pPr marL="0" indent="0">
                  <a:buNone/>
                </a:pPr>
                <a:r>
                  <a:rPr lang="en-US"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i="1" smtClean="0">
                        <a:solidFill>
                          <a:schemeClr val="tx1"/>
                        </a:solidFill>
                        <a:latin typeface="Cambria Math"/>
                      </a:rPr>
                      <m:t>𝑉𝑎𝑟</m:t>
                    </m:r>
                    <m:d>
                      <m:dPr>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a:rPr>
                              <m:t>𝑋</m:t>
                            </m:r>
                          </m:e>
                          <m:sub>
                            <m:r>
                              <a:rPr lang="en-US" i="1">
                                <a:solidFill>
                                  <a:schemeClr val="tx1"/>
                                </a:solidFill>
                                <a:latin typeface="Cambria Math"/>
                              </a:rPr>
                              <m:t>𝑡</m:t>
                            </m:r>
                          </m:sub>
                        </m:sSub>
                      </m:e>
                      <m:e>
                        <m:sSub>
                          <m:sSubPr>
                            <m:ctrlPr>
                              <a:rPr lang="en-US" i="1">
                                <a:solidFill>
                                  <a:schemeClr val="tx1"/>
                                </a:solidFill>
                                <a:latin typeface="Cambria Math"/>
                              </a:rPr>
                            </m:ctrlPr>
                          </m:sSubPr>
                          <m:e>
                            <m:r>
                              <a:rPr lang="en-US" i="1">
                                <a:solidFill>
                                  <a:schemeClr val="tx1"/>
                                </a:solidFill>
                                <a:latin typeface="Cambria Math"/>
                              </a:rPr>
                              <m:t>𝐼</m:t>
                            </m:r>
                          </m:e>
                          <m:sub>
                            <m:r>
                              <a:rPr lang="en-US" i="1">
                                <a:solidFill>
                                  <a:schemeClr val="tx1"/>
                                </a:solidFill>
                                <a:latin typeface="Cambria Math"/>
                              </a:rPr>
                              <m:t>𝑡</m:t>
                            </m:r>
                            <m:r>
                              <a:rPr lang="en-US" i="1">
                                <a:solidFill>
                                  <a:schemeClr val="tx1"/>
                                </a:solidFill>
                                <a:latin typeface="Cambria Math"/>
                              </a:rPr>
                              <m:t>−2</m:t>
                            </m:r>
                          </m:sub>
                        </m:sSub>
                      </m:e>
                    </m:d>
                    <m:r>
                      <a:rPr lang="en-US" i="1">
                        <a:solidFill>
                          <a:schemeClr val="tx1"/>
                        </a:solidFill>
                        <a:latin typeface="Cambria Math"/>
                      </a:rPr>
                      <m:t>=</m:t>
                    </m:r>
                    <m:r>
                      <a:rPr lang="en-US" i="1">
                        <a:solidFill>
                          <a:schemeClr val="tx1"/>
                        </a:solidFill>
                        <a:latin typeface="Cambria Math"/>
                      </a:rPr>
                      <m:t>𝐸</m:t>
                    </m:r>
                    <m:d>
                      <m:dPr>
                        <m:ctrlPr>
                          <a:rPr lang="en-US" i="1">
                            <a:solidFill>
                              <a:schemeClr val="tx1"/>
                            </a:solidFill>
                            <a:latin typeface="Cambria Math"/>
                          </a:rPr>
                        </m:ctrlPr>
                      </m:dPr>
                      <m:e>
                        <m:sSubSup>
                          <m:sSubSupPr>
                            <m:ctrlPr>
                              <a:rPr lang="en-US" i="1">
                                <a:solidFill>
                                  <a:schemeClr val="tx1"/>
                                </a:solidFill>
                                <a:latin typeface="Cambria Math"/>
                              </a:rPr>
                            </m:ctrlPr>
                          </m:sSubSupPr>
                          <m:e>
                            <m:r>
                              <a:rPr lang="en-US" i="1">
                                <a:solidFill>
                                  <a:schemeClr val="tx1"/>
                                </a:solidFill>
                                <a:latin typeface="Cambria Math"/>
                              </a:rPr>
                              <m:t>𝑋</m:t>
                            </m:r>
                          </m:e>
                          <m:sub>
                            <m:r>
                              <a:rPr lang="en-US" i="1">
                                <a:solidFill>
                                  <a:schemeClr val="tx1"/>
                                </a:solidFill>
                                <a:latin typeface="Cambria Math"/>
                              </a:rPr>
                              <m:t>𝑡</m:t>
                            </m:r>
                          </m:sub>
                          <m:sup>
                            <m:r>
                              <a:rPr lang="en-US" i="1">
                                <a:solidFill>
                                  <a:schemeClr val="tx1"/>
                                </a:solidFill>
                                <a:latin typeface="Cambria Math"/>
                              </a:rPr>
                              <m:t>2</m:t>
                            </m:r>
                          </m:sup>
                        </m:sSubSup>
                      </m:e>
                      <m:e>
                        <m:sSub>
                          <m:sSubPr>
                            <m:ctrlPr>
                              <a:rPr lang="en-US" i="1">
                                <a:solidFill>
                                  <a:schemeClr val="tx1"/>
                                </a:solidFill>
                                <a:latin typeface="Cambria Math"/>
                              </a:rPr>
                            </m:ctrlPr>
                          </m:sSubPr>
                          <m:e>
                            <m:r>
                              <a:rPr lang="en-US" i="1">
                                <a:solidFill>
                                  <a:schemeClr val="tx1"/>
                                </a:solidFill>
                                <a:latin typeface="Cambria Math"/>
                              </a:rPr>
                              <m:t>𝐼</m:t>
                            </m:r>
                          </m:e>
                          <m:sub>
                            <m:r>
                              <a:rPr lang="en-US" i="1">
                                <a:solidFill>
                                  <a:schemeClr val="tx1"/>
                                </a:solidFill>
                                <a:latin typeface="Cambria Math"/>
                              </a:rPr>
                              <m:t>𝑡</m:t>
                            </m:r>
                            <m:r>
                              <a:rPr lang="en-US" i="1">
                                <a:solidFill>
                                  <a:schemeClr val="tx1"/>
                                </a:solidFill>
                                <a:latin typeface="Cambria Math"/>
                              </a:rPr>
                              <m:t>−2</m:t>
                            </m:r>
                          </m:sub>
                        </m:sSub>
                      </m:e>
                    </m:d>
                    <m:r>
                      <a:rPr lang="en-US" i="1">
                        <a:solidFill>
                          <a:schemeClr val="tx1"/>
                        </a:solidFill>
                        <a:latin typeface="Cambria Math"/>
                      </a:rPr>
                      <m:t>=</m:t>
                    </m:r>
                    <m:r>
                      <a:rPr lang="en-US" i="1">
                        <a:solidFill>
                          <a:schemeClr val="tx1"/>
                        </a:solidFill>
                        <a:latin typeface="Cambria Math"/>
                      </a:rPr>
                      <m:t>𝐸</m:t>
                    </m:r>
                    <m:d>
                      <m:dPr>
                        <m:begChr m:val="["/>
                        <m:endChr m:val="]"/>
                        <m:ctrlPr>
                          <a:rPr lang="en-US" i="1">
                            <a:solidFill>
                              <a:schemeClr val="tx1"/>
                            </a:solidFill>
                            <a:latin typeface="Cambria Math"/>
                          </a:rPr>
                        </m:ctrlPr>
                      </m:dPr>
                      <m:e>
                        <m:r>
                          <a:rPr lang="en-US" i="1">
                            <a:solidFill>
                              <a:schemeClr val="tx1"/>
                            </a:solidFill>
                            <a:latin typeface="Cambria Math"/>
                          </a:rPr>
                          <m:t>𝐸</m:t>
                        </m:r>
                        <m:d>
                          <m:dPr>
                            <m:ctrlPr>
                              <a:rPr lang="en-US" i="1">
                                <a:solidFill>
                                  <a:schemeClr val="tx1"/>
                                </a:solidFill>
                                <a:latin typeface="Cambria Math"/>
                              </a:rPr>
                            </m:ctrlPr>
                          </m:dPr>
                          <m:e>
                            <m:sSubSup>
                              <m:sSubSupPr>
                                <m:ctrlPr>
                                  <a:rPr lang="en-US" i="1">
                                    <a:solidFill>
                                      <a:schemeClr val="tx1"/>
                                    </a:solidFill>
                                    <a:latin typeface="Cambria Math"/>
                                  </a:rPr>
                                </m:ctrlPr>
                              </m:sSubSupPr>
                              <m:e>
                                <m:r>
                                  <a:rPr lang="en-US" i="1">
                                    <a:solidFill>
                                      <a:schemeClr val="tx1"/>
                                    </a:solidFill>
                                    <a:latin typeface="Cambria Math"/>
                                  </a:rPr>
                                  <m:t>𝑋</m:t>
                                </m:r>
                              </m:e>
                              <m:sub>
                                <m:r>
                                  <a:rPr lang="en-US" i="1">
                                    <a:solidFill>
                                      <a:schemeClr val="tx1"/>
                                    </a:solidFill>
                                    <a:latin typeface="Cambria Math"/>
                                  </a:rPr>
                                  <m:t>𝑡</m:t>
                                </m:r>
                              </m:sub>
                              <m:sup>
                                <m:r>
                                  <a:rPr lang="en-US" i="1">
                                    <a:solidFill>
                                      <a:schemeClr val="tx1"/>
                                    </a:solidFill>
                                    <a:latin typeface="Cambria Math"/>
                                  </a:rPr>
                                  <m:t>2</m:t>
                                </m:r>
                              </m:sup>
                            </m:sSubSup>
                          </m:e>
                          <m:e>
                            <m:sSub>
                              <m:sSubPr>
                                <m:ctrlPr>
                                  <a:rPr lang="en-US" i="1">
                                    <a:solidFill>
                                      <a:schemeClr val="tx1"/>
                                    </a:solidFill>
                                    <a:latin typeface="Cambria Math"/>
                                  </a:rPr>
                                </m:ctrlPr>
                              </m:sSubPr>
                              <m:e>
                                <m:r>
                                  <a:rPr lang="en-US" i="1">
                                    <a:solidFill>
                                      <a:schemeClr val="tx1"/>
                                    </a:solidFill>
                                    <a:latin typeface="Cambria Math"/>
                                  </a:rPr>
                                  <m:t>𝐼</m:t>
                                </m:r>
                              </m:e>
                              <m:sub>
                                <m:r>
                                  <a:rPr lang="en-US" i="1">
                                    <a:solidFill>
                                      <a:schemeClr val="tx1"/>
                                    </a:solidFill>
                                    <a:latin typeface="Cambria Math"/>
                                  </a:rPr>
                                  <m:t>𝑡</m:t>
                                </m:r>
                                <m:r>
                                  <a:rPr lang="en-US" i="1">
                                    <a:solidFill>
                                      <a:schemeClr val="tx1"/>
                                    </a:solidFill>
                                    <a:latin typeface="Cambria Math"/>
                                  </a:rPr>
                                  <m:t>−1</m:t>
                                </m:r>
                              </m:sub>
                            </m:sSub>
                          </m:e>
                        </m:d>
                      </m:e>
                    </m:d>
                    <m:d>
                      <m:dPr>
                        <m:begChr m:val="|"/>
                        <m:endChr m:val="]"/>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a:rPr>
                              <m:t>𝐼</m:t>
                            </m:r>
                          </m:e>
                          <m:sub>
                            <m:r>
                              <a:rPr lang="en-US" i="1">
                                <a:solidFill>
                                  <a:schemeClr val="tx1"/>
                                </a:solidFill>
                                <a:latin typeface="Cambria Math"/>
                              </a:rPr>
                              <m:t>𝑡</m:t>
                            </m:r>
                            <m:r>
                              <a:rPr lang="en-US" i="1">
                                <a:solidFill>
                                  <a:schemeClr val="tx1"/>
                                </a:solidFill>
                                <a:latin typeface="Cambria Math"/>
                              </a:rPr>
                              <m:t>−2</m:t>
                            </m:r>
                          </m:sub>
                        </m:sSub>
                      </m:e>
                    </m:d>
                  </m:oMath>
                </a14:m>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b="0" i="0" smtClean="0">
                        <a:solidFill>
                          <a:schemeClr val="tx1"/>
                        </a:solidFill>
                        <a:latin typeface="Cambria Math"/>
                      </a:rPr>
                      <m:t>=</m:t>
                    </m:r>
                    <m:sSub>
                      <m:sSubPr>
                        <m:ctrlPr>
                          <a:rPr lang="en-US" i="1">
                            <a:solidFill>
                              <a:schemeClr val="tx1"/>
                            </a:solidFill>
                            <a:latin typeface="Cambria Math"/>
                          </a:rPr>
                        </m:ctrlPr>
                      </m:sSubPr>
                      <m:e>
                        <m:r>
                          <a:rPr lang="en-US" i="1">
                            <a:solidFill>
                              <a:schemeClr val="tx1"/>
                            </a:solidFill>
                            <a:latin typeface="Cambria Math"/>
                          </a:rPr>
                          <m:t>𝛼</m:t>
                        </m:r>
                      </m:e>
                      <m:sub>
                        <m:r>
                          <a:rPr lang="en-US" i="1">
                            <a:solidFill>
                              <a:schemeClr val="tx1"/>
                            </a:solidFill>
                            <a:latin typeface="Cambria Math"/>
                          </a:rPr>
                          <m:t>0</m:t>
                        </m:r>
                      </m:sub>
                    </m:sSub>
                    <m:r>
                      <a:rPr lang="en-US" i="1">
                        <a:solidFill>
                          <a:schemeClr val="tx1"/>
                        </a:solidFill>
                        <a:latin typeface="Cambria Math"/>
                      </a:rPr>
                      <m:t>+</m:t>
                    </m:r>
                    <m:sSub>
                      <m:sSubPr>
                        <m:ctrlPr>
                          <a:rPr lang="en-US" i="1">
                            <a:solidFill>
                              <a:schemeClr val="tx1"/>
                            </a:solidFill>
                            <a:latin typeface="Cambria Math"/>
                          </a:rPr>
                        </m:ctrlPr>
                      </m:sSubPr>
                      <m:e>
                        <m:r>
                          <a:rPr lang="en-US" i="1">
                            <a:solidFill>
                              <a:schemeClr val="tx1"/>
                            </a:solidFill>
                            <a:latin typeface="Cambria Math"/>
                          </a:rPr>
                          <m:t>𝛼</m:t>
                        </m:r>
                      </m:e>
                      <m:sub>
                        <m:r>
                          <a:rPr lang="en-US" i="1">
                            <a:solidFill>
                              <a:schemeClr val="tx1"/>
                            </a:solidFill>
                            <a:latin typeface="Cambria Math"/>
                          </a:rPr>
                          <m:t>1</m:t>
                        </m:r>
                      </m:sub>
                    </m:sSub>
                    <m:r>
                      <a:rPr lang="en-US" i="1">
                        <a:solidFill>
                          <a:schemeClr val="tx1"/>
                        </a:solidFill>
                        <a:latin typeface="Cambria Math"/>
                      </a:rPr>
                      <m:t>𝐸</m:t>
                    </m:r>
                    <m:d>
                      <m:dPr>
                        <m:ctrlPr>
                          <a:rPr lang="en-US" i="1">
                            <a:solidFill>
                              <a:schemeClr val="tx1"/>
                            </a:solidFill>
                            <a:latin typeface="Cambria Math"/>
                          </a:rPr>
                        </m:ctrlPr>
                      </m:dPr>
                      <m:e>
                        <m:sSubSup>
                          <m:sSubSupPr>
                            <m:ctrlPr>
                              <a:rPr lang="en-US" i="1">
                                <a:solidFill>
                                  <a:schemeClr val="tx1"/>
                                </a:solidFill>
                                <a:latin typeface="Cambria Math"/>
                              </a:rPr>
                            </m:ctrlPr>
                          </m:sSubSupPr>
                          <m:e>
                            <m:r>
                              <a:rPr lang="en-US" i="1">
                                <a:solidFill>
                                  <a:schemeClr val="tx1"/>
                                </a:solidFill>
                                <a:latin typeface="Cambria Math"/>
                              </a:rPr>
                              <m:t>𝑋</m:t>
                            </m:r>
                          </m:e>
                          <m:sub>
                            <m:r>
                              <a:rPr lang="en-US" i="1">
                                <a:solidFill>
                                  <a:schemeClr val="tx1"/>
                                </a:solidFill>
                                <a:latin typeface="Cambria Math"/>
                              </a:rPr>
                              <m:t>𝑡</m:t>
                            </m:r>
                            <m:r>
                              <a:rPr lang="en-US" i="1">
                                <a:solidFill>
                                  <a:schemeClr val="tx1"/>
                                </a:solidFill>
                                <a:latin typeface="Cambria Math"/>
                              </a:rPr>
                              <m:t>−1</m:t>
                            </m:r>
                          </m:sub>
                          <m:sup>
                            <m:r>
                              <a:rPr lang="en-US" i="1">
                                <a:solidFill>
                                  <a:schemeClr val="tx1"/>
                                </a:solidFill>
                                <a:latin typeface="Cambria Math"/>
                              </a:rPr>
                              <m:t>2</m:t>
                            </m:r>
                          </m:sup>
                        </m:sSubSup>
                      </m:e>
                      <m:e>
                        <m:sSub>
                          <m:sSubPr>
                            <m:ctrlPr>
                              <a:rPr lang="en-US" i="1">
                                <a:solidFill>
                                  <a:schemeClr val="tx1"/>
                                </a:solidFill>
                                <a:latin typeface="Cambria Math"/>
                              </a:rPr>
                            </m:ctrlPr>
                          </m:sSubPr>
                          <m:e>
                            <m:r>
                              <a:rPr lang="en-US" i="1">
                                <a:solidFill>
                                  <a:schemeClr val="tx1"/>
                                </a:solidFill>
                                <a:latin typeface="Cambria Math"/>
                              </a:rPr>
                              <m:t>𝐼</m:t>
                            </m:r>
                          </m:e>
                          <m:sub>
                            <m:r>
                              <a:rPr lang="en-US" i="1">
                                <a:solidFill>
                                  <a:schemeClr val="tx1"/>
                                </a:solidFill>
                                <a:latin typeface="Cambria Math"/>
                              </a:rPr>
                              <m:t>𝑡</m:t>
                            </m:r>
                            <m:r>
                              <a:rPr lang="en-US" i="1">
                                <a:solidFill>
                                  <a:schemeClr val="tx1"/>
                                </a:solidFill>
                                <a:latin typeface="Cambria Math"/>
                              </a:rPr>
                              <m:t>−2</m:t>
                            </m:r>
                          </m:sub>
                        </m:sSub>
                      </m:e>
                    </m:d>
                    <m:r>
                      <a:rPr lang="en-US" i="1">
                        <a:solidFill>
                          <a:schemeClr val="tx1"/>
                        </a:solidFill>
                        <a:latin typeface="Cambria Math"/>
                      </a:rPr>
                      <m:t>=</m:t>
                    </m:r>
                    <m:sSub>
                      <m:sSubPr>
                        <m:ctrlPr>
                          <a:rPr lang="en-US" i="1">
                            <a:solidFill>
                              <a:schemeClr val="tx1"/>
                            </a:solidFill>
                            <a:latin typeface="Cambria Math"/>
                          </a:rPr>
                        </m:ctrlPr>
                      </m:sSubPr>
                      <m:e>
                        <m:r>
                          <a:rPr lang="en-US" i="1">
                            <a:solidFill>
                              <a:schemeClr val="tx1"/>
                            </a:solidFill>
                            <a:latin typeface="Cambria Math"/>
                          </a:rPr>
                          <m:t>𝛼</m:t>
                        </m:r>
                      </m:e>
                      <m:sub>
                        <m:r>
                          <a:rPr lang="en-US" i="1">
                            <a:solidFill>
                              <a:schemeClr val="tx1"/>
                            </a:solidFill>
                            <a:latin typeface="Cambria Math"/>
                          </a:rPr>
                          <m:t>0</m:t>
                        </m:r>
                      </m:sub>
                    </m:sSub>
                    <m:r>
                      <a:rPr lang="en-US" i="1">
                        <a:solidFill>
                          <a:schemeClr val="tx1"/>
                        </a:solidFill>
                        <a:latin typeface="Cambria Math"/>
                      </a:rPr>
                      <m:t>+</m:t>
                    </m:r>
                    <m:sSub>
                      <m:sSubPr>
                        <m:ctrlPr>
                          <a:rPr lang="en-US" i="1">
                            <a:solidFill>
                              <a:schemeClr val="tx1"/>
                            </a:solidFill>
                            <a:latin typeface="Cambria Math"/>
                          </a:rPr>
                        </m:ctrlPr>
                      </m:sSubPr>
                      <m:e>
                        <m:sSub>
                          <m:sSubPr>
                            <m:ctrlPr>
                              <a:rPr lang="en-US" i="1">
                                <a:solidFill>
                                  <a:schemeClr val="tx1"/>
                                </a:solidFill>
                                <a:latin typeface="Cambria Math"/>
                              </a:rPr>
                            </m:ctrlPr>
                          </m:sSubPr>
                          <m:e>
                            <m:r>
                              <a:rPr lang="en-US" i="1">
                                <a:solidFill>
                                  <a:schemeClr val="tx1"/>
                                </a:solidFill>
                                <a:latin typeface="Cambria Math"/>
                              </a:rPr>
                              <m:t>𝛼</m:t>
                            </m:r>
                          </m:e>
                          <m:sub>
                            <m:r>
                              <a:rPr lang="en-US" i="1">
                                <a:solidFill>
                                  <a:schemeClr val="tx1"/>
                                </a:solidFill>
                                <a:latin typeface="Cambria Math"/>
                              </a:rPr>
                              <m:t>0</m:t>
                            </m:r>
                          </m:sub>
                        </m:sSub>
                        <m:r>
                          <a:rPr lang="en-US" i="1">
                            <a:solidFill>
                              <a:schemeClr val="tx1"/>
                            </a:solidFill>
                            <a:latin typeface="Cambria Math"/>
                          </a:rPr>
                          <m:t>𝛼</m:t>
                        </m:r>
                      </m:e>
                      <m:sub>
                        <m:r>
                          <a:rPr lang="en-US" i="1">
                            <a:solidFill>
                              <a:schemeClr val="tx1"/>
                            </a:solidFill>
                            <a:latin typeface="Cambria Math"/>
                          </a:rPr>
                          <m:t>1</m:t>
                        </m:r>
                      </m:sub>
                    </m:sSub>
                    <m:r>
                      <a:rPr lang="en-US" i="1">
                        <a:solidFill>
                          <a:schemeClr val="tx1"/>
                        </a:solidFill>
                        <a:latin typeface="Cambria Math"/>
                      </a:rPr>
                      <m:t>+</m:t>
                    </m:r>
                    <m:sSubSup>
                      <m:sSubSupPr>
                        <m:ctrlPr>
                          <a:rPr lang="en-US" i="1">
                            <a:solidFill>
                              <a:schemeClr val="tx1"/>
                            </a:solidFill>
                            <a:latin typeface="Cambria Math"/>
                          </a:rPr>
                        </m:ctrlPr>
                      </m:sSubSupPr>
                      <m:e>
                        <m:r>
                          <a:rPr lang="en-US" i="1">
                            <a:solidFill>
                              <a:schemeClr val="tx1"/>
                            </a:solidFill>
                            <a:latin typeface="Cambria Math"/>
                          </a:rPr>
                          <m:t>𝛼</m:t>
                        </m:r>
                      </m:e>
                      <m:sub>
                        <m:r>
                          <a:rPr lang="en-US" i="1">
                            <a:solidFill>
                              <a:schemeClr val="tx1"/>
                            </a:solidFill>
                            <a:latin typeface="Cambria Math"/>
                          </a:rPr>
                          <m:t>1</m:t>
                        </m:r>
                      </m:sub>
                      <m:sup>
                        <m:r>
                          <a:rPr lang="en-US" i="1">
                            <a:solidFill>
                              <a:schemeClr val="tx1"/>
                            </a:solidFill>
                            <a:latin typeface="Cambria Math"/>
                          </a:rPr>
                          <m:t>2</m:t>
                        </m:r>
                      </m:sup>
                    </m:sSubSup>
                    <m:sSubSup>
                      <m:sSubSupPr>
                        <m:ctrlPr>
                          <a:rPr lang="en-US" i="1">
                            <a:solidFill>
                              <a:schemeClr val="tx1"/>
                            </a:solidFill>
                            <a:latin typeface="Cambria Math"/>
                          </a:rPr>
                        </m:ctrlPr>
                      </m:sSubSupPr>
                      <m:e>
                        <m:r>
                          <a:rPr lang="en-US" i="1">
                            <a:solidFill>
                              <a:schemeClr val="tx1"/>
                            </a:solidFill>
                            <a:latin typeface="Cambria Math"/>
                          </a:rPr>
                          <m:t>𝑋</m:t>
                        </m:r>
                      </m:e>
                      <m:sub>
                        <m:r>
                          <a:rPr lang="en-US" i="1">
                            <a:solidFill>
                              <a:schemeClr val="tx1"/>
                            </a:solidFill>
                            <a:latin typeface="Cambria Math"/>
                          </a:rPr>
                          <m:t>𝑡</m:t>
                        </m:r>
                        <m:r>
                          <a:rPr lang="en-US" i="1">
                            <a:solidFill>
                              <a:schemeClr val="tx1"/>
                            </a:solidFill>
                            <a:latin typeface="Cambria Math"/>
                          </a:rPr>
                          <m:t>−2</m:t>
                        </m:r>
                      </m:sub>
                      <m:sup>
                        <m:r>
                          <a:rPr lang="en-US" i="1">
                            <a:solidFill>
                              <a:schemeClr val="tx1"/>
                            </a:solidFill>
                            <a:latin typeface="Cambria Math"/>
                          </a:rPr>
                          <m:t>2</m:t>
                        </m:r>
                      </m:sup>
                    </m:sSubSup>
                  </m:oMath>
                </a14:m>
                <a:endParaRPr lang="en-US" dirty="0" smtClean="0">
                  <a:solidFill>
                    <a:schemeClr val="tx1"/>
                  </a:solidFill>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a:rPr>
                        <m:t>𝑉𝑎𝑟</m:t>
                      </m:r>
                      <m:d>
                        <m:dPr>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a:rPr>
                                <m:t>𝑋</m:t>
                              </m:r>
                            </m:e>
                            <m:sub>
                              <m:r>
                                <a:rPr lang="en-US" i="1">
                                  <a:solidFill>
                                    <a:schemeClr val="tx1"/>
                                  </a:solidFill>
                                  <a:latin typeface="Cambria Math"/>
                                </a:rPr>
                                <m:t>𝑡</m:t>
                              </m:r>
                            </m:sub>
                          </m:sSub>
                        </m:e>
                        <m:e>
                          <m:sSub>
                            <m:sSubPr>
                              <m:ctrlPr>
                                <a:rPr lang="en-US" i="1">
                                  <a:solidFill>
                                    <a:schemeClr val="tx1"/>
                                  </a:solidFill>
                                  <a:latin typeface="Cambria Math"/>
                                </a:rPr>
                              </m:ctrlPr>
                            </m:sSubPr>
                            <m:e>
                              <m:r>
                                <a:rPr lang="en-US" i="1">
                                  <a:solidFill>
                                    <a:schemeClr val="tx1"/>
                                  </a:solidFill>
                                  <a:latin typeface="Cambria Math"/>
                                </a:rPr>
                                <m:t>𝐼</m:t>
                              </m:r>
                            </m:e>
                            <m:sub>
                              <m:r>
                                <a:rPr lang="en-US" i="1">
                                  <a:solidFill>
                                    <a:schemeClr val="tx1"/>
                                  </a:solidFill>
                                  <a:latin typeface="Cambria Math"/>
                                </a:rPr>
                                <m:t>𝑡</m:t>
                              </m:r>
                              <m:r>
                                <a:rPr lang="en-US" i="1">
                                  <a:solidFill>
                                    <a:schemeClr val="tx1"/>
                                  </a:solidFill>
                                  <a:latin typeface="Cambria Math"/>
                                </a:rPr>
                                <m:t>−3</m:t>
                              </m:r>
                            </m:sub>
                          </m:sSub>
                        </m:e>
                      </m:d>
                      <m:r>
                        <a:rPr lang="en-US" i="1">
                          <a:solidFill>
                            <a:schemeClr val="tx1"/>
                          </a:solidFill>
                          <a:latin typeface="Cambria Math"/>
                        </a:rPr>
                        <m:t>=</m:t>
                      </m:r>
                      <m:sSub>
                        <m:sSubPr>
                          <m:ctrlPr>
                            <a:rPr lang="en-US" i="1">
                              <a:solidFill>
                                <a:schemeClr val="tx1"/>
                              </a:solidFill>
                              <a:latin typeface="Cambria Math"/>
                            </a:rPr>
                          </m:ctrlPr>
                        </m:sSubPr>
                        <m:e>
                          <m:r>
                            <a:rPr lang="en-US" i="1">
                              <a:solidFill>
                                <a:schemeClr val="tx1"/>
                              </a:solidFill>
                              <a:latin typeface="Cambria Math"/>
                            </a:rPr>
                            <m:t>𝛼</m:t>
                          </m:r>
                        </m:e>
                        <m:sub>
                          <m:r>
                            <a:rPr lang="en-US" i="1">
                              <a:solidFill>
                                <a:schemeClr val="tx1"/>
                              </a:solidFill>
                              <a:latin typeface="Cambria Math"/>
                            </a:rPr>
                            <m:t>0</m:t>
                          </m:r>
                        </m:sub>
                      </m:sSub>
                      <m:r>
                        <a:rPr lang="en-US" i="1">
                          <a:solidFill>
                            <a:schemeClr val="tx1"/>
                          </a:solidFill>
                          <a:latin typeface="Cambria Math"/>
                        </a:rPr>
                        <m:t>+</m:t>
                      </m:r>
                      <m:sSub>
                        <m:sSubPr>
                          <m:ctrlPr>
                            <a:rPr lang="en-US" i="1">
                              <a:solidFill>
                                <a:schemeClr val="tx1"/>
                              </a:solidFill>
                              <a:latin typeface="Cambria Math"/>
                            </a:rPr>
                          </m:ctrlPr>
                        </m:sSubPr>
                        <m:e>
                          <m:sSub>
                            <m:sSubPr>
                              <m:ctrlPr>
                                <a:rPr lang="en-US" i="1">
                                  <a:solidFill>
                                    <a:schemeClr val="tx1"/>
                                  </a:solidFill>
                                  <a:latin typeface="Cambria Math"/>
                                </a:rPr>
                              </m:ctrlPr>
                            </m:sSubPr>
                            <m:e>
                              <m:r>
                                <a:rPr lang="en-US" i="1">
                                  <a:solidFill>
                                    <a:schemeClr val="tx1"/>
                                  </a:solidFill>
                                  <a:latin typeface="Cambria Math"/>
                                </a:rPr>
                                <m:t>𝛼</m:t>
                              </m:r>
                            </m:e>
                            <m:sub>
                              <m:r>
                                <a:rPr lang="en-US" i="1">
                                  <a:solidFill>
                                    <a:schemeClr val="tx1"/>
                                  </a:solidFill>
                                  <a:latin typeface="Cambria Math"/>
                                </a:rPr>
                                <m:t>0</m:t>
                              </m:r>
                            </m:sub>
                          </m:sSub>
                          <m:r>
                            <a:rPr lang="en-US" i="1">
                              <a:solidFill>
                                <a:schemeClr val="tx1"/>
                              </a:solidFill>
                              <a:latin typeface="Cambria Math"/>
                            </a:rPr>
                            <m:t>𝛼</m:t>
                          </m:r>
                        </m:e>
                        <m:sub>
                          <m:r>
                            <a:rPr lang="en-US" i="1">
                              <a:solidFill>
                                <a:schemeClr val="tx1"/>
                              </a:solidFill>
                              <a:latin typeface="Cambria Math"/>
                            </a:rPr>
                            <m:t>1</m:t>
                          </m:r>
                        </m:sub>
                      </m:sSub>
                      <m:r>
                        <a:rPr lang="en-US" i="1">
                          <a:solidFill>
                            <a:schemeClr val="tx1"/>
                          </a:solidFill>
                          <a:latin typeface="Cambria Math"/>
                        </a:rPr>
                        <m:t>+</m:t>
                      </m:r>
                      <m:sSub>
                        <m:sSubPr>
                          <m:ctrlPr>
                            <a:rPr lang="en-US" i="1">
                              <a:solidFill>
                                <a:schemeClr val="tx1"/>
                              </a:solidFill>
                              <a:latin typeface="Cambria Math"/>
                            </a:rPr>
                          </m:ctrlPr>
                        </m:sSubPr>
                        <m:e>
                          <m:r>
                            <a:rPr lang="en-US" i="1">
                              <a:solidFill>
                                <a:schemeClr val="tx1"/>
                              </a:solidFill>
                              <a:latin typeface="Cambria Math"/>
                            </a:rPr>
                            <m:t>𝛼</m:t>
                          </m:r>
                        </m:e>
                        <m:sub>
                          <m:r>
                            <a:rPr lang="en-US" i="1">
                              <a:solidFill>
                                <a:schemeClr val="tx1"/>
                              </a:solidFill>
                              <a:latin typeface="Cambria Math"/>
                            </a:rPr>
                            <m:t>0</m:t>
                          </m:r>
                        </m:sub>
                      </m:sSub>
                      <m:sSubSup>
                        <m:sSubSupPr>
                          <m:ctrlPr>
                            <a:rPr lang="en-US" i="1">
                              <a:solidFill>
                                <a:schemeClr val="tx1"/>
                              </a:solidFill>
                              <a:latin typeface="Cambria Math"/>
                            </a:rPr>
                          </m:ctrlPr>
                        </m:sSubSupPr>
                        <m:e>
                          <m:r>
                            <a:rPr lang="en-US" i="1">
                              <a:solidFill>
                                <a:schemeClr val="tx1"/>
                              </a:solidFill>
                              <a:latin typeface="Cambria Math"/>
                            </a:rPr>
                            <m:t>𝛼</m:t>
                          </m:r>
                        </m:e>
                        <m:sub>
                          <m:r>
                            <a:rPr lang="en-US" i="1">
                              <a:solidFill>
                                <a:schemeClr val="tx1"/>
                              </a:solidFill>
                              <a:latin typeface="Cambria Math"/>
                            </a:rPr>
                            <m:t>1</m:t>
                          </m:r>
                        </m:sub>
                        <m:sup>
                          <m:r>
                            <a:rPr lang="en-US" i="1">
                              <a:solidFill>
                                <a:schemeClr val="tx1"/>
                              </a:solidFill>
                              <a:latin typeface="Cambria Math"/>
                            </a:rPr>
                            <m:t>2</m:t>
                          </m:r>
                        </m:sup>
                      </m:sSubSup>
                      <m:r>
                        <a:rPr lang="en-US" i="1">
                          <a:solidFill>
                            <a:schemeClr val="tx1"/>
                          </a:solidFill>
                          <a:latin typeface="Cambria Math"/>
                        </a:rPr>
                        <m:t>+</m:t>
                      </m:r>
                      <m:sSubSup>
                        <m:sSubSupPr>
                          <m:ctrlPr>
                            <a:rPr lang="en-US" i="1">
                              <a:solidFill>
                                <a:schemeClr val="tx1"/>
                              </a:solidFill>
                              <a:latin typeface="Cambria Math"/>
                            </a:rPr>
                          </m:ctrlPr>
                        </m:sSubSupPr>
                        <m:e>
                          <m:r>
                            <a:rPr lang="en-US" i="1">
                              <a:solidFill>
                                <a:schemeClr val="tx1"/>
                              </a:solidFill>
                              <a:latin typeface="Cambria Math"/>
                            </a:rPr>
                            <m:t>𝛼</m:t>
                          </m:r>
                        </m:e>
                        <m:sub>
                          <m:r>
                            <a:rPr lang="en-US" i="1">
                              <a:solidFill>
                                <a:schemeClr val="tx1"/>
                              </a:solidFill>
                              <a:latin typeface="Cambria Math"/>
                            </a:rPr>
                            <m:t>1</m:t>
                          </m:r>
                        </m:sub>
                        <m:sup>
                          <m:r>
                            <a:rPr lang="en-US" i="1">
                              <a:solidFill>
                                <a:schemeClr val="tx1"/>
                              </a:solidFill>
                              <a:latin typeface="Cambria Math"/>
                            </a:rPr>
                            <m:t>3</m:t>
                          </m:r>
                        </m:sup>
                      </m:sSubSup>
                      <m:sSubSup>
                        <m:sSubSupPr>
                          <m:ctrlPr>
                            <a:rPr lang="en-US" i="1">
                              <a:solidFill>
                                <a:schemeClr val="tx1"/>
                              </a:solidFill>
                              <a:latin typeface="Cambria Math"/>
                            </a:rPr>
                          </m:ctrlPr>
                        </m:sSubSupPr>
                        <m:e>
                          <m:r>
                            <a:rPr lang="en-US" i="1">
                              <a:solidFill>
                                <a:schemeClr val="tx1"/>
                              </a:solidFill>
                              <a:latin typeface="Cambria Math"/>
                            </a:rPr>
                            <m:t>𝑋</m:t>
                          </m:r>
                        </m:e>
                        <m:sub>
                          <m:r>
                            <a:rPr lang="en-US" i="1">
                              <a:solidFill>
                                <a:schemeClr val="tx1"/>
                              </a:solidFill>
                              <a:latin typeface="Cambria Math"/>
                            </a:rPr>
                            <m:t>𝑡</m:t>
                          </m:r>
                          <m:r>
                            <a:rPr lang="en-US" i="1">
                              <a:solidFill>
                                <a:schemeClr val="tx1"/>
                              </a:solidFill>
                              <a:latin typeface="Cambria Math"/>
                            </a:rPr>
                            <m:t>−3</m:t>
                          </m:r>
                        </m:sub>
                        <m:sup>
                          <m:r>
                            <a:rPr lang="en-US" i="1">
                              <a:solidFill>
                                <a:schemeClr val="tx1"/>
                              </a:solidFill>
                              <a:latin typeface="Cambria Math"/>
                            </a:rPr>
                            <m:t>2</m:t>
                          </m:r>
                        </m:sup>
                      </m:sSubSup>
                    </m:oMath>
                  </m:oMathPara>
                </a14:m>
                <a:endParaRPr lang="en-US" dirty="0" smtClean="0">
                  <a:solidFill>
                    <a:schemeClr val="tx1"/>
                  </a:solidFill>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cs typeface="Times New Roman" panose="02020603050405020304" pitchFamily="18" charset="0"/>
                        </a:rPr>
                        <m:t>…</m:t>
                      </m:r>
                    </m:oMath>
                  </m:oMathPara>
                </a14:m>
                <a:endParaRPr lang="en-US" b="0" dirty="0" smtClean="0">
                  <a:solidFill>
                    <a:schemeClr val="tx1"/>
                  </a:solidFill>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a:rPr>
                        <m:t>𝑉𝑎𝑟</m:t>
                      </m:r>
                      <m:d>
                        <m:dPr>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a:rPr>
                                <m:t>𝑋</m:t>
                              </m:r>
                            </m:e>
                            <m:sub>
                              <m:r>
                                <a:rPr lang="en-US" i="1">
                                  <a:solidFill>
                                    <a:schemeClr val="tx1"/>
                                  </a:solidFill>
                                  <a:latin typeface="Cambria Math"/>
                                </a:rPr>
                                <m:t>𝑡</m:t>
                              </m:r>
                            </m:sub>
                          </m:sSub>
                        </m:e>
                      </m:d>
                      <m:r>
                        <a:rPr lang="en-US" i="1">
                          <a:solidFill>
                            <a:schemeClr val="tx1"/>
                          </a:solidFill>
                          <a:latin typeface="Cambria Math"/>
                        </a:rPr>
                        <m:t>=</m:t>
                      </m:r>
                      <m:r>
                        <a:rPr lang="en-US" i="1">
                          <a:solidFill>
                            <a:schemeClr val="tx1"/>
                          </a:solidFill>
                          <a:latin typeface="Cambria Math"/>
                        </a:rPr>
                        <m:t>𝐸</m:t>
                      </m:r>
                      <m:d>
                        <m:dPr>
                          <m:ctrlPr>
                            <a:rPr lang="en-US" i="1">
                              <a:solidFill>
                                <a:schemeClr val="tx1"/>
                              </a:solidFill>
                              <a:latin typeface="Cambria Math"/>
                            </a:rPr>
                          </m:ctrlPr>
                        </m:dPr>
                        <m:e>
                          <m:sSubSup>
                            <m:sSubSupPr>
                              <m:ctrlPr>
                                <a:rPr lang="en-US" i="1">
                                  <a:solidFill>
                                    <a:schemeClr val="tx1"/>
                                  </a:solidFill>
                                  <a:latin typeface="Cambria Math"/>
                                </a:rPr>
                              </m:ctrlPr>
                            </m:sSubSupPr>
                            <m:e>
                              <m:r>
                                <a:rPr lang="en-US" i="1">
                                  <a:solidFill>
                                    <a:schemeClr val="tx1"/>
                                  </a:solidFill>
                                  <a:latin typeface="Cambria Math"/>
                                </a:rPr>
                                <m:t>𝑋</m:t>
                              </m:r>
                            </m:e>
                            <m:sub>
                              <m:r>
                                <a:rPr lang="en-US" i="1">
                                  <a:solidFill>
                                    <a:schemeClr val="tx1"/>
                                  </a:solidFill>
                                  <a:latin typeface="Cambria Math"/>
                                </a:rPr>
                                <m:t>𝑡</m:t>
                              </m:r>
                            </m:sub>
                            <m:sup>
                              <m:r>
                                <a:rPr lang="en-US" i="1">
                                  <a:solidFill>
                                    <a:schemeClr val="tx1"/>
                                  </a:solidFill>
                                  <a:latin typeface="Cambria Math"/>
                                </a:rPr>
                                <m:t>2</m:t>
                              </m:r>
                            </m:sup>
                          </m:sSubSup>
                        </m:e>
                      </m:d>
                      <m:r>
                        <a:rPr lang="en-US" i="1">
                          <a:solidFill>
                            <a:schemeClr val="tx1"/>
                          </a:solidFill>
                          <a:latin typeface="Cambria Math"/>
                        </a:rPr>
                        <m:t>=</m:t>
                      </m:r>
                      <m:r>
                        <a:rPr lang="en-US" i="1">
                          <a:solidFill>
                            <a:schemeClr val="tx1"/>
                          </a:solidFill>
                          <a:latin typeface="Cambria Math"/>
                        </a:rPr>
                        <m:t>𝐸</m:t>
                      </m:r>
                      <m:d>
                        <m:dPr>
                          <m:ctrlPr>
                            <a:rPr lang="en-US" i="1">
                              <a:solidFill>
                                <a:schemeClr val="tx1"/>
                              </a:solidFill>
                              <a:latin typeface="Cambria Math"/>
                            </a:rPr>
                          </m:ctrlPr>
                        </m:dPr>
                        <m:e>
                          <m:r>
                            <a:rPr lang="en-US" i="1">
                              <a:solidFill>
                                <a:schemeClr val="tx1"/>
                              </a:solidFill>
                              <a:latin typeface="Cambria Math"/>
                            </a:rPr>
                            <m:t>𝐸</m:t>
                          </m:r>
                          <m:r>
                            <a:rPr lang="en-US" i="1">
                              <a:solidFill>
                                <a:schemeClr val="tx1"/>
                              </a:solidFill>
                              <a:latin typeface="Cambria Math"/>
                            </a:rPr>
                            <m:t>…</m:t>
                          </m:r>
                          <m:r>
                            <a:rPr lang="en-US" i="1">
                              <a:solidFill>
                                <a:schemeClr val="tx1"/>
                              </a:solidFill>
                              <a:latin typeface="Cambria Math"/>
                            </a:rPr>
                            <m:t>𝐸</m:t>
                          </m:r>
                          <m:d>
                            <m:dPr>
                              <m:ctrlPr>
                                <a:rPr lang="en-US" i="1">
                                  <a:solidFill>
                                    <a:schemeClr val="tx1"/>
                                  </a:solidFill>
                                  <a:latin typeface="Cambria Math"/>
                                </a:rPr>
                              </m:ctrlPr>
                            </m:dPr>
                            <m:e>
                              <m:sSubSup>
                                <m:sSubSupPr>
                                  <m:ctrlPr>
                                    <a:rPr lang="en-US" i="1">
                                      <a:solidFill>
                                        <a:schemeClr val="tx1"/>
                                      </a:solidFill>
                                      <a:latin typeface="Cambria Math"/>
                                    </a:rPr>
                                  </m:ctrlPr>
                                </m:sSubSupPr>
                                <m:e>
                                  <m:r>
                                    <a:rPr lang="en-US" i="1">
                                      <a:solidFill>
                                        <a:schemeClr val="tx1"/>
                                      </a:solidFill>
                                      <a:latin typeface="Cambria Math"/>
                                    </a:rPr>
                                    <m:t>𝑋</m:t>
                                  </m:r>
                                </m:e>
                                <m:sub>
                                  <m:r>
                                    <a:rPr lang="en-US" i="1">
                                      <a:solidFill>
                                        <a:schemeClr val="tx1"/>
                                      </a:solidFill>
                                      <a:latin typeface="Cambria Math"/>
                                    </a:rPr>
                                    <m:t>𝑡</m:t>
                                  </m:r>
                                </m:sub>
                                <m:sup>
                                  <m:r>
                                    <a:rPr lang="en-US" i="1">
                                      <a:solidFill>
                                        <a:schemeClr val="tx1"/>
                                      </a:solidFill>
                                      <a:latin typeface="Cambria Math"/>
                                    </a:rPr>
                                    <m:t>2</m:t>
                                  </m:r>
                                </m:sup>
                              </m:sSubSup>
                            </m:e>
                            <m:e>
                              <m:sSub>
                                <m:sSubPr>
                                  <m:ctrlPr>
                                    <a:rPr lang="en-US" i="1">
                                      <a:solidFill>
                                        <a:schemeClr val="tx1"/>
                                      </a:solidFill>
                                      <a:latin typeface="Cambria Math"/>
                                    </a:rPr>
                                  </m:ctrlPr>
                                </m:sSubPr>
                                <m:e>
                                  <m:r>
                                    <a:rPr lang="en-US" i="1">
                                      <a:solidFill>
                                        <a:schemeClr val="tx1"/>
                                      </a:solidFill>
                                      <a:latin typeface="Cambria Math"/>
                                    </a:rPr>
                                    <m:t>𝐼</m:t>
                                  </m:r>
                                </m:e>
                                <m:sub>
                                  <m:r>
                                    <a:rPr lang="en-US" i="1">
                                      <a:solidFill>
                                        <a:schemeClr val="tx1"/>
                                      </a:solidFill>
                                      <a:latin typeface="Cambria Math"/>
                                    </a:rPr>
                                    <m:t>𝑡</m:t>
                                  </m:r>
                                  <m:r>
                                    <a:rPr lang="en-US" i="1">
                                      <a:solidFill>
                                        <a:schemeClr val="tx1"/>
                                      </a:solidFill>
                                      <a:latin typeface="Cambria Math"/>
                                    </a:rPr>
                                    <m:t>−1</m:t>
                                  </m:r>
                                </m:sub>
                              </m:sSub>
                            </m:e>
                          </m:d>
                          <m:r>
                            <a:rPr lang="en-US" i="1">
                              <a:solidFill>
                                <a:schemeClr val="tx1"/>
                              </a:solidFill>
                              <a:latin typeface="Cambria Math"/>
                            </a:rPr>
                            <m:t>…</m:t>
                          </m:r>
                        </m:e>
                        <m:e>
                          <m:sSub>
                            <m:sSubPr>
                              <m:ctrlPr>
                                <a:rPr lang="en-US" i="1">
                                  <a:solidFill>
                                    <a:schemeClr val="tx1"/>
                                  </a:solidFill>
                                  <a:latin typeface="Cambria Math"/>
                                </a:rPr>
                              </m:ctrlPr>
                            </m:sSubPr>
                            <m:e>
                              <m:r>
                                <a:rPr lang="en-US" i="1">
                                  <a:solidFill>
                                    <a:schemeClr val="tx1"/>
                                  </a:solidFill>
                                  <a:latin typeface="Cambria Math"/>
                                </a:rPr>
                                <m:t>𝐼</m:t>
                              </m:r>
                            </m:e>
                            <m:sub>
                              <m:r>
                                <a:rPr lang="en-US" i="1">
                                  <a:solidFill>
                                    <a:schemeClr val="tx1"/>
                                  </a:solidFill>
                                  <a:latin typeface="Cambria Math"/>
                                </a:rPr>
                                <m:t>1</m:t>
                              </m:r>
                            </m:sub>
                          </m:sSub>
                        </m:e>
                      </m:d>
                      <m:r>
                        <a:rPr lang="en-US" i="1">
                          <a:solidFill>
                            <a:schemeClr val="tx1"/>
                          </a:solidFill>
                          <a:latin typeface="Cambria Math"/>
                        </a:rPr>
                        <m:t>=</m:t>
                      </m:r>
                      <m:sSub>
                        <m:sSubPr>
                          <m:ctrlPr>
                            <a:rPr lang="en-US" i="1">
                              <a:solidFill>
                                <a:schemeClr val="tx1"/>
                              </a:solidFill>
                              <a:latin typeface="Cambria Math"/>
                            </a:rPr>
                          </m:ctrlPr>
                        </m:sSubPr>
                        <m:e>
                          <m:r>
                            <a:rPr lang="en-US" i="1">
                              <a:solidFill>
                                <a:schemeClr val="tx1"/>
                              </a:solidFill>
                              <a:latin typeface="Cambria Math"/>
                            </a:rPr>
                            <m:t>𝛼</m:t>
                          </m:r>
                        </m:e>
                        <m:sub>
                          <m:r>
                            <a:rPr lang="en-US" i="1">
                              <a:solidFill>
                                <a:schemeClr val="tx1"/>
                              </a:solidFill>
                              <a:latin typeface="Cambria Math"/>
                            </a:rPr>
                            <m:t>0</m:t>
                          </m:r>
                        </m:sub>
                      </m:sSub>
                      <m:d>
                        <m:dPr>
                          <m:ctrlPr>
                            <a:rPr lang="en-US" i="1">
                              <a:solidFill>
                                <a:schemeClr val="tx1"/>
                              </a:solidFill>
                              <a:latin typeface="Cambria Math"/>
                            </a:rPr>
                          </m:ctrlPr>
                        </m:dPr>
                        <m:e>
                          <m:r>
                            <a:rPr lang="en-US" i="1">
                              <a:solidFill>
                                <a:schemeClr val="tx1"/>
                              </a:solidFill>
                              <a:latin typeface="Cambria Math"/>
                            </a:rPr>
                            <m:t>1+…+</m:t>
                          </m:r>
                          <m:sSubSup>
                            <m:sSubSupPr>
                              <m:ctrlPr>
                                <a:rPr lang="en-US" i="1">
                                  <a:solidFill>
                                    <a:schemeClr val="tx1"/>
                                  </a:solidFill>
                                  <a:latin typeface="Cambria Math"/>
                                </a:rPr>
                              </m:ctrlPr>
                            </m:sSubSupPr>
                            <m:e>
                              <m:r>
                                <a:rPr lang="en-US" i="1">
                                  <a:solidFill>
                                    <a:schemeClr val="tx1"/>
                                  </a:solidFill>
                                  <a:latin typeface="Cambria Math"/>
                                </a:rPr>
                                <m:t>𝛼</m:t>
                              </m:r>
                            </m:e>
                            <m:sub>
                              <m:r>
                                <a:rPr lang="en-US" i="1">
                                  <a:solidFill>
                                    <a:schemeClr val="tx1"/>
                                  </a:solidFill>
                                  <a:latin typeface="Cambria Math"/>
                                </a:rPr>
                                <m:t>1</m:t>
                              </m:r>
                            </m:sub>
                            <m:sup>
                              <m:r>
                                <a:rPr lang="en-US" i="1">
                                  <a:solidFill>
                                    <a:schemeClr val="tx1"/>
                                  </a:solidFill>
                                  <a:latin typeface="Cambria Math"/>
                                </a:rPr>
                                <m:t>𝑡</m:t>
                              </m:r>
                              <m:r>
                                <a:rPr lang="en-US" i="1">
                                  <a:solidFill>
                                    <a:schemeClr val="tx1"/>
                                  </a:solidFill>
                                  <a:latin typeface="Cambria Math"/>
                                </a:rPr>
                                <m:t>−1</m:t>
                              </m:r>
                            </m:sup>
                          </m:sSubSup>
                        </m:e>
                      </m:d>
                      <m:r>
                        <a:rPr lang="en-US" i="1">
                          <a:solidFill>
                            <a:schemeClr val="tx1"/>
                          </a:solidFill>
                          <a:latin typeface="Cambria Math"/>
                        </a:rPr>
                        <m:t>+</m:t>
                      </m:r>
                      <m:sSubSup>
                        <m:sSubSupPr>
                          <m:ctrlPr>
                            <a:rPr lang="en-US" i="1">
                              <a:solidFill>
                                <a:schemeClr val="tx1"/>
                              </a:solidFill>
                              <a:latin typeface="Cambria Math"/>
                            </a:rPr>
                          </m:ctrlPr>
                        </m:sSubSupPr>
                        <m:e>
                          <m:r>
                            <a:rPr lang="en-US" i="1">
                              <a:solidFill>
                                <a:schemeClr val="tx1"/>
                              </a:solidFill>
                              <a:latin typeface="Cambria Math"/>
                            </a:rPr>
                            <m:t>𝛼</m:t>
                          </m:r>
                        </m:e>
                        <m:sub>
                          <m:r>
                            <a:rPr lang="en-US" i="1">
                              <a:solidFill>
                                <a:schemeClr val="tx1"/>
                              </a:solidFill>
                              <a:latin typeface="Cambria Math"/>
                            </a:rPr>
                            <m:t>1</m:t>
                          </m:r>
                        </m:sub>
                        <m:sup>
                          <m:r>
                            <a:rPr lang="en-US" i="1">
                              <a:solidFill>
                                <a:schemeClr val="tx1"/>
                              </a:solidFill>
                              <a:latin typeface="Cambria Math"/>
                            </a:rPr>
                            <m:t>𝑡</m:t>
                          </m:r>
                        </m:sup>
                      </m:sSubSup>
                      <m:sSubSup>
                        <m:sSubSupPr>
                          <m:ctrlPr>
                            <a:rPr lang="en-US" i="1">
                              <a:solidFill>
                                <a:schemeClr val="tx1"/>
                              </a:solidFill>
                              <a:latin typeface="Cambria Math"/>
                            </a:rPr>
                          </m:ctrlPr>
                        </m:sSubSupPr>
                        <m:e>
                          <m:r>
                            <a:rPr lang="en-US" i="1">
                              <a:solidFill>
                                <a:schemeClr val="tx1"/>
                              </a:solidFill>
                              <a:latin typeface="Cambria Math"/>
                            </a:rPr>
                            <m:t>𝑋</m:t>
                          </m:r>
                        </m:e>
                        <m:sub>
                          <m:r>
                            <a:rPr lang="en-US" i="1">
                              <a:solidFill>
                                <a:schemeClr val="tx1"/>
                              </a:solidFill>
                              <a:latin typeface="Cambria Math"/>
                            </a:rPr>
                            <m:t>0</m:t>
                          </m:r>
                        </m:sub>
                        <m:sup>
                          <m:r>
                            <a:rPr lang="en-US" i="1">
                              <a:solidFill>
                                <a:schemeClr val="tx1"/>
                              </a:solidFill>
                              <a:latin typeface="Cambria Math"/>
                            </a:rPr>
                            <m:t>2</m:t>
                          </m:r>
                        </m:sup>
                      </m:sSubSup>
                    </m:oMath>
                  </m:oMathPara>
                </a14:m>
                <a:endParaRPr lang="en-US"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    Since</a:t>
                </a:r>
                <a14:m>
                  <m:oMath xmlns:m="http://schemas.openxmlformats.org/officeDocument/2006/math">
                    <m:sSub>
                      <m:sSubPr>
                        <m:ctrlPr>
                          <a:rPr lang="en-US" i="1" smtClean="0">
                            <a:solidFill>
                              <a:schemeClr val="tx1"/>
                            </a:solidFill>
                            <a:latin typeface="Cambria Math"/>
                          </a:rPr>
                        </m:ctrlPr>
                      </m:sSubPr>
                      <m:e>
                        <m:r>
                          <a:rPr lang="en-US" i="1">
                            <a:solidFill>
                              <a:schemeClr val="tx1"/>
                            </a:solidFill>
                            <a:latin typeface="Cambria Math"/>
                          </a:rPr>
                          <m:t>𝛼</m:t>
                        </m:r>
                      </m:e>
                      <m:sub>
                        <m:r>
                          <a:rPr lang="en-US" i="1">
                            <a:solidFill>
                              <a:schemeClr val="tx1"/>
                            </a:solidFill>
                            <a:latin typeface="Cambria Math"/>
                          </a:rPr>
                          <m:t>1</m:t>
                        </m:r>
                      </m:sub>
                    </m:sSub>
                    <m:r>
                      <a:rPr lang="en-US" i="1">
                        <a:solidFill>
                          <a:schemeClr val="tx1"/>
                        </a:solidFill>
                        <a:latin typeface="Cambria Math"/>
                      </a:rPr>
                      <m:t>&lt;1</m:t>
                    </m:r>
                  </m:oMath>
                </a14:m>
                <a:r>
                  <a:rPr lang="en-US" dirty="0" smtClean="0">
                    <a:solidFill>
                      <a:schemeClr val="tx1"/>
                    </a:solidFill>
                    <a:latin typeface="Times New Roman" panose="02020603050405020304" pitchFamily="18" charset="0"/>
                    <a:cs typeface="Times New Roman" panose="02020603050405020304" pitchFamily="18" charset="0"/>
                  </a:rPr>
                  <a:t>, as </a:t>
                </a:r>
                <a14:m>
                  <m:oMath xmlns:m="http://schemas.openxmlformats.org/officeDocument/2006/math">
                    <m:r>
                      <a:rPr lang="en-US" b="0" i="1" dirty="0" smtClean="0">
                        <a:solidFill>
                          <a:schemeClr val="tx1"/>
                        </a:solidFill>
                        <a:latin typeface="Cambria Math"/>
                        <a:cs typeface="Times New Roman" panose="02020603050405020304" pitchFamily="18" charset="0"/>
                      </a:rPr>
                      <m:t>𝑡</m:t>
                    </m:r>
                    <m:r>
                      <a:rPr lang="en-US" b="0" i="1" dirty="0" smtClean="0">
                        <a:solidFill>
                          <a:schemeClr val="tx1"/>
                        </a:solidFill>
                        <a:latin typeface="Cambria Math"/>
                        <a:ea typeface="Cambria Math"/>
                        <a:cs typeface="Times New Roman" panose="02020603050405020304" pitchFamily="18" charset="0"/>
                      </a:rPr>
                      <m:t>→∞</m:t>
                    </m:r>
                  </m:oMath>
                </a14:m>
                <a:r>
                  <a:rPr lang="en-US" dirty="0" smtClean="0">
                    <a:solidFill>
                      <a:schemeClr val="tx1"/>
                    </a:solidFill>
                    <a:latin typeface="Times New Roman" panose="02020603050405020304" pitchFamily="18" charset="0"/>
                    <a:cs typeface="Times New Roman" panose="02020603050405020304" pitchFamily="18" charset="0"/>
                  </a:rPr>
                  <a:t>,</a:t>
                </a:r>
                <a:r>
                  <a:rPr lang="en-US"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i="1">
                        <a:solidFill>
                          <a:schemeClr val="tx1"/>
                        </a:solidFill>
                        <a:latin typeface="Cambria Math"/>
                      </a:rPr>
                      <m:t> </m:t>
                    </m:r>
                    <m:r>
                      <a:rPr lang="en-US" i="1">
                        <a:solidFill>
                          <a:schemeClr val="tx1"/>
                        </a:solidFill>
                        <a:latin typeface="Cambria Math"/>
                      </a:rPr>
                      <m:t>𝑉𝑎𝑟</m:t>
                    </m:r>
                    <m:d>
                      <m:dPr>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a:rPr>
                              <m:t>𝑋</m:t>
                            </m:r>
                          </m:e>
                          <m:sub>
                            <m:r>
                              <a:rPr lang="en-US" i="1">
                                <a:solidFill>
                                  <a:schemeClr val="tx1"/>
                                </a:solidFill>
                                <a:latin typeface="Cambria Math"/>
                              </a:rPr>
                              <m:t>𝑡</m:t>
                            </m:r>
                          </m:sub>
                        </m:sSub>
                      </m:e>
                    </m:d>
                    <m:r>
                      <a:rPr lang="en-US" i="1">
                        <a:solidFill>
                          <a:schemeClr val="tx1"/>
                        </a:solidFill>
                        <a:latin typeface="Cambria Math"/>
                      </a:rPr>
                      <m:t>=</m:t>
                    </m:r>
                    <m:f>
                      <m:fPr>
                        <m:ctrlPr>
                          <a:rPr lang="en-US" i="1">
                            <a:solidFill>
                              <a:schemeClr val="tx1"/>
                            </a:solidFill>
                            <a:latin typeface="Cambria Math"/>
                          </a:rPr>
                        </m:ctrlPr>
                      </m:fPr>
                      <m:num>
                        <m:sSub>
                          <m:sSubPr>
                            <m:ctrlPr>
                              <a:rPr lang="en-US" i="1">
                                <a:solidFill>
                                  <a:schemeClr val="tx1"/>
                                </a:solidFill>
                                <a:latin typeface="Cambria Math"/>
                              </a:rPr>
                            </m:ctrlPr>
                          </m:sSubPr>
                          <m:e>
                            <m:r>
                              <a:rPr lang="en-US" i="1">
                                <a:solidFill>
                                  <a:schemeClr val="tx1"/>
                                </a:solidFill>
                                <a:latin typeface="Cambria Math"/>
                              </a:rPr>
                              <m:t>𝛼</m:t>
                            </m:r>
                          </m:e>
                          <m:sub>
                            <m:r>
                              <a:rPr lang="en-US" i="1">
                                <a:solidFill>
                                  <a:schemeClr val="tx1"/>
                                </a:solidFill>
                                <a:latin typeface="Cambria Math"/>
                              </a:rPr>
                              <m:t>0</m:t>
                            </m:r>
                          </m:sub>
                        </m:sSub>
                      </m:num>
                      <m:den>
                        <m:r>
                          <a:rPr lang="en-US" i="1">
                            <a:solidFill>
                              <a:schemeClr val="tx1"/>
                            </a:solidFill>
                            <a:latin typeface="Cambria Math"/>
                          </a:rPr>
                          <m:t>1−</m:t>
                        </m:r>
                        <m:sSub>
                          <m:sSubPr>
                            <m:ctrlPr>
                              <a:rPr lang="en-US" i="1">
                                <a:solidFill>
                                  <a:schemeClr val="tx1"/>
                                </a:solidFill>
                                <a:latin typeface="Cambria Math"/>
                              </a:rPr>
                            </m:ctrlPr>
                          </m:sSubPr>
                          <m:e>
                            <m:r>
                              <a:rPr lang="en-US" i="1">
                                <a:solidFill>
                                  <a:schemeClr val="tx1"/>
                                </a:solidFill>
                                <a:latin typeface="Cambria Math"/>
                              </a:rPr>
                              <m:t>𝛼</m:t>
                            </m:r>
                          </m:e>
                          <m:sub>
                            <m:r>
                              <a:rPr lang="en-US" i="1">
                                <a:solidFill>
                                  <a:schemeClr val="tx1"/>
                                </a:solidFill>
                                <a:latin typeface="Cambria Math"/>
                              </a:rPr>
                              <m:t>1</m:t>
                            </m:r>
                          </m:sub>
                        </m:sSub>
                      </m:den>
                    </m:f>
                  </m:oMath>
                </a14:m>
                <a:endParaRPr lang="en-US" dirty="0">
                  <a:solidFill>
                    <a:schemeClr val="tx1"/>
                  </a:solidFill>
                  <a:latin typeface="Times New Roman" panose="02020603050405020304" pitchFamily="18" charset="0"/>
                  <a:cs typeface="Times New Roman" panose="02020603050405020304" pitchFamily="18" charset="0"/>
                </a:endParaRPr>
              </a:p>
              <a:p>
                <a:pPr marL="0" indent="0">
                  <a:buNone/>
                </a:pPr>
                <a:endParaRPr lang="en-US" dirty="0" smtClean="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9275" y="964543"/>
                <a:ext cx="8042276" cy="5915229"/>
              </a:xfrm>
              <a:blipFill rotWithShape="1">
                <a:blip r:embed="rId3" cstate="print"/>
                <a:stretch>
                  <a:fillRect l="-10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F5CE407-6216-4202-80E4-A30DC2F709B2}" type="slidenum">
              <a:rPr lang="en-US" smtClean="0"/>
              <a:pPr/>
              <a:t>19</a:t>
            </a:fld>
            <a:endParaRPr lang="en-US"/>
          </a:p>
        </p:txBody>
      </p:sp>
    </p:spTree>
    <p:extLst>
      <p:ext uri="{BB962C8B-B14F-4D97-AF65-F5344CB8AC3E}">
        <p14:creationId xmlns:p14="http://schemas.microsoft.com/office/powerpoint/2010/main" val="3555388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33515"/>
            <a:ext cx="8042276" cy="651878"/>
          </a:xfrm>
        </p:spPr>
        <p:txBody>
          <a:bodyPr/>
          <a:lstStyle/>
          <a:p>
            <a:pPr algn="l"/>
            <a:r>
              <a:rPr lang="en-US" dirty="0" smtClean="0">
                <a:latin typeface="Times New Roman"/>
                <a:cs typeface="Times New Roman"/>
              </a:rPr>
              <a:t>Risk Management</a:t>
            </a:r>
            <a:endParaRPr lang="en-US" dirty="0">
              <a:latin typeface="Times New Roman"/>
              <a:cs typeface="Times New Roman"/>
            </a:endParaRPr>
          </a:p>
        </p:txBody>
      </p:sp>
      <p:sp>
        <p:nvSpPr>
          <p:cNvPr id="3" name="Content Placeholder 2"/>
          <p:cNvSpPr>
            <a:spLocks noGrp="1"/>
          </p:cNvSpPr>
          <p:nvPr>
            <p:ph idx="1"/>
          </p:nvPr>
        </p:nvSpPr>
        <p:spPr>
          <a:xfrm>
            <a:off x="549275" y="942771"/>
            <a:ext cx="8042276" cy="5656621"/>
          </a:xfrm>
        </p:spPr>
        <p:txBody>
          <a:bodyPr/>
          <a:lstStyle/>
          <a:p>
            <a:endParaRPr lang="en-US" dirty="0" smtClean="0">
              <a:solidFill>
                <a:schemeClr val="tx1"/>
              </a:solidFill>
            </a:endParaRPr>
          </a:p>
          <a:p>
            <a:r>
              <a:rPr lang="en-US" dirty="0" smtClean="0">
                <a:solidFill>
                  <a:schemeClr val="tx1"/>
                </a:solidFill>
                <a:latin typeface="Times New Roman"/>
                <a:cs typeface="Times New Roman"/>
              </a:rPr>
              <a:t>Risk: the quantifiable likelihood of loss or less-than-expected returns.</a:t>
            </a:r>
          </a:p>
          <a:p>
            <a:r>
              <a:rPr lang="en-US" dirty="0" smtClean="0">
                <a:solidFill>
                  <a:schemeClr val="tx1"/>
                </a:solidFill>
                <a:latin typeface="Times New Roman"/>
                <a:cs typeface="Times New Roman"/>
              </a:rPr>
              <a:t>In recent decades the field of financial risk management has undergone explosive development. </a:t>
            </a:r>
          </a:p>
          <a:p>
            <a:r>
              <a:rPr lang="en-US" dirty="0" smtClean="0">
                <a:solidFill>
                  <a:schemeClr val="tx1"/>
                </a:solidFill>
                <a:latin typeface="Times New Roman"/>
                <a:cs typeface="Times New Roman"/>
              </a:rPr>
              <a:t>Risk management has been described as “one of the most important innovations of the 20th century”.</a:t>
            </a:r>
          </a:p>
          <a:p>
            <a:r>
              <a:rPr lang="en-US" dirty="0" smtClean="0">
                <a:solidFill>
                  <a:schemeClr val="tx1"/>
                </a:solidFill>
                <a:latin typeface="Times New Roman"/>
                <a:cs typeface="Times New Roman"/>
              </a:rPr>
              <a:t>But risk management is not something new. </a:t>
            </a:r>
          </a:p>
          <a:p>
            <a:endParaRPr lang="en-US" dirty="0" smtClean="0">
              <a:solidFill>
                <a:schemeClr val="tx1"/>
              </a:solidFill>
              <a:latin typeface="Times New Roman"/>
              <a:cs typeface="Times New Roman"/>
            </a:endParaRPr>
          </a:p>
          <a:p>
            <a:endParaRPr lang="en-US" dirty="0">
              <a:solidFill>
                <a:schemeClr val="tx1"/>
              </a:solidFill>
              <a:latin typeface="Times New Roman"/>
              <a:cs typeface="Times New Roman"/>
            </a:endParaRPr>
          </a:p>
        </p:txBody>
      </p:sp>
      <p:sp>
        <p:nvSpPr>
          <p:cNvPr id="4" name="Slide Number Placeholder 3"/>
          <p:cNvSpPr>
            <a:spLocks noGrp="1"/>
          </p:cNvSpPr>
          <p:nvPr>
            <p:ph type="sldNum" sz="quarter" idx="12"/>
          </p:nvPr>
        </p:nvSpPr>
        <p:spPr/>
        <p:txBody>
          <a:bodyPr/>
          <a:lstStyle/>
          <a:p>
            <a:fld id="{7F5CE407-6216-4202-80E4-A30DC2F709B2}" type="slidenum">
              <a:rPr lang="en-US" smtClean="0"/>
              <a:pPr/>
              <a:t>2</a:t>
            </a:fld>
            <a:endParaRPr lang="en-US"/>
          </a:p>
        </p:txBody>
      </p:sp>
    </p:spTree>
    <p:extLst>
      <p:ext uri="{BB962C8B-B14F-4D97-AF65-F5344CB8AC3E}">
        <p14:creationId xmlns:p14="http://schemas.microsoft.com/office/powerpoint/2010/main" val="19765212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33515"/>
            <a:ext cx="8042276" cy="651878"/>
          </a:xfrm>
        </p:spPr>
        <p:txBody>
          <a:bodyPr/>
          <a:lstStyle/>
          <a:p>
            <a:pPr algn="l"/>
            <a:r>
              <a:rPr lang="en-US" dirty="0" smtClean="0">
                <a:latin typeface="Times New Roman"/>
                <a:cs typeface="Times New Roman"/>
              </a:rPr>
              <a:t>Time series-ARCH</a:t>
            </a:r>
            <a:endParaRPr lang="en-US" dirty="0">
              <a:latin typeface="Times New Roman"/>
              <a:cs typeface="Times New Roman"/>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9275" y="670628"/>
                <a:ext cx="8042276" cy="6187372"/>
              </a:xfrm>
            </p:spPr>
            <p:txBody>
              <a:bodyPr>
                <a:normAutofit/>
              </a:bodyPr>
              <a:lstStyle/>
              <a:p>
                <a:endParaRPr lang="en-US" dirty="0" smtClean="0">
                  <a:solidFill>
                    <a:schemeClr val="tx1"/>
                  </a:solidFill>
                </a:endParaRPr>
              </a:p>
              <a:p>
                <a:r>
                  <a:rPr lang="en-US" dirty="0">
                    <a:solidFill>
                      <a:schemeClr val="tx1"/>
                    </a:solidFill>
                    <a:latin typeface="Times New Roman"/>
                    <a:cs typeface="Times New Roman"/>
                  </a:rPr>
                  <a:t>The unconditional </a:t>
                </a:r>
                <a:r>
                  <a:rPr lang="en-US" dirty="0" smtClean="0">
                    <a:solidFill>
                      <a:schemeClr val="tx1"/>
                    </a:solidFill>
                    <a:latin typeface="Times New Roman"/>
                    <a:cs typeface="Times New Roman"/>
                  </a:rPr>
                  <a:t>distribution of  </a:t>
                </a:r>
                <a:r>
                  <a:rPr lang="en-US" dirty="0" err="1" smtClean="0">
                    <a:solidFill>
                      <a:schemeClr val="tx1"/>
                    </a:solidFill>
                    <a:latin typeface="Times New Roman"/>
                    <a:cs typeface="Times New Roman"/>
                  </a:rPr>
                  <a:t>X</a:t>
                </a:r>
                <a:r>
                  <a:rPr lang="en-US" baseline="-25000" dirty="0" err="1" smtClean="0">
                    <a:solidFill>
                      <a:schemeClr val="tx1"/>
                    </a:solidFill>
                    <a:latin typeface="Times New Roman"/>
                    <a:cs typeface="Times New Roman"/>
                  </a:rPr>
                  <a:t>t</a:t>
                </a:r>
                <a:r>
                  <a:rPr lang="en-US" dirty="0" smtClean="0">
                    <a:solidFill>
                      <a:schemeClr val="tx1"/>
                    </a:solidFill>
                    <a:latin typeface="Times New Roman"/>
                    <a:cs typeface="Times New Roman"/>
                  </a:rPr>
                  <a:t> is leptokurtic, it is easy to show.</a:t>
                </a:r>
              </a:p>
              <a:p>
                <a:pPr marL="0" indent="0">
                  <a:buNone/>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a:rPr>
                        <m:t>𝐾𝑢𝑟𝑡</m:t>
                      </m:r>
                      <m:d>
                        <m:dPr>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a:rPr>
                                <m:t>𝑋</m:t>
                              </m:r>
                            </m:e>
                            <m:sub>
                              <m:r>
                                <a:rPr lang="en-US" i="1">
                                  <a:solidFill>
                                    <a:schemeClr val="tx1"/>
                                  </a:solidFill>
                                  <a:latin typeface="Cambria Math"/>
                                </a:rPr>
                                <m:t>𝑡</m:t>
                              </m:r>
                            </m:sub>
                          </m:sSub>
                        </m:e>
                      </m:d>
                      <m:r>
                        <a:rPr lang="en-US" i="1">
                          <a:solidFill>
                            <a:schemeClr val="tx1"/>
                          </a:solidFill>
                          <a:latin typeface="Cambria Math"/>
                        </a:rPr>
                        <m:t>=</m:t>
                      </m:r>
                      <m:f>
                        <m:fPr>
                          <m:ctrlPr>
                            <a:rPr lang="en-US" i="1">
                              <a:solidFill>
                                <a:schemeClr val="tx1"/>
                              </a:solidFill>
                              <a:latin typeface="Cambria Math"/>
                            </a:rPr>
                          </m:ctrlPr>
                        </m:fPr>
                        <m:num>
                          <m:r>
                            <a:rPr lang="en-US" i="1">
                              <a:solidFill>
                                <a:schemeClr val="tx1"/>
                              </a:solidFill>
                              <a:latin typeface="Cambria Math"/>
                            </a:rPr>
                            <m:t>𝐸</m:t>
                          </m:r>
                          <m:r>
                            <a:rPr lang="en-US" i="1">
                              <a:solidFill>
                                <a:schemeClr val="tx1"/>
                              </a:solidFill>
                              <a:latin typeface="Cambria Math"/>
                            </a:rPr>
                            <m:t>(</m:t>
                          </m:r>
                          <m:sSubSup>
                            <m:sSubSupPr>
                              <m:ctrlPr>
                                <a:rPr lang="en-US" i="1">
                                  <a:solidFill>
                                    <a:schemeClr val="tx1"/>
                                  </a:solidFill>
                                  <a:latin typeface="Cambria Math"/>
                                </a:rPr>
                              </m:ctrlPr>
                            </m:sSubSupPr>
                            <m:e>
                              <m:r>
                                <a:rPr lang="en-US" i="1">
                                  <a:solidFill>
                                    <a:schemeClr val="tx1"/>
                                  </a:solidFill>
                                  <a:latin typeface="Cambria Math"/>
                                </a:rPr>
                                <m:t>𝑋</m:t>
                              </m:r>
                            </m:e>
                            <m:sub>
                              <m:r>
                                <a:rPr lang="en-US" i="1">
                                  <a:solidFill>
                                    <a:schemeClr val="tx1"/>
                                  </a:solidFill>
                                  <a:latin typeface="Cambria Math"/>
                                </a:rPr>
                                <m:t>𝑡</m:t>
                              </m:r>
                            </m:sub>
                            <m:sup>
                              <m:r>
                                <a:rPr lang="en-US" i="1">
                                  <a:solidFill>
                                    <a:schemeClr val="tx1"/>
                                  </a:solidFill>
                                  <a:latin typeface="Cambria Math"/>
                                </a:rPr>
                                <m:t>4</m:t>
                              </m:r>
                            </m:sup>
                          </m:sSubSup>
                          <m:r>
                            <a:rPr lang="en-US" i="1">
                              <a:solidFill>
                                <a:schemeClr val="tx1"/>
                              </a:solidFill>
                              <a:latin typeface="Cambria Math"/>
                            </a:rPr>
                            <m:t>)</m:t>
                          </m:r>
                        </m:num>
                        <m:den>
                          <m:sSup>
                            <m:sSupPr>
                              <m:ctrlPr>
                                <a:rPr lang="en-US" i="1">
                                  <a:solidFill>
                                    <a:schemeClr val="tx1"/>
                                  </a:solidFill>
                                  <a:latin typeface="Cambria Math"/>
                                </a:rPr>
                              </m:ctrlPr>
                            </m:sSupPr>
                            <m:e>
                              <m:r>
                                <a:rPr lang="en-US" i="1">
                                  <a:solidFill>
                                    <a:schemeClr val="tx1"/>
                                  </a:solidFill>
                                  <a:latin typeface="Cambria Math"/>
                                </a:rPr>
                                <m:t>[</m:t>
                              </m:r>
                              <m:r>
                                <a:rPr lang="en-US" i="1">
                                  <a:solidFill>
                                    <a:schemeClr val="tx1"/>
                                  </a:solidFill>
                                  <a:latin typeface="Cambria Math"/>
                                </a:rPr>
                                <m:t>𝐸</m:t>
                              </m:r>
                              <m:r>
                                <a:rPr lang="en-US" i="1">
                                  <a:solidFill>
                                    <a:schemeClr val="tx1"/>
                                  </a:solidFill>
                                  <a:latin typeface="Cambria Math"/>
                                </a:rPr>
                                <m:t>(</m:t>
                              </m:r>
                              <m:sSubSup>
                                <m:sSubSupPr>
                                  <m:ctrlPr>
                                    <a:rPr lang="en-US" i="1">
                                      <a:solidFill>
                                        <a:schemeClr val="tx1"/>
                                      </a:solidFill>
                                      <a:latin typeface="Cambria Math"/>
                                    </a:rPr>
                                  </m:ctrlPr>
                                </m:sSubSupPr>
                                <m:e>
                                  <m:r>
                                    <a:rPr lang="en-US" i="1">
                                      <a:solidFill>
                                        <a:schemeClr val="tx1"/>
                                      </a:solidFill>
                                      <a:latin typeface="Cambria Math"/>
                                    </a:rPr>
                                    <m:t>𝑋</m:t>
                                  </m:r>
                                </m:e>
                                <m:sub>
                                  <m:r>
                                    <a:rPr lang="en-US" i="1">
                                      <a:solidFill>
                                        <a:schemeClr val="tx1"/>
                                      </a:solidFill>
                                      <a:latin typeface="Cambria Math"/>
                                    </a:rPr>
                                    <m:t>𝑡</m:t>
                                  </m:r>
                                </m:sub>
                                <m:sup>
                                  <m:r>
                                    <a:rPr lang="en-US" i="1">
                                      <a:solidFill>
                                        <a:schemeClr val="tx1"/>
                                      </a:solidFill>
                                      <a:latin typeface="Cambria Math"/>
                                    </a:rPr>
                                    <m:t>2</m:t>
                                  </m:r>
                                </m:sup>
                              </m:sSubSup>
                              <m:r>
                                <a:rPr lang="en-US" i="1">
                                  <a:solidFill>
                                    <a:schemeClr val="tx1"/>
                                  </a:solidFill>
                                  <a:latin typeface="Cambria Math"/>
                                </a:rPr>
                                <m:t>)]</m:t>
                              </m:r>
                            </m:e>
                            <m:sup>
                              <m:r>
                                <a:rPr lang="en-US" i="1">
                                  <a:solidFill>
                                    <a:schemeClr val="tx1"/>
                                  </a:solidFill>
                                  <a:latin typeface="Cambria Math"/>
                                </a:rPr>
                                <m:t>2</m:t>
                              </m:r>
                            </m:sup>
                          </m:sSup>
                        </m:den>
                      </m:f>
                      <m:r>
                        <a:rPr lang="en-US" i="1">
                          <a:solidFill>
                            <a:schemeClr val="tx1"/>
                          </a:solidFill>
                          <a:latin typeface="Cambria Math"/>
                        </a:rPr>
                        <m:t>=3</m:t>
                      </m:r>
                      <m:f>
                        <m:fPr>
                          <m:ctrlPr>
                            <a:rPr lang="en-US" i="1">
                              <a:solidFill>
                                <a:schemeClr val="tx1"/>
                              </a:solidFill>
                              <a:latin typeface="Cambria Math"/>
                            </a:rPr>
                          </m:ctrlPr>
                        </m:fPr>
                        <m:num>
                          <m:r>
                            <a:rPr lang="en-US" i="1">
                              <a:solidFill>
                                <a:schemeClr val="tx1"/>
                              </a:solidFill>
                              <a:latin typeface="Cambria Math"/>
                            </a:rPr>
                            <m:t>1−</m:t>
                          </m:r>
                          <m:sSubSup>
                            <m:sSubSupPr>
                              <m:ctrlPr>
                                <a:rPr lang="en-US" i="1">
                                  <a:solidFill>
                                    <a:schemeClr val="tx1"/>
                                  </a:solidFill>
                                  <a:latin typeface="Cambria Math"/>
                                </a:rPr>
                              </m:ctrlPr>
                            </m:sSubSupPr>
                            <m:e>
                              <m:r>
                                <a:rPr lang="en-US" i="1">
                                  <a:solidFill>
                                    <a:schemeClr val="tx1"/>
                                  </a:solidFill>
                                  <a:latin typeface="Cambria Math"/>
                                </a:rPr>
                                <m:t>𝛼</m:t>
                              </m:r>
                            </m:e>
                            <m:sub>
                              <m:r>
                                <a:rPr lang="en-US" i="1">
                                  <a:solidFill>
                                    <a:schemeClr val="tx1"/>
                                  </a:solidFill>
                                  <a:latin typeface="Cambria Math"/>
                                </a:rPr>
                                <m:t>1</m:t>
                              </m:r>
                            </m:sub>
                            <m:sup>
                              <m:r>
                                <a:rPr lang="en-US" i="1">
                                  <a:solidFill>
                                    <a:schemeClr val="tx1"/>
                                  </a:solidFill>
                                  <a:latin typeface="Cambria Math"/>
                                </a:rPr>
                                <m:t>2</m:t>
                              </m:r>
                            </m:sup>
                          </m:sSubSup>
                        </m:num>
                        <m:den>
                          <m:r>
                            <a:rPr lang="en-US" i="1">
                              <a:solidFill>
                                <a:schemeClr val="tx1"/>
                              </a:solidFill>
                              <a:latin typeface="Cambria Math"/>
                            </a:rPr>
                            <m:t>1−3</m:t>
                          </m:r>
                          <m:sSubSup>
                            <m:sSubSupPr>
                              <m:ctrlPr>
                                <a:rPr lang="en-US" i="1">
                                  <a:solidFill>
                                    <a:schemeClr val="tx1"/>
                                  </a:solidFill>
                                  <a:latin typeface="Cambria Math"/>
                                </a:rPr>
                              </m:ctrlPr>
                            </m:sSubSupPr>
                            <m:e>
                              <m:r>
                                <a:rPr lang="en-US" i="1">
                                  <a:solidFill>
                                    <a:schemeClr val="tx1"/>
                                  </a:solidFill>
                                  <a:latin typeface="Cambria Math"/>
                                </a:rPr>
                                <m:t>𝛼</m:t>
                              </m:r>
                            </m:e>
                            <m:sub>
                              <m:r>
                                <a:rPr lang="en-US" i="1">
                                  <a:solidFill>
                                    <a:schemeClr val="tx1"/>
                                  </a:solidFill>
                                  <a:latin typeface="Cambria Math"/>
                                </a:rPr>
                                <m:t>1</m:t>
                              </m:r>
                            </m:sub>
                            <m:sup>
                              <m:r>
                                <a:rPr lang="en-US" i="1">
                                  <a:solidFill>
                                    <a:schemeClr val="tx1"/>
                                  </a:solidFill>
                                  <a:latin typeface="Cambria Math"/>
                                </a:rPr>
                                <m:t>2</m:t>
                              </m:r>
                            </m:sup>
                          </m:sSubSup>
                        </m:den>
                      </m:f>
                      <m:r>
                        <a:rPr lang="en-US" i="1">
                          <a:solidFill>
                            <a:schemeClr val="tx1"/>
                          </a:solidFill>
                          <a:latin typeface="Cambria Math"/>
                        </a:rPr>
                        <m:t>&gt;3</m:t>
                      </m:r>
                    </m:oMath>
                  </m:oMathPara>
                </a14:m>
                <a:endParaRPr lang="en-US" dirty="0" smtClean="0">
                  <a:solidFill>
                    <a:schemeClr val="tx1"/>
                  </a:solidFill>
                  <a:latin typeface="Times New Roman"/>
                </a:endParaRPr>
              </a:p>
              <a:p>
                <a:r>
                  <a:rPr lang="en-US" dirty="0" smtClean="0">
                    <a:solidFill>
                      <a:schemeClr val="tx1"/>
                    </a:solidFill>
                    <a:latin typeface="Times New Roman"/>
                    <a:cs typeface="Times New Roman"/>
                  </a:rPr>
                  <a:t>Proof:</a:t>
                </a:r>
              </a:p>
              <a:p>
                <a:pPr marL="0" indent="0">
                  <a:buNone/>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a:rPr>
                        <m:t>𝐸</m:t>
                      </m:r>
                      <m:d>
                        <m:dPr>
                          <m:ctrlPr>
                            <a:rPr lang="en-US" i="1">
                              <a:solidFill>
                                <a:schemeClr val="tx1"/>
                              </a:solidFill>
                              <a:latin typeface="Cambria Math"/>
                            </a:rPr>
                          </m:ctrlPr>
                        </m:dPr>
                        <m:e>
                          <m:sSubSup>
                            <m:sSubSupPr>
                              <m:ctrlPr>
                                <a:rPr lang="en-US" i="1">
                                  <a:solidFill>
                                    <a:schemeClr val="tx1"/>
                                  </a:solidFill>
                                  <a:latin typeface="Cambria Math"/>
                                </a:rPr>
                              </m:ctrlPr>
                            </m:sSubSupPr>
                            <m:e>
                              <m:r>
                                <a:rPr lang="en-US" i="1">
                                  <a:solidFill>
                                    <a:schemeClr val="tx1"/>
                                  </a:solidFill>
                                  <a:latin typeface="Cambria Math"/>
                                </a:rPr>
                                <m:t>𝑋</m:t>
                              </m:r>
                            </m:e>
                            <m:sub>
                              <m:r>
                                <a:rPr lang="en-US" i="1">
                                  <a:solidFill>
                                    <a:schemeClr val="tx1"/>
                                  </a:solidFill>
                                  <a:latin typeface="Cambria Math"/>
                                </a:rPr>
                                <m:t>𝑡</m:t>
                              </m:r>
                            </m:sub>
                            <m:sup>
                              <m:r>
                                <a:rPr lang="en-US" i="1">
                                  <a:solidFill>
                                    <a:schemeClr val="tx1"/>
                                  </a:solidFill>
                                  <a:latin typeface="Cambria Math"/>
                                </a:rPr>
                                <m:t>4</m:t>
                              </m:r>
                            </m:sup>
                          </m:sSubSup>
                        </m:e>
                      </m:d>
                      <m:r>
                        <a:rPr lang="en-US" i="1">
                          <a:solidFill>
                            <a:schemeClr val="tx1"/>
                          </a:solidFill>
                          <a:latin typeface="Cambria Math"/>
                        </a:rPr>
                        <m:t>=</m:t>
                      </m:r>
                      <m:r>
                        <a:rPr lang="en-US" i="1">
                          <a:solidFill>
                            <a:schemeClr val="tx1"/>
                          </a:solidFill>
                          <a:latin typeface="Cambria Math"/>
                        </a:rPr>
                        <m:t>𝐸</m:t>
                      </m:r>
                      <m:d>
                        <m:dPr>
                          <m:ctrlPr>
                            <a:rPr lang="en-US" i="1">
                              <a:solidFill>
                                <a:schemeClr val="tx1"/>
                              </a:solidFill>
                              <a:latin typeface="Cambria Math"/>
                            </a:rPr>
                          </m:ctrlPr>
                        </m:dPr>
                        <m:e>
                          <m:r>
                            <a:rPr lang="en-US" i="1">
                              <a:solidFill>
                                <a:schemeClr val="tx1"/>
                              </a:solidFill>
                              <a:latin typeface="Cambria Math"/>
                            </a:rPr>
                            <m:t>𝐸</m:t>
                          </m:r>
                          <m:d>
                            <m:dPr>
                              <m:ctrlPr>
                                <a:rPr lang="en-US" i="1">
                                  <a:solidFill>
                                    <a:schemeClr val="tx1"/>
                                  </a:solidFill>
                                  <a:latin typeface="Cambria Math"/>
                                </a:rPr>
                              </m:ctrlPr>
                            </m:dPr>
                            <m:e>
                              <m:sSubSup>
                                <m:sSubSupPr>
                                  <m:ctrlPr>
                                    <a:rPr lang="en-US" i="1">
                                      <a:solidFill>
                                        <a:schemeClr val="tx1"/>
                                      </a:solidFill>
                                      <a:latin typeface="Cambria Math"/>
                                    </a:rPr>
                                  </m:ctrlPr>
                                </m:sSubSupPr>
                                <m:e>
                                  <m:r>
                                    <a:rPr lang="en-US" i="1">
                                      <a:solidFill>
                                        <a:schemeClr val="tx1"/>
                                      </a:solidFill>
                                      <a:latin typeface="Cambria Math"/>
                                    </a:rPr>
                                    <m:t>𝑋</m:t>
                                  </m:r>
                                </m:e>
                                <m:sub>
                                  <m:r>
                                    <a:rPr lang="en-US" i="1">
                                      <a:solidFill>
                                        <a:schemeClr val="tx1"/>
                                      </a:solidFill>
                                      <a:latin typeface="Cambria Math"/>
                                    </a:rPr>
                                    <m:t>𝑡</m:t>
                                  </m:r>
                                </m:sub>
                                <m:sup>
                                  <m:r>
                                    <a:rPr lang="en-US" i="1">
                                      <a:solidFill>
                                        <a:schemeClr val="tx1"/>
                                      </a:solidFill>
                                      <a:latin typeface="Cambria Math"/>
                                    </a:rPr>
                                    <m:t>4</m:t>
                                  </m:r>
                                </m:sup>
                              </m:sSubSup>
                            </m:e>
                            <m:e>
                              <m:sSub>
                                <m:sSubPr>
                                  <m:ctrlPr>
                                    <a:rPr lang="en-US" i="1">
                                      <a:solidFill>
                                        <a:schemeClr val="tx1"/>
                                      </a:solidFill>
                                      <a:latin typeface="Cambria Math"/>
                                    </a:rPr>
                                  </m:ctrlPr>
                                </m:sSubPr>
                                <m:e>
                                  <m:r>
                                    <a:rPr lang="en-US" i="1">
                                      <a:solidFill>
                                        <a:schemeClr val="tx1"/>
                                      </a:solidFill>
                                      <a:latin typeface="Cambria Math"/>
                                    </a:rPr>
                                    <m:t>𝐼</m:t>
                                  </m:r>
                                </m:e>
                                <m:sub>
                                  <m:r>
                                    <a:rPr lang="en-US" i="1">
                                      <a:solidFill>
                                        <a:schemeClr val="tx1"/>
                                      </a:solidFill>
                                      <a:latin typeface="Cambria Math"/>
                                    </a:rPr>
                                    <m:t>𝑡</m:t>
                                  </m:r>
                                  <m:r>
                                    <a:rPr lang="en-US" i="1">
                                      <a:solidFill>
                                        <a:schemeClr val="tx1"/>
                                      </a:solidFill>
                                      <a:latin typeface="Cambria Math"/>
                                    </a:rPr>
                                    <m:t>−1</m:t>
                                  </m:r>
                                </m:sub>
                              </m:sSub>
                            </m:e>
                          </m:d>
                        </m:e>
                      </m:d>
                      <m:r>
                        <a:rPr lang="en-US" i="1">
                          <a:solidFill>
                            <a:schemeClr val="tx1"/>
                          </a:solidFill>
                          <a:latin typeface="Cambria Math"/>
                        </a:rPr>
                        <m:t>=</m:t>
                      </m:r>
                      <m:r>
                        <a:rPr lang="en-US" i="1">
                          <a:solidFill>
                            <a:schemeClr val="tx1"/>
                          </a:solidFill>
                          <a:latin typeface="Cambria Math"/>
                        </a:rPr>
                        <m:t>𝐸</m:t>
                      </m:r>
                      <m:d>
                        <m:dPr>
                          <m:ctrlPr>
                            <a:rPr lang="en-US" i="1">
                              <a:solidFill>
                                <a:schemeClr val="tx1"/>
                              </a:solidFill>
                              <a:latin typeface="Cambria Math"/>
                            </a:rPr>
                          </m:ctrlPr>
                        </m:dPr>
                        <m:e>
                          <m:sSubSup>
                            <m:sSubSupPr>
                              <m:ctrlPr>
                                <a:rPr lang="en-US" i="1">
                                  <a:solidFill>
                                    <a:schemeClr val="tx1"/>
                                  </a:solidFill>
                                  <a:latin typeface="Cambria Math"/>
                                </a:rPr>
                              </m:ctrlPr>
                            </m:sSubSupPr>
                            <m:e>
                              <m:r>
                                <a:rPr lang="en-US" i="1">
                                  <a:solidFill>
                                    <a:schemeClr val="tx1"/>
                                  </a:solidFill>
                                  <a:latin typeface="Cambria Math"/>
                                </a:rPr>
                                <m:t>𝜎</m:t>
                              </m:r>
                            </m:e>
                            <m:sub>
                              <m:r>
                                <a:rPr lang="en-US" i="1">
                                  <a:solidFill>
                                    <a:schemeClr val="tx1"/>
                                  </a:solidFill>
                                  <a:latin typeface="Cambria Math"/>
                                </a:rPr>
                                <m:t>𝑡</m:t>
                              </m:r>
                            </m:sub>
                            <m:sup>
                              <m:r>
                                <a:rPr lang="en-US" i="1">
                                  <a:solidFill>
                                    <a:schemeClr val="tx1"/>
                                  </a:solidFill>
                                  <a:latin typeface="Cambria Math"/>
                                </a:rPr>
                                <m:t>4</m:t>
                              </m:r>
                            </m:sup>
                          </m:sSubSup>
                          <m:r>
                            <a:rPr lang="en-US" i="1">
                              <a:solidFill>
                                <a:schemeClr val="tx1"/>
                              </a:solidFill>
                              <a:latin typeface="Cambria Math"/>
                            </a:rPr>
                            <m:t>𝐸</m:t>
                          </m:r>
                          <m:d>
                            <m:dPr>
                              <m:ctrlPr>
                                <a:rPr lang="en-US" i="1">
                                  <a:solidFill>
                                    <a:schemeClr val="tx1"/>
                                  </a:solidFill>
                                  <a:latin typeface="Cambria Math"/>
                                </a:rPr>
                              </m:ctrlPr>
                            </m:dPr>
                            <m:e>
                              <m:sSubSup>
                                <m:sSubSupPr>
                                  <m:ctrlPr>
                                    <a:rPr lang="en-US" i="1">
                                      <a:solidFill>
                                        <a:schemeClr val="tx1"/>
                                      </a:solidFill>
                                      <a:latin typeface="Cambria Math"/>
                                    </a:rPr>
                                  </m:ctrlPr>
                                </m:sSubSupPr>
                                <m:e>
                                  <m:r>
                                    <a:rPr lang="en-US" i="1">
                                      <a:solidFill>
                                        <a:schemeClr val="tx1"/>
                                      </a:solidFill>
                                      <a:latin typeface="Cambria Math"/>
                                    </a:rPr>
                                    <m:t>𝑍</m:t>
                                  </m:r>
                                </m:e>
                                <m:sub>
                                  <m:r>
                                    <a:rPr lang="en-US" i="1">
                                      <a:solidFill>
                                        <a:schemeClr val="tx1"/>
                                      </a:solidFill>
                                      <a:latin typeface="Cambria Math"/>
                                    </a:rPr>
                                    <m:t>𝑡</m:t>
                                  </m:r>
                                </m:sub>
                                <m:sup>
                                  <m:r>
                                    <a:rPr lang="en-US" i="1">
                                      <a:solidFill>
                                        <a:schemeClr val="tx1"/>
                                      </a:solidFill>
                                      <a:latin typeface="Cambria Math"/>
                                    </a:rPr>
                                    <m:t>4</m:t>
                                  </m:r>
                                </m:sup>
                              </m:sSubSup>
                            </m:e>
                            <m:e>
                              <m:sSub>
                                <m:sSubPr>
                                  <m:ctrlPr>
                                    <a:rPr lang="en-US" i="1">
                                      <a:solidFill>
                                        <a:schemeClr val="tx1"/>
                                      </a:solidFill>
                                      <a:latin typeface="Cambria Math"/>
                                    </a:rPr>
                                  </m:ctrlPr>
                                </m:sSubPr>
                                <m:e>
                                  <m:r>
                                    <a:rPr lang="en-US" i="1">
                                      <a:solidFill>
                                        <a:schemeClr val="tx1"/>
                                      </a:solidFill>
                                      <a:latin typeface="Cambria Math"/>
                                    </a:rPr>
                                    <m:t>𝐼</m:t>
                                  </m:r>
                                </m:e>
                                <m:sub>
                                  <m:r>
                                    <a:rPr lang="en-US" i="1">
                                      <a:solidFill>
                                        <a:schemeClr val="tx1"/>
                                      </a:solidFill>
                                      <a:latin typeface="Cambria Math"/>
                                    </a:rPr>
                                    <m:t>𝑡</m:t>
                                  </m:r>
                                  <m:r>
                                    <a:rPr lang="en-US" i="1">
                                      <a:solidFill>
                                        <a:schemeClr val="tx1"/>
                                      </a:solidFill>
                                      <a:latin typeface="Cambria Math"/>
                                    </a:rPr>
                                    <m:t>−1</m:t>
                                  </m:r>
                                </m:sub>
                              </m:sSub>
                            </m:e>
                          </m:d>
                        </m:e>
                      </m:d>
                      <m:r>
                        <a:rPr lang="en-US" i="1">
                          <a:solidFill>
                            <a:schemeClr val="tx1"/>
                          </a:solidFill>
                          <a:latin typeface="Cambria Math"/>
                        </a:rPr>
                        <m:t>=</m:t>
                      </m:r>
                      <m:r>
                        <a:rPr lang="en-US" i="1">
                          <a:solidFill>
                            <a:schemeClr val="tx1"/>
                          </a:solidFill>
                          <a:latin typeface="Cambria Math"/>
                        </a:rPr>
                        <m:t>𝐸</m:t>
                      </m:r>
                      <m:d>
                        <m:dPr>
                          <m:ctrlPr>
                            <a:rPr lang="en-US" i="1">
                              <a:solidFill>
                                <a:schemeClr val="tx1"/>
                              </a:solidFill>
                              <a:latin typeface="Cambria Math"/>
                            </a:rPr>
                          </m:ctrlPr>
                        </m:dPr>
                        <m:e>
                          <m:sSubSup>
                            <m:sSubSupPr>
                              <m:ctrlPr>
                                <a:rPr lang="en-US" i="1">
                                  <a:solidFill>
                                    <a:schemeClr val="tx1"/>
                                  </a:solidFill>
                                  <a:latin typeface="Cambria Math"/>
                                </a:rPr>
                              </m:ctrlPr>
                            </m:sSubSupPr>
                            <m:e>
                              <m:r>
                                <a:rPr lang="en-US" i="1">
                                  <a:solidFill>
                                    <a:schemeClr val="tx1"/>
                                  </a:solidFill>
                                  <a:latin typeface="Cambria Math"/>
                                </a:rPr>
                                <m:t>𝑍</m:t>
                              </m:r>
                            </m:e>
                            <m:sub>
                              <m:r>
                                <a:rPr lang="en-US" i="1">
                                  <a:solidFill>
                                    <a:schemeClr val="tx1"/>
                                  </a:solidFill>
                                  <a:latin typeface="Cambria Math"/>
                                </a:rPr>
                                <m:t>𝑡</m:t>
                              </m:r>
                            </m:sub>
                            <m:sup>
                              <m:r>
                                <a:rPr lang="en-US" i="1">
                                  <a:solidFill>
                                    <a:schemeClr val="tx1"/>
                                  </a:solidFill>
                                  <a:latin typeface="Cambria Math"/>
                                </a:rPr>
                                <m:t>4</m:t>
                              </m:r>
                            </m:sup>
                          </m:sSubSup>
                        </m:e>
                      </m:d>
                      <m:sSup>
                        <m:sSupPr>
                          <m:ctrlPr>
                            <a:rPr lang="en-US" i="1">
                              <a:solidFill>
                                <a:schemeClr val="tx1"/>
                              </a:solidFill>
                              <a:latin typeface="Cambria Math"/>
                            </a:rPr>
                          </m:ctrlPr>
                        </m:sSupPr>
                        <m:e>
                          <m:r>
                            <a:rPr lang="en-US" i="1">
                              <a:solidFill>
                                <a:schemeClr val="tx1"/>
                              </a:solidFill>
                              <a:latin typeface="Cambria Math"/>
                            </a:rPr>
                            <m:t>𝐸</m:t>
                          </m:r>
                          <m:d>
                            <m:dPr>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a:rPr>
                                    <m:t>𝛼</m:t>
                                  </m:r>
                                </m:e>
                                <m:sub>
                                  <m:r>
                                    <a:rPr lang="en-US" i="1">
                                      <a:solidFill>
                                        <a:schemeClr val="tx1"/>
                                      </a:solidFill>
                                      <a:latin typeface="Cambria Math"/>
                                    </a:rPr>
                                    <m:t>0</m:t>
                                  </m:r>
                                </m:sub>
                              </m:sSub>
                              <m:r>
                                <a:rPr lang="en-US" i="1">
                                  <a:solidFill>
                                    <a:schemeClr val="tx1"/>
                                  </a:solidFill>
                                  <a:latin typeface="Cambria Math"/>
                                </a:rPr>
                                <m:t>+</m:t>
                              </m:r>
                              <m:sSub>
                                <m:sSubPr>
                                  <m:ctrlPr>
                                    <a:rPr lang="en-US" i="1">
                                      <a:solidFill>
                                        <a:schemeClr val="tx1"/>
                                      </a:solidFill>
                                      <a:latin typeface="Cambria Math"/>
                                    </a:rPr>
                                  </m:ctrlPr>
                                </m:sSubPr>
                                <m:e>
                                  <m:r>
                                    <a:rPr lang="en-US" i="1">
                                      <a:solidFill>
                                        <a:schemeClr val="tx1"/>
                                      </a:solidFill>
                                      <a:latin typeface="Cambria Math"/>
                                    </a:rPr>
                                    <m:t>𝛼</m:t>
                                  </m:r>
                                </m:e>
                                <m:sub>
                                  <m:r>
                                    <a:rPr lang="en-US" i="1">
                                      <a:solidFill>
                                        <a:schemeClr val="tx1"/>
                                      </a:solidFill>
                                      <a:latin typeface="Cambria Math"/>
                                    </a:rPr>
                                    <m:t>1</m:t>
                                  </m:r>
                                </m:sub>
                              </m:sSub>
                              <m:sSubSup>
                                <m:sSubSupPr>
                                  <m:ctrlPr>
                                    <a:rPr lang="en-US" i="1">
                                      <a:solidFill>
                                        <a:schemeClr val="tx1"/>
                                      </a:solidFill>
                                      <a:latin typeface="Cambria Math"/>
                                    </a:rPr>
                                  </m:ctrlPr>
                                </m:sSubSupPr>
                                <m:e>
                                  <m:r>
                                    <a:rPr lang="en-US" i="1">
                                      <a:solidFill>
                                        <a:schemeClr val="tx1"/>
                                      </a:solidFill>
                                      <a:latin typeface="Cambria Math"/>
                                    </a:rPr>
                                    <m:t>𝑋</m:t>
                                  </m:r>
                                </m:e>
                                <m:sub>
                                  <m:r>
                                    <a:rPr lang="en-US" i="1">
                                      <a:solidFill>
                                        <a:schemeClr val="tx1"/>
                                      </a:solidFill>
                                      <a:latin typeface="Cambria Math"/>
                                    </a:rPr>
                                    <m:t>𝑡</m:t>
                                  </m:r>
                                  <m:r>
                                    <a:rPr lang="en-US" i="1">
                                      <a:solidFill>
                                        <a:schemeClr val="tx1"/>
                                      </a:solidFill>
                                      <a:latin typeface="Cambria Math"/>
                                    </a:rPr>
                                    <m:t>−1</m:t>
                                  </m:r>
                                </m:sub>
                                <m:sup>
                                  <m:r>
                                    <a:rPr lang="en-US" i="1">
                                      <a:solidFill>
                                        <a:schemeClr val="tx1"/>
                                      </a:solidFill>
                                      <a:latin typeface="Cambria Math"/>
                                    </a:rPr>
                                    <m:t>2</m:t>
                                  </m:r>
                                </m:sup>
                              </m:sSubSup>
                            </m:e>
                          </m:d>
                        </m:e>
                        <m:sup>
                          <m:r>
                            <a:rPr lang="en-US" i="1">
                              <a:solidFill>
                                <a:schemeClr val="tx1"/>
                              </a:solidFill>
                              <a:latin typeface="Cambria Math"/>
                            </a:rPr>
                            <m:t>2</m:t>
                          </m:r>
                        </m:sup>
                      </m:sSup>
                      <m:r>
                        <a:rPr lang="en-US" i="1">
                          <a:solidFill>
                            <a:schemeClr val="tx1"/>
                          </a:solidFill>
                          <a:latin typeface="Cambria Math"/>
                        </a:rPr>
                        <m:t>=3(</m:t>
                      </m:r>
                      <m:sSubSup>
                        <m:sSubSupPr>
                          <m:ctrlPr>
                            <a:rPr lang="en-US" i="1">
                              <a:solidFill>
                                <a:schemeClr val="tx1"/>
                              </a:solidFill>
                              <a:latin typeface="Cambria Math"/>
                            </a:rPr>
                          </m:ctrlPr>
                        </m:sSubSupPr>
                        <m:e>
                          <m:r>
                            <a:rPr lang="en-US" i="1">
                              <a:solidFill>
                                <a:schemeClr val="tx1"/>
                              </a:solidFill>
                              <a:latin typeface="Cambria Math"/>
                            </a:rPr>
                            <m:t>𝛼</m:t>
                          </m:r>
                        </m:e>
                        <m:sub>
                          <m:r>
                            <a:rPr lang="en-US" i="1">
                              <a:solidFill>
                                <a:schemeClr val="tx1"/>
                              </a:solidFill>
                              <a:latin typeface="Cambria Math"/>
                            </a:rPr>
                            <m:t>0</m:t>
                          </m:r>
                        </m:sub>
                        <m:sup>
                          <m:r>
                            <a:rPr lang="en-US" i="1">
                              <a:solidFill>
                                <a:schemeClr val="tx1"/>
                              </a:solidFill>
                              <a:latin typeface="Cambria Math"/>
                            </a:rPr>
                            <m:t>2</m:t>
                          </m:r>
                        </m:sup>
                      </m:sSubSup>
                      <m:r>
                        <a:rPr lang="en-US" i="1">
                          <a:solidFill>
                            <a:schemeClr val="tx1"/>
                          </a:solidFill>
                          <a:latin typeface="Cambria Math"/>
                        </a:rPr>
                        <m:t>+2</m:t>
                      </m:r>
                      <m:sSub>
                        <m:sSubPr>
                          <m:ctrlPr>
                            <a:rPr lang="en-US" i="1">
                              <a:solidFill>
                                <a:schemeClr val="tx1"/>
                              </a:solidFill>
                              <a:latin typeface="Cambria Math"/>
                            </a:rPr>
                          </m:ctrlPr>
                        </m:sSubPr>
                        <m:e>
                          <m:r>
                            <a:rPr lang="en-US" i="1">
                              <a:solidFill>
                                <a:schemeClr val="tx1"/>
                              </a:solidFill>
                              <a:latin typeface="Cambria Math"/>
                            </a:rPr>
                            <m:t>𝛼</m:t>
                          </m:r>
                        </m:e>
                        <m:sub>
                          <m:r>
                            <a:rPr lang="en-US" i="1">
                              <a:solidFill>
                                <a:schemeClr val="tx1"/>
                              </a:solidFill>
                              <a:latin typeface="Cambria Math"/>
                            </a:rPr>
                            <m:t>0</m:t>
                          </m:r>
                        </m:sub>
                      </m:sSub>
                      <m:sSub>
                        <m:sSubPr>
                          <m:ctrlPr>
                            <a:rPr lang="en-US" i="1">
                              <a:solidFill>
                                <a:schemeClr val="tx1"/>
                              </a:solidFill>
                              <a:latin typeface="Cambria Math"/>
                            </a:rPr>
                          </m:ctrlPr>
                        </m:sSubPr>
                        <m:e>
                          <m:r>
                            <a:rPr lang="en-US" i="1">
                              <a:solidFill>
                                <a:schemeClr val="tx1"/>
                              </a:solidFill>
                              <a:latin typeface="Cambria Math"/>
                            </a:rPr>
                            <m:t>𝛼</m:t>
                          </m:r>
                        </m:e>
                        <m:sub>
                          <m:r>
                            <a:rPr lang="en-US" i="1">
                              <a:solidFill>
                                <a:schemeClr val="tx1"/>
                              </a:solidFill>
                              <a:latin typeface="Cambria Math"/>
                            </a:rPr>
                            <m:t>1</m:t>
                          </m:r>
                        </m:sub>
                      </m:sSub>
                      <m:r>
                        <a:rPr lang="en-US" i="1">
                          <a:solidFill>
                            <a:schemeClr val="tx1"/>
                          </a:solidFill>
                          <a:latin typeface="Cambria Math"/>
                        </a:rPr>
                        <m:t>𝐸</m:t>
                      </m:r>
                      <m:d>
                        <m:dPr>
                          <m:ctrlPr>
                            <a:rPr lang="en-US" i="1">
                              <a:solidFill>
                                <a:schemeClr val="tx1"/>
                              </a:solidFill>
                              <a:latin typeface="Cambria Math"/>
                            </a:rPr>
                          </m:ctrlPr>
                        </m:dPr>
                        <m:e>
                          <m:sSubSup>
                            <m:sSubSupPr>
                              <m:ctrlPr>
                                <a:rPr lang="en-US" i="1">
                                  <a:solidFill>
                                    <a:schemeClr val="tx1"/>
                                  </a:solidFill>
                                  <a:latin typeface="Cambria Math"/>
                                </a:rPr>
                              </m:ctrlPr>
                            </m:sSubSupPr>
                            <m:e>
                              <m:r>
                                <a:rPr lang="en-US" i="1">
                                  <a:solidFill>
                                    <a:schemeClr val="tx1"/>
                                  </a:solidFill>
                                  <a:latin typeface="Cambria Math"/>
                                </a:rPr>
                                <m:t>𝑋</m:t>
                              </m:r>
                            </m:e>
                            <m:sub>
                              <m:r>
                                <a:rPr lang="en-US" i="1">
                                  <a:solidFill>
                                    <a:schemeClr val="tx1"/>
                                  </a:solidFill>
                                  <a:latin typeface="Cambria Math"/>
                                </a:rPr>
                                <m:t>𝑡</m:t>
                              </m:r>
                              <m:r>
                                <a:rPr lang="en-US" i="1">
                                  <a:solidFill>
                                    <a:schemeClr val="tx1"/>
                                  </a:solidFill>
                                  <a:latin typeface="Cambria Math"/>
                                </a:rPr>
                                <m:t>−1</m:t>
                              </m:r>
                            </m:sub>
                            <m:sup>
                              <m:r>
                                <a:rPr lang="en-US" i="1">
                                  <a:solidFill>
                                    <a:schemeClr val="tx1"/>
                                  </a:solidFill>
                                  <a:latin typeface="Cambria Math"/>
                                </a:rPr>
                                <m:t>2</m:t>
                              </m:r>
                            </m:sup>
                          </m:sSubSup>
                        </m:e>
                      </m:d>
                      <m:r>
                        <a:rPr lang="en-US" i="1">
                          <a:solidFill>
                            <a:schemeClr val="tx1"/>
                          </a:solidFill>
                          <a:latin typeface="Cambria Math"/>
                        </a:rPr>
                        <m:t>+</m:t>
                      </m:r>
                      <m:sSubSup>
                        <m:sSubSupPr>
                          <m:ctrlPr>
                            <a:rPr lang="en-US" i="1">
                              <a:solidFill>
                                <a:schemeClr val="tx1"/>
                              </a:solidFill>
                              <a:latin typeface="Cambria Math"/>
                            </a:rPr>
                          </m:ctrlPr>
                        </m:sSubSupPr>
                        <m:e>
                          <m:r>
                            <a:rPr lang="en-US" i="1">
                              <a:solidFill>
                                <a:schemeClr val="tx1"/>
                              </a:solidFill>
                              <a:latin typeface="Cambria Math"/>
                            </a:rPr>
                            <m:t>𝛼</m:t>
                          </m:r>
                        </m:e>
                        <m:sub>
                          <m:r>
                            <a:rPr lang="en-US" i="1">
                              <a:solidFill>
                                <a:schemeClr val="tx1"/>
                              </a:solidFill>
                              <a:latin typeface="Cambria Math"/>
                            </a:rPr>
                            <m:t>1</m:t>
                          </m:r>
                        </m:sub>
                        <m:sup>
                          <m:r>
                            <a:rPr lang="en-US" i="1">
                              <a:solidFill>
                                <a:schemeClr val="tx1"/>
                              </a:solidFill>
                              <a:latin typeface="Cambria Math"/>
                            </a:rPr>
                            <m:t>2</m:t>
                          </m:r>
                        </m:sup>
                      </m:sSubSup>
                      <m:r>
                        <a:rPr lang="en-US" i="1">
                          <a:solidFill>
                            <a:schemeClr val="tx1"/>
                          </a:solidFill>
                          <a:latin typeface="Cambria Math"/>
                        </a:rPr>
                        <m:t>𝐸</m:t>
                      </m:r>
                      <m:r>
                        <a:rPr lang="en-US" i="1">
                          <a:solidFill>
                            <a:schemeClr val="tx1"/>
                          </a:solidFill>
                          <a:latin typeface="Cambria Math"/>
                        </a:rPr>
                        <m:t>(</m:t>
                      </m:r>
                      <m:sSubSup>
                        <m:sSubSupPr>
                          <m:ctrlPr>
                            <a:rPr lang="en-US" i="1">
                              <a:solidFill>
                                <a:schemeClr val="tx1"/>
                              </a:solidFill>
                              <a:latin typeface="Cambria Math"/>
                            </a:rPr>
                          </m:ctrlPr>
                        </m:sSubSupPr>
                        <m:e>
                          <m:r>
                            <a:rPr lang="en-US" i="1">
                              <a:solidFill>
                                <a:schemeClr val="tx1"/>
                              </a:solidFill>
                              <a:latin typeface="Cambria Math"/>
                            </a:rPr>
                            <m:t>𝑋</m:t>
                          </m:r>
                        </m:e>
                        <m:sub>
                          <m:r>
                            <a:rPr lang="en-US" i="1">
                              <a:solidFill>
                                <a:schemeClr val="tx1"/>
                              </a:solidFill>
                              <a:latin typeface="Cambria Math"/>
                            </a:rPr>
                            <m:t>𝑡</m:t>
                          </m:r>
                          <m:r>
                            <a:rPr lang="en-US" i="1">
                              <a:solidFill>
                                <a:schemeClr val="tx1"/>
                              </a:solidFill>
                              <a:latin typeface="Cambria Math"/>
                            </a:rPr>
                            <m:t>−1</m:t>
                          </m:r>
                        </m:sub>
                        <m:sup>
                          <m:r>
                            <a:rPr lang="en-US" i="1">
                              <a:solidFill>
                                <a:schemeClr val="tx1"/>
                              </a:solidFill>
                              <a:latin typeface="Cambria Math"/>
                            </a:rPr>
                            <m:t>4</m:t>
                          </m:r>
                        </m:sup>
                      </m:sSubSup>
                      <m:r>
                        <a:rPr lang="en-US" i="1">
                          <a:solidFill>
                            <a:schemeClr val="tx1"/>
                          </a:solidFill>
                          <a:latin typeface="Cambria Math"/>
                        </a:rPr>
                        <m:t>))</m:t>
                      </m:r>
                    </m:oMath>
                  </m:oMathPara>
                </a14:m>
                <a:endParaRPr lang="en-US" dirty="0">
                  <a:solidFill>
                    <a:schemeClr val="tx1"/>
                  </a:solidFill>
                </a:endParaRPr>
              </a:p>
              <a:p>
                <a:pPr marL="0" indent="0">
                  <a:buNone/>
                </a:pPr>
                <a:r>
                  <a:rPr lang="en-US" dirty="0" smtClean="0">
                    <a:solidFill>
                      <a:schemeClr val="tx1"/>
                    </a:solidFill>
                    <a:latin typeface="Times New Roman" panose="02020603050405020304" pitchFamily="18" charset="0"/>
                    <a:cs typeface="Times New Roman" panose="02020603050405020304" pitchFamily="18" charset="0"/>
                  </a:rPr>
                  <a:t>	So</a:t>
                </a:r>
                <a:r>
                  <a:rPr lang="en-US" dirty="0" smtClean="0">
                    <a:solidFill>
                      <a:schemeClr val="tx1"/>
                    </a:solidFill>
                  </a:rPr>
                  <a:t> </a:t>
                </a:r>
                <a14:m>
                  <m:oMath xmlns:m="http://schemas.openxmlformats.org/officeDocument/2006/math">
                    <m:r>
                      <a:rPr lang="en-US" i="1">
                        <a:solidFill>
                          <a:schemeClr val="tx1"/>
                        </a:solidFill>
                        <a:latin typeface="Cambria Math"/>
                      </a:rPr>
                      <m:t>𝐸</m:t>
                    </m:r>
                    <m:d>
                      <m:dPr>
                        <m:ctrlPr>
                          <a:rPr lang="en-US" i="1">
                            <a:solidFill>
                              <a:schemeClr val="tx1"/>
                            </a:solidFill>
                            <a:latin typeface="Cambria Math"/>
                          </a:rPr>
                        </m:ctrlPr>
                      </m:dPr>
                      <m:e>
                        <m:sSubSup>
                          <m:sSubSupPr>
                            <m:ctrlPr>
                              <a:rPr lang="en-US" i="1">
                                <a:solidFill>
                                  <a:schemeClr val="tx1"/>
                                </a:solidFill>
                                <a:latin typeface="Cambria Math"/>
                              </a:rPr>
                            </m:ctrlPr>
                          </m:sSubSupPr>
                          <m:e>
                            <m:r>
                              <a:rPr lang="en-US" i="1">
                                <a:solidFill>
                                  <a:schemeClr val="tx1"/>
                                </a:solidFill>
                                <a:latin typeface="Cambria Math"/>
                              </a:rPr>
                              <m:t>𝑋</m:t>
                            </m:r>
                          </m:e>
                          <m:sub>
                            <m:r>
                              <a:rPr lang="en-US" i="1">
                                <a:solidFill>
                                  <a:schemeClr val="tx1"/>
                                </a:solidFill>
                                <a:latin typeface="Cambria Math"/>
                              </a:rPr>
                              <m:t>𝑡</m:t>
                            </m:r>
                          </m:sub>
                          <m:sup>
                            <m:r>
                              <a:rPr lang="en-US" i="1">
                                <a:solidFill>
                                  <a:schemeClr val="tx1"/>
                                </a:solidFill>
                                <a:latin typeface="Cambria Math"/>
                              </a:rPr>
                              <m:t>4</m:t>
                            </m:r>
                          </m:sup>
                        </m:sSubSup>
                      </m:e>
                    </m:d>
                    <m:r>
                      <a:rPr lang="en-US" i="1">
                        <a:solidFill>
                          <a:schemeClr val="tx1"/>
                        </a:solidFill>
                        <a:latin typeface="Cambria Math"/>
                      </a:rPr>
                      <m:t>=3</m:t>
                    </m:r>
                    <m:f>
                      <m:fPr>
                        <m:ctrlPr>
                          <a:rPr lang="en-US" i="1">
                            <a:solidFill>
                              <a:schemeClr val="tx1"/>
                            </a:solidFill>
                            <a:latin typeface="Cambria Math"/>
                          </a:rPr>
                        </m:ctrlPr>
                      </m:fPr>
                      <m:num>
                        <m:sSubSup>
                          <m:sSubSupPr>
                            <m:ctrlPr>
                              <a:rPr lang="en-US" i="1">
                                <a:solidFill>
                                  <a:schemeClr val="tx1"/>
                                </a:solidFill>
                                <a:latin typeface="Cambria Math"/>
                              </a:rPr>
                            </m:ctrlPr>
                          </m:sSubSupPr>
                          <m:e>
                            <m:r>
                              <a:rPr lang="en-US" i="1">
                                <a:solidFill>
                                  <a:schemeClr val="tx1"/>
                                </a:solidFill>
                                <a:latin typeface="Cambria Math"/>
                              </a:rPr>
                              <m:t>𝛼</m:t>
                            </m:r>
                          </m:e>
                          <m:sub>
                            <m:r>
                              <a:rPr lang="en-US" i="1">
                                <a:solidFill>
                                  <a:schemeClr val="tx1"/>
                                </a:solidFill>
                                <a:latin typeface="Cambria Math"/>
                              </a:rPr>
                              <m:t>0</m:t>
                            </m:r>
                          </m:sub>
                          <m:sup>
                            <m:r>
                              <a:rPr lang="en-US" i="1">
                                <a:solidFill>
                                  <a:schemeClr val="tx1"/>
                                </a:solidFill>
                                <a:latin typeface="Cambria Math"/>
                              </a:rPr>
                              <m:t>2</m:t>
                            </m:r>
                          </m:sup>
                        </m:sSubSup>
                      </m:num>
                      <m:den>
                        <m:r>
                          <a:rPr lang="en-US" i="1">
                            <a:solidFill>
                              <a:schemeClr val="tx1"/>
                            </a:solidFill>
                            <a:latin typeface="Cambria Math"/>
                          </a:rPr>
                          <m:t>1−</m:t>
                        </m:r>
                        <m:sSub>
                          <m:sSubPr>
                            <m:ctrlPr>
                              <a:rPr lang="en-US" i="1">
                                <a:solidFill>
                                  <a:schemeClr val="tx1"/>
                                </a:solidFill>
                                <a:latin typeface="Cambria Math"/>
                              </a:rPr>
                            </m:ctrlPr>
                          </m:sSubPr>
                          <m:e>
                            <m:r>
                              <a:rPr lang="en-US" i="1">
                                <a:solidFill>
                                  <a:schemeClr val="tx1"/>
                                </a:solidFill>
                                <a:latin typeface="Cambria Math"/>
                              </a:rPr>
                              <m:t>𝛼</m:t>
                            </m:r>
                          </m:e>
                          <m:sub>
                            <m:r>
                              <a:rPr lang="en-US" i="1">
                                <a:solidFill>
                                  <a:schemeClr val="tx1"/>
                                </a:solidFill>
                                <a:latin typeface="Cambria Math"/>
                              </a:rPr>
                              <m:t>1</m:t>
                            </m:r>
                          </m:sub>
                        </m:sSub>
                      </m:den>
                    </m:f>
                    <m:f>
                      <m:fPr>
                        <m:ctrlPr>
                          <a:rPr lang="en-US" i="1">
                            <a:solidFill>
                              <a:schemeClr val="tx1"/>
                            </a:solidFill>
                            <a:latin typeface="Cambria Math"/>
                          </a:rPr>
                        </m:ctrlPr>
                      </m:fPr>
                      <m:num>
                        <m:r>
                          <a:rPr lang="en-US" i="1">
                            <a:solidFill>
                              <a:schemeClr val="tx1"/>
                            </a:solidFill>
                            <a:latin typeface="Cambria Math"/>
                          </a:rPr>
                          <m:t>1</m:t>
                        </m:r>
                        <m:r>
                          <a:rPr lang="en-US" b="0" i="1" smtClean="0">
                            <a:solidFill>
                              <a:schemeClr val="tx1"/>
                            </a:solidFill>
                            <a:latin typeface="Cambria Math"/>
                          </a:rPr>
                          <m:t>+</m:t>
                        </m:r>
                        <m:sSub>
                          <m:sSubPr>
                            <m:ctrlPr>
                              <a:rPr lang="en-US" i="1">
                                <a:solidFill>
                                  <a:schemeClr val="tx1"/>
                                </a:solidFill>
                                <a:latin typeface="Cambria Math"/>
                              </a:rPr>
                            </m:ctrlPr>
                          </m:sSubPr>
                          <m:e>
                            <m:r>
                              <a:rPr lang="en-US" i="1">
                                <a:solidFill>
                                  <a:schemeClr val="tx1"/>
                                </a:solidFill>
                                <a:latin typeface="Cambria Math"/>
                              </a:rPr>
                              <m:t>𝛼</m:t>
                            </m:r>
                          </m:e>
                          <m:sub>
                            <m:r>
                              <a:rPr lang="en-US" i="1">
                                <a:solidFill>
                                  <a:schemeClr val="tx1"/>
                                </a:solidFill>
                                <a:latin typeface="Cambria Math"/>
                              </a:rPr>
                              <m:t>1</m:t>
                            </m:r>
                          </m:sub>
                        </m:sSub>
                      </m:num>
                      <m:den>
                        <m:r>
                          <a:rPr lang="en-US" i="1">
                            <a:solidFill>
                              <a:schemeClr val="tx1"/>
                            </a:solidFill>
                            <a:latin typeface="Cambria Math"/>
                          </a:rPr>
                          <m:t>1−3</m:t>
                        </m:r>
                        <m:sSubSup>
                          <m:sSubSupPr>
                            <m:ctrlPr>
                              <a:rPr lang="en-US" i="1">
                                <a:solidFill>
                                  <a:schemeClr val="tx1"/>
                                </a:solidFill>
                                <a:latin typeface="Cambria Math"/>
                              </a:rPr>
                            </m:ctrlPr>
                          </m:sSubSupPr>
                          <m:e>
                            <m:r>
                              <a:rPr lang="en-US" i="1">
                                <a:solidFill>
                                  <a:schemeClr val="tx1"/>
                                </a:solidFill>
                                <a:latin typeface="Cambria Math"/>
                              </a:rPr>
                              <m:t>𝛼</m:t>
                            </m:r>
                          </m:e>
                          <m:sub>
                            <m:r>
                              <a:rPr lang="en-US" i="1">
                                <a:solidFill>
                                  <a:schemeClr val="tx1"/>
                                </a:solidFill>
                                <a:latin typeface="Cambria Math"/>
                              </a:rPr>
                              <m:t>1</m:t>
                            </m:r>
                          </m:sub>
                          <m:sup>
                            <m:r>
                              <a:rPr lang="en-US" i="1">
                                <a:solidFill>
                                  <a:schemeClr val="tx1"/>
                                </a:solidFill>
                                <a:latin typeface="Cambria Math"/>
                              </a:rPr>
                              <m:t>2</m:t>
                            </m:r>
                          </m:sup>
                        </m:sSubSup>
                      </m:den>
                    </m:f>
                  </m:oMath>
                </a14:m>
                <a:r>
                  <a:rPr lang="en-US" dirty="0">
                    <a:solidFill>
                      <a:schemeClr val="tx1"/>
                    </a:solidFill>
                  </a:rPr>
                  <a:t>.</a:t>
                </a:r>
                <a:r>
                  <a:rPr lang="en-US" dirty="0" smtClean="0">
                    <a:solidFill>
                      <a:schemeClr val="tx1"/>
                    </a:solidFill>
                  </a:rPr>
                  <a:t> </a:t>
                </a:r>
                <a:r>
                  <a:rPr lang="en-US" dirty="0" smtClean="0">
                    <a:solidFill>
                      <a:schemeClr val="tx1"/>
                    </a:solidFill>
                    <a:latin typeface="Times New Roman" panose="02020603050405020304" pitchFamily="18" charset="0"/>
                    <a:cs typeface="Times New Roman" panose="02020603050405020304" pitchFamily="18" charset="0"/>
                  </a:rPr>
                  <a:t>Also, </a:t>
                </a:r>
                <a14:m>
                  <m:oMath xmlns:m="http://schemas.openxmlformats.org/officeDocument/2006/math">
                    <m:r>
                      <a:rPr lang="en-US" i="1">
                        <a:solidFill>
                          <a:schemeClr val="tx1"/>
                        </a:solidFill>
                        <a:latin typeface="Cambria Math"/>
                      </a:rPr>
                      <m:t>𝐸</m:t>
                    </m:r>
                    <m:d>
                      <m:dPr>
                        <m:ctrlPr>
                          <a:rPr lang="en-US" i="1">
                            <a:solidFill>
                              <a:schemeClr val="tx1"/>
                            </a:solidFill>
                            <a:latin typeface="Cambria Math"/>
                          </a:rPr>
                        </m:ctrlPr>
                      </m:dPr>
                      <m:e>
                        <m:sSubSup>
                          <m:sSubSupPr>
                            <m:ctrlPr>
                              <a:rPr lang="en-US" i="1">
                                <a:solidFill>
                                  <a:schemeClr val="tx1"/>
                                </a:solidFill>
                                <a:latin typeface="Cambria Math"/>
                              </a:rPr>
                            </m:ctrlPr>
                          </m:sSubSupPr>
                          <m:e>
                            <m:r>
                              <a:rPr lang="en-US" i="1">
                                <a:solidFill>
                                  <a:schemeClr val="tx1"/>
                                </a:solidFill>
                                <a:latin typeface="Cambria Math"/>
                              </a:rPr>
                              <m:t>𝑋</m:t>
                            </m:r>
                          </m:e>
                          <m:sub>
                            <m:r>
                              <a:rPr lang="en-US" i="1">
                                <a:solidFill>
                                  <a:schemeClr val="tx1"/>
                                </a:solidFill>
                                <a:latin typeface="Cambria Math"/>
                              </a:rPr>
                              <m:t>𝑡</m:t>
                            </m:r>
                          </m:sub>
                          <m:sup>
                            <m:r>
                              <a:rPr lang="en-US" i="1">
                                <a:solidFill>
                                  <a:schemeClr val="tx1"/>
                                </a:solidFill>
                                <a:latin typeface="Cambria Math"/>
                              </a:rPr>
                              <m:t>2</m:t>
                            </m:r>
                          </m:sup>
                        </m:sSubSup>
                      </m:e>
                    </m:d>
                    <m:r>
                      <a:rPr lang="en-US" b="0" i="1" smtClean="0">
                        <a:solidFill>
                          <a:schemeClr val="tx1"/>
                        </a:solidFill>
                        <a:latin typeface="Cambria Math"/>
                      </a:rPr>
                      <m:t>=</m:t>
                    </m:r>
                    <m:f>
                      <m:fPr>
                        <m:ctrlPr>
                          <a:rPr lang="en-US" i="1">
                            <a:solidFill>
                              <a:schemeClr val="tx1"/>
                            </a:solidFill>
                            <a:latin typeface="Cambria Math"/>
                          </a:rPr>
                        </m:ctrlPr>
                      </m:fPr>
                      <m:num>
                        <m:sSub>
                          <m:sSubPr>
                            <m:ctrlPr>
                              <a:rPr lang="en-US" i="1">
                                <a:solidFill>
                                  <a:schemeClr val="tx1"/>
                                </a:solidFill>
                                <a:latin typeface="Cambria Math"/>
                              </a:rPr>
                            </m:ctrlPr>
                          </m:sSubPr>
                          <m:e>
                            <m:r>
                              <a:rPr lang="en-US" i="1">
                                <a:solidFill>
                                  <a:schemeClr val="tx1"/>
                                </a:solidFill>
                                <a:latin typeface="Cambria Math"/>
                              </a:rPr>
                              <m:t>𝛼</m:t>
                            </m:r>
                          </m:e>
                          <m:sub>
                            <m:r>
                              <a:rPr lang="en-US" i="1">
                                <a:solidFill>
                                  <a:schemeClr val="tx1"/>
                                </a:solidFill>
                                <a:latin typeface="Cambria Math"/>
                              </a:rPr>
                              <m:t>0</m:t>
                            </m:r>
                          </m:sub>
                        </m:sSub>
                      </m:num>
                      <m:den>
                        <m:r>
                          <a:rPr lang="en-US" i="1">
                            <a:solidFill>
                              <a:schemeClr val="tx1"/>
                            </a:solidFill>
                            <a:latin typeface="Cambria Math"/>
                          </a:rPr>
                          <m:t>1−</m:t>
                        </m:r>
                        <m:sSub>
                          <m:sSubPr>
                            <m:ctrlPr>
                              <a:rPr lang="en-US" i="1">
                                <a:solidFill>
                                  <a:schemeClr val="tx1"/>
                                </a:solidFill>
                                <a:latin typeface="Cambria Math"/>
                              </a:rPr>
                            </m:ctrlPr>
                          </m:sSubPr>
                          <m:e>
                            <m:r>
                              <a:rPr lang="en-US" i="1">
                                <a:solidFill>
                                  <a:schemeClr val="tx1"/>
                                </a:solidFill>
                                <a:latin typeface="Cambria Math"/>
                              </a:rPr>
                              <m:t>𝛼</m:t>
                            </m:r>
                          </m:e>
                          <m:sub>
                            <m:r>
                              <a:rPr lang="en-US" i="1">
                                <a:solidFill>
                                  <a:schemeClr val="tx1"/>
                                </a:solidFill>
                                <a:latin typeface="Cambria Math"/>
                              </a:rPr>
                              <m:t>1</m:t>
                            </m:r>
                          </m:sub>
                        </m:sSub>
                      </m:den>
                    </m:f>
                  </m:oMath>
                </a14:m>
                <a:endParaRPr lang="en-US" dirty="0" smtClean="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n-US" i="1">
                          <a:solidFill>
                            <a:schemeClr val="tx1"/>
                          </a:solidFill>
                          <a:latin typeface="Cambria Math"/>
                        </a:rPr>
                        <m:t>𝐾𝑢𝑟𝑡</m:t>
                      </m:r>
                      <m:d>
                        <m:dPr>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a:rPr>
                                <m:t>𝑋</m:t>
                              </m:r>
                            </m:e>
                            <m:sub>
                              <m:r>
                                <a:rPr lang="en-US" i="1">
                                  <a:solidFill>
                                    <a:schemeClr val="tx1"/>
                                  </a:solidFill>
                                  <a:latin typeface="Cambria Math"/>
                                </a:rPr>
                                <m:t>𝑡</m:t>
                              </m:r>
                            </m:sub>
                          </m:sSub>
                        </m:e>
                      </m:d>
                      <m:r>
                        <a:rPr lang="en-US" i="1">
                          <a:solidFill>
                            <a:schemeClr val="tx1"/>
                          </a:solidFill>
                          <a:latin typeface="Cambria Math"/>
                        </a:rPr>
                        <m:t>=</m:t>
                      </m:r>
                      <m:f>
                        <m:fPr>
                          <m:ctrlPr>
                            <a:rPr lang="en-US" i="1">
                              <a:solidFill>
                                <a:schemeClr val="tx1"/>
                              </a:solidFill>
                              <a:latin typeface="Cambria Math"/>
                            </a:rPr>
                          </m:ctrlPr>
                        </m:fPr>
                        <m:num>
                          <m:r>
                            <a:rPr lang="en-US" i="1">
                              <a:solidFill>
                                <a:schemeClr val="tx1"/>
                              </a:solidFill>
                              <a:latin typeface="Cambria Math"/>
                            </a:rPr>
                            <m:t>𝐸</m:t>
                          </m:r>
                          <m:r>
                            <a:rPr lang="en-US" i="1">
                              <a:solidFill>
                                <a:schemeClr val="tx1"/>
                              </a:solidFill>
                              <a:latin typeface="Cambria Math"/>
                            </a:rPr>
                            <m:t>(</m:t>
                          </m:r>
                          <m:sSubSup>
                            <m:sSubSupPr>
                              <m:ctrlPr>
                                <a:rPr lang="en-US" i="1">
                                  <a:solidFill>
                                    <a:schemeClr val="tx1"/>
                                  </a:solidFill>
                                  <a:latin typeface="Cambria Math"/>
                                </a:rPr>
                              </m:ctrlPr>
                            </m:sSubSupPr>
                            <m:e>
                              <m:r>
                                <a:rPr lang="en-US" i="1">
                                  <a:solidFill>
                                    <a:schemeClr val="tx1"/>
                                  </a:solidFill>
                                  <a:latin typeface="Cambria Math"/>
                                </a:rPr>
                                <m:t>𝑋</m:t>
                              </m:r>
                            </m:e>
                            <m:sub>
                              <m:r>
                                <a:rPr lang="en-US" i="1">
                                  <a:solidFill>
                                    <a:schemeClr val="tx1"/>
                                  </a:solidFill>
                                  <a:latin typeface="Cambria Math"/>
                                </a:rPr>
                                <m:t>𝑡</m:t>
                              </m:r>
                            </m:sub>
                            <m:sup>
                              <m:r>
                                <a:rPr lang="en-US" i="1">
                                  <a:solidFill>
                                    <a:schemeClr val="tx1"/>
                                  </a:solidFill>
                                  <a:latin typeface="Cambria Math"/>
                                </a:rPr>
                                <m:t>4</m:t>
                              </m:r>
                            </m:sup>
                          </m:sSubSup>
                          <m:r>
                            <a:rPr lang="en-US" i="1">
                              <a:solidFill>
                                <a:schemeClr val="tx1"/>
                              </a:solidFill>
                              <a:latin typeface="Cambria Math"/>
                            </a:rPr>
                            <m:t>)</m:t>
                          </m:r>
                        </m:num>
                        <m:den>
                          <m:sSup>
                            <m:sSupPr>
                              <m:ctrlPr>
                                <a:rPr lang="en-US" i="1">
                                  <a:solidFill>
                                    <a:schemeClr val="tx1"/>
                                  </a:solidFill>
                                  <a:latin typeface="Cambria Math"/>
                                </a:rPr>
                              </m:ctrlPr>
                            </m:sSupPr>
                            <m:e>
                              <m:r>
                                <a:rPr lang="en-US" i="1">
                                  <a:solidFill>
                                    <a:schemeClr val="tx1"/>
                                  </a:solidFill>
                                  <a:latin typeface="Cambria Math"/>
                                </a:rPr>
                                <m:t>[</m:t>
                              </m:r>
                              <m:r>
                                <a:rPr lang="en-US" i="1">
                                  <a:solidFill>
                                    <a:schemeClr val="tx1"/>
                                  </a:solidFill>
                                  <a:latin typeface="Cambria Math"/>
                                </a:rPr>
                                <m:t>𝐸</m:t>
                              </m:r>
                              <m:r>
                                <a:rPr lang="en-US" i="1">
                                  <a:solidFill>
                                    <a:schemeClr val="tx1"/>
                                  </a:solidFill>
                                  <a:latin typeface="Cambria Math"/>
                                </a:rPr>
                                <m:t>(</m:t>
                              </m:r>
                              <m:sSubSup>
                                <m:sSubSupPr>
                                  <m:ctrlPr>
                                    <a:rPr lang="en-US" i="1">
                                      <a:solidFill>
                                        <a:schemeClr val="tx1"/>
                                      </a:solidFill>
                                      <a:latin typeface="Cambria Math"/>
                                    </a:rPr>
                                  </m:ctrlPr>
                                </m:sSubSupPr>
                                <m:e>
                                  <m:r>
                                    <a:rPr lang="en-US" i="1">
                                      <a:solidFill>
                                        <a:schemeClr val="tx1"/>
                                      </a:solidFill>
                                      <a:latin typeface="Cambria Math"/>
                                    </a:rPr>
                                    <m:t>𝑋</m:t>
                                  </m:r>
                                </m:e>
                                <m:sub>
                                  <m:r>
                                    <a:rPr lang="en-US" i="1">
                                      <a:solidFill>
                                        <a:schemeClr val="tx1"/>
                                      </a:solidFill>
                                      <a:latin typeface="Cambria Math"/>
                                    </a:rPr>
                                    <m:t>𝑡</m:t>
                                  </m:r>
                                </m:sub>
                                <m:sup>
                                  <m:r>
                                    <a:rPr lang="en-US" i="1">
                                      <a:solidFill>
                                        <a:schemeClr val="tx1"/>
                                      </a:solidFill>
                                      <a:latin typeface="Cambria Math"/>
                                    </a:rPr>
                                    <m:t>2</m:t>
                                  </m:r>
                                </m:sup>
                              </m:sSubSup>
                              <m:r>
                                <a:rPr lang="en-US" i="1">
                                  <a:solidFill>
                                    <a:schemeClr val="tx1"/>
                                  </a:solidFill>
                                  <a:latin typeface="Cambria Math"/>
                                </a:rPr>
                                <m:t>)]</m:t>
                              </m:r>
                            </m:e>
                            <m:sup>
                              <m:r>
                                <a:rPr lang="en-US" i="1">
                                  <a:solidFill>
                                    <a:schemeClr val="tx1"/>
                                  </a:solidFill>
                                  <a:latin typeface="Cambria Math"/>
                                </a:rPr>
                                <m:t>2</m:t>
                              </m:r>
                            </m:sup>
                          </m:sSup>
                        </m:den>
                      </m:f>
                      <m:r>
                        <a:rPr lang="en-US" i="1">
                          <a:solidFill>
                            <a:schemeClr val="tx1"/>
                          </a:solidFill>
                          <a:latin typeface="Cambria Math"/>
                        </a:rPr>
                        <m:t>=3</m:t>
                      </m:r>
                      <m:f>
                        <m:fPr>
                          <m:ctrlPr>
                            <a:rPr lang="en-US" i="1">
                              <a:solidFill>
                                <a:schemeClr val="tx1"/>
                              </a:solidFill>
                              <a:latin typeface="Cambria Math"/>
                            </a:rPr>
                          </m:ctrlPr>
                        </m:fPr>
                        <m:num>
                          <m:r>
                            <a:rPr lang="en-US" i="1">
                              <a:solidFill>
                                <a:schemeClr val="tx1"/>
                              </a:solidFill>
                              <a:latin typeface="Cambria Math"/>
                            </a:rPr>
                            <m:t>1−</m:t>
                          </m:r>
                          <m:sSubSup>
                            <m:sSubSupPr>
                              <m:ctrlPr>
                                <a:rPr lang="en-US" i="1">
                                  <a:solidFill>
                                    <a:schemeClr val="tx1"/>
                                  </a:solidFill>
                                  <a:latin typeface="Cambria Math"/>
                                </a:rPr>
                              </m:ctrlPr>
                            </m:sSubSupPr>
                            <m:e>
                              <m:r>
                                <a:rPr lang="en-US" i="1">
                                  <a:solidFill>
                                    <a:schemeClr val="tx1"/>
                                  </a:solidFill>
                                  <a:latin typeface="Cambria Math"/>
                                </a:rPr>
                                <m:t>𝛼</m:t>
                              </m:r>
                            </m:e>
                            <m:sub>
                              <m:r>
                                <a:rPr lang="en-US" i="1">
                                  <a:solidFill>
                                    <a:schemeClr val="tx1"/>
                                  </a:solidFill>
                                  <a:latin typeface="Cambria Math"/>
                                </a:rPr>
                                <m:t>1</m:t>
                              </m:r>
                            </m:sub>
                            <m:sup>
                              <m:r>
                                <a:rPr lang="en-US" i="1">
                                  <a:solidFill>
                                    <a:schemeClr val="tx1"/>
                                  </a:solidFill>
                                  <a:latin typeface="Cambria Math"/>
                                </a:rPr>
                                <m:t>2</m:t>
                              </m:r>
                            </m:sup>
                          </m:sSubSup>
                        </m:num>
                        <m:den>
                          <m:r>
                            <a:rPr lang="en-US" i="1">
                              <a:solidFill>
                                <a:schemeClr val="tx1"/>
                              </a:solidFill>
                              <a:latin typeface="Cambria Math"/>
                            </a:rPr>
                            <m:t>1−3</m:t>
                          </m:r>
                          <m:sSubSup>
                            <m:sSubSupPr>
                              <m:ctrlPr>
                                <a:rPr lang="en-US" i="1">
                                  <a:solidFill>
                                    <a:schemeClr val="tx1"/>
                                  </a:solidFill>
                                  <a:latin typeface="Cambria Math"/>
                                </a:rPr>
                              </m:ctrlPr>
                            </m:sSubSupPr>
                            <m:e>
                              <m:r>
                                <a:rPr lang="en-US" i="1">
                                  <a:solidFill>
                                    <a:schemeClr val="tx1"/>
                                  </a:solidFill>
                                  <a:latin typeface="Cambria Math"/>
                                </a:rPr>
                                <m:t>𝛼</m:t>
                              </m:r>
                            </m:e>
                            <m:sub>
                              <m:r>
                                <a:rPr lang="en-US" i="1">
                                  <a:solidFill>
                                    <a:schemeClr val="tx1"/>
                                  </a:solidFill>
                                  <a:latin typeface="Cambria Math"/>
                                </a:rPr>
                                <m:t>1</m:t>
                              </m:r>
                            </m:sub>
                            <m:sup>
                              <m:r>
                                <a:rPr lang="en-US" i="1">
                                  <a:solidFill>
                                    <a:schemeClr val="tx1"/>
                                  </a:solidFill>
                                  <a:latin typeface="Cambria Math"/>
                                </a:rPr>
                                <m:t>2</m:t>
                              </m:r>
                            </m:sup>
                          </m:sSubSup>
                        </m:den>
                      </m:f>
                    </m:oMath>
                  </m:oMathPara>
                </a14:m>
                <a:endParaRPr lang="en-US" dirty="0">
                  <a:solidFill>
                    <a:schemeClr val="tx1"/>
                  </a:solidFill>
                </a:endParaRPr>
              </a:p>
              <a:p>
                <a:pPr marL="0" indent="0">
                  <a:buNone/>
                </a:pPr>
                <a:endParaRPr lang="en-US" dirty="0">
                  <a:solidFill>
                    <a:schemeClr val="tx1"/>
                  </a:solidFill>
                  <a:latin typeface="Times New Roman"/>
                  <a:cs typeface="Times New Roman"/>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9275" y="670628"/>
                <a:ext cx="8042276" cy="6187372"/>
              </a:xfrm>
              <a:blipFill rotWithShape="1">
                <a:blip r:embed="rId3" cstate="print"/>
                <a:stretch>
                  <a:fillRect l="-1061" r="-22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F5CE407-6216-4202-80E4-A30DC2F709B2}" type="slidenum">
              <a:rPr lang="en-US" smtClean="0"/>
              <a:pPr/>
              <a:t>20</a:t>
            </a:fld>
            <a:endParaRPr lang="en-US"/>
          </a:p>
        </p:txBody>
      </p:sp>
      <p:sp>
        <p:nvSpPr>
          <p:cNvPr id="6" name="Oval Callout 5"/>
          <p:cNvSpPr/>
          <p:nvPr/>
        </p:nvSpPr>
        <p:spPr>
          <a:xfrm>
            <a:off x="6238746" y="664532"/>
            <a:ext cx="1293635" cy="61264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a:t>
            </a:r>
            <a:r>
              <a:rPr lang="en-US" dirty="0" smtClean="0"/>
              <a:t>atter tails</a:t>
            </a:r>
            <a:endParaRPr lang="en-US" dirty="0"/>
          </a:p>
        </p:txBody>
      </p:sp>
    </p:spTree>
    <p:extLst>
      <p:ext uri="{BB962C8B-B14F-4D97-AF65-F5344CB8AC3E}">
        <p14:creationId xmlns:p14="http://schemas.microsoft.com/office/powerpoint/2010/main" val="9081979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33515"/>
            <a:ext cx="8042276" cy="651878"/>
          </a:xfrm>
        </p:spPr>
        <p:txBody>
          <a:bodyPr/>
          <a:lstStyle/>
          <a:p>
            <a:pPr algn="l"/>
            <a:r>
              <a:rPr lang="en-US" dirty="0" smtClean="0">
                <a:latin typeface="Times New Roman"/>
                <a:cs typeface="Times New Roman"/>
              </a:rPr>
              <a:t>Time series-ARCH</a:t>
            </a:r>
            <a:endParaRPr lang="en-US" dirty="0">
              <a:latin typeface="Times New Roman"/>
              <a:cs typeface="Times New Roman"/>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9275" y="942771"/>
                <a:ext cx="8042276" cy="5656621"/>
              </a:xfrm>
            </p:spPr>
            <p:txBody>
              <a:bodyPr/>
              <a:lstStyle/>
              <a:p>
                <a:endParaRPr lang="en-US" dirty="0" smtClean="0">
                  <a:solidFill>
                    <a:schemeClr val="tx1"/>
                  </a:solidFill>
                </a:endParaRPr>
              </a:p>
              <a:p>
                <a:r>
                  <a:rPr lang="en-US" dirty="0">
                    <a:solidFill>
                      <a:schemeClr val="tx1"/>
                    </a:solidFill>
                    <a:latin typeface="Times New Roman"/>
                    <a:cs typeface="Times New Roman"/>
                  </a:rPr>
                  <a:t>The unconditional </a:t>
                </a:r>
                <a:r>
                  <a:rPr lang="en-US" dirty="0" smtClean="0">
                    <a:solidFill>
                      <a:schemeClr val="tx1"/>
                    </a:solidFill>
                    <a:latin typeface="Times New Roman"/>
                    <a:cs typeface="Times New Roman"/>
                  </a:rPr>
                  <a:t>distribution of  </a:t>
                </a:r>
                <a14:m>
                  <m:oMath xmlns:m="http://schemas.openxmlformats.org/officeDocument/2006/math">
                    <m:sSub>
                      <m:sSubPr>
                        <m:ctrlPr>
                          <a:rPr lang="en-US" i="1">
                            <a:solidFill>
                              <a:schemeClr val="tx1"/>
                            </a:solidFill>
                            <a:latin typeface="Cambria Math"/>
                          </a:rPr>
                        </m:ctrlPr>
                      </m:sSubPr>
                      <m:e>
                        <m:r>
                          <a:rPr lang="en-US" i="1">
                            <a:solidFill>
                              <a:schemeClr val="tx1"/>
                            </a:solidFill>
                            <a:latin typeface="Cambria Math"/>
                          </a:rPr>
                          <m:t>𝑋</m:t>
                        </m:r>
                      </m:e>
                      <m:sub>
                        <m:r>
                          <a:rPr lang="en-US" i="1">
                            <a:solidFill>
                              <a:schemeClr val="tx1"/>
                            </a:solidFill>
                            <a:latin typeface="Cambria Math"/>
                          </a:rPr>
                          <m:t>𝑡</m:t>
                        </m:r>
                      </m:sub>
                    </m:sSub>
                  </m:oMath>
                </a14:m>
                <a:r>
                  <a:rPr lang="en-US" dirty="0" smtClean="0">
                    <a:solidFill>
                      <a:schemeClr val="tx1"/>
                    </a:solidFill>
                    <a:latin typeface="Times New Roman"/>
                    <a:cs typeface="Times New Roman"/>
                  </a:rPr>
                  <a:t> is leptokurtic, </a:t>
                </a:r>
              </a:p>
              <a:p>
                <a:pPr marL="0" indent="0">
                  <a:buNone/>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a:rPr>
                        <m:t>𝐾𝑢𝑟𝑡</m:t>
                      </m:r>
                      <m:d>
                        <m:dPr>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a:rPr>
                                <m:t>𝑋</m:t>
                              </m:r>
                            </m:e>
                            <m:sub>
                              <m:r>
                                <a:rPr lang="en-US" i="1">
                                  <a:solidFill>
                                    <a:schemeClr val="tx1"/>
                                  </a:solidFill>
                                  <a:latin typeface="Cambria Math"/>
                                </a:rPr>
                                <m:t>𝑡</m:t>
                              </m:r>
                            </m:sub>
                          </m:sSub>
                        </m:e>
                      </m:d>
                      <m:r>
                        <a:rPr lang="en-US" i="1">
                          <a:solidFill>
                            <a:schemeClr val="tx1"/>
                          </a:solidFill>
                          <a:latin typeface="Cambria Math"/>
                        </a:rPr>
                        <m:t>=</m:t>
                      </m:r>
                      <m:f>
                        <m:fPr>
                          <m:ctrlPr>
                            <a:rPr lang="en-US" i="1">
                              <a:solidFill>
                                <a:schemeClr val="tx1"/>
                              </a:solidFill>
                              <a:latin typeface="Cambria Math"/>
                            </a:rPr>
                          </m:ctrlPr>
                        </m:fPr>
                        <m:num>
                          <m:r>
                            <a:rPr lang="en-US" i="1">
                              <a:solidFill>
                                <a:schemeClr val="tx1"/>
                              </a:solidFill>
                              <a:latin typeface="Cambria Math"/>
                            </a:rPr>
                            <m:t>𝐸</m:t>
                          </m:r>
                          <m:r>
                            <a:rPr lang="en-US" i="1">
                              <a:solidFill>
                                <a:schemeClr val="tx1"/>
                              </a:solidFill>
                              <a:latin typeface="Cambria Math"/>
                            </a:rPr>
                            <m:t>(</m:t>
                          </m:r>
                          <m:sSubSup>
                            <m:sSubSupPr>
                              <m:ctrlPr>
                                <a:rPr lang="en-US" i="1">
                                  <a:solidFill>
                                    <a:schemeClr val="tx1"/>
                                  </a:solidFill>
                                  <a:latin typeface="Cambria Math"/>
                                </a:rPr>
                              </m:ctrlPr>
                            </m:sSubSupPr>
                            <m:e>
                              <m:r>
                                <a:rPr lang="en-US" i="1">
                                  <a:solidFill>
                                    <a:schemeClr val="tx1"/>
                                  </a:solidFill>
                                  <a:latin typeface="Cambria Math"/>
                                </a:rPr>
                                <m:t>𝑋</m:t>
                              </m:r>
                            </m:e>
                            <m:sub>
                              <m:r>
                                <a:rPr lang="en-US" i="1">
                                  <a:solidFill>
                                    <a:schemeClr val="tx1"/>
                                  </a:solidFill>
                                  <a:latin typeface="Cambria Math"/>
                                </a:rPr>
                                <m:t>𝑡</m:t>
                              </m:r>
                            </m:sub>
                            <m:sup>
                              <m:r>
                                <a:rPr lang="en-US" i="1">
                                  <a:solidFill>
                                    <a:schemeClr val="tx1"/>
                                  </a:solidFill>
                                  <a:latin typeface="Cambria Math"/>
                                </a:rPr>
                                <m:t>4</m:t>
                              </m:r>
                            </m:sup>
                          </m:sSubSup>
                          <m:r>
                            <a:rPr lang="en-US" i="1">
                              <a:solidFill>
                                <a:schemeClr val="tx1"/>
                              </a:solidFill>
                              <a:latin typeface="Cambria Math"/>
                            </a:rPr>
                            <m:t>)</m:t>
                          </m:r>
                        </m:num>
                        <m:den>
                          <m:sSup>
                            <m:sSupPr>
                              <m:ctrlPr>
                                <a:rPr lang="en-US" i="1">
                                  <a:solidFill>
                                    <a:schemeClr val="tx1"/>
                                  </a:solidFill>
                                  <a:latin typeface="Cambria Math"/>
                                </a:rPr>
                              </m:ctrlPr>
                            </m:sSupPr>
                            <m:e>
                              <m:r>
                                <a:rPr lang="en-US" i="1">
                                  <a:solidFill>
                                    <a:schemeClr val="tx1"/>
                                  </a:solidFill>
                                  <a:latin typeface="Cambria Math"/>
                                </a:rPr>
                                <m:t>[</m:t>
                              </m:r>
                              <m:r>
                                <a:rPr lang="en-US" i="1">
                                  <a:solidFill>
                                    <a:schemeClr val="tx1"/>
                                  </a:solidFill>
                                  <a:latin typeface="Cambria Math"/>
                                </a:rPr>
                                <m:t>𝐸</m:t>
                              </m:r>
                              <m:r>
                                <a:rPr lang="en-US" i="1">
                                  <a:solidFill>
                                    <a:schemeClr val="tx1"/>
                                  </a:solidFill>
                                  <a:latin typeface="Cambria Math"/>
                                </a:rPr>
                                <m:t>(</m:t>
                              </m:r>
                              <m:sSubSup>
                                <m:sSubSupPr>
                                  <m:ctrlPr>
                                    <a:rPr lang="en-US" i="1">
                                      <a:solidFill>
                                        <a:schemeClr val="tx1"/>
                                      </a:solidFill>
                                      <a:latin typeface="Cambria Math"/>
                                    </a:rPr>
                                  </m:ctrlPr>
                                </m:sSubSupPr>
                                <m:e>
                                  <m:r>
                                    <a:rPr lang="en-US" i="1">
                                      <a:solidFill>
                                        <a:schemeClr val="tx1"/>
                                      </a:solidFill>
                                      <a:latin typeface="Cambria Math"/>
                                    </a:rPr>
                                    <m:t>𝑋</m:t>
                                  </m:r>
                                </m:e>
                                <m:sub>
                                  <m:r>
                                    <a:rPr lang="en-US" i="1">
                                      <a:solidFill>
                                        <a:schemeClr val="tx1"/>
                                      </a:solidFill>
                                      <a:latin typeface="Cambria Math"/>
                                    </a:rPr>
                                    <m:t>𝑡</m:t>
                                  </m:r>
                                </m:sub>
                                <m:sup>
                                  <m:r>
                                    <a:rPr lang="en-US" i="1">
                                      <a:solidFill>
                                        <a:schemeClr val="tx1"/>
                                      </a:solidFill>
                                      <a:latin typeface="Cambria Math"/>
                                    </a:rPr>
                                    <m:t>2</m:t>
                                  </m:r>
                                </m:sup>
                              </m:sSubSup>
                              <m:r>
                                <a:rPr lang="en-US" i="1">
                                  <a:solidFill>
                                    <a:schemeClr val="tx1"/>
                                  </a:solidFill>
                                  <a:latin typeface="Cambria Math"/>
                                </a:rPr>
                                <m:t>)]</m:t>
                              </m:r>
                            </m:e>
                            <m:sup>
                              <m:r>
                                <a:rPr lang="en-US" i="1">
                                  <a:solidFill>
                                    <a:schemeClr val="tx1"/>
                                  </a:solidFill>
                                  <a:latin typeface="Cambria Math"/>
                                </a:rPr>
                                <m:t>2</m:t>
                              </m:r>
                            </m:sup>
                          </m:sSup>
                        </m:den>
                      </m:f>
                      <m:r>
                        <a:rPr lang="en-US" i="1">
                          <a:solidFill>
                            <a:schemeClr val="tx1"/>
                          </a:solidFill>
                          <a:latin typeface="Cambria Math"/>
                        </a:rPr>
                        <m:t>=3</m:t>
                      </m:r>
                      <m:f>
                        <m:fPr>
                          <m:ctrlPr>
                            <a:rPr lang="en-US" i="1">
                              <a:solidFill>
                                <a:schemeClr val="tx1"/>
                              </a:solidFill>
                              <a:latin typeface="Cambria Math"/>
                            </a:rPr>
                          </m:ctrlPr>
                        </m:fPr>
                        <m:num>
                          <m:r>
                            <a:rPr lang="en-US" i="1">
                              <a:solidFill>
                                <a:schemeClr val="tx1"/>
                              </a:solidFill>
                              <a:latin typeface="Cambria Math"/>
                            </a:rPr>
                            <m:t>1−</m:t>
                          </m:r>
                          <m:sSubSup>
                            <m:sSubSupPr>
                              <m:ctrlPr>
                                <a:rPr lang="en-US" i="1">
                                  <a:solidFill>
                                    <a:schemeClr val="tx1"/>
                                  </a:solidFill>
                                  <a:latin typeface="Cambria Math"/>
                                </a:rPr>
                              </m:ctrlPr>
                            </m:sSubSupPr>
                            <m:e>
                              <m:r>
                                <a:rPr lang="en-US" i="1">
                                  <a:solidFill>
                                    <a:schemeClr val="tx1"/>
                                  </a:solidFill>
                                  <a:latin typeface="Cambria Math"/>
                                </a:rPr>
                                <m:t>𝛼</m:t>
                              </m:r>
                            </m:e>
                            <m:sub>
                              <m:r>
                                <a:rPr lang="en-US" i="1">
                                  <a:solidFill>
                                    <a:schemeClr val="tx1"/>
                                  </a:solidFill>
                                  <a:latin typeface="Cambria Math"/>
                                </a:rPr>
                                <m:t>1</m:t>
                              </m:r>
                            </m:sub>
                            <m:sup>
                              <m:r>
                                <a:rPr lang="en-US" i="1">
                                  <a:solidFill>
                                    <a:schemeClr val="tx1"/>
                                  </a:solidFill>
                                  <a:latin typeface="Cambria Math"/>
                                </a:rPr>
                                <m:t>2</m:t>
                              </m:r>
                            </m:sup>
                          </m:sSubSup>
                        </m:num>
                        <m:den>
                          <m:r>
                            <a:rPr lang="en-US" i="1">
                              <a:solidFill>
                                <a:schemeClr val="tx1"/>
                              </a:solidFill>
                              <a:latin typeface="Cambria Math"/>
                            </a:rPr>
                            <m:t>1−3</m:t>
                          </m:r>
                          <m:sSubSup>
                            <m:sSubSupPr>
                              <m:ctrlPr>
                                <a:rPr lang="en-US" i="1">
                                  <a:solidFill>
                                    <a:schemeClr val="tx1"/>
                                  </a:solidFill>
                                  <a:latin typeface="Cambria Math"/>
                                </a:rPr>
                              </m:ctrlPr>
                            </m:sSubSupPr>
                            <m:e>
                              <m:r>
                                <a:rPr lang="en-US" i="1">
                                  <a:solidFill>
                                    <a:schemeClr val="tx1"/>
                                  </a:solidFill>
                                  <a:latin typeface="Cambria Math"/>
                                </a:rPr>
                                <m:t>𝛼</m:t>
                              </m:r>
                            </m:e>
                            <m:sub>
                              <m:r>
                                <a:rPr lang="en-US" i="1">
                                  <a:solidFill>
                                    <a:schemeClr val="tx1"/>
                                  </a:solidFill>
                                  <a:latin typeface="Cambria Math"/>
                                </a:rPr>
                                <m:t>1</m:t>
                              </m:r>
                            </m:sub>
                            <m:sup>
                              <m:r>
                                <a:rPr lang="en-US" i="1">
                                  <a:solidFill>
                                    <a:schemeClr val="tx1"/>
                                  </a:solidFill>
                                  <a:latin typeface="Cambria Math"/>
                                </a:rPr>
                                <m:t>2</m:t>
                              </m:r>
                            </m:sup>
                          </m:sSubSup>
                        </m:den>
                      </m:f>
                      <m:r>
                        <a:rPr lang="en-US" i="1">
                          <a:solidFill>
                            <a:schemeClr val="tx1"/>
                          </a:solidFill>
                          <a:latin typeface="Cambria Math"/>
                        </a:rPr>
                        <m:t>&gt;3</m:t>
                      </m:r>
                    </m:oMath>
                  </m:oMathPara>
                </a14:m>
                <a:endParaRPr lang="en-US" dirty="0">
                  <a:solidFill>
                    <a:schemeClr val="tx1"/>
                  </a:solidFill>
                  <a:latin typeface="Times New Roman"/>
                  <a:cs typeface="Times New Roman"/>
                </a:endParaRPr>
              </a:p>
              <a:p>
                <a:r>
                  <a:rPr lang="en-US" dirty="0" smtClean="0">
                    <a:solidFill>
                      <a:schemeClr val="tx1"/>
                    </a:solidFill>
                    <a:latin typeface="Times New Roman"/>
                    <a:cs typeface="Times New Roman"/>
                  </a:rPr>
                  <a:t>The curvature is high in the middle of the distribution and tails are fatter than those of a normal distribution, which is frequently observed in financial markets.</a:t>
                </a:r>
              </a:p>
              <a:p>
                <a:endParaRPr lang="en-US" dirty="0" smtClean="0">
                  <a:solidFill>
                    <a:schemeClr val="tx1"/>
                  </a:solidFill>
                  <a:latin typeface="Times New Roman"/>
                  <a:cs typeface="Times New Roman"/>
                </a:endParaRPr>
              </a:p>
              <a:p>
                <a:endParaRPr lang="en-US" dirty="0" smtClean="0">
                  <a:solidFill>
                    <a:schemeClr val="tx1"/>
                  </a:solidFill>
                  <a:latin typeface="Times New Roman"/>
                  <a:cs typeface="Times New Roman"/>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9275" y="942771"/>
                <a:ext cx="8042276" cy="5656621"/>
              </a:xfrm>
              <a:blipFill rotWithShape="1">
                <a:blip r:embed="rId3" cstate="print"/>
                <a:stretch>
                  <a:fillRect l="-10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F5CE407-6216-4202-80E4-A30DC2F709B2}" type="slidenum">
              <a:rPr lang="en-US" smtClean="0"/>
              <a:pPr/>
              <a:t>21</a:t>
            </a:fld>
            <a:endParaRPr lang="en-US"/>
          </a:p>
        </p:txBody>
      </p:sp>
      <p:pic>
        <p:nvPicPr>
          <p:cNvPr id="28674" name="Picture 2" descr="Image result for leptokurtic platykurtic"/>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35089" y="4271071"/>
            <a:ext cx="6856386" cy="2477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6279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33515"/>
            <a:ext cx="8042276" cy="651878"/>
          </a:xfrm>
        </p:spPr>
        <p:txBody>
          <a:bodyPr/>
          <a:lstStyle/>
          <a:p>
            <a:pPr algn="l"/>
            <a:r>
              <a:rPr lang="en-US" dirty="0" smtClean="0">
                <a:latin typeface="Times New Roman"/>
                <a:cs typeface="Times New Roman"/>
              </a:rPr>
              <a:t>Time series-ARCH</a:t>
            </a:r>
            <a:endParaRPr lang="en-US" dirty="0">
              <a:latin typeface="Times New Roman"/>
              <a:cs typeface="Times New Roman"/>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9275" y="942771"/>
                <a:ext cx="8042276" cy="5656621"/>
              </a:xfrm>
            </p:spPr>
            <p:txBody>
              <a:bodyPr>
                <a:normAutofit/>
              </a:bodyPr>
              <a:lstStyle/>
              <a:p>
                <a:r>
                  <a:rPr lang="en-US" sz="2800" dirty="0" smtClean="0">
                    <a:solidFill>
                      <a:schemeClr val="tx1"/>
                    </a:solidFill>
                  </a:rPr>
                  <a:t>For ARCH(1), we can rewrite it as</a:t>
                </a:r>
              </a:p>
              <a:p>
                <a:pPr marL="0" indent="0">
                  <a:buNone/>
                </a:pPr>
                <a14:m>
                  <m:oMathPara xmlns:m="http://schemas.openxmlformats.org/officeDocument/2006/math">
                    <m:oMathParaPr>
                      <m:jc m:val="centerGroup"/>
                    </m:oMathParaPr>
                    <m:oMath xmlns:m="http://schemas.openxmlformats.org/officeDocument/2006/math">
                      <m:sSubSup>
                        <m:sSubSupPr>
                          <m:ctrlPr>
                            <a:rPr lang="en-US" sz="2800" i="1" smtClean="0">
                              <a:solidFill>
                                <a:schemeClr val="tx1"/>
                              </a:solidFill>
                              <a:latin typeface="Cambria Math"/>
                            </a:rPr>
                          </m:ctrlPr>
                        </m:sSubSupPr>
                        <m:e>
                          <m:r>
                            <a:rPr lang="en-US" sz="2800" b="0" i="1" smtClean="0">
                              <a:solidFill>
                                <a:schemeClr val="tx1"/>
                              </a:solidFill>
                              <a:latin typeface="Cambria Math"/>
                            </a:rPr>
                            <m:t>𝑋</m:t>
                          </m:r>
                        </m:e>
                        <m:sub>
                          <m:r>
                            <a:rPr lang="en-US" sz="2800" b="0" i="1" smtClean="0">
                              <a:solidFill>
                                <a:schemeClr val="tx1"/>
                              </a:solidFill>
                              <a:latin typeface="Cambria Math"/>
                            </a:rPr>
                            <m:t>𝑡</m:t>
                          </m:r>
                        </m:sub>
                        <m:sup>
                          <m:r>
                            <a:rPr lang="en-US" sz="2800" b="0" i="1" smtClean="0">
                              <a:solidFill>
                                <a:schemeClr val="tx1"/>
                              </a:solidFill>
                              <a:latin typeface="Cambria Math"/>
                            </a:rPr>
                            <m:t>2</m:t>
                          </m:r>
                        </m:sup>
                      </m:sSubSup>
                      <m:r>
                        <a:rPr lang="en-US" sz="2800" b="0" i="1" smtClean="0">
                          <a:solidFill>
                            <a:schemeClr val="tx1"/>
                          </a:solidFill>
                          <a:latin typeface="Cambria Math"/>
                        </a:rPr>
                        <m:t>=</m:t>
                      </m:r>
                      <m:sSubSup>
                        <m:sSubSupPr>
                          <m:ctrlPr>
                            <a:rPr lang="en-US" sz="2800" i="1">
                              <a:solidFill>
                                <a:schemeClr val="tx1"/>
                              </a:solidFill>
                              <a:latin typeface="Cambria Math"/>
                              <a:cs typeface="Times New Roman"/>
                            </a:rPr>
                          </m:ctrlPr>
                        </m:sSubSupPr>
                        <m:e>
                          <m:r>
                            <a:rPr lang="en-US" sz="2800" i="1">
                              <a:solidFill>
                                <a:schemeClr val="tx1"/>
                              </a:solidFill>
                              <a:latin typeface="Cambria Math"/>
                              <a:ea typeface="Cambria Math"/>
                              <a:cs typeface="Times New Roman"/>
                            </a:rPr>
                            <m:t>𝜎</m:t>
                          </m:r>
                        </m:e>
                        <m:sub>
                          <m:r>
                            <a:rPr lang="en-US" sz="2800" i="1">
                              <a:solidFill>
                                <a:schemeClr val="tx1"/>
                              </a:solidFill>
                              <a:latin typeface="Cambria Math"/>
                              <a:cs typeface="Times New Roman"/>
                            </a:rPr>
                            <m:t>𝑡</m:t>
                          </m:r>
                        </m:sub>
                        <m:sup>
                          <m:r>
                            <a:rPr lang="en-US" sz="2800" i="1">
                              <a:solidFill>
                                <a:schemeClr val="tx1"/>
                              </a:solidFill>
                              <a:latin typeface="Cambria Math"/>
                              <a:cs typeface="Times New Roman"/>
                            </a:rPr>
                            <m:t>2</m:t>
                          </m:r>
                        </m:sup>
                      </m:sSubSup>
                      <m:sSubSup>
                        <m:sSubSupPr>
                          <m:ctrlPr>
                            <a:rPr lang="en-US" sz="2800" i="1">
                              <a:solidFill>
                                <a:schemeClr val="tx1"/>
                              </a:solidFill>
                              <a:latin typeface="Cambria Math"/>
                              <a:cs typeface="Times New Roman"/>
                            </a:rPr>
                          </m:ctrlPr>
                        </m:sSubSupPr>
                        <m:e>
                          <m:r>
                            <a:rPr lang="en-US" sz="2800" b="0" i="1" smtClean="0">
                              <a:solidFill>
                                <a:schemeClr val="tx1"/>
                              </a:solidFill>
                              <a:latin typeface="Cambria Math"/>
                              <a:ea typeface="Cambria Math"/>
                              <a:cs typeface="Times New Roman"/>
                            </a:rPr>
                            <m:t>𝑍</m:t>
                          </m:r>
                        </m:e>
                        <m:sub>
                          <m:r>
                            <a:rPr lang="en-US" sz="2800" i="1">
                              <a:solidFill>
                                <a:schemeClr val="tx1"/>
                              </a:solidFill>
                              <a:latin typeface="Cambria Math"/>
                              <a:cs typeface="Times New Roman"/>
                            </a:rPr>
                            <m:t>𝑡</m:t>
                          </m:r>
                        </m:sub>
                        <m:sup>
                          <m:r>
                            <a:rPr lang="en-US" sz="2800" i="1">
                              <a:solidFill>
                                <a:schemeClr val="tx1"/>
                              </a:solidFill>
                              <a:latin typeface="Cambria Math"/>
                              <a:cs typeface="Times New Roman"/>
                            </a:rPr>
                            <m:t>2</m:t>
                          </m:r>
                        </m:sup>
                      </m:sSubSup>
                      <m:r>
                        <a:rPr lang="en-US" sz="2800" b="0" i="1" smtClean="0">
                          <a:solidFill>
                            <a:schemeClr val="tx1"/>
                          </a:solidFill>
                          <a:latin typeface="Cambria Math"/>
                          <a:cs typeface="Times New Roman"/>
                        </a:rPr>
                        <m:t>=</m:t>
                      </m:r>
                      <m:sSub>
                        <m:sSubPr>
                          <m:ctrlPr>
                            <a:rPr lang="en-US" sz="2800" i="1">
                              <a:solidFill>
                                <a:schemeClr val="tx1"/>
                              </a:solidFill>
                              <a:latin typeface="Cambria Math"/>
                              <a:cs typeface="Times New Roman"/>
                            </a:rPr>
                          </m:ctrlPr>
                        </m:sSubPr>
                        <m:e>
                          <m:r>
                            <a:rPr lang="en-US" sz="2800" i="1">
                              <a:solidFill>
                                <a:schemeClr val="tx1"/>
                              </a:solidFill>
                              <a:latin typeface="Cambria Math"/>
                              <a:ea typeface="Cambria Math"/>
                              <a:cs typeface="Times New Roman"/>
                            </a:rPr>
                            <m:t>𝛼</m:t>
                          </m:r>
                        </m:e>
                        <m:sub>
                          <m:r>
                            <a:rPr lang="en-US" sz="2800" i="1">
                              <a:solidFill>
                                <a:schemeClr val="tx1"/>
                              </a:solidFill>
                              <a:latin typeface="Cambria Math"/>
                              <a:ea typeface="Cambria Math"/>
                              <a:cs typeface="Times New Roman"/>
                            </a:rPr>
                            <m:t>0</m:t>
                          </m:r>
                        </m:sub>
                      </m:sSub>
                      <m:r>
                        <a:rPr lang="en-US" sz="2800" i="1">
                          <a:solidFill>
                            <a:schemeClr val="tx1"/>
                          </a:solidFill>
                          <a:latin typeface="Cambria Math"/>
                          <a:ea typeface="Cambria Math"/>
                          <a:cs typeface="Times New Roman"/>
                        </a:rPr>
                        <m:t>+</m:t>
                      </m:r>
                      <m:sSub>
                        <m:sSubPr>
                          <m:ctrlPr>
                            <a:rPr lang="en-US" sz="2800" i="1">
                              <a:solidFill>
                                <a:schemeClr val="tx1"/>
                              </a:solidFill>
                              <a:latin typeface="Cambria Math"/>
                              <a:cs typeface="Times New Roman"/>
                            </a:rPr>
                          </m:ctrlPr>
                        </m:sSubPr>
                        <m:e>
                          <m:r>
                            <a:rPr lang="en-US" sz="2800" i="1">
                              <a:solidFill>
                                <a:schemeClr val="tx1"/>
                              </a:solidFill>
                              <a:latin typeface="Cambria Math"/>
                              <a:ea typeface="Cambria Math"/>
                              <a:cs typeface="Times New Roman"/>
                            </a:rPr>
                            <m:t>𝛼</m:t>
                          </m:r>
                        </m:e>
                        <m:sub>
                          <m:r>
                            <a:rPr lang="en-US" sz="2800" i="1">
                              <a:solidFill>
                                <a:schemeClr val="tx1"/>
                              </a:solidFill>
                              <a:latin typeface="Cambria Math"/>
                              <a:ea typeface="Cambria Math"/>
                              <a:cs typeface="Times New Roman"/>
                            </a:rPr>
                            <m:t>1</m:t>
                          </m:r>
                        </m:sub>
                      </m:sSub>
                      <m:sSubSup>
                        <m:sSubSupPr>
                          <m:ctrlPr>
                            <a:rPr lang="en-US" sz="2800" i="1">
                              <a:solidFill>
                                <a:schemeClr val="tx1"/>
                              </a:solidFill>
                              <a:latin typeface="Cambria Math"/>
                            </a:rPr>
                          </m:ctrlPr>
                        </m:sSubSupPr>
                        <m:e>
                          <m:r>
                            <a:rPr lang="en-US" sz="2800" i="1">
                              <a:solidFill>
                                <a:schemeClr val="tx1"/>
                              </a:solidFill>
                              <a:latin typeface="Cambria Math"/>
                            </a:rPr>
                            <m:t>𝑋</m:t>
                          </m:r>
                        </m:e>
                        <m:sub>
                          <m:r>
                            <a:rPr lang="en-US" sz="2800" i="1">
                              <a:solidFill>
                                <a:schemeClr val="tx1"/>
                              </a:solidFill>
                              <a:latin typeface="Cambria Math"/>
                            </a:rPr>
                            <m:t>𝑡</m:t>
                          </m:r>
                          <m:r>
                            <a:rPr lang="en-US" sz="2800" b="0" i="1" smtClean="0">
                              <a:solidFill>
                                <a:schemeClr val="tx1"/>
                              </a:solidFill>
                              <a:latin typeface="Cambria Math"/>
                            </a:rPr>
                            <m:t>−1</m:t>
                          </m:r>
                        </m:sub>
                        <m:sup>
                          <m:r>
                            <a:rPr lang="en-US" sz="2800" i="1">
                              <a:solidFill>
                                <a:schemeClr val="tx1"/>
                              </a:solidFill>
                              <a:latin typeface="Cambria Math"/>
                            </a:rPr>
                            <m:t>2</m:t>
                          </m:r>
                        </m:sup>
                      </m:sSubSup>
                      <m:r>
                        <a:rPr lang="en-US" sz="2800" b="0" i="1" smtClean="0">
                          <a:solidFill>
                            <a:schemeClr val="tx1"/>
                          </a:solidFill>
                          <a:latin typeface="Cambria Math"/>
                        </a:rPr>
                        <m:t>+</m:t>
                      </m:r>
                      <m:sSub>
                        <m:sSubPr>
                          <m:ctrlPr>
                            <a:rPr lang="en-US" sz="2800" b="0" i="1" smtClean="0">
                              <a:solidFill>
                                <a:schemeClr val="tx1"/>
                              </a:solidFill>
                              <a:latin typeface="Cambria Math"/>
                            </a:rPr>
                          </m:ctrlPr>
                        </m:sSubPr>
                        <m:e>
                          <m:r>
                            <a:rPr lang="en-US" sz="2800" b="0" i="1" smtClean="0">
                              <a:solidFill>
                                <a:schemeClr val="tx1"/>
                              </a:solidFill>
                              <a:latin typeface="Cambria Math"/>
                            </a:rPr>
                            <m:t>𝑉</m:t>
                          </m:r>
                        </m:e>
                        <m:sub>
                          <m:r>
                            <a:rPr lang="en-US" sz="2800" b="0" i="1" smtClean="0">
                              <a:solidFill>
                                <a:schemeClr val="tx1"/>
                              </a:solidFill>
                              <a:latin typeface="Cambria Math"/>
                            </a:rPr>
                            <m:t>𝑡</m:t>
                          </m:r>
                        </m:sub>
                      </m:sSub>
                    </m:oMath>
                  </m:oMathPara>
                </a14:m>
                <a:endParaRPr lang="en-US" sz="2800" dirty="0" smtClean="0">
                  <a:solidFill>
                    <a:schemeClr val="tx1"/>
                  </a:solidFill>
                </a:endParaRPr>
              </a:p>
              <a:p>
                <a:pPr marL="0" indent="0">
                  <a:buNone/>
                </a:pPr>
                <a:r>
                  <a:rPr lang="en-US" sz="2800" dirty="0">
                    <a:solidFill>
                      <a:schemeClr val="tx1"/>
                    </a:solidFill>
                  </a:rPr>
                  <a:t> </a:t>
                </a:r>
                <a:r>
                  <a:rPr lang="en-US" sz="2800" dirty="0" smtClean="0">
                    <a:solidFill>
                      <a:schemeClr val="tx1"/>
                    </a:solidFill>
                  </a:rPr>
                  <a:t>   where    </a:t>
                </a:r>
              </a:p>
              <a:p>
                <a:pPr marL="0" indent="0">
                  <a:buNone/>
                </a:pPr>
                <a14:m>
                  <m:oMathPara xmlns:m="http://schemas.openxmlformats.org/officeDocument/2006/math">
                    <m:oMathParaPr>
                      <m:jc m:val="centerGroup"/>
                    </m:oMathParaPr>
                    <m:oMath xmlns:m="http://schemas.openxmlformats.org/officeDocument/2006/math">
                      <m:sSub>
                        <m:sSubPr>
                          <m:ctrlPr>
                            <a:rPr lang="en-US" sz="2800" i="1">
                              <a:solidFill>
                                <a:schemeClr val="tx1"/>
                              </a:solidFill>
                              <a:latin typeface="Cambria Math"/>
                            </a:rPr>
                          </m:ctrlPr>
                        </m:sSubPr>
                        <m:e>
                          <m:r>
                            <a:rPr lang="en-US" sz="2800" i="1">
                              <a:solidFill>
                                <a:schemeClr val="tx1"/>
                              </a:solidFill>
                              <a:latin typeface="Cambria Math"/>
                            </a:rPr>
                            <m:t>𝑉</m:t>
                          </m:r>
                        </m:e>
                        <m:sub>
                          <m:r>
                            <a:rPr lang="en-US" sz="2800" i="1">
                              <a:solidFill>
                                <a:schemeClr val="tx1"/>
                              </a:solidFill>
                              <a:latin typeface="Cambria Math"/>
                            </a:rPr>
                            <m:t>𝑡</m:t>
                          </m:r>
                        </m:sub>
                      </m:sSub>
                      <m:r>
                        <a:rPr lang="en-US" sz="2800" b="0" i="0" smtClean="0">
                          <a:solidFill>
                            <a:schemeClr val="tx1"/>
                          </a:solidFill>
                          <a:latin typeface="Cambria Math"/>
                        </a:rPr>
                        <m:t>=</m:t>
                      </m:r>
                      <m:sSubSup>
                        <m:sSubSupPr>
                          <m:ctrlPr>
                            <a:rPr lang="en-US" sz="2800" i="1" smtClean="0">
                              <a:solidFill>
                                <a:schemeClr val="tx1"/>
                              </a:solidFill>
                              <a:latin typeface="Cambria Math"/>
                              <a:cs typeface="Times New Roman"/>
                            </a:rPr>
                          </m:ctrlPr>
                        </m:sSubSupPr>
                        <m:e>
                          <m:r>
                            <a:rPr lang="en-US" sz="2800" i="1">
                              <a:solidFill>
                                <a:schemeClr val="tx1"/>
                              </a:solidFill>
                              <a:latin typeface="Cambria Math"/>
                              <a:ea typeface="Cambria Math"/>
                              <a:cs typeface="Times New Roman"/>
                            </a:rPr>
                            <m:t>𝜎</m:t>
                          </m:r>
                        </m:e>
                        <m:sub>
                          <m:r>
                            <a:rPr lang="en-US" sz="2800" i="1">
                              <a:solidFill>
                                <a:schemeClr val="tx1"/>
                              </a:solidFill>
                              <a:latin typeface="Cambria Math"/>
                              <a:cs typeface="Times New Roman"/>
                            </a:rPr>
                            <m:t>𝑡</m:t>
                          </m:r>
                        </m:sub>
                        <m:sup>
                          <m:r>
                            <a:rPr lang="en-US" sz="2800" i="1">
                              <a:solidFill>
                                <a:schemeClr val="tx1"/>
                              </a:solidFill>
                              <a:latin typeface="Cambria Math"/>
                              <a:cs typeface="Times New Roman"/>
                            </a:rPr>
                            <m:t>2</m:t>
                          </m:r>
                        </m:sup>
                      </m:sSubSup>
                      <m:d>
                        <m:dPr>
                          <m:ctrlPr>
                            <a:rPr lang="en-US" sz="2800" i="1" smtClean="0">
                              <a:solidFill>
                                <a:schemeClr val="tx1"/>
                              </a:solidFill>
                              <a:latin typeface="Cambria Math"/>
                              <a:cs typeface="Times New Roman"/>
                            </a:rPr>
                          </m:ctrlPr>
                        </m:dPr>
                        <m:e>
                          <m:sSubSup>
                            <m:sSubSupPr>
                              <m:ctrlPr>
                                <a:rPr lang="en-US" sz="2800" i="1">
                                  <a:solidFill>
                                    <a:schemeClr val="tx1"/>
                                  </a:solidFill>
                                  <a:latin typeface="Cambria Math"/>
                                  <a:cs typeface="Times New Roman"/>
                                </a:rPr>
                              </m:ctrlPr>
                            </m:sSubSupPr>
                            <m:e>
                              <m:r>
                                <a:rPr lang="en-US" sz="2800" i="1">
                                  <a:solidFill>
                                    <a:schemeClr val="tx1"/>
                                  </a:solidFill>
                                  <a:latin typeface="Cambria Math"/>
                                  <a:ea typeface="Cambria Math"/>
                                  <a:cs typeface="Times New Roman"/>
                                </a:rPr>
                                <m:t>𝑍</m:t>
                              </m:r>
                            </m:e>
                            <m:sub>
                              <m:r>
                                <a:rPr lang="en-US" sz="2800" i="1">
                                  <a:solidFill>
                                    <a:schemeClr val="tx1"/>
                                  </a:solidFill>
                                  <a:latin typeface="Cambria Math"/>
                                  <a:cs typeface="Times New Roman"/>
                                </a:rPr>
                                <m:t>𝑡</m:t>
                              </m:r>
                            </m:sub>
                            <m:sup>
                              <m:r>
                                <a:rPr lang="en-US" sz="2800" i="1">
                                  <a:solidFill>
                                    <a:schemeClr val="tx1"/>
                                  </a:solidFill>
                                  <a:latin typeface="Cambria Math"/>
                                  <a:cs typeface="Times New Roman"/>
                                </a:rPr>
                                <m:t>2</m:t>
                              </m:r>
                            </m:sup>
                          </m:sSubSup>
                          <m:r>
                            <a:rPr lang="en-US" sz="2800" b="0" i="1" smtClean="0">
                              <a:solidFill>
                                <a:schemeClr val="tx1"/>
                              </a:solidFill>
                              <a:latin typeface="Cambria Math"/>
                              <a:cs typeface="Times New Roman"/>
                            </a:rPr>
                            <m:t>−1</m:t>
                          </m:r>
                        </m:e>
                      </m:d>
                    </m:oMath>
                  </m:oMathPara>
                </a14:m>
                <a:endParaRPr lang="en-US" sz="2800" dirty="0" smtClean="0">
                  <a:solidFill>
                    <a:schemeClr val="tx1"/>
                  </a:solidFill>
                </a:endParaRPr>
              </a:p>
              <a:p>
                <a14:m>
                  <m:oMath xmlns:m="http://schemas.openxmlformats.org/officeDocument/2006/math">
                    <m:r>
                      <a:rPr lang="en-US" sz="2800" i="1">
                        <a:solidFill>
                          <a:schemeClr val="tx1"/>
                        </a:solidFill>
                        <a:latin typeface="Cambria Math"/>
                      </a:rPr>
                      <m:t>𝐸</m:t>
                    </m:r>
                    <m:r>
                      <a:rPr lang="en-US" sz="2800" i="1">
                        <a:solidFill>
                          <a:schemeClr val="tx1"/>
                        </a:solidFill>
                        <a:latin typeface="Cambria Math"/>
                      </a:rPr>
                      <m:t>(</m:t>
                    </m:r>
                    <m:sSubSup>
                      <m:sSubSupPr>
                        <m:ctrlPr>
                          <a:rPr lang="en-US" sz="2800" i="1">
                            <a:solidFill>
                              <a:schemeClr val="tx1"/>
                            </a:solidFill>
                            <a:latin typeface="Cambria Math"/>
                          </a:rPr>
                        </m:ctrlPr>
                      </m:sSubSupPr>
                      <m:e>
                        <m:r>
                          <a:rPr lang="en-US" sz="2800" i="1">
                            <a:solidFill>
                              <a:schemeClr val="tx1"/>
                            </a:solidFill>
                            <a:latin typeface="Cambria Math"/>
                          </a:rPr>
                          <m:t>𝑋</m:t>
                        </m:r>
                      </m:e>
                      <m:sub>
                        <m:r>
                          <a:rPr lang="en-US" sz="2800" i="1">
                            <a:solidFill>
                              <a:schemeClr val="tx1"/>
                            </a:solidFill>
                            <a:latin typeface="Cambria Math"/>
                          </a:rPr>
                          <m:t>𝑡</m:t>
                        </m:r>
                      </m:sub>
                      <m:sup>
                        <m:r>
                          <a:rPr lang="en-US" sz="2800" i="1">
                            <a:solidFill>
                              <a:schemeClr val="tx1"/>
                            </a:solidFill>
                            <a:latin typeface="Cambria Math"/>
                          </a:rPr>
                          <m:t>4</m:t>
                        </m:r>
                      </m:sup>
                    </m:sSubSup>
                    <m:r>
                      <a:rPr lang="en-US" sz="2800" i="1">
                        <a:solidFill>
                          <a:schemeClr val="tx1"/>
                        </a:solidFill>
                        <a:latin typeface="Cambria Math"/>
                      </a:rPr>
                      <m:t>)</m:t>
                    </m:r>
                  </m:oMath>
                </a14:m>
                <a:r>
                  <a:rPr lang="en-US" sz="2800" dirty="0" smtClean="0">
                    <a:solidFill>
                      <a:schemeClr val="tx1"/>
                    </a:solidFill>
                  </a:rPr>
                  <a:t> is finite, then it is an AR(1) process for </a:t>
                </a:r>
                <a14:m>
                  <m:oMath xmlns:m="http://schemas.openxmlformats.org/officeDocument/2006/math">
                    <m:sSubSup>
                      <m:sSubSupPr>
                        <m:ctrlPr>
                          <a:rPr lang="en-US" sz="2800" i="1">
                            <a:solidFill>
                              <a:schemeClr val="tx1"/>
                            </a:solidFill>
                            <a:latin typeface="Cambria Math"/>
                          </a:rPr>
                        </m:ctrlPr>
                      </m:sSubSupPr>
                      <m:e>
                        <m:r>
                          <a:rPr lang="en-US" sz="2800" i="1">
                            <a:solidFill>
                              <a:schemeClr val="tx1"/>
                            </a:solidFill>
                            <a:latin typeface="Cambria Math"/>
                          </a:rPr>
                          <m:t>𝑋</m:t>
                        </m:r>
                      </m:e>
                      <m:sub>
                        <m:r>
                          <a:rPr lang="en-US" sz="2800" i="1">
                            <a:solidFill>
                              <a:schemeClr val="tx1"/>
                            </a:solidFill>
                            <a:latin typeface="Cambria Math"/>
                          </a:rPr>
                          <m:t>𝑡</m:t>
                        </m:r>
                      </m:sub>
                      <m:sup>
                        <m:r>
                          <a:rPr lang="en-US" sz="2800" i="1">
                            <a:solidFill>
                              <a:schemeClr val="tx1"/>
                            </a:solidFill>
                            <a:latin typeface="Cambria Math"/>
                          </a:rPr>
                          <m:t>2</m:t>
                        </m:r>
                      </m:sup>
                    </m:sSubSup>
                  </m:oMath>
                </a14:m>
                <a:r>
                  <a:rPr lang="en-US" sz="2800" dirty="0" smtClean="0">
                    <a:solidFill>
                      <a:schemeClr val="tx1"/>
                    </a:solidFill>
                  </a:rPr>
                  <a:t>.</a:t>
                </a:r>
              </a:p>
              <a:p>
                <a:r>
                  <a:rPr lang="en-US" sz="2800" dirty="0" smtClean="0">
                    <a:solidFill>
                      <a:srgbClr val="C00000"/>
                    </a:solidFill>
                  </a:rPr>
                  <a:t>Another perspective: </a:t>
                </a:r>
                <a14:m>
                  <m:oMath xmlns:m="http://schemas.openxmlformats.org/officeDocument/2006/math">
                    <m:sSubSup>
                      <m:sSubSupPr>
                        <m:ctrlPr>
                          <a:rPr lang="en-US" sz="2800" i="1">
                            <a:solidFill>
                              <a:schemeClr val="tx1"/>
                            </a:solidFill>
                            <a:latin typeface="Cambria Math"/>
                          </a:rPr>
                        </m:ctrlPr>
                      </m:sSubSupPr>
                      <m:e>
                        <m:r>
                          <a:rPr lang="en-US" sz="2800" b="0" i="1" smtClean="0">
                            <a:solidFill>
                              <a:schemeClr val="tx1"/>
                            </a:solidFill>
                            <a:latin typeface="Cambria Math"/>
                          </a:rPr>
                          <m:t>𝐸</m:t>
                        </m:r>
                        <m:r>
                          <a:rPr lang="en-US" sz="2800" b="0" i="1" smtClean="0">
                            <a:solidFill>
                              <a:schemeClr val="tx1"/>
                            </a:solidFill>
                            <a:latin typeface="Cambria Math"/>
                          </a:rPr>
                          <m:t>(</m:t>
                        </m:r>
                        <m:r>
                          <a:rPr lang="en-US" sz="2800" i="1">
                            <a:solidFill>
                              <a:schemeClr val="tx1"/>
                            </a:solidFill>
                            <a:latin typeface="Cambria Math"/>
                          </a:rPr>
                          <m:t>𝑋</m:t>
                        </m:r>
                      </m:e>
                      <m:sub>
                        <m:r>
                          <a:rPr lang="en-US" sz="2800" i="1">
                            <a:solidFill>
                              <a:schemeClr val="tx1"/>
                            </a:solidFill>
                            <a:latin typeface="Cambria Math"/>
                          </a:rPr>
                          <m:t>𝑡</m:t>
                        </m:r>
                      </m:sub>
                      <m:sup>
                        <m:r>
                          <a:rPr lang="en-US" sz="2800" i="1">
                            <a:solidFill>
                              <a:schemeClr val="tx1"/>
                            </a:solidFill>
                            <a:latin typeface="Cambria Math"/>
                          </a:rPr>
                          <m:t>2</m:t>
                        </m:r>
                      </m:sup>
                    </m:sSubSup>
                    <m:d>
                      <m:dPr>
                        <m:begChr m:val="|"/>
                        <m:ctrlPr>
                          <a:rPr lang="en-US" sz="2800" b="0" i="1" smtClean="0">
                            <a:solidFill>
                              <a:schemeClr val="tx1"/>
                            </a:solidFill>
                            <a:latin typeface="Cambria Math"/>
                          </a:rPr>
                        </m:ctrlPr>
                      </m:dPr>
                      <m:e>
                        <m:sSub>
                          <m:sSubPr>
                            <m:ctrlPr>
                              <a:rPr lang="en-US" sz="2800" i="1">
                                <a:solidFill>
                                  <a:schemeClr val="tx1"/>
                                </a:solidFill>
                                <a:latin typeface="Cambria Math"/>
                              </a:rPr>
                            </m:ctrlPr>
                          </m:sSubPr>
                          <m:e>
                            <m:r>
                              <a:rPr lang="en-US" sz="2800" i="1">
                                <a:solidFill>
                                  <a:schemeClr val="tx1"/>
                                </a:solidFill>
                                <a:latin typeface="Cambria Math"/>
                              </a:rPr>
                              <m:t>𝐼</m:t>
                            </m:r>
                          </m:e>
                          <m:sub>
                            <m:r>
                              <a:rPr lang="en-US" sz="2800" i="1">
                                <a:solidFill>
                                  <a:schemeClr val="tx1"/>
                                </a:solidFill>
                                <a:latin typeface="Cambria Math"/>
                              </a:rPr>
                              <m:t>𝑡</m:t>
                            </m:r>
                            <m:r>
                              <a:rPr lang="en-US" sz="2800" i="1">
                                <a:solidFill>
                                  <a:schemeClr val="tx1"/>
                                </a:solidFill>
                                <a:latin typeface="Cambria Math"/>
                              </a:rPr>
                              <m:t>−1</m:t>
                            </m:r>
                          </m:sub>
                        </m:sSub>
                      </m:e>
                    </m:d>
                    <m:r>
                      <a:rPr lang="en-US" sz="2800" i="1">
                        <a:solidFill>
                          <a:schemeClr val="tx1"/>
                        </a:solidFill>
                        <a:latin typeface="Cambria Math"/>
                        <a:cs typeface="Times New Roman"/>
                      </a:rPr>
                      <m:t>=</m:t>
                    </m:r>
                    <m:sSub>
                      <m:sSubPr>
                        <m:ctrlPr>
                          <a:rPr lang="en-US" sz="2800" i="1">
                            <a:solidFill>
                              <a:schemeClr val="tx1"/>
                            </a:solidFill>
                            <a:latin typeface="Cambria Math"/>
                            <a:cs typeface="Times New Roman"/>
                          </a:rPr>
                        </m:ctrlPr>
                      </m:sSubPr>
                      <m:e>
                        <m:r>
                          <a:rPr lang="en-US" sz="2800" i="1">
                            <a:solidFill>
                              <a:schemeClr val="tx1"/>
                            </a:solidFill>
                            <a:latin typeface="Cambria Math"/>
                            <a:ea typeface="Cambria Math"/>
                            <a:cs typeface="Times New Roman"/>
                          </a:rPr>
                          <m:t>𝛼</m:t>
                        </m:r>
                      </m:e>
                      <m:sub>
                        <m:r>
                          <a:rPr lang="en-US" sz="2800" i="1">
                            <a:solidFill>
                              <a:schemeClr val="tx1"/>
                            </a:solidFill>
                            <a:latin typeface="Cambria Math"/>
                            <a:ea typeface="Cambria Math"/>
                            <a:cs typeface="Times New Roman"/>
                          </a:rPr>
                          <m:t>0</m:t>
                        </m:r>
                      </m:sub>
                    </m:sSub>
                    <m:r>
                      <a:rPr lang="en-US" sz="2800" i="1">
                        <a:solidFill>
                          <a:schemeClr val="tx1"/>
                        </a:solidFill>
                        <a:latin typeface="Cambria Math"/>
                        <a:ea typeface="Cambria Math"/>
                        <a:cs typeface="Times New Roman"/>
                      </a:rPr>
                      <m:t>+</m:t>
                    </m:r>
                    <m:sSub>
                      <m:sSubPr>
                        <m:ctrlPr>
                          <a:rPr lang="en-US" sz="2800" i="1">
                            <a:solidFill>
                              <a:schemeClr val="tx1"/>
                            </a:solidFill>
                            <a:latin typeface="Cambria Math"/>
                            <a:cs typeface="Times New Roman"/>
                          </a:rPr>
                        </m:ctrlPr>
                      </m:sSubPr>
                      <m:e>
                        <m:r>
                          <a:rPr lang="en-US" sz="2800" i="1">
                            <a:solidFill>
                              <a:schemeClr val="tx1"/>
                            </a:solidFill>
                            <a:latin typeface="Cambria Math"/>
                            <a:ea typeface="Cambria Math"/>
                            <a:cs typeface="Times New Roman"/>
                          </a:rPr>
                          <m:t>𝛼</m:t>
                        </m:r>
                      </m:e>
                      <m:sub>
                        <m:r>
                          <a:rPr lang="en-US" sz="2800" i="1">
                            <a:solidFill>
                              <a:schemeClr val="tx1"/>
                            </a:solidFill>
                            <a:latin typeface="Cambria Math"/>
                            <a:ea typeface="Cambria Math"/>
                            <a:cs typeface="Times New Roman"/>
                          </a:rPr>
                          <m:t>1</m:t>
                        </m:r>
                      </m:sub>
                    </m:sSub>
                    <m:sSubSup>
                      <m:sSubSupPr>
                        <m:ctrlPr>
                          <a:rPr lang="en-US" sz="2800" i="1">
                            <a:solidFill>
                              <a:schemeClr val="tx1"/>
                            </a:solidFill>
                            <a:latin typeface="Cambria Math"/>
                          </a:rPr>
                        </m:ctrlPr>
                      </m:sSubSupPr>
                      <m:e>
                        <m:r>
                          <a:rPr lang="en-US" sz="2800" i="1">
                            <a:solidFill>
                              <a:schemeClr val="tx1"/>
                            </a:solidFill>
                            <a:latin typeface="Cambria Math"/>
                          </a:rPr>
                          <m:t>𝑋</m:t>
                        </m:r>
                      </m:e>
                      <m:sub>
                        <m:r>
                          <a:rPr lang="en-US" sz="2800" i="1">
                            <a:solidFill>
                              <a:schemeClr val="tx1"/>
                            </a:solidFill>
                            <a:latin typeface="Cambria Math"/>
                          </a:rPr>
                          <m:t>𝑡</m:t>
                        </m:r>
                        <m:r>
                          <a:rPr lang="en-US" sz="2800" i="1">
                            <a:solidFill>
                              <a:schemeClr val="tx1"/>
                            </a:solidFill>
                            <a:latin typeface="Cambria Math"/>
                          </a:rPr>
                          <m:t>−1</m:t>
                        </m:r>
                      </m:sub>
                      <m:sup>
                        <m:r>
                          <a:rPr lang="en-US" sz="2800" i="1">
                            <a:solidFill>
                              <a:schemeClr val="tx1"/>
                            </a:solidFill>
                            <a:latin typeface="Cambria Math"/>
                          </a:rPr>
                          <m:t>2</m:t>
                        </m:r>
                      </m:sup>
                    </m:sSubSup>
                  </m:oMath>
                </a14:m>
                <a:endParaRPr lang="en-US" sz="2800" dirty="0" smtClean="0">
                  <a:solidFill>
                    <a:schemeClr val="tx1"/>
                  </a:solidFill>
                </a:endParaRPr>
              </a:p>
              <a:p>
                <a:r>
                  <a:rPr lang="en-US" sz="2800" dirty="0" smtClean="0">
                    <a:solidFill>
                      <a:schemeClr val="tx1"/>
                    </a:solidFill>
                  </a:rPr>
                  <a:t>The above is simply the optimal forecast of </a:t>
                </a:r>
                <a14:m>
                  <m:oMath xmlns:m="http://schemas.openxmlformats.org/officeDocument/2006/math">
                    <m:sSubSup>
                      <m:sSubSupPr>
                        <m:ctrlPr>
                          <a:rPr lang="en-US" sz="2800" i="1">
                            <a:solidFill>
                              <a:schemeClr val="tx1"/>
                            </a:solidFill>
                            <a:latin typeface="Cambria Math"/>
                          </a:rPr>
                        </m:ctrlPr>
                      </m:sSubSupPr>
                      <m:e>
                        <m:r>
                          <a:rPr lang="en-US" sz="2800" i="1">
                            <a:solidFill>
                              <a:schemeClr val="tx1"/>
                            </a:solidFill>
                            <a:latin typeface="Cambria Math"/>
                          </a:rPr>
                          <m:t>𝑋</m:t>
                        </m:r>
                      </m:e>
                      <m:sub>
                        <m:r>
                          <a:rPr lang="en-US" sz="2800" i="1">
                            <a:solidFill>
                              <a:schemeClr val="tx1"/>
                            </a:solidFill>
                            <a:latin typeface="Cambria Math"/>
                          </a:rPr>
                          <m:t>𝑡</m:t>
                        </m:r>
                      </m:sub>
                      <m:sup>
                        <m:r>
                          <a:rPr lang="en-US" sz="2800" i="1">
                            <a:solidFill>
                              <a:schemeClr val="tx1"/>
                            </a:solidFill>
                            <a:latin typeface="Cambria Math"/>
                          </a:rPr>
                          <m:t>2</m:t>
                        </m:r>
                      </m:sup>
                    </m:sSubSup>
                    <m:r>
                      <a:rPr lang="en-US" sz="2800" b="0" i="0" smtClean="0">
                        <a:solidFill>
                          <a:schemeClr val="tx1"/>
                        </a:solidFill>
                        <a:latin typeface="Cambria Math"/>
                      </a:rPr>
                      <m:t> </m:t>
                    </m:r>
                  </m:oMath>
                </a14:m>
                <a:r>
                  <a:rPr lang="en-US" sz="2800" dirty="0" smtClean="0">
                    <a:solidFill>
                      <a:schemeClr val="tx1"/>
                    </a:solidFill>
                  </a:rPr>
                  <a:t>if it follows an AR(1) process</a:t>
                </a:r>
                <a:endParaRPr lang="en-US" sz="2800"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9275" y="942771"/>
                <a:ext cx="8042276" cy="5656621"/>
              </a:xfrm>
              <a:blipFill rotWithShape="1">
                <a:blip r:embed="rId3"/>
                <a:stretch>
                  <a:fillRect l="-1440" t="-107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F5CE407-6216-4202-80E4-A30DC2F709B2}" type="slidenum">
              <a:rPr lang="en-US" smtClean="0"/>
              <a:pPr/>
              <a:t>22</a:t>
            </a:fld>
            <a:endParaRPr lang="en-US"/>
          </a:p>
        </p:txBody>
      </p:sp>
    </p:spTree>
    <p:extLst>
      <p:ext uri="{BB962C8B-B14F-4D97-AF65-F5344CB8AC3E}">
        <p14:creationId xmlns:p14="http://schemas.microsoft.com/office/powerpoint/2010/main" val="14657520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33515"/>
            <a:ext cx="8042276" cy="651878"/>
          </a:xfrm>
        </p:spPr>
        <p:txBody>
          <a:bodyPr/>
          <a:lstStyle/>
          <a:p>
            <a:pPr algn="l"/>
            <a:r>
              <a:rPr lang="en-US" dirty="0" smtClean="0">
                <a:latin typeface="Times New Roman"/>
                <a:cs typeface="Times New Roman"/>
              </a:rPr>
              <a:t>Time series-EWMA</a:t>
            </a:r>
            <a:endParaRPr lang="en-US" dirty="0">
              <a:latin typeface="Times New Roman"/>
              <a:cs typeface="Times New Roman"/>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9275" y="942771"/>
                <a:ext cx="8042276" cy="5656621"/>
              </a:xfrm>
            </p:spPr>
            <p:txBody>
              <a:bodyPr/>
              <a:lstStyle/>
              <a:p>
                <a:endParaRPr lang="en-US" dirty="0" smtClean="0">
                  <a:solidFill>
                    <a:schemeClr val="tx1"/>
                  </a:solidFill>
                </a:endParaRPr>
              </a:p>
              <a:p>
                <a:r>
                  <a:rPr lang="en-US" dirty="0" smtClean="0">
                    <a:solidFill>
                      <a:schemeClr val="tx1"/>
                    </a:solidFill>
                    <a:latin typeface="Times New Roman"/>
                    <a:cs typeface="Times New Roman"/>
                  </a:rPr>
                  <a:t>Before introducing GARCH, we discuss the EWMA (</a:t>
                </a:r>
                <a:r>
                  <a:rPr lang="en-US" dirty="0">
                    <a:solidFill>
                      <a:schemeClr val="tx1"/>
                    </a:solidFill>
                    <a:latin typeface="Times New Roman"/>
                    <a:cs typeface="Times New Roman"/>
                  </a:rPr>
                  <a:t>exponentially weighted moving average</a:t>
                </a:r>
                <a:r>
                  <a:rPr lang="en-US" dirty="0" smtClean="0">
                    <a:solidFill>
                      <a:schemeClr val="tx1"/>
                    </a:solidFill>
                    <a:latin typeface="Times New Roman"/>
                    <a:cs typeface="Times New Roman"/>
                  </a:rPr>
                  <a:t>) model</a:t>
                </a:r>
              </a:p>
              <a:p>
                <a:endParaRPr lang="en-US" sz="800" dirty="0" smtClean="0">
                  <a:solidFill>
                    <a:schemeClr val="tx1"/>
                  </a:solidFill>
                  <a:latin typeface="Times New Roman"/>
                  <a:cs typeface="Times New Roman"/>
                </a:endParaRPr>
              </a:p>
              <a:p>
                <a:pPr marL="0" indent="0">
                  <a:buNone/>
                </a:pPr>
                <a14:m>
                  <m:oMathPara xmlns:m="http://schemas.openxmlformats.org/officeDocument/2006/math">
                    <m:oMathParaPr>
                      <m:jc m:val="centerGroup"/>
                    </m:oMathParaPr>
                    <m:oMath xmlns:m="http://schemas.openxmlformats.org/officeDocument/2006/math">
                      <m:sSubSup>
                        <m:sSubSupPr>
                          <m:ctrlPr>
                            <a:rPr lang="en-US" i="1">
                              <a:solidFill>
                                <a:schemeClr val="tx1"/>
                              </a:solidFill>
                              <a:latin typeface="Cambria Math"/>
                              <a:cs typeface="Times New Roman"/>
                            </a:rPr>
                          </m:ctrlPr>
                        </m:sSubSupPr>
                        <m:e>
                          <m:r>
                            <a:rPr lang="en-US" i="1">
                              <a:solidFill>
                                <a:schemeClr val="tx1"/>
                              </a:solidFill>
                              <a:latin typeface="Cambria Math"/>
                              <a:ea typeface="Cambria Math"/>
                              <a:cs typeface="Times New Roman"/>
                            </a:rPr>
                            <m:t>𝜎</m:t>
                          </m:r>
                        </m:e>
                        <m:sub>
                          <m:r>
                            <a:rPr lang="en-US" i="1">
                              <a:solidFill>
                                <a:schemeClr val="tx1"/>
                              </a:solidFill>
                              <a:latin typeface="Cambria Math"/>
                              <a:cs typeface="Times New Roman"/>
                            </a:rPr>
                            <m:t>𝑡</m:t>
                          </m:r>
                        </m:sub>
                        <m:sup>
                          <m:r>
                            <a:rPr lang="en-US" i="1">
                              <a:solidFill>
                                <a:schemeClr val="tx1"/>
                              </a:solidFill>
                              <a:latin typeface="Cambria Math"/>
                              <a:cs typeface="Times New Roman"/>
                            </a:rPr>
                            <m:t>2</m:t>
                          </m:r>
                        </m:sup>
                      </m:sSubSup>
                      <m:r>
                        <a:rPr lang="en-US" b="0" i="1" smtClean="0">
                          <a:solidFill>
                            <a:schemeClr val="tx1"/>
                          </a:solidFill>
                          <a:latin typeface="Cambria Math"/>
                          <a:cs typeface="Times New Roman"/>
                        </a:rPr>
                        <m:t>=</m:t>
                      </m:r>
                      <m:r>
                        <a:rPr lang="en-US" b="0" i="1" smtClean="0">
                          <a:solidFill>
                            <a:schemeClr val="tx1"/>
                          </a:solidFill>
                          <a:latin typeface="Cambria Math"/>
                          <a:ea typeface="Cambria Math"/>
                          <a:cs typeface="Times New Roman"/>
                        </a:rPr>
                        <m:t>𝜆</m:t>
                      </m:r>
                      <m:sSubSup>
                        <m:sSubSupPr>
                          <m:ctrlPr>
                            <a:rPr lang="en-US" i="1">
                              <a:solidFill>
                                <a:schemeClr val="tx1"/>
                              </a:solidFill>
                              <a:latin typeface="Cambria Math"/>
                              <a:cs typeface="Times New Roman"/>
                            </a:rPr>
                          </m:ctrlPr>
                        </m:sSubSupPr>
                        <m:e>
                          <m:r>
                            <a:rPr lang="en-US" i="1">
                              <a:solidFill>
                                <a:schemeClr val="tx1"/>
                              </a:solidFill>
                              <a:latin typeface="Cambria Math"/>
                              <a:ea typeface="Cambria Math"/>
                              <a:cs typeface="Times New Roman"/>
                            </a:rPr>
                            <m:t>𝜎</m:t>
                          </m:r>
                        </m:e>
                        <m:sub>
                          <m:r>
                            <a:rPr lang="en-US" i="1">
                              <a:solidFill>
                                <a:schemeClr val="tx1"/>
                              </a:solidFill>
                              <a:latin typeface="Cambria Math"/>
                              <a:cs typeface="Times New Roman"/>
                            </a:rPr>
                            <m:t>𝑡</m:t>
                          </m:r>
                          <m:r>
                            <a:rPr lang="en-US" b="0" i="1" smtClean="0">
                              <a:solidFill>
                                <a:schemeClr val="tx1"/>
                              </a:solidFill>
                              <a:latin typeface="Cambria Math"/>
                              <a:cs typeface="Times New Roman"/>
                            </a:rPr>
                            <m:t>−1</m:t>
                          </m:r>
                        </m:sub>
                        <m:sup>
                          <m:r>
                            <a:rPr lang="en-US" i="1">
                              <a:solidFill>
                                <a:schemeClr val="tx1"/>
                              </a:solidFill>
                              <a:latin typeface="Cambria Math"/>
                              <a:cs typeface="Times New Roman"/>
                            </a:rPr>
                            <m:t>2</m:t>
                          </m:r>
                        </m:sup>
                      </m:sSubSup>
                      <m:r>
                        <a:rPr lang="en-US" b="0" i="1" smtClean="0">
                          <a:solidFill>
                            <a:schemeClr val="tx1"/>
                          </a:solidFill>
                          <a:latin typeface="Cambria Math"/>
                          <a:cs typeface="Times New Roman"/>
                        </a:rPr>
                        <m:t>+</m:t>
                      </m:r>
                      <m:d>
                        <m:dPr>
                          <m:ctrlPr>
                            <a:rPr lang="en-US" b="0" i="1" smtClean="0">
                              <a:solidFill>
                                <a:schemeClr val="tx1"/>
                              </a:solidFill>
                              <a:latin typeface="Cambria Math"/>
                              <a:cs typeface="Times New Roman"/>
                            </a:rPr>
                          </m:ctrlPr>
                        </m:dPr>
                        <m:e>
                          <m:r>
                            <a:rPr lang="en-US" b="0" i="1" smtClean="0">
                              <a:solidFill>
                                <a:schemeClr val="tx1"/>
                              </a:solidFill>
                              <a:latin typeface="Cambria Math"/>
                              <a:cs typeface="Times New Roman"/>
                            </a:rPr>
                            <m:t>1−</m:t>
                          </m:r>
                          <m:r>
                            <a:rPr lang="en-US" b="0" i="1" smtClean="0">
                              <a:solidFill>
                                <a:schemeClr val="tx1"/>
                              </a:solidFill>
                              <a:latin typeface="Cambria Math"/>
                              <a:ea typeface="Cambria Math"/>
                              <a:cs typeface="Times New Roman"/>
                            </a:rPr>
                            <m:t>𝜆</m:t>
                          </m:r>
                        </m:e>
                      </m:d>
                      <m:sSubSup>
                        <m:sSubSupPr>
                          <m:ctrlPr>
                            <a:rPr lang="en-US" i="1">
                              <a:solidFill>
                                <a:schemeClr val="tx1"/>
                              </a:solidFill>
                              <a:latin typeface="Cambria Math"/>
                              <a:cs typeface="Times New Roman"/>
                            </a:rPr>
                          </m:ctrlPr>
                        </m:sSubSupPr>
                        <m:e>
                          <m:r>
                            <a:rPr lang="en-US" b="0" i="1" smtClean="0">
                              <a:solidFill>
                                <a:schemeClr val="tx1"/>
                              </a:solidFill>
                              <a:latin typeface="Cambria Math"/>
                              <a:cs typeface="Times New Roman"/>
                            </a:rPr>
                            <m:t>𝑋</m:t>
                          </m:r>
                        </m:e>
                        <m:sub>
                          <m:r>
                            <a:rPr lang="en-US" i="1">
                              <a:solidFill>
                                <a:schemeClr val="tx1"/>
                              </a:solidFill>
                              <a:latin typeface="Cambria Math"/>
                              <a:cs typeface="Times New Roman"/>
                            </a:rPr>
                            <m:t>𝑡</m:t>
                          </m:r>
                          <m:r>
                            <a:rPr lang="en-US" b="0" i="1" smtClean="0">
                              <a:solidFill>
                                <a:schemeClr val="tx1"/>
                              </a:solidFill>
                              <a:latin typeface="Cambria Math"/>
                              <a:cs typeface="Times New Roman"/>
                            </a:rPr>
                            <m:t>−1</m:t>
                          </m:r>
                        </m:sub>
                        <m:sup>
                          <m:r>
                            <a:rPr lang="en-US" i="1">
                              <a:solidFill>
                                <a:schemeClr val="tx1"/>
                              </a:solidFill>
                              <a:latin typeface="Cambria Math"/>
                              <a:cs typeface="Times New Roman"/>
                            </a:rPr>
                            <m:t>2</m:t>
                          </m:r>
                        </m:sup>
                      </m:sSubSup>
                    </m:oMath>
                  </m:oMathPara>
                </a14:m>
                <a:endParaRPr lang="en-US" dirty="0">
                  <a:solidFill>
                    <a:schemeClr val="tx1"/>
                  </a:solidFill>
                  <a:latin typeface="Times New Roman"/>
                  <a:cs typeface="Times New Roman"/>
                </a:endParaRPr>
              </a:p>
              <a:p>
                <a:pPr marL="0" indent="0">
                  <a:buNone/>
                </a:pPr>
                <a:r>
                  <a:rPr lang="en-US" dirty="0">
                    <a:solidFill>
                      <a:schemeClr val="tx1"/>
                    </a:solidFill>
                    <a:latin typeface="Times New Roman"/>
                    <a:cs typeface="Times New Roman"/>
                  </a:rPr>
                  <a:t> </a:t>
                </a:r>
                <a:r>
                  <a:rPr lang="en-US" dirty="0" smtClean="0">
                    <a:solidFill>
                      <a:schemeClr val="tx1"/>
                    </a:solidFill>
                    <a:latin typeface="Times New Roman"/>
                    <a:cs typeface="Times New Roman"/>
                  </a:rPr>
                  <a:t>    where</a:t>
                </a:r>
                <a:r>
                  <a:rPr lang="en-US" dirty="0" smtClean="0">
                    <a:solidFill>
                      <a:schemeClr val="tx1"/>
                    </a:solidFill>
                    <a:ea typeface="Cambria Math"/>
                    <a:cs typeface="Times New Roman"/>
                  </a:rPr>
                  <a:t> </a:t>
                </a:r>
                <a14:m>
                  <m:oMath xmlns:m="http://schemas.openxmlformats.org/officeDocument/2006/math">
                    <m:r>
                      <a:rPr lang="en-US" i="1">
                        <a:solidFill>
                          <a:schemeClr val="tx1"/>
                        </a:solidFill>
                        <a:latin typeface="Cambria Math"/>
                        <a:ea typeface="Cambria Math"/>
                        <a:cs typeface="Times New Roman"/>
                      </a:rPr>
                      <m:t>𝜆</m:t>
                    </m:r>
                    <m:r>
                      <a:rPr lang="en-US" i="1">
                        <a:solidFill>
                          <a:schemeClr val="tx1"/>
                        </a:solidFill>
                        <a:latin typeface="Cambria Math"/>
                        <a:ea typeface="Cambria Math"/>
                        <a:cs typeface="Times New Roman"/>
                      </a:rPr>
                      <m:t> </m:t>
                    </m:r>
                  </m:oMath>
                </a14:m>
                <a:r>
                  <a:rPr lang="en-US" dirty="0" err="1" smtClean="0">
                    <a:solidFill>
                      <a:schemeClr val="tx1"/>
                    </a:solidFill>
                    <a:latin typeface="Times New Roman"/>
                    <a:cs typeface="Times New Roman"/>
                  </a:rPr>
                  <a:t>is</a:t>
                </a:r>
                <a:r>
                  <a:rPr lang="en-US" dirty="0" smtClean="0">
                    <a:solidFill>
                      <a:schemeClr val="tx1"/>
                    </a:solidFill>
                    <a:latin typeface="Times New Roman"/>
                    <a:cs typeface="Times New Roman"/>
                  </a:rPr>
                  <a:t> </a:t>
                </a:r>
                <a:r>
                  <a:rPr lang="en-US" dirty="0">
                    <a:solidFill>
                      <a:schemeClr val="tx1"/>
                    </a:solidFill>
                    <a:latin typeface="Times New Roman"/>
                    <a:cs typeface="Times New Roman"/>
                  </a:rPr>
                  <a:t>a constant between 0 and 1</a:t>
                </a:r>
                <a:r>
                  <a:rPr lang="en-US" dirty="0" smtClean="0">
                    <a:solidFill>
                      <a:schemeClr val="tx1"/>
                    </a:solidFill>
                    <a:latin typeface="Times New Roman"/>
                    <a:cs typeface="Times New Roman"/>
                  </a:rPr>
                  <a:t>.</a:t>
                </a:r>
              </a:p>
              <a:p>
                <a:r>
                  <a:rPr lang="en-US" dirty="0" smtClean="0">
                    <a:solidFill>
                      <a:schemeClr val="tx1"/>
                    </a:solidFill>
                    <a:latin typeface="Times New Roman"/>
                    <a:cs typeface="Times New Roman"/>
                  </a:rPr>
                  <a:t>The </a:t>
                </a:r>
                <a:r>
                  <a:rPr lang="en-US" dirty="0">
                    <a:solidFill>
                      <a:schemeClr val="tx1"/>
                    </a:solidFill>
                    <a:latin typeface="Times New Roman"/>
                    <a:cs typeface="Times New Roman"/>
                  </a:rPr>
                  <a:t>EWMA approach has the attractive feature that relatively little data need </a:t>
                </a:r>
                <a:r>
                  <a:rPr lang="en-US" dirty="0" smtClean="0">
                    <a:solidFill>
                      <a:schemeClr val="tx1"/>
                    </a:solidFill>
                    <a:latin typeface="Times New Roman"/>
                    <a:cs typeface="Times New Roman"/>
                  </a:rPr>
                  <a:t>to be stored</a:t>
                </a:r>
                <a:r>
                  <a:rPr lang="en-US" dirty="0">
                    <a:solidFill>
                      <a:schemeClr val="tx1"/>
                    </a:solidFill>
                    <a:latin typeface="Times New Roman"/>
                    <a:cs typeface="Times New Roman"/>
                  </a:rPr>
                  <a:t>.</a:t>
                </a:r>
                <a:endParaRPr lang="en-US" dirty="0" smtClean="0">
                  <a:solidFill>
                    <a:schemeClr val="tx1"/>
                  </a:solidFill>
                  <a:latin typeface="Times New Roman"/>
                  <a:cs typeface="Times New Roman"/>
                </a:endParaRPr>
              </a:p>
              <a:p>
                <a:endParaRPr lang="en-US" dirty="0" smtClean="0">
                  <a:solidFill>
                    <a:schemeClr val="tx1"/>
                  </a:solidFill>
                  <a:latin typeface="Times New Roman"/>
                  <a:cs typeface="Times New Roman"/>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9275" y="942771"/>
                <a:ext cx="8042276" cy="5656621"/>
              </a:xfrm>
              <a:blipFill rotWithShape="1">
                <a:blip r:embed="rId2"/>
                <a:stretch>
                  <a:fillRect l="-1061" r="-204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F5CE407-6216-4202-80E4-A30DC2F709B2}" type="slidenum">
              <a:rPr lang="en-US" smtClean="0"/>
              <a:pPr/>
              <a:t>23</a:t>
            </a:fld>
            <a:endParaRPr lang="en-US"/>
          </a:p>
        </p:txBody>
      </p:sp>
    </p:spTree>
    <p:extLst>
      <p:ext uri="{BB962C8B-B14F-4D97-AF65-F5344CB8AC3E}">
        <p14:creationId xmlns:p14="http://schemas.microsoft.com/office/powerpoint/2010/main" val="2508088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33515"/>
            <a:ext cx="8042276" cy="651878"/>
          </a:xfrm>
        </p:spPr>
        <p:txBody>
          <a:bodyPr/>
          <a:lstStyle/>
          <a:p>
            <a:pPr algn="l"/>
            <a:r>
              <a:rPr lang="en-US" dirty="0" smtClean="0">
                <a:latin typeface="Times New Roman"/>
                <a:cs typeface="Times New Roman"/>
              </a:rPr>
              <a:t>Time series-EWMA</a:t>
            </a:r>
            <a:endParaRPr lang="en-US" dirty="0">
              <a:latin typeface="Times New Roman"/>
              <a:cs typeface="Times New Roman"/>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9275" y="942771"/>
                <a:ext cx="8042276" cy="5656621"/>
              </a:xfrm>
            </p:spPr>
            <p:txBody>
              <a:bodyPr/>
              <a:lstStyle/>
              <a:p>
                <a:endParaRPr lang="en-US" dirty="0" smtClean="0">
                  <a:solidFill>
                    <a:schemeClr val="tx1"/>
                  </a:solidFill>
                </a:endParaRPr>
              </a:p>
              <a:p>
                <a:r>
                  <a:rPr lang="en-US" dirty="0" smtClean="0">
                    <a:solidFill>
                      <a:schemeClr val="tx1"/>
                    </a:solidFill>
                    <a:latin typeface="Times New Roman"/>
                    <a:cs typeface="Times New Roman"/>
                  </a:rPr>
                  <a:t>We </a:t>
                </a:r>
                <a:r>
                  <a:rPr lang="en-US" dirty="0">
                    <a:solidFill>
                      <a:schemeClr val="tx1"/>
                    </a:solidFill>
                    <a:latin typeface="Times New Roman"/>
                    <a:cs typeface="Times New Roman"/>
                  </a:rPr>
                  <a:t>substitute </a:t>
                </a:r>
                <a:r>
                  <a:rPr lang="en-US" dirty="0" smtClean="0">
                    <a:solidFill>
                      <a:schemeClr val="tx1"/>
                    </a:solidFill>
                    <a:latin typeface="Times New Roman"/>
                    <a:cs typeface="Times New Roman"/>
                  </a:rPr>
                  <a:t>for </a:t>
                </a:r>
                <a14:m>
                  <m:oMath xmlns:m="http://schemas.openxmlformats.org/officeDocument/2006/math">
                    <m:sSubSup>
                      <m:sSubSupPr>
                        <m:ctrlPr>
                          <a:rPr lang="en-US" i="1">
                            <a:solidFill>
                              <a:schemeClr val="tx1"/>
                            </a:solidFill>
                            <a:latin typeface="Cambria Math"/>
                            <a:cs typeface="Times New Roman"/>
                          </a:rPr>
                        </m:ctrlPr>
                      </m:sSubSupPr>
                      <m:e>
                        <m:r>
                          <a:rPr lang="en-US" i="1">
                            <a:solidFill>
                              <a:schemeClr val="tx1"/>
                            </a:solidFill>
                            <a:latin typeface="Cambria Math"/>
                            <a:ea typeface="Cambria Math"/>
                            <a:cs typeface="Times New Roman"/>
                          </a:rPr>
                          <m:t>𝜎</m:t>
                        </m:r>
                      </m:e>
                      <m:sub>
                        <m:r>
                          <a:rPr lang="en-US" i="1">
                            <a:solidFill>
                              <a:schemeClr val="tx1"/>
                            </a:solidFill>
                            <a:latin typeface="Cambria Math"/>
                            <a:cs typeface="Times New Roman"/>
                          </a:rPr>
                          <m:t>𝑡</m:t>
                        </m:r>
                        <m:r>
                          <a:rPr lang="en-US" b="0" i="1" smtClean="0">
                            <a:solidFill>
                              <a:schemeClr val="tx1"/>
                            </a:solidFill>
                            <a:latin typeface="Cambria Math"/>
                            <a:cs typeface="Times New Roman"/>
                          </a:rPr>
                          <m:t>−1</m:t>
                        </m:r>
                      </m:sub>
                      <m:sup>
                        <m:r>
                          <a:rPr lang="en-US" i="1">
                            <a:solidFill>
                              <a:schemeClr val="tx1"/>
                            </a:solidFill>
                            <a:latin typeface="Cambria Math"/>
                            <a:cs typeface="Times New Roman"/>
                          </a:rPr>
                          <m:t>2</m:t>
                        </m:r>
                      </m:sup>
                    </m:sSubSup>
                  </m:oMath>
                </a14:m>
                <a:r>
                  <a:rPr lang="en-US" dirty="0" smtClean="0">
                    <a:solidFill>
                      <a:schemeClr val="tx1"/>
                    </a:solidFill>
                    <a:latin typeface="Times New Roman"/>
                    <a:cs typeface="Times New Roman"/>
                  </a:rPr>
                  <a:t>,and then keep doing it for </a:t>
                </a:r>
                <a14:m>
                  <m:oMath xmlns:m="http://schemas.openxmlformats.org/officeDocument/2006/math">
                    <m:r>
                      <a:rPr lang="en-US" i="1">
                        <a:solidFill>
                          <a:schemeClr val="tx1"/>
                        </a:solidFill>
                        <a:latin typeface="Cambria Math"/>
                        <a:ea typeface="Cambria Math"/>
                        <a:cs typeface="Times New Roman"/>
                      </a:rPr>
                      <m:t>𝑚</m:t>
                    </m:r>
                  </m:oMath>
                </a14:m>
                <a:r>
                  <a:rPr lang="en-US" dirty="0" smtClean="0">
                    <a:solidFill>
                      <a:schemeClr val="tx1"/>
                    </a:solidFill>
                    <a:latin typeface="Times New Roman"/>
                    <a:cs typeface="Times New Roman"/>
                  </a:rPr>
                  <a:t> steps</a:t>
                </a:r>
              </a:p>
              <a:p>
                <a:pPr marL="0" indent="0">
                  <a:buNone/>
                </a:pPr>
                <a14:m>
                  <m:oMathPara xmlns:m="http://schemas.openxmlformats.org/officeDocument/2006/math">
                    <m:oMathParaPr>
                      <m:jc m:val="centerGroup"/>
                    </m:oMathParaPr>
                    <m:oMath xmlns:m="http://schemas.openxmlformats.org/officeDocument/2006/math">
                      <m:sSubSup>
                        <m:sSubSupPr>
                          <m:ctrlPr>
                            <a:rPr lang="en-US" i="1">
                              <a:solidFill>
                                <a:schemeClr val="tx1"/>
                              </a:solidFill>
                              <a:latin typeface="Cambria Math"/>
                              <a:cs typeface="Times New Roman"/>
                            </a:rPr>
                          </m:ctrlPr>
                        </m:sSubSupPr>
                        <m:e>
                          <m:r>
                            <a:rPr lang="en-US" i="1">
                              <a:solidFill>
                                <a:schemeClr val="tx1"/>
                              </a:solidFill>
                              <a:latin typeface="Cambria Math"/>
                              <a:ea typeface="Cambria Math"/>
                              <a:cs typeface="Times New Roman"/>
                            </a:rPr>
                            <m:t>𝜎</m:t>
                          </m:r>
                        </m:e>
                        <m:sub>
                          <m:r>
                            <a:rPr lang="en-US" i="1">
                              <a:solidFill>
                                <a:schemeClr val="tx1"/>
                              </a:solidFill>
                              <a:latin typeface="Cambria Math"/>
                              <a:cs typeface="Times New Roman"/>
                            </a:rPr>
                            <m:t>𝑡</m:t>
                          </m:r>
                        </m:sub>
                        <m:sup>
                          <m:r>
                            <a:rPr lang="en-US" i="1">
                              <a:solidFill>
                                <a:schemeClr val="tx1"/>
                              </a:solidFill>
                              <a:latin typeface="Cambria Math"/>
                              <a:cs typeface="Times New Roman"/>
                            </a:rPr>
                            <m:t>2</m:t>
                          </m:r>
                        </m:sup>
                      </m:sSubSup>
                      <m:r>
                        <a:rPr lang="en-US" i="1">
                          <a:solidFill>
                            <a:schemeClr val="tx1"/>
                          </a:solidFill>
                          <a:latin typeface="Cambria Math"/>
                          <a:cs typeface="Times New Roman"/>
                        </a:rPr>
                        <m:t>=</m:t>
                      </m:r>
                      <m:d>
                        <m:dPr>
                          <m:ctrlPr>
                            <a:rPr lang="en-US" i="1">
                              <a:solidFill>
                                <a:schemeClr val="tx1"/>
                              </a:solidFill>
                              <a:latin typeface="Cambria Math"/>
                              <a:cs typeface="Times New Roman"/>
                            </a:rPr>
                          </m:ctrlPr>
                        </m:dPr>
                        <m:e>
                          <m:r>
                            <a:rPr lang="en-US" i="1">
                              <a:solidFill>
                                <a:schemeClr val="tx1"/>
                              </a:solidFill>
                              <a:latin typeface="Cambria Math"/>
                              <a:cs typeface="Times New Roman"/>
                            </a:rPr>
                            <m:t>1−</m:t>
                          </m:r>
                          <m:r>
                            <a:rPr lang="en-US" i="1">
                              <a:solidFill>
                                <a:schemeClr val="tx1"/>
                              </a:solidFill>
                              <a:latin typeface="Cambria Math"/>
                              <a:ea typeface="Cambria Math"/>
                              <a:cs typeface="Times New Roman"/>
                            </a:rPr>
                            <m:t>𝜆</m:t>
                          </m:r>
                        </m:e>
                      </m:d>
                      <m:nary>
                        <m:naryPr>
                          <m:chr m:val="∑"/>
                          <m:ctrlPr>
                            <a:rPr lang="en-US" i="1" smtClean="0">
                              <a:solidFill>
                                <a:schemeClr val="tx1"/>
                              </a:solidFill>
                              <a:latin typeface="Cambria Math"/>
                              <a:ea typeface="Cambria Math"/>
                              <a:cs typeface="Times New Roman"/>
                            </a:rPr>
                          </m:ctrlPr>
                        </m:naryPr>
                        <m:sub>
                          <m:r>
                            <m:rPr>
                              <m:brk m:alnAt="23"/>
                            </m:rPr>
                            <a:rPr lang="en-US" b="0" i="1" smtClean="0">
                              <a:solidFill>
                                <a:schemeClr val="tx1"/>
                              </a:solidFill>
                              <a:latin typeface="Cambria Math"/>
                              <a:ea typeface="Cambria Math"/>
                              <a:cs typeface="Times New Roman"/>
                            </a:rPr>
                            <m:t>𝑖</m:t>
                          </m:r>
                          <m:r>
                            <a:rPr lang="en-US" b="0" i="1" smtClean="0">
                              <a:solidFill>
                                <a:schemeClr val="tx1"/>
                              </a:solidFill>
                              <a:latin typeface="Cambria Math"/>
                              <a:ea typeface="Cambria Math"/>
                              <a:cs typeface="Times New Roman"/>
                            </a:rPr>
                            <m:t>=1</m:t>
                          </m:r>
                        </m:sub>
                        <m:sup>
                          <m:r>
                            <a:rPr lang="en-US" b="0" i="1" smtClean="0">
                              <a:solidFill>
                                <a:schemeClr val="tx1"/>
                              </a:solidFill>
                              <a:latin typeface="Cambria Math"/>
                              <a:ea typeface="Cambria Math"/>
                              <a:cs typeface="Times New Roman"/>
                            </a:rPr>
                            <m:t>𝑚</m:t>
                          </m:r>
                        </m:sup>
                        <m:e>
                          <m:sSup>
                            <m:sSupPr>
                              <m:ctrlPr>
                                <a:rPr lang="en-US" i="1" smtClean="0">
                                  <a:solidFill>
                                    <a:schemeClr val="tx1"/>
                                  </a:solidFill>
                                  <a:latin typeface="Cambria Math"/>
                                  <a:ea typeface="Cambria Math"/>
                                  <a:cs typeface="Times New Roman"/>
                                </a:rPr>
                              </m:ctrlPr>
                            </m:sSupPr>
                            <m:e>
                              <m:r>
                                <a:rPr lang="en-US" i="1">
                                  <a:solidFill>
                                    <a:schemeClr val="tx1"/>
                                  </a:solidFill>
                                  <a:latin typeface="Cambria Math"/>
                                  <a:ea typeface="Cambria Math"/>
                                  <a:cs typeface="Times New Roman"/>
                                </a:rPr>
                                <m:t>𝜆</m:t>
                              </m:r>
                            </m:e>
                            <m:sup>
                              <m:r>
                                <a:rPr lang="en-US" b="0" i="1" smtClean="0">
                                  <a:solidFill>
                                    <a:schemeClr val="tx1"/>
                                  </a:solidFill>
                                  <a:latin typeface="Cambria Math"/>
                                  <a:ea typeface="Cambria Math"/>
                                  <a:cs typeface="Times New Roman"/>
                                </a:rPr>
                                <m:t>𝑖</m:t>
                              </m:r>
                              <m:r>
                                <a:rPr lang="en-US" b="0" i="1" smtClean="0">
                                  <a:solidFill>
                                    <a:schemeClr val="tx1"/>
                                  </a:solidFill>
                                  <a:latin typeface="Cambria Math"/>
                                  <a:ea typeface="Cambria Math"/>
                                  <a:cs typeface="Times New Roman"/>
                                </a:rPr>
                                <m:t>−1</m:t>
                              </m:r>
                            </m:sup>
                          </m:sSup>
                        </m:e>
                      </m:nary>
                      <m:sSubSup>
                        <m:sSubSupPr>
                          <m:ctrlPr>
                            <a:rPr lang="en-US" i="1">
                              <a:solidFill>
                                <a:schemeClr val="tx1"/>
                              </a:solidFill>
                              <a:latin typeface="Cambria Math"/>
                              <a:cs typeface="Times New Roman"/>
                            </a:rPr>
                          </m:ctrlPr>
                        </m:sSubSupPr>
                        <m:e>
                          <m:r>
                            <a:rPr lang="en-US" i="1">
                              <a:solidFill>
                                <a:schemeClr val="tx1"/>
                              </a:solidFill>
                              <a:latin typeface="Cambria Math"/>
                              <a:cs typeface="Times New Roman"/>
                            </a:rPr>
                            <m:t>𝑋</m:t>
                          </m:r>
                        </m:e>
                        <m:sub>
                          <m:r>
                            <a:rPr lang="en-US" i="1">
                              <a:solidFill>
                                <a:schemeClr val="tx1"/>
                              </a:solidFill>
                              <a:latin typeface="Cambria Math"/>
                              <a:cs typeface="Times New Roman"/>
                            </a:rPr>
                            <m:t>𝑡</m:t>
                          </m:r>
                          <m:r>
                            <a:rPr lang="en-US" i="1">
                              <a:solidFill>
                                <a:schemeClr val="tx1"/>
                              </a:solidFill>
                              <a:latin typeface="Cambria Math"/>
                              <a:cs typeface="Times New Roman"/>
                            </a:rPr>
                            <m:t>−</m:t>
                          </m:r>
                          <m:r>
                            <a:rPr lang="en-US" b="0" i="1" smtClean="0">
                              <a:solidFill>
                                <a:schemeClr val="tx1"/>
                              </a:solidFill>
                              <a:latin typeface="Cambria Math"/>
                              <a:cs typeface="Times New Roman"/>
                            </a:rPr>
                            <m:t>𝑖</m:t>
                          </m:r>
                        </m:sub>
                        <m:sup>
                          <m:r>
                            <a:rPr lang="en-US" i="1">
                              <a:solidFill>
                                <a:schemeClr val="tx1"/>
                              </a:solidFill>
                              <a:latin typeface="Cambria Math"/>
                              <a:cs typeface="Times New Roman"/>
                            </a:rPr>
                            <m:t>2</m:t>
                          </m:r>
                        </m:sup>
                      </m:sSubSup>
                      <m:r>
                        <a:rPr lang="en-US" i="1">
                          <a:solidFill>
                            <a:schemeClr val="tx1"/>
                          </a:solidFill>
                          <a:latin typeface="Cambria Math"/>
                          <a:cs typeface="Times New Roman"/>
                        </a:rPr>
                        <m:t>+</m:t>
                      </m:r>
                      <m:sSup>
                        <m:sSupPr>
                          <m:ctrlPr>
                            <a:rPr lang="en-US" i="1">
                              <a:solidFill>
                                <a:schemeClr val="tx1"/>
                              </a:solidFill>
                              <a:latin typeface="Cambria Math"/>
                              <a:ea typeface="Cambria Math"/>
                              <a:cs typeface="Times New Roman"/>
                            </a:rPr>
                          </m:ctrlPr>
                        </m:sSupPr>
                        <m:e>
                          <m:r>
                            <a:rPr lang="en-US" i="1">
                              <a:solidFill>
                                <a:schemeClr val="tx1"/>
                              </a:solidFill>
                              <a:latin typeface="Cambria Math"/>
                              <a:ea typeface="Cambria Math"/>
                              <a:cs typeface="Times New Roman"/>
                            </a:rPr>
                            <m:t>𝜆</m:t>
                          </m:r>
                        </m:e>
                        <m:sup>
                          <m:r>
                            <a:rPr lang="en-US" b="0" i="1" smtClean="0">
                              <a:solidFill>
                                <a:schemeClr val="tx1"/>
                              </a:solidFill>
                              <a:latin typeface="Cambria Math"/>
                              <a:ea typeface="Cambria Math"/>
                              <a:cs typeface="Times New Roman"/>
                            </a:rPr>
                            <m:t>𝑚</m:t>
                          </m:r>
                        </m:sup>
                      </m:sSup>
                      <m:sSubSup>
                        <m:sSubSupPr>
                          <m:ctrlPr>
                            <a:rPr lang="en-US" i="1">
                              <a:solidFill>
                                <a:schemeClr val="tx1"/>
                              </a:solidFill>
                              <a:latin typeface="Cambria Math"/>
                              <a:cs typeface="Times New Roman"/>
                            </a:rPr>
                          </m:ctrlPr>
                        </m:sSubSupPr>
                        <m:e>
                          <m:r>
                            <a:rPr lang="en-US" i="1">
                              <a:solidFill>
                                <a:schemeClr val="tx1"/>
                              </a:solidFill>
                              <a:latin typeface="Cambria Math"/>
                              <a:ea typeface="Cambria Math"/>
                              <a:cs typeface="Times New Roman"/>
                            </a:rPr>
                            <m:t>𝜎</m:t>
                          </m:r>
                        </m:e>
                        <m:sub>
                          <m:r>
                            <a:rPr lang="en-US" i="1">
                              <a:solidFill>
                                <a:schemeClr val="tx1"/>
                              </a:solidFill>
                              <a:latin typeface="Cambria Math"/>
                              <a:cs typeface="Times New Roman"/>
                            </a:rPr>
                            <m:t>𝑡</m:t>
                          </m:r>
                          <m:r>
                            <a:rPr lang="en-US" i="1">
                              <a:solidFill>
                                <a:schemeClr val="tx1"/>
                              </a:solidFill>
                              <a:latin typeface="Cambria Math"/>
                              <a:cs typeface="Times New Roman"/>
                            </a:rPr>
                            <m:t>−</m:t>
                          </m:r>
                          <m:r>
                            <a:rPr lang="en-US" b="0" i="1" smtClean="0">
                              <a:solidFill>
                                <a:schemeClr val="tx1"/>
                              </a:solidFill>
                              <a:latin typeface="Cambria Math"/>
                              <a:cs typeface="Times New Roman"/>
                            </a:rPr>
                            <m:t>𝑚</m:t>
                          </m:r>
                        </m:sub>
                        <m:sup>
                          <m:r>
                            <a:rPr lang="en-US" i="1">
                              <a:solidFill>
                                <a:schemeClr val="tx1"/>
                              </a:solidFill>
                              <a:latin typeface="Cambria Math"/>
                              <a:cs typeface="Times New Roman"/>
                            </a:rPr>
                            <m:t>2</m:t>
                          </m:r>
                        </m:sup>
                      </m:sSubSup>
                    </m:oMath>
                  </m:oMathPara>
                </a14:m>
                <a:endParaRPr lang="en-US" dirty="0">
                  <a:solidFill>
                    <a:schemeClr val="tx1"/>
                  </a:solidFill>
                  <a:latin typeface="Times New Roman"/>
                  <a:cs typeface="Times New Roman"/>
                </a:endParaRPr>
              </a:p>
              <a:p>
                <a:r>
                  <a:rPr lang="en-US" dirty="0">
                    <a:solidFill>
                      <a:schemeClr val="tx1"/>
                    </a:solidFill>
                    <a:latin typeface="Times New Roman"/>
                    <a:cs typeface="Times New Roman"/>
                  </a:rPr>
                  <a:t>F</a:t>
                </a:r>
                <a:r>
                  <a:rPr lang="en-US" dirty="0" smtClean="0">
                    <a:solidFill>
                      <a:schemeClr val="tx1"/>
                    </a:solidFill>
                    <a:latin typeface="Times New Roman"/>
                    <a:cs typeface="Times New Roman"/>
                  </a:rPr>
                  <a:t>or </a:t>
                </a:r>
                <a:r>
                  <a:rPr lang="en-US" dirty="0">
                    <a:solidFill>
                      <a:schemeClr val="tx1"/>
                    </a:solidFill>
                    <a:latin typeface="Times New Roman"/>
                    <a:cs typeface="Times New Roman"/>
                  </a:rPr>
                  <a:t>large </a:t>
                </a:r>
                <a14:m>
                  <m:oMath xmlns:m="http://schemas.openxmlformats.org/officeDocument/2006/math">
                    <m:r>
                      <a:rPr lang="en-US" i="1">
                        <a:solidFill>
                          <a:schemeClr val="tx1"/>
                        </a:solidFill>
                        <a:latin typeface="Cambria Math"/>
                        <a:ea typeface="Cambria Math"/>
                        <a:cs typeface="Times New Roman"/>
                      </a:rPr>
                      <m:t>𝑚</m:t>
                    </m:r>
                  </m:oMath>
                </a14:m>
                <a:r>
                  <a:rPr lang="en-US" dirty="0" smtClean="0">
                    <a:solidFill>
                      <a:schemeClr val="tx1"/>
                    </a:solidFill>
                    <a:latin typeface="Times New Roman"/>
                    <a:cs typeface="Times New Roman"/>
                  </a:rPr>
                  <a:t>, the </a:t>
                </a:r>
                <a:r>
                  <a:rPr lang="en-US" dirty="0">
                    <a:solidFill>
                      <a:schemeClr val="tx1"/>
                    </a:solidFill>
                    <a:latin typeface="Times New Roman"/>
                    <a:cs typeface="Times New Roman"/>
                  </a:rPr>
                  <a:t>term </a:t>
                </a:r>
                <a14:m>
                  <m:oMath xmlns:m="http://schemas.openxmlformats.org/officeDocument/2006/math">
                    <m:sSup>
                      <m:sSupPr>
                        <m:ctrlPr>
                          <a:rPr lang="en-US" i="1">
                            <a:solidFill>
                              <a:schemeClr val="tx1"/>
                            </a:solidFill>
                            <a:latin typeface="Cambria Math"/>
                            <a:ea typeface="Cambria Math"/>
                            <a:cs typeface="Times New Roman"/>
                          </a:rPr>
                        </m:ctrlPr>
                      </m:sSupPr>
                      <m:e>
                        <m:r>
                          <a:rPr lang="en-US" i="1">
                            <a:solidFill>
                              <a:schemeClr val="tx1"/>
                            </a:solidFill>
                            <a:latin typeface="Cambria Math"/>
                            <a:ea typeface="Cambria Math"/>
                            <a:cs typeface="Times New Roman"/>
                          </a:rPr>
                          <m:t>𝜆</m:t>
                        </m:r>
                      </m:e>
                      <m:sup>
                        <m:r>
                          <a:rPr lang="en-US" i="1">
                            <a:solidFill>
                              <a:schemeClr val="tx1"/>
                            </a:solidFill>
                            <a:latin typeface="Cambria Math"/>
                            <a:ea typeface="Cambria Math"/>
                            <a:cs typeface="Times New Roman"/>
                          </a:rPr>
                          <m:t>𝑚</m:t>
                        </m:r>
                      </m:sup>
                    </m:sSup>
                    <m:sSubSup>
                      <m:sSubSupPr>
                        <m:ctrlPr>
                          <a:rPr lang="en-US" i="1">
                            <a:solidFill>
                              <a:schemeClr val="tx1"/>
                            </a:solidFill>
                            <a:latin typeface="Cambria Math"/>
                            <a:cs typeface="Times New Roman"/>
                          </a:rPr>
                        </m:ctrlPr>
                      </m:sSubSupPr>
                      <m:e>
                        <m:r>
                          <a:rPr lang="en-US" i="1">
                            <a:solidFill>
                              <a:schemeClr val="tx1"/>
                            </a:solidFill>
                            <a:latin typeface="Cambria Math"/>
                            <a:ea typeface="Cambria Math"/>
                            <a:cs typeface="Times New Roman"/>
                          </a:rPr>
                          <m:t>𝜎</m:t>
                        </m:r>
                      </m:e>
                      <m:sub>
                        <m:r>
                          <a:rPr lang="en-US" i="1">
                            <a:solidFill>
                              <a:schemeClr val="tx1"/>
                            </a:solidFill>
                            <a:latin typeface="Cambria Math"/>
                            <a:cs typeface="Times New Roman"/>
                          </a:rPr>
                          <m:t>𝑡</m:t>
                        </m:r>
                        <m:r>
                          <a:rPr lang="en-US" i="1">
                            <a:solidFill>
                              <a:schemeClr val="tx1"/>
                            </a:solidFill>
                            <a:latin typeface="Cambria Math"/>
                            <a:cs typeface="Times New Roman"/>
                          </a:rPr>
                          <m:t>−</m:t>
                        </m:r>
                        <m:r>
                          <a:rPr lang="en-US" i="1">
                            <a:solidFill>
                              <a:schemeClr val="tx1"/>
                            </a:solidFill>
                            <a:latin typeface="Cambria Math"/>
                            <a:cs typeface="Times New Roman"/>
                          </a:rPr>
                          <m:t>𝑚</m:t>
                        </m:r>
                      </m:sub>
                      <m:sup>
                        <m:r>
                          <a:rPr lang="en-US" i="1">
                            <a:solidFill>
                              <a:schemeClr val="tx1"/>
                            </a:solidFill>
                            <a:latin typeface="Cambria Math"/>
                            <a:cs typeface="Times New Roman"/>
                          </a:rPr>
                          <m:t>2</m:t>
                        </m:r>
                      </m:sup>
                    </m:sSubSup>
                  </m:oMath>
                </a14:m>
                <a:r>
                  <a:rPr lang="en-US" dirty="0">
                    <a:solidFill>
                      <a:schemeClr val="tx1"/>
                    </a:solidFill>
                    <a:latin typeface="Times New Roman"/>
                    <a:cs typeface="Times New Roman"/>
                  </a:rPr>
                  <a:t>is sufficiently small to </a:t>
                </a:r>
                <a:r>
                  <a:rPr lang="en-US" dirty="0" smtClean="0">
                    <a:solidFill>
                      <a:schemeClr val="tx1"/>
                    </a:solidFill>
                    <a:latin typeface="Times New Roman"/>
                    <a:cs typeface="Times New Roman"/>
                  </a:rPr>
                  <a:t>be ignored, so it decreases exponentially.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9275" y="942771"/>
                <a:ext cx="8042276" cy="5656621"/>
              </a:xfrm>
              <a:blipFill rotWithShape="1">
                <a:blip r:embed="rId2" cstate="print"/>
                <a:stretch>
                  <a:fillRect l="-10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F5CE407-6216-4202-80E4-A30DC2F709B2}" type="slidenum">
              <a:rPr lang="en-US" smtClean="0"/>
              <a:pPr/>
              <a:t>24</a:t>
            </a:fld>
            <a:endParaRPr lang="en-US"/>
          </a:p>
        </p:txBody>
      </p:sp>
    </p:spTree>
    <p:extLst>
      <p:ext uri="{BB962C8B-B14F-4D97-AF65-F5344CB8AC3E}">
        <p14:creationId xmlns:p14="http://schemas.microsoft.com/office/powerpoint/2010/main" val="15146303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33515"/>
            <a:ext cx="8042276" cy="651878"/>
          </a:xfrm>
        </p:spPr>
        <p:txBody>
          <a:bodyPr/>
          <a:lstStyle/>
          <a:p>
            <a:pPr algn="l"/>
            <a:r>
              <a:rPr lang="en-US" dirty="0" smtClean="0">
                <a:latin typeface="Times New Roman"/>
                <a:cs typeface="Times New Roman"/>
              </a:rPr>
              <a:t>Time series-EWMA</a:t>
            </a:r>
            <a:endParaRPr lang="en-US" dirty="0">
              <a:latin typeface="Times New Roman"/>
              <a:cs typeface="Times New Roman"/>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9275" y="942771"/>
                <a:ext cx="8042276" cy="5656621"/>
              </a:xfrm>
            </p:spPr>
            <p:txBody>
              <a:bodyPr/>
              <a:lstStyle/>
              <a:p>
                <a:endParaRPr lang="en-US" dirty="0" smtClean="0">
                  <a:solidFill>
                    <a:schemeClr val="tx1"/>
                  </a:solidFill>
                </a:endParaRPr>
              </a:p>
              <a:p>
                <a:r>
                  <a:rPr lang="en-US" dirty="0" smtClean="0">
                    <a:solidFill>
                      <a:schemeClr val="tx1"/>
                    </a:solidFill>
                    <a:latin typeface="Times New Roman"/>
                    <a:cs typeface="Times New Roman"/>
                  </a:rPr>
                  <a:t>The </a:t>
                </a:r>
                <a:r>
                  <a:rPr lang="en-US" dirty="0">
                    <a:solidFill>
                      <a:schemeClr val="tx1"/>
                    </a:solidFill>
                    <a:latin typeface="Times New Roman"/>
                    <a:cs typeface="Times New Roman"/>
                  </a:rPr>
                  <a:t>EWMA approach is designed to track changes in the volatility.</a:t>
                </a:r>
                <a:endParaRPr lang="en-US" dirty="0" smtClean="0">
                  <a:solidFill>
                    <a:schemeClr val="tx1"/>
                  </a:solidFill>
                  <a:latin typeface="Times New Roman"/>
                  <a:cs typeface="Times New Roman"/>
                </a:endParaRPr>
              </a:p>
              <a:p>
                <a:r>
                  <a:rPr lang="en-US" dirty="0" smtClean="0">
                    <a:solidFill>
                      <a:schemeClr val="tx1"/>
                    </a:solidFill>
                    <a:latin typeface="Times New Roman"/>
                    <a:cs typeface="Times New Roman"/>
                  </a:rPr>
                  <a:t>The value of </a:t>
                </a:r>
                <a14:m>
                  <m:oMath xmlns:m="http://schemas.openxmlformats.org/officeDocument/2006/math">
                    <m:r>
                      <a:rPr lang="en-US" i="1">
                        <a:solidFill>
                          <a:schemeClr val="tx1"/>
                        </a:solidFill>
                        <a:latin typeface="Cambria Math"/>
                        <a:ea typeface="Cambria Math"/>
                        <a:cs typeface="Times New Roman"/>
                      </a:rPr>
                      <m:t>𝜆</m:t>
                    </m:r>
                  </m:oMath>
                </a14:m>
                <a:r>
                  <a:rPr lang="en-US" dirty="0" smtClean="0">
                    <a:solidFill>
                      <a:schemeClr val="tx1"/>
                    </a:solidFill>
                    <a:latin typeface="Times New Roman"/>
                    <a:cs typeface="Times New Roman"/>
                  </a:rPr>
                  <a:t> governs </a:t>
                </a:r>
                <a:r>
                  <a:rPr lang="en-US" dirty="0">
                    <a:solidFill>
                      <a:schemeClr val="tx1"/>
                    </a:solidFill>
                    <a:latin typeface="Times New Roman"/>
                    <a:cs typeface="Times New Roman"/>
                  </a:rPr>
                  <a:t>how responsive the estimate of the daily volatility is to the most </a:t>
                </a:r>
                <a:r>
                  <a:rPr lang="en-US" dirty="0" smtClean="0">
                    <a:solidFill>
                      <a:schemeClr val="tx1"/>
                    </a:solidFill>
                    <a:latin typeface="Times New Roman"/>
                    <a:cs typeface="Times New Roman"/>
                  </a:rPr>
                  <a:t>recent daily </a:t>
                </a:r>
                <a:r>
                  <a:rPr lang="en-US" dirty="0">
                    <a:solidFill>
                      <a:schemeClr val="tx1"/>
                    </a:solidFill>
                    <a:latin typeface="Times New Roman"/>
                    <a:cs typeface="Times New Roman"/>
                  </a:rPr>
                  <a:t>percentage change</a:t>
                </a:r>
                <a:r>
                  <a:rPr lang="en-US" dirty="0" smtClean="0">
                    <a:solidFill>
                      <a:schemeClr val="tx1"/>
                    </a:solidFill>
                    <a:latin typeface="Times New Roman"/>
                    <a:cs typeface="Times New Roman"/>
                  </a:rPr>
                  <a:t>.</a:t>
                </a:r>
              </a:p>
              <a:p>
                <a:r>
                  <a:rPr lang="en-US" dirty="0" smtClean="0">
                    <a:solidFill>
                      <a:schemeClr val="tx1"/>
                    </a:solidFill>
                    <a:latin typeface="Times New Roman"/>
                    <a:cs typeface="Times New Roman"/>
                  </a:rPr>
                  <a:t>For example,</a:t>
                </a:r>
                <a:r>
                  <a:rPr lang="en-US" dirty="0">
                    <a:solidFill>
                      <a:schemeClr val="tx1"/>
                    </a:solidFill>
                  </a:rPr>
                  <a:t> </a:t>
                </a:r>
                <a:r>
                  <a:rPr lang="en-US" dirty="0">
                    <a:solidFill>
                      <a:schemeClr val="tx1"/>
                    </a:solidFill>
                    <a:latin typeface="Times New Roman"/>
                    <a:cs typeface="Times New Roman"/>
                  </a:rPr>
                  <a:t>t</a:t>
                </a:r>
                <a:r>
                  <a:rPr lang="en-US" dirty="0" smtClean="0">
                    <a:solidFill>
                      <a:schemeClr val="tx1"/>
                    </a:solidFill>
                    <a:latin typeface="Times New Roman"/>
                    <a:cs typeface="Times New Roman"/>
                  </a:rPr>
                  <a:t>he </a:t>
                </a:r>
                <a:r>
                  <a:rPr lang="en-US" dirty="0" err="1">
                    <a:solidFill>
                      <a:schemeClr val="tx1"/>
                    </a:solidFill>
                    <a:latin typeface="Times New Roman"/>
                    <a:cs typeface="Times New Roman"/>
                  </a:rPr>
                  <a:t>RiskMetrics</a:t>
                </a:r>
                <a:r>
                  <a:rPr lang="en-US" dirty="0">
                    <a:solidFill>
                      <a:schemeClr val="tx1"/>
                    </a:solidFill>
                    <a:latin typeface="Times New Roman"/>
                    <a:cs typeface="Times New Roman"/>
                  </a:rPr>
                  <a:t> </a:t>
                </a:r>
                <a:r>
                  <a:rPr lang="en-US" dirty="0" smtClean="0">
                    <a:solidFill>
                      <a:schemeClr val="tx1"/>
                    </a:solidFill>
                    <a:latin typeface="Times New Roman"/>
                    <a:cs typeface="Times New Roman"/>
                  </a:rPr>
                  <a:t>database, which was invented and then published by JPMorgan in 1994, uses </a:t>
                </a:r>
                <a:r>
                  <a:rPr lang="en-US" dirty="0">
                    <a:solidFill>
                      <a:schemeClr val="tx1"/>
                    </a:solidFill>
                    <a:latin typeface="Times New Roman"/>
                    <a:cs typeface="Times New Roman"/>
                  </a:rPr>
                  <a:t>the EWMA model with </a:t>
                </a:r>
                <a14:m>
                  <m:oMath xmlns:m="http://schemas.openxmlformats.org/officeDocument/2006/math">
                    <m:r>
                      <a:rPr lang="en-US" i="1">
                        <a:solidFill>
                          <a:schemeClr val="tx1"/>
                        </a:solidFill>
                        <a:latin typeface="Cambria Math"/>
                        <a:ea typeface="Cambria Math"/>
                        <a:cs typeface="Times New Roman"/>
                      </a:rPr>
                      <m:t>𝜆</m:t>
                    </m:r>
                    <m:r>
                      <a:rPr lang="en-US" b="0" i="0" smtClean="0">
                        <a:solidFill>
                          <a:schemeClr val="tx1"/>
                        </a:solidFill>
                        <a:latin typeface="Cambria Math"/>
                        <a:ea typeface="Cambria Math"/>
                        <a:cs typeface="Times New Roman"/>
                      </a:rPr>
                      <m:t>=0.94</m:t>
                    </m:r>
                  </m:oMath>
                </a14:m>
                <a:r>
                  <a:rPr lang="en-US" dirty="0" smtClean="0">
                    <a:solidFill>
                      <a:schemeClr val="tx1"/>
                    </a:solidFill>
                    <a:latin typeface="Times New Roman"/>
                    <a:cs typeface="Times New Roman"/>
                  </a:rPr>
                  <a:t> </a:t>
                </a:r>
                <a:r>
                  <a:rPr lang="en-US" dirty="0">
                    <a:solidFill>
                      <a:schemeClr val="tx1"/>
                    </a:solidFill>
                    <a:latin typeface="Times New Roman"/>
                    <a:cs typeface="Times New Roman"/>
                  </a:rPr>
                  <a:t>for updating </a:t>
                </a:r>
                <a:r>
                  <a:rPr lang="en-US" dirty="0" smtClean="0">
                    <a:solidFill>
                      <a:schemeClr val="tx1"/>
                    </a:solidFill>
                    <a:latin typeface="Times New Roman"/>
                    <a:cs typeface="Times New Roman"/>
                  </a:rPr>
                  <a:t>daily volatility estimates.</a:t>
                </a:r>
                <a:endParaRPr lang="en-US" dirty="0">
                  <a:solidFill>
                    <a:schemeClr val="tx1"/>
                  </a:solidFill>
                  <a:latin typeface="Times New Roman"/>
                  <a:cs typeface="Times New Roman"/>
                </a:endParaRPr>
              </a:p>
              <a:p>
                <a:endParaRPr lang="en-US" dirty="0" smtClean="0">
                  <a:solidFill>
                    <a:schemeClr val="tx1"/>
                  </a:solidFill>
                  <a:latin typeface="Times New Roman"/>
                  <a:cs typeface="Times New Roman"/>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9275" y="942771"/>
                <a:ext cx="8042276" cy="5656621"/>
              </a:xfrm>
              <a:blipFill rotWithShape="1">
                <a:blip r:embed="rId2"/>
                <a:stretch>
                  <a:fillRect l="-10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F5CE407-6216-4202-80E4-A30DC2F709B2}" type="slidenum">
              <a:rPr lang="en-US" smtClean="0"/>
              <a:pPr/>
              <a:t>25</a:t>
            </a:fld>
            <a:endParaRPr lang="en-US"/>
          </a:p>
        </p:txBody>
      </p:sp>
    </p:spTree>
    <p:extLst>
      <p:ext uri="{BB962C8B-B14F-4D97-AF65-F5344CB8AC3E}">
        <p14:creationId xmlns:p14="http://schemas.microsoft.com/office/powerpoint/2010/main" val="966823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33515"/>
            <a:ext cx="8042276" cy="651878"/>
          </a:xfrm>
        </p:spPr>
        <p:txBody>
          <a:bodyPr/>
          <a:lstStyle/>
          <a:p>
            <a:pPr algn="l"/>
            <a:r>
              <a:rPr lang="en-US" dirty="0" smtClean="0">
                <a:latin typeface="Times New Roman"/>
                <a:cs typeface="Times New Roman"/>
              </a:rPr>
              <a:t>Time series-GARCH</a:t>
            </a:r>
            <a:endParaRPr lang="en-US" dirty="0">
              <a:latin typeface="Times New Roman"/>
              <a:cs typeface="Times New Roman"/>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9275" y="953657"/>
                <a:ext cx="8042276" cy="5656621"/>
              </a:xfrm>
            </p:spPr>
            <p:txBody>
              <a:bodyPr/>
              <a:lstStyle/>
              <a:p>
                <a:endParaRPr lang="en-US" dirty="0" smtClean="0">
                  <a:solidFill>
                    <a:schemeClr val="tx1"/>
                  </a:solidFill>
                </a:endParaRPr>
              </a:p>
              <a:p>
                <a:endParaRPr lang="en-US" dirty="0" smtClean="0">
                  <a:solidFill>
                    <a:schemeClr val="tx1"/>
                  </a:solidFill>
                  <a:latin typeface="Times New Roman"/>
                  <a:cs typeface="Times New Roman"/>
                </a:endParaRPr>
              </a:p>
              <a:p>
                <a:r>
                  <a:rPr lang="en-US" dirty="0" smtClean="0">
                    <a:solidFill>
                      <a:schemeClr val="tx1"/>
                    </a:solidFill>
                    <a:latin typeface="Times New Roman"/>
                    <a:cs typeface="Times New Roman"/>
                  </a:rPr>
                  <a:t>The </a:t>
                </a:r>
                <a:r>
                  <a:rPr lang="en-US" dirty="0">
                    <a:solidFill>
                      <a:schemeClr val="tx1"/>
                    </a:solidFill>
                    <a:latin typeface="Times New Roman"/>
                    <a:cs typeface="Times New Roman"/>
                  </a:rPr>
                  <a:t>GARCH processes are generalized  ARCH processes in the sense that </a:t>
                </a:r>
                <a:r>
                  <a:rPr lang="en-US" dirty="0" smtClean="0">
                    <a:solidFill>
                      <a:schemeClr val="tx1"/>
                    </a:solidFill>
                    <a:latin typeface="Times New Roman"/>
                    <a:cs typeface="Times New Roman"/>
                  </a:rPr>
                  <a:t>the squared </a:t>
                </a:r>
                <a:r>
                  <a:rPr lang="en-US" dirty="0">
                    <a:solidFill>
                      <a:schemeClr val="tx1"/>
                    </a:solidFill>
                    <a:latin typeface="Times New Roman"/>
                    <a:cs typeface="Times New Roman"/>
                  </a:rPr>
                  <a:t>volatility </a:t>
                </a:r>
                <a14:m>
                  <m:oMath xmlns:m="http://schemas.openxmlformats.org/officeDocument/2006/math">
                    <m:sSubSup>
                      <m:sSubSupPr>
                        <m:ctrlPr>
                          <a:rPr lang="en-US" i="1">
                            <a:solidFill>
                              <a:schemeClr val="tx1"/>
                            </a:solidFill>
                            <a:latin typeface="Cambria Math"/>
                            <a:cs typeface="Times New Roman"/>
                          </a:rPr>
                        </m:ctrlPr>
                      </m:sSubSupPr>
                      <m:e>
                        <m:r>
                          <a:rPr lang="en-US" i="1">
                            <a:solidFill>
                              <a:schemeClr val="tx1"/>
                            </a:solidFill>
                            <a:latin typeface="Cambria Math"/>
                            <a:ea typeface="Cambria Math"/>
                            <a:cs typeface="Times New Roman"/>
                          </a:rPr>
                          <m:t>𝜎</m:t>
                        </m:r>
                      </m:e>
                      <m:sub>
                        <m:r>
                          <a:rPr lang="en-US" i="1">
                            <a:solidFill>
                              <a:schemeClr val="tx1"/>
                            </a:solidFill>
                            <a:latin typeface="Cambria Math"/>
                            <a:cs typeface="Times New Roman"/>
                          </a:rPr>
                          <m:t>𝑡</m:t>
                        </m:r>
                      </m:sub>
                      <m:sup>
                        <m:r>
                          <a:rPr lang="en-US" i="1">
                            <a:solidFill>
                              <a:schemeClr val="tx1"/>
                            </a:solidFill>
                            <a:latin typeface="Cambria Math"/>
                            <a:cs typeface="Times New Roman"/>
                          </a:rPr>
                          <m:t>2</m:t>
                        </m:r>
                      </m:sup>
                    </m:sSubSup>
                  </m:oMath>
                </a14:m>
                <a:r>
                  <a:rPr lang="en-US" dirty="0" smtClean="0">
                    <a:solidFill>
                      <a:schemeClr val="tx1"/>
                    </a:solidFill>
                    <a:latin typeface="Times New Roman"/>
                    <a:cs typeface="Times New Roman"/>
                  </a:rPr>
                  <a:t>  </a:t>
                </a:r>
                <a:r>
                  <a:rPr lang="en-US" dirty="0">
                    <a:solidFill>
                      <a:schemeClr val="tx1"/>
                    </a:solidFill>
                    <a:latin typeface="Times New Roman"/>
                    <a:cs typeface="Times New Roman"/>
                  </a:rPr>
                  <a:t>is allowed to depend on previous squared volatilities, as </a:t>
                </a:r>
                <a:r>
                  <a:rPr lang="en-US" dirty="0" smtClean="0">
                    <a:solidFill>
                      <a:schemeClr val="tx1"/>
                    </a:solidFill>
                    <a:latin typeface="Times New Roman"/>
                    <a:cs typeface="Times New Roman"/>
                  </a:rPr>
                  <a:t>well as </a:t>
                </a:r>
                <a:r>
                  <a:rPr lang="en-US" dirty="0">
                    <a:solidFill>
                      <a:schemeClr val="tx1"/>
                    </a:solidFill>
                    <a:latin typeface="Times New Roman"/>
                    <a:cs typeface="Times New Roman"/>
                  </a:rPr>
                  <a:t>previous squared values of the process.</a:t>
                </a:r>
                <a:endParaRPr lang="en-US" dirty="0" smtClean="0">
                  <a:solidFill>
                    <a:schemeClr val="tx1"/>
                  </a:solidFill>
                  <a:latin typeface="Times New Roman"/>
                  <a:cs typeface="Times New Roman"/>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9275" y="953657"/>
                <a:ext cx="8042276" cy="5656621"/>
              </a:xfrm>
              <a:blipFill rotWithShape="1">
                <a:blip r:embed="rId2" cstate="print"/>
                <a:stretch>
                  <a:fillRect l="-1061" r="-30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F5CE407-6216-4202-80E4-A30DC2F709B2}" type="slidenum">
              <a:rPr lang="en-US" smtClean="0"/>
              <a:pPr/>
              <a:t>26</a:t>
            </a:fld>
            <a:endParaRPr lang="en-US"/>
          </a:p>
        </p:txBody>
      </p:sp>
    </p:spTree>
    <p:extLst>
      <p:ext uri="{BB962C8B-B14F-4D97-AF65-F5344CB8AC3E}">
        <p14:creationId xmlns:p14="http://schemas.microsoft.com/office/powerpoint/2010/main" val="818965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33515"/>
            <a:ext cx="8042276" cy="651878"/>
          </a:xfrm>
        </p:spPr>
        <p:txBody>
          <a:bodyPr/>
          <a:lstStyle/>
          <a:p>
            <a:pPr algn="l"/>
            <a:r>
              <a:rPr lang="en-US" dirty="0" smtClean="0">
                <a:latin typeface="Times New Roman"/>
                <a:cs typeface="Times New Roman"/>
              </a:rPr>
              <a:t>Time </a:t>
            </a:r>
            <a:r>
              <a:rPr lang="en-US" dirty="0" smtClean="0">
                <a:latin typeface="Times New Roman"/>
                <a:cs typeface="Times New Roman"/>
              </a:rPr>
              <a:t>series-GARCH </a:t>
            </a:r>
            <a:r>
              <a:rPr lang="en-US" dirty="0" smtClean="0">
                <a:latin typeface="Times New Roman"/>
                <a:cs typeface="Times New Roman"/>
              </a:rPr>
              <a:t/>
            </a:r>
            <a:br>
              <a:rPr lang="en-US" dirty="0" smtClean="0">
                <a:latin typeface="Times New Roman"/>
                <a:cs typeface="Times New Roman"/>
              </a:rPr>
            </a:br>
            <a:r>
              <a:rPr lang="en-US" sz="2400" b="1" dirty="0" smtClean="0">
                <a:latin typeface="Times New Roman"/>
                <a:cs typeface="Times New Roman"/>
              </a:rPr>
              <a:t>(*Note, </a:t>
            </a:r>
            <a:r>
              <a:rPr lang="en-US" sz="2400" b="1" dirty="0" err="1" smtClean="0">
                <a:latin typeface="Times New Roman"/>
                <a:cs typeface="Times New Roman"/>
              </a:rPr>
              <a:t>Zt</a:t>
            </a:r>
            <a:r>
              <a:rPr lang="en-US" sz="2400" b="1" dirty="0" smtClean="0">
                <a:latin typeface="Times New Roman"/>
                <a:cs typeface="Times New Roman"/>
              </a:rPr>
              <a:t> can be other white noise, no need to be Gaussian)</a:t>
            </a:r>
            <a:endParaRPr lang="en-US" sz="2400" b="1" dirty="0">
              <a:latin typeface="Times New Roman"/>
              <a:cs typeface="Times New Roman"/>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49275" y="942771"/>
                <a:ext cx="8042276" cy="5656621"/>
              </a:xfrm>
            </p:spPr>
            <p:txBody>
              <a:bodyPr>
                <a:normAutofit/>
              </a:bodyPr>
              <a:lstStyle/>
              <a:p>
                <a:endParaRPr lang="en-US" dirty="0" smtClean="0">
                  <a:solidFill>
                    <a:schemeClr val="tx1"/>
                  </a:solidFill>
                </a:endParaRPr>
              </a:p>
              <a:p>
                <a:r>
                  <a:rPr lang="en-US" dirty="0" smtClean="0">
                    <a:solidFill>
                      <a:schemeClr val="tx1"/>
                    </a:solidFill>
                    <a:latin typeface="Times New Roman"/>
                    <a:cs typeface="Times New Roman"/>
                  </a:rPr>
                  <a:t>Let </a:t>
                </a:r>
                <a14:m>
                  <m:oMath xmlns:m="http://schemas.openxmlformats.org/officeDocument/2006/math">
                    <m:sSub>
                      <m:sSubPr>
                        <m:ctrlPr>
                          <a:rPr lang="en-US" i="1">
                            <a:solidFill>
                              <a:schemeClr val="tx1"/>
                            </a:solidFill>
                            <a:latin typeface="Cambria Math"/>
                            <a:cs typeface="Times New Roman"/>
                          </a:rPr>
                        </m:ctrlPr>
                      </m:sSubPr>
                      <m:e>
                        <m:r>
                          <a:rPr lang="en-US" i="1">
                            <a:solidFill>
                              <a:schemeClr val="tx1"/>
                            </a:solidFill>
                            <a:latin typeface="Cambria Math"/>
                            <a:cs typeface="Times New Roman"/>
                          </a:rPr>
                          <m:t>𝑍</m:t>
                        </m:r>
                      </m:e>
                      <m:sub>
                        <m:r>
                          <a:rPr lang="en-US" i="1">
                            <a:solidFill>
                              <a:schemeClr val="tx1"/>
                            </a:solidFill>
                            <a:latin typeface="Cambria Math"/>
                            <a:cs typeface="Times New Roman"/>
                          </a:rPr>
                          <m:t>𝑡</m:t>
                        </m:r>
                      </m:sub>
                    </m:sSub>
                  </m:oMath>
                </a14:m>
                <a:r>
                  <a:rPr lang="en-US" dirty="0" smtClean="0">
                    <a:solidFill>
                      <a:schemeClr val="tx1"/>
                    </a:solidFill>
                    <a:latin typeface="Times New Roman"/>
                    <a:cs typeface="Times New Roman"/>
                  </a:rPr>
                  <a:t> be N(0,1). </a:t>
                </a:r>
                <a:r>
                  <a:rPr lang="en-US" dirty="0">
                    <a:solidFill>
                      <a:schemeClr val="tx1"/>
                    </a:solidFill>
                    <a:latin typeface="Times New Roman"/>
                    <a:cs typeface="Times New Roman"/>
                  </a:rPr>
                  <a:t>The process</a:t>
                </a:r>
                <a14:m>
                  <m:oMath xmlns:m="http://schemas.openxmlformats.org/officeDocument/2006/math">
                    <m:r>
                      <a:rPr lang="en-US" b="0" i="0" smtClean="0">
                        <a:solidFill>
                          <a:schemeClr val="tx1"/>
                        </a:solidFill>
                        <a:latin typeface="Cambria Math"/>
                        <a:cs typeface="Times New Roman"/>
                      </a:rPr>
                      <m:t> </m:t>
                    </m:r>
                    <m:sSub>
                      <m:sSubPr>
                        <m:ctrlPr>
                          <a:rPr lang="en-US" i="1">
                            <a:solidFill>
                              <a:schemeClr val="tx1"/>
                            </a:solidFill>
                            <a:latin typeface="Cambria Math"/>
                            <a:cs typeface="Times New Roman"/>
                          </a:rPr>
                        </m:ctrlPr>
                      </m:sSubPr>
                      <m:e>
                        <m:r>
                          <a:rPr lang="en-US" i="1">
                            <a:solidFill>
                              <a:schemeClr val="tx1"/>
                            </a:solidFill>
                            <a:latin typeface="Cambria Math"/>
                            <a:cs typeface="Times New Roman"/>
                          </a:rPr>
                          <m:t>𝑋</m:t>
                        </m:r>
                      </m:e>
                      <m:sub>
                        <m:r>
                          <a:rPr lang="en-US" i="1">
                            <a:solidFill>
                              <a:schemeClr val="tx1"/>
                            </a:solidFill>
                            <a:latin typeface="Cambria Math"/>
                            <a:cs typeface="Times New Roman"/>
                          </a:rPr>
                          <m:t>𝑡</m:t>
                        </m:r>
                      </m:sub>
                    </m:sSub>
                  </m:oMath>
                </a14:m>
                <a:r>
                  <a:rPr lang="en-US" dirty="0" smtClean="0">
                    <a:solidFill>
                      <a:schemeClr val="tx1"/>
                    </a:solidFill>
                    <a:latin typeface="Times New Roman"/>
                    <a:cs typeface="Times New Roman"/>
                  </a:rPr>
                  <a:t> is </a:t>
                </a:r>
                <a:r>
                  <a:rPr lang="en-US" dirty="0" smtClean="0">
                    <a:solidFill>
                      <a:schemeClr val="tx1"/>
                    </a:solidFill>
                    <a:latin typeface="Times New Roman"/>
                    <a:cs typeface="Times New Roman"/>
                  </a:rPr>
                  <a:t>a GARCH(p, q</a:t>
                </a:r>
                <a:r>
                  <a:rPr lang="en-US" dirty="0" smtClean="0">
                    <a:solidFill>
                      <a:schemeClr val="tx1"/>
                    </a:solidFill>
                    <a:latin typeface="Times New Roman"/>
                    <a:cs typeface="Times New Roman"/>
                  </a:rPr>
                  <a:t>) process </a:t>
                </a:r>
                <a:r>
                  <a:rPr lang="en-US" dirty="0">
                    <a:solidFill>
                      <a:schemeClr val="tx1"/>
                    </a:solidFill>
                    <a:latin typeface="Times New Roman"/>
                    <a:cs typeface="Times New Roman"/>
                  </a:rPr>
                  <a:t>if it is </a:t>
                </a:r>
                <a:r>
                  <a:rPr lang="en-US" dirty="0" smtClean="0">
                    <a:solidFill>
                      <a:schemeClr val="tx1"/>
                    </a:solidFill>
                    <a:latin typeface="Times New Roman"/>
                    <a:cs typeface="Times New Roman"/>
                  </a:rPr>
                  <a:t>stationary </a:t>
                </a:r>
                <a:r>
                  <a:rPr lang="en-US" dirty="0">
                    <a:solidFill>
                      <a:schemeClr val="tx1"/>
                    </a:solidFill>
                    <a:latin typeface="Times New Roman"/>
                    <a:cs typeface="Times New Roman"/>
                  </a:rPr>
                  <a:t>and if it satisfies, for all </a:t>
                </a:r>
                <a14:m>
                  <m:oMath xmlns:m="http://schemas.openxmlformats.org/officeDocument/2006/math">
                    <m:r>
                      <a:rPr lang="en-US" b="0" i="1" smtClean="0">
                        <a:solidFill>
                          <a:schemeClr val="tx1"/>
                        </a:solidFill>
                        <a:latin typeface="Cambria Math"/>
                        <a:cs typeface="Times New Roman"/>
                      </a:rPr>
                      <m:t>𝑡</m:t>
                    </m:r>
                  </m:oMath>
                </a14:m>
                <a:r>
                  <a:rPr lang="en-US" dirty="0" smtClean="0">
                    <a:solidFill>
                      <a:schemeClr val="tx1"/>
                    </a:solidFill>
                    <a:latin typeface="Times New Roman"/>
                    <a:cs typeface="Times New Roman"/>
                  </a:rPr>
                  <a:t> and </a:t>
                </a:r>
                <a:r>
                  <a:rPr lang="en-US" dirty="0">
                    <a:solidFill>
                      <a:schemeClr val="tx1"/>
                    </a:solidFill>
                    <a:latin typeface="Times New Roman"/>
                    <a:cs typeface="Times New Roman"/>
                  </a:rPr>
                  <a:t>some </a:t>
                </a:r>
                <a:r>
                  <a:rPr lang="en-US" dirty="0" smtClean="0">
                    <a:solidFill>
                      <a:schemeClr val="tx1"/>
                    </a:solidFill>
                    <a:latin typeface="Times New Roman"/>
                    <a:cs typeface="Times New Roman"/>
                  </a:rPr>
                  <a:t>strictly positive</a:t>
                </a:r>
                <a:r>
                  <a:rPr lang="en-US" dirty="0">
                    <a:solidFill>
                      <a:schemeClr val="tx1"/>
                    </a:solidFill>
                    <a:latin typeface="Times New Roman"/>
                    <a:cs typeface="Times New Roman"/>
                  </a:rPr>
                  <a:t>-valued process</a:t>
                </a:r>
                <a:r>
                  <a:rPr lang="en-US" dirty="0" smtClean="0">
                    <a:solidFill>
                      <a:schemeClr val="tx1"/>
                    </a:solidFill>
                    <a:latin typeface="Times New Roman"/>
                    <a:cs typeface="Times New Roman"/>
                  </a:rPr>
                  <a:t> </a:t>
                </a:r>
                <a14:m>
                  <m:oMath xmlns:m="http://schemas.openxmlformats.org/officeDocument/2006/math">
                    <m:sSub>
                      <m:sSubPr>
                        <m:ctrlPr>
                          <a:rPr lang="en-US" i="1">
                            <a:solidFill>
                              <a:schemeClr val="tx1"/>
                            </a:solidFill>
                            <a:latin typeface="Cambria Math"/>
                            <a:cs typeface="Times New Roman"/>
                          </a:rPr>
                        </m:ctrlPr>
                      </m:sSubPr>
                      <m:e>
                        <m:r>
                          <a:rPr lang="en-US" i="1">
                            <a:solidFill>
                              <a:schemeClr val="tx1"/>
                            </a:solidFill>
                            <a:latin typeface="Cambria Math"/>
                            <a:ea typeface="Cambria Math"/>
                            <a:cs typeface="Times New Roman"/>
                          </a:rPr>
                          <m:t>𝜎</m:t>
                        </m:r>
                      </m:e>
                      <m:sub>
                        <m:r>
                          <a:rPr lang="en-US" i="1">
                            <a:solidFill>
                              <a:schemeClr val="tx1"/>
                            </a:solidFill>
                            <a:latin typeface="Cambria Math"/>
                            <a:cs typeface="Times New Roman"/>
                          </a:rPr>
                          <m:t>𝑡</m:t>
                        </m:r>
                      </m:sub>
                    </m:sSub>
                  </m:oMath>
                </a14:m>
                <a:r>
                  <a:rPr lang="en-US" dirty="0" smtClean="0">
                    <a:solidFill>
                      <a:schemeClr val="tx1"/>
                    </a:solidFill>
                    <a:latin typeface="Times New Roman"/>
                    <a:cs typeface="Times New Roman"/>
                  </a:rPr>
                  <a:t>, </a:t>
                </a:r>
                <a:r>
                  <a:rPr lang="en-US" dirty="0">
                    <a:solidFill>
                      <a:schemeClr val="tx1"/>
                    </a:solidFill>
                    <a:latin typeface="Times New Roman"/>
                    <a:cs typeface="Times New Roman"/>
                  </a:rPr>
                  <a:t>the </a:t>
                </a:r>
                <a:r>
                  <a:rPr lang="en-US" dirty="0" smtClean="0">
                    <a:solidFill>
                      <a:schemeClr val="tx1"/>
                    </a:solidFill>
                    <a:latin typeface="Times New Roman"/>
                    <a:cs typeface="Times New Roman"/>
                  </a:rPr>
                  <a:t>equations</a:t>
                </a:r>
              </a:p>
              <a:p>
                <a:endParaRPr lang="en-US" sz="800" dirty="0" smtClean="0">
                  <a:solidFill>
                    <a:schemeClr val="tx1"/>
                  </a:solidFill>
                  <a:latin typeface="Times New Roman"/>
                  <a:cs typeface="Times New Roman"/>
                </a:endParaRPr>
              </a:p>
              <a:p>
                <a:pPr marL="0" indent="0">
                  <a:buNone/>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a:cs typeface="Times New Roman"/>
                            </a:rPr>
                          </m:ctrlPr>
                        </m:sSubPr>
                        <m:e>
                          <m:r>
                            <a:rPr lang="en-US" b="0" i="1" smtClean="0">
                              <a:solidFill>
                                <a:schemeClr val="tx1"/>
                              </a:solidFill>
                              <a:latin typeface="Cambria Math"/>
                              <a:cs typeface="Times New Roman"/>
                            </a:rPr>
                            <m:t>𝑋</m:t>
                          </m:r>
                        </m:e>
                        <m:sub>
                          <m:r>
                            <a:rPr lang="en-US" b="0" i="1" smtClean="0">
                              <a:solidFill>
                                <a:schemeClr val="tx1"/>
                              </a:solidFill>
                              <a:latin typeface="Cambria Math"/>
                              <a:cs typeface="Times New Roman"/>
                            </a:rPr>
                            <m:t>𝑡</m:t>
                          </m:r>
                        </m:sub>
                      </m:sSub>
                      <m:r>
                        <a:rPr lang="en-US" b="0" i="1" smtClean="0">
                          <a:solidFill>
                            <a:schemeClr val="tx1"/>
                          </a:solidFill>
                          <a:latin typeface="Cambria Math"/>
                          <a:cs typeface="Times New Roman"/>
                        </a:rPr>
                        <m:t>=</m:t>
                      </m:r>
                      <m:sSub>
                        <m:sSubPr>
                          <m:ctrlPr>
                            <a:rPr lang="en-US" b="0" i="1" smtClean="0">
                              <a:solidFill>
                                <a:schemeClr val="tx1"/>
                              </a:solidFill>
                              <a:latin typeface="Cambria Math"/>
                              <a:cs typeface="Times New Roman"/>
                            </a:rPr>
                          </m:ctrlPr>
                        </m:sSubPr>
                        <m:e>
                          <m:r>
                            <a:rPr lang="en-US" b="0" i="1" smtClean="0">
                              <a:solidFill>
                                <a:schemeClr val="tx1"/>
                              </a:solidFill>
                              <a:latin typeface="Cambria Math"/>
                              <a:ea typeface="Cambria Math"/>
                              <a:cs typeface="Times New Roman"/>
                            </a:rPr>
                            <m:t>𝜎</m:t>
                          </m:r>
                        </m:e>
                        <m:sub>
                          <m:r>
                            <a:rPr lang="en-US" b="0" i="1" smtClean="0">
                              <a:solidFill>
                                <a:schemeClr val="tx1"/>
                              </a:solidFill>
                              <a:latin typeface="Cambria Math"/>
                              <a:cs typeface="Times New Roman"/>
                            </a:rPr>
                            <m:t>𝑡</m:t>
                          </m:r>
                        </m:sub>
                      </m:sSub>
                      <m:sSub>
                        <m:sSubPr>
                          <m:ctrlPr>
                            <a:rPr lang="en-US" b="0" i="1" smtClean="0">
                              <a:solidFill>
                                <a:schemeClr val="tx1"/>
                              </a:solidFill>
                              <a:latin typeface="Cambria Math"/>
                              <a:cs typeface="Times New Roman"/>
                            </a:rPr>
                          </m:ctrlPr>
                        </m:sSubPr>
                        <m:e>
                          <m:r>
                            <a:rPr lang="en-US" b="0" i="1" smtClean="0">
                              <a:solidFill>
                                <a:schemeClr val="tx1"/>
                              </a:solidFill>
                              <a:latin typeface="Cambria Math"/>
                              <a:cs typeface="Times New Roman"/>
                            </a:rPr>
                            <m:t>𝑍</m:t>
                          </m:r>
                        </m:e>
                        <m:sub>
                          <m:r>
                            <a:rPr lang="en-US" b="0" i="1" smtClean="0">
                              <a:solidFill>
                                <a:schemeClr val="tx1"/>
                              </a:solidFill>
                              <a:latin typeface="Cambria Math"/>
                              <a:cs typeface="Times New Roman"/>
                            </a:rPr>
                            <m:t>𝑡</m:t>
                          </m:r>
                        </m:sub>
                      </m:sSub>
                    </m:oMath>
                  </m:oMathPara>
                </a14:m>
                <a:endParaRPr lang="en-US" dirty="0" smtClean="0">
                  <a:solidFill>
                    <a:schemeClr val="tx1"/>
                  </a:solidFill>
                  <a:latin typeface="Times New Roman"/>
                  <a:cs typeface="Times New Roman"/>
                </a:endParaRPr>
              </a:p>
              <a:p>
                <a:pPr marL="0" indent="0">
                  <a:buNone/>
                </a:pPr>
                <a:endParaRPr lang="en-US" sz="800" dirty="0">
                  <a:solidFill>
                    <a:schemeClr val="tx1"/>
                  </a:solidFill>
                  <a:latin typeface="Times New Roman"/>
                  <a:cs typeface="Times New Roman"/>
                </a:endParaRPr>
              </a:p>
              <a:p>
                <a:pPr marL="0" indent="0">
                  <a:buNone/>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a:cs typeface="Times New Roman"/>
                            </a:rPr>
                          </m:ctrlPr>
                        </m:sSubSupPr>
                        <m:e>
                          <m:r>
                            <a:rPr lang="en-US" i="1" smtClean="0">
                              <a:solidFill>
                                <a:schemeClr val="tx1"/>
                              </a:solidFill>
                              <a:latin typeface="Cambria Math"/>
                              <a:ea typeface="Cambria Math"/>
                              <a:cs typeface="Times New Roman"/>
                            </a:rPr>
                            <m:t>𝜎</m:t>
                          </m:r>
                        </m:e>
                        <m:sub>
                          <m:r>
                            <a:rPr lang="en-US" b="0" i="1" smtClean="0">
                              <a:solidFill>
                                <a:schemeClr val="tx1"/>
                              </a:solidFill>
                              <a:latin typeface="Cambria Math"/>
                              <a:cs typeface="Times New Roman"/>
                            </a:rPr>
                            <m:t>𝑡</m:t>
                          </m:r>
                        </m:sub>
                        <m:sup>
                          <m:r>
                            <a:rPr lang="en-US" b="0" i="1" smtClean="0">
                              <a:solidFill>
                                <a:schemeClr val="tx1"/>
                              </a:solidFill>
                              <a:latin typeface="Cambria Math"/>
                              <a:cs typeface="Times New Roman"/>
                            </a:rPr>
                            <m:t>2</m:t>
                          </m:r>
                        </m:sup>
                      </m:sSubSup>
                      <m:r>
                        <a:rPr lang="en-US" b="0" i="1" smtClean="0">
                          <a:solidFill>
                            <a:schemeClr val="tx1"/>
                          </a:solidFill>
                          <a:latin typeface="Cambria Math"/>
                          <a:cs typeface="Times New Roman"/>
                        </a:rPr>
                        <m:t>=</m:t>
                      </m:r>
                      <m:sSub>
                        <m:sSubPr>
                          <m:ctrlPr>
                            <a:rPr lang="en-US" i="1">
                              <a:solidFill>
                                <a:schemeClr val="tx1"/>
                              </a:solidFill>
                              <a:latin typeface="Cambria Math"/>
                              <a:cs typeface="Times New Roman"/>
                            </a:rPr>
                          </m:ctrlPr>
                        </m:sSubPr>
                        <m:e>
                          <m:r>
                            <a:rPr lang="en-US" i="1" smtClean="0">
                              <a:solidFill>
                                <a:schemeClr val="tx1"/>
                              </a:solidFill>
                              <a:latin typeface="Cambria Math"/>
                              <a:ea typeface="Cambria Math"/>
                              <a:cs typeface="Times New Roman"/>
                            </a:rPr>
                            <m:t>𝛼</m:t>
                          </m:r>
                        </m:e>
                        <m:sub>
                          <m:r>
                            <a:rPr lang="en-US" b="0" i="1" smtClean="0">
                              <a:solidFill>
                                <a:schemeClr val="tx1"/>
                              </a:solidFill>
                              <a:latin typeface="Cambria Math"/>
                              <a:ea typeface="Cambria Math"/>
                              <a:cs typeface="Times New Roman"/>
                            </a:rPr>
                            <m:t>0</m:t>
                          </m:r>
                        </m:sub>
                      </m:sSub>
                      <m:r>
                        <a:rPr lang="en-US" b="0" i="1" smtClean="0">
                          <a:solidFill>
                            <a:schemeClr val="tx1"/>
                          </a:solidFill>
                          <a:latin typeface="Cambria Math"/>
                          <a:cs typeface="Times New Roman"/>
                        </a:rPr>
                        <m:t>+</m:t>
                      </m:r>
                      <m:nary>
                        <m:naryPr>
                          <m:chr m:val="∑"/>
                          <m:ctrlPr>
                            <a:rPr lang="en-US" b="0" i="1" smtClean="0">
                              <a:solidFill>
                                <a:schemeClr val="tx1"/>
                              </a:solidFill>
                              <a:latin typeface="Cambria Math"/>
                              <a:cs typeface="Times New Roman"/>
                            </a:rPr>
                          </m:ctrlPr>
                        </m:naryPr>
                        <m:sub>
                          <m:r>
                            <m:rPr>
                              <m:brk m:alnAt="23"/>
                            </m:rPr>
                            <a:rPr lang="en-US" b="0" i="1" smtClean="0">
                              <a:solidFill>
                                <a:schemeClr val="tx1"/>
                              </a:solidFill>
                              <a:latin typeface="Cambria Math"/>
                              <a:cs typeface="Times New Roman"/>
                            </a:rPr>
                            <m:t>𝑖</m:t>
                          </m:r>
                          <m:r>
                            <a:rPr lang="en-US" b="0" i="1" smtClean="0">
                              <a:solidFill>
                                <a:schemeClr val="tx1"/>
                              </a:solidFill>
                              <a:latin typeface="Cambria Math"/>
                              <a:cs typeface="Times New Roman"/>
                            </a:rPr>
                            <m:t>=1</m:t>
                          </m:r>
                        </m:sub>
                        <m:sup>
                          <m:r>
                            <a:rPr lang="en-US" b="0" i="1" smtClean="0">
                              <a:solidFill>
                                <a:schemeClr val="tx1"/>
                              </a:solidFill>
                              <a:latin typeface="Cambria Math"/>
                              <a:cs typeface="Times New Roman"/>
                            </a:rPr>
                            <m:t>𝑞</m:t>
                          </m:r>
                        </m:sup>
                        <m:e>
                          <m:sSub>
                            <m:sSubPr>
                              <m:ctrlPr>
                                <a:rPr lang="en-US" i="1">
                                  <a:solidFill>
                                    <a:schemeClr val="tx1"/>
                                  </a:solidFill>
                                  <a:latin typeface="Cambria Math"/>
                                  <a:cs typeface="Times New Roman"/>
                                </a:rPr>
                              </m:ctrlPr>
                            </m:sSubPr>
                            <m:e>
                              <m:r>
                                <a:rPr lang="en-US" i="1">
                                  <a:solidFill>
                                    <a:schemeClr val="tx1"/>
                                  </a:solidFill>
                                  <a:latin typeface="Cambria Math"/>
                                  <a:ea typeface="Cambria Math"/>
                                  <a:cs typeface="Times New Roman"/>
                                </a:rPr>
                                <m:t>𝛼</m:t>
                              </m:r>
                            </m:e>
                            <m:sub>
                              <m:r>
                                <a:rPr lang="en-US" b="0" i="1" smtClean="0">
                                  <a:solidFill>
                                    <a:schemeClr val="tx1"/>
                                  </a:solidFill>
                                  <a:latin typeface="Cambria Math"/>
                                  <a:ea typeface="Cambria Math"/>
                                  <a:cs typeface="Times New Roman"/>
                                </a:rPr>
                                <m:t>𝑖</m:t>
                              </m:r>
                            </m:sub>
                          </m:sSub>
                          <m:sSubSup>
                            <m:sSubSupPr>
                              <m:ctrlPr>
                                <a:rPr lang="en-US" i="1" smtClean="0">
                                  <a:solidFill>
                                    <a:schemeClr val="tx1"/>
                                  </a:solidFill>
                                  <a:latin typeface="Cambria Math"/>
                                  <a:ea typeface="Cambria Math"/>
                                  <a:cs typeface="Times New Roman"/>
                                </a:rPr>
                              </m:ctrlPr>
                            </m:sSubSupPr>
                            <m:e>
                              <m:r>
                                <a:rPr lang="en-US" b="0" i="1" smtClean="0">
                                  <a:solidFill>
                                    <a:schemeClr val="tx1"/>
                                  </a:solidFill>
                                  <a:latin typeface="Cambria Math"/>
                                  <a:ea typeface="Cambria Math"/>
                                  <a:cs typeface="Times New Roman"/>
                                </a:rPr>
                                <m:t>𝑋</m:t>
                              </m:r>
                            </m:e>
                            <m:sub>
                              <m:r>
                                <a:rPr lang="en-US" b="0" i="1" smtClean="0">
                                  <a:solidFill>
                                    <a:schemeClr val="tx1"/>
                                  </a:solidFill>
                                  <a:latin typeface="Cambria Math"/>
                                  <a:ea typeface="Cambria Math"/>
                                  <a:cs typeface="Times New Roman"/>
                                </a:rPr>
                                <m:t>𝑡</m:t>
                              </m:r>
                              <m:r>
                                <a:rPr lang="en-US" b="0" i="1" smtClean="0">
                                  <a:solidFill>
                                    <a:schemeClr val="tx1"/>
                                  </a:solidFill>
                                  <a:latin typeface="Cambria Math"/>
                                  <a:ea typeface="Cambria Math"/>
                                  <a:cs typeface="Times New Roman"/>
                                </a:rPr>
                                <m:t>−</m:t>
                              </m:r>
                              <m:r>
                                <a:rPr lang="en-US" b="0" i="1" smtClean="0">
                                  <a:solidFill>
                                    <a:schemeClr val="tx1"/>
                                  </a:solidFill>
                                  <a:latin typeface="Cambria Math"/>
                                  <a:ea typeface="Cambria Math"/>
                                  <a:cs typeface="Times New Roman"/>
                                </a:rPr>
                                <m:t>𝑖</m:t>
                              </m:r>
                            </m:sub>
                            <m:sup>
                              <m:r>
                                <a:rPr lang="en-US" b="0" i="1" smtClean="0">
                                  <a:solidFill>
                                    <a:schemeClr val="tx1"/>
                                  </a:solidFill>
                                  <a:latin typeface="Cambria Math"/>
                                  <a:ea typeface="Cambria Math"/>
                                  <a:cs typeface="Times New Roman"/>
                                </a:rPr>
                                <m:t>2</m:t>
                              </m:r>
                            </m:sup>
                          </m:sSubSup>
                        </m:e>
                      </m:nary>
                      <m:r>
                        <a:rPr lang="en-US" b="0" i="1" smtClean="0">
                          <a:solidFill>
                            <a:schemeClr val="tx1"/>
                          </a:solidFill>
                          <a:latin typeface="Cambria Math"/>
                          <a:ea typeface="Cambria Math"/>
                          <a:cs typeface="Times New Roman"/>
                        </a:rPr>
                        <m:t>+</m:t>
                      </m:r>
                      <m:nary>
                        <m:naryPr>
                          <m:chr m:val="∑"/>
                          <m:ctrlPr>
                            <a:rPr lang="en-US" i="1">
                              <a:solidFill>
                                <a:schemeClr val="tx1"/>
                              </a:solidFill>
                              <a:latin typeface="Cambria Math"/>
                              <a:cs typeface="Times New Roman"/>
                            </a:rPr>
                          </m:ctrlPr>
                        </m:naryPr>
                        <m:sub>
                          <m:r>
                            <a:rPr lang="en-US" b="0" i="1" smtClean="0">
                              <a:solidFill>
                                <a:schemeClr val="tx1"/>
                              </a:solidFill>
                              <a:latin typeface="Cambria Math"/>
                              <a:cs typeface="Times New Roman"/>
                            </a:rPr>
                            <m:t>𝑗</m:t>
                          </m:r>
                          <m:r>
                            <a:rPr lang="en-US" i="1">
                              <a:solidFill>
                                <a:schemeClr val="tx1"/>
                              </a:solidFill>
                              <a:latin typeface="Cambria Math"/>
                              <a:cs typeface="Times New Roman"/>
                            </a:rPr>
                            <m:t>=1</m:t>
                          </m:r>
                        </m:sub>
                        <m:sup>
                          <m:r>
                            <a:rPr lang="en-US" b="0" i="1" smtClean="0">
                              <a:solidFill>
                                <a:schemeClr val="tx1"/>
                              </a:solidFill>
                              <a:latin typeface="Cambria Math"/>
                              <a:cs typeface="Times New Roman"/>
                            </a:rPr>
                            <m:t>𝑝</m:t>
                          </m:r>
                        </m:sup>
                        <m:e>
                          <m:sSub>
                            <m:sSubPr>
                              <m:ctrlPr>
                                <a:rPr lang="en-US" i="1">
                                  <a:solidFill>
                                    <a:schemeClr val="tx1"/>
                                  </a:solidFill>
                                  <a:latin typeface="Cambria Math"/>
                                  <a:cs typeface="Times New Roman"/>
                                </a:rPr>
                              </m:ctrlPr>
                            </m:sSubPr>
                            <m:e>
                              <m:r>
                                <a:rPr lang="en-US" i="1" smtClean="0">
                                  <a:solidFill>
                                    <a:schemeClr val="tx1"/>
                                  </a:solidFill>
                                  <a:latin typeface="Cambria Math"/>
                                  <a:ea typeface="Cambria Math"/>
                                  <a:cs typeface="Times New Roman"/>
                                </a:rPr>
                                <m:t>𝛽</m:t>
                              </m:r>
                            </m:e>
                            <m:sub>
                              <m:r>
                                <a:rPr lang="en-US" b="0" i="1" smtClean="0">
                                  <a:solidFill>
                                    <a:schemeClr val="tx1"/>
                                  </a:solidFill>
                                  <a:latin typeface="Cambria Math"/>
                                  <a:ea typeface="Cambria Math"/>
                                  <a:cs typeface="Times New Roman"/>
                                </a:rPr>
                                <m:t>𝑗</m:t>
                              </m:r>
                            </m:sub>
                          </m:sSub>
                          <m:sSubSup>
                            <m:sSubSupPr>
                              <m:ctrlPr>
                                <a:rPr lang="en-US" i="1">
                                  <a:solidFill>
                                    <a:schemeClr val="tx1"/>
                                  </a:solidFill>
                                  <a:latin typeface="Cambria Math"/>
                                  <a:ea typeface="Cambria Math"/>
                                  <a:cs typeface="Times New Roman"/>
                                </a:rPr>
                              </m:ctrlPr>
                            </m:sSubSupPr>
                            <m:e>
                              <m:r>
                                <a:rPr lang="en-US" i="1" smtClean="0">
                                  <a:solidFill>
                                    <a:schemeClr val="tx1"/>
                                  </a:solidFill>
                                  <a:latin typeface="Cambria Math"/>
                                  <a:ea typeface="Cambria Math"/>
                                  <a:cs typeface="Times New Roman"/>
                                </a:rPr>
                                <m:t>𝜎</m:t>
                              </m:r>
                            </m:e>
                            <m:sub>
                              <m:r>
                                <a:rPr lang="en-US" i="1">
                                  <a:solidFill>
                                    <a:schemeClr val="tx1"/>
                                  </a:solidFill>
                                  <a:latin typeface="Cambria Math"/>
                                  <a:ea typeface="Cambria Math"/>
                                  <a:cs typeface="Times New Roman"/>
                                </a:rPr>
                                <m:t>𝑡</m:t>
                              </m:r>
                              <m:r>
                                <a:rPr lang="en-US" i="1">
                                  <a:solidFill>
                                    <a:schemeClr val="tx1"/>
                                  </a:solidFill>
                                  <a:latin typeface="Cambria Math"/>
                                  <a:ea typeface="Cambria Math"/>
                                  <a:cs typeface="Times New Roman"/>
                                </a:rPr>
                                <m:t>−</m:t>
                              </m:r>
                              <m:r>
                                <a:rPr lang="en-US" b="0" i="1" smtClean="0">
                                  <a:solidFill>
                                    <a:schemeClr val="tx1"/>
                                  </a:solidFill>
                                  <a:latin typeface="Cambria Math"/>
                                  <a:ea typeface="Cambria Math"/>
                                  <a:cs typeface="Times New Roman"/>
                                </a:rPr>
                                <m:t>𝑗</m:t>
                              </m:r>
                            </m:sub>
                            <m:sup>
                              <m:r>
                                <a:rPr lang="en-US" i="1">
                                  <a:solidFill>
                                    <a:schemeClr val="tx1"/>
                                  </a:solidFill>
                                  <a:latin typeface="Cambria Math"/>
                                  <a:ea typeface="Cambria Math"/>
                                  <a:cs typeface="Times New Roman"/>
                                </a:rPr>
                                <m:t>2</m:t>
                              </m:r>
                            </m:sup>
                          </m:sSubSup>
                        </m:e>
                      </m:nary>
                    </m:oMath>
                  </m:oMathPara>
                </a14:m>
                <a:endParaRPr lang="en-US" dirty="0" smtClean="0">
                  <a:solidFill>
                    <a:schemeClr val="tx1"/>
                  </a:solidFill>
                  <a:latin typeface="Times New Roman"/>
                  <a:cs typeface="Times New Roman"/>
                </a:endParaRPr>
              </a:p>
              <a:p>
                <a:r>
                  <a:rPr lang="en-US" dirty="0" smtClean="0">
                    <a:solidFill>
                      <a:schemeClr val="tx1"/>
                    </a:solidFill>
                    <a:latin typeface="Times New Roman"/>
                    <a:cs typeface="Times New Roman"/>
                  </a:rPr>
                  <a:t>Where </a:t>
                </a:r>
                <a14:m>
                  <m:oMath xmlns:m="http://schemas.openxmlformats.org/officeDocument/2006/math">
                    <m:sSub>
                      <m:sSubPr>
                        <m:ctrlPr>
                          <a:rPr lang="en-US" i="1">
                            <a:solidFill>
                              <a:schemeClr val="tx1"/>
                            </a:solidFill>
                            <a:latin typeface="Cambria Math"/>
                            <a:cs typeface="Times New Roman"/>
                          </a:rPr>
                        </m:ctrlPr>
                      </m:sSubPr>
                      <m:e>
                        <m:r>
                          <a:rPr lang="en-US" i="1">
                            <a:solidFill>
                              <a:schemeClr val="tx1"/>
                            </a:solidFill>
                            <a:latin typeface="Cambria Math"/>
                            <a:ea typeface="Cambria Math"/>
                            <a:cs typeface="Times New Roman"/>
                          </a:rPr>
                          <m:t>𝛼</m:t>
                        </m:r>
                      </m:e>
                      <m:sub>
                        <m:r>
                          <a:rPr lang="en-US" i="1">
                            <a:solidFill>
                              <a:schemeClr val="tx1"/>
                            </a:solidFill>
                            <a:latin typeface="Cambria Math"/>
                            <a:ea typeface="Cambria Math"/>
                            <a:cs typeface="Times New Roman"/>
                          </a:rPr>
                          <m:t>0</m:t>
                        </m:r>
                      </m:sub>
                    </m:sSub>
                    <m:r>
                      <a:rPr lang="en-US" b="0" i="1" smtClean="0">
                        <a:solidFill>
                          <a:schemeClr val="tx1"/>
                        </a:solidFill>
                        <a:latin typeface="Cambria Math"/>
                        <a:ea typeface="Cambria Math"/>
                        <a:cs typeface="Times New Roman"/>
                      </a:rPr>
                      <m:t>&gt;0</m:t>
                    </m:r>
                  </m:oMath>
                </a14:m>
                <a:r>
                  <a:rPr lang="en-US" dirty="0" smtClean="0">
                    <a:solidFill>
                      <a:schemeClr val="tx1"/>
                    </a:solidFill>
                    <a:latin typeface="Times New Roman"/>
                    <a:cs typeface="Times New Roman"/>
                  </a:rPr>
                  <a:t> and </a:t>
                </a:r>
                <a14:m>
                  <m:oMath xmlns:m="http://schemas.openxmlformats.org/officeDocument/2006/math">
                    <m:sSub>
                      <m:sSubPr>
                        <m:ctrlPr>
                          <a:rPr lang="en-US" i="1">
                            <a:solidFill>
                              <a:schemeClr val="tx1"/>
                            </a:solidFill>
                            <a:latin typeface="Cambria Math"/>
                            <a:cs typeface="Times New Roman"/>
                          </a:rPr>
                        </m:ctrlPr>
                      </m:sSubPr>
                      <m:e>
                        <m:r>
                          <a:rPr lang="en-US" i="1">
                            <a:solidFill>
                              <a:schemeClr val="tx1"/>
                            </a:solidFill>
                            <a:latin typeface="Cambria Math"/>
                            <a:ea typeface="Cambria Math"/>
                            <a:cs typeface="Times New Roman"/>
                          </a:rPr>
                          <m:t>𝛼</m:t>
                        </m:r>
                      </m:e>
                      <m:sub>
                        <m:r>
                          <a:rPr lang="en-US" b="0" i="1" smtClean="0">
                            <a:solidFill>
                              <a:schemeClr val="tx1"/>
                            </a:solidFill>
                            <a:latin typeface="Cambria Math"/>
                            <a:ea typeface="Cambria Math"/>
                            <a:cs typeface="Times New Roman"/>
                          </a:rPr>
                          <m:t>𝑖</m:t>
                        </m:r>
                      </m:sub>
                    </m:sSub>
                    <m:r>
                      <a:rPr lang="en-US" i="1" smtClean="0">
                        <a:solidFill>
                          <a:schemeClr val="tx1"/>
                        </a:solidFill>
                        <a:latin typeface="Cambria Math"/>
                        <a:ea typeface="Cambria Math"/>
                        <a:cs typeface="Times New Roman"/>
                      </a:rPr>
                      <m:t>≥</m:t>
                    </m:r>
                    <m:r>
                      <a:rPr lang="en-US" b="0" i="1" smtClean="0">
                        <a:solidFill>
                          <a:schemeClr val="tx1"/>
                        </a:solidFill>
                        <a:latin typeface="Cambria Math"/>
                        <a:ea typeface="Cambria Math"/>
                        <a:cs typeface="Times New Roman"/>
                      </a:rPr>
                      <m:t>0</m:t>
                    </m:r>
                  </m:oMath>
                </a14:m>
                <a:r>
                  <a:rPr lang="en-US" dirty="0" smtClean="0">
                    <a:solidFill>
                      <a:schemeClr val="tx1"/>
                    </a:solidFill>
                    <a:latin typeface="Times New Roman"/>
                    <a:cs typeface="Times New Roman"/>
                  </a:rPr>
                  <a:t>, </a:t>
                </a:r>
                <a14:m>
                  <m:oMath xmlns:m="http://schemas.openxmlformats.org/officeDocument/2006/math">
                    <m:r>
                      <a:rPr lang="en-US" i="1" dirty="0" smtClean="0">
                        <a:solidFill>
                          <a:schemeClr val="tx1"/>
                        </a:solidFill>
                        <a:latin typeface="Cambria Math"/>
                        <a:cs typeface="Times New Roman"/>
                      </a:rPr>
                      <m:t>𝑖</m:t>
                    </m:r>
                    <m:r>
                      <a:rPr lang="en-US" i="1" dirty="0" smtClean="0">
                        <a:solidFill>
                          <a:schemeClr val="tx1"/>
                        </a:solidFill>
                        <a:latin typeface="Cambria Math"/>
                        <a:cs typeface="Times New Roman"/>
                      </a:rPr>
                      <m:t>=1, . . . , </m:t>
                    </m:r>
                    <m:r>
                      <a:rPr lang="en-US" i="1" dirty="0" smtClean="0">
                        <a:solidFill>
                          <a:schemeClr val="tx1"/>
                        </a:solidFill>
                        <a:latin typeface="Cambria Math"/>
                        <a:cs typeface="Times New Roman"/>
                      </a:rPr>
                      <m:t>𝑞</m:t>
                    </m:r>
                  </m:oMath>
                </a14:m>
                <a:r>
                  <a:rPr lang="en-US" dirty="0" smtClean="0">
                    <a:solidFill>
                      <a:schemeClr val="tx1"/>
                    </a:solidFill>
                    <a:latin typeface="Times New Roman"/>
                    <a:cs typeface="Times New Roman"/>
                  </a:rPr>
                  <a:t>, </a:t>
                </a:r>
                <a14:m>
                  <m:oMath xmlns:m="http://schemas.openxmlformats.org/officeDocument/2006/math">
                    <m:sSub>
                      <m:sSubPr>
                        <m:ctrlPr>
                          <a:rPr lang="en-US" i="1">
                            <a:solidFill>
                              <a:schemeClr val="tx1"/>
                            </a:solidFill>
                            <a:latin typeface="Cambria Math"/>
                            <a:cs typeface="Times New Roman"/>
                          </a:rPr>
                        </m:ctrlPr>
                      </m:sSubPr>
                      <m:e>
                        <m:r>
                          <a:rPr lang="en-US" i="1">
                            <a:solidFill>
                              <a:schemeClr val="tx1"/>
                            </a:solidFill>
                            <a:latin typeface="Cambria Math"/>
                            <a:ea typeface="Cambria Math"/>
                            <a:cs typeface="Times New Roman"/>
                          </a:rPr>
                          <m:t>𝛽</m:t>
                        </m:r>
                      </m:e>
                      <m:sub>
                        <m:r>
                          <a:rPr lang="en-US" i="1">
                            <a:solidFill>
                              <a:schemeClr val="tx1"/>
                            </a:solidFill>
                            <a:latin typeface="Cambria Math"/>
                            <a:ea typeface="Cambria Math"/>
                            <a:cs typeface="Times New Roman"/>
                          </a:rPr>
                          <m:t>𝑗</m:t>
                        </m:r>
                      </m:sub>
                    </m:sSub>
                    <m:r>
                      <a:rPr lang="en-US" i="1" smtClean="0">
                        <a:solidFill>
                          <a:schemeClr val="tx1"/>
                        </a:solidFill>
                        <a:latin typeface="Cambria Math"/>
                        <a:ea typeface="Cambria Math"/>
                        <a:cs typeface="Times New Roman"/>
                      </a:rPr>
                      <m:t>≥</m:t>
                    </m:r>
                    <m:r>
                      <a:rPr lang="en-US" b="0" i="1" smtClean="0">
                        <a:solidFill>
                          <a:schemeClr val="tx1"/>
                        </a:solidFill>
                        <a:latin typeface="Cambria Math"/>
                        <a:ea typeface="Cambria Math"/>
                        <a:cs typeface="Times New Roman"/>
                      </a:rPr>
                      <m:t>0, </m:t>
                    </m:r>
                    <m:r>
                      <a:rPr lang="en-US" b="0" i="1" dirty="0" smtClean="0">
                        <a:solidFill>
                          <a:schemeClr val="tx1"/>
                        </a:solidFill>
                        <a:latin typeface="Cambria Math"/>
                        <a:cs typeface="Times New Roman"/>
                      </a:rPr>
                      <m:t>𝑗</m:t>
                    </m:r>
                    <m:r>
                      <a:rPr lang="en-US" i="1" dirty="0">
                        <a:solidFill>
                          <a:schemeClr val="tx1"/>
                        </a:solidFill>
                        <a:latin typeface="Cambria Math"/>
                        <a:cs typeface="Times New Roman"/>
                      </a:rPr>
                      <m:t>=1, . . . , </m:t>
                    </m:r>
                    <m:r>
                      <a:rPr lang="en-US" b="0" i="1" dirty="0" smtClean="0">
                        <a:solidFill>
                          <a:schemeClr val="tx1"/>
                        </a:solidFill>
                        <a:latin typeface="Cambria Math"/>
                        <a:cs typeface="Times New Roman"/>
                      </a:rPr>
                      <m:t>𝑝</m:t>
                    </m:r>
                  </m:oMath>
                </a14:m>
                <a:r>
                  <a:rPr lang="en-US" dirty="0" smtClean="0">
                    <a:solidFill>
                      <a:schemeClr val="tx1"/>
                    </a:solidFill>
                    <a:latin typeface="Times New Roman"/>
                    <a:cs typeface="Times New Roman"/>
                  </a:rPr>
                  <a:t>.</a:t>
                </a:r>
                <a:endParaRPr lang="en-US" dirty="0" smtClean="0">
                  <a:solidFill>
                    <a:schemeClr val="tx1"/>
                  </a:solidFill>
                  <a:latin typeface="Times New Roman"/>
                  <a:cs typeface="Times New Roman"/>
                </a:endParaRPr>
              </a:p>
              <a:p>
                <a:r>
                  <a:rPr lang="en-US" b="1" dirty="0" smtClean="0">
                    <a:solidFill>
                      <a:srgbClr val="C00000"/>
                    </a:solidFill>
                    <a:latin typeface="Times New Roman"/>
                    <a:cs typeface="Times New Roman"/>
                  </a:rPr>
                  <a:t>Note: </a:t>
                </a:r>
                <a14:m>
                  <m:oMath xmlns:m="http://schemas.openxmlformats.org/officeDocument/2006/math">
                    <m:sSub>
                      <m:sSubPr>
                        <m:ctrlPr>
                          <a:rPr lang="en-US" b="1" i="1">
                            <a:solidFill>
                              <a:srgbClr val="C00000"/>
                            </a:solidFill>
                            <a:latin typeface="Cambria Math"/>
                            <a:cs typeface="Times New Roman"/>
                          </a:rPr>
                        </m:ctrlPr>
                      </m:sSubPr>
                      <m:e>
                        <m:r>
                          <a:rPr lang="en-US" b="1" i="1">
                            <a:solidFill>
                              <a:srgbClr val="C00000"/>
                            </a:solidFill>
                            <a:latin typeface="Cambria Math"/>
                            <a:cs typeface="Times New Roman"/>
                          </a:rPr>
                          <m:t>𝑿</m:t>
                        </m:r>
                      </m:e>
                      <m:sub>
                        <m:r>
                          <a:rPr lang="en-US" b="1" i="1">
                            <a:solidFill>
                              <a:srgbClr val="C00000"/>
                            </a:solidFill>
                            <a:latin typeface="Cambria Math"/>
                            <a:cs typeface="Times New Roman"/>
                          </a:rPr>
                          <m:t>𝒕</m:t>
                        </m:r>
                      </m:sub>
                    </m:sSub>
                  </m:oMath>
                </a14:m>
                <a:r>
                  <a:rPr lang="en-US" b="1" dirty="0" smtClean="0">
                    <a:solidFill>
                      <a:srgbClr val="C00000"/>
                    </a:solidFill>
                    <a:latin typeface="Times New Roman"/>
                    <a:cs typeface="Times New Roman"/>
                  </a:rPr>
                  <a:t> is usually the error term in a time series regression model!</a:t>
                </a:r>
                <a:endParaRPr lang="en-US" b="1" dirty="0">
                  <a:solidFill>
                    <a:srgbClr val="C00000"/>
                  </a:solidFill>
                  <a:latin typeface="Times New Roman"/>
                  <a:cs typeface="Times New Roman"/>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49275" y="942771"/>
                <a:ext cx="8042276" cy="5656621"/>
              </a:xfrm>
              <a:blipFill rotWithShape="1">
                <a:blip r:embed="rId2"/>
                <a:stretch>
                  <a:fillRect l="-1061" b="-150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F5CE407-6216-4202-80E4-A30DC2F709B2}" type="slidenum">
              <a:rPr lang="en-US" smtClean="0"/>
              <a:pPr/>
              <a:t>27</a:t>
            </a:fld>
            <a:endParaRPr lang="en-US"/>
          </a:p>
        </p:txBody>
      </p:sp>
    </p:spTree>
    <p:extLst>
      <p:ext uri="{BB962C8B-B14F-4D97-AF65-F5344CB8AC3E}">
        <p14:creationId xmlns:p14="http://schemas.microsoft.com/office/powerpoint/2010/main" val="38968228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33515"/>
            <a:ext cx="8042276" cy="651878"/>
          </a:xfrm>
        </p:spPr>
        <p:txBody>
          <a:bodyPr/>
          <a:lstStyle/>
          <a:p>
            <a:pPr algn="l"/>
            <a:r>
              <a:rPr lang="en-US" dirty="0" smtClean="0">
                <a:latin typeface="Times New Roman"/>
                <a:cs typeface="Times New Roman"/>
              </a:rPr>
              <a:t>Time series-GARCH</a:t>
            </a:r>
            <a:endParaRPr lang="en-US" dirty="0">
              <a:latin typeface="Times New Roman"/>
              <a:cs typeface="Times New Roman"/>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9275" y="942771"/>
                <a:ext cx="8420554" cy="5656621"/>
              </a:xfrm>
            </p:spPr>
            <p:txBody>
              <a:bodyPr/>
              <a:lstStyle/>
              <a:p>
                <a:endParaRPr lang="en-US" dirty="0" smtClean="0">
                  <a:solidFill>
                    <a:schemeClr val="tx1"/>
                  </a:solidFill>
                  <a:latin typeface="Times New Roman" panose="02020603050405020304" pitchFamily="18" charset="0"/>
                  <a:cs typeface="Times New Roman" panose="02020603050405020304" pitchFamily="18" charset="0"/>
                </a:endParaRPr>
              </a:p>
              <a:p>
                <a:r>
                  <a:rPr lang="en-US" dirty="0" smtClean="0">
                    <a:solidFill>
                      <a:schemeClr val="tx1"/>
                    </a:solidFill>
                    <a:latin typeface="Times New Roman" panose="02020603050405020304" pitchFamily="18" charset="0"/>
                    <a:cs typeface="Times New Roman" panose="02020603050405020304" pitchFamily="18" charset="0"/>
                  </a:rPr>
                  <a:t>GARCH models also have some important properties. Like ARCH, we show them in GARCH(1,1).</a:t>
                </a:r>
              </a:p>
              <a:p>
                <a:r>
                  <a:rPr lang="en-US" dirty="0" smtClean="0">
                    <a:solidFill>
                      <a:schemeClr val="tx1"/>
                    </a:solidFill>
                    <a:latin typeface="Times New Roman" panose="02020603050405020304" pitchFamily="18" charset="0"/>
                    <a:cs typeface="Times New Roman" panose="02020603050405020304" pitchFamily="18" charset="0"/>
                  </a:rPr>
                  <a:t>The GARCH</a:t>
                </a:r>
                <a:r>
                  <a:rPr lang="en-US" dirty="0">
                    <a:solidFill>
                      <a:schemeClr val="tx1"/>
                    </a:solidFill>
                    <a:latin typeface="Times New Roman" panose="02020603050405020304" pitchFamily="18" charset="0"/>
                    <a:cs typeface="Times New Roman" panose="02020603050405020304" pitchFamily="18" charset="0"/>
                  </a:rPr>
                  <a:t>(1, 1)  process is a covariance-stationary white </a:t>
                </a:r>
                <a:r>
                  <a:rPr lang="en-US" dirty="0" smtClean="0">
                    <a:solidFill>
                      <a:schemeClr val="tx1"/>
                    </a:solidFill>
                    <a:latin typeface="Times New Roman" panose="02020603050405020304" pitchFamily="18" charset="0"/>
                    <a:cs typeface="Times New Roman" panose="02020603050405020304" pitchFamily="18" charset="0"/>
                  </a:rPr>
                  <a:t>noise process </a:t>
                </a:r>
                <a:r>
                  <a:rPr lang="en-US" dirty="0">
                    <a:solidFill>
                      <a:schemeClr val="tx1"/>
                    </a:solidFill>
                    <a:latin typeface="Times New Roman" panose="02020603050405020304" pitchFamily="18" charset="0"/>
                    <a:cs typeface="Times New Roman" panose="02020603050405020304" pitchFamily="18" charset="0"/>
                  </a:rPr>
                  <a:t>if and only if </a:t>
                </a:r>
                <a14:m>
                  <m:oMath xmlns:m="http://schemas.openxmlformats.org/officeDocument/2006/math">
                    <m:r>
                      <a:rPr lang="en-US" i="1" dirty="0" smtClean="0">
                        <a:solidFill>
                          <a:schemeClr val="tx1"/>
                        </a:solidFill>
                        <a:latin typeface="Cambria Math"/>
                        <a:cs typeface="Times New Roman" panose="02020603050405020304" pitchFamily="18" charset="0"/>
                      </a:rPr>
                      <m:t>𝛼</m:t>
                    </m:r>
                    <m:r>
                      <a:rPr lang="en-US" i="1" baseline="-25000" dirty="0" smtClean="0">
                        <a:solidFill>
                          <a:schemeClr val="tx1"/>
                        </a:solidFill>
                        <a:latin typeface="Cambria Math"/>
                        <a:cs typeface="Times New Roman" panose="02020603050405020304" pitchFamily="18" charset="0"/>
                      </a:rPr>
                      <m:t>1</m:t>
                    </m:r>
                    <m:r>
                      <a:rPr lang="en-US" i="1" dirty="0" smtClean="0">
                        <a:solidFill>
                          <a:schemeClr val="tx1"/>
                        </a:solidFill>
                        <a:latin typeface="Cambria Math"/>
                        <a:cs typeface="Times New Roman" panose="02020603050405020304" pitchFamily="18" charset="0"/>
                      </a:rPr>
                      <m:t>+</m:t>
                    </m:r>
                    <m:r>
                      <a:rPr lang="en-US" i="1" dirty="0">
                        <a:solidFill>
                          <a:schemeClr val="tx1"/>
                        </a:solidFill>
                        <a:latin typeface="Cambria Math"/>
                        <a:cs typeface="Times New Roman" panose="02020603050405020304" pitchFamily="18" charset="0"/>
                      </a:rPr>
                      <m:t>𝛽</m:t>
                    </m:r>
                    <m:r>
                      <a:rPr lang="en-US" i="1" dirty="0">
                        <a:solidFill>
                          <a:schemeClr val="tx1"/>
                        </a:solidFill>
                        <a:latin typeface="Cambria Math"/>
                        <a:cs typeface="Times New Roman" panose="02020603050405020304" pitchFamily="18" charset="0"/>
                      </a:rPr>
                      <m:t> &lt; 1 </m:t>
                    </m:r>
                  </m:oMath>
                </a14:m>
                <a:r>
                  <a:rPr lang="en-US" dirty="0">
                    <a:solidFill>
                      <a:schemeClr val="tx1"/>
                    </a:solidFill>
                    <a:latin typeface="Times New Roman" panose="02020603050405020304" pitchFamily="18" charset="0"/>
                    <a:cs typeface="Times New Roman" panose="02020603050405020304" pitchFamily="18" charset="0"/>
                  </a:rPr>
                  <a:t>. The variance of the covariance-stationary </a:t>
                </a:r>
                <a:r>
                  <a:rPr lang="en-US" dirty="0" smtClean="0">
                    <a:solidFill>
                      <a:schemeClr val="tx1"/>
                    </a:solidFill>
                    <a:latin typeface="Times New Roman" panose="02020603050405020304" pitchFamily="18" charset="0"/>
                    <a:cs typeface="Times New Roman" panose="02020603050405020304" pitchFamily="18" charset="0"/>
                  </a:rPr>
                  <a:t>process is </a:t>
                </a:r>
                <a:r>
                  <a:rPr lang="en-US" dirty="0">
                    <a:solidFill>
                      <a:schemeClr val="tx1"/>
                    </a:solidFill>
                    <a:latin typeface="Times New Roman" panose="02020603050405020304" pitchFamily="18" charset="0"/>
                    <a:cs typeface="Times New Roman" panose="02020603050405020304" pitchFamily="18" charset="0"/>
                  </a:rPr>
                  <a:t>given by </a:t>
                </a:r>
                <a14:m>
                  <m:oMath xmlns:m="http://schemas.openxmlformats.org/officeDocument/2006/math">
                    <m:r>
                      <a:rPr lang="en-US" i="1" dirty="0" smtClean="0">
                        <a:solidFill>
                          <a:schemeClr val="tx1"/>
                        </a:solidFill>
                        <a:latin typeface="Cambria Math"/>
                        <a:cs typeface="Times New Roman" panose="02020603050405020304" pitchFamily="18" charset="0"/>
                      </a:rPr>
                      <m:t>𝛼</m:t>
                    </m:r>
                    <m:r>
                      <a:rPr lang="en-US" i="1" baseline="-25000" dirty="0" smtClean="0">
                        <a:solidFill>
                          <a:schemeClr val="tx1"/>
                        </a:solidFill>
                        <a:latin typeface="Cambria Math"/>
                        <a:cs typeface="Times New Roman" panose="02020603050405020304" pitchFamily="18" charset="0"/>
                      </a:rPr>
                      <m:t>0</m:t>
                    </m:r>
                    <m:r>
                      <a:rPr lang="en-US" i="1" dirty="0" smtClean="0">
                        <a:solidFill>
                          <a:schemeClr val="tx1"/>
                        </a:solidFill>
                        <a:latin typeface="Cambria Math"/>
                        <a:cs typeface="Times New Roman" panose="02020603050405020304" pitchFamily="18" charset="0"/>
                      </a:rPr>
                      <m:t>/</m:t>
                    </m:r>
                    <m:r>
                      <a:rPr lang="en-US" i="1" dirty="0">
                        <a:solidFill>
                          <a:schemeClr val="tx1"/>
                        </a:solidFill>
                        <a:latin typeface="Cambria Math"/>
                        <a:cs typeface="Times New Roman" panose="02020603050405020304" pitchFamily="18" charset="0"/>
                      </a:rPr>
                      <m:t>(1 − </m:t>
                    </m:r>
                    <m:r>
                      <a:rPr lang="en-US" i="1" dirty="0">
                        <a:solidFill>
                          <a:schemeClr val="tx1"/>
                        </a:solidFill>
                        <a:latin typeface="Cambria Math"/>
                        <a:cs typeface="Times New Roman" panose="02020603050405020304" pitchFamily="18" charset="0"/>
                      </a:rPr>
                      <m:t>𝛼</m:t>
                    </m:r>
                    <m:r>
                      <a:rPr lang="en-US" i="1" baseline="-25000" dirty="0">
                        <a:solidFill>
                          <a:schemeClr val="tx1"/>
                        </a:solidFill>
                        <a:latin typeface="Cambria Math"/>
                        <a:cs typeface="Times New Roman" panose="02020603050405020304" pitchFamily="18" charset="0"/>
                      </a:rPr>
                      <m:t>1</m:t>
                    </m:r>
                    <m:r>
                      <a:rPr lang="en-US" i="1" dirty="0">
                        <a:solidFill>
                          <a:schemeClr val="tx1"/>
                        </a:solidFill>
                        <a:latin typeface="Cambria Math"/>
                        <a:cs typeface="Times New Roman" panose="02020603050405020304" pitchFamily="18" charset="0"/>
                      </a:rPr>
                      <m:t> − </m:t>
                    </m:r>
                    <m:r>
                      <a:rPr lang="en-US" i="1" dirty="0">
                        <a:solidFill>
                          <a:schemeClr val="tx1"/>
                        </a:solidFill>
                        <a:latin typeface="Cambria Math"/>
                        <a:cs typeface="Times New Roman" panose="02020603050405020304" pitchFamily="18" charset="0"/>
                      </a:rPr>
                      <m:t>𝛽</m:t>
                    </m:r>
                    <m:r>
                      <a:rPr lang="en-US" i="1" dirty="0" smtClean="0">
                        <a:solidFill>
                          <a:schemeClr val="tx1"/>
                        </a:solidFill>
                        <a:latin typeface="Cambria Math"/>
                        <a:cs typeface="Times New Roman" panose="02020603050405020304" pitchFamily="18" charset="0"/>
                      </a:rPr>
                      <m:t>)</m:t>
                    </m:r>
                  </m:oMath>
                </a14:m>
                <a:r>
                  <a:rPr lang="en-US" dirty="0" smtClean="0">
                    <a:solidFill>
                      <a:schemeClr val="tx1"/>
                    </a:solidFill>
                    <a:latin typeface="Times New Roman" panose="02020603050405020304" pitchFamily="18" charset="0"/>
                    <a:cs typeface="Times New Roman" panose="02020603050405020304" pitchFamily="18" charset="0"/>
                  </a:rPr>
                  <a:t>.</a:t>
                </a:r>
              </a:p>
              <a:p>
                <a:r>
                  <a:rPr lang="en-US" dirty="0">
                    <a:solidFill>
                      <a:schemeClr val="tx1"/>
                    </a:solidFill>
                    <a:latin typeface="Times New Roman" panose="02020603050405020304" pitchFamily="18" charset="0"/>
                    <a:cs typeface="Times New Roman" panose="02020603050405020304" pitchFamily="18" charset="0"/>
                  </a:rPr>
                  <a:t>In GARCH(1,1</a:t>
                </a:r>
                <a:r>
                  <a:rPr lang="en-US" dirty="0" smtClean="0">
                    <a:solidFill>
                      <a:schemeClr val="tx1"/>
                    </a:solidFill>
                    <a:latin typeface="Times New Roman" panose="02020603050405020304" pitchFamily="18" charset="0"/>
                    <a:cs typeface="Times New Roman" panose="02020603050405020304" pitchFamily="18" charset="0"/>
                  </a:rPr>
                  <a:t>), the distribution of </a:t>
                </a:r>
                <a14:m>
                  <m:oMath xmlns:m="http://schemas.openxmlformats.org/officeDocument/2006/math">
                    <m:sSub>
                      <m:sSubPr>
                        <m:ctrlPr>
                          <a:rPr lang="en-US" i="1">
                            <a:solidFill>
                              <a:schemeClr val="tx1"/>
                            </a:solidFill>
                            <a:latin typeface="Cambria Math"/>
                          </a:rPr>
                        </m:ctrlPr>
                      </m:sSubPr>
                      <m:e>
                        <m:r>
                          <a:rPr lang="en-US" i="1">
                            <a:solidFill>
                              <a:schemeClr val="tx1"/>
                            </a:solidFill>
                            <a:latin typeface="Cambria Math"/>
                          </a:rPr>
                          <m:t>𝑋</m:t>
                        </m:r>
                      </m:e>
                      <m:sub>
                        <m:r>
                          <a:rPr lang="en-US" i="1">
                            <a:solidFill>
                              <a:schemeClr val="tx1"/>
                            </a:solidFill>
                            <a:latin typeface="Cambria Math"/>
                          </a:rPr>
                          <m:t>𝑡</m:t>
                        </m:r>
                      </m:sub>
                    </m:sSub>
                  </m:oMath>
                </a14:m>
                <a:r>
                  <a:rPr lang="en-US" dirty="0" smtClean="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is </a:t>
                </a:r>
                <a:r>
                  <a:rPr lang="en-US" dirty="0" smtClean="0">
                    <a:solidFill>
                      <a:schemeClr val="tx1"/>
                    </a:solidFill>
                    <a:latin typeface="Times New Roman" panose="02020603050405020304" pitchFamily="18" charset="0"/>
                    <a:cs typeface="Times New Roman" panose="02020603050405020304" pitchFamily="18" charset="0"/>
                  </a:rPr>
                  <a:t>also mostly leptokurtic – but can be normal.</a:t>
                </a:r>
              </a:p>
              <a:p>
                <a:pPr marL="0" indent="0">
                  <a:buNone/>
                </a:pPr>
                <a14:m>
                  <m:oMathPara xmlns:m="http://schemas.openxmlformats.org/officeDocument/2006/math">
                    <m:oMathParaPr>
                      <m:jc m:val="centerGroup"/>
                    </m:oMathParaPr>
                    <m:oMath xmlns:m="http://schemas.openxmlformats.org/officeDocument/2006/math">
                      <m:r>
                        <a:rPr lang="en-US" i="1">
                          <a:solidFill>
                            <a:schemeClr val="tx1"/>
                          </a:solidFill>
                          <a:latin typeface="Cambria Math"/>
                        </a:rPr>
                        <m:t>𝐾𝑢𝑟𝑡</m:t>
                      </m:r>
                      <m:d>
                        <m:dPr>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a:rPr>
                                <m:t>𝑋</m:t>
                              </m:r>
                            </m:e>
                            <m:sub>
                              <m:r>
                                <a:rPr lang="en-US" i="1">
                                  <a:solidFill>
                                    <a:schemeClr val="tx1"/>
                                  </a:solidFill>
                                  <a:latin typeface="Cambria Math"/>
                                </a:rPr>
                                <m:t>𝑡</m:t>
                              </m:r>
                            </m:sub>
                          </m:sSub>
                        </m:e>
                      </m:d>
                      <m:r>
                        <a:rPr lang="en-US" i="1">
                          <a:solidFill>
                            <a:schemeClr val="tx1"/>
                          </a:solidFill>
                          <a:latin typeface="Cambria Math"/>
                        </a:rPr>
                        <m:t>=3</m:t>
                      </m:r>
                      <m:f>
                        <m:fPr>
                          <m:ctrlPr>
                            <a:rPr lang="en-US" i="1">
                              <a:solidFill>
                                <a:schemeClr val="tx1"/>
                              </a:solidFill>
                              <a:latin typeface="Cambria Math"/>
                            </a:rPr>
                          </m:ctrlPr>
                        </m:fPr>
                        <m:num>
                          <m:r>
                            <a:rPr lang="en-US" i="1">
                              <a:solidFill>
                                <a:schemeClr val="tx1"/>
                              </a:solidFill>
                              <a:latin typeface="Cambria Math"/>
                            </a:rPr>
                            <m:t>1−</m:t>
                          </m:r>
                          <m:sSup>
                            <m:sSupPr>
                              <m:ctrlPr>
                                <a:rPr lang="en-US" i="1" smtClean="0">
                                  <a:solidFill>
                                    <a:schemeClr val="tx1"/>
                                  </a:solidFill>
                                  <a:latin typeface="Cambria Math"/>
                                </a:rPr>
                              </m:ctrlPr>
                            </m:sSupPr>
                            <m:e>
                              <m:d>
                                <m:dPr>
                                  <m:ctrlPr>
                                    <a:rPr lang="en-US" i="1">
                                      <a:solidFill>
                                        <a:schemeClr val="tx1"/>
                                      </a:solidFill>
                                      <a:latin typeface="Cambria Math"/>
                                    </a:rPr>
                                  </m:ctrlPr>
                                </m:dPr>
                                <m:e>
                                  <m:r>
                                    <a:rPr lang="en-US" i="1" dirty="0">
                                      <a:solidFill>
                                        <a:schemeClr val="tx1"/>
                                      </a:solidFill>
                                      <a:latin typeface="Cambria Math"/>
                                      <a:cs typeface="Times New Roman" panose="02020603050405020304" pitchFamily="18" charset="0"/>
                                    </a:rPr>
                                    <m:t>𝛼</m:t>
                                  </m:r>
                                  <m:r>
                                    <a:rPr lang="en-US" i="1" baseline="-25000" dirty="0">
                                      <a:solidFill>
                                        <a:schemeClr val="tx1"/>
                                      </a:solidFill>
                                      <a:latin typeface="Cambria Math"/>
                                      <a:cs typeface="Times New Roman" panose="02020603050405020304" pitchFamily="18" charset="0"/>
                                    </a:rPr>
                                    <m:t>1</m:t>
                                  </m:r>
                                  <m:r>
                                    <a:rPr lang="en-US" i="1" dirty="0">
                                      <a:solidFill>
                                        <a:schemeClr val="tx1"/>
                                      </a:solidFill>
                                      <a:latin typeface="Cambria Math"/>
                                      <a:cs typeface="Times New Roman" panose="02020603050405020304" pitchFamily="18" charset="0"/>
                                    </a:rPr>
                                    <m:t>+</m:t>
                                  </m:r>
                                  <m:r>
                                    <a:rPr lang="en-US" i="1" dirty="0">
                                      <a:solidFill>
                                        <a:schemeClr val="tx1"/>
                                      </a:solidFill>
                                      <a:latin typeface="Cambria Math"/>
                                      <a:cs typeface="Times New Roman" panose="02020603050405020304" pitchFamily="18" charset="0"/>
                                    </a:rPr>
                                    <m:t>𝛽</m:t>
                                  </m:r>
                                </m:e>
                              </m:d>
                            </m:e>
                            <m:sup>
                              <m:r>
                                <a:rPr lang="en-US" b="0" i="1" smtClean="0">
                                  <a:solidFill>
                                    <a:schemeClr val="tx1"/>
                                  </a:solidFill>
                                  <a:latin typeface="Cambria Math"/>
                                </a:rPr>
                                <m:t>2</m:t>
                              </m:r>
                            </m:sup>
                          </m:sSup>
                        </m:num>
                        <m:den>
                          <m:r>
                            <a:rPr lang="en-US" i="1">
                              <a:solidFill>
                                <a:schemeClr val="tx1"/>
                              </a:solidFill>
                              <a:latin typeface="Cambria Math"/>
                            </a:rPr>
                            <m:t>1−</m:t>
                          </m:r>
                          <m:sSup>
                            <m:sSupPr>
                              <m:ctrlPr>
                                <a:rPr lang="en-US" i="1">
                                  <a:solidFill>
                                    <a:schemeClr val="tx1"/>
                                  </a:solidFill>
                                  <a:latin typeface="Cambria Math"/>
                                </a:rPr>
                              </m:ctrlPr>
                            </m:sSupPr>
                            <m:e>
                              <m:d>
                                <m:dPr>
                                  <m:ctrlPr>
                                    <a:rPr lang="en-US" i="1">
                                      <a:solidFill>
                                        <a:schemeClr val="tx1"/>
                                      </a:solidFill>
                                      <a:latin typeface="Cambria Math"/>
                                    </a:rPr>
                                  </m:ctrlPr>
                                </m:dPr>
                                <m:e>
                                  <m:r>
                                    <a:rPr lang="en-US" i="1" dirty="0">
                                      <a:solidFill>
                                        <a:schemeClr val="tx1"/>
                                      </a:solidFill>
                                      <a:latin typeface="Cambria Math"/>
                                      <a:cs typeface="Times New Roman" panose="02020603050405020304" pitchFamily="18" charset="0"/>
                                    </a:rPr>
                                    <m:t>𝛼</m:t>
                                  </m:r>
                                  <m:r>
                                    <a:rPr lang="en-US" i="1" baseline="-25000" dirty="0">
                                      <a:solidFill>
                                        <a:schemeClr val="tx1"/>
                                      </a:solidFill>
                                      <a:latin typeface="Cambria Math"/>
                                      <a:cs typeface="Times New Roman" panose="02020603050405020304" pitchFamily="18" charset="0"/>
                                    </a:rPr>
                                    <m:t>1</m:t>
                                  </m:r>
                                  <m:r>
                                    <a:rPr lang="en-US" i="1" dirty="0">
                                      <a:solidFill>
                                        <a:schemeClr val="tx1"/>
                                      </a:solidFill>
                                      <a:latin typeface="Cambria Math"/>
                                      <a:cs typeface="Times New Roman" panose="02020603050405020304" pitchFamily="18" charset="0"/>
                                    </a:rPr>
                                    <m:t>+</m:t>
                                  </m:r>
                                  <m:r>
                                    <a:rPr lang="en-US" i="1" dirty="0">
                                      <a:solidFill>
                                        <a:schemeClr val="tx1"/>
                                      </a:solidFill>
                                      <a:latin typeface="Cambria Math"/>
                                      <a:cs typeface="Times New Roman" panose="02020603050405020304" pitchFamily="18" charset="0"/>
                                    </a:rPr>
                                    <m:t>𝛽</m:t>
                                  </m:r>
                                </m:e>
                              </m:d>
                            </m:e>
                            <m:sup>
                              <m:r>
                                <a:rPr lang="en-US" i="1">
                                  <a:solidFill>
                                    <a:schemeClr val="tx1"/>
                                  </a:solidFill>
                                  <a:latin typeface="Cambria Math"/>
                                </a:rPr>
                                <m:t>2</m:t>
                              </m:r>
                            </m:sup>
                          </m:sSup>
                          <m:r>
                            <a:rPr lang="en-US" b="0" i="1" smtClean="0">
                              <a:solidFill>
                                <a:schemeClr val="tx1"/>
                              </a:solidFill>
                              <a:latin typeface="Cambria Math"/>
                            </a:rPr>
                            <m:t>−2</m:t>
                          </m:r>
                          <m:sSubSup>
                            <m:sSubSupPr>
                              <m:ctrlPr>
                                <a:rPr lang="en-US" i="1">
                                  <a:solidFill>
                                    <a:schemeClr val="tx1"/>
                                  </a:solidFill>
                                  <a:latin typeface="Cambria Math"/>
                                  <a:cs typeface="Times New Roman"/>
                                </a:rPr>
                              </m:ctrlPr>
                            </m:sSubSupPr>
                            <m:e>
                              <m:r>
                                <a:rPr lang="en-US" i="1" smtClean="0">
                                  <a:solidFill>
                                    <a:schemeClr val="tx1"/>
                                  </a:solidFill>
                                  <a:latin typeface="Cambria Math"/>
                                  <a:ea typeface="Cambria Math"/>
                                  <a:cs typeface="Times New Roman"/>
                                </a:rPr>
                                <m:t>𝛼</m:t>
                              </m:r>
                            </m:e>
                            <m:sub>
                              <m:r>
                                <a:rPr lang="en-US" b="0" i="1" smtClean="0">
                                  <a:solidFill>
                                    <a:schemeClr val="tx1"/>
                                  </a:solidFill>
                                  <a:latin typeface="Cambria Math"/>
                                  <a:cs typeface="Times New Roman"/>
                                </a:rPr>
                                <m:t>1</m:t>
                              </m:r>
                            </m:sub>
                            <m:sup>
                              <m:r>
                                <a:rPr lang="en-US" i="1">
                                  <a:solidFill>
                                    <a:schemeClr val="tx1"/>
                                  </a:solidFill>
                                  <a:latin typeface="Cambria Math"/>
                                  <a:cs typeface="Times New Roman"/>
                                </a:rPr>
                                <m:t>2</m:t>
                              </m:r>
                            </m:sup>
                          </m:sSubSup>
                        </m:den>
                      </m:f>
                      <m:r>
                        <a:rPr lang="en-US" i="1" smtClean="0">
                          <a:solidFill>
                            <a:schemeClr val="tx1"/>
                          </a:solidFill>
                          <a:latin typeface="Cambria Math"/>
                        </a:rPr>
                        <m:t>≥</m:t>
                      </m:r>
                      <m:r>
                        <a:rPr lang="en-US" i="1">
                          <a:solidFill>
                            <a:schemeClr val="tx1"/>
                          </a:solidFill>
                          <a:latin typeface="Cambria Math"/>
                        </a:rPr>
                        <m:t>3</m:t>
                      </m:r>
                    </m:oMath>
                  </m:oMathPara>
                </a14:m>
                <a:endParaRPr lang="en-US" dirty="0">
                  <a:solidFill>
                    <a:schemeClr val="tx1"/>
                  </a:solidFill>
                  <a:latin typeface="Times New Roman"/>
                </a:endParaRPr>
              </a:p>
              <a:p>
                <a:endParaRPr lang="en-US" dirty="0" smtClean="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9275" y="942771"/>
                <a:ext cx="8420554" cy="5656621"/>
              </a:xfrm>
              <a:blipFill rotWithShape="1">
                <a:blip r:embed="rId3"/>
                <a:stretch>
                  <a:fillRect l="-1014" r="-144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F5CE407-6216-4202-80E4-A30DC2F709B2}" type="slidenum">
              <a:rPr lang="en-US" smtClean="0"/>
              <a:pPr/>
              <a:t>28</a:t>
            </a:fld>
            <a:endParaRPr lang="en-US"/>
          </a:p>
        </p:txBody>
      </p:sp>
    </p:spTree>
    <p:extLst>
      <p:ext uri="{BB962C8B-B14F-4D97-AF65-F5344CB8AC3E}">
        <p14:creationId xmlns:p14="http://schemas.microsoft.com/office/powerpoint/2010/main" val="39777359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33515"/>
            <a:ext cx="8042276" cy="651878"/>
          </a:xfrm>
        </p:spPr>
        <p:txBody>
          <a:bodyPr/>
          <a:lstStyle/>
          <a:p>
            <a:pPr algn="l"/>
            <a:r>
              <a:rPr lang="en-US" dirty="0" smtClean="0">
                <a:latin typeface="Times New Roman"/>
                <a:cs typeface="Times New Roman"/>
              </a:rPr>
              <a:t>Time series-GARCH</a:t>
            </a:r>
            <a:endParaRPr lang="en-US" dirty="0">
              <a:latin typeface="Times New Roman"/>
              <a:cs typeface="Times New Roman"/>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9275" y="942771"/>
                <a:ext cx="8042276" cy="5656621"/>
              </a:xfrm>
            </p:spPr>
            <p:txBody>
              <a:bodyPr/>
              <a:lstStyle/>
              <a:p>
                <a:endParaRPr lang="en-US" dirty="0" smtClean="0">
                  <a:solidFill>
                    <a:schemeClr val="tx1"/>
                  </a:solidFill>
                  <a:latin typeface="Times New Roman" panose="02020603050405020304" pitchFamily="18" charset="0"/>
                  <a:cs typeface="Times New Roman" panose="02020603050405020304" pitchFamily="18" charset="0"/>
                </a:endParaRPr>
              </a:p>
              <a:p>
                <a:r>
                  <a:rPr lang="en-US" dirty="0" smtClean="0">
                    <a:solidFill>
                      <a:schemeClr val="tx1"/>
                    </a:solidFill>
                    <a:latin typeface="Times New Roman" panose="02020603050405020304" pitchFamily="18" charset="0"/>
                    <a:cs typeface="Times New Roman" panose="02020603050405020304" pitchFamily="18" charset="0"/>
                  </a:rPr>
                  <a:t>We can rewrite the GARCH(1,1) as</a:t>
                </a:r>
              </a:p>
              <a:p>
                <a:endParaRPr lang="en-US" sz="800" dirty="0" smtClean="0">
                  <a:solidFill>
                    <a:schemeClr val="tx1"/>
                  </a:solidFill>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Sup>
                        <m:sSubSupPr>
                          <m:ctrlPr>
                            <a:rPr lang="en-US" i="1">
                              <a:solidFill>
                                <a:schemeClr val="tx1"/>
                              </a:solidFill>
                              <a:latin typeface="Cambria Math"/>
                            </a:rPr>
                          </m:ctrlPr>
                        </m:sSubSupPr>
                        <m:e>
                          <m:r>
                            <a:rPr lang="en-US" i="1">
                              <a:solidFill>
                                <a:schemeClr val="tx1"/>
                              </a:solidFill>
                              <a:latin typeface="Cambria Math"/>
                            </a:rPr>
                            <m:t>𝑋</m:t>
                          </m:r>
                        </m:e>
                        <m:sub>
                          <m:r>
                            <a:rPr lang="en-US" i="1">
                              <a:solidFill>
                                <a:schemeClr val="tx1"/>
                              </a:solidFill>
                              <a:latin typeface="Cambria Math"/>
                            </a:rPr>
                            <m:t>𝑡</m:t>
                          </m:r>
                        </m:sub>
                        <m:sup>
                          <m:r>
                            <a:rPr lang="en-US" i="1">
                              <a:solidFill>
                                <a:schemeClr val="tx1"/>
                              </a:solidFill>
                              <a:latin typeface="Cambria Math"/>
                            </a:rPr>
                            <m:t>2</m:t>
                          </m:r>
                        </m:sup>
                      </m:sSubSup>
                      <m:r>
                        <a:rPr lang="en-US" i="1">
                          <a:solidFill>
                            <a:schemeClr val="tx1"/>
                          </a:solidFill>
                          <a:latin typeface="Cambria Math"/>
                        </a:rPr>
                        <m:t>=</m:t>
                      </m:r>
                      <m:sSubSup>
                        <m:sSubSupPr>
                          <m:ctrlPr>
                            <a:rPr lang="en-US" i="1">
                              <a:solidFill>
                                <a:schemeClr val="tx1"/>
                              </a:solidFill>
                              <a:latin typeface="Cambria Math"/>
                              <a:cs typeface="Times New Roman"/>
                            </a:rPr>
                          </m:ctrlPr>
                        </m:sSubSupPr>
                        <m:e>
                          <m:r>
                            <a:rPr lang="en-US" i="1">
                              <a:solidFill>
                                <a:schemeClr val="tx1"/>
                              </a:solidFill>
                              <a:latin typeface="Cambria Math"/>
                              <a:ea typeface="Cambria Math"/>
                              <a:cs typeface="Times New Roman"/>
                            </a:rPr>
                            <m:t>𝜎</m:t>
                          </m:r>
                        </m:e>
                        <m:sub>
                          <m:r>
                            <a:rPr lang="en-US" i="1">
                              <a:solidFill>
                                <a:schemeClr val="tx1"/>
                              </a:solidFill>
                              <a:latin typeface="Cambria Math"/>
                              <a:cs typeface="Times New Roman"/>
                            </a:rPr>
                            <m:t>𝑡</m:t>
                          </m:r>
                        </m:sub>
                        <m:sup>
                          <m:r>
                            <a:rPr lang="en-US" i="1">
                              <a:solidFill>
                                <a:schemeClr val="tx1"/>
                              </a:solidFill>
                              <a:latin typeface="Cambria Math"/>
                              <a:cs typeface="Times New Roman"/>
                            </a:rPr>
                            <m:t>2</m:t>
                          </m:r>
                        </m:sup>
                      </m:sSubSup>
                      <m:sSubSup>
                        <m:sSubSupPr>
                          <m:ctrlPr>
                            <a:rPr lang="en-US" i="1">
                              <a:solidFill>
                                <a:schemeClr val="tx1"/>
                              </a:solidFill>
                              <a:latin typeface="Cambria Math"/>
                              <a:cs typeface="Times New Roman"/>
                            </a:rPr>
                          </m:ctrlPr>
                        </m:sSubSupPr>
                        <m:e>
                          <m:r>
                            <a:rPr lang="en-US" i="1">
                              <a:solidFill>
                                <a:schemeClr val="tx1"/>
                              </a:solidFill>
                              <a:latin typeface="Cambria Math"/>
                              <a:ea typeface="Cambria Math"/>
                              <a:cs typeface="Times New Roman"/>
                            </a:rPr>
                            <m:t>𝑍</m:t>
                          </m:r>
                        </m:e>
                        <m:sub>
                          <m:r>
                            <a:rPr lang="en-US" i="1">
                              <a:solidFill>
                                <a:schemeClr val="tx1"/>
                              </a:solidFill>
                              <a:latin typeface="Cambria Math"/>
                              <a:cs typeface="Times New Roman"/>
                            </a:rPr>
                            <m:t>𝑡</m:t>
                          </m:r>
                        </m:sub>
                        <m:sup>
                          <m:r>
                            <a:rPr lang="en-US" i="1">
                              <a:solidFill>
                                <a:schemeClr val="tx1"/>
                              </a:solidFill>
                              <a:latin typeface="Cambria Math"/>
                              <a:cs typeface="Times New Roman"/>
                            </a:rPr>
                            <m:t>2</m:t>
                          </m:r>
                        </m:sup>
                      </m:sSubSup>
                      <m:r>
                        <a:rPr lang="en-US" i="1">
                          <a:solidFill>
                            <a:schemeClr val="tx1"/>
                          </a:solidFill>
                          <a:latin typeface="Cambria Math"/>
                          <a:cs typeface="Times New Roman"/>
                        </a:rPr>
                        <m:t>=</m:t>
                      </m:r>
                      <m:sSub>
                        <m:sSubPr>
                          <m:ctrlPr>
                            <a:rPr lang="en-US" i="1">
                              <a:solidFill>
                                <a:schemeClr val="tx1"/>
                              </a:solidFill>
                              <a:latin typeface="Cambria Math"/>
                              <a:cs typeface="Times New Roman"/>
                            </a:rPr>
                          </m:ctrlPr>
                        </m:sSubPr>
                        <m:e>
                          <m:r>
                            <a:rPr lang="en-US" i="1">
                              <a:solidFill>
                                <a:schemeClr val="tx1"/>
                              </a:solidFill>
                              <a:latin typeface="Cambria Math"/>
                              <a:ea typeface="Cambria Math"/>
                              <a:cs typeface="Times New Roman"/>
                            </a:rPr>
                            <m:t>𝛼</m:t>
                          </m:r>
                        </m:e>
                        <m:sub>
                          <m:r>
                            <a:rPr lang="en-US" i="1">
                              <a:solidFill>
                                <a:schemeClr val="tx1"/>
                              </a:solidFill>
                              <a:latin typeface="Cambria Math"/>
                              <a:ea typeface="Cambria Math"/>
                              <a:cs typeface="Times New Roman"/>
                            </a:rPr>
                            <m:t>0</m:t>
                          </m:r>
                        </m:sub>
                      </m:sSub>
                      <m:r>
                        <a:rPr lang="en-US" i="1">
                          <a:solidFill>
                            <a:schemeClr val="tx1"/>
                          </a:solidFill>
                          <a:latin typeface="Cambria Math"/>
                          <a:ea typeface="Cambria Math"/>
                          <a:cs typeface="Times New Roman"/>
                        </a:rPr>
                        <m:t>+</m:t>
                      </m:r>
                      <m:d>
                        <m:dPr>
                          <m:ctrlPr>
                            <a:rPr lang="en-US" i="1" smtClean="0">
                              <a:solidFill>
                                <a:schemeClr val="tx1"/>
                              </a:solidFill>
                              <a:latin typeface="Cambria Math"/>
                              <a:ea typeface="Cambria Math"/>
                              <a:cs typeface="Times New Roman"/>
                            </a:rPr>
                          </m:ctrlPr>
                        </m:dPr>
                        <m:e>
                          <m:r>
                            <a:rPr lang="en-US" i="1" dirty="0">
                              <a:solidFill>
                                <a:schemeClr val="tx1"/>
                              </a:solidFill>
                              <a:latin typeface="Cambria Math"/>
                              <a:cs typeface="Times New Roman" panose="02020603050405020304" pitchFamily="18" charset="0"/>
                            </a:rPr>
                            <m:t>𝛼</m:t>
                          </m:r>
                          <m:r>
                            <a:rPr lang="en-US" i="1" baseline="-25000" dirty="0">
                              <a:solidFill>
                                <a:schemeClr val="tx1"/>
                              </a:solidFill>
                              <a:latin typeface="Cambria Math"/>
                              <a:cs typeface="Times New Roman" panose="02020603050405020304" pitchFamily="18" charset="0"/>
                            </a:rPr>
                            <m:t>1</m:t>
                          </m:r>
                          <m:r>
                            <a:rPr lang="en-US" i="1" dirty="0">
                              <a:solidFill>
                                <a:schemeClr val="tx1"/>
                              </a:solidFill>
                              <a:latin typeface="Cambria Math"/>
                              <a:cs typeface="Times New Roman" panose="02020603050405020304" pitchFamily="18" charset="0"/>
                            </a:rPr>
                            <m:t>+</m:t>
                          </m:r>
                          <m:r>
                            <a:rPr lang="en-US" i="1" dirty="0">
                              <a:solidFill>
                                <a:schemeClr val="tx1"/>
                              </a:solidFill>
                              <a:latin typeface="Cambria Math"/>
                              <a:cs typeface="Times New Roman" panose="02020603050405020304" pitchFamily="18" charset="0"/>
                            </a:rPr>
                            <m:t>𝛽</m:t>
                          </m:r>
                        </m:e>
                      </m:d>
                      <m:sSubSup>
                        <m:sSubSupPr>
                          <m:ctrlPr>
                            <a:rPr lang="en-US" i="1">
                              <a:solidFill>
                                <a:schemeClr val="tx1"/>
                              </a:solidFill>
                              <a:latin typeface="Cambria Math"/>
                            </a:rPr>
                          </m:ctrlPr>
                        </m:sSubSupPr>
                        <m:e>
                          <m:r>
                            <a:rPr lang="en-US" i="1">
                              <a:solidFill>
                                <a:schemeClr val="tx1"/>
                              </a:solidFill>
                              <a:latin typeface="Cambria Math"/>
                            </a:rPr>
                            <m:t>𝑋</m:t>
                          </m:r>
                        </m:e>
                        <m:sub>
                          <m:r>
                            <a:rPr lang="en-US" i="1">
                              <a:solidFill>
                                <a:schemeClr val="tx1"/>
                              </a:solidFill>
                              <a:latin typeface="Cambria Math"/>
                            </a:rPr>
                            <m:t>𝑡</m:t>
                          </m:r>
                          <m:r>
                            <a:rPr lang="en-US" i="1">
                              <a:solidFill>
                                <a:schemeClr val="tx1"/>
                              </a:solidFill>
                              <a:latin typeface="Cambria Math"/>
                            </a:rPr>
                            <m:t>−1</m:t>
                          </m:r>
                        </m:sub>
                        <m:sup>
                          <m:r>
                            <a:rPr lang="en-US" i="1">
                              <a:solidFill>
                                <a:schemeClr val="tx1"/>
                              </a:solidFill>
                              <a:latin typeface="Cambria Math"/>
                            </a:rPr>
                            <m:t>2</m:t>
                          </m:r>
                        </m:sup>
                      </m:sSubSup>
                      <m:r>
                        <a:rPr lang="en-US" b="0" i="1" smtClean="0">
                          <a:solidFill>
                            <a:schemeClr val="tx1"/>
                          </a:solidFill>
                          <a:latin typeface="Cambria Math"/>
                        </a:rPr>
                        <m:t>−</m:t>
                      </m:r>
                      <m:r>
                        <a:rPr lang="en-US" b="0" i="1" smtClean="0">
                          <a:solidFill>
                            <a:schemeClr val="tx1"/>
                          </a:solidFill>
                          <a:latin typeface="Cambria Math"/>
                          <a:ea typeface="Cambria Math"/>
                        </a:rPr>
                        <m:t>𝛽</m:t>
                      </m:r>
                      <m:sSub>
                        <m:sSubPr>
                          <m:ctrlPr>
                            <a:rPr lang="en-US" i="1">
                              <a:solidFill>
                                <a:schemeClr val="tx1"/>
                              </a:solidFill>
                              <a:latin typeface="Cambria Math"/>
                            </a:rPr>
                          </m:ctrlPr>
                        </m:sSubPr>
                        <m:e>
                          <m:r>
                            <a:rPr lang="en-US" i="1">
                              <a:solidFill>
                                <a:schemeClr val="tx1"/>
                              </a:solidFill>
                              <a:latin typeface="Cambria Math"/>
                            </a:rPr>
                            <m:t>𝑉</m:t>
                          </m:r>
                        </m:e>
                        <m:sub>
                          <m:r>
                            <a:rPr lang="en-US" i="1">
                              <a:solidFill>
                                <a:schemeClr val="tx1"/>
                              </a:solidFill>
                              <a:latin typeface="Cambria Math"/>
                            </a:rPr>
                            <m:t>𝑡</m:t>
                          </m:r>
                          <m:r>
                            <a:rPr lang="en-US" b="0" i="1" smtClean="0">
                              <a:solidFill>
                                <a:schemeClr val="tx1"/>
                              </a:solidFill>
                              <a:latin typeface="Cambria Math"/>
                            </a:rPr>
                            <m:t>−1</m:t>
                          </m:r>
                        </m:sub>
                      </m:sSub>
                      <m:r>
                        <a:rPr lang="en-US" i="1">
                          <a:solidFill>
                            <a:schemeClr val="tx1"/>
                          </a:solidFill>
                          <a:latin typeface="Cambria Math"/>
                        </a:rPr>
                        <m:t>+</m:t>
                      </m:r>
                      <m:sSub>
                        <m:sSubPr>
                          <m:ctrlPr>
                            <a:rPr lang="en-US" i="1">
                              <a:solidFill>
                                <a:schemeClr val="tx1"/>
                              </a:solidFill>
                              <a:latin typeface="Cambria Math"/>
                            </a:rPr>
                          </m:ctrlPr>
                        </m:sSubPr>
                        <m:e>
                          <m:r>
                            <a:rPr lang="en-US" i="1">
                              <a:solidFill>
                                <a:schemeClr val="tx1"/>
                              </a:solidFill>
                              <a:latin typeface="Cambria Math"/>
                            </a:rPr>
                            <m:t>𝑉</m:t>
                          </m:r>
                        </m:e>
                        <m:sub>
                          <m:r>
                            <a:rPr lang="en-US" i="1">
                              <a:solidFill>
                                <a:schemeClr val="tx1"/>
                              </a:solidFill>
                              <a:latin typeface="Cambria Math"/>
                            </a:rPr>
                            <m:t>𝑡</m:t>
                          </m:r>
                        </m:sub>
                      </m:sSub>
                    </m:oMath>
                  </m:oMathPara>
                </a14:m>
                <a:endParaRPr lang="en-US"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    where    </a:t>
                </a:r>
                <a:endParaRPr lang="en-US" dirty="0">
                  <a:solidFill>
                    <a:schemeClr val="tx1"/>
                  </a:solidFill>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a:rPr>
                          </m:ctrlPr>
                        </m:sSubPr>
                        <m:e>
                          <m:r>
                            <a:rPr lang="en-US" i="1">
                              <a:solidFill>
                                <a:schemeClr val="tx1"/>
                              </a:solidFill>
                              <a:latin typeface="Cambria Math"/>
                            </a:rPr>
                            <m:t>𝑉</m:t>
                          </m:r>
                        </m:e>
                        <m:sub>
                          <m:r>
                            <a:rPr lang="en-US" i="1">
                              <a:solidFill>
                                <a:schemeClr val="tx1"/>
                              </a:solidFill>
                              <a:latin typeface="Cambria Math"/>
                            </a:rPr>
                            <m:t>𝑡</m:t>
                          </m:r>
                        </m:sub>
                      </m:sSub>
                      <m:r>
                        <a:rPr lang="en-US">
                          <a:solidFill>
                            <a:schemeClr val="tx1"/>
                          </a:solidFill>
                          <a:latin typeface="Cambria Math"/>
                        </a:rPr>
                        <m:t>=</m:t>
                      </m:r>
                      <m:sSubSup>
                        <m:sSubSupPr>
                          <m:ctrlPr>
                            <a:rPr lang="en-US" i="1">
                              <a:solidFill>
                                <a:schemeClr val="tx1"/>
                              </a:solidFill>
                              <a:latin typeface="Cambria Math"/>
                              <a:cs typeface="Times New Roman"/>
                            </a:rPr>
                          </m:ctrlPr>
                        </m:sSubSupPr>
                        <m:e>
                          <m:r>
                            <a:rPr lang="en-US" i="1">
                              <a:solidFill>
                                <a:schemeClr val="tx1"/>
                              </a:solidFill>
                              <a:latin typeface="Cambria Math"/>
                              <a:ea typeface="Cambria Math"/>
                              <a:cs typeface="Times New Roman"/>
                            </a:rPr>
                            <m:t>𝜎</m:t>
                          </m:r>
                        </m:e>
                        <m:sub>
                          <m:r>
                            <a:rPr lang="en-US" i="1">
                              <a:solidFill>
                                <a:schemeClr val="tx1"/>
                              </a:solidFill>
                              <a:latin typeface="Cambria Math"/>
                              <a:cs typeface="Times New Roman"/>
                            </a:rPr>
                            <m:t>𝑡</m:t>
                          </m:r>
                        </m:sub>
                        <m:sup>
                          <m:r>
                            <a:rPr lang="en-US" i="1">
                              <a:solidFill>
                                <a:schemeClr val="tx1"/>
                              </a:solidFill>
                              <a:latin typeface="Cambria Math"/>
                              <a:cs typeface="Times New Roman"/>
                            </a:rPr>
                            <m:t>2</m:t>
                          </m:r>
                        </m:sup>
                      </m:sSubSup>
                      <m:d>
                        <m:dPr>
                          <m:ctrlPr>
                            <a:rPr lang="en-US" i="1">
                              <a:solidFill>
                                <a:schemeClr val="tx1"/>
                              </a:solidFill>
                              <a:latin typeface="Cambria Math"/>
                              <a:cs typeface="Times New Roman"/>
                            </a:rPr>
                          </m:ctrlPr>
                        </m:dPr>
                        <m:e>
                          <m:sSubSup>
                            <m:sSubSupPr>
                              <m:ctrlPr>
                                <a:rPr lang="en-US" i="1">
                                  <a:solidFill>
                                    <a:schemeClr val="tx1"/>
                                  </a:solidFill>
                                  <a:latin typeface="Cambria Math"/>
                                  <a:cs typeface="Times New Roman"/>
                                </a:rPr>
                              </m:ctrlPr>
                            </m:sSubSupPr>
                            <m:e>
                              <m:r>
                                <a:rPr lang="en-US" i="1">
                                  <a:solidFill>
                                    <a:schemeClr val="tx1"/>
                                  </a:solidFill>
                                  <a:latin typeface="Cambria Math"/>
                                  <a:ea typeface="Cambria Math"/>
                                  <a:cs typeface="Times New Roman"/>
                                </a:rPr>
                                <m:t>𝑍</m:t>
                              </m:r>
                            </m:e>
                            <m:sub>
                              <m:r>
                                <a:rPr lang="en-US" i="1">
                                  <a:solidFill>
                                    <a:schemeClr val="tx1"/>
                                  </a:solidFill>
                                  <a:latin typeface="Cambria Math"/>
                                  <a:cs typeface="Times New Roman"/>
                                </a:rPr>
                                <m:t>𝑡</m:t>
                              </m:r>
                            </m:sub>
                            <m:sup>
                              <m:r>
                                <a:rPr lang="en-US" i="1">
                                  <a:solidFill>
                                    <a:schemeClr val="tx1"/>
                                  </a:solidFill>
                                  <a:latin typeface="Cambria Math"/>
                                  <a:cs typeface="Times New Roman"/>
                                </a:rPr>
                                <m:t>2</m:t>
                              </m:r>
                            </m:sup>
                          </m:sSubSup>
                          <m:r>
                            <a:rPr lang="en-US" i="1">
                              <a:solidFill>
                                <a:schemeClr val="tx1"/>
                              </a:solidFill>
                              <a:latin typeface="Cambria Math"/>
                              <a:cs typeface="Times New Roman"/>
                            </a:rPr>
                            <m:t>−1</m:t>
                          </m:r>
                        </m:e>
                      </m:d>
                    </m:oMath>
                  </m:oMathPara>
                </a14:m>
                <a:endParaRPr lang="en-US" dirty="0">
                  <a:solidFill>
                    <a:schemeClr val="tx1"/>
                  </a:solidFill>
                  <a:latin typeface="Times New Roman" panose="02020603050405020304" pitchFamily="18" charset="0"/>
                  <a:cs typeface="Times New Roman" panose="02020603050405020304" pitchFamily="18" charset="0"/>
                </a:endParaRPr>
              </a:p>
              <a:p>
                <a14:m>
                  <m:oMath xmlns:m="http://schemas.openxmlformats.org/officeDocument/2006/math">
                    <m:r>
                      <a:rPr lang="en-US" i="1">
                        <a:solidFill>
                          <a:schemeClr val="tx1"/>
                        </a:solidFill>
                        <a:latin typeface="Cambria Math"/>
                      </a:rPr>
                      <m:t>𝐸</m:t>
                    </m:r>
                    <m:r>
                      <a:rPr lang="en-US" i="1">
                        <a:solidFill>
                          <a:schemeClr val="tx1"/>
                        </a:solidFill>
                        <a:latin typeface="Cambria Math"/>
                      </a:rPr>
                      <m:t>(</m:t>
                    </m:r>
                    <m:sSubSup>
                      <m:sSubSupPr>
                        <m:ctrlPr>
                          <a:rPr lang="en-US" i="1">
                            <a:solidFill>
                              <a:schemeClr val="tx1"/>
                            </a:solidFill>
                            <a:latin typeface="Cambria Math"/>
                          </a:rPr>
                        </m:ctrlPr>
                      </m:sSubSupPr>
                      <m:e>
                        <m:r>
                          <a:rPr lang="en-US" i="1">
                            <a:solidFill>
                              <a:schemeClr val="tx1"/>
                            </a:solidFill>
                            <a:latin typeface="Cambria Math"/>
                          </a:rPr>
                          <m:t>𝑋</m:t>
                        </m:r>
                      </m:e>
                      <m:sub>
                        <m:r>
                          <a:rPr lang="en-US" i="1">
                            <a:solidFill>
                              <a:schemeClr val="tx1"/>
                            </a:solidFill>
                            <a:latin typeface="Cambria Math"/>
                          </a:rPr>
                          <m:t>𝑡</m:t>
                        </m:r>
                      </m:sub>
                      <m:sup>
                        <m:r>
                          <a:rPr lang="en-US" i="1">
                            <a:solidFill>
                              <a:schemeClr val="tx1"/>
                            </a:solidFill>
                            <a:latin typeface="Cambria Math"/>
                          </a:rPr>
                          <m:t>4</m:t>
                        </m:r>
                      </m:sup>
                    </m:sSubSup>
                    <m:r>
                      <a:rPr lang="en-US" i="1">
                        <a:solidFill>
                          <a:schemeClr val="tx1"/>
                        </a:solidFill>
                        <a:latin typeface="Cambria Math"/>
                      </a:rPr>
                      <m:t>)</m:t>
                    </m:r>
                  </m:oMath>
                </a14:m>
                <a:r>
                  <a:rPr lang="en-US" dirty="0">
                    <a:solidFill>
                      <a:schemeClr val="tx1"/>
                    </a:solidFill>
                    <a:latin typeface="Times New Roman" panose="02020603050405020304" pitchFamily="18" charset="0"/>
                    <a:cs typeface="Times New Roman" panose="02020603050405020304" pitchFamily="18" charset="0"/>
                  </a:rPr>
                  <a:t> is </a:t>
                </a:r>
                <a:r>
                  <a:rPr lang="en-US" dirty="0" smtClean="0">
                    <a:solidFill>
                      <a:schemeClr val="tx1"/>
                    </a:solidFill>
                    <a:latin typeface="Times New Roman" panose="02020603050405020304" pitchFamily="18" charset="0"/>
                    <a:cs typeface="Times New Roman" panose="02020603050405020304" pitchFamily="18" charset="0"/>
                  </a:rPr>
                  <a:t>finite, </a:t>
                </a:r>
                <a:r>
                  <a:rPr lang="en-US" dirty="0">
                    <a:solidFill>
                      <a:schemeClr val="tx1"/>
                    </a:solidFill>
                    <a:latin typeface="Times New Roman" panose="02020603050405020304" pitchFamily="18" charset="0"/>
                    <a:cs typeface="Times New Roman" panose="02020603050405020304" pitchFamily="18" charset="0"/>
                  </a:rPr>
                  <a:t>then </a:t>
                </a:r>
                <a:r>
                  <a:rPr lang="en-US" dirty="0" smtClean="0">
                    <a:solidFill>
                      <a:schemeClr val="tx1"/>
                    </a:solidFill>
                    <a:latin typeface="Times New Roman" panose="02020603050405020304" pitchFamily="18" charset="0"/>
                    <a:cs typeface="Times New Roman" panose="02020603050405020304" pitchFamily="18" charset="0"/>
                  </a:rPr>
                  <a:t>it </a:t>
                </a:r>
                <a:r>
                  <a:rPr lang="en-US" dirty="0">
                    <a:solidFill>
                      <a:schemeClr val="tx1"/>
                    </a:solidFill>
                    <a:latin typeface="Times New Roman" panose="02020603050405020304" pitchFamily="18" charset="0"/>
                    <a:cs typeface="Times New Roman" panose="02020603050405020304" pitchFamily="18" charset="0"/>
                  </a:rPr>
                  <a:t>is an </a:t>
                </a:r>
                <a:r>
                  <a:rPr lang="en-US" dirty="0" smtClean="0">
                    <a:solidFill>
                      <a:schemeClr val="tx1"/>
                    </a:solidFill>
                    <a:latin typeface="Times New Roman" panose="02020603050405020304" pitchFamily="18" charset="0"/>
                    <a:cs typeface="Times New Roman" panose="02020603050405020304" pitchFamily="18" charset="0"/>
                  </a:rPr>
                  <a:t>ARMA(1,1) process for X</a:t>
                </a:r>
                <a:r>
                  <a:rPr lang="en-US" baseline="-25000" dirty="0" smtClean="0">
                    <a:solidFill>
                      <a:schemeClr val="tx1"/>
                    </a:solidFill>
                    <a:latin typeface="Times New Roman" panose="02020603050405020304" pitchFamily="18" charset="0"/>
                    <a:cs typeface="Times New Roman" panose="02020603050405020304" pitchFamily="18" charset="0"/>
                  </a:rPr>
                  <a:t>t</a:t>
                </a:r>
                <a:r>
                  <a:rPr lang="en-US" baseline="30000" dirty="0" smtClean="0">
                    <a:solidFill>
                      <a:schemeClr val="tx1"/>
                    </a:solidFill>
                    <a:latin typeface="Times New Roman" panose="02020603050405020304" pitchFamily="18" charset="0"/>
                    <a:cs typeface="Times New Roman" panose="02020603050405020304" pitchFamily="18" charset="0"/>
                  </a:rPr>
                  <a:t>2</a:t>
                </a:r>
                <a:r>
                  <a:rPr lang="en-US" dirty="0" smtClean="0">
                    <a:solidFill>
                      <a:schemeClr val="tx1"/>
                    </a:solidFill>
                    <a:latin typeface="Times New Roman" panose="02020603050405020304" pitchFamily="18" charset="0"/>
                    <a:cs typeface="Times New Roman" panose="02020603050405020304" pitchFamily="18" charset="0"/>
                  </a:rPr>
                  <a:t>.</a:t>
                </a:r>
              </a:p>
              <a:p>
                <a:pPr marL="0" indent="0">
                  <a:buNone/>
                </a:pPr>
                <a:endParaRPr lang="en-US" dirty="0">
                  <a:solidFill>
                    <a:schemeClr val="tx1"/>
                  </a:solidFill>
                  <a:latin typeface="Times New Roman" panose="02020603050405020304" pitchFamily="18" charset="0"/>
                  <a:cs typeface="Times New Roman" panose="02020603050405020304" pitchFamily="18" charset="0"/>
                </a:endParaRPr>
              </a:p>
              <a:p>
                <a:pPr marL="0" indent="0">
                  <a:buNone/>
                </a:pPr>
                <a:endParaRPr lang="en-US" dirty="0">
                  <a:solidFill>
                    <a:schemeClr val="tx1"/>
                  </a:solidFill>
                  <a:latin typeface="Times New Roman" panose="02020603050405020304" pitchFamily="18" charset="0"/>
                  <a:cs typeface="Times New Roman" panose="02020603050405020304" pitchFamily="18" charset="0"/>
                </a:endParaRPr>
              </a:p>
              <a:p>
                <a:endParaRPr lang="en-US" dirty="0" smtClean="0">
                  <a:solidFill>
                    <a:schemeClr val="tx1"/>
                  </a:solidFill>
                  <a:latin typeface="Times New Roman" panose="02020603050405020304" pitchFamily="18" charset="0"/>
                  <a:cs typeface="Times New Roman" panose="02020603050405020304" pitchFamily="18" charset="0"/>
                </a:endParaRPr>
              </a:p>
              <a:p>
                <a:endParaRPr lang="en-US" dirty="0" smtClean="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9275" y="942771"/>
                <a:ext cx="8042276" cy="5656621"/>
              </a:xfrm>
              <a:blipFill rotWithShape="1">
                <a:blip r:embed="rId3"/>
                <a:stretch>
                  <a:fillRect l="-10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F5CE407-6216-4202-80E4-A30DC2F709B2}" type="slidenum">
              <a:rPr lang="en-US" smtClean="0"/>
              <a:pPr/>
              <a:t>29</a:t>
            </a:fld>
            <a:endParaRPr lang="en-US"/>
          </a:p>
        </p:txBody>
      </p:sp>
    </p:spTree>
    <p:extLst>
      <p:ext uri="{BB962C8B-B14F-4D97-AF65-F5344CB8AC3E}">
        <p14:creationId xmlns:p14="http://schemas.microsoft.com/office/powerpoint/2010/main" val="3843396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33515"/>
            <a:ext cx="8042276" cy="651878"/>
          </a:xfrm>
        </p:spPr>
        <p:txBody>
          <a:bodyPr/>
          <a:lstStyle/>
          <a:p>
            <a:pPr algn="l"/>
            <a:r>
              <a:rPr lang="en-US" dirty="0">
                <a:latin typeface="Times New Roman"/>
                <a:cs typeface="Times New Roman"/>
              </a:rPr>
              <a:t>Risk Management</a:t>
            </a:r>
          </a:p>
        </p:txBody>
      </p:sp>
      <p:sp>
        <p:nvSpPr>
          <p:cNvPr id="3" name="Content Placeholder 2"/>
          <p:cNvSpPr>
            <a:spLocks noGrp="1"/>
          </p:cNvSpPr>
          <p:nvPr>
            <p:ph idx="1"/>
          </p:nvPr>
        </p:nvSpPr>
        <p:spPr>
          <a:xfrm>
            <a:off x="462189" y="1448851"/>
            <a:ext cx="4621439" cy="4679806"/>
          </a:xfrm>
        </p:spPr>
        <p:txBody>
          <a:bodyPr>
            <a:normAutofit/>
          </a:bodyPr>
          <a:lstStyle/>
          <a:p>
            <a:pPr marL="0" indent="0">
              <a:buNone/>
            </a:pPr>
            <a:r>
              <a:rPr lang="en-US" dirty="0" smtClean="0">
                <a:solidFill>
                  <a:schemeClr val="tx1"/>
                </a:solidFill>
                <a:latin typeface="Times New Roman"/>
                <a:cs typeface="Times New Roman"/>
              </a:rPr>
              <a:t>José (Joseph) De La Vega was a Jewish </a:t>
            </a:r>
            <a:r>
              <a:rPr lang="en-US" altLang="zh-CN" dirty="0" smtClean="0">
                <a:solidFill>
                  <a:schemeClr val="tx1"/>
                </a:solidFill>
                <a:latin typeface="Times New Roman"/>
                <a:cs typeface="Times New Roman"/>
              </a:rPr>
              <a:t>m</a:t>
            </a:r>
            <a:r>
              <a:rPr lang="en-US" dirty="0" smtClean="0">
                <a:solidFill>
                  <a:schemeClr val="tx1"/>
                </a:solidFill>
                <a:latin typeface="Times New Roman"/>
                <a:cs typeface="Times New Roman"/>
              </a:rPr>
              <a:t>erchant and poet residing in 17</a:t>
            </a:r>
            <a:r>
              <a:rPr lang="en-US" baseline="30000" dirty="0" smtClean="0">
                <a:solidFill>
                  <a:schemeClr val="tx1"/>
                </a:solidFill>
                <a:latin typeface="Times New Roman"/>
                <a:cs typeface="Times New Roman"/>
              </a:rPr>
              <a:t>th</a:t>
            </a:r>
            <a:r>
              <a:rPr lang="en-US" dirty="0" smtClean="0">
                <a:solidFill>
                  <a:schemeClr val="tx1"/>
                </a:solidFill>
                <a:latin typeface="Times New Roman"/>
                <a:cs typeface="Times New Roman"/>
              </a:rPr>
              <a:t> century Amsterdam.</a:t>
            </a:r>
          </a:p>
          <a:p>
            <a:pPr marL="0" indent="0">
              <a:buNone/>
            </a:pPr>
            <a:r>
              <a:rPr lang="en-US" dirty="0" smtClean="0">
                <a:solidFill>
                  <a:schemeClr val="tx1"/>
                </a:solidFill>
                <a:latin typeface="Times New Roman"/>
                <a:cs typeface="Times New Roman"/>
              </a:rPr>
              <a:t>There was a discussion between a lawyer, a trader and a philosopher in his book </a:t>
            </a:r>
            <a:r>
              <a:rPr lang="en-US" b="1" i="1" dirty="0" smtClean="0">
                <a:solidFill>
                  <a:schemeClr val="tx1"/>
                </a:solidFill>
                <a:latin typeface="Times New Roman"/>
                <a:cs typeface="Times New Roman"/>
              </a:rPr>
              <a:t>Confusion of Confusions</a:t>
            </a:r>
            <a:r>
              <a:rPr lang="en-US" dirty="0" smtClean="0">
                <a:solidFill>
                  <a:schemeClr val="tx1"/>
                </a:solidFill>
                <a:latin typeface="Times New Roman"/>
                <a:cs typeface="Times New Roman"/>
              </a:rPr>
              <a:t>. </a:t>
            </a:r>
          </a:p>
          <a:p>
            <a:pPr marL="0" indent="0">
              <a:buNone/>
            </a:pPr>
            <a:r>
              <a:rPr lang="en-US" dirty="0" smtClean="0">
                <a:solidFill>
                  <a:schemeClr val="tx1"/>
                </a:solidFill>
                <a:latin typeface="Times New Roman"/>
                <a:cs typeface="Times New Roman"/>
              </a:rPr>
              <a:t>Their discussion contains what </a:t>
            </a:r>
            <a:r>
              <a:rPr lang="en-US" dirty="0">
                <a:solidFill>
                  <a:schemeClr val="tx1"/>
                </a:solidFill>
                <a:latin typeface="Times New Roman"/>
                <a:cs typeface="Times New Roman"/>
              </a:rPr>
              <a:t>we now </a:t>
            </a:r>
            <a:r>
              <a:rPr lang="en-US" dirty="0" smtClean="0">
                <a:solidFill>
                  <a:schemeClr val="tx1"/>
                </a:solidFill>
                <a:latin typeface="Times New Roman"/>
                <a:cs typeface="Times New Roman"/>
              </a:rPr>
              <a:t>recognize </a:t>
            </a:r>
            <a:r>
              <a:rPr lang="en-US" dirty="0">
                <a:solidFill>
                  <a:schemeClr val="tx1"/>
                </a:solidFill>
                <a:latin typeface="Times New Roman"/>
                <a:cs typeface="Times New Roman"/>
              </a:rPr>
              <a:t>as European </a:t>
            </a:r>
            <a:r>
              <a:rPr lang="en-US" dirty="0" smtClean="0">
                <a:solidFill>
                  <a:schemeClr val="tx1"/>
                </a:solidFill>
                <a:latin typeface="Times New Roman"/>
                <a:cs typeface="Times New Roman"/>
              </a:rPr>
              <a:t>options </a:t>
            </a:r>
            <a:r>
              <a:rPr lang="en-US" dirty="0">
                <a:solidFill>
                  <a:schemeClr val="tx1"/>
                </a:solidFill>
              </a:rPr>
              <a:t> </a:t>
            </a:r>
            <a:r>
              <a:rPr lang="en-US" dirty="0">
                <a:solidFill>
                  <a:schemeClr val="tx1"/>
                </a:solidFill>
                <a:latin typeface="Times New Roman"/>
                <a:cs typeface="Times New Roman"/>
              </a:rPr>
              <a:t>and </a:t>
            </a:r>
            <a:r>
              <a:rPr lang="en-US" dirty="0" smtClean="0">
                <a:solidFill>
                  <a:schemeClr val="tx1"/>
                </a:solidFill>
                <a:latin typeface="Times New Roman"/>
                <a:cs typeface="Times New Roman"/>
              </a:rPr>
              <a:t>a </a:t>
            </a:r>
            <a:r>
              <a:rPr lang="en-US" dirty="0">
                <a:solidFill>
                  <a:schemeClr val="tx1"/>
                </a:solidFill>
                <a:latin typeface="Times New Roman"/>
                <a:cs typeface="Times New Roman"/>
              </a:rPr>
              <a:t>description of their </a:t>
            </a:r>
            <a:r>
              <a:rPr lang="en-US" dirty="0" smtClean="0">
                <a:solidFill>
                  <a:schemeClr val="tx1"/>
                </a:solidFill>
                <a:latin typeface="Times New Roman"/>
                <a:cs typeface="Times New Roman"/>
              </a:rPr>
              <a:t>use for risk management.</a:t>
            </a:r>
          </a:p>
        </p:txBody>
      </p:sp>
      <p:pic>
        <p:nvPicPr>
          <p:cNvPr id="4" name="Picture 3" descr="JoseDelaVega.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47934" y="1585045"/>
            <a:ext cx="3597266" cy="4450995"/>
          </a:xfrm>
          <a:prstGeom prst="rect">
            <a:avLst/>
          </a:prstGeom>
        </p:spPr>
      </p:pic>
      <p:sp>
        <p:nvSpPr>
          <p:cNvPr id="5" name="Slide Number Placeholder 4"/>
          <p:cNvSpPr>
            <a:spLocks noGrp="1"/>
          </p:cNvSpPr>
          <p:nvPr>
            <p:ph type="sldNum" sz="quarter" idx="12"/>
          </p:nvPr>
        </p:nvSpPr>
        <p:spPr/>
        <p:txBody>
          <a:bodyPr/>
          <a:lstStyle/>
          <a:p>
            <a:fld id="{7F5CE407-6216-4202-80E4-A30DC2F709B2}" type="slidenum">
              <a:rPr lang="en-US" smtClean="0"/>
              <a:pPr/>
              <a:t>3</a:t>
            </a:fld>
            <a:endParaRPr lang="en-US"/>
          </a:p>
        </p:txBody>
      </p:sp>
    </p:spTree>
    <p:extLst>
      <p:ext uri="{BB962C8B-B14F-4D97-AF65-F5344CB8AC3E}">
        <p14:creationId xmlns:p14="http://schemas.microsoft.com/office/powerpoint/2010/main" val="21260811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33515"/>
            <a:ext cx="8042276" cy="651878"/>
          </a:xfrm>
        </p:spPr>
        <p:txBody>
          <a:bodyPr/>
          <a:lstStyle/>
          <a:p>
            <a:pPr algn="l"/>
            <a:r>
              <a:rPr lang="en-US" dirty="0" smtClean="0">
                <a:latin typeface="Times New Roman"/>
                <a:cs typeface="Times New Roman"/>
              </a:rPr>
              <a:t>Time series-GARCH</a:t>
            </a:r>
            <a:endParaRPr lang="en-US" dirty="0">
              <a:latin typeface="Times New Roman"/>
              <a:cs typeface="Times New Roman"/>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9275" y="942771"/>
                <a:ext cx="8042276" cy="5656621"/>
              </a:xfrm>
            </p:spPr>
            <p:txBody>
              <a:bodyPr/>
              <a:lstStyle/>
              <a:p>
                <a:endParaRPr lang="en-US" dirty="0" smtClean="0">
                  <a:solidFill>
                    <a:schemeClr val="tx1"/>
                  </a:solidFill>
                  <a:latin typeface="Times New Roman" panose="02020603050405020304" pitchFamily="18" charset="0"/>
                  <a:cs typeface="Times New Roman" panose="02020603050405020304" pitchFamily="18" charset="0"/>
                </a:endParaRPr>
              </a:p>
              <a:p>
                <a:r>
                  <a:rPr lang="en-US" dirty="0" smtClean="0">
                    <a:solidFill>
                      <a:schemeClr val="tx1"/>
                    </a:solidFill>
                    <a:latin typeface="Times New Roman" panose="02020603050405020304" pitchFamily="18" charset="0"/>
                    <a:cs typeface="Times New Roman" panose="02020603050405020304" pitchFamily="18" charset="0"/>
                  </a:rPr>
                  <a:t>The equation for GARCH(1,1) can be rewritten as </a:t>
                </a:r>
              </a:p>
              <a:p>
                <a:endParaRPr lang="en-US" sz="800" dirty="0" smtClean="0">
                  <a:solidFill>
                    <a:schemeClr val="tx1"/>
                  </a:solidFill>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a:ea typeface="Cambria Math"/>
                              <a:cs typeface="Times New Roman" panose="02020603050405020304" pitchFamily="18" charset="0"/>
                            </a:rPr>
                          </m:ctrlPr>
                        </m:sSubSupPr>
                        <m:e>
                          <m:r>
                            <a:rPr lang="en-US" i="1">
                              <a:solidFill>
                                <a:schemeClr val="tx1"/>
                              </a:solidFill>
                              <a:latin typeface="Cambria Math"/>
                              <a:ea typeface="Cambria Math"/>
                              <a:cs typeface="Times New Roman" panose="02020603050405020304" pitchFamily="18" charset="0"/>
                            </a:rPr>
                            <m:t>𝜎</m:t>
                          </m:r>
                        </m:e>
                        <m:sub>
                          <m:r>
                            <a:rPr lang="en-US" b="0" i="1" smtClean="0">
                              <a:solidFill>
                                <a:schemeClr val="tx1"/>
                              </a:solidFill>
                              <a:latin typeface="Cambria Math"/>
                              <a:ea typeface="Cambria Math"/>
                              <a:cs typeface="Times New Roman" panose="02020603050405020304" pitchFamily="18" charset="0"/>
                            </a:rPr>
                            <m:t>𝑡</m:t>
                          </m:r>
                        </m:sub>
                        <m:sup>
                          <m:r>
                            <a:rPr lang="en-US" b="0" i="1" smtClean="0">
                              <a:solidFill>
                                <a:schemeClr val="tx1"/>
                              </a:solidFill>
                              <a:latin typeface="Cambria Math"/>
                              <a:ea typeface="Cambria Math"/>
                              <a:cs typeface="Times New Roman" panose="02020603050405020304" pitchFamily="18" charset="0"/>
                            </a:rPr>
                            <m:t>2</m:t>
                          </m:r>
                        </m:sup>
                      </m:sSubSup>
                      <m:r>
                        <a:rPr lang="en-US" b="0" i="1" smtClean="0">
                          <a:solidFill>
                            <a:schemeClr val="tx1"/>
                          </a:solidFill>
                          <a:latin typeface="Cambria Math"/>
                          <a:ea typeface="Cambria Math"/>
                          <a:cs typeface="Times New Roman" panose="02020603050405020304" pitchFamily="18" charset="0"/>
                        </a:rPr>
                        <m:t>=</m:t>
                      </m:r>
                      <m:r>
                        <a:rPr lang="en-US" b="0" i="1" smtClean="0">
                          <a:solidFill>
                            <a:schemeClr val="tx1"/>
                          </a:solidFill>
                          <a:latin typeface="Cambria Math"/>
                          <a:ea typeface="Cambria Math"/>
                          <a:cs typeface="Times New Roman" panose="02020603050405020304" pitchFamily="18" charset="0"/>
                        </a:rPr>
                        <m:t>𝛾</m:t>
                      </m:r>
                      <m:sSub>
                        <m:sSubPr>
                          <m:ctrlPr>
                            <a:rPr lang="en-US" b="0" i="1" smtClean="0">
                              <a:solidFill>
                                <a:schemeClr val="tx1"/>
                              </a:solidFill>
                              <a:latin typeface="Cambria Math"/>
                              <a:ea typeface="Cambria Math"/>
                              <a:cs typeface="Times New Roman" panose="02020603050405020304" pitchFamily="18" charset="0"/>
                            </a:rPr>
                          </m:ctrlPr>
                        </m:sSubPr>
                        <m:e>
                          <m:r>
                            <a:rPr lang="en-US" b="0" i="1" smtClean="0">
                              <a:solidFill>
                                <a:schemeClr val="tx1"/>
                              </a:solidFill>
                              <a:latin typeface="Cambria Math"/>
                              <a:ea typeface="Cambria Math"/>
                              <a:cs typeface="Times New Roman" panose="02020603050405020304" pitchFamily="18" charset="0"/>
                            </a:rPr>
                            <m:t>𝑉</m:t>
                          </m:r>
                        </m:e>
                        <m:sub>
                          <m:r>
                            <a:rPr lang="en-US" b="0" i="1" smtClean="0">
                              <a:solidFill>
                                <a:schemeClr val="tx1"/>
                              </a:solidFill>
                              <a:latin typeface="Cambria Math"/>
                              <a:ea typeface="Cambria Math"/>
                              <a:cs typeface="Times New Roman" panose="02020603050405020304" pitchFamily="18" charset="0"/>
                            </a:rPr>
                            <m:t>𝐿</m:t>
                          </m:r>
                        </m:sub>
                      </m:sSub>
                      <m:r>
                        <a:rPr lang="en-US" b="0" i="1" smtClean="0">
                          <a:solidFill>
                            <a:schemeClr val="tx1"/>
                          </a:solidFill>
                          <a:latin typeface="Cambria Math"/>
                          <a:ea typeface="Cambria Math"/>
                          <a:cs typeface="Times New Roman" panose="02020603050405020304" pitchFamily="18" charset="0"/>
                        </a:rPr>
                        <m:t>+</m:t>
                      </m:r>
                      <m:sSub>
                        <m:sSubPr>
                          <m:ctrlPr>
                            <a:rPr lang="en-US" i="1">
                              <a:solidFill>
                                <a:schemeClr val="tx1"/>
                              </a:solidFill>
                              <a:latin typeface="Cambria Math"/>
                              <a:cs typeface="Times New Roman"/>
                            </a:rPr>
                          </m:ctrlPr>
                        </m:sSubPr>
                        <m:e>
                          <m:r>
                            <a:rPr lang="en-US" i="1">
                              <a:solidFill>
                                <a:schemeClr val="tx1"/>
                              </a:solidFill>
                              <a:latin typeface="Cambria Math"/>
                              <a:ea typeface="Cambria Math"/>
                              <a:cs typeface="Times New Roman"/>
                            </a:rPr>
                            <m:t>𝛼</m:t>
                          </m:r>
                        </m:e>
                        <m:sub>
                          <m:r>
                            <a:rPr lang="en-US" i="1">
                              <a:solidFill>
                                <a:schemeClr val="tx1"/>
                              </a:solidFill>
                              <a:latin typeface="Cambria Math"/>
                              <a:ea typeface="Cambria Math"/>
                              <a:cs typeface="Times New Roman"/>
                            </a:rPr>
                            <m:t>0</m:t>
                          </m:r>
                        </m:sub>
                      </m:sSub>
                      <m:r>
                        <a:rPr lang="en-US" i="1">
                          <a:solidFill>
                            <a:schemeClr val="tx1"/>
                          </a:solidFill>
                          <a:latin typeface="Cambria Math"/>
                          <a:ea typeface="Cambria Math"/>
                          <a:cs typeface="Times New Roman"/>
                        </a:rPr>
                        <m:t>+</m:t>
                      </m:r>
                      <m:sSubSup>
                        <m:sSubSupPr>
                          <m:ctrlPr>
                            <a:rPr lang="en-US" i="1">
                              <a:solidFill>
                                <a:schemeClr val="tx1"/>
                              </a:solidFill>
                              <a:latin typeface="Cambria Math"/>
                            </a:rPr>
                          </m:ctrlPr>
                        </m:sSubSupPr>
                        <m:e>
                          <m:r>
                            <a:rPr lang="en-US" i="1" dirty="0">
                              <a:solidFill>
                                <a:schemeClr val="tx1"/>
                              </a:solidFill>
                              <a:latin typeface="Cambria Math"/>
                              <a:cs typeface="Times New Roman" panose="02020603050405020304" pitchFamily="18" charset="0"/>
                            </a:rPr>
                            <m:t>𝛼</m:t>
                          </m:r>
                          <m:r>
                            <a:rPr lang="en-US" i="1" baseline="-25000" dirty="0">
                              <a:solidFill>
                                <a:schemeClr val="tx1"/>
                              </a:solidFill>
                              <a:latin typeface="Cambria Math"/>
                              <a:cs typeface="Times New Roman" panose="02020603050405020304" pitchFamily="18" charset="0"/>
                            </a:rPr>
                            <m:t>1</m:t>
                          </m:r>
                          <m:r>
                            <a:rPr lang="en-US" i="1">
                              <a:solidFill>
                                <a:schemeClr val="tx1"/>
                              </a:solidFill>
                              <a:latin typeface="Cambria Math"/>
                            </a:rPr>
                            <m:t>𝑋</m:t>
                          </m:r>
                        </m:e>
                        <m:sub>
                          <m:r>
                            <a:rPr lang="en-US" i="1">
                              <a:solidFill>
                                <a:schemeClr val="tx1"/>
                              </a:solidFill>
                              <a:latin typeface="Cambria Math"/>
                            </a:rPr>
                            <m:t>𝑡</m:t>
                          </m:r>
                          <m:r>
                            <a:rPr lang="en-US" i="1">
                              <a:solidFill>
                                <a:schemeClr val="tx1"/>
                              </a:solidFill>
                              <a:latin typeface="Cambria Math"/>
                            </a:rPr>
                            <m:t>−1</m:t>
                          </m:r>
                        </m:sub>
                        <m:sup>
                          <m:r>
                            <a:rPr lang="en-US" i="1">
                              <a:solidFill>
                                <a:schemeClr val="tx1"/>
                              </a:solidFill>
                              <a:latin typeface="Cambria Math"/>
                            </a:rPr>
                            <m:t>2</m:t>
                          </m:r>
                        </m:sup>
                      </m:sSubSup>
                      <m:r>
                        <a:rPr lang="en-US" b="0" i="1" smtClean="0">
                          <a:solidFill>
                            <a:schemeClr val="tx1"/>
                          </a:solidFill>
                          <a:latin typeface="Cambria Math"/>
                        </a:rPr>
                        <m:t>+</m:t>
                      </m:r>
                      <m:r>
                        <a:rPr lang="en-US" i="1">
                          <a:solidFill>
                            <a:schemeClr val="tx1"/>
                          </a:solidFill>
                          <a:latin typeface="Cambria Math"/>
                          <a:ea typeface="Cambria Math"/>
                        </a:rPr>
                        <m:t>𝛽</m:t>
                      </m:r>
                      <m:sSubSup>
                        <m:sSubSupPr>
                          <m:ctrlPr>
                            <a:rPr lang="en-US" i="1">
                              <a:solidFill>
                                <a:schemeClr val="tx1"/>
                              </a:solidFill>
                              <a:latin typeface="Cambria Math"/>
                              <a:ea typeface="Cambria Math"/>
                              <a:cs typeface="Times New Roman" panose="02020603050405020304" pitchFamily="18" charset="0"/>
                            </a:rPr>
                          </m:ctrlPr>
                        </m:sSubSupPr>
                        <m:e>
                          <m:r>
                            <a:rPr lang="en-US" i="1">
                              <a:solidFill>
                                <a:schemeClr val="tx1"/>
                              </a:solidFill>
                              <a:latin typeface="Cambria Math"/>
                              <a:ea typeface="Cambria Math"/>
                              <a:cs typeface="Times New Roman" panose="02020603050405020304" pitchFamily="18" charset="0"/>
                            </a:rPr>
                            <m:t>𝜎</m:t>
                          </m:r>
                        </m:e>
                        <m:sub>
                          <m:r>
                            <a:rPr lang="en-US" i="1">
                              <a:solidFill>
                                <a:schemeClr val="tx1"/>
                              </a:solidFill>
                              <a:latin typeface="Cambria Math"/>
                              <a:ea typeface="Cambria Math"/>
                              <a:cs typeface="Times New Roman" panose="02020603050405020304" pitchFamily="18" charset="0"/>
                            </a:rPr>
                            <m:t>𝑡</m:t>
                          </m:r>
                          <m:r>
                            <a:rPr lang="en-US" b="0" i="1" smtClean="0">
                              <a:solidFill>
                                <a:schemeClr val="tx1"/>
                              </a:solidFill>
                              <a:latin typeface="Cambria Math"/>
                              <a:ea typeface="Cambria Math"/>
                              <a:cs typeface="Times New Roman" panose="02020603050405020304" pitchFamily="18" charset="0"/>
                            </a:rPr>
                            <m:t>−1</m:t>
                          </m:r>
                        </m:sub>
                        <m:sup>
                          <m:r>
                            <a:rPr lang="en-US" i="1">
                              <a:solidFill>
                                <a:schemeClr val="tx1"/>
                              </a:solidFill>
                              <a:latin typeface="Cambria Math"/>
                              <a:ea typeface="Cambria Math"/>
                              <a:cs typeface="Times New Roman" panose="02020603050405020304" pitchFamily="18" charset="0"/>
                            </a:rPr>
                            <m:t>2</m:t>
                          </m:r>
                        </m:sup>
                      </m:sSubSup>
                    </m:oMath>
                  </m:oMathPara>
                </a14:m>
                <a:endParaRPr lang="en-US" dirty="0" smtClean="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w</a:t>
                </a:r>
                <a:r>
                  <a:rPr lang="en-US" dirty="0" smtClean="0">
                    <a:solidFill>
                      <a:schemeClr val="tx1"/>
                    </a:solidFill>
                    <a:latin typeface="Times New Roman" panose="02020603050405020304" pitchFamily="18" charset="0"/>
                    <a:cs typeface="Times New Roman" panose="02020603050405020304" pitchFamily="18" charset="0"/>
                  </a:rPr>
                  <a:t>here </a:t>
                </a:r>
                <a14:m>
                  <m:oMath xmlns:m="http://schemas.openxmlformats.org/officeDocument/2006/math">
                    <m:r>
                      <a:rPr lang="en-US" i="1" dirty="0" smtClean="0">
                        <a:solidFill>
                          <a:schemeClr val="tx1"/>
                        </a:solidFill>
                        <a:latin typeface="Cambria Math"/>
                        <a:cs typeface="Times New Roman" panose="02020603050405020304" pitchFamily="18" charset="0"/>
                      </a:rPr>
                      <m:t>𝛾</m:t>
                    </m:r>
                    <m:r>
                      <a:rPr lang="en-US" i="1" dirty="0" smtClean="0">
                        <a:solidFill>
                          <a:schemeClr val="tx1"/>
                        </a:solidFill>
                        <a:latin typeface="Cambria Math"/>
                        <a:cs typeface="Times New Roman" panose="02020603050405020304" pitchFamily="18" charset="0"/>
                      </a:rPr>
                      <m:t>+</m:t>
                    </m:r>
                    <m:r>
                      <a:rPr lang="en-US" i="1" dirty="0" smtClean="0">
                        <a:solidFill>
                          <a:schemeClr val="tx1"/>
                        </a:solidFill>
                        <a:latin typeface="Cambria Math"/>
                        <a:cs typeface="Times New Roman" panose="02020603050405020304" pitchFamily="18" charset="0"/>
                      </a:rPr>
                      <m:t>𝛼</m:t>
                    </m:r>
                    <m:r>
                      <a:rPr lang="en-US" i="1" baseline="-25000" dirty="0" smtClean="0">
                        <a:solidFill>
                          <a:schemeClr val="tx1"/>
                        </a:solidFill>
                        <a:latin typeface="Cambria Math"/>
                        <a:cs typeface="Times New Roman" panose="02020603050405020304" pitchFamily="18" charset="0"/>
                      </a:rPr>
                      <m:t>1</m:t>
                    </m:r>
                    <m:r>
                      <a:rPr lang="en-US" i="1" dirty="0" smtClean="0">
                        <a:solidFill>
                          <a:schemeClr val="tx1"/>
                        </a:solidFill>
                        <a:latin typeface="Cambria Math"/>
                        <a:cs typeface="Times New Roman" panose="02020603050405020304" pitchFamily="18" charset="0"/>
                      </a:rPr>
                      <m:t>+</m:t>
                    </m:r>
                    <m:r>
                      <a:rPr lang="en-US" i="1" dirty="0" smtClean="0">
                        <a:solidFill>
                          <a:schemeClr val="tx1"/>
                        </a:solidFill>
                        <a:latin typeface="Cambria Math"/>
                        <a:cs typeface="Times New Roman" panose="02020603050405020304" pitchFamily="18" charset="0"/>
                      </a:rPr>
                      <m:t>𝛽</m:t>
                    </m:r>
                    <m:r>
                      <a:rPr lang="en-US" i="1" dirty="0" smtClean="0">
                        <a:solidFill>
                          <a:schemeClr val="tx1"/>
                        </a:solidFill>
                        <a:latin typeface="Cambria Math"/>
                        <a:cs typeface="Times New Roman" panose="02020603050405020304" pitchFamily="18" charset="0"/>
                      </a:rPr>
                      <m:t>=1</m:t>
                    </m:r>
                  </m:oMath>
                </a14:m>
                <a:r>
                  <a:rPr lang="en-US" dirty="0" smtClean="0">
                    <a:solidFill>
                      <a:schemeClr val="tx1"/>
                    </a:solidFill>
                    <a:latin typeface="Times New Roman" panose="02020603050405020304" pitchFamily="18" charset="0"/>
                    <a:cs typeface="Times New Roman" panose="02020603050405020304" pitchFamily="18" charset="0"/>
                  </a:rPr>
                  <a:t>. </a:t>
                </a:r>
              </a:p>
              <a:p>
                <a:endParaRPr lang="en-US" sz="800" dirty="0" smtClean="0">
                  <a:solidFill>
                    <a:schemeClr val="tx1"/>
                  </a:solidFill>
                  <a:latin typeface="Times New Roman" panose="02020603050405020304" pitchFamily="18" charset="0"/>
                  <a:cs typeface="Times New Roman" panose="02020603050405020304" pitchFamily="18" charset="0"/>
                </a:endParaRPr>
              </a:p>
              <a:p>
                <a:r>
                  <a:rPr lang="en-US" dirty="0" smtClean="0">
                    <a:solidFill>
                      <a:schemeClr val="tx1"/>
                    </a:solidFill>
                    <a:latin typeface="Times New Roman" panose="02020603050405020304" pitchFamily="18" charset="0"/>
                    <a:cs typeface="Times New Roman" panose="02020603050405020304" pitchFamily="18" charset="0"/>
                  </a:rPr>
                  <a:t>The </a:t>
                </a:r>
                <a:r>
                  <a:rPr lang="en-US" dirty="0">
                    <a:solidFill>
                      <a:schemeClr val="tx1"/>
                    </a:solidFill>
                    <a:latin typeface="Times New Roman" panose="02020603050405020304" pitchFamily="18" charset="0"/>
                    <a:cs typeface="Times New Roman" panose="02020603050405020304" pitchFamily="18" charset="0"/>
                  </a:rPr>
                  <a:t>EWMA model is a </a:t>
                </a:r>
                <a:r>
                  <a:rPr lang="en-US" dirty="0" smtClean="0">
                    <a:solidFill>
                      <a:schemeClr val="tx1"/>
                    </a:solidFill>
                    <a:latin typeface="Times New Roman" panose="02020603050405020304" pitchFamily="18" charset="0"/>
                    <a:cs typeface="Times New Roman" panose="02020603050405020304" pitchFamily="18" charset="0"/>
                  </a:rPr>
                  <a:t>special </a:t>
                </a:r>
                <a:r>
                  <a:rPr lang="en-US" dirty="0">
                    <a:solidFill>
                      <a:schemeClr val="tx1"/>
                    </a:solidFill>
                    <a:latin typeface="Times New Roman" panose="02020603050405020304" pitchFamily="18" charset="0"/>
                    <a:cs typeface="Times New Roman" panose="02020603050405020304" pitchFamily="18" charset="0"/>
                  </a:rPr>
                  <a:t>case of GARCH(1,1) where </a:t>
                </a:r>
                <a14:m>
                  <m:oMath xmlns:m="http://schemas.openxmlformats.org/officeDocument/2006/math">
                    <m:r>
                      <a:rPr lang="en-US" i="1" dirty="0" smtClean="0">
                        <a:solidFill>
                          <a:schemeClr val="tx1"/>
                        </a:solidFill>
                        <a:latin typeface="Cambria Math"/>
                        <a:cs typeface="Times New Roman" panose="02020603050405020304" pitchFamily="18" charset="0"/>
                      </a:rPr>
                      <m:t>𝛾</m:t>
                    </m:r>
                    <m:r>
                      <a:rPr lang="en-US" i="1" dirty="0" smtClean="0">
                        <a:solidFill>
                          <a:schemeClr val="tx1"/>
                        </a:solidFill>
                        <a:latin typeface="Cambria Math"/>
                        <a:cs typeface="Times New Roman" panose="02020603050405020304" pitchFamily="18" charset="0"/>
                      </a:rPr>
                      <m:t>=0,</m:t>
                    </m:r>
                    <m:r>
                      <a:rPr lang="en-US" i="1" dirty="0" smtClean="0">
                        <a:solidFill>
                          <a:schemeClr val="tx1"/>
                        </a:solidFill>
                        <a:latin typeface="Cambria Math"/>
                        <a:cs typeface="Times New Roman" panose="02020603050405020304" pitchFamily="18" charset="0"/>
                      </a:rPr>
                      <m:t>𝛼</m:t>
                    </m:r>
                    <m:r>
                      <a:rPr lang="en-US" i="1" baseline="-25000" dirty="0" smtClean="0">
                        <a:solidFill>
                          <a:schemeClr val="tx1"/>
                        </a:solidFill>
                        <a:latin typeface="Cambria Math"/>
                        <a:cs typeface="Times New Roman" panose="02020603050405020304" pitchFamily="18" charset="0"/>
                      </a:rPr>
                      <m:t>1</m:t>
                    </m:r>
                    <m:r>
                      <a:rPr lang="en-US" i="1" dirty="0" smtClean="0">
                        <a:solidFill>
                          <a:schemeClr val="tx1"/>
                        </a:solidFill>
                        <a:latin typeface="Cambria Math"/>
                        <a:cs typeface="Times New Roman" panose="02020603050405020304" pitchFamily="18" charset="0"/>
                      </a:rPr>
                      <m:t>=1−</m:t>
                    </m:r>
                    <m:r>
                      <a:rPr lang="en-US" i="1" dirty="0" smtClean="0">
                        <a:solidFill>
                          <a:schemeClr val="tx1"/>
                        </a:solidFill>
                        <a:latin typeface="Cambria Math"/>
                        <a:cs typeface="Times New Roman" panose="02020603050405020304" pitchFamily="18" charset="0"/>
                      </a:rPr>
                      <m:t>𝜆</m:t>
                    </m:r>
                    <m:r>
                      <a:rPr lang="en-US" i="1" dirty="0" smtClean="0">
                        <a:solidFill>
                          <a:schemeClr val="tx1"/>
                        </a:solidFill>
                        <a:latin typeface="Cambria Math"/>
                        <a:cs typeface="Times New Roman" panose="02020603050405020304" pitchFamily="18" charset="0"/>
                      </a:rPr>
                      <m:t>,</m:t>
                    </m:r>
                    <m:r>
                      <a:rPr lang="en-US" i="1" dirty="0" smtClean="0">
                        <a:solidFill>
                          <a:schemeClr val="tx1"/>
                        </a:solidFill>
                        <a:latin typeface="Cambria Math"/>
                        <a:cs typeface="Times New Roman" panose="02020603050405020304" pitchFamily="18" charset="0"/>
                      </a:rPr>
                      <m:t>𝛽</m:t>
                    </m:r>
                    <m:r>
                      <a:rPr lang="en-US" i="1" dirty="0" smtClean="0">
                        <a:solidFill>
                          <a:schemeClr val="tx1"/>
                        </a:solidFill>
                        <a:latin typeface="Cambria Math"/>
                        <a:cs typeface="Times New Roman" panose="02020603050405020304" pitchFamily="18" charset="0"/>
                      </a:rPr>
                      <m:t>=</m:t>
                    </m:r>
                    <m:r>
                      <a:rPr lang="en-US" i="1" dirty="0" err="1">
                        <a:solidFill>
                          <a:schemeClr val="tx1"/>
                        </a:solidFill>
                        <a:latin typeface="Cambria Math"/>
                        <a:cs typeface="Times New Roman" panose="02020603050405020304" pitchFamily="18" charset="0"/>
                      </a:rPr>
                      <m:t>𝜆</m:t>
                    </m:r>
                    <m:r>
                      <a:rPr lang="en-US" i="1" dirty="0" smtClean="0">
                        <a:solidFill>
                          <a:schemeClr val="tx1"/>
                        </a:solidFill>
                        <a:latin typeface="Cambria Math"/>
                        <a:cs typeface="Times New Roman" panose="02020603050405020304" pitchFamily="18" charset="0"/>
                      </a:rPr>
                      <m:t> </m:t>
                    </m:r>
                  </m:oMath>
                </a14:m>
                <a:r>
                  <a:rPr lang="en-US" dirty="0" smtClean="0">
                    <a:solidFill>
                      <a:schemeClr val="tx1"/>
                    </a:solidFill>
                    <a:latin typeface="Times New Roman" panose="02020603050405020304" pitchFamily="18" charset="0"/>
                    <a:cs typeface="Times New Roman" panose="02020603050405020304" pitchFamily="18" charset="0"/>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9275" y="942771"/>
                <a:ext cx="8042276" cy="5656621"/>
              </a:xfrm>
              <a:blipFill rotWithShape="1">
                <a:blip r:embed="rId3"/>
                <a:stretch>
                  <a:fillRect l="-10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F5CE407-6216-4202-80E4-A30DC2F709B2}" type="slidenum">
              <a:rPr lang="en-US" smtClean="0"/>
              <a:pPr/>
              <a:t>30</a:t>
            </a:fld>
            <a:endParaRPr lang="en-US"/>
          </a:p>
        </p:txBody>
      </p:sp>
    </p:spTree>
    <p:extLst>
      <p:ext uri="{BB962C8B-B14F-4D97-AF65-F5344CB8AC3E}">
        <p14:creationId xmlns:p14="http://schemas.microsoft.com/office/powerpoint/2010/main" val="8498767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33515"/>
            <a:ext cx="8042276" cy="651878"/>
          </a:xfrm>
        </p:spPr>
        <p:txBody>
          <a:bodyPr/>
          <a:lstStyle/>
          <a:p>
            <a:pPr algn="l"/>
            <a:r>
              <a:rPr lang="en-US" dirty="0" smtClean="0">
                <a:latin typeface="Times New Roman"/>
                <a:cs typeface="Times New Roman"/>
              </a:rPr>
              <a:t>Time series-GARCH</a:t>
            </a:r>
            <a:endParaRPr lang="en-US" dirty="0">
              <a:latin typeface="Times New Roman"/>
              <a:cs typeface="Times New Roman"/>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9275" y="942771"/>
                <a:ext cx="8042276" cy="5656621"/>
              </a:xfrm>
            </p:spPr>
            <p:txBody>
              <a:bodyPr/>
              <a:lstStyle/>
              <a:p>
                <a:endParaRPr lang="en-US" dirty="0" smtClean="0">
                  <a:solidFill>
                    <a:schemeClr val="tx1"/>
                  </a:solidFill>
                  <a:latin typeface="Times New Roman" panose="02020603050405020304" pitchFamily="18" charset="0"/>
                  <a:cs typeface="Times New Roman" panose="02020603050405020304" pitchFamily="18" charset="0"/>
                </a:endParaRPr>
              </a:p>
              <a:p>
                <a:r>
                  <a:rPr lang="en-US" dirty="0" smtClean="0">
                    <a:solidFill>
                      <a:schemeClr val="tx1"/>
                    </a:solidFill>
                    <a:latin typeface="Times New Roman" panose="02020603050405020304" pitchFamily="18" charset="0"/>
                    <a:cs typeface="Times New Roman" panose="02020603050405020304" pitchFamily="18" charset="0"/>
                  </a:rPr>
                  <a:t>The </a:t>
                </a:r>
                <a:r>
                  <a:rPr lang="en-US" dirty="0">
                    <a:solidFill>
                      <a:schemeClr val="tx1"/>
                    </a:solidFill>
                    <a:latin typeface="Times New Roman" panose="02020603050405020304" pitchFamily="18" charset="0"/>
                    <a:cs typeface="Times New Roman" panose="02020603050405020304" pitchFamily="18" charset="0"/>
                  </a:rPr>
                  <a:t>GARCH (1,1) model recognizes that over time the variance tends to get </a:t>
                </a:r>
                <a:r>
                  <a:rPr lang="en-US" dirty="0" smtClean="0">
                    <a:solidFill>
                      <a:schemeClr val="tx1"/>
                    </a:solidFill>
                    <a:latin typeface="Times New Roman" panose="02020603050405020304" pitchFamily="18" charset="0"/>
                    <a:cs typeface="Times New Roman" panose="02020603050405020304" pitchFamily="18" charset="0"/>
                  </a:rPr>
                  <a:t>pulled back </a:t>
                </a:r>
                <a:r>
                  <a:rPr lang="en-US" dirty="0">
                    <a:solidFill>
                      <a:schemeClr val="tx1"/>
                    </a:solidFill>
                    <a:latin typeface="Times New Roman" panose="02020603050405020304" pitchFamily="18" charset="0"/>
                    <a:cs typeface="Times New Roman" panose="02020603050405020304" pitchFamily="18" charset="0"/>
                  </a:rPr>
                  <a:t>to a long-run average level of </a:t>
                </a:r>
                <a14:m>
                  <m:oMath xmlns:m="http://schemas.openxmlformats.org/officeDocument/2006/math">
                    <m:sSub>
                      <m:sSubPr>
                        <m:ctrlPr>
                          <a:rPr lang="en-US" i="1">
                            <a:solidFill>
                              <a:schemeClr val="tx1"/>
                            </a:solidFill>
                            <a:latin typeface="Cambria Math"/>
                            <a:ea typeface="Cambria Math"/>
                            <a:cs typeface="Times New Roman" panose="02020603050405020304" pitchFamily="18" charset="0"/>
                          </a:rPr>
                        </m:ctrlPr>
                      </m:sSubPr>
                      <m:e>
                        <m:r>
                          <a:rPr lang="en-US" i="1">
                            <a:solidFill>
                              <a:schemeClr val="tx1"/>
                            </a:solidFill>
                            <a:latin typeface="Cambria Math"/>
                            <a:ea typeface="Cambria Math"/>
                            <a:cs typeface="Times New Roman" panose="02020603050405020304" pitchFamily="18" charset="0"/>
                          </a:rPr>
                          <m:t>𝑉</m:t>
                        </m:r>
                      </m:e>
                      <m:sub>
                        <m:r>
                          <a:rPr lang="en-US" i="1">
                            <a:solidFill>
                              <a:schemeClr val="tx1"/>
                            </a:solidFill>
                            <a:latin typeface="Cambria Math"/>
                            <a:ea typeface="Cambria Math"/>
                            <a:cs typeface="Times New Roman" panose="02020603050405020304" pitchFamily="18" charset="0"/>
                          </a:rPr>
                          <m:t>𝐿</m:t>
                        </m:r>
                      </m:sub>
                    </m:sSub>
                  </m:oMath>
                </a14:m>
                <a:r>
                  <a:rPr lang="en-US" dirty="0" smtClean="0">
                    <a:solidFill>
                      <a:schemeClr val="tx1"/>
                    </a:solidFill>
                    <a:latin typeface="Times New Roman" panose="02020603050405020304" pitchFamily="18" charset="0"/>
                    <a:cs typeface="Times New Roman" panose="02020603050405020304" pitchFamily="18" charset="0"/>
                  </a:rPr>
                  <a:t> .</a:t>
                </a:r>
              </a:p>
              <a:p>
                <a:r>
                  <a:rPr lang="en-US" dirty="0" smtClean="0">
                    <a:solidFill>
                      <a:schemeClr val="tx1"/>
                    </a:solidFill>
                    <a:latin typeface="Times New Roman" panose="02020603050405020304" pitchFamily="18" charset="0"/>
                    <a:cs typeface="Times New Roman" panose="02020603050405020304" pitchFamily="18" charset="0"/>
                  </a:rPr>
                  <a:t> Assume </a:t>
                </a:r>
                <a:r>
                  <a:rPr lang="en-US" dirty="0">
                    <a:solidFill>
                      <a:schemeClr val="tx1"/>
                    </a:solidFill>
                    <a:latin typeface="Times New Roman" panose="02020603050405020304" pitchFamily="18" charset="0"/>
                    <a:cs typeface="Times New Roman" panose="02020603050405020304" pitchFamily="18" charset="0"/>
                  </a:rPr>
                  <a:t>we have known </a:t>
                </a:r>
                <a14:m>
                  <m:oMath xmlns:m="http://schemas.openxmlformats.org/officeDocument/2006/math">
                    <m:sSubSup>
                      <m:sSubSupPr>
                        <m:ctrlPr>
                          <a:rPr lang="en-US" i="1">
                            <a:solidFill>
                              <a:schemeClr val="tx1"/>
                            </a:solidFill>
                            <a:latin typeface="Cambria Math"/>
                            <a:ea typeface="Cambria Math"/>
                            <a:cs typeface="Times New Roman" panose="02020603050405020304" pitchFamily="18" charset="0"/>
                          </a:rPr>
                        </m:ctrlPr>
                      </m:sSubSupPr>
                      <m:e>
                        <m:r>
                          <a:rPr lang="en-US" i="1">
                            <a:solidFill>
                              <a:schemeClr val="tx1"/>
                            </a:solidFill>
                            <a:latin typeface="Cambria Math"/>
                            <a:ea typeface="Cambria Math"/>
                            <a:cs typeface="Times New Roman" panose="02020603050405020304" pitchFamily="18" charset="0"/>
                          </a:rPr>
                          <m:t>𝜎</m:t>
                        </m:r>
                      </m:e>
                      <m:sub>
                        <m:r>
                          <a:rPr lang="en-US" i="1">
                            <a:solidFill>
                              <a:schemeClr val="tx1"/>
                            </a:solidFill>
                            <a:latin typeface="Cambria Math"/>
                            <a:ea typeface="Cambria Math"/>
                            <a:cs typeface="Times New Roman" panose="02020603050405020304" pitchFamily="18" charset="0"/>
                          </a:rPr>
                          <m:t>𝑡</m:t>
                        </m:r>
                      </m:sub>
                      <m:sup>
                        <m:r>
                          <a:rPr lang="en-US" i="1">
                            <a:solidFill>
                              <a:schemeClr val="tx1"/>
                            </a:solidFill>
                            <a:latin typeface="Cambria Math"/>
                            <a:ea typeface="Cambria Math"/>
                            <a:cs typeface="Times New Roman" panose="02020603050405020304" pitchFamily="18" charset="0"/>
                          </a:rPr>
                          <m:t>2</m:t>
                        </m:r>
                      </m:sup>
                    </m:sSubSup>
                    <m:r>
                      <a:rPr lang="en-US" i="1">
                        <a:solidFill>
                          <a:schemeClr val="tx1"/>
                        </a:solidFill>
                        <a:latin typeface="Cambria Math"/>
                        <a:ea typeface="Cambria Math"/>
                        <a:cs typeface="Times New Roman" panose="02020603050405020304" pitchFamily="18" charset="0"/>
                      </a:rPr>
                      <m:t>=</m:t>
                    </m:r>
                    <m:r>
                      <a:rPr lang="en-US" b="0" i="1" smtClean="0">
                        <a:solidFill>
                          <a:schemeClr val="tx1"/>
                        </a:solidFill>
                        <a:latin typeface="Cambria Math"/>
                        <a:ea typeface="Cambria Math"/>
                        <a:cs typeface="Times New Roman" panose="02020603050405020304" pitchFamily="18" charset="0"/>
                      </a:rPr>
                      <m:t>𝑉</m:t>
                    </m:r>
                  </m:oMath>
                </a14:m>
                <a:r>
                  <a:rPr lang="en-US" dirty="0" smtClean="0">
                    <a:solidFill>
                      <a:schemeClr val="tx1"/>
                    </a:solidFill>
                    <a:latin typeface="Times New Roman" panose="02020603050405020304" pitchFamily="18" charset="0"/>
                    <a:cs typeface="Times New Roman" panose="02020603050405020304" pitchFamily="18" charset="0"/>
                  </a:rPr>
                  <a:t>, if  </a:t>
                </a:r>
                <a14:m>
                  <m:oMath xmlns:m="http://schemas.openxmlformats.org/officeDocument/2006/math">
                    <m:r>
                      <a:rPr lang="en-US" b="0" i="1" smtClean="0">
                        <a:solidFill>
                          <a:schemeClr val="tx1"/>
                        </a:solidFill>
                        <a:latin typeface="Cambria Math"/>
                        <a:ea typeface="Cambria Math"/>
                        <a:cs typeface="Times New Roman" panose="02020603050405020304" pitchFamily="18" charset="0"/>
                      </a:rPr>
                      <m:t>𝑉</m:t>
                    </m:r>
                    <m:r>
                      <a:rPr lang="en-US" b="0" i="0" smtClean="0">
                        <a:solidFill>
                          <a:schemeClr val="tx1"/>
                        </a:solidFill>
                        <a:latin typeface="Cambria Math"/>
                        <a:ea typeface="Cambria Math"/>
                        <a:cs typeface="Times New Roman" panose="02020603050405020304" pitchFamily="18" charset="0"/>
                      </a:rPr>
                      <m:t>&gt;</m:t>
                    </m:r>
                    <m:sSub>
                      <m:sSubPr>
                        <m:ctrlPr>
                          <a:rPr lang="en-US" i="1">
                            <a:solidFill>
                              <a:schemeClr val="tx1"/>
                            </a:solidFill>
                            <a:latin typeface="Cambria Math"/>
                            <a:ea typeface="Cambria Math"/>
                            <a:cs typeface="Times New Roman" panose="02020603050405020304" pitchFamily="18" charset="0"/>
                          </a:rPr>
                        </m:ctrlPr>
                      </m:sSubPr>
                      <m:e>
                        <m:r>
                          <a:rPr lang="en-US" i="1">
                            <a:solidFill>
                              <a:schemeClr val="tx1"/>
                            </a:solidFill>
                            <a:latin typeface="Cambria Math"/>
                            <a:ea typeface="Cambria Math"/>
                            <a:cs typeface="Times New Roman" panose="02020603050405020304" pitchFamily="18" charset="0"/>
                          </a:rPr>
                          <m:t>𝑉</m:t>
                        </m:r>
                      </m:e>
                      <m:sub>
                        <m:r>
                          <a:rPr lang="en-US" i="1">
                            <a:solidFill>
                              <a:schemeClr val="tx1"/>
                            </a:solidFill>
                            <a:latin typeface="Cambria Math"/>
                            <a:ea typeface="Cambria Math"/>
                            <a:cs typeface="Times New Roman" panose="02020603050405020304" pitchFamily="18" charset="0"/>
                          </a:rPr>
                          <m:t>𝐿</m:t>
                        </m:r>
                      </m:sub>
                    </m:sSub>
                  </m:oMath>
                </a14:m>
                <a:r>
                  <a:rPr lang="en-US" dirty="0" err="1" smtClean="0">
                    <a:solidFill>
                      <a:schemeClr val="tx1"/>
                    </a:solidFill>
                    <a:latin typeface="Times New Roman" panose="02020603050405020304" pitchFamily="18" charset="0"/>
                    <a:cs typeface="Times New Roman" panose="02020603050405020304" pitchFamily="18" charset="0"/>
                  </a:rPr>
                  <a:t>,</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then</a:t>
                </a:r>
                <a:r>
                  <a:rPr lang="en-US" dirty="0" smtClean="0">
                    <a:solidFill>
                      <a:schemeClr val="tx1"/>
                    </a:solidFill>
                    <a:latin typeface="Times New Roman" panose="02020603050405020304" pitchFamily="18" charset="0"/>
                    <a:cs typeface="Times New Roman" panose="02020603050405020304" pitchFamily="18" charset="0"/>
                  </a:rPr>
                  <a:t> this expectation is negative</a:t>
                </a:r>
              </a:p>
              <a:p>
                <a:endParaRPr lang="en-US" dirty="0" smtClean="0">
                  <a:solidFill>
                    <a:schemeClr val="tx1"/>
                  </a:solidFill>
                  <a:latin typeface="Times New Roman" panose="02020603050405020304" pitchFamily="18" charset="0"/>
                  <a:cs typeface="Times New Roman" panose="02020603050405020304" pitchFamily="18" charset="0"/>
                </a:endParaRPr>
              </a:p>
              <a:p>
                <a:pPr marL="0" indent="0">
                  <a:buNone/>
                </a:pPr>
                <a:endParaRPr lang="en-US" dirty="0" smtClean="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9275" y="942771"/>
                <a:ext cx="8042276" cy="5656621"/>
              </a:xfrm>
              <a:blipFill rotWithShape="1">
                <a:blip r:embed="rId4"/>
                <a:stretch>
                  <a:fillRect l="-1061"/>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340839600"/>
              </p:ext>
            </p:extLst>
          </p:nvPr>
        </p:nvGraphicFramePr>
        <p:xfrm>
          <a:off x="1609927" y="3728481"/>
          <a:ext cx="5285911" cy="446696"/>
        </p:xfrm>
        <a:graphic>
          <a:graphicData uri="http://schemas.openxmlformats.org/presentationml/2006/ole">
            <mc:AlternateContent xmlns:mc="http://schemas.openxmlformats.org/markup-compatibility/2006">
              <mc:Choice xmlns:v="urn:schemas-microsoft-com:vml" Requires="v">
                <p:oleObj spid="_x0000_s18554" name="Equation" r:id="rId5" imgW="2697120" imgH="219240" progId="">
                  <p:embed/>
                </p:oleObj>
              </mc:Choice>
              <mc:Fallback>
                <p:oleObj name="Equation" r:id="rId5" imgW="2697120" imgH="219240" progId="">
                  <p:embed/>
                  <p:pic>
                    <p:nvPicPr>
                      <p:cNvPr id="0" name="Picture 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9927" y="3728481"/>
                        <a:ext cx="5285911" cy="4466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172942832"/>
              </p:ext>
            </p:extLst>
          </p:nvPr>
        </p:nvGraphicFramePr>
        <p:xfrm>
          <a:off x="3349726" y="4175177"/>
          <a:ext cx="3546112" cy="1811323"/>
        </p:xfrm>
        <a:graphic>
          <a:graphicData uri="http://schemas.openxmlformats.org/presentationml/2006/ole">
            <mc:AlternateContent xmlns:mc="http://schemas.openxmlformats.org/markup-compatibility/2006">
              <mc:Choice xmlns:v="urn:schemas-microsoft-com:vml" Requires="v">
                <p:oleObj spid="_x0000_s18555" name="Equation" r:id="rId7" imgW="1755360" imgH="886680" progId="">
                  <p:embed/>
                </p:oleObj>
              </mc:Choice>
              <mc:Fallback>
                <p:oleObj name="Equation" r:id="rId7" imgW="1755360" imgH="886680" progId="">
                  <p:embed/>
                  <p:pic>
                    <p:nvPicPr>
                      <p:cNvPr id="0" name="Picture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9726" y="4175177"/>
                        <a:ext cx="3546112" cy="18113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7F5CE407-6216-4202-80E4-A30DC2F709B2}" type="slidenum">
              <a:rPr lang="en-US" smtClean="0"/>
              <a:pPr/>
              <a:t>31</a:t>
            </a:fld>
            <a:endParaRPr lang="en-US"/>
          </a:p>
        </p:txBody>
      </p:sp>
    </p:spTree>
    <p:extLst>
      <p:ext uri="{BB962C8B-B14F-4D97-AF65-F5344CB8AC3E}">
        <p14:creationId xmlns:p14="http://schemas.microsoft.com/office/powerpoint/2010/main" val="9958760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33515"/>
            <a:ext cx="8042276" cy="651878"/>
          </a:xfrm>
        </p:spPr>
        <p:txBody>
          <a:bodyPr/>
          <a:lstStyle/>
          <a:p>
            <a:pPr algn="l"/>
            <a:r>
              <a:rPr lang="en-US" dirty="0" smtClean="0">
                <a:latin typeface="Times New Roman"/>
                <a:cs typeface="Times New Roman"/>
              </a:rPr>
              <a:t>Time series-GARCH</a:t>
            </a:r>
            <a:endParaRPr lang="en-US" dirty="0">
              <a:latin typeface="Times New Roman"/>
              <a:cs typeface="Times New Roman"/>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9275" y="942771"/>
                <a:ext cx="8042276" cy="5656621"/>
              </a:xfrm>
            </p:spPr>
            <p:txBody>
              <a:bodyPr/>
              <a:lstStyle/>
              <a:p>
                <a:endParaRPr lang="en-US" dirty="0" smtClean="0">
                  <a:solidFill>
                    <a:schemeClr val="tx1"/>
                  </a:solidFill>
                  <a:latin typeface="Times New Roman" panose="02020603050405020304" pitchFamily="18" charset="0"/>
                  <a:cs typeface="Times New Roman" panose="02020603050405020304" pitchFamily="18" charset="0"/>
                </a:endParaRPr>
              </a:p>
              <a:p>
                <a:r>
                  <a:rPr lang="en-US" dirty="0" smtClean="0">
                    <a:solidFill>
                      <a:schemeClr val="tx1"/>
                    </a:solidFill>
                    <a:latin typeface="Times New Roman" panose="02020603050405020304" pitchFamily="18" charset="0"/>
                    <a:cs typeface="Times New Roman" panose="02020603050405020304" pitchFamily="18" charset="0"/>
                  </a:rPr>
                  <a:t>If  </a:t>
                </a:r>
                <a14:m>
                  <m:oMath xmlns:m="http://schemas.openxmlformats.org/officeDocument/2006/math">
                    <m:r>
                      <a:rPr lang="en-US" i="1">
                        <a:solidFill>
                          <a:schemeClr val="tx1"/>
                        </a:solidFill>
                        <a:latin typeface="Cambria Math"/>
                        <a:ea typeface="Cambria Math"/>
                        <a:cs typeface="Times New Roman" panose="02020603050405020304" pitchFamily="18" charset="0"/>
                      </a:rPr>
                      <m:t>𝑉</m:t>
                    </m:r>
                    <m:r>
                      <a:rPr lang="en-US" b="0" i="0" smtClean="0">
                        <a:solidFill>
                          <a:schemeClr val="tx1"/>
                        </a:solidFill>
                        <a:latin typeface="Cambria Math"/>
                        <a:ea typeface="Cambria Math"/>
                        <a:cs typeface="Times New Roman" panose="02020603050405020304" pitchFamily="18" charset="0"/>
                      </a:rPr>
                      <m:t>&lt;</m:t>
                    </m:r>
                    <m:sSub>
                      <m:sSubPr>
                        <m:ctrlPr>
                          <a:rPr lang="en-US" i="1">
                            <a:solidFill>
                              <a:schemeClr val="tx1"/>
                            </a:solidFill>
                            <a:latin typeface="Cambria Math"/>
                            <a:ea typeface="Cambria Math"/>
                            <a:cs typeface="Times New Roman" panose="02020603050405020304" pitchFamily="18" charset="0"/>
                          </a:rPr>
                        </m:ctrlPr>
                      </m:sSubPr>
                      <m:e>
                        <m:r>
                          <a:rPr lang="en-US" i="1">
                            <a:solidFill>
                              <a:schemeClr val="tx1"/>
                            </a:solidFill>
                            <a:latin typeface="Cambria Math"/>
                            <a:ea typeface="Cambria Math"/>
                            <a:cs typeface="Times New Roman" panose="02020603050405020304" pitchFamily="18" charset="0"/>
                          </a:rPr>
                          <m:t>𝑉</m:t>
                        </m:r>
                      </m:e>
                      <m:sub>
                        <m:r>
                          <a:rPr lang="en-US" i="1">
                            <a:solidFill>
                              <a:schemeClr val="tx1"/>
                            </a:solidFill>
                            <a:latin typeface="Cambria Math"/>
                            <a:ea typeface="Cambria Math"/>
                            <a:cs typeface="Times New Roman" panose="02020603050405020304" pitchFamily="18" charset="0"/>
                          </a:rPr>
                          <m:t>𝐿</m:t>
                        </m:r>
                      </m:sub>
                    </m:sSub>
                  </m:oMath>
                </a14:m>
                <a:r>
                  <a:rPr lang="en-US" dirty="0" err="1" smtClean="0">
                    <a:solidFill>
                      <a:schemeClr val="tx1"/>
                    </a:solidFill>
                    <a:latin typeface="Times New Roman" panose="02020603050405020304" pitchFamily="18" charset="0"/>
                    <a:cs typeface="Times New Roman" panose="02020603050405020304" pitchFamily="18" charset="0"/>
                  </a:rPr>
                  <a:t>,</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then</a:t>
                </a:r>
                <a:r>
                  <a:rPr lang="en-US" dirty="0" smtClean="0">
                    <a:solidFill>
                      <a:schemeClr val="tx1"/>
                    </a:solidFill>
                    <a:latin typeface="Times New Roman" panose="02020603050405020304" pitchFamily="18" charset="0"/>
                    <a:cs typeface="Times New Roman" panose="02020603050405020304" pitchFamily="18" charset="0"/>
                  </a:rPr>
                  <a:t> this expectation is positive</a:t>
                </a:r>
              </a:p>
              <a:p>
                <a:endParaRPr lang="en-US" dirty="0" smtClean="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a:p>
                <a:endParaRPr lang="en-US" dirty="0" smtClean="0">
                  <a:solidFill>
                    <a:schemeClr val="tx1"/>
                  </a:solidFill>
                  <a:latin typeface="Times New Roman" panose="02020603050405020304" pitchFamily="18" charset="0"/>
                  <a:cs typeface="Times New Roman" panose="02020603050405020304" pitchFamily="18" charset="0"/>
                </a:endParaRPr>
              </a:p>
              <a:p>
                <a:endParaRPr lang="en-US" dirty="0" smtClean="0">
                  <a:solidFill>
                    <a:schemeClr val="tx1"/>
                  </a:solidFill>
                  <a:latin typeface="Times New Roman" panose="02020603050405020304" pitchFamily="18" charset="0"/>
                  <a:cs typeface="Times New Roman" panose="02020603050405020304" pitchFamily="18" charset="0"/>
                </a:endParaRPr>
              </a:p>
              <a:p>
                <a:r>
                  <a:rPr lang="en-US" dirty="0" smtClean="0">
                    <a:solidFill>
                      <a:schemeClr val="tx1"/>
                    </a:solidFill>
                    <a:latin typeface="Times New Roman" panose="02020603050405020304" pitchFamily="18" charset="0"/>
                    <a:cs typeface="Times New Roman" panose="02020603050405020304" pitchFamily="18" charset="0"/>
                  </a:rPr>
                  <a:t>This is called mean reversion.</a:t>
                </a:r>
                <a:endParaRPr lang="en-US"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9275" y="942771"/>
                <a:ext cx="8042276" cy="5656621"/>
              </a:xfrm>
              <a:blipFill rotWithShape="1">
                <a:blip r:embed="rId4" cstate="print"/>
                <a:stretch>
                  <a:fillRect l="-1061"/>
                </a:stretch>
              </a:blipFill>
            </p:spPr>
            <p:txBody>
              <a:bodyPr/>
              <a:lstStyle/>
              <a:p>
                <a:r>
                  <a:rPr lang="en-US">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1867070278"/>
              </p:ext>
            </p:extLst>
          </p:nvPr>
        </p:nvGraphicFramePr>
        <p:xfrm>
          <a:off x="1609927" y="2159399"/>
          <a:ext cx="5285911" cy="446696"/>
        </p:xfrm>
        <a:graphic>
          <a:graphicData uri="http://schemas.openxmlformats.org/presentationml/2006/ole">
            <mc:AlternateContent xmlns:mc="http://schemas.openxmlformats.org/markup-compatibility/2006">
              <mc:Choice xmlns:v="urn:schemas-microsoft-com:vml" Requires="v">
                <p:oleObj spid="_x0000_s20593" name="Equation" r:id="rId5" imgW="2697120" imgH="219240" progId="">
                  <p:embed/>
                </p:oleObj>
              </mc:Choice>
              <mc:Fallback>
                <p:oleObj name="Equation" r:id="rId5" imgW="2697120" imgH="219240" progId="">
                  <p:embed/>
                  <p:pic>
                    <p:nvPicPr>
                      <p:cNvPr id="0"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9927" y="2159399"/>
                        <a:ext cx="5285911" cy="4466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24670944"/>
              </p:ext>
            </p:extLst>
          </p:nvPr>
        </p:nvGraphicFramePr>
        <p:xfrm>
          <a:off x="3349726" y="2606095"/>
          <a:ext cx="3546112" cy="1811323"/>
        </p:xfrm>
        <a:graphic>
          <a:graphicData uri="http://schemas.openxmlformats.org/presentationml/2006/ole">
            <mc:AlternateContent xmlns:mc="http://schemas.openxmlformats.org/markup-compatibility/2006">
              <mc:Choice xmlns:v="urn:schemas-microsoft-com:vml" Requires="v">
                <p:oleObj spid="_x0000_s20594" name="Equation" r:id="rId7" imgW="1755360" imgH="886680" progId="">
                  <p:embed/>
                </p:oleObj>
              </mc:Choice>
              <mc:Fallback>
                <p:oleObj name="Equation" r:id="rId7" imgW="1755360" imgH="886680" progId="">
                  <p:embed/>
                  <p:pic>
                    <p:nvPicPr>
                      <p:cNvPr id="0" name="Picture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9726" y="2606095"/>
                        <a:ext cx="3546112" cy="18113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7F5CE407-6216-4202-80E4-A30DC2F709B2}" type="slidenum">
              <a:rPr lang="en-US" smtClean="0"/>
              <a:pPr/>
              <a:t>32</a:t>
            </a:fld>
            <a:endParaRPr lang="en-US"/>
          </a:p>
        </p:txBody>
      </p:sp>
    </p:spTree>
    <p:extLst>
      <p:ext uri="{BB962C8B-B14F-4D97-AF65-F5344CB8AC3E}">
        <p14:creationId xmlns:p14="http://schemas.microsoft.com/office/powerpoint/2010/main" val="36058052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33515"/>
            <a:ext cx="8042276" cy="651878"/>
          </a:xfrm>
        </p:spPr>
        <p:txBody>
          <a:bodyPr/>
          <a:lstStyle/>
          <a:p>
            <a:pPr algn="l"/>
            <a:r>
              <a:rPr lang="en-US" dirty="0" smtClean="0">
                <a:latin typeface="Times New Roman"/>
                <a:cs typeface="Times New Roman"/>
              </a:rPr>
              <a:t>Time series-(ARMA-GARCH)</a:t>
            </a:r>
            <a:endParaRPr lang="en-US" dirty="0">
              <a:latin typeface="Times New Roman"/>
              <a:cs typeface="Times New Roman"/>
            </a:endParaRPr>
          </a:p>
        </p:txBody>
      </p:sp>
      <p:sp>
        <p:nvSpPr>
          <p:cNvPr id="3" name="Content Placeholder 2"/>
          <p:cNvSpPr>
            <a:spLocks noGrp="1"/>
          </p:cNvSpPr>
          <p:nvPr>
            <p:ph idx="1"/>
          </p:nvPr>
        </p:nvSpPr>
        <p:spPr>
          <a:xfrm>
            <a:off x="549275" y="1303200"/>
            <a:ext cx="8042276" cy="5108992"/>
          </a:xfrm>
        </p:spPr>
        <p:txBody>
          <a:bodyPr/>
          <a:lstStyle/>
          <a:p>
            <a:r>
              <a:rPr lang="en-US" dirty="0" smtClean="0">
                <a:solidFill>
                  <a:schemeClr val="tx1"/>
                </a:solidFill>
                <a:latin typeface="Times New Roman"/>
                <a:cs typeface="Times New Roman"/>
              </a:rPr>
              <a:t>In the real world, the return processes maybe stationary, so we combine the ARMA model and the GARCH model, where we use ARMA to fit the mean and GARCH to fit the variance.</a:t>
            </a:r>
          </a:p>
          <a:p>
            <a:r>
              <a:rPr lang="en-US" dirty="0" smtClean="0">
                <a:solidFill>
                  <a:schemeClr val="tx1"/>
                </a:solidFill>
                <a:latin typeface="Times New Roman"/>
                <a:cs typeface="Times New Roman"/>
              </a:rPr>
              <a:t>For example, ARMA(1,1)-GARCH(1,1)</a:t>
            </a:r>
          </a:p>
          <a:p>
            <a:endParaRPr lang="en-US" dirty="0">
              <a:solidFill>
                <a:schemeClr val="tx1"/>
              </a:solidFill>
              <a:latin typeface="Times New Roman"/>
              <a:cs typeface="Times New Roman"/>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115728834"/>
              </p:ext>
            </p:extLst>
          </p:nvPr>
        </p:nvGraphicFramePr>
        <p:xfrm>
          <a:off x="2826706" y="3794874"/>
          <a:ext cx="3424567" cy="449124"/>
        </p:xfrm>
        <a:graphic>
          <a:graphicData uri="http://schemas.openxmlformats.org/presentationml/2006/ole">
            <mc:AlternateContent xmlns:mc="http://schemas.openxmlformats.org/markup-compatibility/2006">
              <mc:Choice xmlns:v="urn:schemas-microsoft-com:vml" Requires="v">
                <p:oleObj spid="_x0000_s19698" name="Equation" r:id="rId4" imgW="1535760" imgH="191880" progId="">
                  <p:embed/>
                </p:oleObj>
              </mc:Choice>
              <mc:Fallback>
                <p:oleObj name="Equation" r:id="rId4" imgW="1535760" imgH="191880" progId="">
                  <p:embed/>
                  <p:pic>
                    <p:nvPicPr>
                      <p:cNvPr id="0" name="Picture 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6706" y="3794874"/>
                        <a:ext cx="3424567" cy="4491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511830142"/>
              </p:ext>
            </p:extLst>
          </p:nvPr>
        </p:nvGraphicFramePr>
        <p:xfrm>
          <a:off x="3004391" y="4491996"/>
          <a:ext cx="1254296" cy="436277"/>
        </p:xfrm>
        <a:graphic>
          <a:graphicData uri="http://schemas.openxmlformats.org/presentationml/2006/ole">
            <mc:AlternateContent xmlns:mc="http://schemas.openxmlformats.org/markup-compatibility/2006">
              <mc:Choice xmlns:v="urn:schemas-microsoft-com:vml" Requires="v">
                <p:oleObj spid="_x0000_s19699" name="Equation" r:id="rId6" imgW="576000" imgH="191880" progId="">
                  <p:embed/>
                </p:oleObj>
              </mc:Choice>
              <mc:Fallback>
                <p:oleObj name="Equation" r:id="rId6" imgW="576000" imgH="191880" progId="">
                  <p:embed/>
                  <p:pic>
                    <p:nvPicPr>
                      <p:cNvPr id="0" name="Picture 9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4391" y="4491996"/>
                        <a:ext cx="1254296" cy="4362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59192347"/>
              </p:ext>
            </p:extLst>
          </p:nvPr>
        </p:nvGraphicFramePr>
        <p:xfrm>
          <a:off x="3066144" y="5154973"/>
          <a:ext cx="3185129" cy="568773"/>
        </p:xfrm>
        <a:graphic>
          <a:graphicData uri="http://schemas.openxmlformats.org/presentationml/2006/ole">
            <mc:AlternateContent xmlns:mc="http://schemas.openxmlformats.org/markup-compatibility/2006">
              <mc:Choice xmlns:v="urn:schemas-microsoft-com:vml" Requires="v">
                <p:oleObj spid="_x0000_s19700" name="Equation" r:id="rId8" imgW="1407960" imgH="237600" progId="">
                  <p:embed/>
                </p:oleObj>
              </mc:Choice>
              <mc:Fallback>
                <p:oleObj name="Equation" r:id="rId8" imgW="1407960" imgH="237600" progId="">
                  <p:embed/>
                  <p:pic>
                    <p:nvPicPr>
                      <p:cNvPr id="0" name="Picture 9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66144" y="5154973"/>
                        <a:ext cx="3185129" cy="5687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7"/>
          <p:cNvSpPr>
            <a:spLocks noGrp="1"/>
          </p:cNvSpPr>
          <p:nvPr>
            <p:ph type="sldNum" sz="quarter" idx="12"/>
          </p:nvPr>
        </p:nvSpPr>
        <p:spPr/>
        <p:txBody>
          <a:bodyPr/>
          <a:lstStyle/>
          <a:p>
            <a:fld id="{7F5CE407-6216-4202-80E4-A30DC2F709B2}" type="slidenum">
              <a:rPr lang="en-US" smtClean="0"/>
              <a:pPr/>
              <a:t>33</a:t>
            </a:fld>
            <a:endParaRPr lang="en-US"/>
          </a:p>
        </p:txBody>
      </p:sp>
    </p:spTree>
    <p:extLst>
      <p:ext uri="{BB962C8B-B14F-4D97-AF65-F5344CB8AC3E}">
        <p14:creationId xmlns:p14="http://schemas.microsoft.com/office/powerpoint/2010/main" val="32234093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a:cs typeface="Times"/>
              </a:rPr>
              <a:t>Time Series in R</a:t>
            </a:r>
            <a:endParaRPr lang="en-US" dirty="0">
              <a:latin typeface="Times"/>
              <a:cs typeface="Times"/>
            </a:endParaRPr>
          </a:p>
        </p:txBody>
      </p:sp>
      <p:sp>
        <p:nvSpPr>
          <p:cNvPr id="3" name="Subtitle 2"/>
          <p:cNvSpPr>
            <a:spLocks noGrp="1"/>
          </p:cNvSpPr>
          <p:nvPr>
            <p:ph type="subTitle" idx="1"/>
          </p:nvPr>
        </p:nvSpPr>
        <p:spPr/>
        <p:txBody>
          <a:bodyPr/>
          <a:lstStyle/>
          <a:p>
            <a:r>
              <a:rPr lang="en-US" dirty="0" smtClean="0">
                <a:latin typeface="Times"/>
                <a:cs typeface="Times"/>
              </a:rPr>
              <a:t>Data from Starbucks Corporation (SBUX)</a:t>
            </a:r>
            <a:endParaRPr lang="en-US" dirty="0">
              <a:latin typeface="Times"/>
              <a:cs typeface="Times"/>
            </a:endParaRPr>
          </a:p>
        </p:txBody>
      </p:sp>
      <p:sp>
        <p:nvSpPr>
          <p:cNvPr id="4" name="Slide Number Placeholder 3"/>
          <p:cNvSpPr>
            <a:spLocks noGrp="1"/>
          </p:cNvSpPr>
          <p:nvPr>
            <p:ph type="sldNum" sz="quarter" idx="12"/>
          </p:nvPr>
        </p:nvSpPr>
        <p:spPr/>
        <p:txBody>
          <a:bodyPr/>
          <a:lstStyle/>
          <a:p>
            <a:fld id="{7F5CE407-6216-4202-80E4-A30DC2F709B2}" type="slidenum">
              <a:rPr lang="en-US" smtClean="0"/>
              <a:pPr/>
              <a:t>34</a:t>
            </a:fld>
            <a:endParaRPr lang="en-US"/>
          </a:p>
        </p:txBody>
      </p:sp>
    </p:spTree>
    <p:extLst>
      <p:ext uri="{BB962C8B-B14F-4D97-AF65-F5344CB8AC3E}">
        <p14:creationId xmlns:p14="http://schemas.microsoft.com/office/powerpoint/2010/main" val="793374922"/>
      </p:ext>
    </p:extLst>
  </p:cSld>
  <p:clrMapOvr>
    <a:masterClrMapping/>
  </p:clrMapOvr>
  <mc:AlternateContent xmlns:mc="http://schemas.openxmlformats.org/markup-compatibility/2006" xmlns:p14="http://schemas.microsoft.com/office/powerpoint/2010/main">
    <mc:Choice Requires="p14">
      <p:transition spd="slow" p14:dur="2000" advTm="8943"/>
    </mc:Choice>
    <mc:Fallback xmlns="">
      <p:transition spd="slow" advTm="8943"/>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a:cs typeface="Times"/>
              </a:rPr>
              <a:t>Program Preparation</a:t>
            </a:r>
            <a:endParaRPr lang="en-US" dirty="0">
              <a:latin typeface="Times"/>
              <a:cs typeface="Times"/>
            </a:endParaRPr>
          </a:p>
        </p:txBody>
      </p:sp>
      <p:sp>
        <p:nvSpPr>
          <p:cNvPr id="3" name="Content Placeholder 2"/>
          <p:cNvSpPr>
            <a:spLocks noGrp="1"/>
          </p:cNvSpPr>
          <p:nvPr>
            <p:ph idx="1"/>
          </p:nvPr>
        </p:nvSpPr>
        <p:spPr/>
        <p:txBody>
          <a:bodyPr>
            <a:normAutofit fontScale="92500" lnSpcReduction="20000"/>
          </a:bodyPr>
          <a:lstStyle/>
          <a:p>
            <a:r>
              <a:rPr lang="en-US" dirty="0" smtClean="0">
                <a:solidFill>
                  <a:srgbClr val="000000"/>
                </a:solidFill>
                <a:latin typeface="Times"/>
                <a:cs typeface="Times"/>
              </a:rPr>
              <a:t>Packages:</a:t>
            </a:r>
          </a:p>
          <a:p>
            <a:pPr marL="0" indent="0">
              <a:buNone/>
            </a:pPr>
            <a:r>
              <a:rPr lang="en-US" dirty="0" smtClean="0">
                <a:solidFill>
                  <a:srgbClr val="000000"/>
                </a:solidFill>
                <a:latin typeface="Times"/>
                <a:cs typeface="Times"/>
              </a:rPr>
              <a:t>&gt;require</a:t>
            </a:r>
            <a:r>
              <a:rPr lang="en-US" dirty="0">
                <a:solidFill>
                  <a:srgbClr val="000000"/>
                </a:solidFill>
                <a:latin typeface="Times"/>
                <a:cs typeface="Times"/>
              </a:rPr>
              <a:t>(</a:t>
            </a:r>
            <a:r>
              <a:rPr lang="en-US" dirty="0" err="1">
                <a:solidFill>
                  <a:srgbClr val="000000"/>
                </a:solidFill>
                <a:latin typeface="Times"/>
                <a:cs typeface="Times"/>
              </a:rPr>
              <a:t>quantmod</a:t>
            </a:r>
            <a:r>
              <a:rPr lang="en-US" dirty="0" smtClean="0">
                <a:solidFill>
                  <a:srgbClr val="000000"/>
                </a:solidFill>
                <a:latin typeface="Times"/>
                <a:cs typeface="Times"/>
              </a:rPr>
              <a:t>): specify, build, trade and analyze quantitative financial trading strategies</a:t>
            </a:r>
            <a:endParaRPr lang="en-US" dirty="0">
              <a:solidFill>
                <a:srgbClr val="000000"/>
              </a:solidFill>
              <a:latin typeface="Times"/>
              <a:cs typeface="Times"/>
            </a:endParaRPr>
          </a:p>
          <a:p>
            <a:pPr marL="0" indent="0">
              <a:buNone/>
            </a:pPr>
            <a:r>
              <a:rPr lang="en-US" dirty="0" smtClean="0">
                <a:solidFill>
                  <a:srgbClr val="000000"/>
                </a:solidFill>
                <a:latin typeface="Times"/>
                <a:cs typeface="Times"/>
              </a:rPr>
              <a:t>&gt;require</a:t>
            </a:r>
            <a:r>
              <a:rPr lang="en-US" dirty="0">
                <a:solidFill>
                  <a:srgbClr val="000000"/>
                </a:solidFill>
                <a:latin typeface="Times"/>
                <a:cs typeface="Times"/>
              </a:rPr>
              <a:t>(forecast</a:t>
            </a:r>
            <a:r>
              <a:rPr lang="en-US" dirty="0" smtClean="0">
                <a:solidFill>
                  <a:srgbClr val="000000"/>
                </a:solidFill>
                <a:latin typeface="Times"/>
                <a:cs typeface="Times"/>
              </a:rPr>
              <a:t>): methods and tools for displaying and analyzing </a:t>
            </a:r>
            <a:r>
              <a:rPr lang="en-US" dirty="0" err="1" smtClean="0">
                <a:solidFill>
                  <a:srgbClr val="000000"/>
                </a:solidFill>
                <a:latin typeface="Times"/>
                <a:cs typeface="Times"/>
              </a:rPr>
              <a:t>univariate</a:t>
            </a:r>
            <a:r>
              <a:rPr lang="en-US" dirty="0" smtClean="0">
                <a:solidFill>
                  <a:srgbClr val="000000"/>
                </a:solidFill>
                <a:latin typeface="Times"/>
                <a:cs typeface="Times"/>
              </a:rPr>
              <a:t> time series forecasts</a:t>
            </a:r>
            <a:endParaRPr lang="en-US" dirty="0">
              <a:solidFill>
                <a:srgbClr val="000000"/>
              </a:solidFill>
              <a:latin typeface="Times"/>
              <a:cs typeface="Times"/>
            </a:endParaRPr>
          </a:p>
          <a:p>
            <a:pPr marL="0" indent="0">
              <a:buNone/>
            </a:pPr>
            <a:r>
              <a:rPr lang="en-US" dirty="0" smtClean="0">
                <a:solidFill>
                  <a:srgbClr val="000000"/>
                </a:solidFill>
                <a:latin typeface="Times"/>
                <a:cs typeface="Times"/>
              </a:rPr>
              <a:t>&gt;require</a:t>
            </a:r>
            <a:r>
              <a:rPr lang="en-US" dirty="0">
                <a:solidFill>
                  <a:srgbClr val="000000"/>
                </a:solidFill>
                <a:latin typeface="Times"/>
                <a:cs typeface="Times"/>
              </a:rPr>
              <a:t>(</a:t>
            </a:r>
            <a:r>
              <a:rPr lang="en-US" dirty="0" err="1">
                <a:solidFill>
                  <a:srgbClr val="000000"/>
                </a:solidFill>
                <a:latin typeface="Times"/>
                <a:cs typeface="Times"/>
              </a:rPr>
              <a:t>urca</a:t>
            </a:r>
            <a:r>
              <a:rPr lang="en-US" dirty="0" smtClean="0">
                <a:solidFill>
                  <a:srgbClr val="000000"/>
                </a:solidFill>
                <a:latin typeface="Times"/>
                <a:cs typeface="Times"/>
              </a:rPr>
              <a:t>): unit root and </a:t>
            </a:r>
            <a:r>
              <a:rPr lang="en-US" dirty="0" err="1" smtClean="0">
                <a:solidFill>
                  <a:srgbClr val="000000"/>
                </a:solidFill>
                <a:latin typeface="Times"/>
                <a:cs typeface="Times"/>
              </a:rPr>
              <a:t>cointegration</a:t>
            </a:r>
            <a:r>
              <a:rPr lang="en-US" dirty="0" smtClean="0">
                <a:solidFill>
                  <a:srgbClr val="000000"/>
                </a:solidFill>
                <a:latin typeface="Times"/>
                <a:cs typeface="Times"/>
              </a:rPr>
              <a:t> tests encountered in applied econometric analysis are implemented</a:t>
            </a:r>
            <a:endParaRPr lang="en-US" dirty="0">
              <a:solidFill>
                <a:srgbClr val="000000"/>
              </a:solidFill>
              <a:latin typeface="Times"/>
              <a:cs typeface="Times"/>
            </a:endParaRPr>
          </a:p>
          <a:p>
            <a:pPr marL="0" indent="0">
              <a:buNone/>
            </a:pPr>
            <a:r>
              <a:rPr lang="en-US" dirty="0" smtClean="0">
                <a:solidFill>
                  <a:srgbClr val="000000"/>
                </a:solidFill>
                <a:latin typeface="Times"/>
                <a:cs typeface="Times"/>
              </a:rPr>
              <a:t>&gt;require</a:t>
            </a:r>
            <a:r>
              <a:rPr lang="en-US" dirty="0">
                <a:solidFill>
                  <a:srgbClr val="000000"/>
                </a:solidFill>
                <a:latin typeface="Times"/>
                <a:cs typeface="Times"/>
              </a:rPr>
              <a:t>(</a:t>
            </a:r>
            <a:r>
              <a:rPr lang="en-US" dirty="0" err="1">
                <a:solidFill>
                  <a:srgbClr val="000000"/>
                </a:solidFill>
                <a:latin typeface="Times"/>
                <a:cs typeface="Times"/>
              </a:rPr>
              <a:t>tseries</a:t>
            </a:r>
            <a:r>
              <a:rPr lang="en-US" dirty="0" smtClean="0">
                <a:solidFill>
                  <a:srgbClr val="000000"/>
                </a:solidFill>
                <a:latin typeface="Times"/>
                <a:cs typeface="Times"/>
              </a:rPr>
              <a:t>): package for time series analysis and computational finance</a:t>
            </a:r>
            <a:endParaRPr lang="en-US" dirty="0">
              <a:solidFill>
                <a:srgbClr val="000000"/>
              </a:solidFill>
              <a:latin typeface="Times"/>
              <a:cs typeface="Times"/>
            </a:endParaRPr>
          </a:p>
          <a:p>
            <a:pPr marL="0" indent="0">
              <a:buNone/>
            </a:pPr>
            <a:r>
              <a:rPr lang="en-US" dirty="0" smtClean="0">
                <a:solidFill>
                  <a:srgbClr val="000000"/>
                </a:solidFill>
                <a:latin typeface="Times"/>
                <a:cs typeface="Times"/>
              </a:rPr>
              <a:t>&gt;require</a:t>
            </a:r>
            <a:r>
              <a:rPr lang="en-US" dirty="0">
                <a:solidFill>
                  <a:srgbClr val="000000"/>
                </a:solidFill>
                <a:latin typeface="Times"/>
                <a:cs typeface="Times"/>
              </a:rPr>
              <a:t>(</a:t>
            </a:r>
            <a:r>
              <a:rPr lang="en-US" dirty="0" err="1">
                <a:solidFill>
                  <a:srgbClr val="000000"/>
                </a:solidFill>
                <a:latin typeface="Times"/>
                <a:cs typeface="Times"/>
              </a:rPr>
              <a:t>fGarch</a:t>
            </a:r>
            <a:r>
              <a:rPr lang="en-US" dirty="0" smtClean="0">
                <a:solidFill>
                  <a:srgbClr val="000000"/>
                </a:solidFill>
                <a:latin typeface="Times"/>
                <a:cs typeface="Times"/>
              </a:rPr>
              <a:t>): environment for teaching ‘Financial Engineering and Computational Finance’</a:t>
            </a:r>
            <a:endParaRPr lang="en-US" dirty="0">
              <a:solidFill>
                <a:srgbClr val="000000"/>
              </a:solidFill>
              <a:latin typeface="Times"/>
              <a:cs typeface="Times"/>
            </a:endParaRPr>
          </a:p>
        </p:txBody>
      </p:sp>
      <p:sp>
        <p:nvSpPr>
          <p:cNvPr id="4" name="Slide Number Placeholder 3"/>
          <p:cNvSpPr>
            <a:spLocks noGrp="1"/>
          </p:cNvSpPr>
          <p:nvPr>
            <p:ph type="sldNum" sz="quarter" idx="12"/>
          </p:nvPr>
        </p:nvSpPr>
        <p:spPr/>
        <p:txBody>
          <a:bodyPr/>
          <a:lstStyle/>
          <a:p>
            <a:fld id="{7F5CE407-6216-4202-80E4-A30DC2F709B2}" type="slidenum">
              <a:rPr lang="en-US" smtClean="0">
                <a:solidFill>
                  <a:prstClr val="white"/>
                </a:solidFill>
              </a:rPr>
              <a:pPr/>
              <a:t>35</a:t>
            </a:fld>
            <a:endParaRPr lang="en-US">
              <a:solidFill>
                <a:prstClr val="white"/>
              </a:solidFill>
            </a:endParaRPr>
          </a:p>
        </p:txBody>
      </p:sp>
    </p:spTree>
    <p:extLst>
      <p:ext uri="{BB962C8B-B14F-4D97-AF65-F5344CB8AC3E}">
        <p14:creationId xmlns:p14="http://schemas.microsoft.com/office/powerpoint/2010/main" val="659142554"/>
      </p:ext>
    </p:extLst>
  </p:cSld>
  <p:clrMapOvr>
    <a:masterClrMapping/>
  </p:clrMapOvr>
  <mc:AlternateContent xmlns:mc="http://schemas.openxmlformats.org/markup-compatibility/2006" xmlns:p14="http://schemas.microsoft.com/office/powerpoint/2010/main">
    <mc:Choice Requires="p14">
      <p:transition spd="slow" p14:dur="2000" advTm="16602"/>
    </mc:Choice>
    <mc:Fallback xmlns="">
      <p:transition spd="slow" advTm="16602"/>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imes"/>
                <a:cs typeface="Times"/>
              </a:rPr>
              <a:t>Introduction</a:t>
            </a:r>
            <a:endParaRPr lang="en-US" dirty="0">
              <a:latin typeface="Times"/>
              <a:cs typeface="Times"/>
            </a:endParaRPr>
          </a:p>
        </p:txBody>
      </p:sp>
      <p:pic>
        <p:nvPicPr>
          <p:cNvPr id="4" name="Content Placeholder 3" descr="Rplot.jpeg"/>
          <p:cNvPicPr>
            <a:picLocks noGrp="1" noChangeAspect="1"/>
          </p:cNvPicPr>
          <p:nvPr>
            <p:ph idx="1"/>
          </p:nvPr>
        </p:nvPicPr>
        <p:blipFill>
          <a:blip r:embed="rId2" cstate="print">
            <a:extLst>
              <a:ext uri="{28A0092B-C50C-407E-A947-70E740481C1C}">
                <a14:useLocalDpi xmlns:a14="http://schemas.microsoft.com/office/drawing/2010/main" val="0"/>
              </a:ext>
            </a:extLst>
          </a:blip>
          <a:srcRect t="7125" b="7125"/>
          <a:stretch>
            <a:fillRect/>
          </a:stretch>
        </p:blipFill>
        <p:spPr>
          <a:xfrm>
            <a:off x="550862" y="2188375"/>
            <a:ext cx="8042276" cy="4343400"/>
          </a:xfrm>
        </p:spPr>
      </p:pic>
      <p:sp>
        <p:nvSpPr>
          <p:cNvPr id="3" name="TextBox 2"/>
          <p:cNvSpPr txBox="1"/>
          <p:nvPr/>
        </p:nvSpPr>
        <p:spPr>
          <a:xfrm>
            <a:off x="549275" y="1444532"/>
            <a:ext cx="7030182" cy="646331"/>
          </a:xfrm>
          <a:prstGeom prst="rect">
            <a:avLst/>
          </a:prstGeom>
          <a:noFill/>
        </p:spPr>
        <p:txBody>
          <a:bodyPr wrap="square" rtlCol="0">
            <a:spAutoFit/>
          </a:bodyPr>
          <a:lstStyle/>
          <a:p>
            <a:r>
              <a:rPr lang="en-US" dirty="0" smtClean="0">
                <a:solidFill>
                  <a:srgbClr val="000000"/>
                </a:solidFill>
                <a:latin typeface="Times"/>
                <a:cs typeface="Times"/>
              </a:rPr>
              <a:t>&gt;</a:t>
            </a:r>
            <a:r>
              <a:rPr lang="en-US" dirty="0" err="1" smtClean="0">
                <a:solidFill>
                  <a:srgbClr val="000000"/>
                </a:solidFill>
                <a:latin typeface="Times"/>
                <a:cs typeface="Times"/>
              </a:rPr>
              <a:t>getSymbols</a:t>
            </a:r>
            <a:r>
              <a:rPr lang="en-US" dirty="0">
                <a:solidFill>
                  <a:srgbClr val="000000"/>
                </a:solidFill>
                <a:latin typeface="Times"/>
                <a:cs typeface="Times"/>
              </a:rPr>
              <a:t>('SBUX')</a:t>
            </a:r>
          </a:p>
          <a:p>
            <a:r>
              <a:rPr lang="en-US" dirty="0" smtClean="0">
                <a:solidFill>
                  <a:srgbClr val="000000"/>
                </a:solidFill>
                <a:latin typeface="Times"/>
                <a:cs typeface="Times"/>
              </a:rPr>
              <a:t>&gt;</a:t>
            </a:r>
            <a:r>
              <a:rPr lang="en-US" dirty="0" err="1" smtClean="0">
                <a:solidFill>
                  <a:srgbClr val="000000"/>
                </a:solidFill>
                <a:latin typeface="Times"/>
                <a:cs typeface="Times"/>
              </a:rPr>
              <a:t>chartSeries</a:t>
            </a:r>
            <a:r>
              <a:rPr lang="en-US" dirty="0">
                <a:solidFill>
                  <a:srgbClr val="000000"/>
                </a:solidFill>
                <a:latin typeface="Times"/>
                <a:cs typeface="Times"/>
              </a:rPr>
              <a:t>(</a:t>
            </a:r>
            <a:r>
              <a:rPr lang="en-US" dirty="0" err="1">
                <a:solidFill>
                  <a:srgbClr val="000000"/>
                </a:solidFill>
                <a:latin typeface="Times"/>
                <a:cs typeface="Times"/>
              </a:rPr>
              <a:t>SBUX,subset</a:t>
            </a:r>
            <a:r>
              <a:rPr lang="en-US" dirty="0">
                <a:solidFill>
                  <a:srgbClr val="000000"/>
                </a:solidFill>
                <a:latin typeface="Times"/>
                <a:cs typeface="Times"/>
              </a:rPr>
              <a:t>='2009::2013')</a:t>
            </a:r>
          </a:p>
        </p:txBody>
      </p:sp>
      <p:sp>
        <p:nvSpPr>
          <p:cNvPr id="5" name="Slide Number Placeholder 4"/>
          <p:cNvSpPr>
            <a:spLocks noGrp="1"/>
          </p:cNvSpPr>
          <p:nvPr>
            <p:ph type="sldNum" sz="quarter" idx="12"/>
          </p:nvPr>
        </p:nvSpPr>
        <p:spPr/>
        <p:txBody>
          <a:bodyPr/>
          <a:lstStyle/>
          <a:p>
            <a:fld id="{7F5CE407-6216-4202-80E4-A30DC2F709B2}" type="slidenum">
              <a:rPr lang="en-US" smtClean="0">
                <a:solidFill>
                  <a:prstClr val="white"/>
                </a:solidFill>
              </a:rPr>
              <a:pPr/>
              <a:t>36</a:t>
            </a:fld>
            <a:endParaRPr lang="en-US">
              <a:solidFill>
                <a:prstClr val="white"/>
              </a:solidFill>
            </a:endParaRPr>
          </a:p>
        </p:txBody>
      </p:sp>
    </p:spTree>
    <p:extLst>
      <p:ext uri="{BB962C8B-B14F-4D97-AF65-F5344CB8AC3E}">
        <p14:creationId xmlns:p14="http://schemas.microsoft.com/office/powerpoint/2010/main" val="2548893985"/>
      </p:ext>
    </p:extLst>
  </p:cSld>
  <p:clrMapOvr>
    <a:masterClrMapping/>
  </p:clrMapOvr>
  <mc:AlternateContent xmlns:mc="http://schemas.openxmlformats.org/markup-compatibility/2006" xmlns:p14="http://schemas.microsoft.com/office/powerpoint/2010/main">
    <mc:Choice Requires="p14">
      <p:transition spd="slow" p14:dur="2000" advTm="21114"/>
    </mc:Choice>
    <mc:Fallback xmlns="">
      <p:transition spd="slow" advTm="21114"/>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imes"/>
                <a:cs typeface="Times"/>
              </a:rPr>
              <a:t>Method of Modeling</a:t>
            </a:r>
            <a:endParaRPr lang="en-US" dirty="0">
              <a:latin typeface="Times"/>
              <a:cs typeface="Times"/>
            </a:endParaRPr>
          </a:p>
        </p:txBody>
      </p:sp>
      <p:sp>
        <p:nvSpPr>
          <p:cNvPr id="3" name="Content Placeholder 2"/>
          <p:cNvSpPr>
            <a:spLocks noGrp="1"/>
          </p:cNvSpPr>
          <p:nvPr>
            <p:ph idx="1"/>
          </p:nvPr>
        </p:nvSpPr>
        <p:spPr/>
        <p:txBody>
          <a:bodyPr/>
          <a:lstStyle/>
          <a:p>
            <a:pPr marL="0" indent="0">
              <a:buNone/>
            </a:pPr>
            <a:r>
              <a:rPr lang="en-US" dirty="0" smtClean="0">
                <a:solidFill>
                  <a:srgbClr val="000000"/>
                </a:solidFill>
                <a:latin typeface="Times"/>
                <a:cs typeface="Times"/>
              </a:rPr>
              <a:t>&gt;ret</a:t>
            </a:r>
            <a:r>
              <a:rPr lang="en-US" dirty="0">
                <a:solidFill>
                  <a:srgbClr val="000000"/>
                </a:solidFill>
                <a:latin typeface="Times"/>
                <a:cs typeface="Times"/>
              </a:rPr>
              <a:t>=</a:t>
            </a:r>
            <a:r>
              <a:rPr lang="en-US" dirty="0" err="1">
                <a:solidFill>
                  <a:srgbClr val="000000"/>
                </a:solidFill>
                <a:latin typeface="Times"/>
                <a:cs typeface="Times"/>
              </a:rPr>
              <a:t>na.omit</a:t>
            </a:r>
            <a:r>
              <a:rPr lang="en-US" dirty="0">
                <a:solidFill>
                  <a:srgbClr val="000000"/>
                </a:solidFill>
                <a:latin typeface="Times"/>
                <a:cs typeface="Times"/>
              </a:rPr>
              <a:t>(diff(log(</a:t>
            </a:r>
            <a:r>
              <a:rPr lang="en-US" dirty="0" err="1">
                <a:solidFill>
                  <a:srgbClr val="000000"/>
                </a:solidFill>
                <a:latin typeface="Times"/>
                <a:cs typeface="Times"/>
              </a:rPr>
              <a:t>SBUX$SBUX.Close</a:t>
            </a:r>
            <a:r>
              <a:rPr lang="en-US" dirty="0">
                <a:solidFill>
                  <a:srgbClr val="000000"/>
                </a:solidFill>
                <a:latin typeface="Times"/>
                <a:cs typeface="Times"/>
              </a:rPr>
              <a:t>))</a:t>
            </a:r>
            <a:r>
              <a:rPr lang="en-US" dirty="0" smtClean="0">
                <a:solidFill>
                  <a:srgbClr val="000000"/>
                </a:solidFill>
                <a:latin typeface="Times"/>
                <a:cs typeface="Times"/>
              </a:rPr>
              <a:t>)</a:t>
            </a:r>
          </a:p>
          <a:p>
            <a:pPr marL="0" indent="0">
              <a:buNone/>
            </a:pPr>
            <a:r>
              <a:rPr lang="en-US" dirty="0" smtClean="0">
                <a:solidFill>
                  <a:srgbClr val="000000"/>
                </a:solidFill>
                <a:latin typeface="Times"/>
                <a:cs typeface="Times"/>
              </a:rPr>
              <a:t>&gt;plot</a:t>
            </a:r>
            <a:r>
              <a:rPr lang="en-US" dirty="0">
                <a:solidFill>
                  <a:srgbClr val="000000"/>
                </a:solidFill>
                <a:latin typeface="Times"/>
                <a:cs typeface="Times"/>
              </a:rPr>
              <a:t>(r, main='Time plot of the daily logged return of SBUX')</a:t>
            </a:r>
          </a:p>
          <a:p>
            <a:endParaRPr lang="en-US" dirty="0">
              <a:latin typeface="Times"/>
              <a:cs typeface="Times"/>
            </a:endParaRPr>
          </a:p>
        </p:txBody>
      </p:sp>
      <p:pic>
        <p:nvPicPr>
          <p:cNvPr id="4" name="Picture 3" descr="Rplot01.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2667000"/>
            <a:ext cx="7239000" cy="3805447"/>
          </a:xfrm>
          <a:prstGeom prst="rect">
            <a:avLst/>
          </a:prstGeom>
        </p:spPr>
      </p:pic>
      <p:sp>
        <p:nvSpPr>
          <p:cNvPr id="5" name="Slide Number Placeholder 4"/>
          <p:cNvSpPr>
            <a:spLocks noGrp="1"/>
          </p:cNvSpPr>
          <p:nvPr>
            <p:ph type="sldNum" sz="quarter" idx="12"/>
          </p:nvPr>
        </p:nvSpPr>
        <p:spPr/>
        <p:txBody>
          <a:bodyPr/>
          <a:lstStyle/>
          <a:p>
            <a:fld id="{7F5CE407-6216-4202-80E4-A30DC2F709B2}" type="slidenum">
              <a:rPr lang="en-US" smtClean="0">
                <a:solidFill>
                  <a:prstClr val="white"/>
                </a:solidFill>
              </a:rPr>
              <a:pPr/>
              <a:t>37</a:t>
            </a:fld>
            <a:endParaRPr lang="en-US">
              <a:solidFill>
                <a:prstClr val="white"/>
              </a:solidFill>
            </a:endParaRPr>
          </a:p>
        </p:txBody>
      </p:sp>
    </p:spTree>
    <p:extLst>
      <p:ext uri="{BB962C8B-B14F-4D97-AF65-F5344CB8AC3E}">
        <p14:creationId xmlns:p14="http://schemas.microsoft.com/office/powerpoint/2010/main" val="2871274351"/>
      </p:ext>
    </p:extLst>
  </p:cSld>
  <p:clrMapOvr>
    <a:masterClrMapping/>
  </p:clrMapOvr>
  <mc:AlternateContent xmlns:mc="http://schemas.openxmlformats.org/markup-compatibility/2006" xmlns:p14="http://schemas.microsoft.com/office/powerpoint/2010/main">
    <mc:Choice Requires="p14">
      <p:transition spd="slow" p14:dur="2000" advTm="11899"/>
    </mc:Choice>
    <mc:Fallback xmlns="">
      <p:transition spd="slow" advTm="11899"/>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imes"/>
                <a:cs typeface="Times"/>
              </a:rPr>
              <a:t>KPSS test</a:t>
            </a:r>
            <a:endParaRPr lang="en-US" dirty="0">
              <a:latin typeface="Times"/>
              <a:cs typeface="Times"/>
            </a:endParaRPr>
          </a:p>
        </p:txBody>
      </p:sp>
      <p:sp>
        <p:nvSpPr>
          <p:cNvPr id="3" name="Content Placeholder 2"/>
          <p:cNvSpPr>
            <a:spLocks noGrp="1"/>
          </p:cNvSpPr>
          <p:nvPr>
            <p:ph idx="1"/>
          </p:nvPr>
        </p:nvSpPr>
        <p:spPr>
          <a:xfrm>
            <a:off x="549275" y="1600200"/>
            <a:ext cx="8042276" cy="4876799"/>
          </a:xfrm>
        </p:spPr>
        <p:txBody>
          <a:bodyPr>
            <a:normAutofit/>
          </a:bodyPr>
          <a:lstStyle/>
          <a:p>
            <a:r>
              <a:rPr lang="en-US" dirty="0" smtClean="0">
                <a:solidFill>
                  <a:srgbClr val="000000"/>
                </a:solidFill>
                <a:latin typeface="Times"/>
                <a:cs typeface="Times"/>
              </a:rPr>
              <a:t>KPSS tests are used for testing a null hypothesis that an observable time series is stationary around a deterministic trend. </a:t>
            </a:r>
          </a:p>
          <a:p>
            <a:r>
              <a:rPr lang="en-US" dirty="0" smtClean="0">
                <a:solidFill>
                  <a:srgbClr val="000000"/>
                </a:solidFill>
                <a:latin typeface="Times"/>
                <a:cs typeface="Times"/>
              </a:rPr>
              <a:t>The series is expressed as the sum of deterministic trend, random walk, and stationary error, and the test is the Lagrange multiplier test of the hypothesis that the random walk has zero variance.</a:t>
            </a:r>
          </a:p>
          <a:p>
            <a:r>
              <a:rPr lang="en-US" dirty="0" smtClean="0">
                <a:solidFill>
                  <a:srgbClr val="000000"/>
                </a:solidFill>
                <a:latin typeface="Times"/>
                <a:cs typeface="Times"/>
              </a:rPr>
              <a:t>KPSS tests are intended to complement unit root tests</a:t>
            </a:r>
          </a:p>
          <a:p>
            <a:endParaRPr lang="en-US" dirty="0">
              <a:latin typeface="Times"/>
              <a:cs typeface="Times"/>
            </a:endParaRPr>
          </a:p>
        </p:txBody>
      </p:sp>
      <p:sp>
        <p:nvSpPr>
          <p:cNvPr id="4" name="Slide Number Placeholder 3"/>
          <p:cNvSpPr>
            <a:spLocks noGrp="1"/>
          </p:cNvSpPr>
          <p:nvPr>
            <p:ph type="sldNum" sz="quarter" idx="12"/>
          </p:nvPr>
        </p:nvSpPr>
        <p:spPr/>
        <p:txBody>
          <a:bodyPr/>
          <a:lstStyle/>
          <a:p>
            <a:fld id="{7F5CE407-6216-4202-80E4-A30DC2F709B2}" type="slidenum">
              <a:rPr lang="en-US" smtClean="0">
                <a:solidFill>
                  <a:prstClr val="white"/>
                </a:solidFill>
              </a:rPr>
              <a:pPr/>
              <a:t>38</a:t>
            </a:fld>
            <a:endParaRPr lang="en-US">
              <a:solidFill>
                <a:prstClr val="white"/>
              </a:solidFill>
            </a:endParaRPr>
          </a:p>
        </p:txBody>
      </p:sp>
    </p:spTree>
    <p:extLst>
      <p:ext uri="{BB962C8B-B14F-4D97-AF65-F5344CB8AC3E}">
        <p14:creationId xmlns:p14="http://schemas.microsoft.com/office/powerpoint/2010/main" val="2501091860"/>
      </p:ext>
    </p:extLst>
  </p:cSld>
  <p:clrMapOvr>
    <a:masterClrMapping/>
  </p:clrMapOvr>
  <mc:AlternateContent xmlns:mc="http://schemas.openxmlformats.org/markup-compatibility/2006" xmlns:p14="http://schemas.microsoft.com/office/powerpoint/2010/main">
    <mc:Choice Requires="p14">
      <p:transition spd="slow" p14:dur="2000" advTm="50928"/>
    </mc:Choice>
    <mc:Fallback xmlns="">
      <p:transition spd="slow" advTm="50928"/>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imes"/>
                <a:cs typeface="Times"/>
              </a:rPr>
              <a:t>KPSS test</a:t>
            </a:r>
            <a:endParaRPr lang="en-US" dirty="0">
              <a:latin typeface="Times"/>
              <a:cs typeface="Times"/>
            </a:endParaRPr>
          </a:p>
        </p:txBody>
      </p:sp>
      <p:sp>
        <p:nvSpPr>
          <p:cNvPr id="4" name="Slide Number Placeholder 3"/>
          <p:cNvSpPr>
            <a:spLocks noGrp="1"/>
          </p:cNvSpPr>
          <p:nvPr>
            <p:ph type="sldNum" sz="quarter" idx="12"/>
          </p:nvPr>
        </p:nvSpPr>
        <p:spPr/>
        <p:txBody>
          <a:bodyPr/>
          <a:lstStyle/>
          <a:p>
            <a:fld id="{7F5CE407-6216-4202-80E4-A30DC2F709B2}" type="slidenum">
              <a:rPr lang="en-US" smtClean="0">
                <a:solidFill>
                  <a:prstClr val="white"/>
                </a:solidFill>
              </a:rPr>
              <a:pPr/>
              <a:t>39</a:t>
            </a:fld>
            <a:endParaRPr lang="en-US">
              <a:solidFill>
                <a:prstClr val="white"/>
              </a:solidFill>
            </a:endParaRP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a:cs typeface="Times New Roman" panose="02020603050405020304" pitchFamily="18" charset="0"/>
                            </a:rPr>
                          </m:ctrlPr>
                        </m:sSubPr>
                        <m:e>
                          <m:r>
                            <a:rPr lang="en-US" b="0" i="1" smtClean="0">
                              <a:solidFill>
                                <a:schemeClr val="tx1"/>
                              </a:solidFill>
                              <a:latin typeface="Cambria Math"/>
                              <a:cs typeface="Times New Roman" panose="02020603050405020304" pitchFamily="18" charset="0"/>
                            </a:rPr>
                            <m:t>𝑥</m:t>
                          </m:r>
                        </m:e>
                        <m:sub>
                          <m:r>
                            <a:rPr lang="en-US" b="0" i="1" smtClean="0">
                              <a:solidFill>
                                <a:schemeClr val="tx1"/>
                              </a:solidFill>
                              <a:latin typeface="Cambria Math"/>
                              <a:cs typeface="Times New Roman" panose="02020603050405020304" pitchFamily="18" charset="0"/>
                            </a:rPr>
                            <m:t>𝑡</m:t>
                          </m:r>
                        </m:sub>
                      </m:sSub>
                      <m:r>
                        <a:rPr lang="en-US" b="0" i="1" smtClean="0">
                          <a:solidFill>
                            <a:schemeClr val="tx1"/>
                          </a:solidFill>
                          <a:latin typeface="Cambria Math"/>
                          <a:cs typeface="Times New Roman" panose="02020603050405020304" pitchFamily="18" charset="0"/>
                        </a:rPr>
                        <m:t>=</m:t>
                      </m:r>
                      <m:sSub>
                        <m:sSubPr>
                          <m:ctrlPr>
                            <a:rPr lang="en-US" b="0" i="1" smtClean="0">
                              <a:solidFill>
                                <a:schemeClr val="tx1"/>
                              </a:solidFill>
                              <a:latin typeface="Cambria Math"/>
                              <a:cs typeface="Times New Roman" panose="02020603050405020304" pitchFamily="18" charset="0"/>
                            </a:rPr>
                          </m:ctrlPr>
                        </m:sSubPr>
                        <m:e>
                          <m:r>
                            <a:rPr lang="en-US" b="0" i="1" smtClean="0">
                              <a:solidFill>
                                <a:schemeClr val="tx1"/>
                              </a:solidFill>
                              <a:latin typeface="Cambria Math"/>
                              <a:cs typeface="Times New Roman" panose="02020603050405020304" pitchFamily="18" charset="0"/>
                            </a:rPr>
                            <m:t>𝐷</m:t>
                          </m:r>
                        </m:e>
                        <m:sub>
                          <m:r>
                            <a:rPr lang="en-US" b="0" i="1" smtClean="0">
                              <a:solidFill>
                                <a:schemeClr val="tx1"/>
                              </a:solidFill>
                              <a:latin typeface="Cambria Math"/>
                              <a:cs typeface="Times New Roman" panose="02020603050405020304" pitchFamily="18" charset="0"/>
                            </a:rPr>
                            <m:t>𝑡</m:t>
                          </m:r>
                        </m:sub>
                      </m:sSub>
                      <m:r>
                        <a:rPr lang="en-US" b="0" i="1" smtClean="0">
                          <a:solidFill>
                            <a:schemeClr val="tx1"/>
                          </a:solidFill>
                          <a:latin typeface="Cambria Math"/>
                          <a:ea typeface="Cambria Math"/>
                          <a:cs typeface="Times New Roman" panose="02020603050405020304" pitchFamily="18" charset="0"/>
                        </a:rPr>
                        <m:t>𝛽</m:t>
                      </m:r>
                      <m:r>
                        <a:rPr lang="en-US" b="0" i="1" smtClean="0">
                          <a:solidFill>
                            <a:schemeClr val="tx1"/>
                          </a:solidFill>
                          <a:latin typeface="Cambria Math"/>
                          <a:ea typeface="Cambria Math"/>
                          <a:cs typeface="Times New Roman" panose="02020603050405020304" pitchFamily="18" charset="0"/>
                        </a:rPr>
                        <m:t>+</m:t>
                      </m:r>
                      <m:sSub>
                        <m:sSubPr>
                          <m:ctrlPr>
                            <a:rPr lang="en-US" b="0" i="1" smtClean="0">
                              <a:solidFill>
                                <a:schemeClr val="tx1"/>
                              </a:solidFill>
                              <a:latin typeface="Cambria Math"/>
                              <a:ea typeface="Cambria Math"/>
                              <a:cs typeface="Times New Roman" panose="02020603050405020304" pitchFamily="18" charset="0"/>
                            </a:rPr>
                          </m:ctrlPr>
                        </m:sSubPr>
                        <m:e>
                          <m:r>
                            <a:rPr lang="en-US" b="0" i="1" smtClean="0">
                              <a:solidFill>
                                <a:schemeClr val="tx1"/>
                              </a:solidFill>
                              <a:latin typeface="Cambria Math"/>
                              <a:ea typeface="Cambria Math"/>
                              <a:cs typeface="Times New Roman" panose="02020603050405020304" pitchFamily="18" charset="0"/>
                            </a:rPr>
                            <m:t>𝑢</m:t>
                          </m:r>
                        </m:e>
                        <m:sub>
                          <m:r>
                            <a:rPr lang="en-US" b="0" i="1" smtClean="0">
                              <a:solidFill>
                                <a:schemeClr val="tx1"/>
                              </a:solidFill>
                              <a:latin typeface="Cambria Math"/>
                              <a:ea typeface="Cambria Math"/>
                              <a:cs typeface="Times New Roman" panose="02020603050405020304" pitchFamily="18" charset="0"/>
                            </a:rPr>
                            <m:t>𝑡</m:t>
                          </m:r>
                        </m:sub>
                      </m:sSub>
                      <m:r>
                        <a:rPr lang="en-US" i="1">
                          <a:solidFill>
                            <a:schemeClr val="tx1"/>
                          </a:solidFill>
                          <a:latin typeface="Cambria Math"/>
                          <a:ea typeface="Cambria Math"/>
                          <a:cs typeface="Times New Roman" panose="02020603050405020304" pitchFamily="18" charset="0"/>
                        </a:rPr>
                        <m:t>+</m:t>
                      </m:r>
                      <m:sSub>
                        <m:sSubPr>
                          <m:ctrlPr>
                            <a:rPr lang="en-US" i="1">
                              <a:solidFill>
                                <a:schemeClr val="tx1"/>
                              </a:solidFill>
                              <a:latin typeface="Cambria Math"/>
                              <a:ea typeface="Cambria Math"/>
                              <a:cs typeface="Times New Roman" panose="02020603050405020304" pitchFamily="18" charset="0"/>
                            </a:rPr>
                          </m:ctrlPr>
                        </m:sSubPr>
                        <m:e>
                          <m:r>
                            <m:rPr>
                              <m:sty m:val="p"/>
                            </m:rPr>
                            <a:rPr lang="el-GR" i="1" smtClean="0">
                              <a:solidFill>
                                <a:schemeClr val="tx1"/>
                              </a:solidFill>
                              <a:latin typeface="Cambria Math"/>
                              <a:ea typeface="Cambria Math"/>
                              <a:cs typeface="Times New Roman" panose="02020603050405020304" pitchFamily="18" charset="0"/>
                            </a:rPr>
                            <m:t>ω</m:t>
                          </m:r>
                        </m:e>
                        <m:sub>
                          <m:r>
                            <a:rPr lang="en-US" i="1">
                              <a:solidFill>
                                <a:schemeClr val="tx1"/>
                              </a:solidFill>
                              <a:latin typeface="Cambria Math"/>
                              <a:ea typeface="Cambria Math"/>
                              <a:cs typeface="Times New Roman" panose="02020603050405020304" pitchFamily="18" charset="0"/>
                            </a:rPr>
                            <m:t>𝑡</m:t>
                          </m:r>
                        </m:sub>
                      </m:sSub>
                    </m:oMath>
                  </m:oMathPara>
                </a14:m>
                <a:endParaRPr lang="en-US" b="0" dirty="0" smtClean="0">
                  <a:solidFill>
                    <a:schemeClr val="tx1"/>
                  </a:solidFill>
                  <a:latin typeface="Times New Roman" panose="02020603050405020304" pitchFamily="18" charset="0"/>
                  <a:ea typeface="Cambria Math"/>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a:ea typeface="Cambria Math"/>
                              <a:cs typeface="Times New Roman" panose="02020603050405020304" pitchFamily="18" charset="0"/>
                            </a:rPr>
                          </m:ctrlPr>
                        </m:sSubPr>
                        <m:e>
                          <m:r>
                            <m:rPr>
                              <m:sty m:val="p"/>
                            </m:rPr>
                            <a:rPr lang="el-GR" i="1">
                              <a:solidFill>
                                <a:schemeClr val="tx1"/>
                              </a:solidFill>
                              <a:latin typeface="Cambria Math"/>
                              <a:ea typeface="Cambria Math"/>
                              <a:cs typeface="Times New Roman" panose="02020603050405020304" pitchFamily="18" charset="0"/>
                            </a:rPr>
                            <m:t>ω</m:t>
                          </m:r>
                        </m:e>
                        <m:sub>
                          <m:r>
                            <a:rPr lang="en-US" i="1">
                              <a:solidFill>
                                <a:schemeClr val="tx1"/>
                              </a:solidFill>
                              <a:latin typeface="Cambria Math"/>
                              <a:ea typeface="Cambria Math"/>
                              <a:cs typeface="Times New Roman" panose="02020603050405020304" pitchFamily="18" charset="0"/>
                            </a:rPr>
                            <m:t>𝑡</m:t>
                          </m:r>
                        </m:sub>
                      </m:sSub>
                      <m:r>
                        <a:rPr lang="en-US" b="0" i="0" smtClean="0">
                          <a:solidFill>
                            <a:schemeClr val="tx1"/>
                          </a:solidFill>
                          <a:latin typeface="Cambria Math"/>
                          <a:ea typeface="Cambria Math"/>
                          <a:cs typeface="Times New Roman" panose="02020603050405020304" pitchFamily="18" charset="0"/>
                        </a:rPr>
                        <m:t>=</m:t>
                      </m:r>
                      <m:sSub>
                        <m:sSubPr>
                          <m:ctrlPr>
                            <a:rPr lang="en-US" i="1">
                              <a:solidFill>
                                <a:schemeClr val="tx1"/>
                              </a:solidFill>
                              <a:latin typeface="Cambria Math"/>
                              <a:ea typeface="Cambria Math"/>
                              <a:cs typeface="Times New Roman" panose="02020603050405020304" pitchFamily="18" charset="0"/>
                            </a:rPr>
                          </m:ctrlPr>
                        </m:sSubPr>
                        <m:e>
                          <m:r>
                            <m:rPr>
                              <m:sty m:val="p"/>
                            </m:rPr>
                            <a:rPr lang="el-GR" i="1">
                              <a:solidFill>
                                <a:schemeClr val="tx1"/>
                              </a:solidFill>
                              <a:latin typeface="Cambria Math"/>
                              <a:ea typeface="Cambria Math"/>
                              <a:cs typeface="Times New Roman" panose="02020603050405020304" pitchFamily="18" charset="0"/>
                            </a:rPr>
                            <m:t>ω</m:t>
                          </m:r>
                        </m:e>
                        <m:sub>
                          <m:r>
                            <a:rPr lang="en-US" i="1">
                              <a:solidFill>
                                <a:schemeClr val="tx1"/>
                              </a:solidFill>
                              <a:latin typeface="Cambria Math"/>
                              <a:ea typeface="Cambria Math"/>
                              <a:cs typeface="Times New Roman" panose="02020603050405020304" pitchFamily="18" charset="0"/>
                            </a:rPr>
                            <m:t>𝑡</m:t>
                          </m:r>
                          <m:r>
                            <a:rPr lang="en-US" b="0" i="1" smtClean="0">
                              <a:solidFill>
                                <a:schemeClr val="tx1"/>
                              </a:solidFill>
                              <a:latin typeface="Cambria Math"/>
                              <a:ea typeface="Cambria Math"/>
                              <a:cs typeface="Times New Roman" panose="02020603050405020304" pitchFamily="18" charset="0"/>
                            </a:rPr>
                            <m:t>−1</m:t>
                          </m:r>
                        </m:sub>
                      </m:sSub>
                      <m:r>
                        <a:rPr lang="en-US" b="0" i="1" smtClean="0">
                          <a:solidFill>
                            <a:schemeClr val="tx1"/>
                          </a:solidFill>
                          <a:latin typeface="Cambria Math"/>
                          <a:ea typeface="Cambria Math"/>
                          <a:cs typeface="Times New Roman" panose="02020603050405020304" pitchFamily="18" charset="0"/>
                        </a:rPr>
                        <m:t>+</m:t>
                      </m:r>
                      <m:sSub>
                        <m:sSubPr>
                          <m:ctrlPr>
                            <a:rPr lang="en-US" i="1">
                              <a:solidFill>
                                <a:schemeClr val="tx1"/>
                              </a:solidFill>
                              <a:latin typeface="Cambria Math"/>
                              <a:ea typeface="Cambria Math"/>
                              <a:cs typeface="Times New Roman" panose="02020603050405020304" pitchFamily="18" charset="0"/>
                            </a:rPr>
                          </m:ctrlPr>
                        </m:sSubPr>
                        <m:e>
                          <m:r>
                            <a:rPr lang="en-US" i="1" smtClean="0">
                              <a:solidFill>
                                <a:schemeClr val="tx1"/>
                              </a:solidFill>
                              <a:latin typeface="Cambria Math"/>
                              <a:ea typeface="Cambria Math"/>
                              <a:cs typeface="Times New Roman" panose="02020603050405020304" pitchFamily="18" charset="0"/>
                            </a:rPr>
                            <m:t>𝜀</m:t>
                          </m:r>
                        </m:e>
                        <m:sub>
                          <m:r>
                            <a:rPr lang="en-US" i="1">
                              <a:solidFill>
                                <a:schemeClr val="tx1"/>
                              </a:solidFill>
                              <a:latin typeface="Cambria Math"/>
                              <a:ea typeface="Cambria Math"/>
                              <a:cs typeface="Times New Roman" panose="02020603050405020304" pitchFamily="18" charset="0"/>
                            </a:rPr>
                            <m:t>𝑡</m:t>
                          </m:r>
                        </m:sub>
                      </m:sSub>
                    </m:oMath>
                  </m:oMathPara>
                </a14:m>
                <a:endParaRPr lang="en-US" dirty="0" smtClean="0">
                  <a:solidFill>
                    <a:schemeClr val="tx1"/>
                  </a:solidFill>
                  <a:latin typeface="Times New Roman" panose="02020603050405020304" pitchFamily="18" charset="0"/>
                  <a:ea typeface="Cambria Math"/>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a:ea typeface="Cambria Math"/>
                              <a:cs typeface="Times New Roman" panose="02020603050405020304" pitchFamily="18" charset="0"/>
                            </a:rPr>
                          </m:ctrlPr>
                        </m:sSubPr>
                        <m:e>
                          <m:r>
                            <a:rPr lang="en-US" i="1">
                              <a:solidFill>
                                <a:schemeClr val="tx1"/>
                              </a:solidFill>
                              <a:latin typeface="Cambria Math"/>
                              <a:ea typeface="Cambria Math"/>
                              <a:cs typeface="Times New Roman" panose="02020603050405020304" pitchFamily="18" charset="0"/>
                            </a:rPr>
                            <m:t>𝜀</m:t>
                          </m:r>
                        </m:e>
                        <m:sub>
                          <m:r>
                            <a:rPr lang="en-US" i="1">
                              <a:solidFill>
                                <a:schemeClr val="tx1"/>
                              </a:solidFill>
                              <a:latin typeface="Cambria Math"/>
                              <a:ea typeface="Cambria Math"/>
                              <a:cs typeface="Times New Roman" panose="02020603050405020304" pitchFamily="18" charset="0"/>
                            </a:rPr>
                            <m:t>𝑡</m:t>
                          </m:r>
                        </m:sub>
                      </m:sSub>
                      <m:r>
                        <a:rPr lang="en-US" b="0" i="1" smtClean="0">
                          <a:solidFill>
                            <a:schemeClr val="tx1"/>
                          </a:solidFill>
                          <a:latin typeface="Cambria Math"/>
                          <a:ea typeface="Cambria Math"/>
                          <a:cs typeface="Times New Roman" panose="02020603050405020304" pitchFamily="18" charset="0"/>
                        </a:rPr>
                        <m:t>~</m:t>
                      </m:r>
                      <m:r>
                        <a:rPr lang="en-US" b="0" i="1" smtClean="0">
                          <a:solidFill>
                            <a:schemeClr val="tx1"/>
                          </a:solidFill>
                          <a:latin typeface="Cambria Math"/>
                          <a:ea typeface="Cambria Math"/>
                          <a:cs typeface="Times New Roman" panose="02020603050405020304" pitchFamily="18" charset="0"/>
                        </a:rPr>
                        <m:t>𝑊𝑁</m:t>
                      </m:r>
                      <m:r>
                        <a:rPr lang="en-US" b="0" i="1" smtClean="0">
                          <a:solidFill>
                            <a:schemeClr val="tx1"/>
                          </a:solidFill>
                          <a:latin typeface="Cambria Math"/>
                          <a:ea typeface="Cambria Math"/>
                          <a:cs typeface="Times New Roman" panose="02020603050405020304" pitchFamily="18" charset="0"/>
                        </a:rPr>
                        <m:t>(0,</m:t>
                      </m:r>
                      <m:sSup>
                        <m:sSupPr>
                          <m:ctrlPr>
                            <a:rPr lang="en-US" b="0" i="1" smtClean="0">
                              <a:solidFill>
                                <a:schemeClr val="tx1"/>
                              </a:solidFill>
                              <a:latin typeface="Cambria Math"/>
                              <a:ea typeface="Cambria Math"/>
                              <a:cs typeface="Times New Roman" panose="02020603050405020304" pitchFamily="18" charset="0"/>
                            </a:rPr>
                          </m:ctrlPr>
                        </m:sSupPr>
                        <m:e>
                          <m:r>
                            <a:rPr lang="en-US" b="0" i="1" smtClean="0">
                              <a:solidFill>
                                <a:schemeClr val="tx1"/>
                              </a:solidFill>
                              <a:latin typeface="Cambria Math"/>
                              <a:ea typeface="Cambria Math"/>
                              <a:cs typeface="Times New Roman" panose="02020603050405020304" pitchFamily="18" charset="0"/>
                            </a:rPr>
                            <m:t>𝜎</m:t>
                          </m:r>
                        </m:e>
                        <m:sup>
                          <m:r>
                            <a:rPr lang="en-US" b="0" i="1" smtClean="0">
                              <a:solidFill>
                                <a:schemeClr val="tx1"/>
                              </a:solidFill>
                              <a:latin typeface="Cambria Math"/>
                              <a:ea typeface="Cambria Math"/>
                              <a:cs typeface="Times New Roman" panose="02020603050405020304" pitchFamily="18" charset="0"/>
                            </a:rPr>
                            <m:t>2</m:t>
                          </m:r>
                        </m:sup>
                      </m:sSup>
                      <m:r>
                        <a:rPr lang="en-US" b="0" i="1" smtClean="0">
                          <a:solidFill>
                            <a:schemeClr val="tx1"/>
                          </a:solidFill>
                          <a:latin typeface="Cambria Math"/>
                          <a:ea typeface="Cambria Math"/>
                          <a:cs typeface="Times New Roman" panose="02020603050405020304" pitchFamily="18" charset="0"/>
                        </a:rPr>
                        <m:t>)</m:t>
                      </m:r>
                    </m:oMath>
                  </m:oMathPara>
                </a14:m>
                <a:endParaRPr lang="en-US"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n-US" dirty="0" smtClean="0">
                    <a:solidFill>
                      <a:schemeClr val="tx1"/>
                    </a:solidFill>
                  </a:rPr>
                  <a:t>   where </a:t>
                </a:r>
                <a14:m>
                  <m:oMath xmlns:m="http://schemas.openxmlformats.org/officeDocument/2006/math">
                    <m:sSub>
                      <m:sSubPr>
                        <m:ctrlPr>
                          <a:rPr lang="en-US" i="1">
                            <a:solidFill>
                              <a:schemeClr val="tx1"/>
                            </a:solidFill>
                            <a:latin typeface="Cambria Math"/>
                            <a:cs typeface="Times New Roman" panose="02020603050405020304" pitchFamily="18" charset="0"/>
                          </a:rPr>
                        </m:ctrlPr>
                      </m:sSubPr>
                      <m:e>
                        <m:r>
                          <a:rPr lang="en-US" i="1">
                            <a:solidFill>
                              <a:schemeClr val="tx1"/>
                            </a:solidFill>
                            <a:latin typeface="Cambria Math"/>
                            <a:cs typeface="Times New Roman" panose="02020603050405020304" pitchFamily="18" charset="0"/>
                          </a:rPr>
                          <m:t>𝐷</m:t>
                        </m:r>
                      </m:e>
                      <m:sub>
                        <m:r>
                          <a:rPr lang="en-US" i="1">
                            <a:solidFill>
                              <a:schemeClr val="tx1"/>
                            </a:solidFill>
                            <a:latin typeface="Cambria Math"/>
                            <a:cs typeface="Times New Roman" panose="02020603050405020304" pitchFamily="18" charset="0"/>
                          </a:rPr>
                          <m:t>𝑡</m:t>
                        </m:r>
                      </m:sub>
                    </m:sSub>
                  </m:oMath>
                </a14:m>
                <a:r>
                  <a:rPr lang="en-US" dirty="0">
                    <a:solidFill>
                      <a:schemeClr val="tx1"/>
                    </a:solidFill>
                  </a:rPr>
                  <a:t>: contains deterministic components</a:t>
                </a:r>
              </a:p>
              <a:p>
                <a:pPr marL="0" indent="0">
                  <a:buNone/>
                </a:pPr>
                <a:r>
                  <a:rPr lang="en-US" dirty="0">
                    <a:solidFill>
                      <a:schemeClr val="tx1"/>
                    </a:solidFill>
                  </a:rPr>
                  <a:t>              </a:t>
                </a:r>
                <a14:m>
                  <m:oMath xmlns:m="http://schemas.openxmlformats.org/officeDocument/2006/math">
                    <m:sSub>
                      <m:sSubPr>
                        <m:ctrlPr>
                          <a:rPr lang="en-US" i="1">
                            <a:solidFill>
                              <a:schemeClr val="tx1"/>
                            </a:solidFill>
                            <a:latin typeface="Cambria Math"/>
                            <a:ea typeface="Cambria Math"/>
                            <a:cs typeface="Times New Roman" panose="02020603050405020304" pitchFamily="18" charset="0"/>
                          </a:rPr>
                        </m:ctrlPr>
                      </m:sSubPr>
                      <m:e>
                        <m:r>
                          <a:rPr lang="en-US" i="1">
                            <a:solidFill>
                              <a:schemeClr val="tx1"/>
                            </a:solidFill>
                            <a:latin typeface="Cambria Math"/>
                            <a:ea typeface="Cambria Math"/>
                            <a:cs typeface="Times New Roman" panose="02020603050405020304" pitchFamily="18" charset="0"/>
                          </a:rPr>
                          <m:t>𝑢</m:t>
                        </m:r>
                      </m:e>
                      <m:sub>
                        <m:r>
                          <a:rPr lang="en-US" i="1">
                            <a:solidFill>
                              <a:schemeClr val="tx1"/>
                            </a:solidFill>
                            <a:latin typeface="Cambria Math"/>
                            <a:ea typeface="Cambria Math"/>
                            <a:cs typeface="Times New Roman" panose="02020603050405020304" pitchFamily="18" charset="0"/>
                          </a:rPr>
                          <m:t>𝑡</m:t>
                        </m:r>
                      </m:sub>
                    </m:sSub>
                  </m:oMath>
                </a14:m>
                <a:r>
                  <a:rPr lang="en-US" dirty="0">
                    <a:solidFill>
                      <a:schemeClr val="tx1"/>
                    </a:solidFill>
                  </a:rPr>
                  <a:t>: stationary time series</a:t>
                </a:r>
              </a:p>
              <a:p>
                <a:pPr marL="0" indent="0">
                  <a:buNone/>
                </a:pPr>
                <a:r>
                  <a:rPr lang="en-US" dirty="0">
                    <a:solidFill>
                      <a:schemeClr val="tx1"/>
                    </a:solidFill>
                  </a:rPr>
                  <a:t>             </a:t>
                </a:r>
                <a:r>
                  <a:rPr lang="en-US" dirty="0" smtClean="0">
                    <a:solidFill>
                      <a:schemeClr val="tx1"/>
                    </a:solidFill>
                  </a:rPr>
                  <a:t> </a:t>
                </a:r>
                <a14:m>
                  <m:oMath xmlns:m="http://schemas.openxmlformats.org/officeDocument/2006/math">
                    <m:sSub>
                      <m:sSubPr>
                        <m:ctrlPr>
                          <a:rPr lang="en-US" i="1">
                            <a:solidFill>
                              <a:schemeClr val="tx1"/>
                            </a:solidFill>
                            <a:latin typeface="Cambria Math"/>
                            <a:ea typeface="Cambria Math"/>
                            <a:cs typeface="Times New Roman" panose="02020603050405020304" pitchFamily="18" charset="0"/>
                          </a:rPr>
                        </m:ctrlPr>
                      </m:sSubPr>
                      <m:e>
                        <m:r>
                          <m:rPr>
                            <m:sty m:val="p"/>
                          </m:rPr>
                          <a:rPr lang="el-GR" i="1">
                            <a:solidFill>
                              <a:schemeClr val="tx1"/>
                            </a:solidFill>
                            <a:latin typeface="Cambria Math"/>
                            <a:ea typeface="Cambria Math"/>
                            <a:cs typeface="Times New Roman" panose="02020603050405020304" pitchFamily="18" charset="0"/>
                          </a:rPr>
                          <m:t>ω</m:t>
                        </m:r>
                      </m:e>
                      <m:sub>
                        <m:r>
                          <a:rPr lang="en-US" i="1">
                            <a:solidFill>
                              <a:schemeClr val="tx1"/>
                            </a:solidFill>
                            <a:latin typeface="Cambria Math"/>
                            <a:ea typeface="Cambria Math"/>
                            <a:cs typeface="Times New Roman" panose="02020603050405020304" pitchFamily="18" charset="0"/>
                          </a:rPr>
                          <m:t>𝑡</m:t>
                        </m:r>
                      </m:sub>
                    </m:sSub>
                  </m:oMath>
                </a14:m>
                <a:r>
                  <a:rPr lang="en-US" dirty="0">
                    <a:solidFill>
                      <a:schemeClr val="tx1"/>
                    </a:solidFill>
                  </a:rPr>
                  <a:t>: pure random walk with innovation variance </a:t>
                </a:r>
              </a:p>
              <a:p>
                <a:pPr marL="0" indent="0">
                  <a:buNone/>
                </a:pPr>
                <a:endParaRPr lang="en-US" dirty="0" smtClean="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22983337"/>
      </p:ext>
    </p:extLst>
  </p:cSld>
  <p:clrMapOvr>
    <a:masterClrMapping/>
  </p:clrMapOvr>
  <mc:AlternateContent xmlns:mc="http://schemas.openxmlformats.org/markup-compatibility/2006" xmlns:p14="http://schemas.microsoft.com/office/powerpoint/2010/main">
    <mc:Choice Requires="p14">
      <p:transition spd="slow" p14:dur="2000" advTm="50928"/>
    </mc:Choice>
    <mc:Fallback xmlns="">
      <p:transition spd="slow" advTm="50928"/>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33515"/>
            <a:ext cx="8042276" cy="651878"/>
          </a:xfrm>
        </p:spPr>
        <p:txBody>
          <a:bodyPr/>
          <a:lstStyle/>
          <a:p>
            <a:pPr algn="l"/>
            <a:r>
              <a:rPr lang="en-US" dirty="0">
                <a:latin typeface="Times New Roman"/>
                <a:cs typeface="Times New Roman"/>
              </a:rPr>
              <a:t>Risk Management</a:t>
            </a:r>
          </a:p>
        </p:txBody>
      </p:sp>
      <p:sp>
        <p:nvSpPr>
          <p:cNvPr id="3" name="Content Placeholder 2"/>
          <p:cNvSpPr>
            <a:spLocks noGrp="1"/>
          </p:cNvSpPr>
          <p:nvPr>
            <p:ph idx="1"/>
          </p:nvPr>
        </p:nvSpPr>
        <p:spPr>
          <a:xfrm>
            <a:off x="549275" y="942771"/>
            <a:ext cx="8042276" cy="5656621"/>
          </a:xfrm>
        </p:spPr>
        <p:txBody>
          <a:bodyPr/>
          <a:lstStyle/>
          <a:p>
            <a:endParaRPr lang="en-US" dirty="0" smtClean="0">
              <a:solidFill>
                <a:schemeClr val="tx1"/>
              </a:solidFill>
            </a:endParaRPr>
          </a:p>
          <a:p>
            <a:r>
              <a:rPr lang="en-US" dirty="0" smtClean="0">
                <a:solidFill>
                  <a:schemeClr val="tx1"/>
                </a:solidFill>
                <a:latin typeface="Times New Roman"/>
                <a:cs typeface="Times New Roman"/>
              </a:rPr>
              <a:t>There are three major risk types: </a:t>
            </a:r>
          </a:p>
          <a:p>
            <a:r>
              <a:rPr lang="en-US" b="1" dirty="0" smtClean="0">
                <a:solidFill>
                  <a:schemeClr val="tx1"/>
                </a:solidFill>
                <a:latin typeface="Times New Roman"/>
                <a:cs typeface="Times New Roman"/>
              </a:rPr>
              <a:t>market risk</a:t>
            </a:r>
            <a:r>
              <a:rPr lang="en-US" dirty="0" smtClean="0">
                <a:solidFill>
                  <a:schemeClr val="tx1"/>
                </a:solidFill>
                <a:latin typeface="Times New Roman"/>
                <a:cs typeface="Times New Roman"/>
              </a:rPr>
              <a:t>:</a:t>
            </a:r>
            <a:r>
              <a:rPr lang="en-US" dirty="0">
                <a:solidFill>
                  <a:schemeClr val="tx1"/>
                </a:solidFill>
                <a:latin typeface="Times New Roman"/>
                <a:cs typeface="Times New Roman"/>
              </a:rPr>
              <a:t> the risk of a </a:t>
            </a:r>
            <a:r>
              <a:rPr lang="en-US" dirty="0" smtClean="0">
                <a:solidFill>
                  <a:schemeClr val="tx1"/>
                </a:solidFill>
                <a:latin typeface="Times New Roman"/>
                <a:cs typeface="Times New Roman"/>
              </a:rPr>
              <a:t>change in </a:t>
            </a:r>
            <a:r>
              <a:rPr lang="en-US" dirty="0">
                <a:solidFill>
                  <a:schemeClr val="tx1"/>
                </a:solidFill>
                <a:latin typeface="Times New Roman"/>
                <a:cs typeface="Times New Roman"/>
              </a:rPr>
              <a:t>the value of a financial position due to changes in the value of the underlying</a:t>
            </a:r>
            <a:r>
              <a:rPr lang="en-US" dirty="0" smtClean="0">
                <a:solidFill>
                  <a:schemeClr val="tx1"/>
                </a:solidFill>
                <a:latin typeface="Times New Roman"/>
                <a:cs typeface="Times New Roman"/>
              </a:rPr>
              <a:t> assets.</a:t>
            </a:r>
          </a:p>
          <a:p>
            <a:r>
              <a:rPr lang="en-US" b="1" dirty="0" smtClean="0">
                <a:solidFill>
                  <a:schemeClr val="tx1"/>
                </a:solidFill>
                <a:latin typeface="Times New Roman"/>
                <a:cs typeface="Times New Roman"/>
              </a:rPr>
              <a:t>credit risk</a:t>
            </a:r>
            <a:r>
              <a:rPr lang="en-US" dirty="0" smtClean="0">
                <a:solidFill>
                  <a:schemeClr val="tx1"/>
                </a:solidFill>
                <a:latin typeface="Times New Roman"/>
                <a:cs typeface="Times New Roman"/>
              </a:rPr>
              <a:t>: </a:t>
            </a:r>
            <a:r>
              <a:rPr lang="en-US" dirty="0">
                <a:solidFill>
                  <a:schemeClr val="tx1"/>
                </a:solidFill>
                <a:latin typeface="Times New Roman"/>
                <a:cs typeface="Times New Roman"/>
              </a:rPr>
              <a:t> the risk </a:t>
            </a:r>
            <a:r>
              <a:rPr lang="en-US" dirty="0" smtClean="0">
                <a:solidFill>
                  <a:schemeClr val="tx1"/>
                </a:solidFill>
                <a:latin typeface="Times New Roman"/>
                <a:cs typeface="Times New Roman"/>
              </a:rPr>
              <a:t>of not </a:t>
            </a:r>
            <a:r>
              <a:rPr lang="en-US" dirty="0">
                <a:solidFill>
                  <a:schemeClr val="tx1"/>
                </a:solidFill>
                <a:latin typeface="Times New Roman"/>
                <a:cs typeface="Times New Roman"/>
              </a:rPr>
              <a:t>receiving promised repayments on outstanding </a:t>
            </a:r>
            <a:r>
              <a:rPr lang="en-US" dirty="0" smtClean="0">
                <a:solidFill>
                  <a:schemeClr val="tx1"/>
                </a:solidFill>
                <a:latin typeface="Times New Roman"/>
                <a:cs typeface="Times New Roman"/>
              </a:rPr>
              <a:t>investments.</a:t>
            </a:r>
          </a:p>
          <a:p>
            <a:r>
              <a:rPr lang="en-US" b="1" dirty="0" smtClean="0">
                <a:solidFill>
                  <a:schemeClr val="tx1"/>
                </a:solidFill>
                <a:latin typeface="Times New Roman"/>
                <a:cs typeface="Times New Roman"/>
              </a:rPr>
              <a:t>operational risk</a:t>
            </a:r>
            <a:r>
              <a:rPr lang="en-US" dirty="0" smtClean="0">
                <a:solidFill>
                  <a:schemeClr val="tx1"/>
                </a:solidFill>
                <a:latin typeface="Times New Roman"/>
                <a:cs typeface="Times New Roman"/>
              </a:rPr>
              <a:t>:</a:t>
            </a:r>
            <a:r>
              <a:rPr lang="en-US" dirty="0">
                <a:solidFill>
                  <a:schemeClr val="tx1"/>
                </a:solidFill>
                <a:latin typeface="Times New Roman"/>
                <a:cs typeface="Times New Roman"/>
              </a:rPr>
              <a:t> the risk of losses resulting </a:t>
            </a:r>
            <a:r>
              <a:rPr lang="en-US" dirty="0" smtClean="0">
                <a:solidFill>
                  <a:schemeClr val="tx1"/>
                </a:solidFill>
                <a:latin typeface="Times New Roman"/>
                <a:cs typeface="Times New Roman"/>
              </a:rPr>
              <a:t>from inadequate </a:t>
            </a:r>
            <a:r>
              <a:rPr lang="en-US" dirty="0">
                <a:solidFill>
                  <a:schemeClr val="tx1"/>
                </a:solidFill>
                <a:latin typeface="Times New Roman"/>
                <a:cs typeface="Times New Roman"/>
              </a:rPr>
              <a:t>or failed internal processes, people and systems, or from external events</a:t>
            </a:r>
            <a:r>
              <a:rPr lang="en-US" dirty="0" smtClean="0">
                <a:solidFill>
                  <a:schemeClr val="tx1"/>
                </a:solidFill>
                <a:latin typeface="Times New Roman"/>
                <a:cs typeface="Times New Roman"/>
              </a:rPr>
              <a:t>.</a:t>
            </a:r>
          </a:p>
        </p:txBody>
      </p:sp>
      <p:sp>
        <p:nvSpPr>
          <p:cNvPr id="4" name="Slide Number Placeholder 3"/>
          <p:cNvSpPr>
            <a:spLocks noGrp="1"/>
          </p:cNvSpPr>
          <p:nvPr>
            <p:ph type="sldNum" sz="quarter" idx="12"/>
          </p:nvPr>
        </p:nvSpPr>
        <p:spPr/>
        <p:txBody>
          <a:bodyPr/>
          <a:lstStyle/>
          <a:p>
            <a:fld id="{7F5CE407-6216-4202-80E4-A30DC2F709B2}" type="slidenum">
              <a:rPr lang="en-US" smtClean="0"/>
              <a:pPr/>
              <a:t>4</a:t>
            </a:fld>
            <a:endParaRPr lang="en-US"/>
          </a:p>
        </p:txBody>
      </p:sp>
    </p:spTree>
    <p:extLst>
      <p:ext uri="{BB962C8B-B14F-4D97-AF65-F5344CB8AC3E}">
        <p14:creationId xmlns:p14="http://schemas.microsoft.com/office/powerpoint/2010/main" val="683802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imes"/>
                <a:cs typeface="Times"/>
              </a:rPr>
              <a:t>Trend Check</a:t>
            </a:r>
            <a:endParaRPr lang="en-US" dirty="0">
              <a:latin typeface="Times"/>
              <a:cs typeface="Times"/>
            </a:endParaRPr>
          </a:p>
        </p:txBody>
      </p:sp>
      <p:sp>
        <p:nvSpPr>
          <p:cNvPr id="3" name="Content Placeholder 2"/>
          <p:cNvSpPr>
            <a:spLocks noGrp="1"/>
          </p:cNvSpPr>
          <p:nvPr>
            <p:ph idx="1"/>
          </p:nvPr>
        </p:nvSpPr>
        <p:spPr/>
        <p:txBody>
          <a:bodyPr/>
          <a:lstStyle/>
          <a:p>
            <a:r>
              <a:rPr lang="en-US" dirty="0" smtClean="0">
                <a:solidFill>
                  <a:srgbClr val="000000"/>
                </a:solidFill>
                <a:latin typeface="Times"/>
                <a:cs typeface="Times"/>
              </a:rPr>
              <a:t>KPSS test: null hypothesis:</a:t>
            </a:r>
            <a:endParaRPr lang="en-US" b="1" i="1" dirty="0" smtClean="0">
              <a:solidFill>
                <a:srgbClr val="000000"/>
              </a:solidFill>
              <a:latin typeface="Times"/>
              <a:cs typeface="Times"/>
            </a:endParaRPr>
          </a:p>
          <a:p>
            <a:pPr marL="0" indent="0">
              <a:buNone/>
            </a:pPr>
            <a:r>
              <a:rPr lang="en-US" dirty="0" smtClean="0">
                <a:solidFill>
                  <a:srgbClr val="000000"/>
                </a:solidFill>
                <a:latin typeface="Times"/>
                <a:cs typeface="Times"/>
              </a:rPr>
              <a:t>&gt;</a:t>
            </a:r>
            <a:r>
              <a:rPr lang="en-US" dirty="0">
                <a:solidFill>
                  <a:srgbClr val="000000"/>
                </a:solidFill>
                <a:latin typeface="Times"/>
                <a:cs typeface="Times"/>
              </a:rPr>
              <a:t>summary(</a:t>
            </a:r>
            <a:r>
              <a:rPr lang="en-US" dirty="0" err="1">
                <a:solidFill>
                  <a:srgbClr val="000000"/>
                </a:solidFill>
                <a:latin typeface="Times"/>
                <a:cs typeface="Times"/>
              </a:rPr>
              <a:t>ur.kpss</a:t>
            </a:r>
            <a:r>
              <a:rPr lang="en-US" dirty="0">
                <a:solidFill>
                  <a:srgbClr val="000000"/>
                </a:solidFill>
                <a:latin typeface="Times"/>
                <a:cs typeface="Times"/>
              </a:rPr>
              <a:t>(</a:t>
            </a:r>
            <a:r>
              <a:rPr lang="en-US" dirty="0" err="1">
                <a:solidFill>
                  <a:srgbClr val="000000"/>
                </a:solidFill>
                <a:latin typeface="Times"/>
                <a:cs typeface="Times"/>
              </a:rPr>
              <a:t>r,type</a:t>
            </a:r>
            <a:r>
              <a:rPr lang="en-US" dirty="0">
                <a:solidFill>
                  <a:srgbClr val="000000"/>
                </a:solidFill>
                <a:latin typeface="Times"/>
                <a:cs typeface="Times"/>
              </a:rPr>
              <a:t>='</a:t>
            </a:r>
            <a:r>
              <a:rPr lang="en-US" dirty="0" err="1">
                <a:solidFill>
                  <a:srgbClr val="000000"/>
                </a:solidFill>
                <a:latin typeface="Times"/>
                <a:cs typeface="Times"/>
              </a:rPr>
              <a:t>mu',lags</a:t>
            </a:r>
            <a:r>
              <a:rPr lang="en-US" dirty="0">
                <a:solidFill>
                  <a:srgbClr val="000000"/>
                </a:solidFill>
                <a:latin typeface="Times"/>
                <a:cs typeface="Times"/>
              </a:rPr>
              <a:t>='short')</a:t>
            </a:r>
            <a:r>
              <a:rPr lang="en-US" dirty="0" smtClean="0">
                <a:solidFill>
                  <a:srgbClr val="000000"/>
                </a:solidFill>
                <a:latin typeface="Times"/>
                <a:cs typeface="Times"/>
              </a:rPr>
              <a:t>) </a:t>
            </a:r>
          </a:p>
          <a:p>
            <a:r>
              <a:rPr lang="en-US" dirty="0" smtClean="0">
                <a:solidFill>
                  <a:srgbClr val="000000"/>
                </a:solidFill>
                <a:latin typeface="Times"/>
                <a:cs typeface="Times"/>
              </a:rPr>
              <a:t>Return is a stationary around a constant, has no linear trend</a:t>
            </a:r>
          </a:p>
          <a:p>
            <a:pPr marL="0" indent="0">
              <a:buNone/>
            </a:pPr>
            <a:endParaRPr lang="en-US" dirty="0" smtClean="0">
              <a:solidFill>
                <a:srgbClr val="000000"/>
              </a:solidFill>
              <a:latin typeface="Times"/>
              <a:cs typeface="Times"/>
            </a:endParaRPr>
          </a:p>
          <a:p>
            <a:pPr marL="0" indent="0">
              <a:buNone/>
            </a:pPr>
            <a:endParaRPr lang="en-US" dirty="0">
              <a:latin typeface="Times"/>
              <a:cs typeface="Times"/>
            </a:endParaRPr>
          </a:p>
        </p:txBody>
      </p:sp>
      <p:pic>
        <p:nvPicPr>
          <p:cNvPr id="6" name="Picture 5" descr="kpss.tif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8661" y="3343804"/>
            <a:ext cx="5925383" cy="2976760"/>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1637958639"/>
              </p:ext>
            </p:extLst>
          </p:nvPr>
        </p:nvGraphicFramePr>
        <p:xfrm>
          <a:off x="4325803" y="1600201"/>
          <a:ext cx="1055785" cy="543889"/>
        </p:xfrm>
        <a:graphic>
          <a:graphicData uri="http://schemas.openxmlformats.org/presentationml/2006/ole">
            <mc:AlternateContent xmlns:mc="http://schemas.openxmlformats.org/markup-compatibility/2006">
              <mc:Choice xmlns:v="urn:schemas-microsoft-com:vml" Requires="v">
                <p:oleObj spid="_x0000_s23600" name="Equation" r:id="rId4" imgW="411120" imgH="200880" progId="">
                  <p:embed/>
                </p:oleObj>
              </mc:Choice>
              <mc:Fallback>
                <p:oleObj name="Equation" r:id="rId4" imgW="411120" imgH="200880" progId="">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5803" y="1600201"/>
                        <a:ext cx="1055785" cy="5438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7F5CE407-6216-4202-80E4-A30DC2F709B2}" type="slidenum">
              <a:rPr lang="en-US" smtClean="0">
                <a:solidFill>
                  <a:prstClr val="white"/>
                </a:solidFill>
              </a:rPr>
              <a:pPr/>
              <a:t>40</a:t>
            </a:fld>
            <a:endParaRPr lang="en-US">
              <a:solidFill>
                <a:prstClr val="white"/>
              </a:solidFill>
            </a:endParaRPr>
          </a:p>
        </p:txBody>
      </p:sp>
    </p:spTree>
    <p:extLst>
      <p:ext uri="{BB962C8B-B14F-4D97-AF65-F5344CB8AC3E}">
        <p14:creationId xmlns:p14="http://schemas.microsoft.com/office/powerpoint/2010/main" val="2166801986"/>
      </p:ext>
    </p:extLst>
  </p:cSld>
  <p:clrMapOvr>
    <a:masterClrMapping/>
  </p:clrMapOvr>
  <mc:AlternateContent xmlns:mc="http://schemas.openxmlformats.org/markup-compatibility/2006" xmlns:p14="http://schemas.microsoft.com/office/powerpoint/2010/main">
    <mc:Choice Requires="p14">
      <p:transition spd="slow" p14:dur="2000" advTm="44238"/>
    </mc:Choice>
    <mc:Fallback xmlns="">
      <p:transition spd="slow" advTm="44238"/>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imes"/>
                <a:cs typeface="Times"/>
              </a:rPr>
              <a:t>ADF test</a:t>
            </a:r>
            <a:endParaRPr lang="en-US" dirty="0">
              <a:latin typeface="Times"/>
              <a:cs typeface="Times"/>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9275" y="1649239"/>
                <a:ext cx="8042276" cy="4669971"/>
              </a:xfrm>
            </p:spPr>
            <p:txBody>
              <a:bodyPr/>
              <a:lstStyle/>
              <a:p>
                <a:r>
                  <a:rPr lang="en-US" dirty="0" smtClean="0">
                    <a:solidFill>
                      <a:srgbClr val="000000"/>
                    </a:solidFill>
                    <a:latin typeface="Times"/>
                    <a:cs typeface="Times"/>
                  </a:rPr>
                  <a:t>ADF test is a test for a unit root in a time series sample.</a:t>
                </a:r>
              </a:p>
              <a:p>
                <a:r>
                  <a:rPr lang="en-US" dirty="0">
                    <a:solidFill>
                      <a:srgbClr val="000000"/>
                    </a:solidFill>
                    <a:latin typeface="Times"/>
                    <a:cs typeface="Times"/>
                  </a:rPr>
                  <a:t>ADF </a:t>
                </a:r>
                <a:r>
                  <a:rPr lang="en-US" dirty="0" smtClean="0">
                    <a:solidFill>
                      <a:srgbClr val="000000"/>
                    </a:solidFill>
                    <a:latin typeface="Times"/>
                    <a:cs typeface="Times"/>
                  </a:rPr>
                  <a:t>test:</a:t>
                </a:r>
              </a:p>
              <a:p>
                <a:pPr marL="0" indent="0">
                  <a:buNone/>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a:ea typeface="Cambria Math"/>
                          <a:cs typeface="Times"/>
                        </a:rPr>
                        <m:t>∆</m:t>
                      </m:r>
                      <m:sSub>
                        <m:sSubPr>
                          <m:ctrlPr>
                            <a:rPr lang="en-US" i="1" smtClean="0">
                              <a:solidFill>
                                <a:srgbClr val="000000"/>
                              </a:solidFill>
                              <a:latin typeface="Cambria Math"/>
                              <a:ea typeface="Cambria Math"/>
                              <a:cs typeface="Times"/>
                            </a:rPr>
                          </m:ctrlPr>
                        </m:sSubPr>
                        <m:e>
                          <m:r>
                            <a:rPr lang="en-US" b="0" i="1" smtClean="0">
                              <a:solidFill>
                                <a:srgbClr val="000000"/>
                              </a:solidFill>
                              <a:latin typeface="Cambria Math"/>
                              <a:ea typeface="Cambria Math"/>
                              <a:cs typeface="Times"/>
                            </a:rPr>
                            <m:t>𝑋</m:t>
                          </m:r>
                        </m:e>
                        <m:sub>
                          <m:r>
                            <a:rPr lang="en-US" b="0" i="1" smtClean="0">
                              <a:solidFill>
                                <a:srgbClr val="000000"/>
                              </a:solidFill>
                              <a:latin typeface="Cambria Math"/>
                              <a:ea typeface="Cambria Math"/>
                              <a:cs typeface="Times"/>
                            </a:rPr>
                            <m:t>𝑡</m:t>
                          </m:r>
                        </m:sub>
                      </m:sSub>
                      <m:r>
                        <a:rPr lang="en-US" b="0" i="1" smtClean="0">
                          <a:solidFill>
                            <a:srgbClr val="000000"/>
                          </a:solidFill>
                          <a:latin typeface="Cambria Math"/>
                          <a:ea typeface="Cambria Math"/>
                          <a:cs typeface="Times"/>
                        </a:rPr>
                        <m:t>=</m:t>
                      </m:r>
                      <m:r>
                        <a:rPr lang="en-US" b="0" i="1" smtClean="0">
                          <a:solidFill>
                            <a:srgbClr val="000000"/>
                          </a:solidFill>
                          <a:latin typeface="Cambria Math"/>
                          <a:ea typeface="Cambria Math"/>
                          <a:cs typeface="Times"/>
                        </a:rPr>
                        <m:t>𝛼</m:t>
                      </m:r>
                      <m:r>
                        <a:rPr lang="en-US" b="0" i="1" smtClean="0">
                          <a:solidFill>
                            <a:srgbClr val="000000"/>
                          </a:solidFill>
                          <a:latin typeface="Cambria Math"/>
                          <a:ea typeface="Cambria Math"/>
                          <a:cs typeface="Times"/>
                        </a:rPr>
                        <m:t>+</m:t>
                      </m:r>
                      <m:r>
                        <a:rPr lang="en-US" b="0" i="1" smtClean="0">
                          <a:solidFill>
                            <a:srgbClr val="000000"/>
                          </a:solidFill>
                          <a:latin typeface="Cambria Math"/>
                          <a:ea typeface="Cambria Math"/>
                          <a:cs typeface="Times"/>
                        </a:rPr>
                        <m:t>𝛽</m:t>
                      </m:r>
                      <m:r>
                        <a:rPr lang="en-US" b="0" i="1" smtClean="0">
                          <a:solidFill>
                            <a:srgbClr val="000000"/>
                          </a:solidFill>
                          <a:latin typeface="Cambria Math"/>
                          <a:ea typeface="Cambria Math"/>
                          <a:cs typeface="Times"/>
                        </a:rPr>
                        <m:t>𝑡</m:t>
                      </m:r>
                      <m:r>
                        <a:rPr lang="en-US" b="0" i="1" smtClean="0">
                          <a:solidFill>
                            <a:srgbClr val="000000"/>
                          </a:solidFill>
                          <a:latin typeface="Cambria Math"/>
                          <a:ea typeface="Cambria Math"/>
                          <a:cs typeface="Times"/>
                        </a:rPr>
                        <m:t>+</m:t>
                      </m:r>
                      <m:r>
                        <a:rPr lang="en-US" b="0" i="1" smtClean="0">
                          <a:solidFill>
                            <a:srgbClr val="000000"/>
                          </a:solidFill>
                          <a:latin typeface="Cambria Math"/>
                          <a:ea typeface="Cambria Math"/>
                          <a:cs typeface="Times"/>
                        </a:rPr>
                        <m:t>𝛾</m:t>
                      </m:r>
                      <m:sSub>
                        <m:sSubPr>
                          <m:ctrlPr>
                            <a:rPr lang="en-US" b="0" i="1" smtClean="0">
                              <a:solidFill>
                                <a:srgbClr val="000000"/>
                              </a:solidFill>
                              <a:latin typeface="Cambria Math"/>
                              <a:ea typeface="Cambria Math"/>
                              <a:cs typeface="Times"/>
                            </a:rPr>
                          </m:ctrlPr>
                        </m:sSubPr>
                        <m:e>
                          <m:r>
                            <a:rPr lang="en-US" b="0" i="1" smtClean="0">
                              <a:solidFill>
                                <a:srgbClr val="000000"/>
                              </a:solidFill>
                              <a:latin typeface="Cambria Math"/>
                              <a:ea typeface="Cambria Math"/>
                              <a:cs typeface="Times"/>
                            </a:rPr>
                            <m:t>𝑋</m:t>
                          </m:r>
                        </m:e>
                        <m:sub>
                          <m:r>
                            <a:rPr lang="en-US" b="0" i="1" smtClean="0">
                              <a:solidFill>
                                <a:srgbClr val="000000"/>
                              </a:solidFill>
                              <a:latin typeface="Cambria Math"/>
                              <a:ea typeface="Cambria Math"/>
                              <a:cs typeface="Times"/>
                            </a:rPr>
                            <m:t>𝑡</m:t>
                          </m:r>
                          <m:r>
                            <a:rPr lang="en-US" b="0" i="1" smtClean="0">
                              <a:solidFill>
                                <a:srgbClr val="000000"/>
                              </a:solidFill>
                              <a:latin typeface="Cambria Math"/>
                              <a:ea typeface="Cambria Math"/>
                              <a:cs typeface="Times"/>
                            </a:rPr>
                            <m:t>−1</m:t>
                          </m:r>
                        </m:sub>
                      </m:sSub>
                      <m:r>
                        <a:rPr lang="en-US" b="0" i="1" smtClean="0">
                          <a:solidFill>
                            <a:srgbClr val="000000"/>
                          </a:solidFill>
                          <a:latin typeface="Cambria Math"/>
                          <a:ea typeface="Cambria Math"/>
                          <a:cs typeface="Times"/>
                        </a:rPr>
                        <m:t>+</m:t>
                      </m:r>
                      <m:sSub>
                        <m:sSubPr>
                          <m:ctrlPr>
                            <a:rPr lang="en-US" b="0" i="1" smtClean="0">
                              <a:solidFill>
                                <a:srgbClr val="000000"/>
                              </a:solidFill>
                              <a:latin typeface="Cambria Math"/>
                              <a:ea typeface="Cambria Math"/>
                              <a:cs typeface="Times"/>
                            </a:rPr>
                          </m:ctrlPr>
                        </m:sSubPr>
                        <m:e>
                          <m:r>
                            <a:rPr lang="en-US" i="1">
                              <a:solidFill>
                                <a:srgbClr val="000000"/>
                              </a:solidFill>
                              <a:latin typeface="Cambria Math"/>
                              <a:ea typeface="Cambria Math"/>
                              <a:cs typeface="Times"/>
                            </a:rPr>
                            <m:t>𝛿</m:t>
                          </m:r>
                        </m:e>
                        <m:sub>
                          <m:r>
                            <a:rPr lang="en-US" b="0" i="1" smtClean="0">
                              <a:solidFill>
                                <a:srgbClr val="000000"/>
                              </a:solidFill>
                              <a:latin typeface="Cambria Math"/>
                              <a:ea typeface="Cambria Math"/>
                              <a:cs typeface="Times"/>
                            </a:rPr>
                            <m:t>1</m:t>
                          </m:r>
                        </m:sub>
                      </m:sSub>
                      <m:r>
                        <a:rPr lang="en-US" i="1">
                          <a:solidFill>
                            <a:srgbClr val="000000"/>
                          </a:solidFill>
                          <a:latin typeface="Cambria Math"/>
                          <a:ea typeface="Cambria Math"/>
                          <a:cs typeface="Times"/>
                        </a:rPr>
                        <m:t>∆</m:t>
                      </m:r>
                      <m:sSub>
                        <m:sSubPr>
                          <m:ctrlPr>
                            <a:rPr lang="en-US" i="1">
                              <a:solidFill>
                                <a:srgbClr val="000000"/>
                              </a:solidFill>
                              <a:latin typeface="Cambria Math"/>
                              <a:ea typeface="Cambria Math"/>
                              <a:cs typeface="Times"/>
                            </a:rPr>
                          </m:ctrlPr>
                        </m:sSubPr>
                        <m:e>
                          <m:r>
                            <a:rPr lang="en-US" i="1">
                              <a:solidFill>
                                <a:srgbClr val="000000"/>
                              </a:solidFill>
                              <a:latin typeface="Cambria Math"/>
                              <a:ea typeface="Cambria Math"/>
                              <a:cs typeface="Times"/>
                            </a:rPr>
                            <m:t>𝑋</m:t>
                          </m:r>
                        </m:e>
                        <m:sub>
                          <m:r>
                            <a:rPr lang="en-US" i="1">
                              <a:solidFill>
                                <a:srgbClr val="000000"/>
                              </a:solidFill>
                              <a:latin typeface="Cambria Math"/>
                              <a:ea typeface="Cambria Math"/>
                              <a:cs typeface="Times"/>
                            </a:rPr>
                            <m:t>𝑡</m:t>
                          </m:r>
                          <m:r>
                            <a:rPr lang="en-US" b="0" i="1" smtClean="0">
                              <a:solidFill>
                                <a:srgbClr val="000000"/>
                              </a:solidFill>
                              <a:latin typeface="Cambria Math"/>
                              <a:ea typeface="Cambria Math"/>
                              <a:cs typeface="Times"/>
                            </a:rPr>
                            <m:t>−1</m:t>
                          </m:r>
                        </m:sub>
                      </m:sSub>
                      <m:r>
                        <a:rPr lang="en-US" b="0" i="1" smtClean="0">
                          <a:solidFill>
                            <a:srgbClr val="000000"/>
                          </a:solidFill>
                          <a:latin typeface="Cambria Math"/>
                          <a:ea typeface="Cambria Math"/>
                          <a:cs typeface="Times"/>
                        </a:rPr>
                        <m:t>+…+</m:t>
                      </m:r>
                      <m:sSub>
                        <m:sSubPr>
                          <m:ctrlPr>
                            <a:rPr lang="en-US" i="1">
                              <a:solidFill>
                                <a:srgbClr val="000000"/>
                              </a:solidFill>
                              <a:latin typeface="Cambria Math"/>
                              <a:ea typeface="Cambria Math"/>
                              <a:cs typeface="Times"/>
                            </a:rPr>
                          </m:ctrlPr>
                        </m:sSubPr>
                        <m:e>
                          <m:r>
                            <a:rPr lang="en-US" i="1">
                              <a:solidFill>
                                <a:srgbClr val="000000"/>
                              </a:solidFill>
                              <a:latin typeface="Cambria Math"/>
                              <a:ea typeface="Cambria Math"/>
                              <a:cs typeface="Times"/>
                            </a:rPr>
                            <m:t>𝛿</m:t>
                          </m:r>
                        </m:e>
                        <m:sub>
                          <m:r>
                            <a:rPr lang="en-US" b="0" i="1" smtClean="0">
                              <a:solidFill>
                                <a:srgbClr val="000000"/>
                              </a:solidFill>
                              <a:latin typeface="Cambria Math"/>
                              <a:ea typeface="Cambria Math"/>
                              <a:cs typeface="Times"/>
                            </a:rPr>
                            <m:t>𝑝</m:t>
                          </m:r>
                        </m:sub>
                      </m:sSub>
                      <m:r>
                        <a:rPr lang="en-US" i="1">
                          <a:solidFill>
                            <a:srgbClr val="000000"/>
                          </a:solidFill>
                          <a:latin typeface="Cambria Math"/>
                          <a:ea typeface="Cambria Math"/>
                          <a:cs typeface="Times"/>
                        </a:rPr>
                        <m:t>∆</m:t>
                      </m:r>
                      <m:sSub>
                        <m:sSubPr>
                          <m:ctrlPr>
                            <a:rPr lang="en-US" i="1">
                              <a:solidFill>
                                <a:srgbClr val="000000"/>
                              </a:solidFill>
                              <a:latin typeface="Cambria Math"/>
                              <a:ea typeface="Cambria Math"/>
                              <a:cs typeface="Times"/>
                            </a:rPr>
                          </m:ctrlPr>
                        </m:sSubPr>
                        <m:e>
                          <m:r>
                            <a:rPr lang="en-US" i="1">
                              <a:solidFill>
                                <a:srgbClr val="000000"/>
                              </a:solidFill>
                              <a:latin typeface="Cambria Math"/>
                              <a:ea typeface="Cambria Math"/>
                              <a:cs typeface="Times"/>
                            </a:rPr>
                            <m:t>𝑋</m:t>
                          </m:r>
                        </m:e>
                        <m:sub>
                          <m:r>
                            <a:rPr lang="en-US" i="1">
                              <a:solidFill>
                                <a:srgbClr val="000000"/>
                              </a:solidFill>
                              <a:latin typeface="Cambria Math"/>
                              <a:ea typeface="Cambria Math"/>
                              <a:cs typeface="Times"/>
                            </a:rPr>
                            <m:t>𝑡</m:t>
                          </m:r>
                          <m:r>
                            <a:rPr lang="en-US" b="0" i="1" smtClean="0">
                              <a:solidFill>
                                <a:srgbClr val="000000"/>
                              </a:solidFill>
                              <a:latin typeface="Cambria Math"/>
                              <a:ea typeface="Cambria Math"/>
                              <a:cs typeface="Times"/>
                            </a:rPr>
                            <m:t>−</m:t>
                          </m:r>
                          <m:r>
                            <a:rPr lang="en-US" b="0" i="1" smtClean="0">
                              <a:solidFill>
                                <a:srgbClr val="000000"/>
                              </a:solidFill>
                              <a:latin typeface="Cambria Math"/>
                              <a:ea typeface="Cambria Math"/>
                              <a:cs typeface="Times"/>
                            </a:rPr>
                            <m:t>𝑝</m:t>
                          </m:r>
                          <m:r>
                            <a:rPr lang="en-US" i="1">
                              <a:solidFill>
                                <a:srgbClr val="000000"/>
                              </a:solidFill>
                              <a:latin typeface="Cambria Math"/>
                              <a:ea typeface="Cambria Math"/>
                              <a:cs typeface="Times"/>
                            </a:rPr>
                            <m:t>−1</m:t>
                          </m:r>
                        </m:sub>
                      </m:sSub>
                      <m:r>
                        <a:rPr lang="en-US" b="0" i="1" smtClean="0">
                          <a:solidFill>
                            <a:srgbClr val="000000"/>
                          </a:solidFill>
                          <a:latin typeface="Cambria Math"/>
                          <a:ea typeface="Cambria Math"/>
                          <a:cs typeface="Times"/>
                        </a:rPr>
                        <m:t>+</m:t>
                      </m:r>
                      <m:sSub>
                        <m:sSubPr>
                          <m:ctrlPr>
                            <a:rPr lang="en-US" i="1">
                              <a:solidFill>
                                <a:srgbClr val="000000"/>
                              </a:solidFill>
                              <a:latin typeface="Cambria Math"/>
                              <a:ea typeface="Cambria Math"/>
                              <a:cs typeface="Times"/>
                            </a:rPr>
                          </m:ctrlPr>
                        </m:sSubPr>
                        <m:e>
                          <m:r>
                            <a:rPr lang="en-US" i="1" smtClean="0">
                              <a:solidFill>
                                <a:srgbClr val="000000"/>
                              </a:solidFill>
                              <a:latin typeface="Cambria Math"/>
                              <a:ea typeface="Cambria Math"/>
                              <a:cs typeface="Times"/>
                            </a:rPr>
                            <m:t>𝜀</m:t>
                          </m:r>
                        </m:e>
                        <m:sub>
                          <m:r>
                            <a:rPr lang="en-US" b="0" i="1" smtClean="0">
                              <a:solidFill>
                                <a:srgbClr val="000000"/>
                              </a:solidFill>
                              <a:latin typeface="Cambria Math"/>
                              <a:ea typeface="Cambria Math"/>
                              <a:cs typeface="Times"/>
                            </a:rPr>
                            <m:t>𝑡</m:t>
                          </m:r>
                        </m:sub>
                      </m:sSub>
                    </m:oMath>
                  </m:oMathPara>
                </a14:m>
                <a:endParaRPr lang="en-US" dirty="0" smtClean="0">
                  <a:solidFill>
                    <a:srgbClr val="000000"/>
                  </a:solidFill>
                  <a:latin typeface="Times"/>
                  <a:cs typeface="Times"/>
                </a:endParaRPr>
              </a:p>
              <a:p>
                <a:pPr marL="0" indent="0">
                  <a:buNone/>
                </a:pPr>
                <a:r>
                  <a:rPr lang="en-US" dirty="0" smtClean="0">
                    <a:solidFill>
                      <a:srgbClr val="000000"/>
                    </a:solidFill>
                    <a:latin typeface="Times"/>
                    <a:cs typeface="Times"/>
                  </a:rPr>
                  <a:t>     null hypothesis:</a:t>
                </a:r>
                <a:r>
                  <a:rPr lang="en-US" dirty="0">
                    <a:solidFill>
                      <a:srgbClr val="000000"/>
                    </a:solidFill>
                    <a:ea typeface="Cambria Math"/>
                    <a:cs typeface="Times"/>
                  </a:rPr>
                  <a:t> </a:t>
                </a:r>
                <a14:m>
                  <m:oMath xmlns:m="http://schemas.openxmlformats.org/officeDocument/2006/math">
                    <m:r>
                      <a:rPr lang="en-US" i="1">
                        <a:solidFill>
                          <a:srgbClr val="000000"/>
                        </a:solidFill>
                        <a:latin typeface="Cambria Math"/>
                        <a:ea typeface="Cambria Math"/>
                        <a:cs typeface="Times"/>
                      </a:rPr>
                      <m:t>𝛾</m:t>
                    </m:r>
                    <m:r>
                      <a:rPr lang="en-US" b="0" i="0" smtClean="0">
                        <a:solidFill>
                          <a:srgbClr val="000000"/>
                        </a:solidFill>
                        <a:latin typeface="Cambria Math"/>
                        <a:ea typeface="Cambria Math"/>
                        <a:cs typeface="Times"/>
                      </a:rPr>
                      <m:t>=0</m:t>
                    </m:r>
                    <m:r>
                      <a:rPr lang="en-US" b="0" i="1" smtClean="0">
                        <a:solidFill>
                          <a:srgbClr val="000000"/>
                        </a:solidFill>
                        <a:latin typeface="Cambria Math"/>
                        <a:ea typeface="Cambria Math"/>
                        <a:cs typeface="Times"/>
                      </a:rPr>
                      <m:t>⇒</m:t>
                    </m:r>
                    <m:sSub>
                      <m:sSubPr>
                        <m:ctrlPr>
                          <a:rPr lang="en-US" i="1">
                            <a:solidFill>
                              <a:srgbClr val="000000"/>
                            </a:solidFill>
                            <a:latin typeface="Cambria Math"/>
                            <a:ea typeface="Cambria Math"/>
                            <a:cs typeface="Times"/>
                          </a:rPr>
                        </m:ctrlPr>
                      </m:sSubPr>
                      <m:e>
                        <m:r>
                          <a:rPr lang="en-US" i="1">
                            <a:solidFill>
                              <a:srgbClr val="000000"/>
                            </a:solidFill>
                            <a:latin typeface="Cambria Math"/>
                            <a:ea typeface="Cambria Math"/>
                            <a:cs typeface="Times"/>
                          </a:rPr>
                          <m:t>𝑋</m:t>
                        </m:r>
                      </m:e>
                      <m:sub>
                        <m:r>
                          <a:rPr lang="en-US" i="1">
                            <a:solidFill>
                              <a:srgbClr val="000000"/>
                            </a:solidFill>
                            <a:latin typeface="Cambria Math"/>
                            <a:ea typeface="Cambria Math"/>
                            <a:cs typeface="Times"/>
                          </a:rPr>
                          <m:t>𝑡</m:t>
                        </m:r>
                      </m:sub>
                    </m:sSub>
                  </m:oMath>
                </a14:m>
                <a:r>
                  <a:rPr lang="en-US" dirty="0" smtClean="0">
                    <a:solidFill>
                      <a:srgbClr val="000000"/>
                    </a:solidFill>
                    <a:latin typeface="Times"/>
                    <a:cs typeface="Times"/>
                  </a:rPr>
                  <a:t>has unit root</a:t>
                </a:r>
              </a:p>
              <a:p>
                <a:r>
                  <a:rPr lang="en-US" dirty="0" smtClean="0">
                    <a:solidFill>
                      <a:srgbClr val="000000"/>
                    </a:solidFill>
                    <a:latin typeface="Times"/>
                    <a:cs typeface="Times"/>
                  </a:rPr>
                  <a:t>It is an augmented version of the Dickey-Fuller test for a larger and more complicated set of time series models.</a:t>
                </a:r>
              </a:p>
              <a:p>
                <a:r>
                  <a:rPr lang="en-US" dirty="0" smtClean="0">
                    <a:solidFill>
                      <a:srgbClr val="000000"/>
                    </a:solidFill>
                    <a:latin typeface="Times"/>
                    <a:cs typeface="Times"/>
                  </a:rPr>
                  <a:t>ADF used in the test, is a negative number. The more negative it is, the stronger the rejection of the hypothesis that there is a unit root at some level of confidence.</a:t>
                </a:r>
                <a:endParaRPr lang="en-US" dirty="0">
                  <a:solidFill>
                    <a:srgbClr val="000000"/>
                  </a:solidFill>
                  <a:latin typeface="Times"/>
                  <a:cs typeface="Times"/>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9275" y="1649239"/>
                <a:ext cx="8042276" cy="4669971"/>
              </a:xfrm>
              <a:blipFill rotWithShape="1">
                <a:blip r:embed="rId2" cstate="print"/>
                <a:stretch>
                  <a:fillRect l="-1061" t="-1044" r="-113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F5CE407-6216-4202-80E4-A30DC2F709B2}" type="slidenum">
              <a:rPr lang="en-US" smtClean="0">
                <a:solidFill>
                  <a:prstClr val="white"/>
                </a:solidFill>
              </a:rPr>
              <a:pPr/>
              <a:t>41</a:t>
            </a:fld>
            <a:endParaRPr lang="en-US">
              <a:solidFill>
                <a:prstClr val="white"/>
              </a:solidFill>
            </a:endParaRPr>
          </a:p>
        </p:txBody>
      </p:sp>
    </p:spTree>
    <p:extLst>
      <p:ext uri="{BB962C8B-B14F-4D97-AF65-F5344CB8AC3E}">
        <p14:creationId xmlns:p14="http://schemas.microsoft.com/office/powerpoint/2010/main" val="3423889617"/>
      </p:ext>
    </p:extLst>
  </p:cSld>
  <p:clrMapOvr>
    <a:masterClrMapping/>
  </p:clrMapOvr>
  <mc:AlternateContent xmlns:mc="http://schemas.openxmlformats.org/markup-compatibility/2006" xmlns:p14="http://schemas.microsoft.com/office/powerpoint/2010/main">
    <mc:Choice Requires="p14">
      <p:transition spd="slow" p14:dur="2000" advTm="31518"/>
    </mc:Choice>
    <mc:Fallback xmlns="">
      <p:transition spd="slow" advTm="31518"/>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imes"/>
                <a:cs typeface="Times"/>
              </a:rPr>
              <a:t>Trend Check</a:t>
            </a:r>
            <a:endParaRPr lang="en-US" dirty="0">
              <a:latin typeface="Times"/>
              <a:cs typeface="Times"/>
            </a:endParaRPr>
          </a:p>
        </p:txBody>
      </p:sp>
      <p:sp>
        <p:nvSpPr>
          <p:cNvPr id="3" name="Content Placeholder 2"/>
          <p:cNvSpPr>
            <a:spLocks noGrp="1"/>
          </p:cNvSpPr>
          <p:nvPr>
            <p:ph idx="1"/>
          </p:nvPr>
        </p:nvSpPr>
        <p:spPr/>
        <p:txBody>
          <a:bodyPr/>
          <a:lstStyle/>
          <a:p>
            <a:r>
              <a:rPr lang="en-US" dirty="0" smtClean="0">
                <a:solidFill>
                  <a:srgbClr val="000000"/>
                </a:solidFill>
                <a:latin typeface="Times"/>
                <a:cs typeface="Times"/>
              </a:rPr>
              <a:t>ADF Test: null hypothesis: </a:t>
            </a:r>
            <a:r>
              <a:rPr lang="en-US" dirty="0" err="1" smtClean="0">
                <a:solidFill>
                  <a:srgbClr val="000000"/>
                </a:solidFill>
                <a:latin typeface="Times"/>
                <a:cs typeface="Times"/>
              </a:rPr>
              <a:t>X</a:t>
            </a:r>
            <a:r>
              <a:rPr lang="en-US" baseline="-25000" dirty="0" err="1" smtClean="0">
                <a:solidFill>
                  <a:srgbClr val="000000"/>
                </a:solidFill>
                <a:latin typeface="Times"/>
                <a:cs typeface="Times"/>
              </a:rPr>
              <a:t>t</a:t>
            </a:r>
            <a:r>
              <a:rPr lang="en-US" dirty="0">
                <a:solidFill>
                  <a:srgbClr val="000000"/>
                </a:solidFill>
                <a:latin typeface="Times"/>
                <a:cs typeface="Times"/>
              </a:rPr>
              <a:t> </a:t>
            </a:r>
            <a:r>
              <a:rPr lang="en-US" dirty="0" smtClean="0">
                <a:solidFill>
                  <a:srgbClr val="000000"/>
                </a:solidFill>
                <a:latin typeface="Times"/>
                <a:cs typeface="Times"/>
              </a:rPr>
              <a:t>has AR unit root (</a:t>
            </a:r>
            <a:r>
              <a:rPr lang="en-US" dirty="0" err="1" smtClean="0">
                <a:solidFill>
                  <a:srgbClr val="000000"/>
                </a:solidFill>
                <a:latin typeface="Times"/>
                <a:cs typeface="Times"/>
              </a:rPr>
              <a:t>nonstationary</a:t>
            </a:r>
            <a:r>
              <a:rPr lang="en-US" dirty="0" smtClean="0">
                <a:solidFill>
                  <a:srgbClr val="000000"/>
                </a:solidFill>
                <a:latin typeface="Times"/>
                <a:cs typeface="Times"/>
              </a:rPr>
              <a:t>)</a:t>
            </a:r>
          </a:p>
          <a:p>
            <a:pPr marL="0" indent="0">
              <a:buNone/>
            </a:pPr>
            <a:r>
              <a:rPr lang="en-US" dirty="0">
                <a:solidFill>
                  <a:srgbClr val="000000"/>
                </a:solidFill>
                <a:latin typeface="Times"/>
                <a:cs typeface="Times"/>
              </a:rPr>
              <a:t>&gt;summary(</a:t>
            </a:r>
            <a:r>
              <a:rPr lang="en-US" dirty="0" err="1">
                <a:solidFill>
                  <a:srgbClr val="000000"/>
                </a:solidFill>
                <a:latin typeface="Times"/>
                <a:cs typeface="Times"/>
              </a:rPr>
              <a:t>ur.df</a:t>
            </a:r>
            <a:r>
              <a:rPr lang="en-US" dirty="0">
                <a:solidFill>
                  <a:srgbClr val="000000"/>
                </a:solidFill>
                <a:latin typeface="Times"/>
                <a:cs typeface="Times"/>
              </a:rPr>
              <a:t>(</a:t>
            </a:r>
            <a:r>
              <a:rPr lang="en-US" dirty="0" err="1">
                <a:solidFill>
                  <a:srgbClr val="000000"/>
                </a:solidFill>
                <a:latin typeface="Times"/>
                <a:cs typeface="Times"/>
              </a:rPr>
              <a:t>r,type</a:t>
            </a:r>
            <a:r>
              <a:rPr lang="en-US" dirty="0">
                <a:solidFill>
                  <a:srgbClr val="000000"/>
                </a:solidFill>
                <a:latin typeface="Times"/>
                <a:cs typeface="Times"/>
              </a:rPr>
              <a:t>='</a:t>
            </a:r>
            <a:r>
              <a:rPr lang="en-US" dirty="0" err="1">
                <a:solidFill>
                  <a:srgbClr val="000000"/>
                </a:solidFill>
                <a:latin typeface="Times"/>
                <a:cs typeface="Times"/>
              </a:rPr>
              <a:t>trend',lags</a:t>
            </a:r>
            <a:r>
              <a:rPr lang="en-US" dirty="0">
                <a:solidFill>
                  <a:srgbClr val="000000"/>
                </a:solidFill>
                <a:latin typeface="Times"/>
                <a:cs typeface="Times"/>
              </a:rPr>
              <a:t>=20,selectlags='BIC')</a:t>
            </a:r>
            <a:r>
              <a:rPr lang="en-US" dirty="0" smtClean="0">
                <a:solidFill>
                  <a:srgbClr val="000000"/>
                </a:solidFill>
                <a:latin typeface="Times"/>
                <a:cs typeface="Times"/>
              </a:rPr>
              <a:t>)</a:t>
            </a:r>
          </a:p>
          <a:p>
            <a:r>
              <a:rPr lang="en-US" dirty="0" smtClean="0">
                <a:latin typeface="Times"/>
                <a:cs typeface="Times"/>
              </a:rPr>
              <a:t>Return is a stationary time series with a drift</a:t>
            </a:r>
          </a:p>
          <a:p>
            <a:endParaRPr lang="en-US" dirty="0">
              <a:latin typeface="Times"/>
              <a:cs typeface="Times"/>
            </a:endParaRPr>
          </a:p>
        </p:txBody>
      </p:sp>
      <p:pic>
        <p:nvPicPr>
          <p:cNvPr id="9" name="Picture 8" descr="ADF.tif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9735" y="3581400"/>
            <a:ext cx="7844530" cy="2895600"/>
          </a:xfrm>
          <a:prstGeom prst="rect">
            <a:avLst/>
          </a:prstGeom>
        </p:spPr>
      </p:pic>
      <p:sp>
        <p:nvSpPr>
          <p:cNvPr id="4" name="Slide Number Placeholder 3"/>
          <p:cNvSpPr>
            <a:spLocks noGrp="1"/>
          </p:cNvSpPr>
          <p:nvPr>
            <p:ph type="sldNum" sz="quarter" idx="12"/>
          </p:nvPr>
        </p:nvSpPr>
        <p:spPr/>
        <p:txBody>
          <a:bodyPr/>
          <a:lstStyle/>
          <a:p>
            <a:fld id="{7F5CE407-6216-4202-80E4-A30DC2F709B2}" type="slidenum">
              <a:rPr lang="en-US" smtClean="0">
                <a:solidFill>
                  <a:prstClr val="white"/>
                </a:solidFill>
              </a:rPr>
              <a:pPr/>
              <a:t>42</a:t>
            </a:fld>
            <a:endParaRPr lang="en-US">
              <a:solidFill>
                <a:prstClr val="white"/>
              </a:solidFill>
            </a:endParaRPr>
          </a:p>
        </p:txBody>
      </p:sp>
    </p:spTree>
    <p:extLst>
      <p:ext uri="{BB962C8B-B14F-4D97-AF65-F5344CB8AC3E}">
        <p14:creationId xmlns:p14="http://schemas.microsoft.com/office/powerpoint/2010/main" val="2479950054"/>
      </p:ext>
    </p:extLst>
  </p:cSld>
  <p:clrMapOvr>
    <a:masterClrMapping/>
  </p:clrMapOvr>
  <mc:AlternateContent xmlns:mc="http://schemas.openxmlformats.org/markup-compatibility/2006" xmlns:p14="http://schemas.microsoft.com/office/powerpoint/2010/main">
    <mc:Choice Requires="p14">
      <p:transition spd="slow" p14:dur="2000" advTm="996"/>
    </mc:Choice>
    <mc:Fallback xmlns="">
      <p:transition spd="slow" advTm="996"/>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imes"/>
                <a:cs typeface="Times"/>
              </a:rPr>
              <a:t>Check Seasonality</a:t>
            </a:r>
            <a:endParaRPr lang="en-US" dirty="0">
              <a:latin typeface="Times"/>
              <a:cs typeface="Times"/>
            </a:endParaRPr>
          </a:p>
        </p:txBody>
      </p:sp>
      <p:sp>
        <p:nvSpPr>
          <p:cNvPr id="3" name="Content Placeholder 2"/>
          <p:cNvSpPr>
            <a:spLocks noGrp="1"/>
          </p:cNvSpPr>
          <p:nvPr>
            <p:ph sz="half" idx="1"/>
          </p:nvPr>
        </p:nvSpPr>
        <p:spPr/>
        <p:txBody>
          <a:bodyPr/>
          <a:lstStyle/>
          <a:p>
            <a:r>
              <a:rPr lang="en-US" dirty="0">
                <a:solidFill>
                  <a:srgbClr val="000000"/>
                </a:solidFill>
                <a:latin typeface="Times"/>
                <a:cs typeface="Times"/>
              </a:rPr>
              <a:t>&gt;par(</a:t>
            </a:r>
            <a:r>
              <a:rPr lang="en-US" dirty="0" err="1">
                <a:solidFill>
                  <a:srgbClr val="000000"/>
                </a:solidFill>
                <a:latin typeface="Times"/>
                <a:cs typeface="Times"/>
              </a:rPr>
              <a:t>mfrow</a:t>
            </a:r>
            <a:r>
              <a:rPr lang="en-US" dirty="0">
                <a:solidFill>
                  <a:srgbClr val="000000"/>
                </a:solidFill>
                <a:latin typeface="Times"/>
                <a:cs typeface="Times"/>
              </a:rPr>
              <a:t>=c</a:t>
            </a:r>
            <a:r>
              <a:rPr lang="en-US" dirty="0" smtClean="0">
                <a:solidFill>
                  <a:srgbClr val="000000"/>
                </a:solidFill>
                <a:latin typeface="Times"/>
                <a:cs typeface="Times"/>
              </a:rPr>
              <a:t>(3,1</a:t>
            </a:r>
            <a:r>
              <a:rPr lang="en-US" dirty="0">
                <a:solidFill>
                  <a:srgbClr val="000000"/>
                </a:solidFill>
                <a:latin typeface="Times"/>
                <a:cs typeface="Times"/>
              </a:rPr>
              <a:t>))</a:t>
            </a:r>
          </a:p>
          <a:p>
            <a:pPr marL="0" indent="0">
              <a:buNone/>
            </a:pPr>
            <a:r>
              <a:rPr lang="en-US" dirty="0" smtClean="0">
                <a:solidFill>
                  <a:srgbClr val="000000"/>
                </a:solidFill>
                <a:latin typeface="Times"/>
                <a:cs typeface="Times"/>
              </a:rPr>
              <a:t>    &gt;</a:t>
            </a:r>
            <a:r>
              <a:rPr lang="en-US" dirty="0" err="1" smtClean="0">
                <a:solidFill>
                  <a:srgbClr val="000000"/>
                </a:solidFill>
                <a:latin typeface="Times"/>
                <a:cs typeface="Times"/>
              </a:rPr>
              <a:t>acf</a:t>
            </a:r>
            <a:r>
              <a:rPr lang="en-US" dirty="0">
                <a:solidFill>
                  <a:srgbClr val="000000"/>
                </a:solidFill>
                <a:latin typeface="Times"/>
                <a:cs typeface="Times"/>
              </a:rPr>
              <a:t>(r)</a:t>
            </a:r>
          </a:p>
          <a:p>
            <a:pPr marL="0" indent="0">
              <a:buNone/>
            </a:pPr>
            <a:r>
              <a:rPr lang="en-US" dirty="0" smtClean="0">
                <a:solidFill>
                  <a:srgbClr val="000000"/>
                </a:solidFill>
                <a:latin typeface="Times"/>
                <a:cs typeface="Times"/>
              </a:rPr>
              <a:t>    &gt;</a:t>
            </a:r>
            <a:r>
              <a:rPr lang="en-US" dirty="0" err="1" smtClean="0">
                <a:solidFill>
                  <a:srgbClr val="000000"/>
                </a:solidFill>
                <a:latin typeface="Times"/>
                <a:cs typeface="Times"/>
              </a:rPr>
              <a:t>pacf</a:t>
            </a:r>
            <a:r>
              <a:rPr lang="en-US" dirty="0">
                <a:solidFill>
                  <a:srgbClr val="000000"/>
                </a:solidFill>
                <a:latin typeface="Times"/>
                <a:cs typeface="Times"/>
              </a:rPr>
              <a:t>(r)</a:t>
            </a:r>
          </a:p>
          <a:p>
            <a:pPr marL="0" indent="0">
              <a:buNone/>
            </a:pPr>
            <a:r>
              <a:rPr lang="en-US" dirty="0" smtClean="0">
                <a:solidFill>
                  <a:srgbClr val="000000"/>
                </a:solidFill>
                <a:latin typeface="Times"/>
                <a:cs typeface="Times"/>
              </a:rPr>
              <a:t>    &gt;</a:t>
            </a:r>
            <a:r>
              <a:rPr lang="en-US" dirty="0" err="1" smtClean="0">
                <a:solidFill>
                  <a:srgbClr val="000000"/>
                </a:solidFill>
                <a:latin typeface="Times"/>
                <a:cs typeface="Times"/>
              </a:rPr>
              <a:t>spec.pgram</a:t>
            </a:r>
            <a:r>
              <a:rPr lang="en-US" dirty="0">
                <a:solidFill>
                  <a:srgbClr val="000000"/>
                </a:solidFill>
                <a:latin typeface="Times"/>
                <a:cs typeface="Times"/>
              </a:rPr>
              <a:t>(r</a:t>
            </a:r>
            <a:r>
              <a:rPr lang="en-US" dirty="0" smtClean="0">
                <a:solidFill>
                  <a:srgbClr val="000000"/>
                </a:solidFill>
                <a:latin typeface="Times"/>
                <a:cs typeface="Times"/>
              </a:rPr>
              <a:t>)</a:t>
            </a:r>
          </a:p>
          <a:p>
            <a:pPr marL="0" indent="0">
              <a:buNone/>
            </a:pPr>
            <a:endParaRPr lang="en-US" dirty="0">
              <a:solidFill>
                <a:srgbClr val="000000"/>
              </a:solidFill>
              <a:latin typeface="Times"/>
              <a:cs typeface="Times"/>
            </a:endParaRPr>
          </a:p>
        </p:txBody>
      </p:sp>
      <p:pic>
        <p:nvPicPr>
          <p:cNvPr id="14" name="Content Placeholder 13" descr="acf.tiff"/>
          <p:cNvPicPr>
            <a:picLocks noGrp="1" noChangeAspect="1"/>
          </p:cNvPicPr>
          <p:nvPr>
            <p:ph sz="half" idx="2"/>
          </p:nvPr>
        </p:nvPicPr>
        <p:blipFill rotWithShape="1">
          <a:blip r:embed="rId2" cstate="email">
            <a:extLst>
              <a:ext uri="{28A0092B-C50C-407E-A947-70E740481C1C}">
                <a14:useLocalDpi xmlns:a14="http://schemas.microsoft.com/office/drawing/2010/main" val="0"/>
              </a:ext>
            </a:extLst>
          </a:blip>
          <a:srcRect t="-551" b="-868"/>
          <a:stretch/>
        </p:blipFill>
        <p:spPr>
          <a:xfrm>
            <a:off x="2524560" y="2242457"/>
            <a:ext cx="6314640" cy="3929743"/>
          </a:xfrm>
        </p:spPr>
      </p:pic>
      <p:sp>
        <p:nvSpPr>
          <p:cNvPr id="4" name="Slide Number Placeholder 3"/>
          <p:cNvSpPr>
            <a:spLocks noGrp="1"/>
          </p:cNvSpPr>
          <p:nvPr>
            <p:ph type="sldNum" sz="quarter" idx="12"/>
          </p:nvPr>
        </p:nvSpPr>
        <p:spPr/>
        <p:txBody>
          <a:bodyPr/>
          <a:lstStyle/>
          <a:p>
            <a:fld id="{7F5CE407-6216-4202-80E4-A30DC2F709B2}" type="slidenum">
              <a:rPr lang="en-US" smtClean="0">
                <a:solidFill>
                  <a:prstClr val="white"/>
                </a:solidFill>
              </a:rPr>
              <a:pPr/>
              <a:t>43</a:t>
            </a:fld>
            <a:endParaRPr lang="en-US">
              <a:solidFill>
                <a:prstClr val="white"/>
              </a:solidFill>
            </a:endParaRPr>
          </a:p>
        </p:txBody>
      </p:sp>
    </p:spTree>
    <p:extLst>
      <p:ext uri="{BB962C8B-B14F-4D97-AF65-F5344CB8AC3E}">
        <p14:creationId xmlns:p14="http://schemas.microsoft.com/office/powerpoint/2010/main" val="1514789160"/>
      </p:ext>
    </p:extLst>
  </p:cSld>
  <p:clrMapOvr>
    <a:masterClrMapping/>
  </p:clrMapOvr>
  <mc:AlternateContent xmlns:mc="http://schemas.openxmlformats.org/markup-compatibility/2006" xmlns:p14="http://schemas.microsoft.com/office/powerpoint/2010/main">
    <mc:Choice Requires="p14">
      <p:transition spd="slow" p14:dur="2000" advTm="23760"/>
    </mc:Choice>
    <mc:Fallback xmlns="">
      <p:transition spd="slow" advTm="2376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imes"/>
                <a:cs typeface="Times"/>
              </a:rPr>
              <a:t>Random Component</a:t>
            </a:r>
            <a:endParaRPr lang="en-US" dirty="0">
              <a:latin typeface="Times"/>
              <a:cs typeface="Times"/>
            </a:endParaRPr>
          </a:p>
        </p:txBody>
      </p:sp>
      <p:sp>
        <p:nvSpPr>
          <p:cNvPr id="3" name="Content Placeholder 2"/>
          <p:cNvSpPr>
            <a:spLocks noGrp="1"/>
          </p:cNvSpPr>
          <p:nvPr>
            <p:ph idx="1"/>
          </p:nvPr>
        </p:nvSpPr>
        <p:spPr>
          <a:xfrm>
            <a:off x="549275" y="1444532"/>
            <a:ext cx="8042276" cy="4499069"/>
          </a:xfrm>
        </p:spPr>
        <p:txBody>
          <a:bodyPr/>
          <a:lstStyle/>
          <a:p>
            <a:r>
              <a:rPr lang="en-US" dirty="0">
                <a:solidFill>
                  <a:srgbClr val="000000"/>
                </a:solidFill>
                <a:latin typeface="Times"/>
                <a:cs typeface="Times"/>
              </a:rPr>
              <a:t>Demean data </a:t>
            </a:r>
            <a:r>
              <a:rPr lang="en-US" dirty="0" smtClean="0">
                <a:solidFill>
                  <a:srgbClr val="000000"/>
                </a:solidFill>
                <a:latin typeface="Times"/>
                <a:cs typeface="Times"/>
              </a:rPr>
              <a:t>  &gt;</a:t>
            </a:r>
            <a:r>
              <a:rPr lang="en-US" dirty="0">
                <a:solidFill>
                  <a:srgbClr val="000000"/>
                </a:solidFill>
                <a:latin typeface="Times"/>
                <a:cs typeface="Times"/>
              </a:rPr>
              <a:t>r1=r-mean(r)</a:t>
            </a:r>
          </a:p>
          <a:p>
            <a:pPr marL="0" indent="0">
              <a:buNone/>
            </a:pPr>
            <a:r>
              <a:rPr lang="en-US" dirty="0" smtClean="0">
                <a:solidFill>
                  <a:srgbClr val="000000"/>
                </a:solidFill>
                <a:latin typeface="Times"/>
                <a:cs typeface="Times"/>
              </a:rPr>
              <a:t>                           &gt;</a:t>
            </a:r>
            <a:r>
              <a:rPr lang="en-US" dirty="0" err="1" smtClean="0">
                <a:solidFill>
                  <a:srgbClr val="000000"/>
                </a:solidFill>
                <a:latin typeface="Times"/>
                <a:cs typeface="Times"/>
              </a:rPr>
              <a:t>acf</a:t>
            </a:r>
            <a:r>
              <a:rPr lang="en-US" dirty="0" smtClean="0">
                <a:solidFill>
                  <a:srgbClr val="000000"/>
                </a:solidFill>
                <a:latin typeface="Times"/>
                <a:cs typeface="Times"/>
              </a:rPr>
              <a:t>(r1); </a:t>
            </a:r>
            <a:r>
              <a:rPr lang="en-US" dirty="0" err="1" smtClean="0">
                <a:solidFill>
                  <a:srgbClr val="000000"/>
                </a:solidFill>
                <a:latin typeface="Times"/>
                <a:cs typeface="Times"/>
              </a:rPr>
              <a:t>pacf</a:t>
            </a:r>
            <a:r>
              <a:rPr lang="en-US" dirty="0" smtClean="0">
                <a:solidFill>
                  <a:srgbClr val="000000"/>
                </a:solidFill>
                <a:latin typeface="Times"/>
                <a:cs typeface="Times"/>
              </a:rPr>
              <a:t>(r1); </a:t>
            </a:r>
            <a:endParaRPr lang="en-US" dirty="0">
              <a:solidFill>
                <a:srgbClr val="000000"/>
              </a:solidFill>
              <a:latin typeface="Times"/>
              <a:cs typeface="Times"/>
            </a:endParaRPr>
          </a:p>
        </p:txBody>
      </p:sp>
      <p:pic>
        <p:nvPicPr>
          <p:cNvPr id="6" name="Picture 5" descr="acf.tif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2578100"/>
            <a:ext cx="4305792" cy="4279900"/>
          </a:xfrm>
          <a:prstGeom prst="rect">
            <a:avLst/>
          </a:prstGeom>
        </p:spPr>
      </p:pic>
      <p:pic>
        <p:nvPicPr>
          <p:cNvPr id="7" name="Picture 6" descr="pacf.tif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05792" y="2578100"/>
            <a:ext cx="4838208" cy="4267200"/>
          </a:xfrm>
          <a:prstGeom prst="rect">
            <a:avLst/>
          </a:prstGeom>
        </p:spPr>
      </p:pic>
      <p:sp>
        <p:nvSpPr>
          <p:cNvPr id="4" name="Slide Number Placeholder 3"/>
          <p:cNvSpPr>
            <a:spLocks noGrp="1"/>
          </p:cNvSpPr>
          <p:nvPr>
            <p:ph type="sldNum" sz="quarter" idx="12"/>
          </p:nvPr>
        </p:nvSpPr>
        <p:spPr/>
        <p:txBody>
          <a:bodyPr/>
          <a:lstStyle/>
          <a:p>
            <a:fld id="{7F5CE407-6216-4202-80E4-A30DC2F709B2}" type="slidenum">
              <a:rPr lang="en-US" smtClean="0">
                <a:solidFill>
                  <a:prstClr val="white"/>
                </a:solidFill>
              </a:rPr>
              <a:pPr/>
              <a:t>44</a:t>
            </a:fld>
            <a:endParaRPr lang="en-US">
              <a:solidFill>
                <a:prstClr val="white"/>
              </a:solidFill>
            </a:endParaRPr>
          </a:p>
        </p:txBody>
      </p:sp>
    </p:spTree>
    <p:extLst>
      <p:ext uri="{BB962C8B-B14F-4D97-AF65-F5344CB8AC3E}">
        <p14:creationId xmlns:p14="http://schemas.microsoft.com/office/powerpoint/2010/main" val="2847039229"/>
      </p:ext>
    </p:extLst>
  </p:cSld>
  <p:clrMapOvr>
    <a:masterClrMapping/>
  </p:clrMapOvr>
  <mc:AlternateContent xmlns:mc="http://schemas.openxmlformats.org/markup-compatibility/2006" xmlns:p14="http://schemas.microsoft.com/office/powerpoint/2010/main">
    <mc:Choice Requires="p14">
      <p:transition spd="slow" p14:dur="2000" advTm="43133"/>
    </mc:Choice>
    <mc:Fallback xmlns="">
      <p:transition spd="slow" advTm="43133"/>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imes"/>
                <a:cs typeface="Times"/>
              </a:rPr>
              <a:t>Random Component</a:t>
            </a:r>
            <a:endParaRPr lang="en-US" dirty="0">
              <a:latin typeface="Times"/>
              <a:cs typeface="Times"/>
            </a:endParaRPr>
          </a:p>
        </p:txBody>
      </p:sp>
      <p:sp>
        <p:nvSpPr>
          <p:cNvPr id="3" name="Content Placeholder 2"/>
          <p:cNvSpPr>
            <a:spLocks noGrp="1"/>
          </p:cNvSpPr>
          <p:nvPr>
            <p:ph idx="1"/>
          </p:nvPr>
        </p:nvSpPr>
        <p:spPr>
          <a:xfrm>
            <a:off x="549275" y="1600200"/>
            <a:ext cx="8042276" cy="5257799"/>
          </a:xfrm>
        </p:spPr>
        <p:txBody>
          <a:bodyPr>
            <a:normAutofit/>
          </a:bodyPr>
          <a:lstStyle/>
          <a:p>
            <a:pPr marL="0" indent="0">
              <a:buNone/>
            </a:pPr>
            <a:r>
              <a:rPr lang="en-US" dirty="0">
                <a:solidFill>
                  <a:srgbClr val="000000"/>
                </a:solidFill>
                <a:latin typeface="Times"/>
                <a:cs typeface="Times"/>
              </a:rPr>
              <a:t>&gt;fit=</a:t>
            </a:r>
            <a:r>
              <a:rPr lang="en-US" dirty="0" err="1">
                <a:solidFill>
                  <a:srgbClr val="000000"/>
                </a:solidFill>
                <a:latin typeface="Times"/>
                <a:cs typeface="Times"/>
              </a:rPr>
              <a:t>arima</a:t>
            </a:r>
            <a:r>
              <a:rPr lang="en-US" dirty="0">
                <a:solidFill>
                  <a:srgbClr val="000000"/>
                </a:solidFill>
                <a:latin typeface="Times"/>
                <a:cs typeface="Times"/>
              </a:rPr>
              <a:t>(</a:t>
            </a:r>
            <a:r>
              <a:rPr lang="en-US" dirty="0" err="1">
                <a:solidFill>
                  <a:srgbClr val="000000"/>
                </a:solidFill>
                <a:latin typeface="Times"/>
                <a:cs typeface="Times"/>
              </a:rPr>
              <a:t>r,order</a:t>
            </a:r>
            <a:r>
              <a:rPr lang="en-US" dirty="0">
                <a:solidFill>
                  <a:srgbClr val="000000"/>
                </a:solidFill>
                <a:latin typeface="Times"/>
                <a:cs typeface="Times"/>
              </a:rPr>
              <a:t>=c(1,0,0))</a:t>
            </a:r>
          </a:p>
          <a:p>
            <a:pPr marL="0" indent="0">
              <a:buNone/>
            </a:pPr>
            <a:r>
              <a:rPr lang="en-US" dirty="0" smtClean="0">
                <a:solidFill>
                  <a:srgbClr val="000000"/>
                </a:solidFill>
                <a:latin typeface="Times"/>
                <a:cs typeface="Times"/>
              </a:rPr>
              <a:t>&gt;</a:t>
            </a:r>
            <a:r>
              <a:rPr lang="en-US" dirty="0" err="1" smtClean="0">
                <a:solidFill>
                  <a:srgbClr val="000000"/>
                </a:solidFill>
                <a:latin typeface="Times"/>
                <a:cs typeface="Times"/>
              </a:rPr>
              <a:t>tsdiag</a:t>
            </a:r>
            <a:r>
              <a:rPr lang="en-US" dirty="0" smtClean="0">
                <a:solidFill>
                  <a:srgbClr val="000000"/>
                </a:solidFill>
                <a:latin typeface="Times"/>
                <a:cs typeface="Times"/>
              </a:rPr>
              <a:t>(fit)         </a:t>
            </a:r>
            <a:r>
              <a:rPr lang="en-US" dirty="0" smtClean="0">
                <a:solidFill>
                  <a:srgbClr val="FF0000"/>
                </a:solidFill>
                <a:latin typeface="Times"/>
                <a:cs typeface="Times"/>
              </a:rPr>
              <a:t>AR(1)</a:t>
            </a:r>
            <a:endParaRPr lang="en-US" dirty="0">
              <a:latin typeface="Times"/>
              <a:cs typeface="Times"/>
            </a:endParaRPr>
          </a:p>
          <a:p>
            <a:pPr marL="0" indent="0">
              <a:buNone/>
            </a:pPr>
            <a:endParaRPr lang="en-US" dirty="0">
              <a:latin typeface="Times"/>
              <a:cs typeface="Times"/>
            </a:endParaRPr>
          </a:p>
        </p:txBody>
      </p:sp>
      <p:pic>
        <p:nvPicPr>
          <p:cNvPr id="4" name="Picture 3" descr="1.tif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2748887"/>
            <a:ext cx="9144000" cy="4109112"/>
          </a:xfrm>
          <a:prstGeom prst="rect">
            <a:avLst/>
          </a:prstGeom>
        </p:spPr>
      </p:pic>
      <p:sp>
        <p:nvSpPr>
          <p:cNvPr id="5" name="Slide Number Placeholder 4"/>
          <p:cNvSpPr>
            <a:spLocks noGrp="1"/>
          </p:cNvSpPr>
          <p:nvPr>
            <p:ph type="sldNum" sz="quarter" idx="12"/>
          </p:nvPr>
        </p:nvSpPr>
        <p:spPr/>
        <p:txBody>
          <a:bodyPr/>
          <a:lstStyle/>
          <a:p>
            <a:fld id="{7F5CE407-6216-4202-80E4-A30DC2F709B2}" type="slidenum">
              <a:rPr lang="en-US" smtClean="0">
                <a:solidFill>
                  <a:prstClr val="white"/>
                </a:solidFill>
              </a:rPr>
              <a:pPr/>
              <a:t>45</a:t>
            </a:fld>
            <a:endParaRPr lang="en-US">
              <a:solidFill>
                <a:prstClr val="white"/>
              </a:solidFill>
            </a:endParaRPr>
          </a:p>
        </p:txBody>
      </p:sp>
    </p:spTree>
    <p:extLst>
      <p:ext uri="{BB962C8B-B14F-4D97-AF65-F5344CB8AC3E}">
        <p14:creationId xmlns:p14="http://schemas.microsoft.com/office/powerpoint/2010/main" val="490702953"/>
      </p:ext>
    </p:extLst>
  </p:cSld>
  <p:clrMapOvr>
    <a:masterClrMapping/>
  </p:clrMapOvr>
  <mc:AlternateContent xmlns:mc="http://schemas.openxmlformats.org/markup-compatibility/2006" xmlns:p14="http://schemas.microsoft.com/office/powerpoint/2010/main">
    <mc:Choice Requires="p14">
      <p:transition spd="slow" p14:dur="2000" advTm="13509"/>
    </mc:Choice>
    <mc:Fallback xmlns="">
      <p:transition spd="slow" advTm="13509"/>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imes"/>
                <a:cs typeface="Times"/>
              </a:rPr>
              <a:t>Random Component</a:t>
            </a:r>
            <a:endParaRPr lang="en-US" dirty="0">
              <a:latin typeface="Times"/>
              <a:cs typeface="Times"/>
            </a:endParaRPr>
          </a:p>
        </p:txBody>
      </p:sp>
      <p:sp>
        <p:nvSpPr>
          <p:cNvPr id="3" name="Content Placeholder 2"/>
          <p:cNvSpPr>
            <a:spLocks noGrp="1"/>
          </p:cNvSpPr>
          <p:nvPr>
            <p:ph idx="1"/>
          </p:nvPr>
        </p:nvSpPr>
        <p:spPr/>
        <p:txBody>
          <a:bodyPr/>
          <a:lstStyle/>
          <a:p>
            <a:r>
              <a:rPr lang="en-US" dirty="0">
                <a:solidFill>
                  <a:srgbClr val="000000"/>
                </a:solidFill>
                <a:latin typeface="Times"/>
                <a:cs typeface="Times"/>
              </a:rPr>
              <a:t>First difference </a:t>
            </a:r>
            <a:r>
              <a:rPr lang="en-US" dirty="0" smtClean="0">
                <a:solidFill>
                  <a:srgbClr val="000000"/>
                </a:solidFill>
                <a:latin typeface="Times"/>
                <a:cs typeface="Times"/>
              </a:rPr>
              <a:t>&gt; </a:t>
            </a:r>
            <a:r>
              <a:rPr lang="en-US" dirty="0" err="1" smtClean="0">
                <a:solidFill>
                  <a:srgbClr val="000000"/>
                </a:solidFill>
                <a:latin typeface="Times"/>
                <a:cs typeface="Times"/>
              </a:rPr>
              <a:t>diffr</a:t>
            </a:r>
            <a:r>
              <a:rPr lang="en-US" dirty="0" smtClean="0">
                <a:solidFill>
                  <a:srgbClr val="000000"/>
                </a:solidFill>
                <a:latin typeface="Times"/>
                <a:cs typeface="Times"/>
              </a:rPr>
              <a:t>=</a:t>
            </a:r>
            <a:r>
              <a:rPr lang="en-US" dirty="0" err="1" smtClean="0">
                <a:solidFill>
                  <a:srgbClr val="000000"/>
                </a:solidFill>
                <a:latin typeface="Times"/>
                <a:cs typeface="Times"/>
              </a:rPr>
              <a:t>na.omit</a:t>
            </a:r>
            <a:r>
              <a:rPr lang="en-US" dirty="0" smtClean="0">
                <a:solidFill>
                  <a:srgbClr val="000000"/>
                </a:solidFill>
                <a:latin typeface="Times"/>
                <a:cs typeface="Times"/>
              </a:rPr>
              <a:t>(diff(r</a:t>
            </a:r>
            <a:r>
              <a:rPr lang="en-US" dirty="0">
                <a:solidFill>
                  <a:srgbClr val="000000"/>
                </a:solidFill>
                <a:latin typeface="Times"/>
                <a:cs typeface="Times"/>
              </a:rPr>
              <a:t>))</a:t>
            </a:r>
          </a:p>
          <a:p>
            <a:pPr marL="0" indent="0">
              <a:buNone/>
            </a:pPr>
            <a:r>
              <a:rPr lang="en-US" dirty="0" smtClean="0">
                <a:solidFill>
                  <a:srgbClr val="000000"/>
                </a:solidFill>
                <a:latin typeface="Times"/>
                <a:cs typeface="Times"/>
              </a:rPr>
              <a:t>                              &gt; plot(</a:t>
            </a:r>
            <a:r>
              <a:rPr lang="en-US" dirty="0" err="1" smtClean="0">
                <a:solidFill>
                  <a:srgbClr val="000000"/>
                </a:solidFill>
                <a:latin typeface="Times"/>
                <a:cs typeface="Times"/>
              </a:rPr>
              <a:t>diffr</a:t>
            </a:r>
            <a:r>
              <a:rPr lang="en-US" dirty="0" smtClean="0">
                <a:solidFill>
                  <a:srgbClr val="000000"/>
                </a:solidFill>
                <a:latin typeface="Times"/>
                <a:cs typeface="Times"/>
              </a:rPr>
              <a:t>); </a:t>
            </a:r>
            <a:r>
              <a:rPr lang="en-US" dirty="0" err="1" smtClean="0">
                <a:solidFill>
                  <a:srgbClr val="000000"/>
                </a:solidFill>
                <a:latin typeface="Times"/>
                <a:cs typeface="Times"/>
              </a:rPr>
              <a:t>acf</a:t>
            </a:r>
            <a:r>
              <a:rPr lang="en-US" dirty="0" smtClean="0">
                <a:solidFill>
                  <a:srgbClr val="000000"/>
                </a:solidFill>
                <a:latin typeface="Times"/>
                <a:cs typeface="Times"/>
              </a:rPr>
              <a:t>(</a:t>
            </a:r>
            <a:r>
              <a:rPr lang="en-US" dirty="0" err="1" smtClean="0">
                <a:solidFill>
                  <a:srgbClr val="000000"/>
                </a:solidFill>
                <a:latin typeface="Times"/>
                <a:cs typeface="Times"/>
              </a:rPr>
              <a:t>diffr</a:t>
            </a:r>
            <a:r>
              <a:rPr lang="en-US" dirty="0" smtClean="0">
                <a:solidFill>
                  <a:srgbClr val="000000"/>
                </a:solidFill>
                <a:latin typeface="Times"/>
                <a:cs typeface="Times"/>
              </a:rPr>
              <a:t>); </a:t>
            </a:r>
            <a:r>
              <a:rPr lang="en-US" dirty="0" err="1" smtClean="0">
                <a:solidFill>
                  <a:srgbClr val="000000"/>
                </a:solidFill>
                <a:latin typeface="Times"/>
                <a:cs typeface="Times"/>
              </a:rPr>
              <a:t>pacf</a:t>
            </a:r>
            <a:r>
              <a:rPr lang="en-US" dirty="0" smtClean="0">
                <a:solidFill>
                  <a:srgbClr val="000000"/>
                </a:solidFill>
                <a:latin typeface="Times"/>
                <a:cs typeface="Times"/>
              </a:rPr>
              <a:t>(</a:t>
            </a:r>
            <a:r>
              <a:rPr lang="en-US" dirty="0" err="1" smtClean="0">
                <a:solidFill>
                  <a:srgbClr val="000000"/>
                </a:solidFill>
                <a:latin typeface="Times"/>
                <a:cs typeface="Times"/>
              </a:rPr>
              <a:t>diffr</a:t>
            </a:r>
            <a:r>
              <a:rPr lang="en-US" dirty="0" smtClean="0">
                <a:solidFill>
                  <a:srgbClr val="000000"/>
                </a:solidFill>
                <a:latin typeface="Times"/>
                <a:cs typeface="Times"/>
              </a:rPr>
              <a:t>); </a:t>
            </a:r>
            <a:endParaRPr lang="en-US" dirty="0">
              <a:solidFill>
                <a:srgbClr val="000000"/>
              </a:solidFill>
              <a:latin typeface="Times"/>
              <a:cs typeface="Times"/>
            </a:endParaRPr>
          </a:p>
          <a:p>
            <a:pPr marL="0" indent="0">
              <a:buNone/>
            </a:pPr>
            <a:endParaRPr lang="en-US" dirty="0">
              <a:solidFill>
                <a:srgbClr val="000000"/>
              </a:solidFill>
              <a:latin typeface="Times"/>
              <a:cs typeface="Times"/>
            </a:endParaRPr>
          </a:p>
          <a:p>
            <a:pPr marL="0" indent="0">
              <a:buNone/>
            </a:pPr>
            <a:endParaRPr lang="en-US" dirty="0">
              <a:latin typeface="Times"/>
              <a:cs typeface="Times"/>
            </a:endParaRPr>
          </a:p>
        </p:txBody>
      </p:sp>
      <p:pic>
        <p:nvPicPr>
          <p:cNvPr id="4" name="Picture 3" descr="diff.tif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2699097"/>
            <a:ext cx="9144000" cy="4158903"/>
          </a:xfrm>
          <a:prstGeom prst="rect">
            <a:avLst/>
          </a:prstGeom>
        </p:spPr>
      </p:pic>
      <p:sp>
        <p:nvSpPr>
          <p:cNvPr id="5" name="Slide Number Placeholder 4"/>
          <p:cNvSpPr>
            <a:spLocks noGrp="1"/>
          </p:cNvSpPr>
          <p:nvPr>
            <p:ph type="sldNum" sz="quarter" idx="12"/>
          </p:nvPr>
        </p:nvSpPr>
        <p:spPr/>
        <p:txBody>
          <a:bodyPr/>
          <a:lstStyle/>
          <a:p>
            <a:fld id="{7F5CE407-6216-4202-80E4-A30DC2F709B2}" type="slidenum">
              <a:rPr lang="en-US" smtClean="0">
                <a:solidFill>
                  <a:prstClr val="white"/>
                </a:solidFill>
              </a:rPr>
              <a:pPr/>
              <a:t>46</a:t>
            </a:fld>
            <a:endParaRPr lang="en-US">
              <a:solidFill>
                <a:prstClr val="white"/>
              </a:solidFill>
            </a:endParaRPr>
          </a:p>
        </p:txBody>
      </p:sp>
    </p:spTree>
    <p:extLst>
      <p:ext uri="{BB962C8B-B14F-4D97-AF65-F5344CB8AC3E}">
        <p14:creationId xmlns:p14="http://schemas.microsoft.com/office/powerpoint/2010/main" val="51068558"/>
      </p:ext>
    </p:extLst>
  </p:cSld>
  <p:clrMapOvr>
    <a:masterClrMapping/>
  </p:clrMapOvr>
  <mc:AlternateContent xmlns:mc="http://schemas.openxmlformats.org/markup-compatibility/2006" xmlns:p14="http://schemas.microsoft.com/office/powerpoint/2010/main">
    <mc:Choice Requires="p14">
      <p:transition spd="slow" p14:dur="2000" advTm="28745"/>
    </mc:Choice>
    <mc:Fallback xmlns="">
      <p:transition spd="slow" advTm="28745"/>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imes"/>
                <a:cs typeface="Times"/>
              </a:rPr>
              <a:t>Random Component</a:t>
            </a:r>
            <a:endParaRPr lang="en-US" dirty="0">
              <a:latin typeface="Times"/>
              <a:cs typeface="Times"/>
            </a:endParaRPr>
          </a:p>
        </p:txBody>
      </p:sp>
      <p:sp>
        <p:nvSpPr>
          <p:cNvPr id="3" name="Content Placeholder 2"/>
          <p:cNvSpPr>
            <a:spLocks noGrp="1"/>
          </p:cNvSpPr>
          <p:nvPr>
            <p:ph idx="1"/>
          </p:nvPr>
        </p:nvSpPr>
        <p:spPr>
          <a:xfrm>
            <a:off x="549275" y="1600200"/>
            <a:ext cx="8042276" cy="5257799"/>
          </a:xfrm>
        </p:spPr>
        <p:txBody>
          <a:bodyPr/>
          <a:lstStyle/>
          <a:p>
            <a:pPr marL="0" indent="0">
              <a:buNone/>
            </a:pPr>
            <a:r>
              <a:rPr lang="en-US" dirty="0" smtClean="0">
                <a:solidFill>
                  <a:srgbClr val="000000"/>
                </a:solidFill>
                <a:latin typeface="Times"/>
                <a:cs typeface="Times"/>
              </a:rPr>
              <a:t>&gt;</a:t>
            </a:r>
            <a:r>
              <a:rPr lang="en-US" dirty="0">
                <a:solidFill>
                  <a:srgbClr val="000000"/>
                </a:solidFill>
                <a:latin typeface="Times"/>
                <a:cs typeface="Times"/>
              </a:rPr>
              <a:t>fit1=</a:t>
            </a:r>
            <a:r>
              <a:rPr lang="en-US" dirty="0" err="1">
                <a:solidFill>
                  <a:srgbClr val="000000"/>
                </a:solidFill>
                <a:latin typeface="Times"/>
                <a:cs typeface="Times"/>
              </a:rPr>
              <a:t>arima</a:t>
            </a:r>
            <a:r>
              <a:rPr lang="en-US" dirty="0">
                <a:solidFill>
                  <a:srgbClr val="000000"/>
                </a:solidFill>
                <a:latin typeface="Times"/>
                <a:cs typeface="Times"/>
              </a:rPr>
              <a:t>(</a:t>
            </a:r>
            <a:r>
              <a:rPr lang="en-US" dirty="0" err="1">
                <a:solidFill>
                  <a:srgbClr val="000000"/>
                </a:solidFill>
                <a:latin typeface="Times"/>
                <a:cs typeface="Times"/>
              </a:rPr>
              <a:t>r,order</a:t>
            </a:r>
            <a:r>
              <a:rPr lang="en-US" dirty="0">
                <a:solidFill>
                  <a:srgbClr val="000000"/>
                </a:solidFill>
                <a:latin typeface="Times"/>
                <a:cs typeface="Times"/>
              </a:rPr>
              <a:t>=c(0,1,1)); </a:t>
            </a:r>
            <a:r>
              <a:rPr lang="en-US" dirty="0" err="1" smtClean="0">
                <a:solidFill>
                  <a:srgbClr val="000000"/>
                </a:solidFill>
                <a:latin typeface="Times"/>
                <a:cs typeface="Times"/>
              </a:rPr>
              <a:t>tsdiag</a:t>
            </a:r>
            <a:r>
              <a:rPr lang="en-US" dirty="0" smtClean="0">
                <a:solidFill>
                  <a:srgbClr val="000000"/>
                </a:solidFill>
                <a:latin typeface="Times"/>
                <a:cs typeface="Times"/>
              </a:rPr>
              <a:t>(fit1); </a:t>
            </a:r>
          </a:p>
          <a:p>
            <a:pPr marL="0" indent="0">
              <a:buNone/>
            </a:pPr>
            <a:endParaRPr lang="en-US" dirty="0">
              <a:latin typeface="Times"/>
              <a:cs typeface="Times"/>
            </a:endParaRPr>
          </a:p>
        </p:txBody>
      </p:sp>
      <p:pic>
        <p:nvPicPr>
          <p:cNvPr id="5" name="Picture 4" descr="dif1.tif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2191803"/>
            <a:ext cx="9144000" cy="4675804"/>
          </a:xfrm>
          <a:prstGeom prst="rect">
            <a:avLst/>
          </a:prstGeom>
        </p:spPr>
      </p:pic>
      <p:sp>
        <p:nvSpPr>
          <p:cNvPr id="4" name="Slide Number Placeholder 3"/>
          <p:cNvSpPr>
            <a:spLocks noGrp="1"/>
          </p:cNvSpPr>
          <p:nvPr>
            <p:ph type="sldNum" sz="quarter" idx="12"/>
          </p:nvPr>
        </p:nvSpPr>
        <p:spPr/>
        <p:txBody>
          <a:bodyPr/>
          <a:lstStyle/>
          <a:p>
            <a:fld id="{7F5CE407-6216-4202-80E4-A30DC2F709B2}" type="slidenum">
              <a:rPr lang="en-US" smtClean="0">
                <a:solidFill>
                  <a:prstClr val="white"/>
                </a:solidFill>
              </a:rPr>
              <a:pPr/>
              <a:t>47</a:t>
            </a:fld>
            <a:endParaRPr lang="en-US">
              <a:solidFill>
                <a:prstClr val="white"/>
              </a:solidFill>
            </a:endParaRPr>
          </a:p>
        </p:txBody>
      </p:sp>
    </p:spTree>
    <p:extLst>
      <p:ext uri="{BB962C8B-B14F-4D97-AF65-F5344CB8AC3E}">
        <p14:creationId xmlns:p14="http://schemas.microsoft.com/office/powerpoint/2010/main" val="617517431"/>
      </p:ext>
    </p:extLst>
  </p:cSld>
  <p:clrMapOvr>
    <a:masterClrMapping/>
  </p:clrMapOvr>
  <mc:AlternateContent xmlns:mc="http://schemas.openxmlformats.org/markup-compatibility/2006" xmlns:p14="http://schemas.microsoft.com/office/powerpoint/2010/main">
    <mc:Choice Requires="p14">
      <p:transition spd="slow" p14:dur="2000" advTm="10376"/>
    </mc:Choice>
    <mc:Fallback xmlns="">
      <p:transition spd="slow" advTm="10376"/>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imes"/>
                <a:cs typeface="Times"/>
              </a:rPr>
              <a:t>Random Component</a:t>
            </a:r>
            <a:endParaRPr lang="en-US" dirty="0">
              <a:latin typeface="Times"/>
              <a:cs typeface="Times"/>
            </a:endParaRPr>
          </a:p>
        </p:txBody>
      </p:sp>
      <p:sp>
        <p:nvSpPr>
          <p:cNvPr id="3" name="Content Placeholder 2"/>
          <p:cNvSpPr>
            <a:spLocks noGrp="1"/>
          </p:cNvSpPr>
          <p:nvPr>
            <p:ph idx="1"/>
          </p:nvPr>
        </p:nvSpPr>
        <p:spPr>
          <a:xfrm>
            <a:off x="549275" y="1524000"/>
            <a:ext cx="8042276" cy="5257799"/>
          </a:xfrm>
        </p:spPr>
        <p:txBody>
          <a:bodyPr/>
          <a:lstStyle/>
          <a:p>
            <a:pPr marL="0" indent="0">
              <a:buNone/>
            </a:pPr>
            <a:r>
              <a:rPr lang="en-US" dirty="0" smtClean="0">
                <a:solidFill>
                  <a:srgbClr val="000000"/>
                </a:solidFill>
                <a:latin typeface="Times"/>
                <a:cs typeface="Times"/>
              </a:rPr>
              <a:t>&gt;fit2=</a:t>
            </a:r>
            <a:r>
              <a:rPr lang="en-US" dirty="0" err="1">
                <a:solidFill>
                  <a:srgbClr val="000000"/>
                </a:solidFill>
                <a:latin typeface="Times"/>
                <a:cs typeface="Times"/>
              </a:rPr>
              <a:t>arima</a:t>
            </a:r>
            <a:r>
              <a:rPr lang="en-US" dirty="0">
                <a:solidFill>
                  <a:srgbClr val="000000"/>
                </a:solidFill>
                <a:latin typeface="Times"/>
                <a:cs typeface="Times"/>
              </a:rPr>
              <a:t>(</a:t>
            </a:r>
            <a:r>
              <a:rPr lang="en-US" dirty="0" err="1">
                <a:solidFill>
                  <a:srgbClr val="000000"/>
                </a:solidFill>
                <a:latin typeface="Times"/>
                <a:cs typeface="Times"/>
              </a:rPr>
              <a:t>r,order</a:t>
            </a:r>
            <a:r>
              <a:rPr lang="en-US" dirty="0">
                <a:solidFill>
                  <a:srgbClr val="000000"/>
                </a:solidFill>
                <a:latin typeface="Times"/>
                <a:cs typeface="Times"/>
              </a:rPr>
              <a:t>=c</a:t>
            </a:r>
            <a:r>
              <a:rPr lang="en-US" dirty="0" smtClean="0">
                <a:solidFill>
                  <a:srgbClr val="000000"/>
                </a:solidFill>
                <a:latin typeface="Times"/>
                <a:cs typeface="Times"/>
              </a:rPr>
              <a:t>(1,1,1)); </a:t>
            </a:r>
            <a:r>
              <a:rPr lang="en-US" dirty="0" err="1" smtClean="0">
                <a:solidFill>
                  <a:srgbClr val="000000"/>
                </a:solidFill>
                <a:latin typeface="Times"/>
                <a:cs typeface="Times"/>
              </a:rPr>
              <a:t>tsdiag</a:t>
            </a:r>
            <a:r>
              <a:rPr lang="en-US" dirty="0" smtClean="0">
                <a:solidFill>
                  <a:srgbClr val="000000"/>
                </a:solidFill>
                <a:latin typeface="Times"/>
                <a:cs typeface="Times"/>
              </a:rPr>
              <a:t>(fit2);      </a:t>
            </a:r>
            <a:r>
              <a:rPr lang="en-US" dirty="0" smtClean="0">
                <a:solidFill>
                  <a:srgbClr val="FF0000"/>
                </a:solidFill>
                <a:latin typeface="Times"/>
                <a:cs typeface="Times"/>
              </a:rPr>
              <a:t>ARIMA(1,1,1)</a:t>
            </a:r>
            <a:endParaRPr lang="en-US" dirty="0" smtClean="0">
              <a:latin typeface="Times"/>
              <a:cs typeface="Times"/>
            </a:endParaRPr>
          </a:p>
          <a:p>
            <a:pPr marL="0" indent="0">
              <a:buNone/>
            </a:pPr>
            <a:endParaRPr lang="en-US" dirty="0" smtClean="0">
              <a:latin typeface="Times"/>
              <a:cs typeface="Times"/>
            </a:endParaRPr>
          </a:p>
        </p:txBody>
      </p:sp>
      <p:pic>
        <p:nvPicPr>
          <p:cNvPr id="7" name="Picture 6" descr="dif2.tif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971616"/>
            <a:ext cx="9144000" cy="4931369"/>
          </a:xfrm>
          <a:prstGeom prst="rect">
            <a:avLst/>
          </a:prstGeom>
        </p:spPr>
      </p:pic>
      <p:sp>
        <p:nvSpPr>
          <p:cNvPr id="4" name="Slide Number Placeholder 3"/>
          <p:cNvSpPr>
            <a:spLocks noGrp="1"/>
          </p:cNvSpPr>
          <p:nvPr>
            <p:ph type="sldNum" sz="quarter" idx="12"/>
          </p:nvPr>
        </p:nvSpPr>
        <p:spPr/>
        <p:txBody>
          <a:bodyPr/>
          <a:lstStyle/>
          <a:p>
            <a:fld id="{7F5CE407-6216-4202-80E4-A30DC2F709B2}" type="slidenum">
              <a:rPr lang="en-US" smtClean="0">
                <a:solidFill>
                  <a:prstClr val="white"/>
                </a:solidFill>
              </a:rPr>
              <a:pPr/>
              <a:t>48</a:t>
            </a:fld>
            <a:endParaRPr lang="en-US">
              <a:solidFill>
                <a:prstClr val="white"/>
              </a:solidFill>
            </a:endParaRPr>
          </a:p>
        </p:txBody>
      </p:sp>
    </p:spTree>
    <p:extLst>
      <p:ext uri="{BB962C8B-B14F-4D97-AF65-F5344CB8AC3E}">
        <p14:creationId xmlns:p14="http://schemas.microsoft.com/office/powerpoint/2010/main" val="1875156274"/>
      </p:ext>
    </p:extLst>
  </p:cSld>
  <p:clrMapOvr>
    <a:masterClrMapping/>
  </p:clrMapOvr>
  <mc:AlternateContent xmlns:mc="http://schemas.openxmlformats.org/markup-compatibility/2006" xmlns:p14="http://schemas.microsoft.com/office/powerpoint/2010/main">
    <mc:Choice Requires="p14">
      <p:transition spd="slow" p14:dur="2000" advTm="13705"/>
    </mc:Choice>
    <mc:Fallback xmlns="">
      <p:transition spd="slow" advTm="13705"/>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imes"/>
                <a:cs typeface="Times"/>
              </a:rPr>
              <a:t>Model Selection</a:t>
            </a:r>
            <a:endParaRPr lang="en-US" dirty="0">
              <a:latin typeface="Times"/>
              <a:cs typeface="Times"/>
            </a:endParaRPr>
          </a:p>
        </p:txBody>
      </p:sp>
      <p:pic>
        <p:nvPicPr>
          <p:cNvPr id="4" name="Content Placeholder 3" descr="aic.tiff"/>
          <p:cNvPicPr>
            <a:picLocks noGrp="1" noChangeAspect="1"/>
          </p:cNvPicPr>
          <p:nvPr>
            <p:ph idx="1"/>
          </p:nvPr>
        </p:nvPicPr>
        <p:blipFill>
          <a:blip r:embed="rId2" cstate="email">
            <a:extLst>
              <a:ext uri="{28A0092B-C50C-407E-A947-70E740481C1C}">
                <a14:useLocalDpi xmlns:a14="http://schemas.microsoft.com/office/drawing/2010/main" val="0"/>
              </a:ext>
            </a:extLst>
          </a:blip>
          <a:srcRect t="-91115" b="-91115"/>
          <a:stretch>
            <a:fillRect/>
          </a:stretch>
        </p:blipFill>
        <p:spPr>
          <a:xfrm>
            <a:off x="549275" y="549777"/>
            <a:ext cx="8042275" cy="4559677"/>
          </a:xfrm>
        </p:spPr>
      </p:pic>
      <p:sp>
        <p:nvSpPr>
          <p:cNvPr id="3" name="Slide Number Placeholder 2"/>
          <p:cNvSpPr>
            <a:spLocks noGrp="1"/>
          </p:cNvSpPr>
          <p:nvPr>
            <p:ph type="sldNum" sz="quarter" idx="12"/>
          </p:nvPr>
        </p:nvSpPr>
        <p:spPr/>
        <p:txBody>
          <a:bodyPr/>
          <a:lstStyle/>
          <a:p>
            <a:fld id="{7F5CE407-6216-4202-80E4-A30DC2F709B2}" type="slidenum">
              <a:rPr lang="en-US" smtClean="0">
                <a:solidFill>
                  <a:prstClr val="white"/>
                </a:solidFill>
              </a:rPr>
              <a:pPr/>
              <a:t>49</a:t>
            </a:fld>
            <a:endParaRPr lang="en-US">
              <a:solidFill>
                <a:prstClr val="white"/>
              </a:solidFill>
            </a:endParaRPr>
          </a:p>
        </p:txBody>
      </p:sp>
      <mc:AlternateContent xmlns:mc="http://schemas.openxmlformats.org/markup-compatibility/2006" xmlns:a14="http://schemas.microsoft.com/office/drawing/2010/main">
        <mc:Choice Requires="a14">
          <p:sp>
            <p:nvSpPr>
              <p:cNvPr id="6" name="TextBox 5"/>
              <p:cNvSpPr txBox="1"/>
              <p:nvPr/>
            </p:nvSpPr>
            <p:spPr>
              <a:xfrm>
                <a:off x="1186543" y="3799114"/>
                <a:ext cx="7489371" cy="19389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𝐴𝐼𝐶</m:t>
                      </m:r>
                      <m:r>
                        <a:rPr lang="en-US" sz="2400" b="0" i="1" smtClean="0">
                          <a:latin typeface="Cambria Math"/>
                        </a:rPr>
                        <m:t>=2</m:t>
                      </m:r>
                      <m:r>
                        <a:rPr lang="en-US" sz="2400" b="0" i="1" smtClean="0">
                          <a:latin typeface="Cambria Math"/>
                        </a:rPr>
                        <m:t>𝑘</m:t>
                      </m:r>
                      <m:r>
                        <a:rPr lang="en-US" sz="2400" b="0" i="1" smtClean="0">
                          <a:latin typeface="Cambria Math"/>
                        </a:rPr>
                        <m:t>−2</m:t>
                      </m:r>
                      <m:r>
                        <m:rPr>
                          <m:sty m:val="p"/>
                        </m:rPr>
                        <a:rPr lang="en-US" sz="2400" b="0" i="0" smtClean="0">
                          <a:latin typeface="Cambria Math"/>
                        </a:rPr>
                        <m:t>ln</m:t>
                      </m:r>
                      <m:r>
                        <a:rPr lang="en-US" sz="2400" b="0" i="1" smtClean="0">
                          <a:latin typeface="Cambria Math"/>
                        </a:rPr>
                        <m:t>⁡(</m:t>
                      </m:r>
                      <m:r>
                        <a:rPr lang="en-US" sz="2400" b="0" i="1" smtClean="0">
                          <a:latin typeface="Cambria Math"/>
                        </a:rPr>
                        <m:t>𝐿</m:t>
                      </m:r>
                      <m:r>
                        <a:rPr lang="en-US" sz="2400" b="0" i="1" smtClean="0">
                          <a:latin typeface="Cambria Math"/>
                        </a:rPr>
                        <m:t>)</m:t>
                      </m:r>
                    </m:oMath>
                  </m:oMathPara>
                </a14:m>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where </a:t>
                </a:r>
                <a14:m>
                  <m:oMath xmlns:m="http://schemas.openxmlformats.org/officeDocument/2006/math">
                    <m:r>
                      <a:rPr lang="en-US" sz="2400" i="1" dirty="0" smtClean="0">
                        <a:latin typeface="Cambria Math"/>
                      </a:rPr>
                      <m:t>𝑘</m:t>
                    </m:r>
                  </m:oMath>
                </a14:m>
                <a:r>
                  <a:rPr lang="en-US" sz="2400" dirty="0">
                    <a:latin typeface="Times New Roman" panose="02020603050405020304" pitchFamily="18" charset="0"/>
                    <a:cs typeface="Times New Roman" panose="02020603050405020304" pitchFamily="18" charset="0"/>
                  </a:rPr>
                  <a:t> is the number of </a:t>
                </a:r>
                <a:r>
                  <a:rPr lang="en-US" sz="2400" dirty="0" smtClean="0">
                    <a:latin typeface="Times New Roman" panose="02020603050405020304" pitchFamily="18" charset="0"/>
                    <a:cs typeface="Times New Roman" panose="02020603050405020304" pitchFamily="18" charset="0"/>
                  </a:rPr>
                  <a:t>parameters, </a:t>
                </a:r>
                <a14:m>
                  <m:oMath xmlns:m="http://schemas.openxmlformats.org/officeDocument/2006/math">
                    <m:r>
                      <a:rPr lang="en-US" sz="2400" i="1" dirty="0" smtClean="0">
                        <a:latin typeface="Cambria Math"/>
                      </a:rPr>
                      <m:t>𝐿</m:t>
                    </m:r>
                  </m:oMath>
                </a14:m>
                <a:r>
                  <a:rPr lang="en-US" sz="2400" dirty="0" smtClean="0">
                    <a:latin typeface="Times New Roman" panose="02020603050405020304" pitchFamily="18" charset="0"/>
                    <a:cs typeface="Times New Roman" panose="02020603050405020304" pitchFamily="18" charset="0"/>
                  </a:rPr>
                  <a:t> is likelihood</a:t>
                </a:r>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Final model:</a:t>
                </a:r>
              </a:p>
              <a:p>
                <a:pPr/>
                <a14:m>
                  <m:oMathPara xmlns:m="http://schemas.openxmlformats.org/officeDocument/2006/math">
                    <m:oMathParaPr>
                      <m:jc m:val="centerGroup"/>
                    </m:oMathParaPr>
                    <m:oMath xmlns:m="http://schemas.openxmlformats.org/officeDocument/2006/math">
                      <m:sSub>
                        <m:sSubPr>
                          <m:ctrlPr>
                            <a:rPr lang="en-US" sz="2400" b="0" i="1" smtClean="0">
                              <a:latin typeface="Cambria Math"/>
                              <a:cs typeface="Times New Roman" panose="02020603050405020304" pitchFamily="18" charset="0"/>
                            </a:rPr>
                          </m:ctrlPr>
                        </m:sSubPr>
                        <m:e>
                          <m:r>
                            <a:rPr lang="en-US" sz="2400" i="1">
                              <a:latin typeface="Cambria Math"/>
                              <a:cs typeface="Times New Roman" panose="02020603050405020304" pitchFamily="18" charset="0"/>
                            </a:rPr>
                            <m:t>𝑋</m:t>
                          </m:r>
                        </m:e>
                        <m:sub>
                          <m:r>
                            <a:rPr lang="en-US" sz="2400" b="0" i="1" smtClean="0">
                              <a:latin typeface="Cambria Math"/>
                              <a:cs typeface="Times New Roman" panose="02020603050405020304" pitchFamily="18" charset="0"/>
                            </a:rPr>
                            <m:t>𝑡</m:t>
                          </m:r>
                        </m:sub>
                      </m:sSub>
                      <m:r>
                        <a:rPr lang="en-US" sz="2400" b="0" i="1" smtClean="0">
                          <a:latin typeface="Cambria Math"/>
                          <a:cs typeface="Times New Roman" panose="02020603050405020304" pitchFamily="18" charset="0"/>
                        </a:rPr>
                        <m:t>=0.0017−0.0724</m:t>
                      </m:r>
                      <m:sSub>
                        <m:sSubPr>
                          <m:ctrlPr>
                            <a:rPr lang="en-US" sz="2400" i="1">
                              <a:latin typeface="Cambria Math"/>
                              <a:cs typeface="Times New Roman" panose="02020603050405020304" pitchFamily="18" charset="0"/>
                            </a:rPr>
                          </m:ctrlPr>
                        </m:sSubPr>
                        <m:e>
                          <m:r>
                            <a:rPr lang="en-US" sz="2400" i="1">
                              <a:latin typeface="Cambria Math"/>
                              <a:cs typeface="Times New Roman" panose="02020603050405020304" pitchFamily="18" charset="0"/>
                            </a:rPr>
                            <m:t>𝑋</m:t>
                          </m:r>
                        </m:e>
                        <m:sub>
                          <m:r>
                            <a:rPr lang="en-US" sz="2400" i="1">
                              <a:latin typeface="Cambria Math"/>
                              <a:cs typeface="Times New Roman" panose="02020603050405020304" pitchFamily="18" charset="0"/>
                            </a:rPr>
                            <m:t>𝑡</m:t>
                          </m:r>
                          <m:r>
                            <a:rPr lang="en-US" sz="2400" b="0" i="1" smtClean="0">
                              <a:latin typeface="Cambria Math"/>
                              <a:cs typeface="Times New Roman" panose="02020603050405020304" pitchFamily="18" charset="0"/>
                            </a:rPr>
                            <m:t>−1</m:t>
                          </m:r>
                        </m:sub>
                      </m:sSub>
                      <m:r>
                        <a:rPr lang="en-US" sz="2400" b="0" i="1" smtClean="0">
                          <a:latin typeface="Cambria Math"/>
                          <a:cs typeface="Times New Roman" panose="02020603050405020304" pitchFamily="18" charset="0"/>
                        </a:rPr>
                        <m:t>+</m:t>
                      </m:r>
                      <m:sSub>
                        <m:sSubPr>
                          <m:ctrlPr>
                            <a:rPr lang="en-US" sz="2400" b="0" i="1" smtClean="0">
                              <a:latin typeface="Cambria Math"/>
                              <a:cs typeface="Times New Roman" panose="02020603050405020304" pitchFamily="18" charset="0"/>
                            </a:rPr>
                          </m:ctrlPr>
                        </m:sSubPr>
                        <m:e>
                          <m:r>
                            <a:rPr lang="en-US" sz="2400" b="0" i="1" smtClean="0">
                              <a:latin typeface="Cambria Math"/>
                              <a:ea typeface="Cambria Math"/>
                              <a:cs typeface="Times New Roman" panose="02020603050405020304" pitchFamily="18" charset="0"/>
                            </a:rPr>
                            <m:t>𝜀</m:t>
                          </m:r>
                        </m:e>
                        <m:sub>
                          <m:r>
                            <a:rPr lang="en-US" sz="2400" b="0" i="1" smtClean="0">
                              <a:latin typeface="Cambria Math"/>
                              <a:cs typeface="Times New Roman" panose="02020603050405020304" pitchFamily="18" charset="0"/>
                            </a:rPr>
                            <m:t>𝑡</m:t>
                          </m:r>
                        </m:sub>
                      </m:sSub>
                    </m:oMath>
                  </m:oMathPara>
                </a14:m>
                <a:endParaRPr lang="en-US" sz="2400" dirty="0">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186543" y="3799114"/>
                <a:ext cx="7489371" cy="1938992"/>
              </a:xfrm>
              <a:prstGeom prst="rect">
                <a:avLst/>
              </a:prstGeom>
              <a:blipFill rotWithShape="1">
                <a:blip r:embed="rId3" cstate="print"/>
                <a:stretch>
                  <a:fillRect l="-1303"/>
                </a:stretch>
              </a:blipFill>
            </p:spPr>
            <p:txBody>
              <a:bodyPr/>
              <a:lstStyle/>
              <a:p>
                <a:r>
                  <a:rPr lang="en-US">
                    <a:noFill/>
                  </a:rPr>
                  <a:t> </a:t>
                </a:r>
              </a:p>
            </p:txBody>
          </p:sp>
        </mc:Fallback>
      </mc:AlternateContent>
    </p:spTree>
    <p:extLst>
      <p:ext uri="{BB962C8B-B14F-4D97-AF65-F5344CB8AC3E}">
        <p14:creationId xmlns:p14="http://schemas.microsoft.com/office/powerpoint/2010/main" val="4170763625"/>
      </p:ext>
    </p:extLst>
  </p:cSld>
  <p:clrMapOvr>
    <a:masterClrMapping/>
  </p:clrMapOvr>
  <mc:AlternateContent xmlns:mc="http://schemas.openxmlformats.org/markup-compatibility/2006" xmlns:p14="http://schemas.microsoft.com/office/powerpoint/2010/main">
    <mc:Choice Requires="p14">
      <p:transition spd="slow" p14:dur="2000" advTm="74660"/>
    </mc:Choice>
    <mc:Fallback xmlns="">
      <p:transition spd="slow" advTm="7466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33515"/>
            <a:ext cx="8042276" cy="651878"/>
          </a:xfrm>
        </p:spPr>
        <p:txBody>
          <a:bodyPr/>
          <a:lstStyle/>
          <a:p>
            <a:pPr algn="l"/>
            <a:r>
              <a:rPr lang="en-US" dirty="0">
                <a:latin typeface="Times New Roman"/>
                <a:cs typeface="Times New Roman"/>
              </a:rPr>
              <a:t>Risk Management</a:t>
            </a:r>
          </a:p>
        </p:txBody>
      </p:sp>
      <p:sp>
        <p:nvSpPr>
          <p:cNvPr id="3" name="Content Placeholder 2"/>
          <p:cNvSpPr>
            <a:spLocks noGrp="1"/>
          </p:cNvSpPr>
          <p:nvPr>
            <p:ph idx="1"/>
          </p:nvPr>
        </p:nvSpPr>
        <p:spPr>
          <a:xfrm>
            <a:off x="549275" y="942771"/>
            <a:ext cx="8042276" cy="5656621"/>
          </a:xfrm>
        </p:spPr>
        <p:txBody>
          <a:bodyPr/>
          <a:lstStyle/>
          <a:p>
            <a:r>
              <a:rPr lang="en-US" dirty="0" err="1" smtClean="0">
                <a:solidFill>
                  <a:schemeClr val="tx1"/>
                </a:solidFill>
                <a:latin typeface="Times New Roman"/>
                <a:cs typeface="Times New Roman"/>
              </a:rPr>
              <a:t>VaR</a:t>
            </a:r>
            <a:r>
              <a:rPr lang="en-US" dirty="0" smtClean="0">
                <a:solidFill>
                  <a:schemeClr val="tx1"/>
                </a:solidFill>
                <a:latin typeface="Times New Roman"/>
                <a:cs typeface="Times New Roman"/>
              </a:rPr>
              <a:t> (Value at Risk)</a:t>
            </a:r>
            <a:r>
              <a:rPr lang="en-US" altLang="zh-CN" dirty="0" smtClean="0">
                <a:solidFill>
                  <a:schemeClr val="tx1"/>
                </a:solidFill>
                <a:latin typeface="Times New Roman"/>
                <a:cs typeface="Times New Roman"/>
              </a:rPr>
              <a:t>, introduced</a:t>
            </a:r>
            <a:r>
              <a:rPr lang="zh-CN" altLang="en-US" dirty="0" smtClean="0">
                <a:solidFill>
                  <a:schemeClr val="tx1"/>
                </a:solidFill>
                <a:latin typeface="Times New Roman"/>
                <a:cs typeface="Times New Roman"/>
              </a:rPr>
              <a:t> </a:t>
            </a:r>
            <a:r>
              <a:rPr lang="en-US" altLang="zh-CN" dirty="0" smtClean="0">
                <a:solidFill>
                  <a:schemeClr val="tx1"/>
                </a:solidFill>
                <a:latin typeface="Times New Roman"/>
                <a:cs typeface="Times New Roman"/>
              </a:rPr>
              <a:t>by</a:t>
            </a:r>
            <a:r>
              <a:rPr lang="zh-CN" altLang="en-US" dirty="0" smtClean="0">
                <a:solidFill>
                  <a:schemeClr val="tx1"/>
                </a:solidFill>
                <a:latin typeface="Times New Roman"/>
                <a:cs typeface="Times New Roman"/>
              </a:rPr>
              <a:t> </a:t>
            </a:r>
            <a:r>
              <a:rPr lang="en-US" altLang="zh-CN" dirty="0" smtClean="0">
                <a:solidFill>
                  <a:schemeClr val="tx1"/>
                </a:solidFill>
                <a:latin typeface="Times New Roman"/>
                <a:cs typeface="Times New Roman"/>
              </a:rPr>
              <a:t>JPMorgan in the 1980s,</a:t>
            </a:r>
            <a:r>
              <a:rPr lang="en-US" dirty="0" smtClean="0">
                <a:solidFill>
                  <a:schemeClr val="tx1"/>
                </a:solidFill>
                <a:latin typeface="Times New Roman"/>
                <a:cs typeface="Times New Roman"/>
              </a:rPr>
              <a:t> is probably the most widely used risk measure in financial institutions.</a:t>
            </a:r>
          </a:p>
          <a:p>
            <a:endParaRPr lang="en-US" dirty="0" smtClean="0">
              <a:solidFill>
                <a:schemeClr val="tx1"/>
              </a:solidFill>
            </a:endParaRPr>
          </a:p>
          <a:p>
            <a:endParaRPr lang="en-US" sz="2000" dirty="0">
              <a:solidFill>
                <a:schemeClr val="tx1"/>
              </a:solidFill>
              <a:latin typeface="Times New Roman"/>
              <a:cs typeface="Times New Roman"/>
            </a:endParaRPr>
          </a:p>
          <a:p>
            <a:endParaRPr lang="en-US" sz="2000" dirty="0" smtClean="0">
              <a:solidFill>
                <a:schemeClr val="tx1"/>
              </a:solidFill>
              <a:latin typeface="Times New Roman"/>
              <a:cs typeface="Times New Roman"/>
            </a:endParaRPr>
          </a:p>
          <a:p>
            <a:endParaRPr lang="en-US" sz="2000" dirty="0">
              <a:solidFill>
                <a:schemeClr val="tx1"/>
              </a:solidFill>
              <a:latin typeface="Times New Roman"/>
              <a:cs typeface="Times New Roman"/>
            </a:endParaRPr>
          </a:p>
          <a:p>
            <a:endParaRPr lang="en-US" sz="2000" dirty="0" smtClean="0">
              <a:solidFill>
                <a:schemeClr val="tx1"/>
              </a:solidFill>
              <a:latin typeface="Times New Roman"/>
              <a:cs typeface="Times New Roman"/>
            </a:endParaRPr>
          </a:p>
          <a:p>
            <a:endParaRPr lang="en-US" sz="2000" dirty="0" smtClean="0">
              <a:solidFill>
                <a:schemeClr val="tx1"/>
              </a:solidFill>
              <a:latin typeface="Times New Roman"/>
              <a:cs typeface="Times New Roman"/>
            </a:endParaRPr>
          </a:p>
        </p:txBody>
      </p:sp>
      <p:pic>
        <p:nvPicPr>
          <p:cNvPr id="4" name="Picture 3" descr="jpmorga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9285" y="2299440"/>
            <a:ext cx="6672839" cy="3607855"/>
          </a:xfrm>
          <a:prstGeom prst="rect">
            <a:avLst/>
          </a:prstGeom>
        </p:spPr>
      </p:pic>
      <p:sp>
        <p:nvSpPr>
          <p:cNvPr id="5" name="Slide Number Placeholder 4"/>
          <p:cNvSpPr>
            <a:spLocks noGrp="1"/>
          </p:cNvSpPr>
          <p:nvPr>
            <p:ph type="sldNum" sz="quarter" idx="12"/>
          </p:nvPr>
        </p:nvSpPr>
        <p:spPr/>
        <p:txBody>
          <a:bodyPr/>
          <a:lstStyle/>
          <a:p>
            <a:fld id="{7F5CE407-6216-4202-80E4-A30DC2F709B2}" type="slidenum">
              <a:rPr lang="en-US" smtClean="0"/>
              <a:pPr/>
              <a:t>5</a:t>
            </a:fld>
            <a:endParaRPr lang="en-US"/>
          </a:p>
        </p:txBody>
      </p:sp>
    </p:spTree>
    <p:extLst>
      <p:ext uri="{BB962C8B-B14F-4D97-AF65-F5344CB8AC3E}">
        <p14:creationId xmlns:p14="http://schemas.microsoft.com/office/powerpoint/2010/main" val="26167034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imes"/>
                <a:cs typeface="Times"/>
              </a:rPr>
              <a:t>Shapiro-</a:t>
            </a:r>
            <a:r>
              <a:rPr lang="en-US" dirty="0" err="1" smtClean="0">
                <a:latin typeface="Times"/>
                <a:cs typeface="Times"/>
              </a:rPr>
              <a:t>Wilk</a:t>
            </a:r>
            <a:r>
              <a:rPr lang="en-US" dirty="0" smtClean="0">
                <a:latin typeface="Times"/>
                <a:cs typeface="Times"/>
              </a:rPr>
              <a:t> normality test</a:t>
            </a:r>
            <a:endParaRPr lang="en-US" dirty="0">
              <a:latin typeface="Times"/>
              <a:cs typeface="Times"/>
            </a:endParaRPr>
          </a:p>
        </p:txBody>
      </p:sp>
      <p:sp>
        <p:nvSpPr>
          <p:cNvPr id="3" name="Content Placeholder 2"/>
          <p:cNvSpPr>
            <a:spLocks noGrp="1"/>
          </p:cNvSpPr>
          <p:nvPr>
            <p:ph idx="1"/>
          </p:nvPr>
        </p:nvSpPr>
        <p:spPr/>
        <p:txBody>
          <a:bodyPr/>
          <a:lstStyle/>
          <a:p>
            <a:r>
              <a:rPr lang="en-US" dirty="0" smtClean="0">
                <a:solidFill>
                  <a:srgbClr val="000000"/>
                </a:solidFill>
                <a:latin typeface="Times"/>
                <a:cs typeface="Times"/>
              </a:rPr>
              <a:t>The Shapiro- </a:t>
            </a:r>
            <a:r>
              <a:rPr lang="en-US" dirty="0" err="1" smtClean="0">
                <a:solidFill>
                  <a:srgbClr val="000000"/>
                </a:solidFill>
                <a:latin typeface="Times"/>
                <a:cs typeface="Times"/>
              </a:rPr>
              <a:t>Wilk</a:t>
            </a:r>
            <a:r>
              <a:rPr lang="en-US" dirty="0" smtClean="0">
                <a:solidFill>
                  <a:srgbClr val="000000"/>
                </a:solidFill>
                <a:latin typeface="Times"/>
                <a:cs typeface="Times"/>
              </a:rPr>
              <a:t> test, proposed in 1965, calculates a W statistic that tests whether a random sample comes from a normal distribution.</a:t>
            </a:r>
          </a:p>
          <a:p>
            <a:endParaRPr lang="en-US" dirty="0" smtClean="0">
              <a:solidFill>
                <a:srgbClr val="000000"/>
              </a:solidFill>
              <a:latin typeface="Times"/>
              <a:cs typeface="Times"/>
            </a:endParaRPr>
          </a:p>
          <a:p>
            <a:r>
              <a:rPr lang="en-US" dirty="0" smtClean="0">
                <a:solidFill>
                  <a:srgbClr val="000000"/>
                </a:solidFill>
                <a:latin typeface="Times"/>
                <a:cs typeface="Times"/>
              </a:rPr>
              <a:t>Small values of W are evidence of departure from normality and percentage points for the W statistic, obtained via Monte Carlo simulations.</a:t>
            </a:r>
          </a:p>
          <a:p>
            <a:pPr marL="0" indent="0">
              <a:buNone/>
            </a:pPr>
            <a:endParaRPr lang="en-US" dirty="0">
              <a:latin typeface="Times"/>
              <a:cs typeface="Times"/>
            </a:endParaRPr>
          </a:p>
        </p:txBody>
      </p:sp>
      <p:sp>
        <p:nvSpPr>
          <p:cNvPr id="4" name="Slide Number Placeholder 3"/>
          <p:cNvSpPr>
            <a:spLocks noGrp="1"/>
          </p:cNvSpPr>
          <p:nvPr>
            <p:ph type="sldNum" sz="quarter" idx="12"/>
          </p:nvPr>
        </p:nvSpPr>
        <p:spPr/>
        <p:txBody>
          <a:bodyPr/>
          <a:lstStyle/>
          <a:p>
            <a:fld id="{7F5CE407-6216-4202-80E4-A30DC2F709B2}" type="slidenum">
              <a:rPr lang="en-US" smtClean="0">
                <a:solidFill>
                  <a:prstClr val="white"/>
                </a:solidFill>
              </a:rPr>
              <a:pPr/>
              <a:t>50</a:t>
            </a:fld>
            <a:endParaRPr lang="en-US">
              <a:solidFill>
                <a:prstClr val="white"/>
              </a:solidFill>
            </a:endParaRPr>
          </a:p>
        </p:txBody>
      </p:sp>
    </p:spTree>
    <p:extLst>
      <p:ext uri="{BB962C8B-B14F-4D97-AF65-F5344CB8AC3E}">
        <p14:creationId xmlns:p14="http://schemas.microsoft.com/office/powerpoint/2010/main" val="2140420458"/>
      </p:ext>
    </p:extLst>
  </p:cSld>
  <p:clrMapOvr>
    <a:masterClrMapping/>
  </p:clrMapOvr>
  <mc:AlternateContent xmlns:mc="http://schemas.openxmlformats.org/markup-compatibility/2006" xmlns:p14="http://schemas.microsoft.com/office/powerpoint/2010/main">
    <mc:Choice Requires="p14">
      <p:transition spd="slow" p14:dur="2000" advTm="25371"/>
    </mc:Choice>
    <mc:Fallback xmlns="">
      <p:transition spd="slow" advTm="25371"/>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imes"/>
                <a:cs typeface="Times"/>
              </a:rPr>
              <a:t>Residual Test</a:t>
            </a:r>
            <a:endParaRPr lang="en-US" dirty="0">
              <a:latin typeface="Times"/>
              <a:cs typeface="Times"/>
            </a:endParaRPr>
          </a:p>
        </p:txBody>
      </p:sp>
      <p:sp>
        <p:nvSpPr>
          <p:cNvPr id="3" name="Content Placeholder 2"/>
          <p:cNvSpPr>
            <a:spLocks noGrp="1"/>
          </p:cNvSpPr>
          <p:nvPr>
            <p:ph idx="1"/>
          </p:nvPr>
        </p:nvSpPr>
        <p:spPr/>
        <p:txBody>
          <a:bodyPr/>
          <a:lstStyle/>
          <a:p>
            <a:r>
              <a:rPr lang="en-US" dirty="0" smtClean="0">
                <a:solidFill>
                  <a:srgbClr val="000000"/>
                </a:solidFill>
                <a:latin typeface="Times"/>
                <a:cs typeface="Times"/>
              </a:rPr>
              <a:t>&gt;res</a:t>
            </a:r>
            <a:r>
              <a:rPr lang="en-US" dirty="0">
                <a:solidFill>
                  <a:srgbClr val="000000"/>
                </a:solidFill>
                <a:latin typeface="Times"/>
                <a:cs typeface="Times"/>
              </a:rPr>
              <a:t>=residuals(fit)</a:t>
            </a:r>
          </a:p>
          <a:p>
            <a:pPr marL="0" indent="0">
              <a:buNone/>
            </a:pPr>
            <a:r>
              <a:rPr lang="en-US" dirty="0" smtClean="0">
                <a:solidFill>
                  <a:srgbClr val="000000"/>
                </a:solidFill>
                <a:latin typeface="Times"/>
                <a:cs typeface="Times"/>
              </a:rPr>
              <a:t>    &gt;</a:t>
            </a:r>
            <a:r>
              <a:rPr lang="en-US" dirty="0" err="1" smtClean="0">
                <a:solidFill>
                  <a:srgbClr val="000000"/>
                </a:solidFill>
                <a:latin typeface="Times"/>
                <a:cs typeface="Times"/>
              </a:rPr>
              <a:t>shapiro.test</a:t>
            </a:r>
            <a:r>
              <a:rPr lang="en-US" dirty="0">
                <a:solidFill>
                  <a:srgbClr val="000000"/>
                </a:solidFill>
                <a:latin typeface="Times"/>
                <a:cs typeface="Times"/>
              </a:rPr>
              <a:t>(res</a:t>
            </a:r>
            <a:r>
              <a:rPr lang="en-US" dirty="0" smtClean="0">
                <a:solidFill>
                  <a:srgbClr val="000000"/>
                </a:solidFill>
                <a:latin typeface="Times"/>
                <a:cs typeface="Times"/>
              </a:rPr>
              <a:t>)        </a:t>
            </a:r>
            <a:r>
              <a:rPr lang="en-US" dirty="0" smtClean="0">
                <a:solidFill>
                  <a:srgbClr val="FF0000"/>
                </a:solidFill>
                <a:latin typeface="Times"/>
                <a:cs typeface="Times"/>
              </a:rPr>
              <a:t>not normally distributed</a:t>
            </a:r>
            <a:endParaRPr lang="en-US" dirty="0" smtClean="0">
              <a:latin typeface="Times"/>
              <a:cs typeface="Times"/>
            </a:endParaRPr>
          </a:p>
          <a:p>
            <a:pPr marL="0" indent="0">
              <a:buNone/>
            </a:pPr>
            <a:endParaRPr lang="en-US" dirty="0">
              <a:latin typeface="Times"/>
              <a:cs typeface="Times"/>
            </a:endParaRPr>
          </a:p>
        </p:txBody>
      </p:sp>
      <p:pic>
        <p:nvPicPr>
          <p:cNvPr id="5" name="Picture 4" descr="s.tif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275" y="2786804"/>
            <a:ext cx="8042275" cy="2467744"/>
          </a:xfrm>
          <a:prstGeom prst="rect">
            <a:avLst/>
          </a:prstGeom>
        </p:spPr>
      </p:pic>
      <p:sp>
        <p:nvSpPr>
          <p:cNvPr id="4" name="Slide Number Placeholder 3"/>
          <p:cNvSpPr>
            <a:spLocks noGrp="1"/>
          </p:cNvSpPr>
          <p:nvPr>
            <p:ph type="sldNum" sz="quarter" idx="12"/>
          </p:nvPr>
        </p:nvSpPr>
        <p:spPr/>
        <p:txBody>
          <a:bodyPr/>
          <a:lstStyle/>
          <a:p>
            <a:fld id="{7F5CE407-6216-4202-80E4-A30DC2F709B2}" type="slidenum">
              <a:rPr lang="en-US" smtClean="0">
                <a:solidFill>
                  <a:prstClr val="white"/>
                </a:solidFill>
              </a:rPr>
              <a:pPr/>
              <a:t>51</a:t>
            </a:fld>
            <a:endParaRPr lang="en-US">
              <a:solidFill>
                <a:prstClr val="white"/>
              </a:solidFill>
            </a:endParaRPr>
          </a:p>
        </p:txBody>
      </p:sp>
    </p:spTree>
    <p:extLst>
      <p:ext uri="{BB962C8B-B14F-4D97-AF65-F5344CB8AC3E}">
        <p14:creationId xmlns:p14="http://schemas.microsoft.com/office/powerpoint/2010/main" val="811563804"/>
      </p:ext>
    </p:extLst>
  </p:cSld>
  <p:clrMapOvr>
    <a:masterClrMapping/>
  </p:clrMapOvr>
  <mc:AlternateContent xmlns:mc="http://schemas.openxmlformats.org/markup-compatibility/2006" xmlns:p14="http://schemas.microsoft.com/office/powerpoint/2010/main">
    <mc:Choice Requires="p14">
      <p:transition spd="slow" p14:dur="2000" advTm="33952"/>
    </mc:Choice>
    <mc:Fallback xmlns="">
      <p:transition spd="slow" advTm="33952"/>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imes"/>
                <a:cs typeface="Times"/>
              </a:rPr>
              <a:t>Residual Test</a:t>
            </a:r>
            <a:endParaRPr lang="en-US" dirty="0">
              <a:latin typeface="Times"/>
              <a:cs typeface="Times"/>
            </a:endParaRPr>
          </a:p>
        </p:txBody>
      </p:sp>
      <p:sp>
        <p:nvSpPr>
          <p:cNvPr id="3" name="Content Placeholder 2"/>
          <p:cNvSpPr>
            <a:spLocks noGrp="1"/>
          </p:cNvSpPr>
          <p:nvPr>
            <p:ph idx="1"/>
          </p:nvPr>
        </p:nvSpPr>
        <p:spPr>
          <a:xfrm>
            <a:off x="549275" y="1600201"/>
            <a:ext cx="8042276" cy="4343400"/>
          </a:xfrm>
        </p:spPr>
        <p:txBody>
          <a:bodyPr/>
          <a:lstStyle/>
          <a:p>
            <a:r>
              <a:rPr lang="en-US" dirty="0" smtClean="0">
                <a:solidFill>
                  <a:srgbClr val="000000"/>
                </a:solidFill>
                <a:latin typeface="Times"/>
                <a:cs typeface="Times"/>
              </a:rPr>
              <a:t>&gt;par</a:t>
            </a:r>
            <a:r>
              <a:rPr lang="en-US" dirty="0">
                <a:solidFill>
                  <a:srgbClr val="000000"/>
                </a:solidFill>
                <a:latin typeface="Times"/>
                <a:cs typeface="Times"/>
              </a:rPr>
              <a:t>(</a:t>
            </a:r>
            <a:r>
              <a:rPr lang="en-US" dirty="0" err="1">
                <a:solidFill>
                  <a:srgbClr val="000000"/>
                </a:solidFill>
                <a:latin typeface="Times"/>
                <a:cs typeface="Times"/>
              </a:rPr>
              <a:t>mfrow</a:t>
            </a:r>
            <a:r>
              <a:rPr lang="en-US" dirty="0">
                <a:solidFill>
                  <a:srgbClr val="000000"/>
                </a:solidFill>
                <a:latin typeface="Times"/>
                <a:cs typeface="Times"/>
              </a:rPr>
              <a:t>=c(2,1)</a:t>
            </a:r>
            <a:r>
              <a:rPr lang="en-US" dirty="0" smtClean="0">
                <a:solidFill>
                  <a:srgbClr val="000000"/>
                </a:solidFill>
                <a:latin typeface="Times"/>
                <a:cs typeface="Times"/>
              </a:rPr>
              <a:t>)   </a:t>
            </a:r>
          </a:p>
          <a:p>
            <a:pPr marL="0" indent="0">
              <a:buNone/>
            </a:pPr>
            <a:r>
              <a:rPr lang="en-US" dirty="0" smtClean="0">
                <a:solidFill>
                  <a:srgbClr val="000000"/>
                </a:solidFill>
                <a:latin typeface="Times"/>
                <a:cs typeface="Times"/>
              </a:rPr>
              <a:t>    &gt;</a:t>
            </a:r>
            <a:r>
              <a:rPr lang="en-US" dirty="0" err="1" smtClean="0">
                <a:solidFill>
                  <a:srgbClr val="000000"/>
                </a:solidFill>
                <a:latin typeface="Times"/>
                <a:cs typeface="Times"/>
              </a:rPr>
              <a:t>hist</a:t>
            </a:r>
            <a:r>
              <a:rPr lang="en-US" dirty="0">
                <a:solidFill>
                  <a:srgbClr val="000000"/>
                </a:solidFill>
                <a:latin typeface="Times"/>
                <a:cs typeface="Times"/>
              </a:rPr>
              <a:t>(res</a:t>
            </a:r>
            <a:r>
              <a:rPr lang="en-US" dirty="0" smtClean="0">
                <a:solidFill>
                  <a:srgbClr val="000000"/>
                </a:solidFill>
                <a:latin typeface="Times"/>
                <a:cs typeface="Times"/>
              </a:rPr>
              <a:t>); lines</a:t>
            </a:r>
            <a:r>
              <a:rPr lang="en-US" dirty="0">
                <a:solidFill>
                  <a:srgbClr val="000000"/>
                </a:solidFill>
                <a:latin typeface="Times"/>
                <a:cs typeface="Times"/>
              </a:rPr>
              <a:t>(density(res))</a:t>
            </a:r>
          </a:p>
          <a:p>
            <a:pPr marL="0" indent="0">
              <a:buNone/>
            </a:pPr>
            <a:r>
              <a:rPr lang="en-US" dirty="0" smtClean="0">
                <a:solidFill>
                  <a:srgbClr val="000000"/>
                </a:solidFill>
                <a:latin typeface="Times"/>
                <a:cs typeface="Times"/>
              </a:rPr>
              <a:t>    &gt;</a:t>
            </a:r>
            <a:r>
              <a:rPr lang="en-US" dirty="0" err="1" smtClean="0">
                <a:solidFill>
                  <a:srgbClr val="000000"/>
                </a:solidFill>
                <a:latin typeface="Times"/>
                <a:cs typeface="Times"/>
              </a:rPr>
              <a:t>qqnorm</a:t>
            </a:r>
            <a:r>
              <a:rPr lang="en-US" dirty="0">
                <a:solidFill>
                  <a:srgbClr val="000000"/>
                </a:solidFill>
                <a:latin typeface="Times"/>
                <a:cs typeface="Times"/>
              </a:rPr>
              <a:t>(res</a:t>
            </a:r>
            <a:r>
              <a:rPr lang="en-US" dirty="0" smtClean="0">
                <a:solidFill>
                  <a:srgbClr val="000000"/>
                </a:solidFill>
                <a:latin typeface="Times"/>
                <a:cs typeface="Times"/>
              </a:rPr>
              <a:t>); </a:t>
            </a:r>
            <a:r>
              <a:rPr lang="en-US" dirty="0" err="1" smtClean="0">
                <a:solidFill>
                  <a:srgbClr val="000000"/>
                </a:solidFill>
                <a:latin typeface="Times"/>
                <a:cs typeface="Times"/>
              </a:rPr>
              <a:t>qqline</a:t>
            </a:r>
            <a:r>
              <a:rPr lang="en-US" dirty="0">
                <a:solidFill>
                  <a:srgbClr val="000000"/>
                </a:solidFill>
                <a:latin typeface="Times"/>
                <a:cs typeface="Times"/>
              </a:rPr>
              <a:t>(res)</a:t>
            </a:r>
          </a:p>
        </p:txBody>
      </p:sp>
      <p:pic>
        <p:nvPicPr>
          <p:cNvPr id="6" name="Picture 5" descr="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386147"/>
            <a:ext cx="9144000" cy="3483504"/>
          </a:xfrm>
          <a:prstGeom prst="rect">
            <a:avLst/>
          </a:prstGeom>
        </p:spPr>
      </p:pic>
      <p:sp>
        <p:nvSpPr>
          <p:cNvPr id="4" name="Slide Number Placeholder 3"/>
          <p:cNvSpPr>
            <a:spLocks noGrp="1"/>
          </p:cNvSpPr>
          <p:nvPr>
            <p:ph type="sldNum" sz="quarter" idx="12"/>
          </p:nvPr>
        </p:nvSpPr>
        <p:spPr/>
        <p:txBody>
          <a:bodyPr/>
          <a:lstStyle/>
          <a:p>
            <a:fld id="{7F5CE407-6216-4202-80E4-A30DC2F709B2}" type="slidenum">
              <a:rPr lang="en-US" smtClean="0">
                <a:solidFill>
                  <a:prstClr val="white"/>
                </a:solidFill>
              </a:rPr>
              <a:pPr/>
              <a:t>52</a:t>
            </a:fld>
            <a:endParaRPr lang="en-US">
              <a:solidFill>
                <a:prstClr val="white"/>
              </a:solidFill>
            </a:endParaRPr>
          </a:p>
        </p:txBody>
      </p:sp>
    </p:spTree>
    <p:extLst>
      <p:ext uri="{BB962C8B-B14F-4D97-AF65-F5344CB8AC3E}">
        <p14:creationId xmlns:p14="http://schemas.microsoft.com/office/powerpoint/2010/main" val="1767502942"/>
      </p:ext>
    </p:extLst>
  </p:cSld>
  <p:clrMapOvr>
    <a:masterClrMapping/>
  </p:clrMapOvr>
  <mc:AlternateContent xmlns:mc="http://schemas.openxmlformats.org/markup-compatibility/2006" xmlns:p14="http://schemas.microsoft.com/office/powerpoint/2010/main">
    <mc:Choice Requires="p14">
      <p:transition spd="slow" p14:dur="2000" advTm="31011"/>
    </mc:Choice>
    <mc:Fallback xmlns="">
      <p:transition spd="slow" advTm="31011"/>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imes"/>
                <a:cs typeface="Times"/>
              </a:rPr>
              <a:t>ARMA+GARCH</a:t>
            </a:r>
            <a:endParaRPr lang="en-US" dirty="0">
              <a:latin typeface="Times"/>
              <a:cs typeface="Times"/>
            </a:endParaRPr>
          </a:p>
        </p:txBody>
      </p:sp>
      <p:sp>
        <p:nvSpPr>
          <p:cNvPr id="3" name="Content Placeholder 2"/>
          <p:cNvSpPr>
            <a:spLocks noGrp="1"/>
          </p:cNvSpPr>
          <p:nvPr>
            <p:ph idx="1"/>
          </p:nvPr>
        </p:nvSpPr>
        <p:spPr/>
        <p:txBody>
          <a:bodyPr/>
          <a:lstStyle/>
          <a:p>
            <a:r>
              <a:rPr lang="en-US" dirty="0" smtClean="0">
                <a:solidFill>
                  <a:srgbClr val="000000"/>
                </a:solidFill>
                <a:latin typeface="Times"/>
                <a:cs typeface="Times"/>
              </a:rPr>
              <a:t>ARMA(1,0)+GARCH(1,1)</a:t>
            </a:r>
          </a:p>
          <a:p>
            <a:pPr marL="0" indent="0">
              <a:buNone/>
            </a:pPr>
            <a:r>
              <a:rPr lang="en-US" dirty="0" smtClean="0">
                <a:solidFill>
                  <a:srgbClr val="000000"/>
                </a:solidFill>
                <a:latin typeface="Times"/>
                <a:cs typeface="Times"/>
              </a:rPr>
              <a:t>&gt;summary(</a:t>
            </a:r>
            <a:r>
              <a:rPr lang="en-US" dirty="0" err="1" smtClean="0">
                <a:solidFill>
                  <a:srgbClr val="000000"/>
                </a:solidFill>
                <a:latin typeface="Times"/>
                <a:cs typeface="Times"/>
              </a:rPr>
              <a:t>garchFit</a:t>
            </a:r>
            <a:r>
              <a:rPr lang="en-US" dirty="0">
                <a:solidFill>
                  <a:srgbClr val="000000"/>
                </a:solidFill>
                <a:latin typeface="Times"/>
                <a:cs typeface="Times"/>
              </a:rPr>
              <a:t>(~</a:t>
            </a:r>
            <a:r>
              <a:rPr lang="en-US" dirty="0" err="1">
                <a:solidFill>
                  <a:srgbClr val="000000"/>
                </a:solidFill>
                <a:latin typeface="Times"/>
                <a:cs typeface="Times"/>
              </a:rPr>
              <a:t>arma</a:t>
            </a:r>
            <a:r>
              <a:rPr lang="en-US" dirty="0">
                <a:solidFill>
                  <a:srgbClr val="000000"/>
                </a:solidFill>
                <a:latin typeface="Times"/>
                <a:cs typeface="Times"/>
              </a:rPr>
              <a:t>(1,0)+</a:t>
            </a:r>
            <a:r>
              <a:rPr lang="en-US" dirty="0" err="1">
                <a:solidFill>
                  <a:srgbClr val="000000"/>
                </a:solidFill>
                <a:latin typeface="Times"/>
                <a:cs typeface="Times"/>
              </a:rPr>
              <a:t>garch</a:t>
            </a:r>
            <a:r>
              <a:rPr lang="en-US" dirty="0">
                <a:solidFill>
                  <a:srgbClr val="000000"/>
                </a:solidFill>
                <a:latin typeface="Times"/>
                <a:cs typeface="Times"/>
              </a:rPr>
              <a:t>(1,1),</a:t>
            </a:r>
            <a:r>
              <a:rPr lang="en-US" dirty="0" err="1">
                <a:solidFill>
                  <a:srgbClr val="000000"/>
                </a:solidFill>
                <a:latin typeface="Times"/>
                <a:cs typeface="Times"/>
              </a:rPr>
              <a:t>r,trace</a:t>
            </a:r>
            <a:r>
              <a:rPr lang="en-US" dirty="0">
                <a:solidFill>
                  <a:srgbClr val="000000"/>
                </a:solidFill>
                <a:latin typeface="Times"/>
                <a:cs typeface="Times"/>
              </a:rPr>
              <a:t>=F)</a:t>
            </a:r>
            <a:r>
              <a:rPr lang="en-US" dirty="0" smtClean="0">
                <a:solidFill>
                  <a:srgbClr val="000000"/>
                </a:solidFill>
                <a:latin typeface="Times"/>
                <a:cs typeface="Times"/>
              </a:rPr>
              <a:t>)</a:t>
            </a:r>
          </a:p>
          <a:p>
            <a:pPr marL="0" indent="0">
              <a:buNone/>
            </a:pPr>
            <a:endParaRPr lang="en-US" dirty="0">
              <a:solidFill>
                <a:srgbClr val="000000"/>
              </a:solidFill>
              <a:latin typeface="Times"/>
              <a:cs typeface="Times"/>
            </a:endParaRPr>
          </a:p>
          <a:p>
            <a:r>
              <a:rPr lang="en-US" dirty="0" smtClean="0">
                <a:solidFill>
                  <a:srgbClr val="000000"/>
                </a:solidFill>
                <a:latin typeface="Times"/>
                <a:cs typeface="Times"/>
              </a:rPr>
              <a:t>ARIMA(1,1,1)+GARCH(1,1)</a:t>
            </a:r>
          </a:p>
          <a:p>
            <a:pPr marL="0" indent="0">
              <a:buNone/>
            </a:pPr>
            <a:r>
              <a:rPr lang="en-US" dirty="0">
                <a:solidFill>
                  <a:srgbClr val="000000"/>
                </a:solidFill>
                <a:latin typeface="Times"/>
                <a:cs typeface="Times"/>
              </a:rPr>
              <a:t>&gt;</a:t>
            </a:r>
            <a:r>
              <a:rPr lang="en-US" dirty="0" smtClean="0">
                <a:solidFill>
                  <a:srgbClr val="000000"/>
                </a:solidFill>
                <a:latin typeface="Times"/>
                <a:cs typeface="Times"/>
              </a:rPr>
              <a:t>summary(</a:t>
            </a:r>
            <a:r>
              <a:rPr lang="en-US" dirty="0" err="1" smtClean="0">
                <a:solidFill>
                  <a:srgbClr val="000000"/>
                </a:solidFill>
                <a:latin typeface="Times"/>
                <a:cs typeface="Times"/>
              </a:rPr>
              <a:t>garchFit</a:t>
            </a:r>
            <a:r>
              <a:rPr lang="en-US" dirty="0">
                <a:solidFill>
                  <a:srgbClr val="000000"/>
                </a:solidFill>
                <a:latin typeface="Times"/>
                <a:cs typeface="Times"/>
              </a:rPr>
              <a:t>(~</a:t>
            </a:r>
            <a:r>
              <a:rPr lang="en-US" dirty="0" err="1">
                <a:solidFill>
                  <a:srgbClr val="000000"/>
                </a:solidFill>
                <a:latin typeface="Times"/>
                <a:cs typeface="Times"/>
              </a:rPr>
              <a:t>arma</a:t>
            </a:r>
            <a:r>
              <a:rPr lang="en-US" dirty="0">
                <a:solidFill>
                  <a:srgbClr val="000000"/>
                </a:solidFill>
                <a:latin typeface="Times"/>
                <a:cs typeface="Times"/>
              </a:rPr>
              <a:t>(</a:t>
            </a:r>
            <a:r>
              <a:rPr lang="en-US" dirty="0" smtClean="0">
                <a:solidFill>
                  <a:srgbClr val="000000"/>
                </a:solidFill>
                <a:latin typeface="Times"/>
                <a:cs typeface="Times"/>
              </a:rPr>
              <a:t>1,1)</a:t>
            </a:r>
            <a:r>
              <a:rPr lang="en-US" dirty="0">
                <a:solidFill>
                  <a:srgbClr val="000000"/>
                </a:solidFill>
                <a:latin typeface="Times"/>
                <a:cs typeface="Times"/>
              </a:rPr>
              <a:t>+</a:t>
            </a:r>
            <a:r>
              <a:rPr lang="en-US" dirty="0" err="1">
                <a:solidFill>
                  <a:srgbClr val="000000"/>
                </a:solidFill>
                <a:latin typeface="Times"/>
                <a:cs typeface="Times"/>
              </a:rPr>
              <a:t>garch</a:t>
            </a:r>
            <a:r>
              <a:rPr lang="en-US" dirty="0">
                <a:solidFill>
                  <a:srgbClr val="000000"/>
                </a:solidFill>
                <a:latin typeface="Times"/>
                <a:cs typeface="Times"/>
              </a:rPr>
              <a:t>(1,1)</a:t>
            </a:r>
            <a:r>
              <a:rPr lang="en-US" dirty="0" smtClean="0">
                <a:solidFill>
                  <a:srgbClr val="000000"/>
                </a:solidFill>
                <a:latin typeface="Times"/>
                <a:cs typeface="Times"/>
              </a:rPr>
              <a:t>,data=</a:t>
            </a:r>
            <a:r>
              <a:rPr lang="en-US" dirty="0" err="1" smtClean="0">
                <a:solidFill>
                  <a:srgbClr val="000000"/>
                </a:solidFill>
                <a:latin typeface="Times"/>
                <a:cs typeface="Times"/>
              </a:rPr>
              <a:t>diffr</a:t>
            </a:r>
            <a:r>
              <a:rPr lang="en-US" dirty="0" err="1">
                <a:solidFill>
                  <a:srgbClr val="000000"/>
                </a:solidFill>
                <a:latin typeface="Times"/>
                <a:cs typeface="Times"/>
              </a:rPr>
              <a:t>,trace</a:t>
            </a:r>
            <a:r>
              <a:rPr lang="en-US" dirty="0">
                <a:solidFill>
                  <a:srgbClr val="000000"/>
                </a:solidFill>
                <a:latin typeface="Times"/>
                <a:cs typeface="Times"/>
              </a:rPr>
              <a:t>=F))</a:t>
            </a:r>
          </a:p>
          <a:p>
            <a:pPr marL="0" indent="0">
              <a:buNone/>
            </a:pPr>
            <a:endParaRPr lang="en-US" dirty="0" smtClean="0">
              <a:latin typeface="Times"/>
              <a:cs typeface="Times"/>
            </a:endParaRPr>
          </a:p>
          <a:p>
            <a:endParaRPr lang="en-US" dirty="0" smtClean="0">
              <a:latin typeface="Times"/>
              <a:cs typeface="Times"/>
            </a:endParaRPr>
          </a:p>
          <a:p>
            <a:pPr marL="0" indent="0">
              <a:buNone/>
            </a:pPr>
            <a:endParaRPr lang="en-US" dirty="0">
              <a:latin typeface="Times"/>
              <a:cs typeface="Times"/>
            </a:endParaRPr>
          </a:p>
        </p:txBody>
      </p:sp>
      <p:sp>
        <p:nvSpPr>
          <p:cNvPr id="4" name="Slide Number Placeholder 3"/>
          <p:cNvSpPr>
            <a:spLocks noGrp="1"/>
          </p:cNvSpPr>
          <p:nvPr>
            <p:ph type="sldNum" sz="quarter" idx="12"/>
          </p:nvPr>
        </p:nvSpPr>
        <p:spPr/>
        <p:txBody>
          <a:bodyPr/>
          <a:lstStyle/>
          <a:p>
            <a:fld id="{7F5CE407-6216-4202-80E4-A30DC2F709B2}" type="slidenum">
              <a:rPr lang="en-US" smtClean="0">
                <a:solidFill>
                  <a:prstClr val="white"/>
                </a:solidFill>
              </a:rPr>
              <a:pPr/>
              <a:t>53</a:t>
            </a:fld>
            <a:endParaRPr lang="en-US">
              <a:solidFill>
                <a:prstClr val="white"/>
              </a:solidFill>
            </a:endParaRPr>
          </a:p>
        </p:txBody>
      </p:sp>
    </p:spTree>
    <p:extLst>
      <p:ext uri="{BB962C8B-B14F-4D97-AF65-F5344CB8AC3E}">
        <p14:creationId xmlns:p14="http://schemas.microsoft.com/office/powerpoint/2010/main" val="1899032031"/>
      </p:ext>
    </p:extLst>
  </p:cSld>
  <p:clrMapOvr>
    <a:masterClrMapping/>
  </p:clrMapOvr>
  <mc:AlternateContent xmlns:mc="http://schemas.openxmlformats.org/markup-compatibility/2006" xmlns:p14="http://schemas.microsoft.com/office/powerpoint/2010/main">
    <mc:Choice Requires="p14">
      <p:transition spd="slow" p14:dur="2000" advTm="7707"/>
    </mc:Choice>
    <mc:Fallback xmlns="">
      <p:transition spd="slow" advTm="7707"/>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imes"/>
                <a:cs typeface="Times"/>
              </a:rPr>
              <a:t>Model Comparison </a:t>
            </a:r>
            <a:endParaRPr lang="en-US" dirty="0">
              <a:latin typeface="Times"/>
              <a:cs typeface="Times"/>
            </a:endParaRPr>
          </a:p>
        </p:txBody>
      </p:sp>
      <p:pic>
        <p:nvPicPr>
          <p:cNvPr id="4" name="Content Placeholder 3" descr="like.tiff"/>
          <p:cNvPicPr>
            <a:picLocks noGrp="1" noChangeAspect="1"/>
          </p:cNvPicPr>
          <p:nvPr>
            <p:ph idx="1"/>
          </p:nvPr>
        </p:nvPicPr>
        <p:blipFill>
          <a:blip r:embed="rId3" cstate="print">
            <a:extLst>
              <a:ext uri="{28A0092B-C50C-407E-A947-70E740481C1C}">
                <a14:useLocalDpi xmlns:a14="http://schemas.microsoft.com/office/drawing/2010/main" val="0"/>
              </a:ext>
            </a:extLst>
          </a:blip>
          <a:srcRect t="2076" b="2076"/>
          <a:stretch>
            <a:fillRect/>
          </a:stretch>
        </p:blipFill>
        <p:spPr>
          <a:xfrm>
            <a:off x="549275" y="1600201"/>
            <a:ext cx="8042276" cy="2760103"/>
          </a:xfrm>
        </p:spPr>
      </p:pic>
      <p:graphicFrame>
        <p:nvGraphicFramePr>
          <p:cNvPr id="6" name="Object 5"/>
          <p:cNvGraphicFramePr>
            <a:graphicFrameLocks noChangeAspect="1"/>
          </p:cNvGraphicFramePr>
          <p:nvPr>
            <p:extLst>
              <p:ext uri="{D42A27DB-BD31-4B8C-83A1-F6EECF244321}">
                <p14:modId xmlns:p14="http://schemas.microsoft.com/office/powerpoint/2010/main" val="2615891943"/>
              </p:ext>
            </p:extLst>
          </p:nvPr>
        </p:nvGraphicFramePr>
        <p:xfrm>
          <a:off x="1982523" y="4624667"/>
          <a:ext cx="6044591" cy="1588642"/>
        </p:xfrm>
        <a:graphic>
          <a:graphicData uri="http://schemas.openxmlformats.org/presentationml/2006/ole">
            <mc:AlternateContent xmlns:mc="http://schemas.openxmlformats.org/markup-compatibility/2006">
              <mc:Choice xmlns:v="urn:schemas-microsoft-com:vml" Requires="v">
                <p:oleObj spid="_x0000_s25648" name="Equation" r:id="rId4" imgW="1965600" imgH="511920" progId="">
                  <p:embed/>
                </p:oleObj>
              </mc:Choice>
              <mc:Fallback>
                <p:oleObj name="Equation" r:id="rId4" imgW="1965600" imgH="511920" progId="">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2523" y="4624667"/>
                        <a:ext cx="6044591" cy="15886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7F5CE407-6216-4202-80E4-A30DC2F709B2}" type="slidenum">
              <a:rPr lang="en-US" smtClean="0">
                <a:solidFill>
                  <a:prstClr val="white"/>
                </a:solidFill>
              </a:rPr>
              <a:pPr/>
              <a:t>54</a:t>
            </a:fld>
            <a:endParaRPr lang="en-US">
              <a:solidFill>
                <a:prstClr val="white"/>
              </a:solidFill>
            </a:endParaRPr>
          </a:p>
        </p:txBody>
      </p:sp>
    </p:spTree>
    <p:extLst>
      <p:ext uri="{BB962C8B-B14F-4D97-AF65-F5344CB8AC3E}">
        <p14:creationId xmlns:p14="http://schemas.microsoft.com/office/powerpoint/2010/main" val="987779975"/>
      </p:ext>
    </p:extLst>
  </p:cSld>
  <p:clrMapOvr>
    <a:masterClrMapping/>
  </p:clrMapOvr>
  <mc:AlternateContent xmlns:mc="http://schemas.openxmlformats.org/markup-compatibility/2006" xmlns:p14="http://schemas.microsoft.com/office/powerpoint/2010/main">
    <mc:Choice Requires="p14">
      <p:transition spd="slow" p14:dur="2000" advTm="25261"/>
    </mc:Choice>
    <mc:Fallback xmlns="">
      <p:transition spd="slow" advTm="25261"/>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imes"/>
                <a:cs typeface="Times"/>
              </a:rPr>
              <a:t>Forecasting</a:t>
            </a:r>
            <a:endParaRPr lang="en-US" dirty="0">
              <a:latin typeface="Times"/>
              <a:cs typeface="Times"/>
            </a:endParaRPr>
          </a:p>
        </p:txBody>
      </p:sp>
      <p:pic>
        <p:nvPicPr>
          <p:cNvPr id="4" name="Content Placeholder 3" descr="pic.png"/>
          <p:cNvPicPr>
            <a:picLocks noGrp="1" noChangeAspect="1"/>
          </p:cNvPicPr>
          <p:nvPr>
            <p:ph idx="1"/>
          </p:nvPr>
        </p:nvPicPr>
        <p:blipFill>
          <a:blip r:embed="rId2" cstate="print">
            <a:extLst>
              <a:ext uri="{28A0092B-C50C-407E-A947-70E740481C1C}">
                <a14:useLocalDpi xmlns:a14="http://schemas.microsoft.com/office/drawing/2010/main" val="0"/>
              </a:ext>
            </a:extLst>
          </a:blip>
          <a:srcRect t="5824" b="5824"/>
          <a:stretch>
            <a:fillRect/>
          </a:stretch>
        </p:blipFill>
        <p:spPr/>
      </p:pic>
      <p:sp>
        <p:nvSpPr>
          <p:cNvPr id="3" name="Slide Number Placeholder 2"/>
          <p:cNvSpPr>
            <a:spLocks noGrp="1"/>
          </p:cNvSpPr>
          <p:nvPr>
            <p:ph type="sldNum" sz="quarter" idx="12"/>
          </p:nvPr>
        </p:nvSpPr>
        <p:spPr/>
        <p:txBody>
          <a:bodyPr/>
          <a:lstStyle/>
          <a:p>
            <a:fld id="{7F5CE407-6216-4202-80E4-A30DC2F709B2}" type="slidenum">
              <a:rPr lang="en-US" smtClean="0">
                <a:solidFill>
                  <a:prstClr val="white"/>
                </a:solidFill>
              </a:rPr>
              <a:pPr/>
              <a:t>55</a:t>
            </a:fld>
            <a:endParaRPr lang="en-US">
              <a:solidFill>
                <a:prstClr val="white"/>
              </a:solidFill>
            </a:endParaRPr>
          </a:p>
        </p:txBody>
      </p:sp>
    </p:spTree>
    <p:extLst>
      <p:ext uri="{BB962C8B-B14F-4D97-AF65-F5344CB8AC3E}">
        <p14:creationId xmlns:p14="http://schemas.microsoft.com/office/powerpoint/2010/main" val="1693189701"/>
      </p:ext>
    </p:extLst>
  </p:cSld>
  <p:clrMapOvr>
    <a:masterClrMapping/>
  </p:clrMapOvr>
  <mc:AlternateContent xmlns:mc="http://schemas.openxmlformats.org/markup-compatibility/2006" xmlns:p14="http://schemas.microsoft.com/office/powerpoint/2010/main">
    <mc:Choice Requires="p14">
      <p:transition spd="slow" p14:dur="2000" advTm="9603"/>
    </mc:Choice>
    <mc:Fallback xmlns="">
      <p:transition spd="slow" advTm="9603"/>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600" dirty="0" smtClean="0"/>
              <a:t>Time Series in SAS</a:t>
            </a:r>
            <a:endParaRPr lang="en-US" sz="4600" dirty="0"/>
          </a:p>
        </p:txBody>
      </p:sp>
      <p:sp>
        <p:nvSpPr>
          <p:cNvPr id="3" name="Subtitle 2"/>
          <p:cNvSpPr>
            <a:spLocks noGrp="1"/>
          </p:cNvSpPr>
          <p:nvPr>
            <p:ph type="subTitle" idx="1"/>
          </p:nvPr>
        </p:nvSpPr>
        <p:spPr/>
        <p:txBody>
          <a:bodyPr/>
          <a:lstStyle/>
          <a:p>
            <a:r>
              <a:rPr lang="en-US" dirty="0">
                <a:latin typeface="Times"/>
                <a:cs typeface="Times"/>
              </a:rPr>
              <a:t>Data from Starbucks </a:t>
            </a:r>
            <a:r>
              <a:rPr lang="en-US" dirty="0" smtClean="0">
                <a:latin typeface="Times"/>
                <a:cs typeface="Times"/>
              </a:rPr>
              <a:t>Corporation (</a:t>
            </a:r>
            <a:r>
              <a:rPr lang="en-US" dirty="0">
                <a:latin typeface="Times"/>
                <a:cs typeface="Times"/>
              </a:rPr>
              <a:t>SBUX)</a:t>
            </a:r>
          </a:p>
          <a:p>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pPr/>
              <a:t>56</a:t>
            </a:fld>
            <a:endParaRPr lang="en-US"/>
          </a:p>
        </p:txBody>
      </p:sp>
    </p:spTree>
    <p:extLst>
      <p:ext uri="{BB962C8B-B14F-4D97-AF65-F5344CB8AC3E}">
        <p14:creationId xmlns:p14="http://schemas.microsoft.com/office/powerpoint/2010/main" val="6403057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9117239" cy="1336956"/>
          </a:xfrm>
        </p:spPr>
        <p:txBody>
          <a:bodyPr/>
          <a:lstStyle/>
          <a:p>
            <a:pPr algn="l"/>
            <a:r>
              <a:rPr lang="en-US" dirty="0" smtClean="0">
                <a:latin typeface="Times New Roman" panose="02020603050405020304" pitchFamily="18" charset="0"/>
                <a:cs typeface="Times New Roman" panose="02020603050405020304" pitchFamily="18" charset="0"/>
              </a:rPr>
              <a:t>SAS Procedures for Time Series</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71600"/>
                <a:ext cx="8229600" cy="5105400"/>
              </a:xfrm>
            </p:spPr>
            <p:txBody>
              <a:bodyPr>
                <a:normAutofit/>
              </a:bodyPr>
              <a:lstStyle/>
              <a:p>
                <a:r>
                  <a:rPr lang="en-US" sz="2800" dirty="0" smtClean="0">
                    <a:solidFill>
                      <a:schemeClr val="tx1"/>
                    </a:solidFill>
                    <a:latin typeface="Times New Roman" panose="02020603050405020304" pitchFamily="18" charset="0"/>
                    <a:cs typeface="Times New Roman" panose="02020603050405020304" pitchFamily="18" charset="0"/>
                  </a:rPr>
                  <a:t>PROC ARIMA</a:t>
                </a:r>
              </a:p>
              <a:p>
                <a:pPr marL="0" indent="0">
                  <a:buNone/>
                </a:pPr>
                <a:r>
                  <a:rPr lang="en-US" sz="2800" dirty="0" smtClean="0">
                    <a:solidFill>
                      <a:schemeClr val="tx1"/>
                    </a:solidFill>
                    <a:latin typeface="Times New Roman" panose="02020603050405020304" pitchFamily="18" charset="0"/>
                    <a:cs typeface="Times New Roman" panose="02020603050405020304" pitchFamily="18" charset="0"/>
                  </a:rPr>
                  <a:t>    This procedure do model identification, parameter estimation and forecasting for model ARIMA(</a:t>
                </a:r>
                <a:r>
                  <a:rPr lang="en-US" sz="2800" dirty="0" err="1" smtClean="0">
                    <a:solidFill>
                      <a:schemeClr val="tx1"/>
                    </a:solidFill>
                    <a:latin typeface="Times New Roman" panose="02020603050405020304" pitchFamily="18" charset="0"/>
                    <a:cs typeface="Times New Roman" panose="02020603050405020304" pitchFamily="18" charset="0"/>
                  </a:rPr>
                  <a:t>p,d,q</a:t>
                </a:r>
                <a:r>
                  <a:rPr lang="en-US" sz="2800" dirty="0" smtClean="0">
                    <a:solidFill>
                      <a:schemeClr val="tx1"/>
                    </a:solidFill>
                    <a:latin typeface="Times New Roman" panose="02020603050405020304" pitchFamily="18" charset="0"/>
                    <a:cs typeface="Times New Roman" panose="02020603050405020304" pitchFamily="18" charset="0"/>
                  </a:rPr>
                  <a:t>)</a:t>
                </a:r>
              </a:p>
              <a:p>
                <a:pPr marL="349250" lvl="1" indent="0">
                  <a:buNone/>
                </a:pPr>
                <a14:m>
                  <m:oMathPara xmlns:m="http://schemas.openxmlformats.org/officeDocument/2006/math">
                    <m:oMathParaPr>
                      <m:jc m:val="centerGroup"/>
                    </m:oMathParaPr>
                    <m:oMath xmlns:m="http://schemas.openxmlformats.org/officeDocument/2006/math">
                      <m:sSup>
                        <m:sSupPr>
                          <m:ctrlPr>
                            <a:rPr lang="en-US" sz="2400" b="0" i="1" smtClean="0">
                              <a:solidFill>
                                <a:schemeClr val="tx1"/>
                              </a:solidFill>
                              <a:latin typeface="Cambria Math"/>
                            </a:rPr>
                          </m:ctrlPr>
                        </m:sSupPr>
                        <m:e>
                          <m:r>
                            <a:rPr lang="en-US" sz="2400" b="0" i="1" smtClean="0">
                              <a:solidFill>
                                <a:schemeClr val="tx1"/>
                              </a:solidFill>
                              <a:latin typeface="Cambria Math"/>
                            </a:rPr>
                            <m:t>(1−</m:t>
                          </m:r>
                          <m:r>
                            <a:rPr lang="en-US" sz="2400" b="0" i="1" smtClean="0">
                              <a:solidFill>
                                <a:schemeClr val="tx1"/>
                              </a:solidFill>
                              <a:latin typeface="Cambria Math"/>
                            </a:rPr>
                            <m:t>𝐵</m:t>
                          </m:r>
                          <m:r>
                            <a:rPr lang="en-US" sz="2400" b="0" i="1" smtClean="0">
                              <a:solidFill>
                                <a:schemeClr val="tx1"/>
                              </a:solidFill>
                              <a:latin typeface="Cambria Math"/>
                            </a:rPr>
                            <m:t>)</m:t>
                          </m:r>
                        </m:e>
                        <m:sup>
                          <m:r>
                            <a:rPr lang="en-US" sz="2400" b="0" i="1" smtClean="0">
                              <a:solidFill>
                                <a:schemeClr val="tx1"/>
                              </a:solidFill>
                              <a:latin typeface="Cambria Math"/>
                            </a:rPr>
                            <m:t>𝑑</m:t>
                          </m:r>
                        </m:sup>
                      </m:sSup>
                      <m:sSub>
                        <m:sSubPr>
                          <m:ctrlPr>
                            <a:rPr lang="en-US" sz="2400" b="0" i="1" smtClean="0">
                              <a:solidFill>
                                <a:schemeClr val="tx1"/>
                              </a:solidFill>
                              <a:latin typeface="Cambria Math"/>
                            </a:rPr>
                          </m:ctrlPr>
                        </m:sSubPr>
                        <m:e>
                          <m:r>
                            <a:rPr lang="en-US" sz="2400" i="1">
                              <a:solidFill>
                                <a:schemeClr val="tx1"/>
                              </a:solidFill>
                              <a:latin typeface="Cambria Math"/>
                            </a:rPr>
                            <m:t>𝑋</m:t>
                          </m:r>
                        </m:e>
                        <m:sub>
                          <m:r>
                            <a:rPr lang="en-US" sz="2400" b="0" i="1" smtClean="0">
                              <a:solidFill>
                                <a:schemeClr val="tx1"/>
                              </a:solidFill>
                              <a:latin typeface="Cambria Math"/>
                            </a:rPr>
                            <m:t>𝑡</m:t>
                          </m:r>
                        </m:sub>
                      </m:sSub>
                      <m:r>
                        <a:rPr lang="en-US" sz="2400" b="0" i="1" smtClean="0">
                          <a:solidFill>
                            <a:schemeClr val="tx1"/>
                          </a:solidFill>
                          <a:latin typeface="Cambria Math"/>
                        </a:rPr>
                        <m:t>=</m:t>
                      </m:r>
                      <m:r>
                        <a:rPr lang="en-US" sz="2400" b="0" i="1" smtClean="0">
                          <a:solidFill>
                            <a:schemeClr val="tx1"/>
                          </a:solidFill>
                          <a:latin typeface="Cambria Math"/>
                          <a:ea typeface="Cambria Math"/>
                        </a:rPr>
                        <m:t>𝜇</m:t>
                      </m:r>
                      <m:r>
                        <a:rPr lang="en-US" sz="2400" b="0" i="1" smtClean="0">
                          <a:solidFill>
                            <a:schemeClr val="tx1"/>
                          </a:solidFill>
                          <a:latin typeface="Cambria Math"/>
                          <a:ea typeface="Cambria Math"/>
                        </a:rPr>
                        <m:t>+</m:t>
                      </m:r>
                      <m:f>
                        <m:fPr>
                          <m:ctrlPr>
                            <a:rPr lang="en-US" sz="2400" b="0" i="1" smtClean="0">
                              <a:solidFill>
                                <a:schemeClr val="tx1"/>
                              </a:solidFill>
                              <a:latin typeface="Cambria Math"/>
                              <a:ea typeface="Cambria Math"/>
                            </a:rPr>
                          </m:ctrlPr>
                        </m:fPr>
                        <m:num>
                          <m:r>
                            <a:rPr lang="en-US" sz="2400" b="0" i="1" smtClean="0">
                              <a:solidFill>
                                <a:schemeClr val="tx1"/>
                              </a:solidFill>
                              <a:latin typeface="Cambria Math"/>
                              <a:ea typeface="Cambria Math"/>
                            </a:rPr>
                            <m:t>1−</m:t>
                          </m:r>
                          <m:sSub>
                            <m:sSubPr>
                              <m:ctrlPr>
                                <a:rPr lang="en-US" sz="2400" b="0" i="1" smtClean="0">
                                  <a:solidFill>
                                    <a:schemeClr val="tx1"/>
                                  </a:solidFill>
                                  <a:latin typeface="Cambria Math"/>
                                  <a:ea typeface="Cambria Math"/>
                                </a:rPr>
                              </m:ctrlPr>
                            </m:sSubPr>
                            <m:e>
                              <m:r>
                                <a:rPr lang="en-US" sz="2400" b="0" i="1" smtClean="0">
                                  <a:solidFill>
                                    <a:schemeClr val="tx1"/>
                                  </a:solidFill>
                                  <a:latin typeface="Cambria Math"/>
                                  <a:ea typeface="Cambria Math"/>
                                </a:rPr>
                                <m:t>𝜃</m:t>
                              </m:r>
                            </m:e>
                            <m:sub>
                              <m:r>
                                <a:rPr lang="en-US" sz="2400" b="0" i="1" smtClean="0">
                                  <a:solidFill>
                                    <a:schemeClr val="tx1"/>
                                  </a:solidFill>
                                  <a:latin typeface="Cambria Math"/>
                                  <a:ea typeface="Cambria Math"/>
                                </a:rPr>
                                <m:t>1</m:t>
                              </m:r>
                            </m:sub>
                          </m:sSub>
                          <m:r>
                            <a:rPr lang="en-US" sz="2400" b="0" i="1" smtClean="0">
                              <a:solidFill>
                                <a:schemeClr val="tx1"/>
                              </a:solidFill>
                              <a:latin typeface="Cambria Math"/>
                              <a:ea typeface="Cambria Math"/>
                            </a:rPr>
                            <m:t>𝐵</m:t>
                          </m:r>
                          <m:r>
                            <a:rPr lang="en-US" sz="2400" b="0" i="1" smtClean="0">
                              <a:solidFill>
                                <a:schemeClr val="tx1"/>
                              </a:solidFill>
                              <a:latin typeface="Cambria Math"/>
                              <a:ea typeface="Cambria Math"/>
                            </a:rPr>
                            <m:t>−…−</m:t>
                          </m:r>
                          <m:sSub>
                            <m:sSubPr>
                              <m:ctrlPr>
                                <a:rPr lang="en-US" sz="2400" i="1">
                                  <a:solidFill>
                                    <a:schemeClr val="tx1"/>
                                  </a:solidFill>
                                  <a:latin typeface="Cambria Math"/>
                                  <a:ea typeface="Cambria Math"/>
                                </a:rPr>
                              </m:ctrlPr>
                            </m:sSubPr>
                            <m:e>
                              <m:r>
                                <a:rPr lang="en-US" sz="2400" i="1">
                                  <a:solidFill>
                                    <a:schemeClr val="tx1"/>
                                  </a:solidFill>
                                  <a:latin typeface="Cambria Math"/>
                                  <a:ea typeface="Cambria Math"/>
                                </a:rPr>
                                <m:t>𝜃</m:t>
                              </m:r>
                            </m:e>
                            <m:sub>
                              <m:r>
                                <a:rPr lang="en-US" sz="2400" b="0" i="1" smtClean="0">
                                  <a:solidFill>
                                    <a:schemeClr val="tx1"/>
                                  </a:solidFill>
                                  <a:latin typeface="Cambria Math"/>
                                  <a:ea typeface="Cambria Math"/>
                                </a:rPr>
                                <m:t>𝑞</m:t>
                              </m:r>
                            </m:sub>
                          </m:sSub>
                          <m:sSup>
                            <m:sSupPr>
                              <m:ctrlPr>
                                <a:rPr lang="en-US" sz="2400" i="1" smtClean="0">
                                  <a:solidFill>
                                    <a:schemeClr val="tx1"/>
                                  </a:solidFill>
                                  <a:latin typeface="Cambria Math"/>
                                  <a:ea typeface="Cambria Math"/>
                                </a:rPr>
                              </m:ctrlPr>
                            </m:sSupPr>
                            <m:e>
                              <m:r>
                                <a:rPr lang="en-US" sz="2400" i="1">
                                  <a:solidFill>
                                    <a:schemeClr val="tx1"/>
                                  </a:solidFill>
                                  <a:latin typeface="Cambria Math"/>
                                  <a:ea typeface="Cambria Math"/>
                                </a:rPr>
                                <m:t>𝐵</m:t>
                              </m:r>
                            </m:e>
                            <m:sup>
                              <m:r>
                                <a:rPr lang="en-US" sz="2400" b="0" i="1" smtClean="0">
                                  <a:solidFill>
                                    <a:schemeClr val="tx1"/>
                                  </a:solidFill>
                                  <a:latin typeface="Cambria Math"/>
                                  <a:ea typeface="Cambria Math"/>
                                </a:rPr>
                                <m:t>𝑞</m:t>
                              </m:r>
                            </m:sup>
                          </m:sSup>
                        </m:num>
                        <m:den>
                          <m:r>
                            <a:rPr lang="en-US" sz="2400" i="1">
                              <a:solidFill>
                                <a:schemeClr val="tx1"/>
                              </a:solidFill>
                              <a:latin typeface="Cambria Math"/>
                              <a:ea typeface="Cambria Math"/>
                            </a:rPr>
                            <m:t>1−</m:t>
                          </m:r>
                          <m:sSub>
                            <m:sSubPr>
                              <m:ctrlPr>
                                <a:rPr lang="en-US" sz="2400" i="1">
                                  <a:solidFill>
                                    <a:schemeClr val="tx1"/>
                                  </a:solidFill>
                                  <a:latin typeface="Cambria Math"/>
                                  <a:ea typeface="Cambria Math"/>
                                </a:rPr>
                              </m:ctrlPr>
                            </m:sSubPr>
                            <m:e>
                              <m:r>
                                <a:rPr lang="en-US" sz="2400" i="1" smtClean="0">
                                  <a:solidFill>
                                    <a:schemeClr val="tx1"/>
                                  </a:solidFill>
                                  <a:latin typeface="Cambria Math"/>
                                  <a:ea typeface="Cambria Math"/>
                                </a:rPr>
                                <m:t>𝜙</m:t>
                              </m:r>
                            </m:e>
                            <m:sub>
                              <m:r>
                                <a:rPr lang="en-US" sz="2400" i="1">
                                  <a:solidFill>
                                    <a:schemeClr val="tx1"/>
                                  </a:solidFill>
                                  <a:latin typeface="Cambria Math"/>
                                  <a:ea typeface="Cambria Math"/>
                                </a:rPr>
                                <m:t>1</m:t>
                              </m:r>
                            </m:sub>
                          </m:sSub>
                          <m:r>
                            <a:rPr lang="en-US" sz="2400" i="1">
                              <a:solidFill>
                                <a:schemeClr val="tx1"/>
                              </a:solidFill>
                              <a:latin typeface="Cambria Math"/>
                              <a:ea typeface="Cambria Math"/>
                            </a:rPr>
                            <m:t>𝐵</m:t>
                          </m:r>
                          <m:r>
                            <a:rPr lang="en-US" sz="2400" i="1">
                              <a:solidFill>
                                <a:schemeClr val="tx1"/>
                              </a:solidFill>
                              <a:latin typeface="Cambria Math"/>
                              <a:ea typeface="Cambria Math"/>
                            </a:rPr>
                            <m:t>−…−</m:t>
                          </m:r>
                          <m:sSub>
                            <m:sSubPr>
                              <m:ctrlPr>
                                <a:rPr lang="en-US" sz="2400" i="1">
                                  <a:solidFill>
                                    <a:schemeClr val="tx1"/>
                                  </a:solidFill>
                                  <a:latin typeface="Cambria Math"/>
                                  <a:ea typeface="Cambria Math"/>
                                </a:rPr>
                              </m:ctrlPr>
                            </m:sSubPr>
                            <m:e>
                              <m:r>
                                <a:rPr lang="en-US" sz="2400" i="1" smtClean="0">
                                  <a:solidFill>
                                    <a:schemeClr val="tx1"/>
                                  </a:solidFill>
                                  <a:latin typeface="Cambria Math"/>
                                  <a:ea typeface="Cambria Math"/>
                                </a:rPr>
                                <m:t>𝜙</m:t>
                              </m:r>
                            </m:e>
                            <m:sub>
                              <m:r>
                                <a:rPr lang="en-US" sz="2400" b="0" i="1" smtClean="0">
                                  <a:solidFill>
                                    <a:schemeClr val="tx1"/>
                                  </a:solidFill>
                                  <a:latin typeface="Cambria Math"/>
                                  <a:ea typeface="Cambria Math"/>
                                </a:rPr>
                                <m:t>𝑝</m:t>
                              </m:r>
                            </m:sub>
                          </m:sSub>
                          <m:sSup>
                            <m:sSupPr>
                              <m:ctrlPr>
                                <a:rPr lang="en-US" sz="2400" i="1">
                                  <a:solidFill>
                                    <a:schemeClr val="tx1"/>
                                  </a:solidFill>
                                  <a:latin typeface="Cambria Math"/>
                                  <a:ea typeface="Cambria Math"/>
                                </a:rPr>
                              </m:ctrlPr>
                            </m:sSupPr>
                            <m:e>
                              <m:r>
                                <a:rPr lang="en-US" sz="2400" i="1">
                                  <a:solidFill>
                                    <a:schemeClr val="tx1"/>
                                  </a:solidFill>
                                  <a:latin typeface="Cambria Math"/>
                                  <a:ea typeface="Cambria Math"/>
                                </a:rPr>
                                <m:t>𝐵</m:t>
                              </m:r>
                            </m:e>
                            <m:sup>
                              <m:r>
                                <a:rPr lang="en-US" sz="2400" b="0" i="1" smtClean="0">
                                  <a:solidFill>
                                    <a:schemeClr val="tx1"/>
                                  </a:solidFill>
                                  <a:latin typeface="Cambria Math"/>
                                  <a:ea typeface="Cambria Math"/>
                                </a:rPr>
                                <m:t>𝑝</m:t>
                              </m:r>
                            </m:sup>
                          </m:sSup>
                        </m:den>
                      </m:f>
                      <m:sSub>
                        <m:sSubPr>
                          <m:ctrlPr>
                            <a:rPr lang="en-US" sz="2400" i="1">
                              <a:solidFill>
                                <a:schemeClr val="tx1"/>
                              </a:solidFill>
                              <a:latin typeface="Cambria Math"/>
                            </a:rPr>
                          </m:ctrlPr>
                        </m:sSubPr>
                        <m:e>
                          <m:r>
                            <a:rPr lang="en-US" sz="2400" b="0" i="1" smtClean="0">
                              <a:solidFill>
                                <a:schemeClr val="tx1"/>
                              </a:solidFill>
                              <a:latin typeface="Cambria Math"/>
                            </a:rPr>
                            <m:t>𝑍</m:t>
                          </m:r>
                        </m:e>
                        <m:sub>
                          <m:r>
                            <a:rPr lang="en-US" sz="2400" i="1">
                              <a:solidFill>
                                <a:schemeClr val="tx1"/>
                              </a:solidFill>
                              <a:latin typeface="Cambria Math"/>
                            </a:rPr>
                            <m:t>𝑡</m:t>
                          </m:r>
                        </m:sub>
                      </m:sSub>
                    </m:oMath>
                  </m:oMathPara>
                </a14:m>
                <a:endParaRPr lang="en-US" sz="2400" dirty="0" smtClean="0">
                  <a:solidFill>
                    <a:schemeClr val="tx1"/>
                  </a:solidFill>
                  <a:latin typeface="Times New Roman" panose="02020603050405020304" pitchFamily="18" charset="0"/>
                  <a:cs typeface="Times New Roman" panose="02020603050405020304" pitchFamily="18" charset="0"/>
                </a:endParaRPr>
              </a:p>
              <a:p>
                <a:pPr marL="349250" lvl="1" indent="0">
                  <a:buNone/>
                </a:pPr>
                <a:r>
                  <a:rPr lang="en-US" sz="2400" dirty="0">
                    <a:solidFill>
                      <a:schemeClr val="tx1"/>
                    </a:solidFill>
                    <a:latin typeface="Times New Roman" panose="02020603050405020304" pitchFamily="18" charset="0"/>
                    <a:cs typeface="Times New Roman" panose="02020603050405020304" pitchFamily="18" charset="0"/>
                  </a:rPr>
                  <a:t>w</a:t>
                </a:r>
                <a:r>
                  <a:rPr lang="en-US" sz="2400" dirty="0" smtClean="0">
                    <a:solidFill>
                      <a:schemeClr val="tx1"/>
                    </a:solidFill>
                    <a:latin typeface="Times New Roman" panose="02020603050405020304" pitchFamily="18" charset="0"/>
                    <a:cs typeface="Times New Roman" panose="02020603050405020304" pitchFamily="18" charset="0"/>
                  </a:rPr>
                  <a:t>here </a:t>
                </a:r>
                <a14:m>
                  <m:oMath xmlns:m="http://schemas.openxmlformats.org/officeDocument/2006/math">
                    <m:r>
                      <a:rPr lang="en-US" sz="2400" i="1">
                        <a:solidFill>
                          <a:schemeClr val="tx1"/>
                        </a:solidFill>
                        <a:latin typeface="Cambria Math"/>
                        <a:ea typeface="Cambria Math"/>
                      </a:rPr>
                      <m:t>𝜇</m:t>
                    </m:r>
                  </m:oMath>
                </a14:m>
                <a:r>
                  <a:rPr lang="en-US" sz="2400" dirty="0" smtClean="0">
                    <a:solidFill>
                      <a:schemeClr val="tx1"/>
                    </a:solidFill>
                    <a:latin typeface="Times New Roman" panose="02020603050405020304" pitchFamily="18" charset="0"/>
                    <a:cs typeface="Times New Roman" panose="02020603050405020304" pitchFamily="18" charset="0"/>
                  </a:rPr>
                  <a:t> is ground mean of </a:t>
                </a:r>
                <a14:m>
                  <m:oMath xmlns:m="http://schemas.openxmlformats.org/officeDocument/2006/math">
                    <m:sSub>
                      <m:sSubPr>
                        <m:ctrlPr>
                          <a:rPr lang="en-US" sz="2400" i="1">
                            <a:solidFill>
                              <a:schemeClr val="tx1"/>
                            </a:solidFill>
                            <a:latin typeface="Cambria Math"/>
                          </a:rPr>
                        </m:ctrlPr>
                      </m:sSubPr>
                      <m:e>
                        <m:r>
                          <a:rPr lang="en-US" sz="2400" i="1">
                            <a:solidFill>
                              <a:schemeClr val="tx1"/>
                            </a:solidFill>
                            <a:latin typeface="Cambria Math"/>
                          </a:rPr>
                          <m:t>𝑋</m:t>
                        </m:r>
                      </m:e>
                      <m:sub>
                        <m:r>
                          <a:rPr lang="en-US" sz="2400" i="1">
                            <a:solidFill>
                              <a:schemeClr val="tx1"/>
                            </a:solidFill>
                            <a:latin typeface="Cambria Math"/>
                          </a:rPr>
                          <m:t>𝑡</m:t>
                        </m:r>
                      </m:sub>
                    </m:sSub>
                  </m:oMath>
                </a14:m>
                <a:r>
                  <a:rPr lang="en-US" sz="2400" dirty="0" smtClean="0">
                    <a:solidFill>
                      <a:schemeClr val="tx1"/>
                    </a:solidFill>
                    <a:latin typeface="Times New Roman" panose="02020603050405020304" pitchFamily="18" charset="0"/>
                    <a:cs typeface="Times New Roman" panose="02020603050405020304" pitchFamily="18" charset="0"/>
                  </a:rPr>
                  <a:t> and</a:t>
                </a:r>
              </a:p>
              <a:p>
                <a:pPr marL="349250" lvl="1" indent="0">
                  <a:buNone/>
                </a:pPr>
                <a14:m>
                  <m:oMathPara xmlns:m="http://schemas.openxmlformats.org/officeDocument/2006/math">
                    <m:oMathParaPr>
                      <m:jc m:val="centerGroup"/>
                    </m:oMathParaPr>
                    <m:oMath xmlns:m="http://schemas.openxmlformats.org/officeDocument/2006/math">
                      <m:r>
                        <a:rPr lang="en-US" sz="2400" i="1">
                          <a:solidFill>
                            <a:schemeClr val="tx1"/>
                          </a:solidFill>
                          <a:latin typeface="Cambria Math"/>
                          <a:ea typeface="Cambria Math"/>
                        </a:rPr>
                        <m:t>𝜇</m:t>
                      </m:r>
                      <m:d>
                        <m:dPr>
                          <m:ctrlPr>
                            <a:rPr lang="en-US" sz="2400" i="1" smtClean="0">
                              <a:solidFill>
                                <a:schemeClr val="tx1"/>
                              </a:solidFill>
                              <a:latin typeface="Cambria Math"/>
                              <a:ea typeface="Cambria Math"/>
                            </a:rPr>
                          </m:ctrlPr>
                        </m:dPr>
                        <m:e>
                          <m:r>
                            <a:rPr lang="en-US" sz="2400" i="1">
                              <a:solidFill>
                                <a:schemeClr val="tx1"/>
                              </a:solidFill>
                              <a:latin typeface="Cambria Math"/>
                              <a:ea typeface="Cambria Math"/>
                            </a:rPr>
                            <m:t>1−</m:t>
                          </m:r>
                          <m:sSub>
                            <m:sSubPr>
                              <m:ctrlPr>
                                <a:rPr lang="en-US" sz="2400" i="1">
                                  <a:solidFill>
                                    <a:schemeClr val="tx1"/>
                                  </a:solidFill>
                                  <a:latin typeface="Cambria Math"/>
                                  <a:ea typeface="Cambria Math"/>
                                </a:rPr>
                              </m:ctrlPr>
                            </m:sSubPr>
                            <m:e>
                              <m:r>
                                <a:rPr lang="en-US" sz="2400" i="1">
                                  <a:solidFill>
                                    <a:schemeClr val="tx1"/>
                                  </a:solidFill>
                                  <a:latin typeface="Cambria Math"/>
                                  <a:ea typeface="Cambria Math"/>
                                </a:rPr>
                                <m:t>𝜙</m:t>
                              </m:r>
                            </m:e>
                            <m:sub>
                              <m:r>
                                <a:rPr lang="en-US" sz="2400" i="1">
                                  <a:solidFill>
                                    <a:schemeClr val="tx1"/>
                                  </a:solidFill>
                                  <a:latin typeface="Cambria Math"/>
                                  <a:ea typeface="Cambria Math"/>
                                </a:rPr>
                                <m:t>1</m:t>
                              </m:r>
                            </m:sub>
                          </m:sSub>
                          <m:r>
                            <a:rPr lang="en-US" sz="2400" i="1">
                              <a:solidFill>
                                <a:schemeClr val="tx1"/>
                              </a:solidFill>
                              <a:latin typeface="Cambria Math"/>
                              <a:ea typeface="Cambria Math"/>
                            </a:rPr>
                            <m:t>𝐵</m:t>
                          </m:r>
                          <m:r>
                            <a:rPr lang="en-US" sz="2400" i="1">
                              <a:solidFill>
                                <a:schemeClr val="tx1"/>
                              </a:solidFill>
                              <a:latin typeface="Cambria Math"/>
                              <a:ea typeface="Cambria Math"/>
                            </a:rPr>
                            <m:t>−…−</m:t>
                          </m:r>
                          <m:sSub>
                            <m:sSubPr>
                              <m:ctrlPr>
                                <a:rPr lang="en-US" sz="2400" i="1">
                                  <a:solidFill>
                                    <a:schemeClr val="tx1"/>
                                  </a:solidFill>
                                  <a:latin typeface="Cambria Math"/>
                                  <a:ea typeface="Cambria Math"/>
                                </a:rPr>
                              </m:ctrlPr>
                            </m:sSubPr>
                            <m:e>
                              <m:r>
                                <a:rPr lang="en-US" sz="2400" i="1">
                                  <a:solidFill>
                                    <a:schemeClr val="tx1"/>
                                  </a:solidFill>
                                  <a:latin typeface="Cambria Math"/>
                                  <a:ea typeface="Cambria Math"/>
                                </a:rPr>
                                <m:t>𝜙</m:t>
                              </m:r>
                            </m:e>
                            <m:sub>
                              <m:r>
                                <a:rPr lang="en-US" sz="2400" i="1">
                                  <a:solidFill>
                                    <a:schemeClr val="tx1"/>
                                  </a:solidFill>
                                  <a:latin typeface="Cambria Math"/>
                                  <a:ea typeface="Cambria Math"/>
                                </a:rPr>
                                <m:t>𝑝</m:t>
                              </m:r>
                            </m:sub>
                          </m:sSub>
                          <m:sSup>
                            <m:sSupPr>
                              <m:ctrlPr>
                                <a:rPr lang="en-US" sz="2400" i="1">
                                  <a:solidFill>
                                    <a:schemeClr val="tx1"/>
                                  </a:solidFill>
                                  <a:latin typeface="Cambria Math"/>
                                  <a:ea typeface="Cambria Math"/>
                                </a:rPr>
                              </m:ctrlPr>
                            </m:sSupPr>
                            <m:e>
                              <m:r>
                                <a:rPr lang="en-US" sz="2400" i="1">
                                  <a:solidFill>
                                    <a:schemeClr val="tx1"/>
                                  </a:solidFill>
                                  <a:latin typeface="Cambria Math"/>
                                  <a:ea typeface="Cambria Math"/>
                                </a:rPr>
                                <m:t>𝐵</m:t>
                              </m:r>
                            </m:e>
                            <m:sup>
                              <m:r>
                                <a:rPr lang="en-US" sz="2400" i="1">
                                  <a:solidFill>
                                    <a:schemeClr val="tx1"/>
                                  </a:solidFill>
                                  <a:latin typeface="Cambria Math"/>
                                  <a:ea typeface="Cambria Math"/>
                                </a:rPr>
                                <m:t>𝑝</m:t>
                              </m:r>
                            </m:sup>
                          </m:sSup>
                        </m:e>
                      </m:d>
                      <m:r>
                        <a:rPr lang="en-US" sz="2400" b="0" i="1" smtClean="0">
                          <a:solidFill>
                            <a:schemeClr val="tx1"/>
                          </a:solidFill>
                          <a:latin typeface="Cambria Math"/>
                          <a:ea typeface="Cambria Math"/>
                        </a:rPr>
                        <m:t>=</m:t>
                      </m:r>
                      <m:r>
                        <a:rPr lang="en-US" sz="2400" i="1">
                          <a:solidFill>
                            <a:schemeClr val="tx1"/>
                          </a:solidFill>
                          <a:latin typeface="Cambria Math"/>
                          <a:ea typeface="Cambria Math"/>
                        </a:rPr>
                        <m:t>𝜇</m:t>
                      </m:r>
                      <m:d>
                        <m:dPr>
                          <m:ctrlPr>
                            <a:rPr lang="en-US" sz="2400" i="1" smtClean="0">
                              <a:solidFill>
                                <a:schemeClr val="tx1"/>
                              </a:solidFill>
                              <a:latin typeface="Cambria Math"/>
                              <a:ea typeface="Cambria Math"/>
                            </a:rPr>
                          </m:ctrlPr>
                        </m:dPr>
                        <m:e>
                          <m:r>
                            <a:rPr lang="en-US" sz="2400" i="1">
                              <a:solidFill>
                                <a:schemeClr val="tx1"/>
                              </a:solidFill>
                              <a:latin typeface="Cambria Math"/>
                              <a:ea typeface="Cambria Math"/>
                            </a:rPr>
                            <m:t>1−</m:t>
                          </m:r>
                          <m:sSub>
                            <m:sSubPr>
                              <m:ctrlPr>
                                <a:rPr lang="en-US" sz="2400" i="1">
                                  <a:solidFill>
                                    <a:schemeClr val="tx1"/>
                                  </a:solidFill>
                                  <a:latin typeface="Cambria Math"/>
                                  <a:ea typeface="Cambria Math"/>
                                </a:rPr>
                              </m:ctrlPr>
                            </m:sSubPr>
                            <m:e>
                              <m:r>
                                <a:rPr lang="en-US" sz="2400" i="1">
                                  <a:solidFill>
                                    <a:schemeClr val="tx1"/>
                                  </a:solidFill>
                                  <a:latin typeface="Cambria Math"/>
                                  <a:ea typeface="Cambria Math"/>
                                </a:rPr>
                                <m:t>𝜙</m:t>
                              </m:r>
                            </m:e>
                            <m:sub>
                              <m:r>
                                <a:rPr lang="en-US" sz="2400" i="1">
                                  <a:solidFill>
                                    <a:schemeClr val="tx1"/>
                                  </a:solidFill>
                                  <a:latin typeface="Cambria Math"/>
                                  <a:ea typeface="Cambria Math"/>
                                </a:rPr>
                                <m:t>1</m:t>
                              </m:r>
                            </m:sub>
                          </m:sSub>
                          <m:r>
                            <a:rPr lang="en-US" sz="2400" i="1">
                              <a:solidFill>
                                <a:schemeClr val="tx1"/>
                              </a:solidFill>
                              <a:latin typeface="Cambria Math"/>
                              <a:ea typeface="Cambria Math"/>
                            </a:rPr>
                            <m:t>−…−</m:t>
                          </m:r>
                          <m:sSub>
                            <m:sSubPr>
                              <m:ctrlPr>
                                <a:rPr lang="en-US" sz="2400" i="1">
                                  <a:solidFill>
                                    <a:schemeClr val="tx1"/>
                                  </a:solidFill>
                                  <a:latin typeface="Cambria Math"/>
                                  <a:ea typeface="Cambria Math"/>
                                </a:rPr>
                              </m:ctrlPr>
                            </m:sSubPr>
                            <m:e>
                              <m:r>
                                <a:rPr lang="en-US" sz="2400" i="1">
                                  <a:solidFill>
                                    <a:schemeClr val="tx1"/>
                                  </a:solidFill>
                                  <a:latin typeface="Cambria Math"/>
                                  <a:ea typeface="Cambria Math"/>
                                </a:rPr>
                                <m:t>𝜙</m:t>
                              </m:r>
                            </m:e>
                            <m:sub>
                              <m:r>
                                <a:rPr lang="en-US" sz="2400" i="1">
                                  <a:solidFill>
                                    <a:schemeClr val="tx1"/>
                                  </a:solidFill>
                                  <a:latin typeface="Cambria Math"/>
                                  <a:ea typeface="Cambria Math"/>
                                </a:rPr>
                                <m:t>𝑝</m:t>
                              </m:r>
                            </m:sub>
                          </m:sSub>
                        </m:e>
                      </m:d>
                    </m:oMath>
                  </m:oMathPara>
                </a14:m>
                <a:endParaRPr lang="en-US" sz="2400" dirty="0">
                  <a:solidFill>
                    <a:schemeClr val="tx1"/>
                  </a:solidFill>
                  <a:latin typeface="Times New Roman" panose="02020603050405020304" pitchFamily="18" charset="0"/>
                  <a:cs typeface="Times New Roman" panose="02020603050405020304" pitchFamily="18" charset="0"/>
                </a:endParaRPr>
              </a:p>
              <a:p>
                <a:pPr marL="349250" lvl="1" indent="0">
                  <a:buNone/>
                </a:pPr>
                <a:r>
                  <a:rPr lang="en-US" sz="2400" dirty="0">
                    <a:solidFill>
                      <a:schemeClr val="tx1"/>
                    </a:solidFill>
                    <a:latin typeface="Times New Roman" panose="02020603050405020304" pitchFamily="18" charset="0"/>
                    <a:cs typeface="Times New Roman" panose="02020603050405020304" pitchFamily="18" charset="0"/>
                  </a:rPr>
                  <a:t>i</a:t>
                </a:r>
                <a:r>
                  <a:rPr lang="en-US" sz="2400" dirty="0" smtClean="0">
                    <a:solidFill>
                      <a:schemeClr val="tx1"/>
                    </a:solidFill>
                    <a:latin typeface="Times New Roman" panose="02020603050405020304" pitchFamily="18" charset="0"/>
                    <a:cs typeface="Times New Roman" panose="02020603050405020304" pitchFamily="18" charset="0"/>
                  </a:rPr>
                  <a:t>s the usually intercept (drift).</a:t>
                </a:r>
              </a:p>
              <a:p>
                <a:pPr marL="349250" lvl="1" indent="0">
                  <a:buNone/>
                </a:pPr>
                <a:r>
                  <a:rPr lang="en-US" sz="2400" dirty="0" smtClean="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a:p>
                <a:pPr lvl="1"/>
                <a:r>
                  <a:rPr lang="en-US" sz="2400" dirty="0" smtClean="0">
                    <a:solidFill>
                      <a:schemeClr val="tx1"/>
                    </a:solidFill>
                    <a:latin typeface="Times New Roman" panose="02020603050405020304" pitchFamily="18" charset="0"/>
                    <a:cs typeface="Times New Roman" panose="02020603050405020304" pitchFamily="18" charset="0"/>
                  </a:rPr>
                  <a:t>does </a:t>
                </a:r>
                <a:r>
                  <a:rPr lang="en-US" sz="2400" b="1" dirty="0" smtClean="0">
                    <a:solidFill>
                      <a:schemeClr val="tx1"/>
                    </a:solidFill>
                    <a:latin typeface="Times New Roman" panose="02020603050405020304" pitchFamily="18" charset="0"/>
                    <a:cs typeface="Times New Roman" panose="02020603050405020304" pitchFamily="18" charset="0"/>
                  </a:rPr>
                  <a:t>NOT</a:t>
                </a:r>
                <a:r>
                  <a:rPr lang="en-US" sz="2400" dirty="0" smtClean="0">
                    <a:solidFill>
                      <a:schemeClr val="tx1"/>
                    </a:solidFill>
                    <a:latin typeface="Times New Roman" panose="02020603050405020304" pitchFamily="18" charset="0"/>
                    <a:cs typeface="Times New Roman" panose="02020603050405020304" pitchFamily="18" charset="0"/>
                  </a:rPr>
                  <a:t> do ARCH/GARCH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71600"/>
                <a:ext cx="8229600" cy="5105400"/>
              </a:xfrm>
              <a:blipFill rotWithShape="1">
                <a:blip r:embed="rId2" cstate="print"/>
                <a:stretch>
                  <a:fillRect l="-1481" t="-1193"/>
                </a:stretch>
              </a:blipFill>
            </p:spPr>
            <p:txBody>
              <a:bodyPr/>
              <a:lstStyle/>
              <a:p>
                <a:r>
                  <a:rPr lang="en-US">
                    <a:noFill/>
                  </a:rPr>
                  <a:t> </a:t>
                </a:r>
              </a:p>
            </p:txBody>
          </p:sp>
        </mc:Fallback>
      </mc:AlternateContent>
      <p:sp>
        <p:nvSpPr>
          <p:cNvPr id="10" name="Slide Number Placeholder 9"/>
          <p:cNvSpPr>
            <a:spLocks noGrp="1"/>
          </p:cNvSpPr>
          <p:nvPr>
            <p:ph type="sldNum" sz="quarter" idx="12"/>
          </p:nvPr>
        </p:nvSpPr>
        <p:spPr/>
        <p:txBody>
          <a:bodyPr/>
          <a:lstStyle/>
          <a:p>
            <a:fld id="{7F5CE407-6216-4202-80E4-A30DC2F709B2}" type="slidenum">
              <a:rPr lang="en-US" smtClean="0">
                <a:solidFill>
                  <a:prstClr val="white"/>
                </a:solidFill>
              </a:rPr>
              <a:pPr/>
              <a:t>57</a:t>
            </a:fld>
            <a:endParaRPr lang="en-US">
              <a:solidFill>
                <a:prstClr val="white"/>
              </a:solidFill>
            </a:endParaRPr>
          </a:p>
        </p:txBody>
      </p:sp>
    </p:spTree>
    <p:extLst>
      <p:ext uri="{BB962C8B-B14F-4D97-AF65-F5344CB8AC3E}">
        <p14:creationId xmlns:p14="http://schemas.microsoft.com/office/powerpoint/2010/main" val="7344951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9117239" cy="1336956"/>
          </a:xfrm>
        </p:spPr>
        <p:txBody>
          <a:bodyPr/>
          <a:lstStyle/>
          <a:p>
            <a:pPr algn="l"/>
            <a:r>
              <a:rPr lang="en-US" dirty="0" smtClean="0">
                <a:latin typeface="Times New Roman" panose="02020603050405020304" pitchFamily="18" charset="0"/>
                <a:cs typeface="Times New Roman" panose="02020603050405020304" pitchFamily="18" charset="0"/>
              </a:rPr>
              <a:t>SAS Procedures for Time Series</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71600"/>
                <a:ext cx="8229600" cy="5105400"/>
              </a:xfrm>
            </p:spPr>
            <p:txBody>
              <a:bodyPr>
                <a:normAutofit/>
              </a:bodyPr>
              <a:lstStyle/>
              <a:p>
                <a:r>
                  <a:rPr lang="en-US" sz="2800" dirty="0" smtClean="0">
                    <a:solidFill>
                      <a:schemeClr val="tx1"/>
                    </a:solidFill>
                    <a:latin typeface="Times New Roman" panose="02020603050405020304" pitchFamily="18" charset="0"/>
                    <a:cs typeface="Times New Roman" panose="02020603050405020304" pitchFamily="18" charset="0"/>
                  </a:rPr>
                  <a:t>PROC AUTOREG </a:t>
                </a:r>
              </a:p>
              <a:p>
                <a:pPr marL="0" indent="0">
                  <a:buNone/>
                </a:pPr>
                <a:r>
                  <a:rPr lang="en-US" sz="2800" dirty="0" smtClean="0">
                    <a:solidFill>
                      <a:schemeClr val="tx1"/>
                    </a:solidFill>
                    <a:latin typeface="Times New Roman" panose="02020603050405020304" pitchFamily="18" charset="0"/>
                    <a:cs typeface="Times New Roman" panose="02020603050405020304" pitchFamily="18" charset="0"/>
                  </a:rPr>
                  <a:t>    This procedure estimate and forecast the linear regression model for time series data with an autocorrelated error or a heterosedastic error</a:t>
                </a:r>
              </a:p>
              <a:p>
                <a:pPr marL="0" indent="0">
                  <a:buNone/>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a:rPr>
                          </m:ctrlPr>
                        </m:sSubPr>
                        <m:e>
                          <m:r>
                            <a:rPr lang="en-US" sz="2400" i="1">
                              <a:solidFill>
                                <a:schemeClr val="tx1"/>
                              </a:solidFill>
                              <a:latin typeface="Cambria Math"/>
                            </a:rPr>
                            <m:t>𝑌</m:t>
                          </m:r>
                        </m:e>
                        <m:sub>
                          <m:r>
                            <a:rPr lang="en-US" sz="2400" b="0" i="1" smtClean="0">
                              <a:solidFill>
                                <a:schemeClr val="tx1"/>
                              </a:solidFill>
                              <a:latin typeface="Cambria Math"/>
                            </a:rPr>
                            <m:t>𝑡</m:t>
                          </m:r>
                        </m:sub>
                      </m:sSub>
                      <m:r>
                        <a:rPr lang="en-US" sz="2400" b="0" i="1" smtClean="0">
                          <a:solidFill>
                            <a:schemeClr val="tx1"/>
                          </a:solidFill>
                          <a:latin typeface="Cambria Math"/>
                        </a:rPr>
                        <m:t>=</m:t>
                      </m:r>
                      <m:sSub>
                        <m:sSubPr>
                          <m:ctrlPr>
                            <a:rPr lang="en-US" sz="2400" i="1">
                              <a:solidFill>
                                <a:schemeClr val="tx1"/>
                              </a:solidFill>
                              <a:latin typeface="Cambria Math"/>
                            </a:rPr>
                          </m:ctrlPr>
                        </m:sSubPr>
                        <m:e>
                          <m:r>
                            <a:rPr lang="en-US" sz="2400" b="1" i="1" smtClean="0">
                              <a:solidFill>
                                <a:schemeClr val="tx1"/>
                              </a:solidFill>
                              <a:latin typeface="Cambria Math"/>
                            </a:rPr>
                            <m:t>𝑿</m:t>
                          </m:r>
                        </m:e>
                        <m:sub>
                          <m:r>
                            <a:rPr lang="en-US" sz="2400" i="1">
                              <a:solidFill>
                                <a:schemeClr val="tx1"/>
                              </a:solidFill>
                              <a:latin typeface="Cambria Math"/>
                            </a:rPr>
                            <m:t>𝑡</m:t>
                          </m:r>
                        </m:sub>
                      </m:sSub>
                      <m:r>
                        <a:rPr lang="en-US" sz="2400" i="1" smtClean="0">
                          <a:solidFill>
                            <a:schemeClr val="tx1"/>
                          </a:solidFill>
                          <a:latin typeface="Cambria Math"/>
                          <a:ea typeface="Cambria Math"/>
                        </a:rPr>
                        <m:t>𝛽</m:t>
                      </m:r>
                      <m:r>
                        <a:rPr lang="en-US" sz="2400" b="0" i="1" smtClean="0">
                          <a:solidFill>
                            <a:schemeClr val="tx1"/>
                          </a:solidFill>
                          <a:latin typeface="Cambria Math"/>
                          <a:ea typeface="Cambria Math"/>
                        </a:rPr>
                        <m:t>+</m:t>
                      </m:r>
                      <m:sSub>
                        <m:sSubPr>
                          <m:ctrlPr>
                            <a:rPr lang="en-US" sz="2400" b="0" i="1" smtClean="0">
                              <a:solidFill>
                                <a:schemeClr val="tx1"/>
                              </a:solidFill>
                              <a:latin typeface="Cambria Math"/>
                              <a:ea typeface="Cambria Math"/>
                            </a:rPr>
                          </m:ctrlPr>
                        </m:sSubPr>
                        <m:e>
                          <m:r>
                            <a:rPr lang="en-US" sz="2400" b="0" i="1" smtClean="0">
                              <a:solidFill>
                                <a:schemeClr val="tx1"/>
                              </a:solidFill>
                              <a:latin typeface="Cambria Math"/>
                              <a:ea typeface="Cambria Math"/>
                            </a:rPr>
                            <m:t>𝜐</m:t>
                          </m:r>
                        </m:e>
                        <m:sub>
                          <m:r>
                            <a:rPr lang="en-US" sz="2400" b="0" i="1" smtClean="0">
                              <a:solidFill>
                                <a:schemeClr val="tx1"/>
                              </a:solidFill>
                              <a:latin typeface="Cambria Math"/>
                              <a:ea typeface="Cambria Math"/>
                            </a:rPr>
                            <m:t>𝑡</m:t>
                          </m:r>
                        </m:sub>
                      </m:sSub>
                    </m:oMath>
                  </m:oMathPara>
                </a14:m>
                <a:endParaRPr lang="en-US" sz="2400" b="0" dirty="0" smtClean="0">
                  <a:solidFill>
                    <a:schemeClr val="tx1"/>
                  </a:solidFill>
                  <a:latin typeface="Times New Roman" panose="02020603050405020304" pitchFamily="18" charset="0"/>
                  <a:ea typeface="Cambria Math"/>
                  <a:cs typeface="Times New Roman" panose="02020603050405020304" pitchFamily="18" charset="0"/>
                </a:endParaRPr>
              </a:p>
              <a:p>
                <a:pPr marL="349250" lvl="1" indent="0">
                  <a:buNone/>
                </a:pPr>
                <a14:m>
                  <m:oMathPara xmlns:m="http://schemas.openxmlformats.org/officeDocument/2006/math">
                    <m:oMathParaPr>
                      <m:jc m:val="centerGroup"/>
                    </m:oMathParaPr>
                    <m:oMath xmlns:m="http://schemas.openxmlformats.org/officeDocument/2006/math">
                      <m:sSub>
                        <m:sSubPr>
                          <m:ctrlPr>
                            <a:rPr lang="en-US" sz="2400" i="1">
                              <a:solidFill>
                                <a:schemeClr val="tx1"/>
                              </a:solidFill>
                              <a:latin typeface="Cambria Math"/>
                              <a:ea typeface="Cambria Math"/>
                            </a:rPr>
                          </m:ctrlPr>
                        </m:sSubPr>
                        <m:e>
                          <m:r>
                            <a:rPr lang="en-US" sz="2400" i="1" smtClean="0">
                              <a:solidFill>
                                <a:schemeClr val="tx1"/>
                              </a:solidFill>
                              <a:latin typeface="Cambria Math"/>
                              <a:ea typeface="Cambria Math"/>
                            </a:rPr>
                            <m:t>𝜐</m:t>
                          </m:r>
                        </m:e>
                        <m:sub>
                          <m:r>
                            <a:rPr lang="en-US" sz="2400" i="1">
                              <a:solidFill>
                                <a:schemeClr val="tx1"/>
                              </a:solidFill>
                              <a:latin typeface="Cambria Math"/>
                              <a:ea typeface="Cambria Math"/>
                            </a:rPr>
                            <m:t>𝑡</m:t>
                          </m:r>
                        </m:sub>
                      </m:sSub>
                      <m:r>
                        <a:rPr lang="en-US" sz="2400" b="0" i="1" smtClean="0">
                          <a:solidFill>
                            <a:schemeClr val="tx1"/>
                          </a:solidFill>
                          <a:latin typeface="Cambria Math"/>
                          <a:ea typeface="Cambria Math"/>
                        </a:rPr>
                        <m:t>=</m:t>
                      </m:r>
                      <m:r>
                        <a:rPr lang="en-US" sz="2400" i="1">
                          <a:solidFill>
                            <a:schemeClr val="tx1"/>
                          </a:solidFill>
                          <a:latin typeface="Cambria Math"/>
                          <a:ea typeface="Cambria Math"/>
                        </a:rPr>
                        <m:t>−</m:t>
                      </m:r>
                      <m:sSub>
                        <m:sSubPr>
                          <m:ctrlPr>
                            <a:rPr lang="en-US" sz="2400" i="1">
                              <a:solidFill>
                                <a:schemeClr val="tx1"/>
                              </a:solidFill>
                              <a:latin typeface="Cambria Math"/>
                              <a:ea typeface="Cambria Math"/>
                            </a:rPr>
                          </m:ctrlPr>
                        </m:sSubPr>
                        <m:e>
                          <m:r>
                            <a:rPr lang="en-US" sz="2400" i="1">
                              <a:solidFill>
                                <a:schemeClr val="tx1"/>
                              </a:solidFill>
                              <a:latin typeface="Cambria Math"/>
                              <a:ea typeface="Cambria Math"/>
                            </a:rPr>
                            <m:t>𝜙</m:t>
                          </m:r>
                        </m:e>
                        <m:sub>
                          <m:r>
                            <a:rPr lang="en-US" sz="2400" i="1">
                              <a:solidFill>
                                <a:schemeClr val="tx1"/>
                              </a:solidFill>
                              <a:latin typeface="Cambria Math"/>
                              <a:ea typeface="Cambria Math"/>
                            </a:rPr>
                            <m:t>1</m:t>
                          </m:r>
                        </m:sub>
                      </m:sSub>
                      <m:sSub>
                        <m:sSubPr>
                          <m:ctrlPr>
                            <a:rPr lang="en-US" sz="2400" i="1">
                              <a:solidFill>
                                <a:schemeClr val="tx1"/>
                              </a:solidFill>
                              <a:latin typeface="Cambria Math"/>
                              <a:ea typeface="Cambria Math"/>
                            </a:rPr>
                          </m:ctrlPr>
                        </m:sSubPr>
                        <m:e>
                          <m:r>
                            <a:rPr lang="en-US" sz="2400" i="1" smtClean="0">
                              <a:solidFill>
                                <a:schemeClr val="tx1"/>
                              </a:solidFill>
                              <a:latin typeface="Cambria Math"/>
                              <a:ea typeface="Cambria Math"/>
                            </a:rPr>
                            <m:t>𝜐</m:t>
                          </m:r>
                        </m:e>
                        <m:sub>
                          <m:r>
                            <a:rPr lang="en-US" sz="2400" i="1">
                              <a:solidFill>
                                <a:schemeClr val="tx1"/>
                              </a:solidFill>
                              <a:latin typeface="Cambria Math"/>
                              <a:ea typeface="Cambria Math"/>
                            </a:rPr>
                            <m:t>𝑡</m:t>
                          </m:r>
                          <m:r>
                            <a:rPr lang="en-US" sz="2400" b="0" i="1" smtClean="0">
                              <a:solidFill>
                                <a:schemeClr val="tx1"/>
                              </a:solidFill>
                              <a:latin typeface="Cambria Math"/>
                              <a:ea typeface="Cambria Math"/>
                            </a:rPr>
                            <m:t>−1</m:t>
                          </m:r>
                        </m:sub>
                      </m:sSub>
                      <m:r>
                        <a:rPr lang="en-US" sz="2400" i="1">
                          <a:solidFill>
                            <a:schemeClr val="tx1"/>
                          </a:solidFill>
                          <a:latin typeface="Cambria Math"/>
                          <a:ea typeface="Cambria Math"/>
                        </a:rPr>
                        <m:t>−…−</m:t>
                      </m:r>
                      <m:sSub>
                        <m:sSubPr>
                          <m:ctrlPr>
                            <a:rPr lang="en-US" sz="2400" i="1">
                              <a:solidFill>
                                <a:schemeClr val="tx1"/>
                              </a:solidFill>
                              <a:latin typeface="Cambria Math"/>
                              <a:ea typeface="Cambria Math"/>
                            </a:rPr>
                          </m:ctrlPr>
                        </m:sSubPr>
                        <m:e>
                          <m:r>
                            <a:rPr lang="en-US" sz="2400" i="1">
                              <a:solidFill>
                                <a:schemeClr val="tx1"/>
                              </a:solidFill>
                              <a:latin typeface="Cambria Math"/>
                              <a:ea typeface="Cambria Math"/>
                            </a:rPr>
                            <m:t>𝜙</m:t>
                          </m:r>
                        </m:e>
                        <m:sub>
                          <m:r>
                            <a:rPr lang="en-US" sz="2400" i="1">
                              <a:solidFill>
                                <a:schemeClr val="tx1"/>
                              </a:solidFill>
                              <a:latin typeface="Cambria Math"/>
                              <a:ea typeface="Cambria Math"/>
                            </a:rPr>
                            <m:t>𝑝</m:t>
                          </m:r>
                        </m:sub>
                      </m:sSub>
                      <m:sSub>
                        <m:sSubPr>
                          <m:ctrlPr>
                            <a:rPr lang="en-US" sz="2400" i="1">
                              <a:solidFill>
                                <a:schemeClr val="tx1"/>
                              </a:solidFill>
                              <a:latin typeface="Cambria Math"/>
                              <a:ea typeface="Cambria Math"/>
                            </a:rPr>
                          </m:ctrlPr>
                        </m:sSubPr>
                        <m:e>
                          <m:r>
                            <a:rPr lang="en-US" sz="2400" i="1" smtClean="0">
                              <a:solidFill>
                                <a:schemeClr val="tx1"/>
                              </a:solidFill>
                              <a:latin typeface="Cambria Math"/>
                              <a:ea typeface="Cambria Math"/>
                            </a:rPr>
                            <m:t>𝜐</m:t>
                          </m:r>
                        </m:e>
                        <m:sub>
                          <m:r>
                            <a:rPr lang="en-US" sz="2400" i="1">
                              <a:solidFill>
                                <a:schemeClr val="tx1"/>
                              </a:solidFill>
                              <a:latin typeface="Cambria Math"/>
                              <a:ea typeface="Cambria Math"/>
                            </a:rPr>
                            <m:t>𝑡</m:t>
                          </m:r>
                          <m:r>
                            <a:rPr lang="en-US" sz="2400" b="0" i="1" smtClean="0">
                              <a:solidFill>
                                <a:schemeClr val="tx1"/>
                              </a:solidFill>
                              <a:latin typeface="Cambria Math"/>
                              <a:ea typeface="Cambria Math"/>
                            </a:rPr>
                            <m:t>−</m:t>
                          </m:r>
                          <m:r>
                            <a:rPr lang="en-US" sz="2400" b="0" i="1" smtClean="0">
                              <a:solidFill>
                                <a:schemeClr val="tx1"/>
                              </a:solidFill>
                              <a:latin typeface="Cambria Math"/>
                              <a:ea typeface="Cambria Math"/>
                            </a:rPr>
                            <m:t>𝑝</m:t>
                          </m:r>
                        </m:sub>
                      </m:sSub>
                      <m:r>
                        <a:rPr lang="en-US" sz="2400" b="0" i="0" smtClean="0">
                          <a:solidFill>
                            <a:schemeClr val="tx1"/>
                          </a:solidFill>
                          <a:latin typeface="Cambria Math"/>
                          <a:ea typeface="Cambria Math"/>
                        </a:rPr>
                        <m:t>+</m:t>
                      </m:r>
                      <m:sSub>
                        <m:sSubPr>
                          <m:ctrlPr>
                            <a:rPr lang="en-US" sz="2400" i="1">
                              <a:solidFill>
                                <a:schemeClr val="tx1"/>
                              </a:solidFill>
                              <a:latin typeface="Cambria Math"/>
                              <a:ea typeface="Cambria Math"/>
                            </a:rPr>
                          </m:ctrlPr>
                        </m:sSubPr>
                        <m:e>
                          <m:r>
                            <a:rPr lang="en-US" sz="2400" i="1">
                              <a:solidFill>
                                <a:schemeClr val="tx1"/>
                              </a:solidFill>
                              <a:latin typeface="Cambria Math"/>
                              <a:ea typeface="Cambria Math"/>
                            </a:rPr>
                            <m:t>𝜀</m:t>
                          </m:r>
                        </m:e>
                        <m:sub>
                          <m:r>
                            <a:rPr lang="en-US" sz="2400" i="1">
                              <a:solidFill>
                                <a:schemeClr val="tx1"/>
                              </a:solidFill>
                              <a:latin typeface="Cambria Math"/>
                              <a:ea typeface="Cambria Math"/>
                            </a:rPr>
                            <m:t>𝑡</m:t>
                          </m:r>
                        </m:sub>
                      </m:sSub>
                    </m:oMath>
                  </m:oMathPara>
                </a14:m>
                <a:endParaRPr lang="en-US" sz="2400" dirty="0" smtClean="0">
                  <a:solidFill>
                    <a:schemeClr val="tx1"/>
                  </a:solidFill>
                  <a:latin typeface="Times New Roman" panose="02020603050405020304" pitchFamily="18" charset="0"/>
                  <a:ea typeface="Cambria Math"/>
                  <a:cs typeface="Times New Roman" panose="02020603050405020304" pitchFamily="18" charset="0"/>
                </a:endParaRPr>
              </a:p>
              <a:p>
                <a:pPr marL="349250" lvl="1" indent="0">
                  <a:buNone/>
                </a:pPr>
                <a14:m>
                  <m:oMathPara xmlns:m="http://schemas.openxmlformats.org/officeDocument/2006/math">
                    <m:oMathParaPr>
                      <m:jc m:val="centerGroup"/>
                    </m:oMathParaPr>
                    <m:oMath xmlns:m="http://schemas.openxmlformats.org/officeDocument/2006/math">
                      <m:sSub>
                        <m:sSubPr>
                          <m:ctrlPr>
                            <a:rPr lang="en-US" sz="2400" i="1">
                              <a:solidFill>
                                <a:schemeClr val="tx1"/>
                              </a:solidFill>
                              <a:latin typeface="Cambria Math"/>
                              <a:ea typeface="Cambria Math"/>
                            </a:rPr>
                          </m:ctrlPr>
                        </m:sSubPr>
                        <m:e>
                          <m:r>
                            <a:rPr lang="en-US" sz="2400" i="1" smtClean="0">
                              <a:solidFill>
                                <a:schemeClr val="tx1"/>
                              </a:solidFill>
                              <a:latin typeface="Cambria Math"/>
                              <a:ea typeface="Cambria Math"/>
                            </a:rPr>
                            <m:t>𝜀</m:t>
                          </m:r>
                        </m:e>
                        <m:sub>
                          <m:r>
                            <a:rPr lang="en-US" sz="2400" i="1">
                              <a:solidFill>
                                <a:schemeClr val="tx1"/>
                              </a:solidFill>
                              <a:latin typeface="Cambria Math"/>
                              <a:ea typeface="Cambria Math"/>
                            </a:rPr>
                            <m:t>𝑡</m:t>
                          </m:r>
                        </m:sub>
                      </m:sSub>
                      <m:r>
                        <a:rPr lang="en-US" sz="2400" b="0" i="1" smtClean="0">
                          <a:solidFill>
                            <a:schemeClr val="tx1"/>
                          </a:solidFill>
                          <a:latin typeface="Cambria Math"/>
                          <a:ea typeface="Cambria Math"/>
                        </a:rPr>
                        <m:t>=</m:t>
                      </m:r>
                      <m:sSub>
                        <m:sSubPr>
                          <m:ctrlPr>
                            <a:rPr lang="en-US" sz="2400" i="1">
                              <a:solidFill>
                                <a:schemeClr val="tx1"/>
                              </a:solidFill>
                              <a:latin typeface="Cambria Math"/>
                            </a:rPr>
                          </m:ctrlPr>
                        </m:sSubPr>
                        <m:e>
                          <m:r>
                            <a:rPr lang="en-US" sz="2400" i="1">
                              <a:solidFill>
                                <a:schemeClr val="tx1"/>
                              </a:solidFill>
                              <a:latin typeface="Cambria Math"/>
                              <a:ea typeface="Cambria Math"/>
                            </a:rPr>
                            <m:t>𝜎</m:t>
                          </m:r>
                        </m:e>
                        <m:sub>
                          <m:r>
                            <a:rPr lang="en-US" sz="2400" i="1">
                              <a:solidFill>
                                <a:schemeClr val="tx1"/>
                              </a:solidFill>
                              <a:latin typeface="Cambria Math"/>
                            </a:rPr>
                            <m:t>𝑡</m:t>
                          </m:r>
                        </m:sub>
                      </m:sSub>
                      <m:sSub>
                        <m:sSubPr>
                          <m:ctrlPr>
                            <a:rPr lang="en-US" sz="2400" i="1">
                              <a:solidFill>
                                <a:schemeClr val="tx1"/>
                              </a:solidFill>
                              <a:latin typeface="Cambria Math"/>
                            </a:rPr>
                          </m:ctrlPr>
                        </m:sSubPr>
                        <m:e>
                          <m:r>
                            <a:rPr lang="en-US" sz="2400" i="1">
                              <a:solidFill>
                                <a:schemeClr val="tx1"/>
                              </a:solidFill>
                              <a:latin typeface="Cambria Math"/>
                            </a:rPr>
                            <m:t>𝑍</m:t>
                          </m:r>
                        </m:e>
                        <m:sub>
                          <m:r>
                            <a:rPr lang="en-US" sz="2400" i="1">
                              <a:solidFill>
                                <a:schemeClr val="tx1"/>
                              </a:solidFill>
                              <a:latin typeface="Cambria Math"/>
                            </a:rPr>
                            <m:t>𝑡</m:t>
                          </m:r>
                        </m:sub>
                      </m:sSub>
                    </m:oMath>
                  </m:oMathPara>
                </a14:m>
                <a:endParaRPr lang="en-US" sz="2400" b="0" dirty="0" smtClean="0">
                  <a:solidFill>
                    <a:schemeClr val="tx1"/>
                  </a:solidFill>
                  <a:latin typeface="Times New Roman" panose="02020603050405020304" pitchFamily="18" charset="0"/>
                  <a:ea typeface="Cambria Math"/>
                  <a:cs typeface="Times New Roman" panose="02020603050405020304" pitchFamily="18" charset="0"/>
                </a:endParaRPr>
              </a:p>
              <a:p>
                <a:pPr marL="349250" lvl="1" indent="0">
                  <a:buNone/>
                </a:pPr>
                <a14:m>
                  <m:oMathPara xmlns:m="http://schemas.openxmlformats.org/officeDocument/2006/math">
                    <m:oMathParaPr>
                      <m:jc m:val="centerGroup"/>
                    </m:oMathParaPr>
                    <m:oMath xmlns:m="http://schemas.openxmlformats.org/officeDocument/2006/math">
                      <m:sSubSup>
                        <m:sSubSupPr>
                          <m:ctrlPr>
                            <a:rPr lang="en-US" sz="2400" i="1">
                              <a:solidFill>
                                <a:schemeClr val="tx1"/>
                              </a:solidFill>
                              <a:latin typeface="Cambria Math"/>
                              <a:ea typeface="Cambria Math"/>
                            </a:rPr>
                          </m:ctrlPr>
                        </m:sSubSupPr>
                        <m:e>
                          <m:r>
                            <a:rPr lang="en-US" sz="2400" i="1">
                              <a:solidFill>
                                <a:schemeClr val="tx1"/>
                              </a:solidFill>
                              <a:latin typeface="Cambria Math"/>
                              <a:ea typeface="Cambria Math"/>
                            </a:rPr>
                            <m:t>𝜎</m:t>
                          </m:r>
                        </m:e>
                        <m:sub>
                          <m:r>
                            <a:rPr lang="en-US" sz="2400" i="1">
                              <a:solidFill>
                                <a:schemeClr val="tx1"/>
                              </a:solidFill>
                              <a:latin typeface="Cambria Math"/>
                              <a:ea typeface="Cambria Math"/>
                            </a:rPr>
                            <m:t>𝑡</m:t>
                          </m:r>
                        </m:sub>
                        <m:sup>
                          <m:r>
                            <a:rPr lang="en-US" sz="2400" i="1">
                              <a:solidFill>
                                <a:schemeClr val="tx1"/>
                              </a:solidFill>
                              <a:latin typeface="Cambria Math"/>
                              <a:ea typeface="Cambria Math"/>
                            </a:rPr>
                            <m:t>2</m:t>
                          </m:r>
                        </m:sup>
                      </m:sSubSup>
                      <m:r>
                        <a:rPr lang="en-US" sz="2400" i="1">
                          <a:solidFill>
                            <a:schemeClr val="tx1"/>
                          </a:solidFill>
                          <a:latin typeface="Cambria Math"/>
                          <a:ea typeface="Cambria Math"/>
                        </a:rPr>
                        <m:t>=</m:t>
                      </m:r>
                      <m:sSub>
                        <m:sSubPr>
                          <m:ctrlPr>
                            <a:rPr lang="en-US" sz="2400" i="1" smtClean="0">
                              <a:solidFill>
                                <a:schemeClr val="tx1"/>
                              </a:solidFill>
                              <a:latin typeface="Cambria Math"/>
                              <a:ea typeface="Cambria Math"/>
                            </a:rPr>
                          </m:ctrlPr>
                        </m:sSubPr>
                        <m:e>
                          <m:r>
                            <a:rPr lang="en-US" sz="2400" i="1" smtClean="0">
                              <a:solidFill>
                                <a:schemeClr val="tx1"/>
                              </a:solidFill>
                              <a:latin typeface="Cambria Math"/>
                              <a:ea typeface="Cambria Math"/>
                            </a:rPr>
                            <m:t>𝛼</m:t>
                          </m:r>
                        </m:e>
                        <m:sub>
                          <m:r>
                            <a:rPr lang="en-US" sz="2400" b="0" i="1" smtClean="0">
                              <a:solidFill>
                                <a:schemeClr val="tx1"/>
                              </a:solidFill>
                              <a:latin typeface="Cambria Math"/>
                              <a:ea typeface="Cambria Math"/>
                            </a:rPr>
                            <m:t>0</m:t>
                          </m:r>
                        </m:sub>
                      </m:sSub>
                      <m:r>
                        <a:rPr lang="en-US" sz="2400" b="0" i="1" smtClean="0">
                          <a:solidFill>
                            <a:schemeClr val="tx1"/>
                          </a:solidFill>
                          <a:latin typeface="Cambria Math"/>
                          <a:ea typeface="Cambria Math"/>
                        </a:rPr>
                        <m:t>+</m:t>
                      </m:r>
                      <m:nary>
                        <m:naryPr>
                          <m:chr m:val="∑"/>
                          <m:limLoc m:val="subSup"/>
                          <m:ctrlPr>
                            <a:rPr lang="en-US" sz="2400" b="0" i="1" smtClean="0">
                              <a:solidFill>
                                <a:schemeClr val="tx1"/>
                              </a:solidFill>
                              <a:latin typeface="Cambria Math"/>
                              <a:ea typeface="Cambria Math"/>
                            </a:rPr>
                          </m:ctrlPr>
                        </m:naryPr>
                        <m:sub>
                          <m:r>
                            <m:rPr>
                              <m:brk m:alnAt="25"/>
                            </m:rPr>
                            <a:rPr lang="en-US" sz="2400" b="0" i="1" smtClean="0">
                              <a:solidFill>
                                <a:schemeClr val="tx1"/>
                              </a:solidFill>
                              <a:latin typeface="Cambria Math"/>
                              <a:ea typeface="Cambria Math"/>
                            </a:rPr>
                            <m:t>𝑖</m:t>
                          </m:r>
                          <m:r>
                            <a:rPr lang="en-US" sz="2400" b="0" i="1" smtClean="0">
                              <a:solidFill>
                                <a:schemeClr val="tx1"/>
                              </a:solidFill>
                              <a:latin typeface="Cambria Math"/>
                              <a:ea typeface="Cambria Math"/>
                            </a:rPr>
                            <m:t>=1</m:t>
                          </m:r>
                        </m:sub>
                        <m:sup>
                          <m:r>
                            <a:rPr lang="en-US" sz="2400" b="0" i="1" smtClean="0">
                              <a:solidFill>
                                <a:schemeClr val="tx1"/>
                              </a:solidFill>
                              <a:latin typeface="Cambria Math"/>
                              <a:ea typeface="Cambria Math"/>
                            </a:rPr>
                            <m:t>𝑄</m:t>
                          </m:r>
                        </m:sup>
                        <m:e>
                          <m:sSub>
                            <m:sSubPr>
                              <m:ctrlPr>
                                <a:rPr lang="en-US" sz="2400" i="1">
                                  <a:solidFill>
                                    <a:schemeClr val="tx1"/>
                                  </a:solidFill>
                                  <a:latin typeface="Cambria Math"/>
                                  <a:ea typeface="Cambria Math"/>
                                </a:rPr>
                              </m:ctrlPr>
                            </m:sSubPr>
                            <m:e>
                              <m:r>
                                <a:rPr lang="en-US" sz="2400" i="1">
                                  <a:solidFill>
                                    <a:schemeClr val="tx1"/>
                                  </a:solidFill>
                                  <a:latin typeface="Cambria Math"/>
                                  <a:ea typeface="Cambria Math"/>
                                </a:rPr>
                                <m:t>𝛼</m:t>
                              </m:r>
                            </m:e>
                            <m:sub>
                              <m:r>
                                <a:rPr lang="en-US" sz="2400" i="1">
                                  <a:solidFill>
                                    <a:schemeClr val="tx1"/>
                                  </a:solidFill>
                                  <a:latin typeface="Cambria Math"/>
                                  <a:ea typeface="Cambria Math"/>
                                </a:rPr>
                                <m:t>𝑖</m:t>
                              </m:r>
                            </m:sub>
                          </m:sSub>
                          <m:sSubSup>
                            <m:sSubSupPr>
                              <m:ctrlPr>
                                <a:rPr lang="en-US" sz="2400" i="1">
                                  <a:solidFill>
                                    <a:schemeClr val="tx1"/>
                                  </a:solidFill>
                                  <a:latin typeface="Cambria Math"/>
                                  <a:ea typeface="Cambria Math"/>
                                </a:rPr>
                              </m:ctrlPr>
                            </m:sSubSupPr>
                            <m:e>
                              <m:r>
                                <a:rPr lang="en-US" sz="2400" i="1">
                                  <a:solidFill>
                                    <a:schemeClr val="tx1"/>
                                  </a:solidFill>
                                  <a:latin typeface="Cambria Math"/>
                                  <a:ea typeface="Cambria Math"/>
                                </a:rPr>
                                <m:t>𝜀</m:t>
                              </m:r>
                            </m:e>
                            <m:sub>
                              <m:r>
                                <a:rPr lang="en-US" sz="2400" i="1">
                                  <a:solidFill>
                                    <a:schemeClr val="tx1"/>
                                  </a:solidFill>
                                  <a:latin typeface="Cambria Math"/>
                                  <a:ea typeface="Cambria Math"/>
                                </a:rPr>
                                <m:t>𝑡</m:t>
                              </m:r>
                              <m:r>
                                <a:rPr lang="en-US" sz="2400" i="1">
                                  <a:solidFill>
                                    <a:schemeClr val="tx1"/>
                                  </a:solidFill>
                                  <a:latin typeface="Cambria Math"/>
                                  <a:ea typeface="Cambria Math"/>
                                </a:rPr>
                                <m:t>−</m:t>
                              </m:r>
                              <m:r>
                                <a:rPr lang="en-US" sz="2400" i="1">
                                  <a:solidFill>
                                    <a:schemeClr val="tx1"/>
                                  </a:solidFill>
                                  <a:latin typeface="Cambria Math"/>
                                  <a:ea typeface="Cambria Math"/>
                                </a:rPr>
                                <m:t>𝑖</m:t>
                              </m:r>
                            </m:sub>
                            <m:sup>
                              <m:r>
                                <a:rPr lang="en-US" sz="2400" i="1">
                                  <a:solidFill>
                                    <a:schemeClr val="tx1"/>
                                  </a:solidFill>
                                  <a:latin typeface="Cambria Math"/>
                                  <a:ea typeface="Cambria Math"/>
                                </a:rPr>
                                <m:t>2</m:t>
                              </m:r>
                            </m:sup>
                          </m:sSubSup>
                        </m:e>
                      </m:nary>
                      <m:r>
                        <a:rPr lang="en-US" sz="2400" b="0" i="1" smtClean="0">
                          <a:solidFill>
                            <a:schemeClr val="tx1"/>
                          </a:solidFill>
                          <a:latin typeface="Cambria Math"/>
                          <a:ea typeface="Cambria Math"/>
                        </a:rPr>
                        <m:t>+</m:t>
                      </m:r>
                      <m:nary>
                        <m:naryPr>
                          <m:chr m:val="∑"/>
                          <m:limLoc m:val="subSup"/>
                          <m:ctrlPr>
                            <a:rPr lang="en-US" sz="2400" i="1">
                              <a:solidFill>
                                <a:schemeClr val="tx1"/>
                              </a:solidFill>
                              <a:latin typeface="Cambria Math"/>
                              <a:ea typeface="Cambria Math"/>
                            </a:rPr>
                          </m:ctrlPr>
                        </m:naryPr>
                        <m:sub>
                          <m:r>
                            <m:rPr>
                              <m:brk m:alnAt="1"/>
                            </m:rPr>
                            <a:rPr lang="en-US" sz="2400" b="0" i="1" smtClean="0">
                              <a:solidFill>
                                <a:schemeClr val="tx1"/>
                              </a:solidFill>
                              <a:latin typeface="Cambria Math"/>
                              <a:ea typeface="Cambria Math"/>
                            </a:rPr>
                            <m:t>𝑗</m:t>
                          </m:r>
                          <m:r>
                            <a:rPr lang="en-US" sz="2400" i="1">
                              <a:solidFill>
                                <a:schemeClr val="tx1"/>
                              </a:solidFill>
                              <a:latin typeface="Cambria Math"/>
                              <a:ea typeface="Cambria Math"/>
                            </a:rPr>
                            <m:t>=1</m:t>
                          </m:r>
                        </m:sub>
                        <m:sup>
                          <m:r>
                            <a:rPr lang="en-US" sz="2400" b="0" i="1" smtClean="0">
                              <a:solidFill>
                                <a:schemeClr val="tx1"/>
                              </a:solidFill>
                              <a:latin typeface="Cambria Math"/>
                              <a:ea typeface="Cambria Math"/>
                            </a:rPr>
                            <m:t>𝑃</m:t>
                          </m:r>
                        </m:sup>
                        <m:e>
                          <m:sSub>
                            <m:sSubPr>
                              <m:ctrlPr>
                                <a:rPr lang="en-US" sz="2400" i="1">
                                  <a:solidFill>
                                    <a:schemeClr val="tx1"/>
                                  </a:solidFill>
                                  <a:latin typeface="Cambria Math"/>
                                  <a:ea typeface="Cambria Math"/>
                                </a:rPr>
                              </m:ctrlPr>
                            </m:sSubPr>
                            <m:e>
                              <m:r>
                                <a:rPr lang="en-US" sz="2400" i="1" smtClean="0">
                                  <a:solidFill>
                                    <a:schemeClr val="tx1"/>
                                  </a:solidFill>
                                  <a:latin typeface="Cambria Math"/>
                                  <a:ea typeface="Cambria Math"/>
                                </a:rPr>
                                <m:t>𝛾</m:t>
                              </m:r>
                            </m:e>
                            <m:sub>
                              <m:r>
                                <a:rPr lang="en-US" sz="2400" b="0" i="1" smtClean="0">
                                  <a:solidFill>
                                    <a:schemeClr val="tx1"/>
                                  </a:solidFill>
                                  <a:latin typeface="Cambria Math"/>
                                  <a:ea typeface="Cambria Math"/>
                                </a:rPr>
                                <m:t>𝑗</m:t>
                              </m:r>
                            </m:sub>
                          </m:sSub>
                          <m:sSubSup>
                            <m:sSubSupPr>
                              <m:ctrlPr>
                                <a:rPr lang="en-US" sz="2400" i="1">
                                  <a:solidFill>
                                    <a:schemeClr val="tx1"/>
                                  </a:solidFill>
                                  <a:latin typeface="Cambria Math"/>
                                  <a:ea typeface="Cambria Math"/>
                                </a:rPr>
                              </m:ctrlPr>
                            </m:sSubSupPr>
                            <m:e>
                              <m:r>
                                <a:rPr lang="en-US" sz="2400" i="1" smtClean="0">
                                  <a:solidFill>
                                    <a:schemeClr val="tx1"/>
                                  </a:solidFill>
                                  <a:latin typeface="Cambria Math"/>
                                  <a:ea typeface="Cambria Math"/>
                                </a:rPr>
                                <m:t>𝜎</m:t>
                              </m:r>
                            </m:e>
                            <m:sub>
                              <m:r>
                                <a:rPr lang="en-US" sz="2400" i="1">
                                  <a:solidFill>
                                    <a:schemeClr val="tx1"/>
                                  </a:solidFill>
                                  <a:latin typeface="Cambria Math"/>
                                  <a:ea typeface="Cambria Math"/>
                                </a:rPr>
                                <m:t>𝑡</m:t>
                              </m:r>
                              <m:r>
                                <a:rPr lang="en-US" sz="2400" i="1">
                                  <a:solidFill>
                                    <a:schemeClr val="tx1"/>
                                  </a:solidFill>
                                  <a:latin typeface="Cambria Math"/>
                                  <a:ea typeface="Cambria Math"/>
                                </a:rPr>
                                <m:t>−</m:t>
                              </m:r>
                              <m:r>
                                <a:rPr lang="en-US" sz="2400" b="0" i="1" smtClean="0">
                                  <a:solidFill>
                                    <a:schemeClr val="tx1"/>
                                  </a:solidFill>
                                  <a:latin typeface="Cambria Math"/>
                                  <a:ea typeface="Cambria Math"/>
                                </a:rPr>
                                <m:t>𝑗</m:t>
                              </m:r>
                            </m:sub>
                            <m:sup>
                              <m:r>
                                <a:rPr lang="en-US" sz="2400" i="1">
                                  <a:solidFill>
                                    <a:schemeClr val="tx1"/>
                                  </a:solidFill>
                                  <a:latin typeface="Cambria Math"/>
                                  <a:ea typeface="Cambria Math"/>
                                </a:rPr>
                                <m:t>2</m:t>
                              </m:r>
                            </m:sup>
                          </m:sSubSup>
                        </m:e>
                      </m:nary>
                    </m:oMath>
                  </m:oMathPara>
                </a14:m>
                <a:endParaRPr lang="en-US" sz="2400" dirty="0" smtClean="0">
                  <a:solidFill>
                    <a:schemeClr val="tx1"/>
                  </a:solidFill>
                  <a:latin typeface="Times New Roman" panose="02020603050405020304" pitchFamily="18" charset="0"/>
                  <a:ea typeface="Cambria Math"/>
                </a:endParaRPr>
              </a:p>
              <a:p>
                <a:pPr lvl="1"/>
                <a:r>
                  <a:rPr lang="en-US" dirty="0">
                    <a:solidFill>
                      <a:schemeClr val="tx1"/>
                    </a:solidFill>
                    <a:latin typeface="Times New Roman" panose="02020603050405020304" pitchFamily="18" charset="0"/>
                    <a:ea typeface="Cambria Math"/>
                  </a:rPr>
                  <a:t>Independent </a:t>
                </a:r>
                <a:r>
                  <a:rPr lang="en-US" dirty="0" smtClean="0">
                    <a:solidFill>
                      <a:schemeClr val="tx1"/>
                    </a:solidFill>
                    <a:latin typeface="Times New Roman" panose="02020603050405020304" pitchFamily="18" charset="0"/>
                    <a:ea typeface="Cambria Math"/>
                  </a:rPr>
                  <a:t>assumption invalid                </a:t>
                </a:r>
                <a:r>
                  <a:rPr lang="en-US" dirty="0">
                    <a:solidFill>
                      <a:schemeClr val="tx1"/>
                    </a:solidFill>
                    <a:latin typeface="Times New Roman" panose="02020603050405020304" pitchFamily="18" charset="0"/>
                    <a:ea typeface="Cambria Math"/>
                  </a:rPr>
                  <a:t>Autocorrelated error</a:t>
                </a:r>
              </a:p>
              <a:p>
                <a:pPr lvl="1"/>
                <a:r>
                  <a:rPr lang="en-US" dirty="0">
                    <a:solidFill>
                      <a:schemeClr val="tx1"/>
                    </a:solidFill>
                    <a:latin typeface="Times New Roman" panose="02020603050405020304" pitchFamily="18" charset="0"/>
                    <a:ea typeface="Cambria Math"/>
                  </a:rPr>
                  <a:t>Homosedasity assumption invalid             </a:t>
                </a:r>
                <a:r>
                  <a:rPr lang="en-US" dirty="0" smtClean="0">
                    <a:solidFill>
                      <a:schemeClr val="tx1"/>
                    </a:solidFill>
                    <a:latin typeface="Times New Roman" panose="02020603050405020304" pitchFamily="18" charset="0"/>
                    <a:ea typeface="Cambria Math"/>
                  </a:rPr>
                  <a:t>Heterosedastic error </a:t>
                </a:r>
              </a:p>
              <a:p>
                <a:pPr marL="349250" lvl="1" indent="0">
                  <a:buNone/>
                </a:pPr>
                <a:endParaRPr lang="en-US" sz="2400" b="0" dirty="0" smtClean="0">
                  <a:solidFill>
                    <a:schemeClr val="tx1"/>
                  </a:solidFill>
                  <a:latin typeface="Times New Roman" panose="02020603050405020304" pitchFamily="18" charset="0"/>
                  <a:ea typeface="Cambria Math"/>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71600"/>
                <a:ext cx="8229600" cy="5105400"/>
              </a:xfrm>
              <a:blipFill rotWithShape="1">
                <a:blip r:embed="rId2" cstate="print"/>
                <a:stretch>
                  <a:fillRect l="-1481" t="-1193"/>
                </a:stretch>
              </a:blipFill>
            </p:spPr>
            <p:txBody>
              <a:bodyPr/>
              <a:lstStyle/>
              <a:p>
                <a:r>
                  <a:rPr lang="en-US">
                    <a:noFill/>
                  </a:rPr>
                  <a:t> </a:t>
                </a:r>
              </a:p>
            </p:txBody>
          </p:sp>
        </mc:Fallback>
      </mc:AlternateContent>
      <p:sp>
        <p:nvSpPr>
          <p:cNvPr id="4" name="TextBox 3"/>
          <p:cNvSpPr txBox="1"/>
          <p:nvPr/>
        </p:nvSpPr>
        <p:spPr>
          <a:xfrm>
            <a:off x="6471474" y="3363674"/>
            <a:ext cx="2672526" cy="400110"/>
          </a:xfrm>
          <a:prstGeom prst="rect">
            <a:avLst/>
          </a:prstGeom>
          <a:noFill/>
        </p:spPr>
        <p:txBody>
          <a:bodyPr wrap="none" rtlCol="0">
            <a:spAutoFit/>
          </a:bodyPr>
          <a:lstStyle/>
          <a:p>
            <a:r>
              <a:rPr lang="en-US" sz="2000" dirty="0" smtClean="0"/>
              <a:t>Linear regression model</a:t>
            </a:r>
            <a:endParaRPr lang="en-US" sz="2000" dirty="0"/>
          </a:p>
        </p:txBody>
      </p:sp>
      <p:sp>
        <p:nvSpPr>
          <p:cNvPr id="5" name="TextBox 4"/>
          <p:cNvSpPr txBox="1"/>
          <p:nvPr/>
        </p:nvSpPr>
        <p:spPr>
          <a:xfrm>
            <a:off x="6547674" y="3744674"/>
            <a:ext cx="2281394" cy="400110"/>
          </a:xfrm>
          <a:prstGeom prst="rect">
            <a:avLst/>
          </a:prstGeom>
          <a:noFill/>
        </p:spPr>
        <p:txBody>
          <a:bodyPr wrap="none" rtlCol="0">
            <a:spAutoFit/>
          </a:bodyPr>
          <a:lstStyle/>
          <a:p>
            <a:r>
              <a:rPr lang="en-US" sz="2000" dirty="0" smtClean="0"/>
              <a:t>Autocorrelated error</a:t>
            </a:r>
            <a:endParaRPr lang="en-US" sz="2000" dirty="0"/>
          </a:p>
        </p:txBody>
      </p:sp>
      <p:sp>
        <p:nvSpPr>
          <p:cNvPr id="6" name="TextBox 5"/>
          <p:cNvSpPr txBox="1"/>
          <p:nvPr/>
        </p:nvSpPr>
        <p:spPr>
          <a:xfrm>
            <a:off x="6586660" y="4125674"/>
            <a:ext cx="2252540" cy="400110"/>
          </a:xfrm>
          <a:prstGeom prst="rect">
            <a:avLst/>
          </a:prstGeom>
          <a:noFill/>
        </p:spPr>
        <p:txBody>
          <a:bodyPr wrap="none" rtlCol="0">
            <a:spAutoFit/>
          </a:bodyPr>
          <a:lstStyle/>
          <a:p>
            <a:r>
              <a:rPr lang="en-US" sz="2000" dirty="0"/>
              <a:t>H</a:t>
            </a:r>
            <a:r>
              <a:rPr lang="en-US" sz="2000" dirty="0" smtClean="0"/>
              <a:t>eterosedastic error</a:t>
            </a:r>
            <a:endParaRPr lang="en-US" sz="2000" dirty="0"/>
          </a:p>
        </p:txBody>
      </p:sp>
      <p:cxnSp>
        <p:nvCxnSpPr>
          <p:cNvPr id="8" name="Straight Arrow Connector 7"/>
          <p:cNvCxnSpPr/>
          <p:nvPr/>
        </p:nvCxnSpPr>
        <p:spPr>
          <a:xfrm>
            <a:off x="5715000" y="3563729"/>
            <a:ext cx="6096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5715000" y="4354274"/>
            <a:ext cx="6096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Slide Number Placeholder 9"/>
          <p:cNvSpPr>
            <a:spLocks noGrp="1"/>
          </p:cNvSpPr>
          <p:nvPr>
            <p:ph type="sldNum" sz="quarter" idx="12"/>
          </p:nvPr>
        </p:nvSpPr>
        <p:spPr/>
        <p:txBody>
          <a:bodyPr/>
          <a:lstStyle/>
          <a:p>
            <a:fld id="{7F5CE407-6216-4202-80E4-A30DC2F709B2}" type="slidenum">
              <a:rPr lang="en-US" smtClean="0">
                <a:solidFill>
                  <a:prstClr val="white"/>
                </a:solidFill>
              </a:rPr>
              <a:pPr/>
              <a:t>58</a:t>
            </a:fld>
            <a:endParaRPr lang="en-US">
              <a:solidFill>
                <a:prstClr val="white"/>
              </a:solidFill>
            </a:endParaRPr>
          </a:p>
        </p:txBody>
      </p:sp>
      <p:sp>
        <p:nvSpPr>
          <p:cNvPr id="7" name="Right Arrow 6"/>
          <p:cNvSpPr/>
          <p:nvPr/>
        </p:nvSpPr>
        <p:spPr>
          <a:xfrm>
            <a:off x="5083628" y="5486399"/>
            <a:ext cx="631371" cy="1415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a:off x="5105396" y="5889177"/>
            <a:ext cx="631371" cy="1415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79248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imes New Roman" panose="02020603050405020304" pitchFamily="18" charset="0"/>
                <a:cs typeface="Times New Roman" panose="02020603050405020304" pitchFamily="18" charset="0"/>
              </a:rPr>
              <a:t>Import Data</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1905000"/>
            <a:ext cx="4495800" cy="1981200"/>
          </a:xfrm>
          <a:ln>
            <a:solidFill>
              <a:schemeClr val="tx1"/>
            </a:solidFill>
          </a:ln>
        </p:spPr>
        <p:txBody>
          <a:bodyPr>
            <a:noAutofit/>
          </a:bodyPr>
          <a:lstStyle/>
          <a:p>
            <a:pPr marL="0" indent="0">
              <a:spcBef>
                <a:spcPts val="0"/>
              </a:spcBef>
              <a:buNone/>
            </a:pPr>
            <a:r>
              <a:rPr lang="en-US" sz="2000" b="1" dirty="0" smtClean="0">
                <a:solidFill>
                  <a:schemeClr val="tx1"/>
                </a:solidFill>
                <a:latin typeface="Times New Roman" panose="02020603050405020304" pitchFamily="18" charset="0"/>
                <a:cs typeface="Times New Roman" panose="02020603050405020304" pitchFamily="18" charset="0"/>
              </a:rPr>
              <a:t>DATA</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st.return</a:t>
            </a:r>
            <a:r>
              <a:rPr lang="en-US" sz="2000" dirty="0">
                <a:solidFill>
                  <a:schemeClr val="tx1"/>
                </a:solidFill>
                <a:latin typeface="Times New Roman" panose="02020603050405020304" pitchFamily="18" charset="0"/>
                <a:cs typeface="Times New Roman" panose="02020603050405020304" pitchFamily="18" charset="0"/>
              </a:rPr>
              <a:t>;</a:t>
            </a:r>
          </a:p>
          <a:p>
            <a:pPr marL="0" indent="0">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	</a:t>
            </a:r>
            <a:r>
              <a:rPr lang="en-US" sz="2000" b="1" dirty="0" smtClean="0">
                <a:solidFill>
                  <a:schemeClr val="tx1"/>
                </a:solidFill>
                <a:latin typeface="Times New Roman" panose="02020603050405020304" pitchFamily="18" charset="0"/>
                <a:cs typeface="Times New Roman" panose="02020603050405020304" pitchFamily="18" charset="0"/>
              </a:rPr>
              <a:t>INFILE</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SBUXreturn.txt" </a:t>
            </a:r>
            <a:endParaRPr lang="en-US" sz="2000" dirty="0" smtClean="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firstobs</a:t>
            </a:r>
            <a:r>
              <a:rPr lang="en-US" sz="2000" dirty="0" smtClean="0">
                <a:solidFill>
                  <a:schemeClr val="tx1"/>
                </a:solidFill>
                <a:latin typeface="Times New Roman" panose="02020603050405020304" pitchFamily="18" charset="0"/>
                <a:cs typeface="Times New Roman" panose="02020603050405020304" pitchFamily="18" charset="0"/>
              </a:rPr>
              <a:t>=</a:t>
            </a:r>
            <a:r>
              <a:rPr lang="en-US" sz="2000" b="1" dirty="0" smtClean="0">
                <a:solidFill>
                  <a:schemeClr val="tx1"/>
                </a:solidFill>
                <a:latin typeface="Times New Roman" panose="02020603050405020304" pitchFamily="18" charset="0"/>
                <a:cs typeface="Times New Roman" panose="02020603050405020304" pitchFamily="18" charset="0"/>
              </a:rPr>
              <a:t>2</a:t>
            </a:r>
            <a:r>
              <a:rPr lang="en-US" sz="2000" dirty="0">
                <a:solidFill>
                  <a:schemeClr val="tx1"/>
                </a:solidFill>
                <a:latin typeface="Times New Roman" panose="02020603050405020304" pitchFamily="18" charset="0"/>
                <a:cs typeface="Times New Roman" panose="02020603050405020304" pitchFamily="18" charset="0"/>
              </a:rPr>
              <a:t>;</a:t>
            </a:r>
          </a:p>
          <a:p>
            <a:pPr marL="0" indent="0">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	</a:t>
            </a:r>
            <a:r>
              <a:rPr lang="en-US" sz="2000" b="1" dirty="0" smtClean="0">
                <a:solidFill>
                  <a:schemeClr val="tx1"/>
                </a:solidFill>
                <a:latin typeface="Times New Roman" panose="02020603050405020304" pitchFamily="18" charset="0"/>
                <a:cs typeface="Times New Roman" panose="02020603050405020304" pitchFamily="18" charset="0"/>
              </a:rPr>
              <a:t>INPUT</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Date YYMMDD10. r;</a:t>
            </a:r>
          </a:p>
          <a:p>
            <a:pPr marL="0" indent="0">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	</a:t>
            </a:r>
            <a:r>
              <a:rPr lang="en-US" sz="2000" b="1" dirty="0" smtClean="0">
                <a:solidFill>
                  <a:schemeClr val="tx1"/>
                </a:solidFill>
                <a:latin typeface="Times New Roman" panose="02020603050405020304" pitchFamily="18" charset="0"/>
                <a:cs typeface="Times New Roman" panose="02020603050405020304" pitchFamily="18" charset="0"/>
              </a:rPr>
              <a:t>FORMAT</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Date Date9.;</a:t>
            </a:r>
          </a:p>
          <a:p>
            <a:pPr marL="0" indent="0">
              <a:spcBef>
                <a:spcPts val="0"/>
              </a:spcBef>
              <a:buNone/>
            </a:pPr>
            <a:r>
              <a:rPr lang="en-US" sz="2000" b="1" dirty="0" smtClean="0">
                <a:solidFill>
                  <a:schemeClr val="tx1"/>
                </a:solidFill>
                <a:latin typeface="Times New Roman" panose="02020603050405020304" pitchFamily="18" charset="0"/>
                <a:cs typeface="Times New Roman" panose="02020603050405020304" pitchFamily="18" charset="0"/>
              </a:rPr>
              <a:t>RUN</a:t>
            </a:r>
            <a:r>
              <a:rPr lang="en-US" sz="2000" dirty="0" smtClean="0">
                <a:solidFill>
                  <a:schemeClr val="tx1"/>
                </a:solidFill>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5892" y="2286000"/>
            <a:ext cx="2429908"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886778" y="1824335"/>
            <a:ext cx="1270348" cy="461665"/>
          </a:xfrm>
          <a:prstGeom prst="rect">
            <a:avLst/>
          </a:prstGeom>
          <a:noFill/>
        </p:spPr>
        <p:txBody>
          <a:bodyPr wrap="none" rtlCol="0">
            <a:spAutoFit/>
          </a:bodyPr>
          <a:lstStyle/>
          <a:p>
            <a:r>
              <a:rPr lang="en-US" sz="2400" dirty="0" err="1"/>
              <a:t>s</a:t>
            </a:r>
            <a:r>
              <a:rPr lang="en-US" sz="2400" dirty="0" err="1" smtClean="0"/>
              <a:t>t.return</a:t>
            </a:r>
            <a:endParaRPr lang="en-US" sz="2400" dirty="0"/>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4352925"/>
            <a:ext cx="244792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a:off x="4419600" y="4800600"/>
            <a:ext cx="990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0" y="3983593"/>
            <a:ext cx="2141933" cy="461665"/>
          </a:xfrm>
          <a:prstGeom prst="rect">
            <a:avLst/>
          </a:prstGeom>
        </p:spPr>
        <p:txBody>
          <a:bodyPr wrap="none">
            <a:spAutoFit/>
          </a:bodyPr>
          <a:lstStyle/>
          <a:p>
            <a:r>
              <a:rPr lang="en-US" sz="2400" dirty="0"/>
              <a:t>SBUXreturn.txt</a:t>
            </a:r>
          </a:p>
        </p:txBody>
      </p:sp>
      <p:sp>
        <p:nvSpPr>
          <p:cNvPr id="7" name="Slide Number Placeholder 6"/>
          <p:cNvSpPr>
            <a:spLocks noGrp="1"/>
          </p:cNvSpPr>
          <p:nvPr>
            <p:ph type="sldNum" sz="quarter" idx="12"/>
          </p:nvPr>
        </p:nvSpPr>
        <p:spPr/>
        <p:txBody>
          <a:bodyPr/>
          <a:lstStyle/>
          <a:p>
            <a:fld id="{7F5CE407-6216-4202-80E4-A30DC2F709B2}" type="slidenum">
              <a:rPr lang="en-US" smtClean="0">
                <a:solidFill>
                  <a:prstClr val="white"/>
                </a:solidFill>
              </a:rPr>
              <a:pPr/>
              <a:t>59</a:t>
            </a:fld>
            <a:endParaRPr lang="en-US">
              <a:solidFill>
                <a:prstClr val="white"/>
              </a:solidFill>
            </a:endParaRPr>
          </a:p>
        </p:txBody>
      </p:sp>
    </p:spTree>
    <p:extLst>
      <p:ext uri="{BB962C8B-B14F-4D97-AF65-F5344CB8AC3E}">
        <p14:creationId xmlns:p14="http://schemas.microsoft.com/office/powerpoint/2010/main" val="3367921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33515"/>
            <a:ext cx="8042276" cy="651878"/>
          </a:xfrm>
        </p:spPr>
        <p:txBody>
          <a:bodyPr/>
          <a:lstStyle/>
          <a:p>
            <a:pPr algn="l"/>
            <a:r>
              <a:rPr lang="en-US" dirty="0">
                <a:latin typeface="Times New Roman"/>
                <a:cs typeface="Times New Roman"/>
              </a:rPr>
              <a:t>Risk Management</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49275" y="942771"/>
                <a:ext cx="8042276" cy="5656621"/>
              </a:xfrm>
            </p:spPr>
            <p:txBody>
              <a:bodyPr/>
              <a:lstStyle/>
              <a:p>
                <a:r>
                  <a:rPr lang="en-US" dirty="0" smtClean="0">
                    <a:solidFill>
                      <a:schemeClr val="tx1"/>
                    </a:solidFill>
                    <a:latin typeface="Times New Roman"/>
                    <a:cs typeface="Times New Roman"/>
                  </a:rPr>
                  <a:t>Given some confidence level </a:t>
                </a:r>
                <a14:m>
                  <m:oMath xmlns:m="http://schemas.openxmlformats.org/officeDocument/2006/math">
                    <m:r>
                      <a:rPr lang="en-US" i="1" dirty="0" smtClean="0">
                        <a:solidFill>
                          <a:schemeClr val="tx1"/>
                        </a:solidFill>
                        <a:latin typeface="Cambria Math"/>
                        <a:cs typeface="Times New Roman"/>
                      </a:rPr>
                      <m:t>𝛼</m:t>
                    </m:r>
                    <m:r>
                      <a:rPr lang="en-US" i="1" dirty="0" smtClean="0">
                        <a:solidFill>
                          <a:schemeClr val="tx1"/>
                        </a:solidFill>
                        <a:latin typeface="Cambria Math"/>
                        <a:ea typeface="Cambria Math"/>
                        <a:cs typeface="Times New Roman"/>
                      </a:rPr>
                      <m:t>∈</m:t>
                    </m:r>
                    <m:d>
                      <m:dPr>
                        <m:ctrlPr>
                          <a:rPr lang="en-US" i="1" dirty="0" smtClean="0">
                            <a:solidFill>
                              <a:schemeClr val="tx1"/>
                            </a:solidFill>
                            <a:latin typeface="Cambria Math"/>
                            <a:cs typeface="Times New Roman"/>
                          </a:rPr>
                        </m:ctrlPr>
                      </m:dPr>
                      <m:e>
                        <m:r>
                          <a:rPr lang="en-US" i="1" dirty="0">
                            <a:solidFill>
                              <a:schemeClr val="tx1"/>
                            </a:solidFill>
                            <a:latin typeface="Cambria Math"/>
                            <a:cs typeface="Times New Roman"/>
                          </a:rPr>
                          <m:t>0</m:t>
                        </m:r>
                        <m:r>
                          <a:rPr lang="en-US" b="0" i="1" dirty="0" smtClean="0">
                            <a:solidFill>
                              <a:schemeClr val="tx1"/>
                            </a:solidFill>
                            <a:latin typeface="Cambria Math"/>
                            <a:cs typeface="Times New Roman"/>
                          </a:rPr>
                          <m:t>,</m:t>
                        </m:r>
                        <m:r>
                          <a:rPr lang="en-US" i="1" dirty="0">
                            <a:solidFill>
                              <a:schemeClr val="tx1"/>
                            </a:solidFill>
                            <a:latin typeface="Cambria Math"/>
                            <a:cs typeface="Times New Roman"/>
                          </a:rPr>
                          <m:t>1</m:t>
                        </m:r>
                      </m:e>
                    </m:d>
                  </m:oMath>
                </a14:m>
                <a:r>
                  <a:rPr lang="en-US" dirty="0" smtClean="0">
                    <a:solidFill>
                      <a:schemeClr val="tx1"/>
                    </a:solidFill>
                    <a:latin typeface="Times New Roman"/>
                    <a:cs typeface="Times New Roman"/>
                  </a:rPr>
                  <a:t>. The </a:t>
                </a:r>
                <a:r>
                  <a:rPr lang="en-US" dirty="0" err="1" smtClean="0">
                    <a:solidFill>
                      <a:schemeClr val="tx1"/>
                    </a:solidFill>
                    <a:latin typeface="Times New Roman"/>
                    <a:cs typeface="Times New Roman"/>
                  </a:rPr>
                  <a:t>VaR</a:t>
                </a:r>
                <a:r>
                  <a:rPr lang="en-US" dirty="0" smtClean="0">
                    <a:solidFill>
                      <a:schemeClr val="tx1"/>
                    </a:solidFill>
                    <a:latin typeface="Times New Roman"/>
                    <a:cs typeface="Times New Roman"/>
                  </a:rPr>
                  <a:t> of our portfolio at the confidence level α  is given by the smallest </a:t>
                </a:r>
                <a:r>
                  <a:rPr lang="en-US" dirty="0" smtClean="0">
                    <a:solidFill>
                      <a:schemeClr val="tx1"/>
                    </a:solidFill>
                    <a:latin typeface="Times New Roman"/>
                    <a:cs typeface="Times New Roman"/>
                  </a:rPr>
                  <a:t>value </a:t>
                </a:r>
                <a14:m>
                  <m:oMath xmlns:m="http://schemas.openxmlformats.org/officeDocument/2006/math">
                    <m:r>
                      <a:rPr lang="en-US" i="1" dirty="0" smtClean="0">
                        <a:solidFill>
                          <a:schemeClr val="tx1"/>
                        </a:solidFill>
                        <a:latin typeface="Cambria Math"/>
                        <a:cs typeface="Times New Roman"/>
                      </a:rPr>
                      <m:t>𝑙</m:t>
                    </m:r>
                  </m:oMath>
                </a14:m>
                <a:r>
                  <a:rPr lang="en-US" dirty="0" smtClean="0">
                    <a:solidFill>
                      <a:schemeClr val="tx1"/>
                    </a:solidFill>
                    <a:latin typeface="Times New Roman"/>
                    <a:cs typeface="Times New Roman"/>
                  </a:rPr>
                  <a:t> such that the probability that the loss </a:t>
                </a:r>
                <a14:m>
                  <m:oMath xmlns:m="http://schemas.openxmlformats.org/officeDocument/2006/math">
                    <m:r>
                      <a:rPr lang="en-US" i="1" dirty="0" smtClean="0">
                        <a:solidFill>
                          <a:schemeClr val="tx1"/>
                        </a:solidFill>
                        <a:latin typeface="Cambria Math"/>
                        <a:cs typeface="Times New Roman"/>
                      </a:rPr>
                      <m:t>𝐿</m:t>
                    </m:r>
                  </m:oMath>
                </a14:m>
                <a:r>
                  <a:rPr lang="en-US" dirty="0" smtClean="0">
                    <a:solidFill>
                      <a:schemeClr val="tx1"/>
                    </a:solidFill>
                    <a:latin typeface="Times New Roman"/>
                    <a:cs typeface="Times New Roman"/>
                  </a:rPr>
                  <a:t> exceeds </a:t>
                </a:r>
                <a14:m>
                  <m:oMath xmlns:m="http://schemas.openxmlformats.org/officeDocument/2006/math">
                    <m:r>
                      <a:rPr lang="en-US" i="1" dirty="0" smtClean="0">
                        <a:solidFill>
                          <a:schemeClr val="tx1"/>
                        </a:solidFill>
                        <a:latin typeface="Cambria Math"/>
                        <a:cs typeface="Times New Roman"/>
                      </a:rPr>
                      <m:t>𝑙</m:t>
                    </m:r>
                  </m:oMath>
                </a14:m>
                <a:r>
                  <a:rPr lang="en-US" dirty="0" smtClean="0">
                    <a:solidFill>
                      <a:schemeClr val="tx1"/>
                    </a:solidFill>
                    <a:latin typeface="Times New Roman"/>
                    <a:cs typeface="Times New Roman"/>
                  </a:rPr>
                  <a:t> is no larger than</a:t>
                </a:r>
                <a14:m>
                  <m:oMath xmlns:m="http://schemas.openxmlformats.org/officeDocument/2006/math">
                    <m:r>
                      <a:rPr lang="en-US" b="0" i="0" dirty="0" smtClean="0">
                        <a:solidFill>
                          <a:schemeClr val="tx1"/>
                        </a:solidFill>
                        <a:latin typeface="Cambria Math"/>
                        <a:cs typeface="Times New Roman"/>
                      </a:rPr>
                      <m:t>  </m:t>
                    </m:r>
                    <m:r>
                      <a:rPr lang="en-US" i="1" dirty="0">
                        <a:solidFill>
                          <a:schemeClr val="tx1"/>
                        </a:solidFill>
                        <a:latin typeface="Cambria Math"/>
                        <a:cs typeface="Times New Roman"/>
                      </a:rPr>
                      <m:t>𝛼</m:t>
                    </m:r>
                  </m:oMath>
                </a14:m>
                <a:r>
                  <a:rPr lang="en-US" dirty="0" smtClean="0">
                    <a:solidFill>
                      <a:schemeClr val="tx1"/>
                    </a:solidFill>
                    <a:latin typeface="Times New Roman"/>
                    <a:cs typeface="Times New Roman"/>
                  </a:rPr>
                  <a:t>.</a:t>
                </a:r>
                <a:endParaRPr lang="en-US" dirty="0">
                  <a:solidFill>
                    <a:schemeClr val="tx1"/>
                  </a:solidFill>
                  <a:latin typeface="Times New Roman"/>
                  <a:cs typeface="Times New Roman"/>
                </a:endParaRPr>
              </a:p>
              <a:p>
                <a:pPr marL="0" indent="0">
                  <a:buNone/>
                </a:pPr>
                <a:endParaRPr lang="en-US" dirty="0" smtClean="0">
                  <a:solidFill>
                    <a:schemeClr val="tx1"/>
                  </a:solidFill>
                  <a:latin typeface="Times New Roman"/>
                  <a:cs typeface="Times New Roman"/>
                </a:endParaRPr>
              </a:p>
              <a:p>
                <a:endParaRPr lang="en-US" dirty="0" smtClean="0">
                  <a:solidFill>
                    <a:schemeClr val="tx1"/>
                  </a:solidFill>
                </a:endParaRPr>
              </a:p>
              <a:p>
                <a:pPr marL="0" indent="0">
                  <a:buNone/>
                </a:pPr>
                <a:endParaRPr lang="en-US" dirty="0" smtClean="0">
                  <a:solidFill>
                    <a:schemeClr val="tx1"/>
                  </a:solidFill>
                  <a:latin typeface="Times New Roman"/>
                  <a:cs typeface="Times New Roman"/>
                </a:endParaRPr>
              </a:p>
              <a:p>
                <a:endParaRPr lang="en-US" dirty="0">
                  <a:solidFill>
                    <a:schemeClr val="tx1"/>
                  </a:solidFill>
                  <a:latin typeface="Times New Roman"/>
                  <a:cs typeface="Times New Roman"/>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49275" y="942771"/>
                <a:ext cx="8042276" cy="5656621"/>
              </a:xfrm>
              <a:blipFill rotWithShape="1">
                <a:blip r:embed="rId2"/>
                <a:stretch>
                  <a:fillRect l="-1061" t="-862"/>
                </a:stretch>
              </a:blipFill>
            </p:spPr>
            <p:txBody>
              <a:bodyPr/>
              <a:lstStyle/>
              <a:p>
                <a:r>
                  <a:rPr lang="en-US">
                    <a:noFill/>
                  </a:rPr>
                  <a:t> </a:t>
                </a:r>
              </a:p>
            </p:txBody>
          </p:sp>
        </mc:Fallback>
      </mc:AlternateContent>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6399" y="2272765"/>
            <a:ext cx="5212801" cy="432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7F5CE407-6216-4202-80E4-A30DC2F709B2}" type="slidenum">
              <a:rPr lang="en-US" smtClean="0"/>
              <a:pPr/>
              <a:t>6</a:t>
            </a:fld>
            <a:endParaRPr lang="en-US"/>
          </a:p>
        </p:txBody>
      </p:sp>
    </p:spTree>
    <p:extLst>
      <p:ext uri="{BB962C8B-B14F-4D97-AF65-F5344CB8AC3E}">
        <p14:creationId xmlns:p14="http://schemas.microsoft.com/office/powerpoint/2010/main" val="2845051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1524000" y="304800"/>
            <a:ext cx="603148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628900" y="5232737"/>
            <a:ext cx="4381500" cy="1015663"/>
          </a:xfrm>
          <a:prstGeom prst="rect">
            <a:avLst/>
          </a:prstGeom>
          <a:ln>
            <a:solidFill>
              <a:schemeClr val="tx1"/>
            </a:solidFill>
          </a:ln>
        </p:spPr>
        <p:txBody>
          <a:bodyPr wrap="square">
            <a:spAutoFit/>
          </a:bodyPr>
          <a:lstStyle/>
          <a:p>
            <a:r>
              <a:rPr lang="en-US" sz="2000" b="1" dirty="0">
                <a:latin typeface="Times New Roman" panose="02020603050405020304" pitchFamily="18" charset="0"/>
                <a:cs typeface="Times New Roman" panose="02020603050405020304" pitchFamily="18" charset="0"/>
              </a:rPr>
              <a:t>PROC</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SGPLOT</a:t>
            </a:r>
            <a:r>
              <a:rPr lang="en-US" sz="2000" dirty="0">
                <a:latin typeface="Times New Roman" panose="02020603050405020304" pitchFamily="18" charset="0"/>
                <a:cs typeface="Times New Roman" panose="02020603050405020304" pitchFamily="18" charset="0"/>
              </a:rPr>
              <a:t> DATA=</a:t>
            </a:r>
            <a:r>
              <a:rPr lang="en-US" sz="2000" dirty="0" err="1">
                <a:latin typeface="Times New Roman" panose="02020603050405020304" pitchFamily="18" charset="0"/>
                <a:cs typeface="Times New Roman" panose="02020603050405020304" pitchFamily="18" charset="0"/>
              </a:rPr>
              <a:t>st.return</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SERIES</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X=Date Y=r;</a:t>
            </a:r>
          </a:p>
          <a:p>
            <a:r>
              <a:rPr lang="en-US" sz="2000" b="1" dirty="0">
                <a:latin typeface="Times New Roman" panose="02020603050405020304" pitchFamily="18" charset="0"/>
                <a:cs typeface="Times New Roman" panose="02020603050405020304" pitchFamily="18" charset="0"/>
              </a:rPr>
              <a:t>RUN</a:t>
            </a:r>
            <a:r>
              <a:rPr lang="en-US" sz="2000" dirty="0">
                <a:latin typeface="Times New Roman" panose="02020603050405020304" pitchFamily="18" charset="0"/>
                <a:cs typeface="Times New Roman" panose="02020603050405020304" pitchFamily="18" charset="0"/>
              </a:rPr>
              <a:t>;</a:t>
            </a:r>
          </a:p>
        </p:txBody>
      </p:sp>
      <p:sp>
        <p:nvSpPr>
          <p:cNvPr id="2" name="Slide Number Placeholder 1"/>
          <p:cNvSpPr>
            <a:spLocks noGrp="1"/>
          </p:cNvSpPr>
          <p:nvPr>
            <p:ph type="sldNum" sz="quarter" idx="12"/>
          </p:nvPr>
        </p:nvSpPr>
        <p:spPr/>
        <p:txBody>
          <a:bodyPr/>
          <a:lstStyle/>
          <a:p>
            <a:fld id="{7F5CE407-6216-4202-80E4-A30DC2F709B2}" type="slidenum">
              <a:rPr lang="en-US" smtClean="0">
                <a:solidFill>
                  <a:prstClr val="white"/>
                </a:solidFill>
              </a:rPr>
              <a:pPr/>
              <a:t>60</a:t>
            </a:fld>
            <a:endParaRPr lang="en-US">
              <a:solidFill>
                <a:prstClr val="white"/>
              </a:solidFill>
            </a:endParaRPr>
          </a:p>
        </p:txBody>
      </p:sp>
    </p:spTree>
    <p:extLst>
      <p:ext uri="{BB962C8B-B14F-4D97-AF65-F5344CB8AC3E}">
        <p14:creationId xmlns:p14="http://schemas.microsoft.com/office/powerpoint/2010/main" val="33843836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imes New Roman" panose="02020603050405020304" pitchFamily="18" charset="0"/>
                <a:cs typeface="Times New Roman" panose="02020603050405020304" pitchFamily="18" charset="0"/>
              </a:rPr>
              <a:t>Testing for Autocorrelation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1"/>
            <a:ext cx="8229600" cy="1905000"/>
          </a:xfrm>
        </p:spPr>
        <p:txBody>
          <a:bodyPr>
            <a:normAutofit/>
          </a:bodyPr>
          <a:lstStyle/>
          <a:p>
            <a:r>
              <a:rPr lang="en-US" sz="2400" dirty="0">
                <a:solidFill>
                  <a:schemeClr val="tx1"/>
                </a:solidFill>
                <a:latin typeface="Times New Roman" panose="02020603050405020304" pitchFamily="18" charset="0"/>
                <a:cs typeface="Times New Roman" panose="02020603050405020304" pitchFamily="18" charset="0"/>
              </a:rPr>
              <a:t>The following statements perform the Durbin-Watson test for autocorrelation in the </a:t>
            </a:r>
            <a:r>
              <a:rPr lang="en-US" sz="2400" dirty="0" smtClean="0">
                <a:solidFill>
                  <a:schemeClr val="tx1"/>
                </a:solidFill>
                <a:latin typeface="Times New Roman" panose="02020603050405020304" pitchFamily="18" charset="0"/>
                <a:cs typeface="Times New Roman" panose="02020603050405020304" pitchFamily="18" charset="0"/>
              </a:rPr>
              <a:t>returns </a:t>
            </a:r>
            <a:r>
              <a:rPr lang="en-US" sz="2400" dirty="0">
                <a:solidFill>
                  <a:schemeClr val="tx1"/>
                </a:solidFill>
                <a:latin typeface="Times New Roman" panose="02020603050405020304" pitchFamily="18" charset="0"/>
                <a:cs typeface="Times New Roman" panose="02020603050405020304" pitchFamily="18" charset="0"/>
              </a:rPr>
              <a:t>for orders 1 through </a:t>
            </a:r>
            <a:r>
              <a:rPr lang="en-US" sz="2400" dirty="0" smtClean="0">
                <a:solidFill>
                  <a:schemeClr val="tx1"/>
                </a:solidFill>
                <a:latin typeface="Times New Roman" panose="02020603050405020304" pitchFamily="18" charset="0"/>
                <a:cs typeface="Times New Roman" panose="02020603050405020304" pitchFamily="18" charset="0"/>
              </a:rPr>
              <a:t>3. </a:t>
            </a:r>
            <a:r>
              <a:rPr lang="en-US" sz="2400" dirty="0">
                <a:solidFill>
                  <a:schemeClr val="tx1"/>
                </a:solidFill>
                <a:latin typeface="Times New Roman" panose="02020603050405020304" pitchFamily="18" charset="0"/>
                <a:cs typeface="Times New Roman" panose="02020603050405020304" pitchFamily="18" charset="0"/>
              </a:rPr>
              <a:t>The DWPROB option prints the marginal significance levels (p-values) for the Durbin-Watson </a:t>
            </a:r>
            <a:r>
              <a:rPr lang="en-US" sz="2400" dirty="0" smtClean="0">
                <a:solidFill>
                  <a:schemeClr val="tx1"/>
                </a:solidFill>
                <a:latin typeface="Times New Roman" panose="02020603050405020304" pitchFamily="18" charset="0"/>
                <a:cs typeface="Times New Roman" panose="02020603050405020304" pitchFamily="18" charset="0"/>
              </a:rPr>
              <a:t>statistics.</a:t>
            </a:r>
          </a:p>
          <a:p>
            <a:endParaRPr lang="en-US" sz="2400" dirty="0">
              <a:solidFill>
                <a:schemeClr val="tx1"/>
              </a:solidFill>
              <a:latin typeface="Times New Roman" panose="02020603050405020304" pitchFamily="18" charset="0"/>
              <a:cs typeface="Times New Roman" panose="02020603050405020304" pitchFamily="18" charset="0"/>
            </a:endParaRPr>
          </a:p>
          <a:p>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914400" y="3981271"/>
            <a:ext cx="7391400" cy="1569660"/>
          </a:xfrm>
          <a:prstGeom prst="rect">
            <a:avLst/>
          </a:prstGeom>
          <a:noFill/>
          <a:ln>
            <a:solidFill>
              <a:schemeClr val="tx1"/>
            </a:solidFill>
          </a:ln>
          <a:effectLst/>
        </p:spPr>
        <p:txBody>
          <a:bodyPr wrap="square" rtlCol="0">
            <a:spAutoFit/>
          </a:bodyPr>
          <a:lstStyle/>
          <a:p>
            <a:r>
              <a:rPr lang="en-US" sz="2400" b="1" dirty="0">
                <a:latin typeface="Times New Roman" panose="02020603050405020304" pitchFamily="18" charset="0"/>
                <a:cs typeface="Times New Roman" panose="02020603050405020304" pitchFamily="18" charset="0"/>
              </a:rPr>
              <a:t>PROC</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AUTOREG</a:t>
            </a:r>
            <a:r>
              <a:rPr lang="en-US" sz="2400" dirty="0">
                <a:latin typeface="Times New Roman" panose="02020603050405020304" pitchFamily="18" charset="0"/>
                <a:cs typeface="Times New Roman" panose="02020603050405020304" pitchFamily="18" charset="0"/>
              </a:rPr>
              <a:t> DATA=</a:t>
            </a:r>
            <a:r>
              <a:rPr lang="en-US" sz="2400" dirty="0" err="1">
                <a:latin typeface="Times New Roman" panose="02020603050405020304" pitchFamily="18" charset="0"/>
                <a:cs typeface="Times New Roman" panose="02020603050405020304" pitchFamily="18" charset="0"/>
              </a:rPr>
              <a:t>st.return</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TITLE2</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"AUTOREG </a:t>
            </a:r>
            <a:r>
              <a:rPr lang="en-US" sz="2400" dirty="0" smtClean="0">
                <a:latin typeface="Times New Roman" panose="02020603050405020304" pitchFamily="18" charset="0"/>
                <a:cs typeface="Times New Roman" panose="02020603050405020304" pitchFamily="18" charset="0"/>
              </a:rPr>
              <a:t>AR </a:t>
            </a:r>
            <a:r>
              <a:rPr lang="en-US" sz="2400" dirty="0">
                <a:latin typeface="Times New Roman" panose="02020603050405020304" pitchFamily="18" charset="0"/>
                <a:cs typeface="Times New Roman" panose="02020603050405020304" pitchFamily="18" charset="0"/>
              </a:rPr>
              <a:t>Test";</a:t>
            </a:r>
          </a:p>
          <a:p>
            <a:r>
              <a:rPr lang="en-US" sz="2400"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MODEL</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 = / </a:t>
            </a:r>
            <a:r>
              <a:rPr lang="en-US" sz="2400" b="1" dirty="0">
                <a:latin typeface="Times New Roman" panose="02020603050405020304" pitchFamily="18" charset="0"/>
                <a:cs typeface="Times New Roman" panose="02020603050405020304" pitchFamily="18" charset="0"/>
              </a:rPr>
              <a:t>METHOD</a:t>
            </a:r>
            <a:r>
              <a:rPr lang="en-US" sz="2400" dirty="0">
                <a:latin typeface="Times New Roman" panose="02020603050405020304" pitchFamily="18" charset="0"/>
                <a:cs typeface="Times New Roman" panose="02020603050405020304" pitchFamily="18" charset="0"/>
              </a:rPr>
              <a:t>=ML </a:t>
            </a:r>
            <a:r>
              <a:rPr lang="en-US" sz="2400" b="1" dirty="0">
                <a:solidFill>
                  <a:schemeClr val="accent6"/>
                </a:solidFill>
                <a:latin typeface="Times New Roman" panose="02020603050405020304" pitchFamily="18" charset="0"/>
                <a:cs typeface="Times New Roman" panose="02020603050405020304" pitchFamily="18" charset="0"/>
              </a:rPr>
              <a:t>DW</a:t>
            </a:r>
            <a:r>
              <a:rPr lang="en-US" sz="2400" dirty="0">
                <a:solidFill>
                  <a:schemeClr val="accent6"/>
                </a:solidFill>
                <a:latin typeface="Times New Roman" panose="02020603050405020304" pitchFamily="18" charset="0"/>
                <a:cs typeface="Times New Roman" panose="02020603050405020304" pitchFamily="18" charset="0"/>
              </a:rPr>
              <a:t>=</a:t>
            </a:r>
            <a:r>
              <a:rPr lang="en-US" sz="2400" b="1" dirty="0">
                <a:solidFill>
                  <a:schemeClr val="accent6"/>
                </a:solidFill>
                <a:latin typeface="Times New Roman" panose="02020603050405020304" pitchFamily="18" charset="0"/>
                <a:cs typeface="Times New Roman" panose="02020603050405020304" pitchFamily="18" charset="0"/>
              </a:rPr>
              <a:t>3</a:t>
            </a:r>
            <a:r>
              <a:rPr lang="en-US" sz="2400" dirty="0">
                <a:solidFill>
                  <a:schemeClr val="accent6"/>
                </a:solidFill>
                <a:latin typeface="Times New Roman" panose="02020603050405020304" pitchFamily="18" charset="0"/>
                <a:cs typeface="Times New Roman" panose="02020603050405020304" pitchFamily="18" charset="0"/>
              </a:rPr>
              <a:t> </a:t>
            </a:r>
            <a:r>
              <a:rPr lang="en-US" sz="2400" b="1" dirty="0" smtClean="0">
                <a:solidFill>
                  <a:schemeClr val="accent6"/>
                </a:solidFill>
                <a:latin typeface="Times New Roman" panose="02020603050405020304" pitchFamily="18" charset="0"/>
                <a:cs typeface="Times New Roman" panose="02020603050405020304" pitchFamily="18" charset="0"/>
              </a:rPr>
              <a:t>DWPROB</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RUN</a:t>
            </a:r>
            <a:r>
              <a:rPr lang="en-US" sz="2400" dirty="0">
                <a:latin typeface="Times New Roman" panose="02020603050405020304" pitchFamily="18" charset="0"/>
                <a:cs typeface="Times New Roman" panose="02020603050405020304" pitchFamily="18" charset="0"/>
              </a:rPr>
              <a:t>;</a:t>
            </a:r>
          </a:p>
        </p:txBody>
      </p:sp>
      <p:sp>
        <p:nvSpPr>
          <p:cNvPr id="5" name="Slide Number Placeholder 4"/>
          <p:cNvSpPr>
            <a:spLocks noGrp="1"/>
          </p:cNvSpPr>
          <p:nvPr>
            <p:ph type="sldNum" sz="quarter" idx="12"/>
          </p:nvPr>
        </p:nvSpPr>
        <p:spPr/>
        <p:txBody>
          <a:bodyPr/>
          <a:lstStyle/>
          <a:p>
            <a:fld id="{7F5CE407-6216-4202-80E4-A30DC2F709B2}" type="slidenum">
              <a:rPr lang="en-US" smtClean="0">
                <a:solidFill>
                  <a:prstClr val="white"/>
                </a:solidFill>
              </a:rPr>
              <a:pPr/>
              <a:t>61</a:t>
            </a:fld>
            <a:endParaRPr lang="en-US">
              <a:solidFill>
                <a:prstClr val="white"/>
              </a:solidFill>
            </a:endParaRPr>
          </a:p>
        </p:txBody>
      </p:sp>
    </p:spTree>
    <p:extLst>
      <p:ext uri="{BB962C8B-B14F-4D97-AF65-F5344CB8AC3E}">
        <p14:creationId xmlns:p14="http://schemas.microsoft.com/office/powerpoint/2010/main" val="36070551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latin typeface="Times New Roman" panose="02020603050405020304" pitchFamily="18" charset="0"/>
                <a:cs typeface="Times New Roman" panose="02020603050405020304" pitchFamily="18" charset="0"/>
              </a:rPr>
              <a:t>Durbin-Watson test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5029200"/>
              </a:xfrm>
            </p:spPr>
            <p:txBody>
              <a:bodyPr>
                <a:normAutofit lnSpcReduction="10000"/>
              </a:bodyPr>
              <a:lstStyle/>
              <a:p>
                <a:r>
                  <a:rPr lang="en-US" sz="2400" dirty="0" smtClean="0">
                    <a:solidFill>
                      <a:schemeClr val="tx1"/>
                    </a:solidFill>
                    <a:latin typeface="Times New Roman" panose="02020603050405020304" pitchFamily="18" charset="0"/>
                    <a:cs typeface="Times New Roman" panose="02020603050405020304" pitchFamily="18" charset="0"/>
                  </a:rPr>
                  <a:t>If </a:t>
                </a:r>
                <a14:m>
                  <m:oMath xmlns:m="http://schemas.openxmlformats.org/officeDocument/2006/math">
                    <m:sSub>
                      <m:sSubPr>
                        <m:ctrlPr>
                          <a:rPr lang="en-US" sz="2400" i="1" dirty="0" smtClean="0">
                            <a:solidFill>
                              <a:schemeClr val="tx1"/>
                            </a:solidFill>
                            <a:latin typeface="Cambria Math"/>
                          </a:rPr>
                        </m:ctrlPr>
                      </m:sSubPr>
                      <m:e>
                        <m:r>
                          <a:rPr lang="en-US" sz="2400" i="1" dirty="0">
                            <a:solidFill>
                              <a:schemeClr val="tx1"/>
                            </a:solidFill>
                            <a:latin typeface="Cambria Math"/>
                          </a:rPr>
                          <m:t>𝑒</m:t>
                        </m:r>
                      </m:e>
                      <m:sub>
                        <m:r>
                          <a:rPr lang="en-US" sz="2400" i="1" dirty="0">
                            <a:solidFill>
                              <a:schemeClr val="tx1"/>
                            </a:solidFill>
                            <a:latin typeface="Cambria Math"/>
                          </a:rPr>
                          <m:t>𝑡</m:t>
                        </m:r>
                      </m:sub>
                    </m:sSub>
                  </m:oMath>
                </a14:m>
                <a:r>
                  <a:rPr lang="en-US" sz="2400" dirty="0">
                    <a:solidFill>
                      <a:schemeClr val="tx1"/>
                    </a:solidFill>
                    <a:latin typeface="Times New Roman" panose="02020603050405020304" pitchFamily="18" charset="0"/>
                    <a:cs typeface="Times New Roman" panose="02020603050405020304" pitchFamily="18" charset="0"/>
                  </a:rPr>
                  <a:t> is the residual associated with the observation at time </a:t>
                </a:r>
                <a14:m>
                  <m:oMath xmlns:m="http://schemas.openxmlformats.org/officeDocument/2006/math">
                    <m:r>
                      <a:rPr lang="en-US" sz="2400" i="1" dirty="0" smtClean="0">
                        <a:solidFill>
                          <a:schemeClr val="tx1"/>
                        </a:solidFill>
                        <a:latin typeface="Cambria Math"/>
                      </a:rPr>
                      <m:t>𝑡</m:t>
                    </m:r>
                  </m:oMath>
                </a14:m>
                <a:r>
                  <a:rPr lang="en-US" sz="2400" dirty="0">
                    <a:solidFill>
                      <a:schemeClr val="tx1"/>
                    </a:solidFill>
                    <a:latin typeface="Times New Roman" panose="02020603050405020304" pitchFamily="18" charset="0"/>
                    <a:cs typeface="Times New Roman" panose="02020603050405020304" pitchFamily="18" charset="0"/>
                  </a:rPr>
                  <a:t>, then the test </a:t>
                </a:r>
                <a:r>
                  <a:rPr lang="en-US" sz="2400" dirty="0" smtClean="0">
                    <a:solidFill>
                      <a:schemeClr val="tx1"/>
                    </a:solidFill>
                    <a:latin typeface="Times New Roman" panose="02020603050405020304" pitchFamily="18" charset="0"/>
                    <a:cs typeface="Times New Roman" panose="02020603050405020304" pitchFamily="18" charset="0"/>
                  </a:rPr>
                  <a:t>statistic is</a:t>
                </a:r>
              </a:p>
              <a:p>
                <a:pPr marL="0" indent="0">
                  <a:buNone/>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𝑑</m:t>
                      </m:r>
                      <m:r>
                        <a:rPr lang="en-US" sz="2400" b="0" i="1" smtClean="0">
                          <a:solidFill>
                            <a:schemeClr val="tx1"/>
                          </a:solidFill>
                          <a:latin typeface="Cambria Math"/>
                        </a:rPr>
                        <m:t>=</m:t>
                      </m:r>
                      <m:f>
                        <m:fPr>
                          <m:ctrlPr>
                            <a:rPr lang="en-US" sz="2400" b="0" i="1" smtClean="0">
                              <a:solidFill>
                                <a:schemeClr val="tx1"/>
                              </a:solidFill>
                              <a:latin typeface="Cambria Math"/>
                            </a:rPr>
                          </m:ctrlPr>
                        </m:fPr>
                        <m:num>
                          <m:nary>
                            <m:naryPr>
                              <m:chr m:val="∑"/>
                              <m:limLoc m:val="subSup"/>
                              <m:ctrlPr>
                                <a:rPr lang="en-US" sz="2400" b="0" i="1" smtClean="0">
                                  <a:solidFill>
                                    <a:schemeClr val="tx1"/>
                                  </a:solidFill>
                                  <a:latin typeface="Cambria Math"/>
                                </a:rPr>
                              </m:ctrlPr>
                            </m:naryPr>
                            <m:sub>
                              <m:r>
                                <m:rPr>
                                  <m:brk m:alnAt="25"/>
                                </m:rPr>
                                <a:rPr lang="en-US" sz="2400" b="0" i="1" smtClean="0">
                                  <a:solidFill>
                                    <a:schemeClr val="tx1"/>
                                  </a:solidFill>
                                  <a:latin typeface="Cambria Math"/>
                                </a:rPr>
                                <m:t>𝑡</m:t>
                              </m:r>
                              <m:r>
                                <a:rPr lang="en-US" sz="2400" b="0" i="1" smtClean="0">
                                  <a:solidFill>
                                    <a:schemeClr val="tx1"/>
                                  </a:solidFill>
                                  <a:latin typeface="Cambria Math"/>
                                </a:rPr>
                                <m:t>=2</m:t>
                              </m:r>
                            </m:sub>
                            <m:sup>
                              <m:r>
                                <a:rPr lang="en-US" sz="2400" b="0" i="1" smtClean="0">
                                  <a:solidFill>
                                    <a:schemeClr val="tx1"/>
                                  </a:solidFill>
                                  <a:latin typeface="Cambria Math"/>
                                </a:rPr>
                                <m:t>𝑇</m:t>
                              </m:r>
                            </m:sup>
                            <m:e>
                              <m:sSup>
                                <m:sSupPr>
                                  <m:ctrlPr>
                                    <a:rPr lang="en-US" sz="2400" b="0" i="1" smtClean="0">
                                      <a:solidFill>
                                        <a:schemeClr val="tx1"/>
                                      </a:solidFill>
                                      <a:latin typeface="Cambria Math"/>
                                    </a:rPr>
                                  </m:ctrlPr>
                                </m:sSupPr>
                                <m:e>
                                  <m:d>
                                    <m:dPr>
                                      <m:ctrlPr>
                                        <a:rPr lang="en-US" sz="2400" b="0" i="1" smtClean="0">
                                          <a:solidFill>
                                            <a:schemeClr val="tx1"/>
                                          </a:solidFill>
                                          <a:latin typeface="Cambria Math"/>
                                        </a:rPr>
                                      </m:ctrlPr>
                                    </m:dPr>
                                    <m:e>
                                      <m:sSub>
                                        <m:sSubPr>
                                          <m:ctrlPr>
                                            <a:rPr lang="en-US" sz="2400" i="1" dirty="0">
                                              <a:solidFill>
                                                <a:schemeClr val="tx1"/>
                                              </a:solidFill>
                                              <a:latin typeface="Cambria Math"/>
                                            </a:rPr>
                                          </m:ctrlPr>
                                        </m:sSubPr>
                                        <m:e>
                                          <m:r>
                                            <a:rPr lang="en-US" sz="2400" i="1" dirty="0">
                                              <a:solidFill>
                                                <a:schemeClr val="tx1"/>
                                              </a:solidFill>
                                              <a:latin typeface="Cambria Math"/>
                                            </a:rPr>
                                            <m:t>𝑒</m:t>
                                          </m:r>
                                        </m:e>
                                        <m:sub>
                                          <m:r>
                                            <a:rPr lang="en-US" sz="2400" i="1" dirty="0">
                                              <a:solidFill>
                                                <a:schemeClr val="tx1"/>
                                              </a:solidFill>
                                              <a:latin typeface="Cambria Math"/>
                                            </a:rPr>
                                            <m:t>𝑡</m:t>
                                          </m:r>
                                        </m:sub>
                                      </m:sSub>
                                      <m:r>
                                        <a:rPr lang="en-US" sz="2400" b="0" i="1" dirty="0" smtClean="0">
                                          <a:solidFill>
                                            <a:schemeClr val="tx1"/>
                                          </a:solidFill>
                                          <a:latin typeface="Cambria Math"/>
                                        </a:rPr>
                                        <m:t>−</m:t>
                                      </m:r>
                                      <m:sSub>
                                        <m:sSubPr>
                                          <m:ctrlPr>
                                            <a:rPr lang="en-US" sz="2400" i="1" dirty="0">
                                              <a:solidFill>
                                                <a:schemeClr val="tx1"/>
                                              </a:solidFill>
                                              <a:latin typeface="Cambria Math"/>
                                            </a:rPr>
                                          </m:ctrlPr>
                                        </m:sSubPr>
                                        <m:e>
                                          <m:r>
                                            <a:rPr lang="en-US" sz="2400" i="1" dirty="0">
                                              <a:solidFill>
                                                <a:schemeClr val="tx1"/>
                                              </a:solidFill>
                                              <a:latin typeface="Cambria Math"/>
                                            </a:rPr>
                                            <m:t>𝑒</m:t>
                                          </m:r>
                                        </m:e>
                                        <m:sub>
                                          <m:r>
                                            <a:rPr lang="en-US" sz="2400" i="1" dirty="0">
                                              <a:solidFill>
                                                <a:schemeClr val="tx1"/>
                                              </a:solidFill>
                                              <a:latin typeface="Cambria Math"/>
                                            </a:rPr>
                                            <m:t>𝑡</m:t>
                                          </m:r>
                                          <m:r>
                                            <a:rPr lang="en-US" sz="2400" b="0" i="1" dirty="0" smtClean="0">
                                              <a:solidFill>
                                                <a:schemeClr val="tx1"/>
                                              </a:solidFill>
                                              <a:latin typeface="Cambria Math"/>
                                            </a:rPr>
                                            <m:t>−1</m:t>
                                          </m:r>
                                        </m:sub>
                                      </m:sSub>
                                    </m:e>
                                  </m:d>
                                </m:e>
                                <m:sup>
                                  <m:r>
                                    <a:rPr lang="en-US" sz="2400" b="0" i="1" smtClean="0">
                                      <a:solidFill>
                                        <a:schemeClr val="tx1"/>
                                      </a:solidFill>
                                      <a:latin typeface="Cambria Math"/>
                                    </a:rPr>
                                    <m:t>2</m:t>
                                  </m:r>
                                </m:sup>
                              </m:sSup>
                            </m:e>
                          </m:nary>
                        </m:num>
                        <m:den>
                          <m:nary>
                            <m:naryPr>
                              <m:chr m:val="∑"/>
                              <m:limLoc m:val="subSup"/>
                              <m:ctrlPr>
                                <a:rPr lang="en-US" sz="2400" b="0" i="1" smtClean="0">
                                  <a:solidFill>
                                    <a:schemeClr val="tx1"/>
                                  </a:solidFill>
                                  <a:latin typeface="Cambria Math"/>
                                </a:rPr>
                              </m:ctrlPr>
                            </m:naryPr>
                            <m:sub>
                              <m:r>
                                <m:rPr>
                                  <m:brk m:alnAt="25"/>
                                </m:rPr>
                                <a:rPr lang="en-US" sz="2400" b="0" i="1" smtClean="0">
                                  <a:solidFill>
                                    <a:schemeClr val="tx1"/>
                                  </a:solidFill>
                                  <a:latin typeface="Cambria Math"/>
                                </a:rPr>
                                <m:t>𝑡</m:t>
                              </m:r>
                              <m:r>
                                <a:rPr lang="en-US" sz="2400" b="0" i="1" smtClean="0">
                                  <a:solidFill>
                                    <a:schemeClr val="tx1"/>
                                  </a:solidFill>
                                  <a:latin typeface="Cambria Math"/>
                                </a:rPr>
                                <m:t>=1</m:t>
                              </m:r>
                            </m:sub>
                            <m:sup>
                              <m:r>
                                <a:rPr lang="en-US" sz="2400" b="0" i="1" smtClean="0">
                                  <a:solidFill>
                                    <a:schemeClr val="tx1"/>
                                  </a:solidFill>
                                  <a:latin typeface="Cambria Math"/>
                                </a:rPr>
                                <m:t>𝑇</m:t>
                              </m:r>
                            </m:sup>
                            <m:e>
                              <m:sSubSup>
                                <m:sSubSupPr>
                                  <m:ctrlPr>
                                    <a:rPr lang="en-US" sz="2400" b="0" i="1" smtClean="0">
                                      <a:solidFill>
                                        <a:schemeClr val="tx1"/>
                                      </a:solidFill>
                                      <a:latin typeface="Cambria Math"/>
                                    </a:rPr>
                                  </m:ctrlPr>
                                </m:sSubSupPr>
                                <m:e>
                                  <m:r>
                                    <a:rPr lang="en-US" sz="2400" b="0" i="1" smtClean="0">
                                      <a:solidFill>
                                        <a:schemeClr val="tx1"/>
                                      </a:solidFill>
                                      <a:latin typeface="Cambria Math"/>
                                    </a:rPr>
                                    <m:t>𝑒</m:t>
                                  </m:r>
                                </m:e>
                                <m:sub>
                                  <m:r>
                                    <a:rPr lang="en-US" sz="2400" b="0" i="1" smtClean="0">
                                      <a:solidFill>
                                        <a:schemeClr val="tx1"/>
                                      </a:solidFill>
                                      <a:latin typeface="Cambria Math"/>
                                    </a:rPr>
                                    <m:t>𝑡</m:t>
                                  </m:r>
                                </m:sub>
                                <m:sup>
                                  <m:r>
                                    <a:rPr lang="en-US" sz="2400" b="0" i="1" smtClean="0">
                                      <a:solidFill>
                                        <a:schemeClr val="tx1"/>
                                      </a:solidFill>
                                      <a:latin typeface="Cambria Math"/>
                                    </a:rPr>
                                    <m:t>2</m:t>
                                  </m:r>
                                </m:sup>
                              </m:sSubSup>
                            </m:e>
                          </m:nary>
                        </m:den>
                      </m:f>
                    </m:oMath>
                  </m:oMathPara>
                </a14:m>
                <a:endParaRPr lang="en-US" sz="240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n-US" sz="2400" dirty="0" smtClean="0">
                    <a:solidFill>
                      <a:schemeClr val="tx1"/>
                    </a:solidFill>
                    <a:latin typeface="Times New Roman" panose="02020603050405020304" pitchFamily="18" charset="0"/>
                    <a:cs typeface="Times New Roman" panose="02020603050405020304" pitchFamily="18" charset="0"/>
                  </a:rPr>
                  <a:t>     where</a:t>
                </a:r>
                <a:r>
                  <a:rPr lang="en-US" sz="24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400" i="1" dirty="0" smtClean="0">
                        <a:solidFill>
                          <a:schemeClr val="tx1"/>
                        </a:solidFill>
                        <a:latin typeface="Cambria Math"/>
                      </a:rPr>
                      <m:t>𝑇</m:t>
                    </m:r>
                  </m:oMath>
                </a14:m>
                <a:r>
                  <a:rPr lang="en-US" sz="2400" dirty="0">
                    <a:solidFill>
                      <a:schemeClr val="tx1"/>
                    </a:solidFill>
                    <a:latin typeface="Times New Roman" panose="02020603050405020304" pitchFamily="18" charset="0"/>
                    <a:cs typeface="Times New Roman" panose="02020603050405020304" pitchFamily="18" charset="0"/>
                  </a:rPr>
                  <a:t> is the </a:t>
                </a:r>
                <a:r>
                  <a:rPr lang="en-US" sz="2400" dirty="0" smtClean="0">
                    <a:solidFill>
                      <a:schemeClr val="tx1"/>
                    </a:solidFill>
                    <a:latin typeface="Times New Roman" panose="02020603050405020304" pitchFamily="18" charset="0"/>
                    <a:cs typeface="Times New Roman" panose="02020603050405020304" pitchFamily="18" charset="0"/>
                  </a:rPr>
                  <a:t>number </a:t>
                </a:r>
                <a:r>
                  <a:rPr lang="en-US" sz="2400" dirty="0">
                    <a:solidFill>
                      <a:schemeClr val="tx1"/>
                    </a:solidFill>
                    <a:latin typeface="Times New Roman" panose="02020603050405020304" pitchFamily="18" charset="0"/>
                    <a:cs typeface="Times New Roman" panose="02020603050405020304" pitchFamily="18" charset="0"/>
                  </a:rPr>
                  <a:t>of observations</a:t>
                </a:r>
                <a:r>
                  <a:rPr lang="en-US" sz="2400" dirty="0" smtClean="0">
                    <a:solidFill>
                      <a:schemeClr val="tx1"/>
                    </a:solidFill>
                    <a:latin typeface="Times New Roman" panose="02020603050405020304" pitchFamily="18" charset="0"/>
                    <a:cs typeface="Times New Roman" panose="02020603050405020304" pitchFamily="18" charset="0"/>
                  </a:rPr>
                  <a:t>.</a:t>
                </a:r>
              </a:p>
              <a:p>
                <a:r>
                  <a:rPr lang="en-US" sz="2400" dirty="0" smtClean="0">
                    <a:solidFill>
                      <a:schemeClr val="tx1"/>
                    </a:solidFill>
                    <a:latin typeface="Times New Roman" panose="02020603050405020304" pitchFamily="18" charset="0"/>
                    <a:cs typeface="Times New Roman" panose="02020603050405020304" pitchFamily="18" charset="0"/>
                  </a:rPr>
                  <a:t>Since</a:t>
                </a:r>
              </a:p>
              <a:p>
                <a:pPr marL="0" indent="0">
                  <a:buNone/>
                </a:pPr>
                <a14:m>
                  <m:oMathPara xmlns:m="http://schemas.openxmlformats.org/officeDocument/2006/math">
                    <m:oMathParaPr>
                      <m:jc m:val="centerGroup"/>
                    </m:oMathParaPr>
                    <m:oMath xmlns:m="http://schemas.openxmlformats.org/officeDocument/2006/math">
                      <m:r>
                        <a:rPr lang="en-US" sz="2400" i="1">
                          <a:solidFill>
                            <a:schemeClr val="tx1"/>
                          </a:solidFill>
                          <a:latin typeface="Cambria Math"/>
                        </a:rPr>
                        <m:t>𝑑</m:t>
                      </m:r>
                      <m:r>
                        <a:rPr lang="en-US" sz="2400" b="0" i="1" smtClean="0">
                          <a:solidFill>
                            <a:schemeClr val="tx1"/>
                          </a:solidFill>
                          <a:latin typeface="Cambria Math"/>
                        </a:rPr>
                        <m:t>=</m:t>
                      </m:r>
                      <m:f>
                        <m:fPr>
                          <m:ctrlPr>
                            <a:rPr lang="en-US" sz="2400" b="0" i="1" smtClean="0">
                              <a:solidFill>
                                <a:schemeClr val="tx1"/>
                              </a:solidFill>
                              <a:latin typeface="Cambria Math"/>
                            </a:rPr>
                          </m:ctrlPr>
                        </m:fPr>
                        <m:num>
                          <m:nary>
                            <m:naryPr>
                              <m:chr m:val="∑"/>
                              <m:limLoc m:val="subSup"/>
                              <m:ctrlPr>
                                <a:rPr lang="en-US" sz="2400" i="1">
                                  <a:solidFill>
                                    <a:schemeClr val="tx1"/>
                                  </a:solidFill>
                                  <a:latin typeface="Cambria Math"/>
                                </a:rPr>
                              </m:ctrlPr>
                            </m:naryPr>
                            <m:sub>
                              <m:r>
                                <m:rPr>
                                  <m:brk m:alnAt="25"/>
                                </m:rPr>
                                <a:rPr lang="en-US" sz="2400" i="1">
                                  <a:solidFill>
                                    <a:schemeClr val="tx1"/>
                                  </a:solidFill>
                                  <a:latin typeface="Cambria Math"/>
                                </a:rPr>
                                <m:t>𝑡</m:t>
                              </m:r>
                              <m:r>
                                <a:rPr lang="en-US" sz="2400" i="1">
                                  <a:solidFill>
                                    <a:schemeClr val="tx1"/>
                                  </a:solidFill>
                                  <a:latin typeface="Cambria Math"/>
                                </a:rPr>
                                <m:t>=1</m:t>
                              </m:r>
                            </m:sub>
                            <m:sup>
                              <m:r>
                                <a:rPr lang="en-US" sz="2400" i="1">
                                  <a:solidFill>
                                    <a:schemeClr val="tx1"/>
                                  </a:solidFill>
                                  <a:latin typeface="Cambria Math"/>
                                </a:rPr>
                                <m:t>𝑇</m:t>
                              </m:r>
                            </m:sup>
                            <m:e>
                              <m:sSubSup>
                                <m:sSubSupPr>
                                  <m:ctrlPr>
                                    <a:rPr lang="en-US" sz="2400" i="1">
                                      <a:solidFill>
                                        <a:schemeClr val="tx1"/>
                                      </a:solidFill>
                                      <a:latin typeface="Cambria Math"/>
                                    </a:rPr>
                                  </m:ctrlPr>
                                </m:sSubSupPr>
                                <m:e>
                                  <m:r>
                                    <a:rPr lang="en-US" sz="2400" i="1">
                                      <a:solidFill>
                                        <a:schemeClr val="tx1"/>
                                      </a:solidFill>
                                      <a:latin typeface="Cambria Math"/>
                                    </a:rPr>
                                    <m:t>𝑒</m:t>
                                  </m:r>
                                </m:e>
                                <m:sub>
                                  <m:r>
                                    <a:rPr lang="en-US" sz="2400" i="1">
                                      <a:solidFill>
                                        <a:schemeClr val="tx1"/>
                                      </a:solidFill>
                                      <a:latin typeface="Cambria Math"/>
                                    </a:rPr>
                                    <m:t>𝑡</m:t>
                                  </m:r>
                                </m:sub>
                                <m:sup>
                                  <m:r>
                                    <a:rPr lang="en-US" sz="2400" i="1">
                                      <a:solidFill>
                                        <a:schemeClr val="tx1"/>
                                      </a:solidFill>
                                      <a:latin typeface="Cambria Math"/>
                                    </a:rPr>
                                    <m:t>2</m:t>
                                  </m:r>
                                </m:sup>
                              </m:sSubSup>
                            </m:e>
                          </m:nary>
                          <m:r>
                            <a:rPr lang="en-US" sz="2400" b="0" i="1" smtClean="0">
                              <a:solidFill>
                                <a:schemeClr val="tx1"/>
                              </a:solidFill>
                              <a:latin typeface="Cambria Math"/>
                            </a:rPr>
                            <m:t>+</m:t>
                          </m:r>
                          <m:nary>
                            <m:naryPr>
                              <m:chr m:val="∑"/>
                              <m:limLoc m:val="subSup"/>
                              <m:ctrlPr>
                                <a:rPr lang="en-US" sz="2400" i="1">
                                  <a:solidFill>
                                    <a:schemeClr val="tx1"/>
                                  </a:solidFill>
                                  <a:latin typeface="Cambria Math"/>
                                </a:rPr>
                              </m:ctrlPr>
                            </m:naryPr>
                            <m:sub>
                              <m:r>
                                <m:rPr>
                                  <m:brk m:alnAt="25"/>
                                </m:rPr>
                                <a:rPr lang="en-US" sz="2400" i="1">
                                  <a:solidFill>
                                    <a:schemeClr val="tx1"/>
                                  </a:solidFill>
                                  <a:latin typeface="Cambria Math"/>
                                </a:rPr>
                                <m:t>𝑡</m:t>
                              </m:r>
                              <m:r>
                                <a:rPr lang="en-US" sz="2400" i="1">
                                  <a:solidFill>
                                    <a:schemeClr val="tx1"/>
                                  </a:solidFill>
                                  <a:latin typeface="Cambria Math"/>
                                </a:rPr>
                                <m:t>=1</m:t>
                              </m:r>
                            </m:sub>
                            <m:sup>
                              <m:r>
                                <a:rPr lang="en-US" sz="2400" i="1">
                                  <a:solidFill>
                                    <a:schemeClr val="tx1"/>
                                  </a:solidFill>
                                  <a:latin typeface="Cambria Math"/>
                                </a:rPr>
                                <m:t>𝑇</m:t>
                              </m:r>
                            </m:sup>
                            <m:e>
                              <m:sSubSup>
                                <m:sSubSupPr>
                                  <m:ctrlPr>
                                    <a:rPr lang="en-US" sz="2400" i="1">
                                      <a:solidFill>
                                        <a:schemeClr val="tx1"/>
                                      </a:solidFill>
                                      <a:latin typeface="Cambria Math"/>
                                    </a:rPr>
                                  </m:ctrlPr>
                                </m:sSubSupPr>
                                <m:e>
                                  <m:r>
                                    <a:rPr lang="en-US" sz="2400" i="1">
                                      <a:solidFill>
                                        <a:schemeClr val="tx1"/>
                                      </a:solidFill>
                                      <a:latin typeface="Cambria Math"/>
                                    </a:rPr>
                                    <m:t>𝑒</m:t>
                                  </m:r>
                                </m:e>
                                <m:sub>
                                  <m:r>
                                    <a:rPr lang="en-US" sz="2400" i="1">
                                      <a:solidFill>
                                        <a:schemeClr val="tx1"/>
                                      </a:solidFill>
                                      <a:latin typeface="Cambria Math"/>
                                    </a:rPr>
                                    <m:t>𝑡</m:t>
                                  </m:r>
                                  <m:r>
                                    <a:rPr lang="en-US" sz="2400" b="0" i="1" smtClean="0">
                                      <a:solidFill>
                                        <a:schemeClr val="tx1"/>
                                      </a:solidFill>
                                      <a:latin typeface="Cambria Math"/>
                                    </a:rPr>
                                    <m:t>−1</m:t>
                                  </m:r>
                                </m:sub>
                                <m:sup>
                                  <m:r>
                                    <a:rPr lang="en-US" sz="2400" i="1">
                                      <a:solidFill>
                                        <a:schemeClr val="tx1"/>
                                      </a:solidFill>
                                      <a:latin typeface="Cambria Math"/>
                                    </a:rPr>
                                    <m:t>2</m:t>
                                  </m:r>
                                </m:sup>
                              </m:sSubSup>
                            </m:e>
                          </m:nary>
                          <m:r>
                            <a:rPr lang="en-US" sz="2400" b="0" i="1" smtClean="0">
                              <a:solidFill>
                                <a:schemeClr val="tx1"/>
                              </a:solidFill>
                              <a:latin typeface="Cambria Math"/>
                            </a:rPr>
                            <m:t>−2</m:t>
                          </m:r>
                          <m:nary>
                            <m:naryPr>
                              <m:chr m:val="∑"/>
                              <m:limLoc m:val="subSup"/>
                              <m:ctrlPr>
                                <a:rPr lang="en-US" sz="2400" i="1">
                                  <a:solidFill>
                                    <a:schemeClr val="tx1"/>
                                  </a:solidFill>
                                  <a:latin typeface="Cambria Math"/>
                                </a:rPr>
                              </m:ctrlPr>
                            </m:naryPr>
                            <m:sub>
                              <m:r>
                                <m:rPr>
                                  <m:brk m:alnAt="25"/>
                                </m:rPr>
                                <a:rPr lang="en-US" sz="2400" i="1">
                                  <a:solidFill>
                                    <a:schemeClr val="tx1"/>
                                  </a:solidFill>
                                  <a:latin typeface="Cambria Math"/>
                                </a:rPr>
                                <m:t>𝑡</m:t>
                              </m:r>
                              <m:r>
                                <a:rPr lang="en-US" sz="2400" i="1">
                                  <a:solidFill>
                                    <a:schemeClr val="tx1"/>
                                  </a:solidFill>
                                  <a:latin typeface="Cambria Math"/>
                                </a:rPr>
                                <m:t>=1</m:t>
                              </m:r>
                            </m:sub>
                            <m:sup>
                              <m:r>
                                <a:rPr lang="en-US" sz="2400" i="1">
                                  <a:solidFill>
                                    <a:schemeClr val="tx1"/>
                                  </a:solidFill>
                                  <a:latin typeface="Cambria Math"/>
                                </a:rPr>
                                <m:t>𝑇</m:t>
                              </m:r>
                            </m:sup>
                            <m:e>
                              <m:sSub>
                                <m:sSubPr>
                                  <m:ctrlPr>
                                    <a:rPr lang="en-US" i="1" dirty="0">
                                      <a:solidFill>
                                        <a:schemeClr val="tx1"/>
                                      </a:solidFill>
                                      <a:latin typeface="Cambria Math"/>
                                    </a:rPr>
                                  </m:ctrlPr>
                                </m:sSubPr>
                                <m:e>
                                  <m:r>
                                    <a:rPr lang="en-US" i="1" dirty="0">
                                      <a:solidFill>
                                        <a:schemeClr val="tx1"/>
                                      </a:solidFill>
                                      <a:latin typeface="Cambria Math"/>
                                    </a:rPr>
                                    <m:t>𝑒</m:t>
                                  </m:r>
                                </m:e>
                                <m:sub>
                                  <m:r>
                                    <a:rPr lang="en-US" i="1" dirty="0">
                                      <a:solidFill>
                                        <a:schemeClr val="tx1"/>
                                      </a:solidFill>
                                      <a:latin typeface="Cambria Math"/>
                                    </a:rPr>
                                    <m:t>𝑡</m:t>
                                  </m:r>
                                </m:sub>
                              </m:sSub>
                              <m:sSub>
                                <m:sSubPr>
                                  <m:ctrlPr>
                                    <a:rPr lang="en-US" i="1" dirty="0">
                                      <a:solidFill>
                                        <a:schemeClr val="tx1"/>
                                      </a:solidFill>
                                      <a:latin typeface="Cambria Math"/>
                                    </a:rPr>
                                  </m:ctrlPr>
                                </m:sSubPr>
                                <m:e>
                                  <m:r>
                                    <a:rPr lang="en-US" i="1" dirty="0">
                                      <a:solidFill>
                                        <a:schemeClr val="tx1"/>
                                      </a:solidFill>
                                      <a:latin typeface="Cambria Math"/>
                                    </a:rPr>
                                    <m:t>𝑒</m:t>
                                  </m:r>
                                </m:e>
                                <m:sub>
                                  <m:r>
                                    <a:rPr lang="en-US" i="1" dirty="0">
                                      <a:solidFill>
                                        <a:schemeClr val="tx1"/>
                                      </a:solidFill>
                                      <a:latin typeface="Cambria Math"/>
                                    </a:rPr>
                                    <m:t>𝑡</m:t>
                                  </m:r>
                                  <m:r>
                                    <a:rPr lang="en-US" b="0" i="1" dirty="0" smtClean="0">
                                      <a:solidFill>
                                        <a:schemeClr val="tx1"/>
                                      </a:solidFill>
                                      <a:latin typeface="Cambria Math"/>
                                    </a:rPr>
                                    <m:t>−1</m:t>
                                  </m:r>
                                </m:sub>
                              </m:sSub>
                            </m:e>
                          </m:nary>
                        </m:num>
                        <m:den>
                          <m:nary>
                            <m:naryPr>
                              <m:chr m:val="∑"/>
                              <m:limLoc m:val="subSup"/>
                              <m:ctrlPr>
                                <a:rPr lang="en-US" sz="2400" i="1">
                                  <a:solidFill>
                                    <a:schemeClr val="tx1"/>
                                  </a:solidFill>
                                  <a:latin typeface="Cambria Math"/>
                                </a:rPr>
                              </m:ctrlPr>
                            </m:naryPr>
                            <m:sub>
                              <m:r>
                                <m:rPr>
                                  <m:brk m:alnAt="25"/>
                                </m:rPr>
                                <a:rPr lang="en-US" sz="2400" i="1">
                                  <a:solidFill>
                                    <a:schemeClr val="tx1"/>
                                  </a:solidFill>
                                  <a:latin typeface="Cambria Math"/>
                                </a:rPr>
                                <m:t>𝑡</m:t>
                              </m:r>
                              <m:r>
                                <a:rPr lang="en-US" sz="2400" i="1">
                                  <a:solidFill>
                                    <a:schemeClr val="tx1"/>
                                  </a:solidFill>
                                  <a:latin typeface="Cambria Math"/>
                                </a:rPr>
                                <m:t>=1</m:t>
                              </m:r>
                            </m:sub>
                            <m:sup>
                              <m:r>
                                <a:rPr lang="en-US" sz="2400" i="1">
                                  <a:solidFill>
                                    <a:schemeClr val="tx1"/>
                                  </a:solidFill>
                                  <a:latin typeface="Cambria Math"/>
                                </a:rPr>
                                <m:t>𝑇</m:t>
                              </m:r>
                            </m:sup>
                            <m:e>
                              <m:sSubSup>
                                <m:sSubSupPr>
                                  <m:ctrlPr>
                                    <a:rPr lang="en-US" sz="2400" i="1">
                                      <a:solidFill>
                                        <a:schemeClr val="tx1"/>
                                      </a:solidFill>
                                      <a:latin typeface="Cambria Math"/>
                                    </a:rPr>
                                  </m:ctrlPr>
                                </m:sSubSupPr>
                                <m:e>
                                  <m:r>
                                    <a:rPr lang="en-US" sz="2400" i="1">
                                      <a:solidFill>
                                        <a:schemeClr val="tx1"/>
                                      </a:solidFill>
                                      <a:latin typeface="Cambria Math"/>
                                    </a:rPr>
                                    <m:t>𝑒</m:t>
                                  </m:r>
                                </m:e>
                                <m:sub>
                                  <m:r>
                                    <a:rPr lang="en-US" sz="2400" i="1">
                                      <a:solidFill>
                                        <a:schemeClr val="tx1"/>
                                      </a:solidFill>
                                      <a:latin typeface="Cambria Math"/>
                                    </a:rPr>
                                    <m:t>𝑡</m:t>
                                  </m:r>
                                </m:sub>
                                <m:sup>
                                  <m:r>
                                    <a:rPr lang="en-US" sz="2400" i="1">
                                      <a:solidFill>
                                        <a:schemeClr val="tx1"/>
                                      </a:solidFill>
                                      <a:latin typeface="Cambria Math"/>
                                    </a:rPr>
                                    <m:t>2</m:t>
                                  </m:r>
                                </m:sup>
                              </m:sSubSup>
                            </m:e>
                          </m:nary>
                        </m:den>
                      </m:f>
                    </m:oMath>
                  </m:oMathPara>
                </a14:m>
                <a:endParaRPr lang="en-US" sz="2400" b="0" dirty="0" smtClean="0">
                  <a:solidFill>
                    <a:schemeClr val="tx1"/>
                  </a:solidFill>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a:ea typeface="Cambria Math"/>
                        </a:rPr>
                        <m:t>≈</m:t>
                      </m:r>
                      <m:r>
                        <a:rPr lang="en-US" sz="2400" b="0" i="1" smtClean="0">
                          <a:solidFill>
                            <a:schemeClr val="tx1"/>
                          </a:solidFill>
                          <a:latin typeface="Cambria Math"/>
                          <a:ea typeface="Cambria Math"/>
                        </a:rPr>
                        <m:t>2−2</m:t>
                      </m:r>
                      <m:f>
                        <m:fPr>
                          <m:ctrlPr>
                            <a:rPr lang="en-US" sz="2400" b="0" i="1" smtClean="0">
                              <a:solidFill>
                                <a:schemeClr val="tx1"/>
                              </a:solidFill>
                              <a:latin typeface="Cambria Math"/>
                              <a:ea typeface="Cambria Math"/>
                            </a:rPr>
                          </m:ctrlPr>
                        </m:fPr>
                        <m:num>
                          <m:nary>
                            <m:naryPr>
                              <m:chr m:val="∑"/>
                              <m:limLoc m:val="subSup"/>
                              <m:ctrlPr>
                                <a:rPr lang="en-US" sz="2400" i="1">
                                  <a:solidFill>
                                    <a:schemeClr val="tx1"/>
                                  </a:solidFill>
                                  <a:latin typeface="Cambria Math"/>
                                </a:rPr>
                              </m:ctrlPr>
                            </m:naryPr>
                            <m:sub>
                              <m:r>
                                <m:rPr>
                                  <m:brk m:alnAt="25"/>
                                </m:rPr>
                                <a:rPr lang="en-US" sz="2400" i="1">
                                  <a:solidFill>
                                    <a:schemeClr val="tx1"/>
                                  </a:solidFill>
                                  <a:latin typeface="Cambria Math"/>
                                </a:rPr>
                                <m:t>𝑡</m:t>
                              </m:r>
                              <m:r>
                                <a:rPr lang="en-US" sz="2400" i="1">
                                  <a:solidFill>
                                    <a:schemeClr val="tx1"/>
                                  </a:solidFill>
                                  <a:latin typeface="Cambria Math"/>
                                </a:rPr>
                                <m:t>=1</m:t>
                              </m:r>
                            </m:sub>
                            <m:sup>
                              <m:r>
                                <a:rPr lang="en-US" sz="2400" i="1">
                                  <a:solidFill>
                                    <a:schemeClr val="tx1"/>
                                  </a:solidFill>
                                  <a:latin typeface="Cambria Math"/>
                                </a:rPr>
                                <m:t>𝑇</m:t>
                              </m:r>
                            </m:sup>
                            <m:e>
                              <m:sSub>
                                <m:sSubPr>
                                  <m:ctrlPr>
                                    <a:rPr lang="en-US" i="1" dirty="0">
                                      <a:solidFill>
                                        <a:schemeClr val="tx1"/>
                                      </a:solidFill>
                                      <a:latin typeface="Cambria Math"/>
                                    </a:rPr>
                                  </m:ctrlPr>
                                </m:sSubPr>
                                <m:e>
                                  <m:r>
                                    <a:rPr lang="en-US" i="1" dirty="0">
                                      <a:solidFill>
                                        <a:schemeClr val="tx1"/>
                                      </a:solidFill>
                                      <a:latin typeface="Cambria Math"/>
                                    </a:rPr>
                                    <m:t>𝑒</m:t>
                                  </m:r>
                                </m:e>
                                <m:sub>
                                  <m:r>
                                    <a:rPr lang="en-US" i="1" dirty="0">
                                      <a:solidFill>
                                        <a:schemeClr val="tx1"/>
                                      </a:solidFill>
                                      <a:latin typeface="Cambria Math"/>
                                    </a:rPr>
                                    <m:t>𝑡</m:t>
                                  </m:r>
                                </m:sub>
                              </m:sSub>
                              <m:sSub>
                                <m:sSubPr>
                                  <m:ctrlPr>
                                    <a:rPr lang="en-US" i="1" dirty="0">
                                      <a:solidFill>
                                        <a:schemeClr val="tx1"/>
                                      </a:solidFill>
                                      <a:latin typeface="Cambria Math"/>
                                    </a:rPr>
                                  </m:ctrlPr>
                                </m:sSubPr>
                                <m:e>
                                  <m:r>
                                    <a:rPr lang="en-US" i="1" dirty="0">
                                      <a:solidFill>
                                        <a:schemeClr val="tx1"/>
                                      </a:solidFill>
                                      <a:latin typeface="Cambria Math"/>
                                    </a:rPr>
                                    <m:t>𝑒</m:t>
                                  </m:r>
                                </m:e>
                                <m:sub>
                                  <m:r>
                                    <a:rPr lang="en-US" i="1" dirty="0">
                                      <a:solidFill>
                                        <a:schemeClr val="tx1"/>
                                      </a:solidFill>
                                      <a:latin typeface="Cambria Math"/>
                                    </a:rPr>
                                    <m:t>𝑡</m:t>
                                  </m:r>
                                  <m:r>
                                    <a:rPr lang="en-US" i="1" dirty="0">
                                      <a:solidFill>
                                        <a:schemeClr val="tx1"/>
                                      </a:solidFill>
                                      <a:latin typeface="Cambria Math"/>
                                    </a:rPr>
                                    <m:t>−1</m:t>
                                  </m:r>
                                </m:sub>
                              </m:sSub>
                            </m:e>
                          </m:nary>
                        </m:num>
                        <m:den>
                          <m:nary>
                            <m:naryPr>
                              <m:chr m:val="∑"/>
                              <m:limLoc m:val="subSup"/>
                              <m:ctrlPr>
                                <a:rPr lang="en-US" sz="2400" i="1">
                                  <a:solidFill>
                                    <a:schemeClr val="tx1"/>
                                  </a:solidFill>
                                  <a:latin typeface="Cambria Math"/>
                                </a:rPr>
                              </m:ctrlPr>
                            </m:naryPr>
                            <m:sub>
                              <m:r>
                                <m:rPr>
                                  <m:brk m:alnAt="25"/>
                                </m:rPr>
                                <a:rPr lang="en-US" sz="2400" i="1">
                                  <a:solidFill>
                                    <a:schemeClr val="tx1"/>
                                  </a:solidFill>
                                  <a:latin typeface="Cambria Math"/>
                                </a:rPr>
                                <m:t>𝑡</m:t>
                              </m:r>
                              <m:r>
                                <a:rPr lang="en-US" sz="2400" i="1">
                                  <a:solidFill>
                                    <a:schemeClr val="tx1"/>
                                  </a:solidFill>
                                  <a:latin typeface="Cambria Math"/>
                                </a:rPr>
                                <m:t>=1</m:t>
                              </m:r>
                            </m:sub>
                            <m:sup>
                              <m:r>
                                <a:rPr lang="en-US" sz="2400" i="1">
                                  <a:solidFill>
                                    <a:schemeClr val="tx1"/>
                                  </a:solidFill>
                                  <a:latin typeface="Cambria Math"/>
                                </a:rPr>
                                <m:t>𝑇</m:t>
                              </m:r>
                            </m:sup>
                            <m:e>
                              <m:sSubSup>
                                <m:sSubSupPr>
                                  <m:ctrlPr>
                                    <a:rPr lang="en-US" sz="2400" i="1">
                                      <a:solidFill>
                                        <a:schemeClr val="tx1"/>
                                      </a:solidFill>
                                      <a:latin typeface="Cambria Math"/>
                                    </a:rPr>
                                  </m:ctrlPr>
                                </m:sSubSupPr>
                                <m:e>
                                  <m:r>
                                    <a:rPr lang="en-US" sz="2400" i="1">
                                      <a:solidFill>
                                        <a:schemeClr val="tx1"/>
                                      </a:solidFill>
                                      <a:latin typeface="Cambria Math"/>
                                    </a:rPr>
                                    <m:t>𝑒</m:t>
                                  </m:r>
                                </m:e>
                                <m:sub>
                                  <m:r>
                                    <a:rPr lang="en-US" sz="2400" i="1">
                                      <a:solidFill>
                                        <a:schemeClr val="tx1"/>
                                      </a:solidFill>
                                      <a:latin typeface="Cambria Math"/>
                                    </a:rPr>
                                    <m:t>𝑡</m:t>
                                  </m:r>
                                </m:sub>
                                <m:sup>
                                  <m:r>
                                    <a:rPr lang="en-US" sz="2400" i="1">
                                      <a:solidFill>
                                        <a:schemeClr val="tx1"/>
                                      </a:solidFill>
                                      <a:latin typeface="Cambria Math"/>
                                    </a:rPr>
                                    <m:t>2</m:t>
                                  </m:r>
                                </m:sup>
                              </m:sSubSup>
                            </m:e>
                          </m:nary>
                        </m:den>
                      </m:f>
                      <m:r>
                        <a:rPr lang="en-US" sz="2400" i="1">
                          <a:solidFill>
                            <a:schemeClr val="tx1"/>
                          </a:solidFill>
                          <a:latin typeface="Cambria Math"/>
                          <a:ea typeface="Cambria Math"/>
                        </a:rPr>
                        <m:t>≈</m:t>
                      </m:r>
                      <m:r>
                        <a:rPr lang="en-US" sz="2400" b="0" i="1" smtClean="0">
                          <a:solidFill>
                            <a:schemeClr val="tx1"/>
                          </a:solidFill>
                          <a:latin typeface="Cambria Math"/>
                          <a:ea typeface="Cambria Math"/>
                        </a:rPr>
                        <m:t>2−2</m:t>
                      </m:r>
                      <m:r>
                        <a:rPr lang="en-US" sz="2400" b="0" i="1" smtClean="0">
                          <a:solidFill>
                            <a:schemeClr val="tx1"/>
                          </a:solidFill>
                          <a:latin typeface="Cambria Math"/>
                          <a:ea typeface="Cambria Math"/>
                        </a:rPr>
                        <m:t>𝑟</m:t>
                      </m:r>
                      <m:r>
                        <a:rPr lang="en-US" sz="2400" b="0" i="1" smtClean="0">
                          <a:solidFill>
                            <a:schemeClr val="tx1"/>
                          </a:solidFill>
                          <a:latin typeface="Cambria Math"/>
                          <a:ea typeface="Cambria Math"/>
                        </a:rPr>
                        <m:t>=2(1−</m:t>
                      </m:r>
                      <m:r>
                        <a:rPr lang="en-US" sz="2400" b="0" i="1" smtClean="0">
                          <a:solidFill>
                            <a:schemeClr val="tx1"/>
                          </a:solidFill>
                          <a:latin typeface="Cambria Math"/>
                          <a:ea typeface="Cambria Math"/>
                        </a:rPr>
                        <m:t>𝑟</m:t>
                      </m:r>
                      <m:r>
                        <a:rPr lang="en-US" sz="2400" b="0" i="1" smtClean="0">
                          <a:solidFill>
                            <a:schemeClr val="tx1"/>
                          </a:solidFill>
                          <a:latin typeface="Cambria Math"/>
                          <a:ea typeface="Cambria Math"/>
                        </a:rPr>
                        <m:t>)</m:t>
                      </m:r>
                    </m:oMath>
                  </m:oMathPara>
                </a14:m>
                <a:endParaRPr lang="en-US" sz="240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    where </a:t>
                </a:r>
                <a14:m>
                  <m:oMath xmlns:m="http://schemas.openxmlformats.org/officeDocument/2006/math">
                    <m:r>
                      <a:rPr lang="en-US" sz="2400" i="1" dirty="0" smtClean="0">
                        <a:solidFill>
                          <a:schemeClr val="tx1"/>
                        </a:solidFill>
                        <a:latin typeface="Cambria Math"/>
                      </a:rPr>
                      <m:t>𝑟</m:t>
                    </m:r>
                  </m:oMath>
                </a14:m>
                <a:r>
                  <a:rPr lang="en-US" sz="2400" dirty="0">
                    <a:solidFill>
                      <a:schemeClr val="tx1"/>
                    </a:solidFill>
                    <a:latin typeface="Times New Roman" panose="02020603050405020304" pitchFamily="18" charset="0"/>
                    <a:cs typeface="Times New Roman" panose="02020603050405020304" pitchFamily="18" charset="0"/>
                  </a:rPr>
                  <a:t> is the sample </a:t>
                </a:r>
                <a:r>
                  <a:rPr lang="en-US" sz="2400" dirty="0" smtClean="0">
                    <a:solidFill>
                      <a:schemeClr val="tx1"/>
                    </a:solidFill>
                    <a:latin typeface="Times New Roman" panose="02020603050405020304" pitchFamily="18" charset="0"/>
                    <a:cs typeface="Times New Roman" panose="02020603050405020304" pitchFamily="18" charset="0"/>
                  </a:rPr>
                  <a:t>autocorrelation </a:t>
                </a:r>
                <a:r>
                  <a:rPr lang="en-US" sz="2400" dirty="0">
                    <a:solidFill>
                      <a:schemeClr val="tx1"/>
                    </a:solidFill>
                    <a:latin typeface="Times New Roman" panose="02020603050405020304" pitchFamily="18" charset="0"/>
                    <a:cs typeface="Times New Roman" panose="02020603050405020304" pitchFamily="18" charset="0"/>
                  </a:rPr>
                  <a:t>of the </a:t>
                </a:r>
                <a:r>
                  <a:rPr lang="en-US" sz="2400" dirty="0" smtClean="0">
                    <a:solidFill>
                      <a:schemeClr val="tx1"/>
                    </a:solidFill>
                    <a:latin typeface="Times New Roman" panose="02020603050405020304" pitchFamily="18" charset="0"/>
                    <a:cs typeface="Times New Roman" panose="02020603050405020304" pitchFamily="18" charset="0"/>
                  </a:rPr>
                  <a:t>residuals.</a:t>
                </a:r>
                <a:endParaRPr lang="en-US" sz="2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029200"/>
              </a:xfrm>
              <a:blipFill rotWithShape="1">
                <a:blip r:embed="rId2" cstate="print"/>
                <a:stretch>
                  <a:fillRect l="-1037" t="-1697" b="-181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F5CE407-6216-4202-80E4-A30DC2F709B2}" type="slidenum">
              <a:rPr lang="en-US" smtClean="0">
                <a:solidFill>
                  <a:prstClr val="white"/>
                </a:solidFill>
              </a:rPr>
              <a:pPr/>
              <a:t>62</a:t>
            </a:fld>
            <a:endParaRPr lang="en-US">
              <a:solidFill>
                <a:prstClr val="white"/>
              </a:solidFill>
            </a:endParaRPr>
          </a:p>
        </p:txBody>
      </p:sp>
    </p:spTree>
    <p:extLst>
      <p:ext uri="{BB962C8B-B14F-4D97-AF65-F5344CB8AC3E}">
        <p14:creationId xmlns:p14="http://schemas.microsoft.com/office/powerpoint/2010/main" val="2679742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l"/>
            <a:r>
              <a:rPr lang="en-US" dirty="0">
                <a:latin typeface="Times New Roman" panose="02020603050405020304" pitchFamily="18" charset="0"/>
                <a:cs typeface="Times New Roman" panose="02020603050405020304" pitchFamily="18" charset="0"/>
              </a:rPr>
              <a:t>Durbin-Watson test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76400"/>
                <a:ext cx="8229600" cy="4953000"/>
              </a:xfrm>
            </p:spPr>
            <p:txBody>
              <a:bodyPr>
                <a:normAutofit/>
              </a:bodyPr>
              <a:lstStyle/>
              <a:p>
                <a:r>
                  <a:rPr lang="en-US" sz="2400" b="0" dirty="0" smtClean="0">
                    <a:solidFill>
                      <a:schemeClr val="tx1"/>
                    </a:solidFill>
                    <a:latin typeface="Times New Roman" panose="02020603050405020304" pitchFamily="18" charset="0"/>
                    <a:ea typeface="Cambria Math"/>
                    <a:cs typeface="Times New Roman" panose="02020603050405020304" pitchFamily="18" charset="0"/>
                  </a:rPr>
                  <a:t>Since </a:t>
                </a:r>
                <a14:m>
                  <m:oMath xmlns:m="http://schemas.openxmlformats.org/officeDocument/2006/math">
                    <m:r>
                      <a:rPr lang="en-US" sz="2400" b="0" i="1" smtClean="0">
                        <a:solidFill>
                          <a:schemeClr val="tx1"/>
                        </a:solidFill>
                        <a:latin typeface="Cambria Math"/>
                        <a:ea typeface="Cambria Math"/>
                      </a:rPr>
                      <m:t>𝑑</m:t>
                    </m:r>
                    <m:r>
                      <a:rPr lang="en-US" sz="2400" b="0" i="1" smtClean="0">
                        <a:solidFill>
                          <a:schemeClr val="tx1"/>
                        </a:solidFill>
                        <a:latin typeface="Cambria Math"/>
                        <a:ea typeface="Cambria Math"/>
                      </a:rPr>
                      <m:t>≈2</m:t>
                    </m:r>
                    <m:d>
                      <m:dPr>
                        <m:ctrlPr>
                          <a:rPr lang="en-US" sz="2400" i="1">
                            <a:solidFill>
                              <a:schemeClr val="tx1"/>
                            </a:solidFill>
                            <a:latin typeface="Cambria Math"/>
                            <a:ea typeface="Cambria Math"/>
                          </a:rPr>
                        </m:ctrlPr>
                      </m:dPr>
                      <m:e>
                        <m:r>
                          <a:rPr lang="en-US" sz="2400" i="1">
                            <a:solidFill>
                              <a:schemeClr val="tx1"/>
                            </a:solidFill>
                            <a:latin typeface="Cambria Math"/>
                            <a:ea typeface="Cambria Math"/>
                          </a:rPr>
                          <m:t>1−</m:t>
                        </m:r>
                        <m:r>
                          <a:rPr lang="en-US" sz="2400" i="1">
                            <a:solidFill>
                              <a:schemeClr val="tx1"/>
                            </a:solidFill>
                            <a:latin typeface="Cambria Math"/>
                            <a:ea typeface="Cambria Math"/>
                          </a:rPr>
                          <m:t>𝑟</m:t>
                        </m:r>
                      </m:e>
                    </m:d>
                  </m:oMath>
                </a14:m>
                <a:endParaRPr lang="en-US" sz="2400" dirty="0">
                  <a:solidFill>
                    <a:schemeClr val="tx1"/>
                  </a:solidFill>
                  <a:latin typeface="Times New Roman" panose="02020603050405020304" pitchFamily="18" charset="0"/>
                  <a:cs typeface="Times New Roman" panose="02020603050405020304" pitchFamily="18" charset="0"/>
                </a:endParaRPr>
              </a:p>
              <a:p>
                <a:pPr lvl="1"/>
                <a:r>
                  <a:rPr lang="en-US" sz="2400" dirty="0" smtClean="0">
                    <a:solidFill>
                      <a:schemeClr val="tx1"/>
                    </a:solidFill>
                    <a:latin typeface="Times New Roman" panose="02020603050405020304" pitchFamily="18" charset="0"/>
                    <a:cs typeface="Times New Roman" panose="02020603050405020304" pitchFamily="18" charset="0"/>
                  </a:rPr>
                  <a:t>Positive </a:t>
                </a:r>
                <a:r>
                  <a:rPr lang="en-US" sz="2400" dirty="0">
                    <a:solidFill>
                      <a:schemeClr val="tx1"/>
                    </a:solidFill>
                    <a:latin typeface="Times New Roman" panose="02020603050405020304" pitchFamily="18" charset="0"/>
                    <a:cs typeface="Times New Roman" panose="02020603050405020304" pitchFamily="18" charset="0"/>
                  </a:rPr>
                  <a:t>serial correlation</a:t>
                </a:r>
                <a:r>
                  <a:rPr lang="en-US" sz="2400"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400" i="1" dirty="0">
                        <a:solidFill>
                          <a:schemeClr val="tx1"/>
                        </a:solidFill>
                        <a:latin typeface="Cambria Math"/>
                        <a:cs typeface="Times New Roman" panose="02020603050405020304" pitchFamily="18" charset="0"/>
                      </a:rPr>
                      <m:t>0</m:t>
                    </m:r>
                    <m:r>
                      <a:rPr lang="en-US" sz="2400" b="0" i="1" dirty="0" smtClean="0">
                        <a:solidFill>
                          <a:schemeClr val="tx1"/>
                        </a:solidFill>
                        <a:latin typeface="Cambria Math"/>
                        <a:cs typeface="Times New Roman" panose="02020603050405020304" pitchFamily="18" charset="0"/>
                      </a:rPr>
                      <m:t>&lt;</m:t>
                    </m:r>
                    <m:r>
                      <a:rPr lang="en-US" sz="2400" i="1" dirty="0" smtClean="0">
                        <a:solidFill>
                          <a:schemeClr val="tx1"/>
                        </a:solidFill>
                        <a:latin typeface="Cambria Math"/>
                        <a:cs typeface="Times New Roman" panose="02020603050405020304" pitchFamily="18" charset="0"/>
                      </a:rPr>
                      <m:t>𝑟</m:t>
                    </m:r>
                    <m:r>
                      <a:rPr lang="en-US" sz="2400" b="0" i="1" dirty="0" smtClean="0">
                        <a:solidFill>
                          <a:schemeClr val="tx1"/>
                        </a:solidFill>
                        <a:latin typeface="Cambria Math"/>
                        <a:cs typeface="Times New Roman" panose="02020603050405020304" pitchFamily="18" charset="0"/>
                      </a:rPr>
                      <m:t>&lt;1</m:t>
                    </m:r>
                  </m:oMath>
                </a14:m>
                <a:r>
                  <a:rPr lang="en-US" sz="2400"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400" i="1" dirty="0" smtClean="0">
                        <a:solidFill>
                          <a:schemeClr val="tx1"/>
                        </a:solidFill>
                        <a:latin typeface="Cambria Math"/>
                        <a:cs typeface="Times New Roman" panose="02020603050405020304" pitchFamily="18" charset="0"/>
                      </a:rPr>
                      <m:t>0</m:t>
                    </m:r>
                    <m:r>
                      <a:rPr lang="en-US" sz="2400" b="0" i="1" dirty="0" smtClean="0">
                        <a:solidFill>
                          <a:schemeClr val="tx1"/>
                        </a:solidFill>
                        <a:latin typeface="Cambria Math"/>
                        <a:cs typeface="Times New Roman" panose="02020603050405020304" pitchFamily="18" charset="0"/>
                      </a:rPr>
                      <m:t>&lt;</m:t>
                    </m:r>
                    <m:r>
                      <a:rPr lang="en-US" sz="2400" b="0" i="1" dirty="0" smtClean="0">
                        <a:solidFill>
                          <a:schemeClr val="tx1"/>
                        </a:solidFill>
                        <a:latin typeface="Cambria Math"/>
                        <a:cs typeface="Times New Roman" panose="02020603050405020304" pitchFamily="18" charset="0"/>
                      </a:rPr>
                      <m:t>𝑑</m:t>
                    </m:r>
                    <m:r>
                      <a:rPr lang="en-US" sz="2400" b="0" i="1" dirty="0" smtClean="0">
                        <a:solidFill>
                          <a:schemeClr val="tx1"/>
                        </a:solidFill>
                        <a:latin typeface="Cambria Math"/>
                        <a:cs typeface="Times New Roman" panose="02020603050405020304" pitchFamily="18" charset="0"/>
                      </a:rPr>
                      <m:t>&lt;2</m:t>
                    </m:r>
                  </m:oMath>
                </a14:m>
                <a:endParaRPr lang="en-US" sz="2400" dirty="0" smtClean="0">
                  <a:solidFill>
                    <a:schemeClr val="tx1"/>
                  </a:solidFill>
                  <a:latin typeface="Times New Roman" panose="02020603050405020304" pitchFamily="18" charset="0"/>
                  <a:cs typeface="Times New Roman" panose="02020603050405020304" pitchFamily="18" charset="0"/>
                </a:endParaRPr>
              </a:p>
              <a:p>
                <a:pPr lvl="1"/>
                <a:r>
                  <a:rPr lang="en-US" sz="2400" dirty="0" smtClean="0">
                    <a:solidFill>
                      <a:schemeClr val="tx1"/>
                    </a:solidFill>
                    <a:latin typeface="Times New Roman" panose="02020603050405020304" pitchFamily="18" charset="0"/>
                    <a:cs typeface="Times New Roman" panose="02020603050405020304" pitchFamily="18" charset="0"/>
                  </a:rPr>
                  <a:t>Negative serial correlation       </a:t>
                </a:r>
                <a14:m>
                  <m:oMath xmlns:m="http://schemas.openxmlformats.org/officeDocument/2006/math">
                    <m:r>
                      <a:rPr lang="en-US" sz="2400" i="1" dirty="0" smtClean="0">
                        <a:solidFill>
                          <a:schemeClr val="tx1"/>
                        </a:solidFill>
                        <a:latin typeface="Cambria Math"/>
                        <a:cs typeface="Times New Roman" panose="02020603050405020304" pitchFamily="18" charset="0"/>
                      </a:rPr>
                      <m:t>−</m:t>
                    </m:r>
                    <m:r>
                      <a:rPr lang="en-US" sz="2400" b="0" i="1" dirty="0" smtClean="0">
                        <a:solidFill>
                          <a:schemeClr val="tx1"/>
                        </a:solidFill>
                        <a:latin typeface="Cambria Math"/>
                        <a:cs typeface="Times New Roman" panose="02020603050405020304" pitchFamily="18" charset="0"/>
                      </a:rPr>
                      <m:t>1</m:t>
                    </m:r>
                    <m:r>
                      <a:rPr lang="en-US" sz="2400" i="1" dirty="0">
                        <a:solidFill>
                          <a:schemeClr val="tx1"/>
                        </a:solidFill>
                        <a:latin typeface="Cambria Math"/>
                        <a:cs typeface="Times New Roman" panose="02020603050405020304" pitchFamily="18" charset="0"/>
                      </a:rPr>
                      <m:t>&lt;</m:t>
                    </m:r>
                    <m:r>
                      <a:rPr lang="en-US" sz="2400" i="1" dirty="0">
                        <a:solidFill>
                          <a:schemeClr val="tx1"/>
                        </a:solidFill>
                        <a:latin typeface="Cambria Math"/>
                        <a:cs typeface="Times New Roman" panose="02020603050405020304" pitchFamily="18" charset="0"/>
                      </a:rPr>
                      <m:t>𝑟</m:t>
                    </m:r>
                    <m:r>
                      <a:rPr lang="en-US" sz="2400" i="1" dirty="0">
                        <a:solidFill>
                          <a:schemeClr val="tx1"/>
                        </a:solidFill>
                        <a:latin typeface="Cambria Math"/>
                        <a:cs typeface="Times New Roman" panose="02020603050405020304" pitchFamily="18" charset="0"/>
                      </a:rPr>
                      <m:t>&lt;0</m:t>
                    </m:r>
                  </m:oMath>
                </a14:m>
                <a:r>
                  <a:rPr lang="en-US" sz="2400" dirty="0">
                    <a:solidFill>
                      <a:schemeClr val="tx1"/>
                    </a:solidFill>
                    <a:cs typeface="Times New Roman" panose="02020603050405020304" pitchFamily="18" charset="0"/>
                  </a:rPr>
                  <a:t> </a:t>
                </a:r>
                <a:r>
                  <a:rPr lang="en-US" sz="2400" dirty="0" smtClean="0">
                    <a:solidFill>
                      <a:schemeClr val="tx1"/>
                    </a:solidFill>
                    <a:cs typeface="Times New Roman" panose="02020603050405020304" pitchFamily="18" charset="0"/>
                  </a:rPr>
                  <a:t>      </a:t>
                </a:r>
                <a14:m>
                  <m:oMath xmlns:m="http://schemas.openxmlformats.org/officeDocument/2006/math">
                    <m:r>
                      <a:rPr lang="en-US" sz="2400" i="1" dirty="0">
                        <a:solidFill>
                          <a:schemeClr val="tx1"/>
                        </a:solidFill>
                        <a:latin typeface="Cambria Math"/>
                        <a:cs typeface="Times New Roman" panose="02020603050405020304" pitchFamily="18" charset="0"/>
                      </a:rPr>
                      <m:t>2&lt;</m:t>
                    </m:r>
                    <m:r>
                      <a:rPr lang="en-US" sz="2400" b="0" i="1" dirty="0" smtClean="0">
                        <a:solidFill>
                          <a:schemeClr val="tx1"/>
                        </a:solidFill>
                        <a:latin typeface="Cambria Math"/>
                        <a:cs typeface="Times New Roman" panose="02020603050405020304" pitchFamily="18" charset="0"/>
                      </a:rPr>
                      <m:t>𝑑</m:t>
                    </m:r>
                    <m:r>
                      <a:rPr lang="en-US" sz="2400" i="1" dirty="0">
                        <a:solidFill>
                          <a:schemeClr val="tx1"/>
                        </a:solidFill>
                        <a:latin typeface="Cambria Math"/>
                        <a:cs typeface="Times New Roman" panose="02020603050405020304" pitchFamily="18" charset="0"/>
                      </a:rPr>
                      <m:t>&lt;</m:t>
                    </m:r>
                    <m:r>
                      <a:rPr lang="en-US" sz="2400" b="0" i="1" dirty="0" smtClean="0">
                        <a:solidFill>
                          <a:schemeClr val="tx1"/>
                        </a:solidFill>
                        <a:latin typeface="Cambria Math"/>
                        <a:cs typeface="Times New Roman" panose="02020603050405020304" pitchFamily="18" charset="0"/>
                      </a:rPr>
                      <m:t>4</m:t>
                    </m:r>
                  </m:oMath>
                </a14:m>
                <a:endParaRPr lang="en-US" sz="2400" b="0" dirty="0" smtClean="0">
                  <a:solidFill>
                    <a:schemeClr val="tx1"/>
                  </a:solidFill>
                  <a:cs typeface="Times New Roman" panose="02020603050405020304" pitchFamily="18" charset="0"/>
                </a:endParaRPr>
              </a:p>
              <a:p>
                <a:r>
                  <a:rPr lang="en-US" sz="2400" dirty="0">
                    <a:solidFill>
                      <a:schemeClr val="tx1"/>
                    </a:solidFill>
                  </a:rPr>
                  <a:t>To test for </a:t>
                </a:r>
                <a:r>
                  <a:rPr lang="en-US" sz="2400" b="1" dirty="0">
                    <a:solidFill>
                      <a:schemeClr val="tx1"/>
                    </a:solidFill>
                  </a:rPr>
                  <a:t>positive autocorrelation</a:t>
                </a:r>
                <a:r>
                  <a:rPr lang="en-US" sz="2400" dirty="0">
                    <a:solidFill>
                      <a:schemeClr val="tx1"/>
                    </a:solidFill>
                  </a:rPr>
                  <a:t> at significance </a:t>
                </a:r>
                <a:r>
                  <a:rPr lang="en-US" sz="2400" i="1" dirty="0" smtClean="0">
                    <a:solidFill>
                      <a:schemeClr val="tx1"/>
                    </a:solidFill>
                  </a:rPr>
                  <a:t>α</a:t>
                </a:r>
                <a:r>
                  <a:rPr lang="en-US" sz="2400" dirty="0" smtClean="0">
                    <a:solidFill>
                      <a:schemeClr val="tx1"/>
                    </a:solidFill>
                  </a:rPr>
                  <a:t> :</a:t>
                </a:r>
              </a:p>
              <a:p>
                <a:pPr lvl="1"/>
                <a:r>
                  <a:rPr lang="en-US" sz="2000" dirty="0" smtClean="0">
                    <a:solidFill>
                      <a:schemeClr val="tx1"/>
                    </a:solidFill>
                  </a:rPr>
                  <a:t>If</a:t>
                </a:r>
                <a:r>
                  <a:rPr lang="en-US" sz="2000" dirty="0">
                    <a:solidFill>
                      <a:schemeClr val="tx1"/>
                    </a:solidFill>
                  </a:rPr>
                  <a:t> </a:t>
                </a:r>
                <a14:m>
                  <m:oMath xmlns:m="http://schemas.openxmlformats.org/officeDocument/2006/math">
                    <m:r>
                      <a:rPr lang="en-US" sz="2000" b="0" i="0" dirty="0" smtClean="0">
                        <a:solidFill>
                          <a:schemeClr val="tx1"/>
                        </a:solidFill>
                        <a:latin typeface="Cambria Math"/>
                      </a:rPr>
                      <m:t> </m:t>
                    </m:r>
                    <m:r>
                      <a:rPr lang="en-US" sz="2000" i="1" dirty="0" smtClean="0">
                        <a:solidFill>
                          <a:schemeClr val="tx1"/>
                        </a:solidFill>
                        <a:latin typeface="Cambria Math"/>
                      </a:rPr>
                      <m:t>𝑑</m:t>
                    </m:r>
                    <m:r>
                      <a:rPr lang="en-US" sz="2000" i="1" dirty="0" smtClean="0">
                        <a:solidFill>
                          <a:schemeClr val="tx1"/>
                        </a:solidFill>
                        <a:latin typeface="Cambria Math"/>
                      </a:rPr>
                      <m:t>&lt; </m:t>
                    </m:r>
                    <m:r>
                      <a:rPr lang="en-US" sz="2000" i="1" dirty="0" err="1" smtClean="0">
                        <a:solidFill>
                          <a:schemeClr val="tx1"/>
                        </a:solidFill>
                        <a:latin typeface="Cambria Math"/>
                      </a:rPr>
                      <m:t>𝑑</m:t>
                    </m:r>
                    <m:r>
                      <a:rPr lang="en-US" sz="2000" i="1" baseline="-25000" dirty="0" err="1" smtClean="0">
                        <a:solidFill>
                          <a:schemeClr val="tx1"/>
                        </a:solidFill>
                        <a:latin typeface="Cambria Math"/>
                      </a:rPr>
                      <m:t>𝐿</m:t>
                    </m:r>
                    <m:r>
                      <a:rPr lang="en-US" sz="2000" i="1" baseline="-25000" dirty="0" smtClean="0">
                        <a:solidFill>
                          <a:schemeClr val="tx1"/>
                        </a:solidFill>
                        <a:latin typeface="Cambria Math"/>
                      </a:rPr>
                      <m:t>,</m:t>
                    </m:r>
                    <m:r>
                      <a:rPr lang="en-US" sz="2000" i="1" baseline="-25000" dirty="0" smtClean="0">
                        <a:solidFill>
                          <a:schemeClr val="tx1"/>
                        </a:solidFill>
                        <a:latin typeface="Cambria Math"/>
                      </a:rPr>
                      <m:t>𝛼</m:t>
                    </m:r>
                  </m:oMath>
                </a14:m>
                <a:r>
                  <a:rPr lang="en-US" sz="2000" dirty="0" smtClean="0">
                    <a:solidFill>
                      <a:schemeClr val="tx1"/>
                    </a:solidFill>
                  </a:rPr>
                  <a:t>, the error terms are positively autocorrelated</a:t>
                </a:r>
              </a:p>
              <a:p>
                <a:pPr lvl="1"/>
                <a:r>
                  <a:rPr lang="en-US" sz="2000" dirty="0">
                    <a:solidFill>
                      <a:schemeClr val="tx1"/>
                    </a:solidFill>
                  </a:rPr>
                  <a:t>If  </a:t>
                </a:r>
                <a14:m>
                  <m:oMath xmlns:m="http://schemas.openxmlformats.org/officeDocument/2006/math">
                    <m:r>
                      <a:rPr lang="en-US" sz="2000" i="1" dirty="0">
                        <a:solidFill>
                          <a:schemeClr val="tx1"/>
                        </a:solidFill>
                        <a:latin typeface="Cambria Math"/>
                      </a:rPr>
                      <m:t>𝑑</m:t>
                    </m:r>
                    <m:r>
                      <a:rPr lang="en-US" sz="2000" b="0" i="1" dirty="0" smtClean="0">
                        <a:solidFill>
                          <a:schemeClr val="tx1"/>
                        </a:solidFill>
                        <a:latin typeface="Cambria Math"/>
                      </a:rPr>
                      <m:t>&gt;</m:t>
                    </m:r>
                    <m:r>
                      <a:rPr lang="en-US" sz="2000" i="1" dirty="0">
                        <a:solidFill>
                          <a:schemeClr val="tx1"/>
                        </a:solidFill>
                        <a:latin typeface="Cambria Math"/>
                      </a:rPr>
                      <m:t> </m:t>
                    </m:r>
                    <m:r>
                      <a:rPr lang="en-US" sz="2000" i="1" dirty="0" err="1">
                        <a:solidFill>
                          <a:schemeClr val="tx1"/>
                        </a:solidFill>
                        <a:latin typeface="Cambria Math"/>
                      </a:rPr>
                      <m:t>𝑑</m:t>
                    </m:r>
                    <m:r>
                      <a:rPr lang="en-US" sz="2000" b="0" i="1" baseline="-25000" dirty="0" smtClean="0">
                        <a:solidFill>
                          <a:schemeClr val="tx1"/>
                        </a:solidFill>
                        <a:latin typeface="Cambria Math"/>
                      </a:rPr>
                      <m:t>𝑈</m:t>
                    </m:r>
                    <m:r>
                      <a:rPr lang="en-US" sz="2000" b="0" i="1" baseline="-25000" dirty="0" smtClean="0">
                        <a:solidFill>
                          <a:schemeClr val="tx1"/>
                        </a:solidFill>
                        <a:latin typeface="Cambria Math"/>
                      </a:rPr>
                      <m:t>,</m:t>
                    </m:r>
                    <m:r>
                      <a:rPr lang="en-US" sz="2000" i="1" baseline="-25000" dirty="0">
                        <a:solidFill>
                          <a:schemeClr val="tx1"/>
                        </a:solidFill>
                        <a:latin typeface="Cambria Math"/>
                      </a:rPr>
                      <m:t>𝛼</m:t>
                    </m:r>
                  </m:oMath>
                </a14:m>
                <a:r>
                  <a:rPr lang="en-US" sz="2000" dirty="0">
                    <a:solidFill>
                      <a:schemeClr val="tx1"/>
                    </a:solidFill>
                  </a:rPr>
                  <a:t>, there is </a:t>
                </a:r>
                <a:r>
                  <a:rPr lang="en-US" sz="2000" b="1" dirty="0">
                    <a:solidFill>
                      <a:schemeClr val="tx1"/>
                    </a:solidFill>
                  </a:rPr>
                  <a:t>no</a:t>
                </a:r>
                <a:r>
                  <a:rPr lang="en-US" sz="2000" dirty="0">
                    <a:solidFill>
                      <a:schemeClr val="tx1"/>
                    </a:solidFill>
                  </a:rPr>
                  <a:t> statistical </a:t>
                </a:r>
                <a:r>
                  <a:rPr lang="en-US" sz="2000" dirty="0" smtClean="0">
                    <a:solidFill>
                      <a:schemeClr val="tx1"/>
                    </a:solidFill>
                  </a:rPr>
                  <a:t>evidence</a:t>
                </a:r>
              </a:p>
              <a:p>
                <a:pPr marL="342900" lvl="1" indent="-342900">
                  <a:buFont typeface="Arial" pitchFamily="34" charset="0"/>
                  <a:buChar char="•"/>
                </a:pPr>
                <a:r>
                  <a:rPr lang="en-US" sz="2400" dirty="0">
                    <a:solidFill>
                      <a:schemeClr val="tx1"/>
                    </a:solidFill>
                  </a:rPr>
                  <a:t>To test for </a:t>
                </a:r>
                <a:r>
                  <a:rPr lang="en-US" sz="2400" b="1" dirty="0" smtClean="0">
                    <a:solidFill>
                      <a:schemeClr val="tx1"/>
                    </a:solidFill>
                  </a:rPr>
                  <a:t>negative </a:t>
                </a:r>
                <a:r>
                  <a:rPr lang="en-US" sz="2400" b="1" dirty="0">
                    <a:solidFill>
                      <a:schemeClr val="tx1"/>
                    </a:solidFill>
                  </a:rPr>
                  <a:t>autocorrelation</a:t>
                </a:r>
                <a:r>
                  <a:rPr lang="en-US" sz="2400" dirty="0">
                    <a:solidFill>
                      <a:schemeClr val="tx1"/>
                    </a:solidFill>
                  </a:rPr>
                  <a:t> at significance α :</a:t>
                </a:r>
              </a:p>
              <a:p>
                <a:pPr lvl="1"/>
                <a:r>
                  <a:rPr lang="en-US" sz="2000" dirty="0">
                    <a:solidFill>
                      <a:schemeClr val="tx1"/>
                    </a:solidFill>
                  </a:rPr>
                  <a:t>If </a:t>
                </a:r>
                <a14:m>
                  <m:oMath xmlns:m="http://schemas.openxmlformats.org/officeDocument/2006/math">
                    <m:r>
                      <a:rPr lang="en-US" sz="2000" dirty="0">
                        <a:solidFill>
                          <a:schemeClr val="tx1"/>
                        </a:solidFill>
                        <a:latin typeface="Cambria Math"/>
                      </a:rPr>
                      <m:t> </m:t>
                    </m:r>
                    <m:r>
                      <a:rPr lang="en-US" sz="2000" b="0" i="1" dirty="0" smtClean="0">
                        <a:solidFill>
                          <a:schemeClr val="tx1"/>
                        </a:solidFill>
                        <a:latin typeface="Cambria Math"/>
                      </a:rPr>
                      <m:t>(4−</m:t>
                    </m:r>
                    <m:r>
                      <a:rPr lang="en-US" sz="2000" i="1" dirty="0">
                        <a:solidFill>
                          <a:schemeClr val="tx1"/>
                        </a:solidFill>
                        <a:latin typeface="Cambria Math"/>
                      </a:rPr>
                      <m:t>𝑑</m:t>
                    </m:r>
                    <m:r>
                      <a:rPr lang="en-US" sz="2000" b="0" i="1" dirty="0" smtClean="0">
                        <a:solidFill>
                          <a:schemeClr val="tx1"/>
                        </a:solidFill>
                        <a:latin typeface="Cambria Math"/>
                      </a:rPr>
                      <m:t>)</m:t>
                    </m:r>
                    <m:r>
                      <a:rPr lang="en-US" sz="2000" i="1" dirty="0">
                        <a:solidFill>
                          <a:schemeClr val="tx1"/>
                        </a:solidFill>
                        <a:latin typeface="Cambria Math"/>
                      </a:rPr>
                      <m:t>&lt; </m:t>
                    </m:r>
                    <m:r>
                      <a:rPr lang="en-US" sz="2000" i="1" dirty="0" err="1">
                        <a:solidFill>
                          <a:schemeClr val="tx1"/>
                        </a:solidFill>
                        <a:latin typeface="Cambria Math"/>
                      </a:rPr>
                      <m:t>𝑑</m:t>
                    </m:r>
                    <m:r>
                      <a:rPr lang="en-US" sz="2000" i="1" baseline="-25000" dirty="0" err="1">
                        <a:solidFill>
                          <a:schemeClr val="tx1"/>
                        </a:solidFill>
                        <a:latin typeface="Cambria Math"/>
                      </a:rPr>
                      <m:t>𝐿</m:t>
                    </m:r>
                    <m:r>
                      <a:rPr lang="en-US" sz="2000" i="1" baseline="-25000" dirty="0">
                        <a:solidFill>
                          <a:schemeClr val="tx1"/>
                        </a:solidFill>
                        <a:latin typeface="Cambria Math"/>
                      </a:rPr>
                      <m:t>,</m:t>
                    </m:r>
                    <m:r>
                      <a:rPr lang="en-US" sz="2000" i="1" baseline="-25000" dirty="0">
                        <a:solidFill>
                          <a:schemeClr val="tx1"/>
                        </a:solidFill>
                        <a:latin typeface="Cambria Math"/>
                      </a:rPr>
                      <m:t>𝛼</m:t>
                    </m:r>
                  </m:oMath>
                </a14:m>
                <a:r>
                  <a:rPr lang="en-US" sz="2000" dirty="0">
                    <a:solidFill>
                      <a:schemeClr val="tx1"/>
                    </a:solidFill>
                  </a:rPr>
                  <a:t>, the error terms are </a:t>
                </a:r>
                <a:r>
                  <a:rPr lang="en-US" sz="2000" dirty="0" smtClean="0">
                    <a:solidFill>
                      <a:schemeClr val="tx1"/>
                    </a:solidFill>
                  </a:rPr>
                  <a:t>negatively </a:t>
                </a:r>
                <a:r>
                  <a:rPr lang="en-US" sz="2000" dirty="0">
                    <a:solidFill>
                      <a:schemeClr val="tx1"/>
                    </a:solidFill>
                  </a:rPr>
                  <a:t>autocorrelated</a:t>
                </a:r>
              </a:p>
              <a:p>
                <a:pPr lvl="1"/>
                <a:r>
                  <a:rPr lang="en-US" sz="2000" dirty="0">
                    <a:solidFill>
                      <a:schemeClr val="tx1"/>
                    </a:solidFill>
                  </a:rPr>
                  <a:t>If  </a:t>
                </a:r>
                <a14:m>
                  <m:oMath xmlns:m="http://schemas.openxmlformats.org/officeDocument/2006/math">
                    <m:r>
                      <a:rPr lang="en-US" sz="2000" b="0" i="0" dirty="0" smtClean="0">
                        <a:solidFill>
                          <a:schemeClr val="tx1"/>
                        </a:solidFill>
                        <a:latin typeface="Cambria Math"/>
                      </a:rPr>
                      <m:t>(4−</m:t>
                    </m:r>
                    <m:r>
                      <m:rPr>
                        <m:sty m:val="p"/>
                      </m:rPr>
                      <a:rPr lang="en-US" sz="2000" b="0" i="0" dirty="0" smtClean="0">
                        <a:solidFill>
                          <a:schemeClr val="tx1"/>
                        </a:solidFill>
                        <a:latin typeface="Cambria Math"/>
                      </a:rPr>
                      <m:t>d</m:t>
                    </m:r>
                    <m:r>
                      <a:rPr lang="en-US" sz="2000" b="0" i="0" dirty="0" smtClean="0">
                        <a:solidFill>
                          <a:schemeClr val="tx1"/>
                        </a:solidFill>
                        <a:latin typeface="Cambria Math"/>
                      </a:rPr>
                      <m:t>)</m:t>
                    </m:r>
                    <m:r>
                      <a:rPr lang="en-US" sz="2000" i="1" dirty="0">
                        <a:solidFill>
                          <a:schemeClr val="tx1"/>
                        </a:solidFill>
                        <a:latin typeface="Cambria Math"/>
                      </a:rPr>
                      <m:t>&gt; </m:t>
                    </m:r>
                    <m:r>
                      <a:rPr lang="en-US" sz="2000" i="1" dirty="0" err="1">
                        <a:solidFill>
                          <a:schemeClr val="tx1"/>
                        </a:solidFill>
                        <a:latin typeface="Cambria Math"/>
                      </a:rPr>
                      <m:t>𝑑</m:t>
                    </m:r>
                    <m:r>
                      <a:rPr lang="en-US" sz="2000" i="1" baseline="-25000" dirty="0">
                        <a:solidFill>
                          <a:schemeClr val="tx1"/>
                        </a:solidFill>
                        <a:latin typeface="Cambria Math"/>
                      </a:rPr>
                      <m:t>𝑈</m:t>
                    </m:r>
                    <m:r>
                      <a:rPr lang="en-US" sz="2000" i="1" baseline="-25000" dirty="0">
                        <a:solidFill>
                          <a:schemeClr val="tx1"/>
                        </a:solidFill>
                        <a:latin typeface="Cambria Math"/>
                      </a:rPr>
                      <m:t>,</m:t>
                    </m:r>
                    <m:r>
                      <a:rPr lang="en-US" sz="2000" i="1" baseline="-25000" dirty="0">
                        <a:solidFill>
                          <a:schemeClr val="tx1"/>
                        </a:solidFill>
                        <a:latin typeface="Cambria Math"/>
                      </a:rPr>
                      <m:t>𝛼</m:t>
                    </m:r>
                  </m:oMath>
                </a14:m>
                <a:r>
                  <a:rPr lang="en-US" sz="2000" dirty="0">
                    <a:solidFill>
                      <a:schemeClr val="tx1"/>
                    </a:solidFill>
                  </a:rPr>
                  <a:t>, there is </a:t>
                </a:r>
                <a:r>
                  <a:rPr lang="en-US" sz="2000" b="1" dirty="0">
                    <a:solidFill>
                      <a:schemeClr val="tx1"/>
                    </a:solidFill>
                  </a:rPr>
                  <a:t>no</a:t>
                </a:r>
                <a:r>
                  <a:rPr lang="en-US" sz="2000" dirty="0">
                    <a:solidFill>
                      <a:schemeClr val="tx1"/>
                    </a:solidFill>
                  </a:rPr>
                  <a:t> statistical evidence</a:t>
                </a:r>
              </a:p>
              <a:p>
                <a:pPr marL="457200" lvl="1" indent="0">
                  <a:buNone/>
                </a:pPr>
                <a:r>
                  <a:rPr lang="en-US" sz="2400" dirty="0" smtClean="0">
                    <a:solidFill>
                      <a:schemeClr val="tx1"/>
                    </a:solidFill>
                  </a:rPr>
                  <a:t>     (</a:t>
                </a:r>
                <a14:m>
                  <m:oMath xmlns:m="http://schemas.openxmlformats.org/officeDocument/2006/math">
                    <m:r>
                      <a:rPr lang="en-US" sz="2400" i="1" dirty="0">
                        <a:solidFill>
                          <a:schemeClr val="tx1"/>
                        </a:solidFill>
                        <a:latin typeface="Cambria Math"/>
                      </a:rPr>
                      <m:t>𝑑</m:t>
                    </m:r>
                    <m:r>
                      <a:rPr lang="en-US" sz="2400" i="1" baseline="-25000" dirty="0" err="1">
                        <a:solidFill>
                          <a:schemeClr val="tx1"/>
                        </a:solidFill>
                        <a:latin typeface="Cambria Math"/>
                      </a:rPr>
                      <m:t>𝐿</m:t>
                    </m:r>
                    <m:r>
                      <a:rPr lang="en-US" sz="2400" i="1" baseline="-25000" dirty="0">
                        <a:solidFill>
                          <a:schemeClr val="tx1"/>
                        </a:solidFill>
                        <a:latin typeface="Cambria Math"/>
                      </a:rPr>
                      <m:t>,</m:t>
                    </m:r>
                    <m:r>
                      <a:rPr lang="en-US" sz="2400" i="1" baseline="-25000" dirty="0">
                        <a:solidFill>
                          <a:schemeClr val="tx1"/>
                        </a:solidFill>
                        <a:latin typeface="Cambria Math"/>
                      </a:rPr>
                      <m:t>𝛼</m:t>
                    </m:r>
                  </m:oMath>
                </a14:m>
                <a:r>
                  <a:rPr lang="en-US" sz="2400" dirty="0">
                    <a:solidFill>
                      <a:schemeClr val="tx1"/>
                    </a:solidFill>
                  </a:rPr>
                  <a:t> and </a:t>
                </a:r>
                <a14:m>
                  <m:oMath xmlns:m="http://schemas.openxmlformats.org/officeDocument/2006/math">
                    <m:r>
                      <a:rPr lang="en-US" sz="2400" i="1" dirty="0">
                        <a:solidFill>
                          <a:schemeClr val="tx1"/>
                        </a:solidFill>
                        <a:latin typeface="Cambria Math"/>
                      </a:rPr>
                      <m:t>𝑑</m:t>
                    </m:r>
                    <m:r>
                      <a:rPr lang="en-US" sz="2400" i="1" baseline="-25000" dirty="0" err="1">
                        <a:solidFill>
                          <a:schemeClr val="tx1"/>
                        </a:solidFill>
                        <a:latin typeface="Cambria Math"/>
                      </a:rPr>
                      <m:t>𝑈</m:t>
                    </m:r>
                    <m:r>
                      <a:rPr lang="en-US" sz="2400" i="1" baseline="-25000" dirty="0">
                        <a:solidFill>
                          <a:schemeClr val="tx1"/>
                        </a:solidFill>
                        <a:latin typeface="Cambria Math"/>
                      </a:rPr>
                      <m:t>,</m:t>
                    </m:r>
                    <m:r>
                      <a:rPr lang="en-US" sz="2400" i="1" baseline="-25000" dirty="0">
                        <a:solidFill>
                          <a:schemeClr val="tx1"/>
                        </a:solidFill>
                        <a:latin typeface="Cambria Math"/>
                      </a:rPr>
                      <m:t>𝛼</m:t>
                    </m:r>
                  </m:oMath>
                </a14:m>
                <a:r>
                  <a:rPr lang="en-US" sz="2400" dirty="0">
                    <a:solidFill>
                      <a:schemeClr val="tx1"/>
                    </a:solidFill>
                  </a:rPr>
                  <a:t> are lower and upper critical values) </a:t>
                </a:r>
                <a:endParaRPr lang="en-US" sz="2400" dirty="0">
                  <a:solidFill>
                    <a:schemeClr val="tx1"/>
                  </a:solidFill>
                  <a:latin typeface="Times New Roman" panose="02020603050405020304" pitchFamily="18" charset="0"/>
                  <a:ea typeface="Cambria Math"/>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76400"/>
                <a:ext cx="8229600" cy="4953000"/>
              </a:xfrm>
              <a:blipFill rotWithShape="1">
                <a:blip r:embed="rId2" cstate="print"/>
                <a:stretch>
                  <a:fillRect l="-1185" t="-984"/>
                </a:stretch>
              </a:blipFill>
            </p:spPr>
            <p:txBody>
              <a:bodyPr/>
              <a:lstStyle/>
              <a:p>
                <a:r>
                  <a:rPr lang="en-US">
                    <a:noFill/>
                  </a:rPr>
                  <a:t> </a:t>
                </a:r>
              </a:p>
            </p:txBody>
          </p:sp>
        </mc:Fallback>
      </mc:AlternateContent>
      <p:sp>
        <p:nvSpPr>
          <p:cNvPr id="5" name="Right Arrow 4"/>
          <p:cNvSpPr/>
          <p:nvPr/>
        </p:nvSpPr>
        <p:spPr>
          <a:xfrm>
            <a:off x="6400800" y="2286000"/>
            <a:ext cx="381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495800" y="2286000"/>
            <a:ext cx="381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6553200" y="2743200"/>
            <a:ext cx="381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572000" y="2743200"/>
            <a:ext cx="381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7F5CE407-6216-4202-80E4-A30DC2F709B2}" type="slidenum">
              <a:rPr lang="en-US" smtClean="0">
                <a:solidFill>
                  <a:prstClr val="white"/>
                </a:solidFill>
              </a:rPr>
              <a:pPr/>
              <a:t>63</a:t>
            </a:fld>
            <a:endParaRPr lang="en-US">
              <a:solidFill>
                <a:prstClr val="white"/>
              </a:solidFill>
            </a:endParaRPr>
          </a:p>
        </p:txBody>
      </p:sp>
    </p:spTree>
    <p:extLst>
      <p:ext uri="{BB962C8B-B14F-4D97-AF65-F5344CB8AC3E}">
        <p14:creationId xmlns:p14="http://schemas.microsoft.com/office/powerpoint/2010/main" val="13834649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l"/>
            <a:r>
              <a:rPr lang="en-US" sz="4600" dirty="0" smtClean="0">
                <a:latin typeface="Times New Roman" panose="02020603050405020304" pitchFamily="18" charset="0"/>
                <a:cs typeface="Times New Roman" panose="02020603050405020304" pitchFamily="18" charset="0"/>
              </a:rPr>
              <a:t>Testing for Autocorrelation</a:t>
            </a:r>
            <a:endParaRPr lang="en-US" sz="4600" dirty="0">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14725304"/>
              </p:ext>
            </p:extLst>
          </p:nvPr>
        </p:nvGraphicFramePr>
        <p:xfrm>
          <a:off x="2008415" y="1444532"/>
          <a:ext cx="5470071" cy="2434566"/>
        </p:xfrm>
        <a:graphic>
          <a:graphicData uri="http://schemas.openxmlformats.org/drawingml/2006/table">
            <a:tbl>
              <a:tblPr>
                <a:tableStyleId>{5C22544A-7EE6-4342-B048-85BDC9FD1C3A}</a:tableStyleId>
              </a:tblPr>
              <a:tblGrid>
                <a:gridCol w="1177899"/>
                <a:gridCol w="1102371"/>
                <a:gridCol w="1582849"/>
                <a:gridCol w="1606952"/>
              </a:tblGrid>
              <a:tr h="378998">
                <a:tc gridSpan="4">
                  <a:txBody>
                    <a:bodyPr/>
                    <a:lstStyle/>
                    <a:p>
                      <a:pPr marL="0" marR="0" algn="ctr">
                        <a:lnSpc>
                          <a:spcPct val="115000"/>
                        </a:lnSpc>
                        <a:spcBef>
                          <a:spcPts val="300"/>
                        </a:spcBef>
                        <a:spcAft>
                          <a:spcPts val="300"/>
                        </a:spcAft>
                      </a:pPr>
                      <a:r>
                        <a:rPr lang="en-US" sz="2400" dirty="0">
                          <a:effectLst/>
                        </a:rPr>
                        <a:t>Durbin-Watson Statistics</a:t>
                      </a:r>
                      <a:endParaRPr lang="en-US" sz="2400" dirty="0">
                        <a:effectLst/>
                        <a:latin typeface="Times New Roman"/>
                        <a:ea typeface="SimSun"/>
                      </a:endParaRPr>
                    </a:p>
                  </a:txBody>
                  <a:tcPr marL="38100" marR="38100"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378998">
                <a:tc>
                  <a:txBody>
                    <a:bodyPr/>
                    <a:lstStyle/>
                    <a:p>
                      <a:pPr marL="0" marR="0" algn="ctr">
                        <a:lnSpc>
                          <a:spcPct val="115000"/>
                        </a:lnSpc>
                        <a:spcBef>
                          <a:spcPts val="300"/>
                        </a:spcBef>
                        <a:spcAft>
                          <a:spcPts val="300"/>
                        </a:spcAft>
                      </a:pPr>
                      <a:r>
                        <a:rPr lang="en-US" sz="2400" dirty="0">
                          <a:effectLst/>
                        </a:rPr>
                        <a:t>Order</a:t>
                      </a:r>
                      <a:endParaRPr lang="en-US" sz="2400" dirty="0">
                        <a:effectLst/>
                        <a:latin typeface="Times New Roman"/>
                        <a:ea typeface="SimSun"/>
                      </a:endParaRPr>
                    </a:p>
                  </a:txBody>
                  <a:tcPr marL="38100" marR="38100" marT="0" marB="0" anchor="b"/>
                </a:tc>
                <a:tc>
                  <a:txBody>
                    <a:bodyPr/>
                    <a:lstStyle/>
                    <a:p>
                      <a:pPr marL="0" marR="0" algn="r">
                        <a:lnSpc>
                          <a:spcPct val="115000"/>
                        </a:lnSpc>
                        <a:spcBef>
                          <a:spcPts val="300"/>
                        </a:spcBef>
                        <a:spcAft>
                          <a:spcPts val="300"/>
                        </a:spcAft>
                      </a:pPr>
                      <a:r>
                        <a:rPr lang="en-US" sz="2400" dirty="0">
                          <a:effectLst/>
                        </a:rPr>
                        <a:t>DW</a:t>
                      </a:r>
                      <a:endParaRPr lang="en-US" sz="2400" dirty="0">
                        <a:effectLst/>
                        <a:latin typeface="Times New Roman"/>
                        <a:ea typeface="SimSun"/>
                      </a:endParaRPr>
                    </a:p>
                  </a:txBody>
                  <a:tcPr marL="38100" marR="38100" marT="0" marB="0" anchor="b"/>
                </a:tc>
                <a:tc>
                  <a:txBody>
                    <a:bodyPr/>
                    <a:lstStyle/>
                    <a:p>
                      <a:pPr marL="0" marR="0" algn="r">
                        <a:lnSpc>
                          <a:spcPct val="115000"/>
                        </a:lnSpc>
                        <a:spcBef>
                          <a:spcPts val="300"/>
                        </a:spcBef>
                        <a:spcAft>
                          <a:spcPts val="300"/>
                        </a:spcAft>
                      </a:pPr>
                      <a:r>
                        <a:rPr lang="en-US" sz="2400" dirty="0" err="1">
                          <a:effectLst/>
                        </a:rPr>
                        <a:t>Pr</a:t>
                      </a:r>
                      <a:r>
                        <a:rPr lang="en-US" sz="2400" dirty="0">
                          <a:effectLst/>
                        </a:rPr>
                        <a:t> &lt; DW</a:t>
                      </a:r>
                      <a:endParaRPr lang="en-US" sz="2400" dirty="0">
                        <a:effectLst/>
                        <a:latin typeface="Times New Roman"/>
                        <a:ea typeface="SimSun"/>
                      </a:endParaRPr>
                    </a:p>
                  </a:txBody>
                  <a:tcPr marL="38100" marR="38100" marT="0" marB="0" anchor="b"/>
                </a:tc>
                <a:tc>
                  <a:txBody>
                    <a:bodyPr/>
                    <a:lstStyle/>
                    <a:p>
                      <a:pPr marL="0" marR="0" algn="r">
                        <a:lnSpc>
                          <a:spcPct val="115000"/>
                        </a:lnSpc>
                        <a:spcBef>
                          <a:spcPts val="300"/>
                        </a:spcBef>
                        <a:spcAft>
                          <a:spcPts val="300"/>
                        </a:spcAft>
                      </a:pPr>
                      <a:r>
                        <a:rPr lang="en-US" sz="2400">
                          <a:effectLst/>
                        </a:rPr>
                        <a:t>Pr &gt; DW</a:t>
                      </a:r>
                      <a:endParaRPr lang="en-US" sz="2400">
                        <a:effectLst/>
                        <a:latin typeface="Times New Roman"/>
                        <a:ea typeface="SimSun"/>
                      </a:endParaRPr>
                    </a:p>
                  </a:txBody>
                  <a:tcPr marL="38100" marR="38100" marT="0" marB="0" anchor="b"/>
                </a:tc>
              </a:tr>
              <a:tr h="531106">
                <a:tc>
                  <a:txBody>
                    <a:bodyPr/>
                    <a:lstStyle/>
                    <a:p>
                      <a:pPr marL="0" marR="0" algn="ctr">
                        <a:lnSpc>
                          <a:spcPct val="115000"/>
                        </a:lnSpc>
                        <a:spcBef>
                          <a:spcPts val="300"/>
                        </a:spcBef>
                        <a:spcAft>
                          <a:spcPts val="300"/>
                        </a:spcAft>
                      </a:pPr>
                      <a:r>
                        <a:rPr lang="en-US" sz="2400" dirty="0">
                          <a:effectLst/>
                        </a:rPr>
                        <a:t>1</a:t>
                      </a:r>
                      <a:endParaRPr lang="en-US" sz="2400" dirty="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400" dirty="0">
                          <a:effectLst/>
                        </a:rPr>
                        <a:t>2.1419</a:t>
                      </a:r>
                      <a:endParaRPr lang="en-US" sz="2400" dirty="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400" dirty="0">
                          <a:effectLst/>
                        </a:rPr>
                        <a:t>0.9941</a:t>
                      </a:r>
                      <a:endParaRPr lang="en-US" sz="2400" dirty="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400" b="1" baseline="0" dirty="0">
                          <a:solidFill>
                            <a:schemeClr val="accent6"/>
                          </a:solidFill>
                          <a:effectLst/>
                        </a:rPr>
                        <a:t>0.0059</a:t>
                      </a:r>
                      <a:endParaRPr lang="en-US" sz="2400" b="1" baseline="0" dirty="0">
                        <a:solidFill>
                          <a:schemeClr val="accent6"/>
                        </a:solidFill>
                        <a:effectLst/>
                        <a:latin typeface="Times New Roman"/>
                        <a:ea typeface="SimSun"/>
                      </a:endParaRPr>
                    </a:p>
                  </a:txBody>
                  <a:tcPr marL="38100" marR="38100" marT="0" marB="0"/>
                </a:tc>
              </a:tr>
              <a:tr h="531106">
                <a:tc>
                  <a:txBody>
                    <a:bodyPr/>
                    <a:lstStyle/>
                    <a:p>
                      <a:pPr marL="0" marR="0" algn="ctr">
                        <a:lnSpc>
                          <a:spcPct val="115000"/>
                        </a:lnSpc>
                        <a:spcBef>
                          <a:spcPts val="300"/>
                        </a:spcBef>
                        <a:spcAft>
                          <a:spcPts val="300"/>
                        </a:spcAft>
                      </a:pPr>
                      <a:r>
                        <a:rPr lang="en-US" sz="2400">
                          <a:effectLst/>
                        </a:rPr>
                        <a:t>2</a:t>
                      </a:r>
                      <a:endParaRPr lang="en-US" sz="24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400" dirty="0">
                          <a:effectLst/>
                        </a:rPr>
                        <a:t>1.9685</a:t>
                      </a:r>
                      <a:endParaRPr lang="en-US" sz="2400" dirty="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400" dirty="0">
                          <a:effectLst/>
                        </a:rPr>
                        <a:t>0.2979</a:t>
                      </a:r>
                      <a:endParaRPr lang="en-US" sz="2400" dirty="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400" dirty="0">
                          <a:effectLst/>
                        </a:rPr>
                        <a:t>0.7021</a:t>
                      </a:r>
                      <a:endParaRPr lang="en-US" sz="2400" dirty="0">
                        <a:effectLst/>
                        <a:latin typeface="Times New Roman"/>
                        <a:ea typeface="SimSun"/>
                      </a:endParaRPr>
                    </a:p>
                  </a:txBody>
                  <a:tcPr marL="38100" marR="38100" marT="0" marB="0"/>
                </a:tc>
              </a:tr>
              <a:tr h="531106">
                <a:tc>
                  <a:txBody>
                    <a:bodyPr/>
                    <a:lstStyle/>
                    <a:p>
                      <a:pPr marL="0" marR="0" algn="ctr">
                        <a:lnSpc>
                          <a:spcPct val="115000"/>
                        </a:lnSpc>
                        <a:spcBef>
                          <a:spcPts val="300"/>
                        </a:spcBef>
                        <a:spcAft>
                          <a:spcPts val="300"/>
                        </a:spcAft>
                      </a:pPr>
                      <a:r>
                        <a:rPr lang="en-US" sz="2400">
                          <a:effectLst/>
                        </a:rPr>
                        <a:t>3</a:t>
                      </a:r>
                      <a:endParaRPr lang="en-US" sz="24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400">
                          <a:effectLst/>
                        </a:rPr>
                        <a:t>2.0859</a:t>
                      </a:r>
                      <a:endParaRPr lang="en-US" sz="24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400">
                          <a:effectLst/>
                        </a:rPr>
                        <a:t>0.9429</a:t>
                      </a:r>
                      <a:endParaRPr lang="en-US" sz="24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400" dirty="0">
                          <a:effectLst/>
                        </a:rPr>
                        <a:t>0.0571</a:t>
                      </a:r>
                      <a:endParaRPr lang="en-US" sz="2400" dirty="0">
                        <a:effectLst/>
                        <a:latin typeface="Times New Roman"/>
                        <a:ea typeface="SimSun"/>
                      </a:endParaRPr>
                    </a:p>
                  </a:txBody>
                  <a:tcPr marL="38100" marR="3810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76358108"/>
              </p:ext>
            </p:extLst>
          </p:nvPr>
        </p:nvGraphicFramePr>
        <p:xfrm>
          <a:off x="838200" y="4038600"/>
          <a:ext cx="7467600" cy="1051560"/>
        </p:xfrm>
        <a:graphic>
          <a:graphicData uri="http://schemas.openxmlformats.org/drawingml/2006/table">
            <a:tbl>
              <a:tblPr>
                <a:tableStyleId>{5C22544A-7EE6-4342-B048-85BDC9FD1C3A}</a:tableStyleId>
              </a:tblPr>
              <a:tblGrid>
                <a:gridCol w="685800"/>
                <a:gridCol w="6781800"/>
              </a:tblGrid>
              <a:tr h="0">
                <a:tc>
                  <a:txBody>
                    <a:bodyPr/>
                    <a:lstStyle/>
                    <a:p>
                      <a:pPr marL="0" marR="0">
                        <a:lnSpc>
                          <a:spcPct val="115000"/>
                        </a:lnSpc>
                        <a:spcBef>
                          <a:spcPts val="50"/>
                        </a:spcBef>
                        <a:spcAft>
                          <a:spcPts val="50"/>
                        </a:spcAft>
                      </a:pPr>
                      <a:r>
                        <a:rPr lang="en-US" sz="2000">
                          <a:effectLst/>
                        </a:rPr>
                        <a:t>Note:</a:t>
                      </a:r>
                      <a:endParaRPr lang="en-US" sz="2000">
                        <a:effectLst/>
                        <a:latin typeface="Times New Roman"/>
                        <a:ea typeface="SimSun"/>
                      </a:endParaRPr>
                    </a:p>
                  </a:txBody>
                  <a:tcPr marL="6350" marR="6350" marT="0" marB="0"/>
                </a:tc>
                <a:tc>
                  <a:txBody>
                    <a:bodyPr/>
                    <a:lstStyle/>
                    <a:p>
                      <a:pPr marL="0" marR="0">
                        <a:lnSpc>
                          <a:spcPct val="115000"/>
                        </a:lnSpc>
                        <a:spcBef>
                          <a:spcPts val="50"/>
                        </a:spcBef>
                        <a:spcAft>
                          <a:spcPts val="50"/>
                        </a:spcAft>
                      </a:pPr>
                      <a:r>
                        <a:rPr lang="en-US" sz="2000" dirty="0" err="1">
                          <a:effectLst/>
                        </a:rPr>
                        <a:t>Pr</a:t>
                      </a:r>
                      <a:r>
                        <a:rPr lang="en-US" sz="2000" dirty="0">
                          <a:effectLst/>
                        </a:rPr>
                        <a:t>&lt;DW is the p-value for testing positive autocorrelation, and </a:t>
                      </a:r>
                      <a:r>
                        <a:rPr lang="en-US" sz="2000" dirty="0" err="1">
                          <a:effectLst/>
                        </a:rPr>
                        <a:t>Pr</a:t>
                      </a:r>
                      <a:r>
                        <a:rPr lang="en-US" sz="2000" dirty="0">
                          <a:effectLst/>
                        </a:rPr>
                        <a:t>&gt;DW is the p-value for testing negative autocorrelation.</a:t>
                      </a:r>
                      <a:endParaRPr lang="en-US" sz="2000" dirty="0">
                        <a:effectLst/>
                        <a:latin typeface="Times New Roman"/>
                        <a:ea typeface="SimSun"/>
                      </a:endParaRPr>
                    </a:p>
                  </a:txBody>
                  <a:tcPr marL="6350" marR="6350" marT="0" marB="0"/>
                </a:tc>
              </a:tr>
            </a:tbl>
          </a:graphicData>
        </a:graphic>
      </p:graphicFrame>
      <p:sp>
        <p:nvSpPr>
          <p:cNvPr id="7" name="Rectangle 6"/>
          <p:cNvSpPr/>
          <p:nvPr/>
        </p:nvSpPr>
        <p:spPr>
          <a:xfrm>
            <a:off x="1295400" y="4971871"/>
            <a:ext cx="7315200" cy="1200329"/>
          </a:xfrm>
          <a:prstGeom prst="rect">
            <a:avLst/>
          </a:prstGeom>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a:t>
            </a:r>
            <a:r>
              <a:rPr lang="en-US" sz="2400" dirty="0" smtClean="0">
                <a:latin typeface="Times New Roman" panose="02020603050405020304" pitchFamily="18" charset="0"/>
                <a:cs typeface="Times New Roman" panose="02020603050405020304" pitchFamily="18" charset="0"/>
              </a:rPr>
              <a:t>utocorrelation </a:t>
            </a:r>
            <a:r>
              <a:rPr lang="en-US" sz="2400" dirty="0">
                <a:latin typeface="Times New Roman" panose="02020603050405020304" pitchFamily="18" charset="0"/>
                <a:cs typeface="Times New Roman" panose="02020603050405020304" pitchFamily="18" charset="0"/>
              </a:rPr>
              <a:t>correction is needed. </a:t>
            </a:r>
            <a:endParaRPr lang="en-US"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Generalized </a:t>
            </a:r>
            <a:r>
              <a:rPr lang="en-US" sz="2400" dirty="0">
                <a:latin typeface="Times New Roman" panose="02020603050405020304" pitchFamily="18" charset="0"/>
                <a:cs typeface="Times New Roman" panose="02020603050405020304" pitchFamily="18" charset="0"/>
              </a:rPr>
              <a:t>Durbin-Watson tests should not be used to decide on the autoregressive order. </a:t>
            </a:r>
          </a:p>
        </p:txBody>
      </p:sp>
      <p:sp>
        <p:nvSpPr>
          <p:cNvPr id="2" name="Slide Number Placeholder 1"/>
          <p:cNvSpPr>
            <a:spLocks noGrp="1"/>
          </p:cNvSpPr>
          <p:nvPr>
            <p:ph type="sldNum" sz="quarter" idx="12"/>
          </p:nvPr>
        </p:nvSpPr>
        <p:spPr/>
        <p:txBody>
          <a:bodyPr/>
          <a:lstStyle/>
          <a:p>
            <a:fld id="{7F5CE407-6216-4202-80E4-A30DC2F709B2}" type="slidenum">
              <a:rPr lang="en-US" smtClean="0">
                <a:solidFill>
                  <a:prstClr val="white"/>
                </a:solidFill>
              </a:rPr>
              <a:pPr/>
              <a:t>64</a:t>
            </a:fld>
            <a:endParaRPr lang="en-US">
              <a:solidFill>
                <a:prstClr val="white"/>
              </a:solidFill>
            </a:endParaRPr>
          </a:p>
        </p:txBody>
      </p:sp>
    </p:spTree>
    <p:extLst>
      <p:ext uri="{BB962C8B-B14F-4D97-AF65-F5344CB8AC3E}">
        <p14:creationId xmlns:p14="http://schemas.microsoft.com/office/powerpoint/2010/main" val="50641403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imes New Roman" panose="02020603050405020304" pitchFamily="18" charset="0"/>
                <a:cs typeface="Times New Roman" panose="02020603050405020304" pitchFamily="18" charset="0"/>
              </a:rPr>
              <a:t>Stepwise Autoregression</a:t>
            </a:r>
            <a:endParaRPr lang="en-US"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549275" y="1600201"/>
            <a:ext cx="8042276" cy="2666999"/>
          </a:xfrm>
        </p:spPr>
        <p:txBody>
          <a:bodyPr>
            <a:normAutofit/>
          </a:bodyPr>
          <a:lstStyle/>
          <a:p>
            <a:r>
              <a:rPr lang="en-US" sz="2400" dirty="0">
                <a:solidFill>
                  <a:schemeClr val="tx1"/>
                </a:solidFill>
                <a:latin typeface="Times New Roman" panose="02020603050405020304" pitchFamily="18" charset="0"/>
                <a:cs typeface="Times New Roman" panose="02020603050405020304" pitchFamily="18" charset="0"/>
              </a:rPr>
              <a:t>Once you determine that autocorrelation correction is needed, you must select the order of the autoregressive error model to use. One way to select the order of the autoregressive error model is </a:t>
            </a:r>
            <a:r>
              <a:rPr lang="en-US" dirty="0" smtClean="0">
                <a:solidFill>
                  <a:schemeClr val="tx1"/>
                </a:solidFill>
                <a:latin typeface="Times New Roman" panose="02020603050405020304" pitchFamily="18" charset="0"/>
                <a:cs typeface="Times New Roman" panose="02020603050405020304" pitchFamily="18" charset="0"/>
              </a:rPr>
              <a:t>S</a:t>
            </a:r>
            <a:r>
              <a:rPr lang="en-US" sz="2400" dirty="0" smtClean="0">
                <a:solidFill>
                  <a:schemeClr val="tx1"/>
                </a:solidFill>
                <a:latin typeface="Times New Roman" panose="02020603050405020304" pitchFamily="18" charset="0"/>
                <a:cs typeface="Times New Roman" panose="02020603050405020304" pitchFamily="18" charset="0"/>
              </a:rPr>
              <a:t>tepwise </a:t>
            </a:r>
            <a:r>
              <a:rPr lang="en-US" dirty="0" smtClean="0">
                <a:solidFill>
                  <a:schemeClr val="tx1"/>
                </a:solidFill>
                <a:latin typeface="Times New Roman" panose="02020603050405020304" pitchFamily="18" charset="0"/>
                <a:cs typeface="Times New Roman" panose="02020603050405020304" pitchFamily="18" charset="0"/>
              </a:rPr>
              <a:t>A</a:t>
            </a:r>
            <a:r>
              <a:rPr lang="en-US" sz="2400" dirty="0" smtClean="0">
                <a:solidFill>
                  <a:schemeClr val="tx1"/>
                </a:solidFill>
                <a:latin typeface="Times New Roman" panose="02020603050405020304" pitchFamily="18" charset="0"/>
                <a:cs typeface="Times New Roman" panose="02020603050405020304" pitchFamily="18" charset="0"/>
              </a:rPr>
              <a:t>utoregression.</a:t>
            </a:r>
          </a:p>
          <a:p>
            <a:r>
              <a:rPr lang="en-US" dirty="0">
                <a:solidFill>
                  <a:schemeClr val="tx1"/>
                </a:solidFill>
              </a:rPr>
              <a:t>The following statements show the stepwise feature, using an initial order of 5:</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1638300" y="4390072"/>
            <a:ext cx="5867400" cy="1631216"/>
          </a:xfrm>
          <a:prstGeom prst="rect">
            <a:avLst/>
          </a:prstGeom>
          <a:ln>
            <a:solidFill>
              <a:schemeClr val="tx1"/>
            </a:solidFill>
          </a:ln>
        </p:spPr>
        <p:txBody>
          <a:bodyPr wrap="square">
            <a:spAutoFit/>
          </a:bodyPr>
          <a:lstStyle/>
          <a:p>
            <a:r>
              <a:rPr lang="en-US" sz="2000" b="1" dirty="0"/>
              <a:t>PROC</a:t>
            </a:r>
            <a:r>
              <a:rPr lang="en-US" sz="2000" dirty="0"/>
              <a:t> </a:t>
            </a:r>
            <a:r>
              <a:rPr lang="en-US" sz="2000" b="1" dirty="0"/>
              <a:t>AUTOREG</a:t>
            </a:r>
            <a:r>
              <a:rPr lang="en-US" sz="2000" dirty="0"/>
              <a:t> DATA=</a:t>
            </a:r>
            <a:r>
              <a:rPr lang="en-US" sz="2000" dirty="0" err="1"/>
              <a:t>st.return</a:t>
            </a:r>
            <a:r>
              <a:rPr lang="en-US" sz="2000" dirty="0"/>
              <a:t>;</a:t>
            </a:r>
          </a:p>
          <a:p>
            <a:r>
              <a:rPr lang="en-US" sz="2000" dirty="0"/>
              <a:t>	</a:t>
            </a:r>
            <a:r>
              <a:rPr lang="en-US" sz="2000" b="1" dirty="0" smtClean="0"/>
              <a:t>TITLE2</a:t>
            </a:r>
            <a:r>
              <a:rPr lang="en-US" sz="2000" dirty="0" smtClean="0"/>
              <a:t> </a:t>
            </a:r>
            <a:r>
              <a:rPr lang="en-US" sz="2000" dirty="0"/>
              <a:t>"AUTOREG (fit P) for log returns";</a:t>
            </a:r>
          </a:p>
          <a:p>
            <a:r>
              <a:rPr lang="en-US" sz="2000" dirty="0"/>
              <a:t>	</a:t>
            </a:r>
            <a:r>
              <a:rPr lang="en-US" sz="2000" b="1" dirty="0" smtClean="0"/>
              <a:t>MODEL</a:t>
            </a:r>
            <a:r>
              <a:rPr lang="en-US" sz="2000" dirty="0" smtClean="0"/>
              <a:t> </a:t>
            </a:r>
            <a:r>
              <a:rPr lang="en-US" sz="2000" dirty="0"/>
              <a:t>r = / </a:t>
            </a:r>
            <a:r>
              <a:rPr lang="en-US" sz="2000" b="1" dirty="0" smtClean="0"/>
              <a:t>METHOD</a:t>
            </a:r>
            <a:r>
              <a:rPr lang="en-US" sz="2000" dirty="0" smtClean="0"/>
              <a:t>=ML </a:t>
            </a:r>
          </a:p>
          <a:p>
            <a:r>
              <a:rPr lang="en-US" sz="2000" dirty="0" smtClean="0"/>
              <a:t>		</a:t>
            </a:r>
            <a:r>
              <a:rPr lang="en-US" sz="2000" b="1" dirty="0" smtClean="0">
                <a:solidFill>
                  <a:schemeClr val="accent6"/>
                </a:solidFill>
              </a:rPr>
              <a:t>NLAG</a:t>
            </a:r>
            <a:r>
              <a:rPr lang="en-US" sz="2000" dirty="0" smtClean="0">
                <a:solidFill>
                  <a:schemeClr val="accent6"/>
                </a:solidFill>
              </a:rPr>
              <a:t>=5</a:t>
            </a:r>
            <a:r>
              <a:rPr lang="en-US" sz="2000" b="1" dirty="0" smtClean="0">
                <a:solidFill>
                  <a:schemeClr val="accent6"/>
                </a:solidFill>
              </a:rPr>
              <a:t> BACKSTEP</a:t>
            </a:r>
            <a:r>
              <a:rPr lang="en-US" sz="2000" dirty="0"/>
              <a:t>;</a:t>
            </a:r>
          </a:p>
          <a:p>
            <a:r>
              <a:rPr lang="en-US" sz="2000" b="1" dirty="0"/>
              <a:t>RUN</a:t>
            </a:r>
            <a:r>
              <a:rPr lang="en-US" sz="2000" dirty="0"/>
              <a:t>;</a:t>
            </a:r>
          </a:p>
        </p:txBody>
      </p:sp>
      <p:sp>
        <p:nvSpPr>
          <p:cNvPr id="3" name="Slide Number Placeholder 2"/>
          <p:cNvSpPr>
            <a:spLocks noGrp="1"/>
          </p:cNvSpPr>
          <p:nvPr>
            <p:ph type="sldNum" sz="quarter" idx="12"/>
          </p:nvPr>
        </p:nvSpPr>
        <p:spPr/>
        <p:txBody>
          <a:bodyPr/>
          <a:lstStyle/>
          <a:p>
            <a:fld id="{7F5CE407-6216-4202-80E4-A30DC2F709B2}" type="slidenum">
              <a:rPr lang="en-US" smtClean="0">
                <a:solidFill>
                  <a:prstClr val="white"/>
                </a:solidFill>
              </a:rPr>
              <a:pPr/>
              <a:t>65</a:t>
            </a:fld>
            <a:endParaRPr lang="en-US">
              <a:solidFill>
                <a:prstClr val="white"/>
              </a:solidFill>
            </a:endParaRPr>
          </a:p>
        </p:txBody>
      </p:sp>
    </p:spTree>
    <p:extLst>
      <p:ext uri="{BB962C8B-B14F-4D97-AF65-F5344CB8AC3E}">
        <p14:creationId xmlns:p14="http://schemas.microsoft.com/office/powerpoint/2010/main" val="1738318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latin typeface="Times New Roman" panose="02020603050405020304" pitchFamily="18" charset="0"/>
                <a:cs typeface="Times New Roman" panose="02020603050405020304" pitchFamily="18" charset="0"/>
              </a:rPr>
              <a:t>Stepwise Autoregression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4371346"/>
              </p:ext>
            </p:extLst>
          </p:nvPr>
        </p:nvGraphicFramePr>
        <p:xfrm>
          <a:off x="609600" y="1498898"/>
          <a:ext cx="8278905" cy="2842470"/>
        </p:xfrm>
        <a:graphic>
          <a:graphicData uri="http://schemas.openxmlformats.org/drawingml/2006/table">
            <a:tbl>
              <a:tblPr>
                <a:tableStyleId>{5C22544A-7EE6-4342-B048-85BDC9FD1C3A}</a:tableStyleId>
              </a:tblPr>
              <a:tblGrid>
                <a:gridCol w="662311"/>
                <a:gridCol w="1449518"/>
                <a:gridCol w="1404257"/>
                <a:gridCol w="4762819"/>
              </a:tblGrid>
              <a:tr h="283362">
                <a:tc gridSpan="4">
                  <a:txBody>
                    <a:bodyPr/>
                    <a:lstStyle/>
                    <a:p>
                      <a:pPr marL="0" marR="0" algn="ctr">
                        <a:lnSpc>
                          <a:spcPct val="115000"/>
                        </a:lnSpc>
                        <a:spcBef>
                          <a:spcPts val="300"/>
                        </a:spcBef>
                        <a:spcAft>
                          <a:spcPts val="300"/>
                        </a:spcAft>
                      </a:pPr>
                      <a:r>
                        <a:rPr lang="en-US" sz="2000" dirty="0">
                          <a:effectLst/>
                        </a:rPr>
                        <a:t>Estimates of Autocorrelations</a:t>
                      </a:r>
                      <a:endParaRPr lang="en-US" sz="2000" dirty="0">
                        <a:effectLst/>
                        <a:latin typeface="Times New Roman"/>
                        <a:ea typeface="SimSun"/>
                      </a:endParaRPr>
                    </a:p>
                  </a:txBody>
                  <a:tcPr marL="38100" marR="38100"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388830">
                <a:tc>
                  <a:txBody>
                    <a:bodyPr/>
                    <a:lstStyle/>
                    <a:p>
                      <a:pPr marL="0" marR="0" algn="r">
                        <a:lnSpc>
                          <a:spcPct val="115000"/>
                        </a:lnSpc>
                        <a:spcBef>
                          <a:spcPts val="300"/>
                        </a:spcBef>
                        <a:spcAft>
                          <a:spcPts val="300"/>
                        </a:spcAft>
                      </a:pPr>
                      <a:r>
                        <a:rPr lang="en-US" sz="2000">
                          <a:effectLst/>
                        </a:rPr>
                        <a:t>Lag</a:t>
                      </a:r>
                      <a:endParaRPr lang="en-US" sz="2000">
                        <a:effectLst/>
                        <a:latin typeface="Times New Roman"/>
                        <a:ea typeface="SimSun"/>
                      </a:endParaRPr>
                    </a:p>
                  </a:txBody>
                  <a:tcPr marL="38100" marR="38100" marT="0" marB="0" anchor="b"/>
                </a:tc>
                <a:tc>
                  <a:txBody>
                    <a:bodyPr/>
                    <a:lstStyle/>
                    <a:p>
                      <a:pPr marL="0" marR="0" algn="r">
                        <a:lnSpc>
                          <a:spcPct val="115000"/>
                        </a:lnSpc>
                        <a:spcBef>
                          <a:spcPts val="300"/>
                        </a:spcBef>
                        <a:spcAft>
                          <a:spcPts val="300"/>
                        </a:spcAft>
                      </a:pPr>
                      <a:r>
                        <a:rPr lang="en-US" sz="2000">
                          <a:effectLst/>
                        </a:rPr>
                        <a:t>Covariance</a:t>
                      </a:r>
                      <a:endParaRPr lang="en-US" sz="2000">
                        <a:effectLst/>
                        <a:latin typeface="Times New Roman"/>
                        <a:ea typeface="SimSun"/>
                      </a:endParaRPr>
                    </a:p>
                  </a:txBody>
                  <a:tcPr marL="38100" marR="38100" marT="0" marB="0" anchor="b"/>
                </a:tc>
                <a:tc>
                  <a:txBody>
                    <a:bodyPr/>
                    <a:lstStyle/>
                    <a:p>
                      <a:pPr marL="0" marR="0" algn="r">
                        <a:lnSpc>
                          <a:spcPct val="115000"/>
                        </a:lnSpc>
                        <a:spcBef>
                          <a:spcPts val="300"/>
                        </a:spcBef>
                        <a:spcAft>
                          <a:spcPts val="300"/>
                        </a:spcAft>
                      </a:pPr>
                      <a:r>
                        <a:rPr lang="en-US" sz="2000">
                          <a:effectLst/>
                        </a:rPr>
                        <a:t>Correlation</a:t>
                      </a:r>
                      <a:endParaRPr lang="en-US" sz="2000">
                        <a:effectLst/>
                        <a:latin typeface="Times New Roman"/>
                        <a:ea typeface="SimSun"/>
                      </a:endParaRPr>
                    </a:p>
                  </a:txBody>
                  <a:tcPr marL="38100" marR="38100" marT="0" marB="0" anchor="b"/>
                </a:tc>
                <a:tc>
                  <a:txBody>
                    <a:bodyPr/>
                    <a:lstStyle/>
                    <a:p>
                      <a:pPr marL="0" marR="0">
                        <a:lnSpc>
                          <a:spcPct val="115000"/>
                        </a:lnSpc>
                        <a:spcBef>
                          <a:spcPts val="300"/>
                        </a:spcBef>
                        <a:spcAft>
                          <a:spcPts val="300"/>
                        </a:spcAft>
                      </a:pPr>
                      <a:r>
                        <a:rPr lang="en-US" sz="2000" dirty="0">
                          <a:effectLst/>
                        </a:rPr>
                        <a:t>-1 9 8 7 6 5 4 3 2 1 0 1 2 3 4 5 6 7 8 9 1 </a:t>
                      </a:r>
                      <a:endParaRPr lang="en-US" sz="2000" dirty="0">
                        <a:effectLst/>
                        <a:latin typeface="Times New Roman"/>
                        <a:ea typeface="SimSun"/>
                      </a:endParaRPr>
                    </a:p>
                  </a:txBody>
                  <a:tcPr marL="38100" marR="38100" marT="0" marB="0" anchor="b"/>
                </a:tc>
              </a:tr>
              <a:tr h="283362">
                <a:tc>
                  <a:txBody>
                    <a:bodyPr/>
                    <a:lstStyle/>
                    <a:p>
                      <a:pPr marL="0" marR="0" algn="r">
                        <a:lnSpc>
                          <a:spcPct val="115000"/>
                        </a:lnSpc>
                        <a:spcBef>
                          <a:spcPts val="300"/>
                        </a:spcBef>
                        <a:spcAft>
                          <a:spcPts val="300"/>
                        </a:spcAft>
                      </a:pPr>
                      <a:r>
                        <a:rPr lang="en-US" sz="2000">
                          <a:effectLst/>
                        </a:rPr>
                        <a:t>0</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0.000430</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1.000000</a:t>
                      </a:r>
                      <a:endParaRPr lang="en-US" sz="2000">
                        <a:effectLst/>
                        <a:latin typeface="Times New Roman"/>
                        <a:ea typeface="SimSun"/>
                      </a:endParaRPr>
                    </a:p>
                  </a:txBody>
                  <a:tcPr marL="38100" marR="38100" marT="0" marB="0"/>
                </a:tc>
                <a:tc>
                  <a:txBody>
                    <a:bodyPr/>
                    <a:lstStyle/>
                    <a:p>
                      <a:pPr marL="0" marR="0">
                        <a:lnSpc>
                          <a:spcPct val="115000"/>
                        </a:lnSpc>
                        <a:spcBef>
                          <a:spcPts val="300"/>
                        </a:spcBef>
                        <a:spcAft>
                          <a:spcPts val="300"/>
                        </a:spcAft>
                      </a:pPr>
                      <a:r>
                        <a:rPr lang="en-US" sz="2000" dirty="0">
                          <a:effectLst/>
                        </a:rPr>
                        <a:t>|                    |********************|</a:t>
                      </a:r>
                      <a:endParaRPr lang="en-US" sz="2000" dirty="0">
                        <a:effectLst/>
                        <a:latin typeface="Times New Roman"/>
                        <a:ea typeface="SimSun"/>
                      </a:endParaRPr>
                    </a:p>
                  </a:txBody>
                  <a:tcPr marL="38100" marR="38100" marT="0" marB="0"/>
                </a:tc>
              </a:tr>
              <a:tr h="283362">
                <a:tc>
                  <a:txBody>
                    <a:bodyPr/>
                    <a:lstStyle/>
                    <a:p>
                      <a:pPr marL="0" marR="0" algn="r">
                        <a:lnSpc>
                          <a:spcPct val="115000"/>
                        </a:lnSpc>
                        <a:spcBef>
                          <a:spcPts val="300"/>
                        </a:spcBef>
                        <a:spcAft>
                          <a:spcPts val="300"/>
                        </a:spcAft>
                      </a:pPr>
                      <a:r>
                        <a:rPr lang="en-US" sz="2000">
                          <a:effectLst/>
                        </a:rPr>
                        <a:t>1</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-0.00003</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-0.065364</a:t>
                      </a:r>
                      <a:endParaRPr lang="en-US" sz="2000">
                        <a:effectLst/>
                        <a:latin typeface="Times New Roman"/>
                        <a:ea typeface="SimSun"/>
                      </a:endParaRPr>
                    </a:p>
                  </a:txBody>
                  <a:tcPr marL="38100" marR="38100" marT="0" marB="0"/>
                </a:tc>
                <a:tc>
                  <a:txBody>
                    <a:bodyPr/>
                    <a:lstStyle/>
                    <a:p>
                      <a:pPr marL="0" marR="0">
                        <a:lnSpc>
                          <a:spcPct val="115000"/>
                        </a:lnSpc>
                        <a:spcBef>
                          <a:spcPts val="300"/>
                        </a:spcBef>
                        <a:spcAft>
                          <a:spcPts val="300"/>
                        </a:spcAft>
                      </a:pPr>
                      <a:r>
                        <a:rPr lang="en-US" sz="2000">
                          <a:effectLst/>
                        </a:rPr>
                        <a:t>|                   *|                    |</a:t>
                      </a:r>
                      <a:endParaRPr lang="en-US" sz="2000">
                        <a:effectLst/>
                        <a:latin typeface="Times New Roman"/>
                        <a:ea typeface="SimSun"/>
                      </a:endParaRPr>
                    </a:p>
                  </a:txBody>
                  <a:tcPr marL="38100" marR="38100" marT="0" marB="0"/>
                </a:tc>
              </a:tr>
              <a:tr h="283362">
                <a:tc>
                  <a:txBody>
                    <a:bodyPr/>
                    <a:lstStyle/>
                    <a:p>
                      <a:pPr marL="0" marR="0" algn="r">
                        <a:lnSpc>
                          <a:spcPct val="115000"/>
                        </a:lnSpc>
                        <a:spcBef>
                          <a:spcPts val="300"/>
                        </a:spcBef>
                        <a:spcAft>
                          <a:spcPts val="300"/>
                        </a:spcAft>
                      </a:pPr>
                      <a:r>
                        <a:rPr lang="en-US" sz="2000">
                          <a:effectLst/>
                        </a:rPr>
                        <a:t>2</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8.91E-6</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0.020711</a:t>
                      </a:r>
                      <a:endParaRPr lang="en-US" sz="2000">
                        <a:effectLst/>
                        <a:latin typeface="Times New Roman"/>
                        <a:ea typeface="SimSun"/>
                      </a:endParaRPr>
                    </a:p>
                  </a:txBody>
                  <a:tcPr marL="38100" marR="38100" marT="0" marB="0"/>
                </a:tc>
                <a:tc>
                  <a:txBody>
                    <a:bodyPr/>
                    <a:lstStyle/>
                    <a:p>
                      <a:pPr marL="0" marR="0">
                        <a:lnSpc>
                          <a:spcPct val="115000"/>
                        </a:lnSpc>
                        <a:spcBef>
                          <a:spcPts val="300"/>
                        </a:spcBef>
                        <a:spcAft>
                          <a:spcPts val="300"/>
                        </a:spcAft>
                      </a:pPr>
                      <a:r>
                        <a:rPr lang="en-US" sz="2000">
                          <a:effectLst/>
                        </a:rPr>
                        <a:t>|                    |                    |</a:t>
                      </a:r>
                      <a:endParaRPr lang="en-US" sz="2000">
                        <a:effectLst/>
                        <a:latin typeface="Times New Roman"/>
                        <a:ea typeface="SimSun"/>
                      </a:endParaRPr>
                    </a:p>
                  </a:txBody>
                  <a:tcPr marL="38100" marR="38100" marT="0" marB="0"/>
                </a:tc>
              </a:tr>
              <a:tr h="283362">
                <a:tc>
                  <a:txBody>
                    <a:bodyPr/>
                    <a:lstStyle/>
                    <a:p>
                      <a:pPr marL="0" marR="0" algn="r">
                        <a:lnSpc>
                          <a:spcPct val="115000"/>
                        </a:lnSpc>
                        <a:spcBef>
                          <a:spcPts val="300"/>
                        </a:spcBef>
                        <a:spcAft>
                          <a:spcPts val="300"/>
                        </a:spcAft>
                      </a:pPr>
                      <a:r>
                        <a:rPr lang="en-US" sz="2000">
                          <a:effectLst/>
                        </a:rPr>
                        <a:t>3</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-0.00002</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-0.038408</a:t>
                      </a:r>
                      <a:endParaRPr lang="en-US" sz="2000">
                        <a:effectLst/>
                        <a:latin typeface="Times New Roman"/>
                        <a:ea typeface="SimSun"/>
                      </a:endParaRPr>
                    </a:p>
                  </a:txBody>
                  <a:tcPr marL="38100" marR="38100" marT="0" marB="0"/>
                </a:tc>
                <a:tc>
                  <a:txBody>
                    <a:bodyPr/>
                    <a:lstStyle/>
                    <a:p>
                      <a:pPr marL="0" marR="0">
                        <a:lnSpc>
                          <a:spcPct val="115000"/>
                        </a:lnSpc>
                        <a:spcBef>
                          <a:spcPts val="300"/>
                        </a:spcBef>
                        <a:spcAft>
                          <a:spcPts val="300"/>
                        </a:spcAft>
                      </a:pPr>
                      <a:r>
                        <a:rPr lang="en-US" sz="2000">
                          <a:effectLst/>
                        </a:rPr>
                        <a:t>|                   *|                    |</a:t>
                      </a:r>
                      <a:endParaRPr lang="en-US" sz="2000">
                        <a:effectLst/>
                        <a:latin typeface="Times New Roman"/>
                        <a:ea typeface="SimSun"/>
                      </a:endParaRPr>
                    </a:p>
                  </a:txBody>
                  <a:tcPr marL="38100" marR="38100" marT="0" marB="0"/>
                </a:tc>
              </a:tr>
              <a:tr h="283362">
                <a:tc>
                  <a:txBody>
                    <a:bodyPr/>
                    <a:lstStyle/>
                    <a:p>
                      <a:pPr marL="0" marR="0" algn="r">
                        <a:lnSpc>
                          <a:spcPct val="115000"/>
                        </a:lnSpc>
                        <a:spcBef>
                          <a:spcPts val="300"/>
                        </a:spcBef>
                        <a:spcAft>
                          <a:spcPts val="300"/>
                        </a:spcAft>
                      </a:pPr>
                      <a:r>
                        <a:rPr lang="en-US" sz="2000">
                          <a:effectLst/>
                        </a:rPr>
                        <a:t>4</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0.000018</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0.040727</a:t>
                      </a:r>
                      <a:endParaRPr lang="en-US" sz="2000">
                        <a:effectLst/>
                        <a:latin typeface="Times New Roman"/>
                        <a:ea typeface="SimSun"/>
                      </a:endParaRPr>
                    </a:p>
                  </a:txBody>
                  <a:tcPr marL="38100" marR="38100" marT="0" marB="0"/>
                </a:tc>
                <a:tc>
                  <a:txBody>
                    <a:bodyPr/>
                    <a:lstStyle/>
                    <a:p>
                      <a:pPr marL="0" marR="0">
                        <a:lnSpc>
                          <a:spcPct val="115000"/>
                        </a:lnSpc>
                        <a:spcBef>
                          <a:spcPts val="300"/>
                        </a:spcBef>
                        <a:spcAft>
                          <a:spcPts val="300"/>
                        </a:spcAft>
                      </a:pPr>
                      <a:r>
                        <a:rPr lang="en-US" sz="2000">
                          <a:effectLst/>
                        </a:rPr>
                        <a:t>|                    |*                   |</a:t>
                      </a:r>
                      <a:endParaRPr lang="en-US" sz="2000">
                        <a:effectLst/>
                        <a:latin typeface="Times New Roman"/>
                        <a:ea typeface="SimSun"/>
                      </a:endParaRPr>
                    </a:p>
                  </a:txBody>
                  <a:tcPr marL="38100" marR="38100" marT="0" marB="0"/>
                </a:tc>
              </a:tr>
              <a:tr h="283362">
                <a:tc>
                  <a:txBody>
                    <a:bodyPr/>
                    <a:lstStyle/>
                    <a:p>
                      <a:pPr marL="0" marR="0" algn="r">
                        <a:lnSpc>
                          <a:spcPct val="115000"/>
                        </a:lnSpc>
                        <a:spcBef>
                          <a:spcPts val="300"/>
                        </a:spcBef>
                        <a:spcAft>
                          <a:spcPts val="300"/>
                        </a:spcAft>
                      </a:pPr>
                      <a:r>
                        <a:rPr lang="en-US" sz="2000">
                          <a:effectLst/>
                        </a:rPr>
                        <a:t>5</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3.925E-6</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0.009124</a:t>
                      </a:r>
                      <a:endParaRPr lang="en-US" sz="2000">
                        <a:effectLst/>
                        <a:latin typeface="Times New Roman"/>
                        <a:ea typeface="SimSun"/>
                      </a:endParaRPr>
                    </a:p>
                  </a:txBody>
                  <a:tcPr marL="38100" marR="38100" marT="0" marB="0"/>
                </a:tc>
                <a:tc>
                  <a:txBody>
                    <a:bodyPr/>
                    <a:lstStyle/>
                    <a:p>
                      <a:pPr marL="0" marR="0">
                        <a:lnSpc>
                          <a:spcPct val="115000"/>
                        </a:lnSpc>
                        <a:spcBef>
                          <a:spcPts val="300"/>
                        </a:spcBef>
                        <a:spcAft>
                          <a:spcPts val="300"/>
                        </a:spcAft>
                      </a:pPr>
                      <a:r>
                        <a:rPr lang="en-US" sz="2000" dirty="0">
                          <a:effectLst/>
                        </a:rPr>
                        <a:t>|                    |                    |</a:t>
                      </a:r>
                      <a:endParaRPr lang="en-US" sz="2000" dirty="0">
                        <a:effectLst/>
                        <a:latin typeface="Times New Roman"/>
                        <a:ea typeface="SimSun"/>
                      </a:endParaRPr>
                    </a:p>
                  </a:txBody>
                  <a:tcPr marL="38100" marR="3810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51777757"/>
              </p:ext>
            </p:extLst>
          </p:nvPr>
        </p:nvGraphicFramePr>
        <p:xfrm>
          <a:off x="609600" y="4432517"/>
          <a:ext cx="3809999" cy="2208276"/>
        </p:xfrm>
        <a:graphic>
          <a:graphicData uri="http://schemas.openxmlformats.org/drawingml/2006/table">
            <a:tbl>
              <a:tblPr>
                <a:tableStyleId>{5C22544A-7EE6-4342-B048-85BDC9FD1C3A}</a:tableStyleId>
              </a:tblPr>
              <a:tblGrid>
                <a:gridCol w="621342"/>
                <a:gridCol w="1228006"/>
                <a:gridCol w="996838"/>
                <a:gridCol w="963813"/>
              </a:tblGrid>
              <a:tr h="267391">
                <a:tc gridSpan="4">
                  <a:txBody>
                    <a:bodyPr/>
                    <a:lstStyle/>
                    <a:p>
                      <a:pPr marL="0" marR="0" algn="ctr">
                        <a:lnSpc>
                          <a:spcPct val="115000"/>
                        </a:lnSpc>
                        <a:spcBef>
                          <a:spcPts val="300"/>
                        </a:spcBef>
                        <a:spcAft>
                          <a:spcPts val="300"/>
                        </a:spcAft>
                      </a:pPr>
                      <a:r>
                        <a:rPr lang="en-US" sz="1800" dirty="0">
                          <a:effectLst/>
                        </a:rPr>
                        <a:t>Backward Elimination of Autoregressive Terms</a:t>
                      </a:r>
                      <a:endParaRPr lang="en-US" sz="1800" dirty="0">
                        <a:effectLst/>
                        <a:latin typeface="Times New Roman"/>
                        <a:ea typeface="SimSun"/>
                      </a:endParaRPr>
                    </a:p>
                  </a:txBody>
                  <a:tcPr marL="38100" marR="38100"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232662">
                <a:tc>
                  <a:txBody>
                    <a:bodyPr/>
                    <a:lstStyle/>
                    <a:p>
                      <a:pPr marL="0" marR="0" algn="r">
                        <a:lnSpc>
                          <a:spcPct val="115000"/>
                        </a:lnSpc>
                        <a:spcBef>
                          <a:spcPts val="300"/>
                        </a:spcBef>
                        <a:spcAft>
                          <a:spcPts val="300"/>
                        </a:spcAft>
                      </a:pPr>
                      <a:r>
                        <a:rPr lang="en-US" sz="1800">
                          <a:effectLst/>
                        </a:rPr>
                        <a:t>Lag</a:t>
                      </a:r>
                      <a:endParaRPr lang="en-US" sz="1800">
                        <a:effectLst/>
                        <a:latin typeface="Times New Roman"/>
                        <a:ea typeface="SimSun"/>
                      </a:endParaRPr>
                    </a:p>
                  </a:txBody>
                  <a:tcPr marL="38100" marR="38100" marT="0" marB="0" anchor="b"/>
                </a:tc>
                <a:tc>
                  <a:txBody>
                    <a:bodyPr/>
                    <a:lstStyle/>
                    <a:p>
                      <a:pPr marL="0" marR="0" algn="r">
                        <a:lnSpc>
                          <a:spcPct val="115000"/>
                        </a:lnSpc>
                        <a:spcBef>
                          <a:spcPts val="300"/>
                        </a:spcBef>
                        <a:spcAft>
                          <a:spcPts val="300"/>
                        </a:spcAft>
                      </a:pPr>
                      <a:r>
                        <a:rPr lang="en-US" sz="1800">
                          <a:effectLst/>
                        </a:rPr>
                        <a:t>Estimate</a:t>
                      </a:r>
                      <a:endParaRPr lang="en-US" sz="1800">
                        <a:effectLst/>
                        <a:latin typeface="Times New Roman"/>
                        <a:ea typeface="SimSun"/>
                      </a:endParaRPr>
                    </a:p>
                  </a:txBody>
                  <a:tcPr marL="38100" marR="38100" marT="0" marB="0" anchor="b"/>
                </a:tc>
                <a:tc>
                  <a:txBody>
                    <a:bodyPr/>
                    <a:lstStyle/>
                    <a:p>
                      <a:pPr marL="0" marR="0" algn="r">
                        <a:lnSpc>
                          <a:spcPct val="115000"/>
                        </a:lnSpc>
                        <a:spcBef>
                          <a:spcPts val="300"/>
                        </a:spcBef>
                        <a:spcAft>
                          <a:spcPts val="300"/>
                        </a:spcAft>
                      </a:pPr>
                      <a:r>
                        <a:rPr lang="en-US" sz="1800" dirty="0">
                          <a:effectLst/>
                        </a:rPr>
                        <a:t>t Value</a:t>
                      </a:r>
                      <a:endParaRPr lang="en-US" sz="1800" dirty="0">
                        <a:effectLst/>
                        <a:latin typeface="Times New Roman"/>
                        <a:ea typeface="SimSun"/>
                      </a:endParaRPr>
                    </a:p>
                  </a:txBody>
                  <a:tcPr marL="38100" marR="38100" marT="0" marB="0" anchor="b"/>
                </a:tc>
                <a:tc>
                  <a:txBody>
                    <a:bodyPr/>
                    <a:lstStyle/>
                    <a:p>
                      <a:pPr marL="0" marR="0" algn="r">
                        <a:lnSpc>
                          <a:spcPct val="115000"/>
                        </a:lnSpc>
                        <a:spcBef>
                          <a:spcPts val="300"/>
                        </a:spcBef>
                        <a:spcAft>
                          <a:spcPts val="300"/>
                        </a:spcAft>
                      </a:pPr>
                      <a:r>
                        <a:rPr lang="en-US" sz="1800">
                          <a:effectLst/>
                        </a:rPr>
                        <a:t>Pr &gt; |t|</a:t>
                      </a:r>
                      <a:endParaRPr lang="en-US" sz="1800">
                        <a:effectLst/>
                        <a:latin typeface="Times New Roman"/>
                        <a:ea typeface="SimSun"/>
                      </a:endParaRPr>
                    </a:p>
                  </a:txBody>
                  <a:tcPr marL="38100" marR="38100" marT="0" marB="0" anchor="b"/>
                </a:tc>
              </a:tr>
              <a:tr h="267391">
                <a:tc>
                  <a:txBody>
                    <a:bodyPr/>
                    <a:lstStyle/>
                    <a:p>
                      <a:pPr marL="0" marR="0" algn="r">
                        <a:lnSpc>
                          <a:spcPct val="115000"/>
                        </a:lnSpc>
                        <a:spcBef>
                          <a:spcPts val="300"/>
                        </a:spcBef>
                        <a:spcAft>
                          <a:spcPts val="300"/>
                        </a:spcAft>
                      </a:pPr>
                      <a:r>
                        <a:rPr lang="en-US" sz="1800">
                          <a:effectLst/>
                        </a:rPr>
                        <a:t>2</a:t>
                      </a:r>
                      <a:endParaRPr lang="en-US" sz="18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1800">
                          <a:effectLst/>
                        </a:rPr>
                        <a:t>-0.014197</a:t>
                      </a:r>
                      <a:endParaRPr lang="en-US" sz="18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1800">
                          <a:effectLst/>
                        </a:rPr>
                        <a:t>-0.50</a:t>
                      </a:r>
                      <a:endParaRPr lang="en-US" sz="18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1800">
                          <a:effectLst/>
                        </a:rPr>
                        <a:t>0.6158</a:t>
                      </a:r>
                      <a:endParaRPr lang="en-US" sz="1800">
                        <a:effectLst/>
                        <a:latin typeface="Times New Roman"/>
                        <a:ea typeface="SimSun"/>
                      </a:endParaRPr>
                    </a:p>
                  </a:txBody>
                  <a:tcPr marL="38100" marR="38100" marT="0" marB="0"/>
                </a:tc>
              </a:tr>
              <a:tr h="267391">
                <a:tc>
                  <a:txBody>
                    <a:bodyPr/>
                    <a:lstStyle/>
                    <a:p>
                      <a:pPr marL="0" marR="0" algn="r">
                        <a:lnSpc>
                          <a:spcPct val="115000"/>
                        </a:lnSpc>
                        <a:spcBef>
                          <a:spcPts val="300"/>
                        </a:spcBef>
                        <a:spcAft>
                          <a:spcPts val="300"/>
                        </a:spcAft>
                      </a:pPr>
                      <a:r>
                        <a:rPr lang="en-US" sz="1800">
                          <a:effectLst/>
                        </a:rPr>
                        <a:t>5</a:t>
                      </a:r>
                      <a:endParaRPr lang="en-US" sz="18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1800">
                          <a:effectLst/>
                        </a:rPr>
                        <a:t>-0.014863</a:t>
                      </a:r>
                      <a:endParaRPr lang="en-US" sz="18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1800">
                          <a:effectLst/>
                        </a:rPr>
                        <a:t>-0.53</a:t>
                      </a:r>
                      <a:endParaRPr lang="en-US" sz="18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1800">
                          <a:effectLst/>
                        </a:rPr>
                        <a:t>0.5985</a:t>
                      </a:r>
                      <a:endParaRPr lang="en-US" sz="1800">
                        <a:effectLst/>
                        <a:latin typeface="Times New Roman"/>
                        <a:ea typeface="SimSun"/>
                      </a:endParaRPr>
                    </a:p>
                  </a:txBody>
                  <a:tcPr marL="38100" marR="38100" marT="0" marB="0"/>
                </a:tc>
              </a:tr>
              <a:tr h="232662">
                <a:tc>
                  <a:txBody>
                    <a:bodyPr/>
                    <a:lstStyle/>
                    <a:p>
                      <a:pPr marL="0" marR="0" algn="r">
                        <a:lnSpc>
                          <a:spcPct val="115000"/>
                        </a:lnSpc>
                        <a:spcBef>
                          <a:spcPts val="300"/>
                        </a:spcBef>
                        <a:spcAft>
                          <a:spcPts val="300"/>
                        </a:spcAft>
                      </a:pPr>
                      <a:r>
                        <a:rPr lang="en-US" sz="1800">
                          <a:effectLst/>
                        </a:rPr>
                        <a:t>3</a:t>
                      </a:r>
                      <a:endParaRPr lang="en-US" sz="18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1800">
                          <a:effectLst/>
                        </a:rPr>
                        <a:t>0.034743</a:t>
                      </a:r>
                      <a:endParaRPr lang="en-US" sz="18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1800">
                          <a:effectLst/>
                        </a:rPr>
                        <a:t>1.23</a:t>
                      </a:r>
                      <a:endParaRPr lang="en-US" sz="18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1800">
                          <a:effectLst/>
                        </a:rPr>
                        <a:t>0.2181</a:t>
                      </a:r>
                      <a:endParaRPr lang="en-US" sz="1800">
                        <a:effectLst/>
                        <a:latin typeface="Times New Roman"/>
                        <a:ea typeface="SimSun"/>
                      </a:endParaRPr>
                    </a:p>
                  </a:txBody>
                  <a:tcPr marL="38100" marR="38100" marT="0" marB="0"/>
                </a:tc>
              </a:tr>
              <a:tr h="267391">
                <a:tc>
                  <a:txBody>
                    <a:bodyPr/>
                    <a:lstStyle/>
                    <a:p>
                      <a:pPr marL="0" marR="0" algn="r">
                        <a:lnSpc>
                          <a:spcPct val="115000"/>
                        </a:lnSpc>
                        <a:spcBef>
                          <a:spcPts val="300"/>
                        </a:spcBef>
                        <a:spcAft>
                          <a:spcPts val="300"/>
                        </a:spcAft>
                      </a:pPr>
                      <a:r>
                        <a:rPr lang="en-US" sz="1800">
                          <a:effectLst/>
                        </a:rPr>
                        <a:t>4</a:t>
                      </a:r>
                      <a:endParaRPr lang="en-US" sz="18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1800">
                          <a:effectLst/>
                        </a:rPr>
                        <a:t>-0.038273</a:t>
                      </a:r>
                      <a:endParaRPr lang="en-US" sz="18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1800">
                          <a:effectLst/>
                        </a:rPr>
                        <a:t>-1.36</a:t>
                      </a:r>
                      <a:endParaRPr lang="en-US" sz="18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1800" dirty="0">
                          <a:effectLst/>
                        </a:rPr>
                        <a:t>0.1743</a:t>
                      </a:r>
                      <a:endParaRPr lang="en-US" sz="1800" dirty="0">
                        <a:effectLst/>
                        <a:latin typeface="Times New Roman"/>
                        <a:ea typeface="SimSun"/>
                      </a:endParaRPr>
                    </a:p>
                  </a:txBody>
                  <a:tcPr marL="38100" marR="3810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0075962"/>
              </p:ext>
            </p:extLst>
          </p:nvPr>
        </p:nvGraphicFramePr>
        <p:xfrm>
          <a:off x="4933951" y="4746172"/>
          <a:ext cx="3657600" cy="1402080"/>
        </p:xfrm>
        <a:graphic>
          <a:graphicData uri="http://schemas.openxmlformats.org/drawingml/2006/table">
            <a:tbl>
              <a:tblPr>
                <a:tableStyleId>{5C22544A-7EE6-4342-B048-85BDC9FD1C3A}</a:tableStyleId>
              </a:tblPr>
              <a:tblGrid>
                <a:gridCol w="525915"/>
                <a:gridCol w="1213334"/>
                <a:gridCol w="1059079"/>
                <a:gridCol w="859272"/>
              </a:tblGrid>
              <a:tr h="513936">
                <a:tc gridSpan="4">
                  <a:txBody>
                    <a:bodyPr/>
                    <a:lstStyle/>
                    <a:p>
                      <a:pPr marL="0" marR="0" algn="ctr">
                        <a:lnSpc>
                          <a:spcPct val="115000"/>
                        </a:lnSpc>
                        <a:spcBef>
                          <a:spcPts val="300"/>
                        </a:spcBef>
                        <a:spcAft>
                          <a:spcPts val="300"/>
                        </a:spcAft>
                      </a:pPr>
                      <a:r>
                        <a:rPr lang="en-US" sz="1600" dirty="0">
                          <a:effectLst/>
                        </a:rPr>
                        <a:t>Estimates of Autoregressive Parameters</a:t>
                      </a:r>
                      <a:endParaRPr lang="en-US" sz="1600" dirty="0">
                        <a:effectLst/>
                        <a:latin typeface="Times New Roman"/>
                        <a:ea typeface="SimSun"/>
                      </a:endParaRPr>
                    </a:p>
                  </a:txBody>
                  <a:tcPr marL="38100" marR="38100"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520977">
                <a:tc>
                  <a:txBody>
                    <a:bodyPr/>
                    <a:lstStyle/>
                    <a:p>
                      <a:pPr marL="0" marR="0" algn="r">
                        <a:lnSpc>
                          <a:spcPct val="115000"/>
                        </a:lnSpc>
                        <a:spcBef>
                          <a:spcPts val="300"/>
                        </a:spcBef>
                        <a:spcAft>
                          <a:spcPts val="300"/>
                        </a:spcAft>
                      </a:pPr>
                      <a:r>
                        <a:rPr lang="en-US" sz="1600">
                          <a:effectLst/>
                        </a:rPr>
                        <a:t>Lag</a:t>
                      </a:r>
                      <a:endParaRPr lang="en-US" sz="1600">
                        <a:effectLst/>
                        <a:latin typeface="Times New Roman"/>
                        <a:ea typeface="SimSun"/>
                      </a:endParaRPr>
                    </a:p>
                  </a:txBody>
                  <a:tcPr marL="38100" marR="38100" marT="0" marB="0" anchor="b"/>
                </a:tc>
                <a:tc>
                  <a:txBody>
                    <a:bodyPr/>
                    <a:lstStyle/>
                    <a:p>
                      <a:pPr marL="0" marR="0" algn="r">
                        <a:lnSpc>
                          <a:spcPct val="115000"/>
                        </a:lnSpc>
                        <a:spcBef>
                          <a:spcPts val="300"/>
                        </a:spcBef>
                        <a:spcAft>
                          <a:spcPts val="300"/>
                        </a:spcAft>
                      </a:pPr>
                      <a:r>
                        <a:rPr lang="en-US" sz="1600" dirty="0">
                          <a:effectLst/>
                        </a:rPr>
                        <a:t>Coefficient</a:t>
                      </a:r>
                      <a:endParaRPr lang="en-US" sz="1600" dirty="0">
                        <a:effectLst/>
                        <a:latin typeface="Times New Roman"/>
                        <a:ea typeface="SimSun"/>
                      </a:endParaRPr>
                    </a:p>
                  </a:txBody>
                  <a:tcPr marL="38100" marR="38100" marT="0" marB="0" anchor="b"/>
                </a:tc>
                <a:tc>
                  <a:txBody>
                    <a:bodyPr/>
                    <a:lstStyle/>
                    <a:p>
                      <a:pPr marL="0" marR="0" algn="r">
                        <a:lnSpc>
                          <a:spcPct val="115000"/>
                        </a:lnSpc>
                        <a:spcBef>
                          <a:spcPts val="300"/>
                        </a:spcBef>
                        <a:spcAft>
                          <a:spcPts val="300"/>
                        </a:spcAft>
                      </a:pPr>
                      <a:r>
                        <a:rPr lang="en-US" sz="1600">
                          <a:effectLst/>
                        </a:rPr>
                        <a:t>Standard Error</a:t>
                      </a:r>
                      <a:endParaRPr lang="en-US" sz="1600">
                        <a:effectLst/>
                        <a:latin typeface="Times New Roman"/>
                        <a:ea typeface="SimSun"/>
                      </a:endParaRPr>
                    </a:p>
                  </a:txBody>
                  <a:tcPr marL="38100" marR="38100" marT="0" marB="0" anchor="b"/>
                </a:tc>
                <a:tc>
                  <a:txBody>
                    <a:bodyPr/>
                    <a:lstStyle/>
                    <a:p>
                      <a:pPr marL="0" marR="0" algn="r">
                        <a:lnSpc>
                          <a:spcPct val="115000"/>
                        </a:lnSpc>
                        <a:spcBef>
                          <a:spcPts val="300"/>
                        </a:spcBef>
                        <a:spcAft>
                          <a:spcPts val="300"/>
                        </a:spcAft>
                      </a:pPr>
                      <a:r>
                        <a:rPr lang="en-US" sz="1600">
                          <a:effectLst/>
                        </a:rPr>
                        <a:t>t Value</a:t>
                      </a:r>
                      <a:endParaRPr lang="en-US" sz="1600">
                        <a:effectLst/>
                        <a:latin typeface="Times New Roman"/>
                        <a:ea typeface="SimSun"/>
                      </a:endParaRPr>
                    </a:p>
                  </a:txBody>
                  <a:tcPr marL="38100" marR="38100" marT="0" marB="0" anchor="b"/>
                </a:tc>
              </a:tr>
              <a:tr h="260488">
                <a:tc>
                  <a:txBody>
                    <a:bodyPr/>
                    <a:lstStyle/>
                    <a:p>
                      <a:pPr marL="0" marR="0" algn="r">
                        <a:lnSpc>
                          <a:spcPct val="115000"/>
                        </a:lnSpc>
                        <a:spcBef>
                          <a:spcPts val="300"/>
                        </a:spcBef>
                        <a:spcAft>
                          <a:spcPts val="300"/>
                        </a:spcAft>
                      </a:pPr>
                      <a:r>
                        <a:rPr lang="en-US" sz="1600">
                          <a:effectLst/>
                        </a:rPr>
                        <a:t>1</a:t>
                      </a:r>
                      <a:endParaRPr lang="en-US" sz="16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1600">
                          <a:effectLst/>
                        </a:rPr>
                        <a:t>0.065364</a:t>
                      </a:r>
                      <a:endParaRPr lang="en-US" sz="16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1600">
                          <a:effectLst/>
                        </a:rPr>
                        <a:t>0.028145</a:t>
                      </a:r>
                      <a:endParaRPr lang="en-US" sz="16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1600" dirty="0">
                          <a:effectLst/>
                        </a:rPr>
                        <a:t>2.32</a:t>
                      </a:r>
                      <a:endParaRPr lang="en-US" sz="1600" dirty="0">
                        <a:effectLst/>
                        <a:latin typeface="Times New Roman"/>
                        <a:ea typeface="SimSun"/>
                      </a:endParaRPr>
                    </a:p>
                  </a:txBody>
                  <a:tcPr marL="38100" marR="38100" marT="0" marB="0"/>
                </a:tc>
              </a:tr>
            </a:tbl>
          </a:graphicData>
        </a:graphic>
      </p:graphicFrame>
      <p:sp>
        <p:nvSpPr>
          <p:cNvPr id="3" name="Slide Number Placeholder 2"/>
          <p:cNvSpPr>
            <a:spLocks noGrp="1"/>
          </p:cNvSpPr>
          <p:nvPr>
            <p:ph type="sldNum" sz="quarter" idx="12"/>
          </p:nvPr>
        </p:nvSpPr>
        <p:spPr/>
        <p:txBody>
          <a:bodyPr/>
          <a:lstStyle/>
          <a:p>
            <a:fld id="{7F5CE407-6216-4202-80E4-A30DC2F709B2}" type="slidenum">
              <a:rPr lang="en-US" smtClean="0">
                <a:solidFill>
                  <a:prstClr val="white"/>
                </a:solidFill>
              </a:rPr>
              <a:pPr/>
              <a:t>66</a:t>
            </a:fld>
            <a:endParaRPr lang="en-US">
              <a:solidFill>
                <a:prstClr val="white"/>
              </a:solidFill>
            </a:endParaRPr>
          </a:p>
        </p:txBody>
      </p:sp>
    </p:spTree>
    <p:extLst>
      <p:ext uri="{BB962C8B-B14F-4D97-AF65-F5344CB8AC3E}">
        <p14:creationId xmlns:p14="http://schemas.microsoft.com/office/powerpoint/2010/main" val="36167886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Testing for Heteroscedasticity</a:t>
            </a:r>
            <a:endParaRPr lang="en-US" dirty="0"/>
          </a:p>
        </p:txBody>
      </p:sp>
      <p:sp>
        <p:nvSpPr>
          <p:cNvPr id="3" name="Content Placeholder 2"/>
          <p:cNvSpPr>
            <a:spLocks noGrp="1"/>
          </p:cNvSpPr>
          <p:nvPr>
            <p:ph idx="1"/>
          </p:nvPr>
        </p:nvSpPr>
        <p:spPr/>
        <p:txBody>
          <a:bodyPr/>
          <a:lstStyle/>
          <a:p>
            <a:r>
              <a:rPr lang="en-US" dirty="0">
                <a:solidFill>
                  <a:schemeClr val="tx1"/>
                </a:solidFill>
              </a:rPr>
              <a:t>One of the key assumptions of the ordinary regression model is that the errors have the same variance throughout the sample. This is also called the </a:t>
            </a:r>
            <a:r>
              <a:rPr lang="en-US" b="1" i="1" dirty="0">
                <a:solidFill>
                  <a:schemeClr val="tx1"/>
                </a:solidFill>
              </a:rPr>
              <a:t>homoscedasticity</a:t>
            </a:r>
            <a:r>
              <a:rPr lang="en-US" dirty="0">
                <a:solidFill>
                  <a:schemeClr val="tx1"/>
                </a:solidFill>
              </a:rPr>
              <a:t> model. If the error variance is not constant, the data are said to be </a:t>
            </a:r>
            <a:r>
              <a:rPr lang="en-US" dirty="0" smtClean="0">
                <a:solidFill>
                  <a:schemeClr val="tx1"/>
                </a:solidFill>
              </a:rPr>
              <a:t>Heteroscedastic</a:t>
            </a:r>
          </a:p>
          <a:p>
            <a:r>
              <a:rPr lang="en-US" dirty="0">
                <a:solidFill>
                  <a:schemeClr val="tx1"/>
                </a:solidFill>
              </a:rPr>
              <a:t>The following statements </a:t>
            </a:r>
            <a:r>
              <a:rPr lang="en-US" dirty="0" smtClean="0">
                <a:solidFill>
                  <a:schemeClr val="tx1"/>
                </a:solidFill>
              </a:rPr>
              <a:t>use </a:t>
            </a:r>
            <a:r>
              <a:rPr lang="en-US" dirty="0">
                <a:solidFill>
                  <a:schemeClr val="tx1"/>
                </a:solidFill>
              </a:rPr>
              <a:t>the ARCHTEST= option to test for </a:t>
            </a:r>
            <a:r>
              <a:rPr lang="en-US" dirty="0" smtClean="0">
                <a:solidFill>
                  <a:schemeClr val="tx1"/>
                </a:solidFill>
              </a:rPr>
              <a:t>heteroscedastic</a:t>
            </a:r>
            <a:r>
              <a:rPr lang="en-US" altLang="zh-CN" dirty="0" smtClean="0">
                <a:solidFill>
                  <a:schemeClr val="tx1"/>
                </a:solidFill>
              </a:rPr>
              <a:t>ity</a:t>
            </a:r>
            <a:endParaRPr lang="en-US" dirty="0">
              <a:solidFill>
                <a:schemeClr val="tx1"/>
              </a:solidFill>
            </a:endParaRPr>
          </a:p>
        </p:txBody>
      </p:sp>
      <p:sp>
        <p:nvSpPr>
          <p:cNvPr id="4" name="Rectangle 3"/>
          <p:cNvSpPr/>
          <p:nvPr/>
        </p:nvSpPr>
        <p:spPr>
          <a:xfrm>
            <a:off x="1638300" y="4620161"/>
            <a:ext cx="5867400" cy="1323439"/>
          </a:xfrm>
          <a:prstGeom prst="rect">
            <a:avLst/>
          </a:prstGeom>
          <a:ln>
            <a:solidFill>
              <a:schemeClr val="tx1"/>
            </a:solidFill>
          </a:ln>
        </p:spPr>
        <p:txBody>
          <a:bodyPr wrap="square">
            <a:spAutoFit/>
          </a:bodyPr>
          <a:lstStyle/>
          <a:p>
            <a:r>
              <a:rPr lang="en-US" sz="2000" b="1" dirty="0"/>
              <a:t>PROC</a:t>
            </a:r>
            <a:r>
              <a:rPr lang="en-US" sz="2000" dirty="0"/>
              <a:t> </a:t>
            </a:r>
            <a:r>
              <a:rPr lang="en-US" sz="2000" b="1" dirty="0"/>
              <a:t>AUTOREG</a:t>
            </a:r>
            <a:r>
              <a:rPr lang="en-US" sz="2000" dirty="0"/>
              <a:t> DATA=</a:t>
            </a:r>
            <a:r>
              <a:rPr lang="en-US" sz="2000" dirty="0" err="1"/>
              <a:t>st.return</a:t>
            </a:r>
            <a:r>
              <a:rPr lang="en-US" sz="2000" dirty="0"/>
              <a:t>;</a:t>
            </a:r>
          </a:p>
          <a:p>
            <a:r>
              <a:rPr lang="en-US" sz="2000" dirty="0"/>
              <a:t>	</a:t>
            </a:r>
            <a:r>
              <a:rPr lang="en-US" sz="2000" b="1" dirty="0" smtClean="0"/>
              <a:t>TITLE2</a:t>
            </a:r>
            <a:r>
              <a:rPr lang="en-US" sz="2000" dirty="0" smtClean="0"/>
              <a:t> </a:t>
            </a:r>
            <a:r>
              <a:rPr lang="en-US" sz="2000" dirty="0"/>
              <a:t>"AUTOREG arch Test</a:t>
            </a:r>
            <a:r>
              <a:rPr lang="en-US" sz="2000" dirty="0" smtClean="0"/>
              <a:t>";</a:t>
            </a:r>
            <a:endParaRPr lang="en-US" sz="2000" dirty="0"/>
          </a:p>
          <a:p>
            <a:r>
              <a:rPr lang="en-US" sz="2000" dirty="0"/>
              <a:t>	</a:t>
            </a:r>
            <a:r>
              <a:rPr lang="en-US" sz="2000" b="1" dirty="0" smtClean="0"/>
              <a:t>MODEL</a:t>
            </a:r>
            <a:r>
              <a:rPr lang="en-US" sz="2000" dirty="0" smtClean="0"/>
              <a:t> </a:t>
            </a:r>
            <a:r>
              <a:rPr lang="en-US" sz="2000" dirty="0"/>
              <a:t>r = </a:t>
            </a:r>
            <a:r>
              <a:rPr lang="en-US" sz="2000" dirty="0" smtClean="0"/>
              <a:t>/ </a:t>
            </a:r>
            <a:r>
              <a:rPr lang="en-US" sz="2000" b="1" dirty="0" smtClean="0"/>
              <a:t>METHOD</a:t>
            </a:r>
            <a:r>
              <a:rPr lang="en-US" sz="2000" dirty="0" smtClean="0"/>
              <a:t>=ML </a:t>
            </a:r>
            <a:r>
              <a:rPr lang="en-US" sz="2000" b="1" dirty="0" smtClean="0">
                <a:solidFill>
                  <a:schemeClr val="accent6"/>
                </a:solidFill>
              </a:rPr>
              <a:t>ARCHTEST</a:t>
            </a:r>
            <a:r>
              <a:rPr lang="en-US" sz="2000" dirty="0" smtClean="0"/>
              <a:t>;</a:t>
            </a:r>
            <a:endParaRPr lang="en-US" sz="2000" dirty="0"/>
          </a:p>
          <a:p>
            <a:r>
              <a:rPr lang="en-US" sz="2000" b="1" dirty="0"/>
              <a:t>RUN</a:t>
            </a:r>
            <a:r>
              <a:rPr lang="en-US" sz="2000" dirty="0"/>
              <a:t>;</a:t>
            </a:r>
          </a:p>
        </p:txBody>
      </p:sp>
      <p:sp>
        <p:nvSpPr>
          <p:cNvPr id="5" name="Slide Number Placeholder 4"/>
          <p:cNvSpPr>
            <a:spLocks noGrp="1"/>
          </p:cNvSpPr>
          <p:nvPr>
            <p:ph type="sldNum" sz="quarter" idx="12"/>
          </p:nvPr>
        </p:nvSpPr>
        <p:spPr/>
        <p:txBody>
          <a:bodyPr/>
          <a:lstStyle/>
          <a:p>
            <a:fld id="{7F5CE407-6216-4202-80E4-A30DC2F709B2}" type="slidenum">
              <a:rPr lang="en-US" smtClean="0">
                <a:solidFill>
                  <a:prstClr val="white"/>
                </a:solidFill>
              </a:rPr>
              <a:pPr/>
              <a:t>67</a:t>
            </a:fld>
            <a:endParaRPr lang="en-US">
              <a:solidFill>
                <a:prstClr val="white"/>
              </a:solidFill>
            </a:endParaRPr>
          </a:p>
        </p:txBody>
      </p:sp>
    </p:spTree>
    <p:extLst>
      <p:ext uri="{BB962C8B-B14F-4D97-AF65-F5344CB8AC3E}">
        <p14:creationId xmlns:p14="http://schemas.microsoft.com/office/powerpoint/2010/main" val="86034617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Testing for Heteroscedasticity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42440" y="1600200"/>
                <a:ext cx="8594726" cy="5257799"/>
              </a:xfrm>
            </p:spPr>
            <p:txBody>
              <a:bodyPr/>
              <a:lstStyle/>
              <a:p>
                <a:r>
                  <a:rPr lang="en-US" dirty="0" smtClean="0">
                    <a:solidFill>
                      <a:schemeClr val="tx1"/>
                    </a:solidFill>
                    <a:latin typeface="Times New Roman" panose="02020603050405020304" pitchFamily="18" charset="0"/>
                    <a:cs typeface="Times New Roman" panose="02020603050405020304" pitchFamily="18" charset="0"/>
                  </a:rPr>
                  <a:t>Portmanteau Q Test</a:t>
                </a:r>
              </a:p>
              <a:p>
                <a:pPr marL="0" indent="0">
                  <a:buNone/>
                </a:pPr>
                <a:r>
                  <a:rPr lang="en-US" dirty="0">
                    <a:solidFill>
                      <a:schemeClr val="tx1"/>
                    </a:solidFill>
                    <a:latin typeface="Times New Roman" panose="02020603050405020304" pitchFamily="18" charset="0"/>
                    <a:cs typeface="Times New Roman" panose="02020603050405020304" pitchFamily="18" charset="0"/>
                  </a:rPr>
                  <a:t>For nonlinear time series models, the portmanteau test statistic based on squared residuals is used to test for independence of the </a:t>
                </a:r>
                <a:r>
                  <a:rPr lang="en-US" dirty="0" smtClean="0">
                    <a:solidFill>
                      <a:schemeClr val="tx1"/>
                    </a:solidFill>
                    <a:latin typeface="Times New Roman" panose="02020603050405020304" pitchFamily="18" charset="0"/>
                    <a:cs typeface="Times New Roman" panose="02020603050405020304" pitchFamily="18" charset="0"/>
                  </a:rPr>
                  <a:t>series</a:t>
                </a:r>
              </a:p>
              <a:p>
                <a:pPr marL="0" indent="0">
                  <a:buNone/>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cs typeface="Times New Roman" panose="02020603050405020304" pitchFamily="18" charset="0"/>
                        </a:rPr>
                        <m:t>𝑄</m:t>
                      </m:r>
                      <m:d>
                        <m:dPr>
                          <m:ctrlPr>
                            <a:rPr lang="en-US" b="0" i="1" smtClean="0">
                              <a:solidFill>
                                <a:schemeClr val="tx1"/>
                              </a:solidFill>
                              <a:latin typeface="Cambria Math"/>
                              <a:cs typeface="Times New Roman" panose="02020603050405020304" pitchFamily="18" charset="0"/>
                            </a:rPr>
                          </m:ctrlPr>
                        </m:dPr>
                        <m:e>
                          <m:r>
                            <a:rPr lang="en-US" b="0" i="1" smtClean="0">
                              <a:solidFill>
                                <a:schemeClr val="tx1"/>
                              </a:solidFill>
                              <a:latin typeface="Cambria Math"/>
                              <a:cs typeface="Times New Roman" panose="02020603050405020304" pitchFamily="18" charset="0"/>
                            </a:rPr>
                            <m:t>𝑞</m:t>
                          </m:r>
                        </m:e>
                      </m:d>
                      <m:r>
                        <a:rPr lang="en-US" b="0" i="1" smtClean="0">
                          <a:solidFill>
                            <a:schemeClr val="tx1"/>
                          </a:solidFill>
                          <a:latin typeface="Cambria Math"/>
                          <a:cs typeface="Times New Roman" panose="02020603050405020304" pitchFamily="18" charset="0"/>
                        </a:rPr>
                        <m:t>=</m:t>
                      </m:r>
                      <m:r>
                        <a:rPr lang="en-US" b="0" i="1" smtClean="0">
                          <a:solidFill>
                            <a:schemeClr val="tx1"/>
                          </a:solidFill>
                          <a:latin typeface="Cambria Math"/>
                          <a:cs typeface="Times New Roman" panose="02020603050405020304" pitchFamily="18" charset="0"/>
                        </a:rPr>
                        <m:t>𝑇</m:t>
                      </m:r>
                      <m:d>
                        <m:dPr>
                          <m:ctrlPr>
                            <a:rPr lang="en-US" b="0" i="1" smtClean="0">
                              <a:solidFill>
                                <a:schemeClr val="tx1"/>
                              </a:solidFill>
                              <a:latin typeface="Cambria Math"/>
                              <a:cs typeface="Times New Roman" panose="02020603050405020304" pitchFamily="18" charset="0"/>
                            </a:rPr>
                          </m:ctrlPr>
                        </m:dPr>
                        <m:e>
                          <m:r>
                            <a:rPr lang="en-US" b="0" i="1" smtClean="0">
                              <a:solidFill>
                                <a:schemeClr val="tx1"/>
                              </a:solidFill>
                              <a:latin typeface="Cambria Math"/>
                              <a:cs typeface="Times New Roman" panose="02020603050405020304" pitchFamily="18" charset="0"/>
                            </a:rPr>
                            <m:t>𝑇</m:t>
                          </m:r>
                          <m:r>
                            <a:rPr lang="en-US" b="0" i="1" smtClean="0">
                              <a:solidFill>
                                <a:schemeClr val="tx1"/>
                              </a:solidFill>
                              <a:latin typeface="Cambria Math"/>
                              <a:cs typeface="Times New Roman" panose="02020603050405020304" pitchFamily="18" charset="0"/>
                            </a:rPr>
                            <m:t>+2</m:t>
                          </m:r>
                        </m:e>
                      </m:d>
                      <m:nary>
                        <m:naryPr>
                          <m:chr m:val="∑"/>
                          <m:ctrlPr>
                            <a:rPr lang="en-US" b="0" i="1" smtClean="0">
                              <a:solidFill>
                                <a:schemeClr val="tx1"/>
                              </a:solidFill>
                              <a:latin typeface="Cambria Math"/>
                              <a:cs typeface="Times New Roman" panose="02020603050405020304" pitchFamily="18" charset="0"/>
                            </a:rPr>
                          </m:ctrlPr>
                        </m:naryPr>
                        <m:sub>
                          <m:r>
                            <m:rPr>
                              <m:brk m:alnAt="23"/>
                            </m:rPr>
                            <a:rPr lang="en-US" b="0" i="1" smtClean="0">
                              <a:solidFill>
                                <a:schemeClr val="tx1"/>
                              </a:solidFill>
                              <a:latin typeface="Cambria Math"/>
                              <a:cs typeface="Times New Roman" panose="02020603050405020304" pitchFamily="18" charset="0"/>
                            </a:rPr>
                            <m:t>𝑖</m:t>
                          </m:r>
                          <m:r>
                            <a:rPr lang="en-US" b="0" i="1" smtClean="0">
                              <a:solidFill>
                                <a:schemeClr val="tx1"/>
                              </a:solidFill>
                              <a:latin typeface="Cambria Math"/>
                              <a:cs typeface="Times New Roman" panose="02020603050405020304" pitchFamily="18" charset="0"/>
                            </a:rPr>
                            <m:t>=1</m:t>
                          </m:r>
                        </m:sub>
                        <m:sup>
                          <m:r>
                            <a:rPr lang="en-US" b="0" i="1" smtClean="0">
                              <a:solidFill>
                                <a:schemeClr val="tx1"/>
                              </a:solidFill>
                              <a:latin typeface="Cambria Math"/>
                              <a:cs typeface="Times New Roman" panose="02020603050405020304" pitchFamily="18" charset="0"/>
                            </a:rPr>
                            <m:t>𝑞</m:t>
                          </m:r>
                        </m:sup>
                        <m:e>
                          <m:f>
                            <m:fPr>
                              <m:ctrlPr>
                                <a:rPr lang="en-US" b="0" i="1" smtClean="0">
                                  <a:solidFill>
                                    <a:schemeClr val="tx1"/>
                                  </a:solidFill>
                                  <a:latin typeface="Cambria Math"/>
                                  <a:cs typeface="Times New Roman" panose="02020603050405020304" pitchFamily="18" charset="0"/>
                                </a:rPr>
                              </m:ctrlPr>
                            </m:fPr>
                            <m:num>
                              <m:r>
                                <a:rPr lang="en-US" b="0" i="1" smtClean="0">
                                  <a:solidFill>
                                    <a:schemeClr val="tx1"/>
                                  </a:solidFill>
                                  <a:latin typeface="Cambria Math"/>
                                  <a:cs typeface="Times New Roman" panose="02020603050405020304" pitchFamily="18" charset="0"/>
                                </a:rPr>
                                <m:t>𝑟</m:t>
                              </m:r>
                              <m:d>
                                <m:dPr>
                                  <m:ctrlPr>
                                    <a:rPr lang="en-US" b="0" i="1" smtClean="0">
                                      <a:solidFill>
                                        <a:schemeClr val="tx1"/>
                                      </a:solidFill>
                                      <a:latin typeface="Cambria Math"/>
                                      <a:cs typeface="Times New Roman" panose="02020603050405020304" pitchFamily="18" charset="0"/>
                                    </a:rPr>
                                  </m:ctrlPr>
                                </m:dPr>
                                <m:e>
                                  <m:r>
                                    <a:rPr lang="en-US" b="0" i="1" smtClean="0">
                                      <a:solidFill>
                                        <a:schemeClr val="tx1"/>
                                      </a:solidFill>
                                      <a:latin typeface="Cambria Math"/>
                                      <a:cs typeface="Times New Roman" panose="02020603050405020304" pitchFamily="18" charset="0"/>
                                    </a:rPr>
                                    <m:t>𝑖</m:t>
                                  </m:r>
                                  <m:r>
                                    <a:rPr lang="en-US" b="0" i="1" smtClean="0">
                                      <a:solidFill>
                                        <a:schemeClr val="tx1"/>
                                      </a:solidFill>
                                      <a:latin typeface="Cambria Math"/>
                                      <a:cs typeface="Times New Roman" panose="02020603050405020304" pitchFamily="18" charset="0"/>
                                    </a:rPr>
                                    <m:t>;</m:t>
                                  </m:r>
                                  <m:sSubSup>
                                    <m:sSubSupPr>
                                      <m:ctrlPr>
                                        <a:rPr lang="en-US" b="0" i="1" smtClean="0">
                                          <a:solidFill>
                                            <a:schemeClr val="tx1"/>
                                          </a:solidFill>
                                          <a:latin typeface="Cambria Math"/>
                                          <a:cs typeface="Times New Roman" panose="02020603050405020304" pitchFamily="18" charset="0"/>
                                        </a:rPr>
                                      </m:ctrlPr>
                                    </m:sSubSupPr>
                                    <m:e>
                                      <m:acc>
                                        <m:accPr>
                                          <m:chr m:val="̂"/>
                                          <m:ctrlPr>
                                            <a:rPr lang="en-US" b="0" i="1" smtClean="0">
                                              <a:solidFill>
                                                <a:schemeClr val="tx1"/>
                                              </a:solidFill>
                                              <a:latin typeface="Cambria Math"/>
                                              <a:cs typeface="Times New Roman" panose="02020603050405020304" pitchFamily="18" charset="0"/>
                                            </a:rPr>
                                          </m:ctrlPr>
                                        </m:accPr>
                                        <m:e>
                                          <m:r>
                                            <a:rPr lang="en-US" b="0" i="1" smtClean="0">
                                              <a:solidFill>
                                                <a:schemeClr val="tx1"/>
                                              </a:solidFill>
                                              <a:latin typeface="Cambria Math"/>
                                              <a:cs typeface="Times New Roman" panose="02020603050405020304" pitchFamily="18" charset="0"/>
                                            </a:rPr>
                                            <m:t>𝑒</m:t>
                                          </m:r>
                                        </m:e>
                                      </m:acc>
                                    </m:e>
                                    <m:sub>
                                      <m:r>
                                        <a:rPr lang="en-US" b="0" i="1" smtClean="0">
                                          <a:solidFill>
                                            <a:schemeClr val="tx1"/>
                                          </a:solidFill>
                                          <a:latin typeface="Cambria Math"/>
                                          <a:cs typeface="Times New Roman" panose="02020603050405020304" pitchFamily="18" charset="0"/>
                                        </a:rPr>
                                        <m:t>𝑡</m:t>
                                      </m:r>
                                    </m:sub>
                                    <m:sup>
                                      <m:r>
                                        <a:rPr lang="en-US" b="0" i="1" smtClean="0">
                                          <a:solidFill>
                                            <a:schemeClr val="tx1"/>
                                          </a:solidFill>
                                          <a:latin typeface="Cambria Math"/>
                                          <a:cs typeface="Times New Roman" panose="02020603050405020304" pitchFamily="18" charset="0"/>
                                        </a:rPr>
                                        <m:t>2</m:t>
                                      </m:r>
                                    </m:sup>
                                  </m:sSubSup>
                                </m:e>
                              </m:d>
                            </m:num>
                            <m:den>
                              <m:r>
                                <a:rPr lang="en-US" b="0" i="1" smtClean="0">
                                  <a:solidFill>
                                    <a:schemeClr val="tx1"/>
                                  </a:solidFill>
                                  <a:latin typeface="Cambria Math"/>
                                  <a:cs typeface="Times New Roman" panose="02020603050405020304" pitchFamily="18" charset="0"/>
                                </a:rPr>
                                <m:t>𝑁</m:t>
                              </m:r>
                              <m:r>
                                <a:rPr lang="en-US" b="0" i="1" smtClean="0">
                                  <a:solidFill>
                                    <a:schemeClr val="tx1"/>
                                  </a:solidFill>
                                  <a:latin typeface="Cambria Math"/>
                                  <a:cs typeface="Times New Roman" panose="02020603050405020304" pitchFamily="18" charset="0"/>
                                </a:rPr>
                                <m:t>−</m:t>
                              </m:r>
                              <m:r>
                                <a:rPr lang="en-US" b="0" i="1" smtClean="0">
                                  <a:solidFill>
                                    <a:schemeClr val="tx1"/>
                                  </a:solidFill>
                                  <a:latin typeface="Cambria Math"/>
                                  <a:cs typeface="Times New Roman" panose="02020603050405020304" pitchFamily="18" charset="0"/>
                                </a:rPr>
                                <m:t>𝑖</m:t>
                              </m:r>
                            </m:den>
                          </m:f>
                        </m:e>
                      </m:nary>
                    </m:oMath>
                  </m:oMathPara>
                </a14:m>
                <a:endParaRPr lang="en-US"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n-US" dirty="0" smtClean="0">
                    <a:solidFill>
                      <a:schemeClr val="tx1"/>
                    </a:solidFill>
                    <a:latin typeface="Times New Roman" panose="02020603050405020304" pitchFamily="18" charset="0"/>
                    <a:cs typeface="Times New Roman" panose="02020603050405020304" pitchFamily="18" charset="0"/>
                  </a:rPr>
                  <a:t>where</a:t>
                </a:r>
              </a:p>
              <a:p>
                <a:pPr marL="0" indent="0">
                  <a:buNone/>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cs typeface="Times New Roman" panose="02020603050405020304" pitchFamily="18" charset="0"/>
                        </a:rPr>
                        <m:t>𝑟</m:t>
                      </m:r>
                      <m:d>
                        <m:dPr>
                          <m:ctrlPr>
                            <a:rPr lang="en-US" i="1">
                              <a:solidFill>
                                <a:schemeClr val="tx1"/>
                              </a:solidFill>
                              <a:latin typeface="Cambria Math"/>
                              <a:cs typeface="Times New Roman" panose="02020603050405020304" pitchFamily="18" charset="0"/>
                            </a:rPr>
                          </m:ctrlPr>
                        </m:dPr>
                        <m:e>
                          <m:r>
                            <a:rPr lang="en-US" i="1">
                              <a:solidFill>
                                <a:schemeClr val="tx1"/>
                              </a:solidFill>
                              <a:latin typeface="Cambria Math"/>
                              <a:cs typeface="Times New Roman" panose="02020603050405020304" pitchFamily="18" charset="0"/>
                            </a:rPr>
                            <m:t>𝑖</m:t>
                          </m:r>
                          <m:r>
                            <a:rPr lang="en-US" i="1">
                              <a:solidFill>
                                <a:schemeClr val="tx1"/>
                              </a:solidFill>
                              <a:latin typeface="Cambria Math"/>
                              <a:cs typeface="Times New Roman" panose="02020603050405020304" pitchFamily="18" charset="0"/>
                            </a:rPr>
                            <m:t>;</m:t>
                          </m:r>
                          <m:sSubSup>
                            <m:sSubSupPr>
                              <m:ctrlPr>
                                <a:rPr lang="en-US" i="1">
                                  <a:solidFill>
                                    <a:schemeClr val="tx1"/>
                                  </a:solidFill>
                                  <a:latin typeface="Cambria Math"/>
                                  <a:cs typeface="Times New Roman" panose="02020603050405020304" pitchFamily="18" charset="0"/>
                                </a:rPr>
                              </m:ctrlPr>
                            </m:sSubSupPr>
                            <m:e>
                              <m:acc>
                                <m:accPr>
                                  <m:chr m:val="̂"/>
                                  <m:ctrlPr>
                                    <a:rPr lang="en-US" i="1">
                                      <a:solidFill>
                                        <a:schemeClr val="tx1"/>
                                      </a:solidFill>
                                      <a:latin typeface="Cambria Math"/>
                                      <a:cs typeface="Times New Roman" panose="02020603050405020304" pitchFamily="18" charset="0"/>
                                    </a:rPr>
                                  </m:ctrlPr>
                                </m:accPr>
                                <m:e>
                                  <m:r>
                                    <a:rPr lang="en-US" b="0" i="1" smtClean="0">
                                      <a:solidFill>
                                        <a:schemeClr val="tx1"/>
                                      </a:solidFill>
                                      <a:latin typeface="Cambria Math"/>
                                      <a:cs typeface="Times New Roman" panose="02020603050405020304" pitchFamily="18" charset="0"/>
                                    </a:rPr>
                                    <m:t>𝑒</m:t>
                                  </m:r>
                                </m:e>
                              </m:acc>
                            </m:e>
                            <m:sub>
                              <m:r>
                                <a:rPr lang="en-US" i="1">
                                  <a:solidFill>
                                    <a:schemeClr val="tx1"/>
                                  </a:solidFill>
                                  <a:latin typeface="Cambria Math"/>
                                  <a:cs typeface="Times New Roman" panose="02020603050405020304" pitchFamily="18" charset="0"/>
                                </a:rPr>
                                <m:t>𝑡</m:t>
                              </m:r>
                            </m:sub>
                            <m:sup>
                              <m:r>
                                <a:rPr lang="en-US" i="1">
                                  <a:solidFill>
                                    <a:schemeClr val="tx1"/>
                                  </a:solidFill>
                                  <a:latin typeface="Cambria Math"/>
                                  <a:cs typeface="Times New Roman" panose="02020603050405020304" pitchFamily="18" charset="0"/>
                                </a:rPr>
                                <m:t>2</m:t>
                              </m:r>
                            </m:sup>
                          </m:sSubSup>
                        </m:e>
                      </m:d>
                      <m:r>
                        <a:rPr lang="en-US" b="0" i="1" smtClean="0">
                          <a:solidFill>
                            <a:schemeClr val="tx1"/>
                          </a:solidFill>
                          <a:latin typeface="Cambria Math"/>
                          <a:cs typeface="Times New Roman" panose="02020603050405020304" pitchFamily="18" charset="0"/>
                        </a:rPr>
                        <m:t>=</m:t>
                      </m:r>
                      <m:f>
                        <m:fPr>
                          <m:ctrlPr>
                            <a:rPr lang="en-US" b="0" i="1" smtClean="0">
                              <a:solidFill>
                                <a:schemeClr val="tx1"/>
                              </a:solidFill>
                              <a:latin typeface="Cambria Math"/>
                              <a:cs typeface="Times New Roman" panose="02020603050405020304" pitchFamily="18" charset="0"/>
                            </a:rPr>
                          </m:ctrlPr>
                        </m:fPr>
                        <m:num>
                          <m:nary>
                            <m:naryPr>
                              <m:chr m:val="∑"/>
                              <m:limLoc m:val="subSup"/>
                              <m:ctrlPr>
                                <a:rPr lang="en-US" b="0" i="1" smtClean="0">
                                  <a:solidFill>
                                    <a:schemeClr val="tx1"/>
                                  </a:solidFill>
                                  <a:latin typeface="Cambria Math"/>
                                  <a:cs typeface="Times New Roman" panose="02020603050405020304" pitchFamily="18" charset="0"/>
                                </a:rPr>
                              </m:ctrlPr>
                            </m:naryPr>
                            <m:sub>
                              <m:r>
                                <m:rPr>
                                  <m:brk m:alnAt="25"/>
                                </m:rPr>
                                <a:rPr lang="en-US" b="0" i="1" smtClean="0">
                                  <a:solidFill>
                                    <a:schemeClr val="tx1"/>
                                  </a:solidFill>
                                  <a:latin typeface="Cambria Math"/>
                                  <a:cs typeface="Times New Roman" panose="02020603050405020304" pitchFamily="18" charset="0"/>
                                </a:rPr>
                                <m:t>𝑡</m:t>
                              </m:r>
                              <m:r>
                                <a:rPr lang="en-US" b="0" i="1" smtClean="0">
                                  <a:solidFill>
                                    <a:schemeClr val="tx1"/>
                                  </a:solidFill>
                                  <a:latin typeface="Cambria Math"/>
                                  <a:cs typeface="Times New Roman" panose="02020603050405020304" pitchFamily="18" charset="0"/>
                                </a:rPr>
                                <m:t>=</m:t>
                              </m:r>
                              <m:r>
                                <a:rPr lang="en-US" b="0" i="1" smtClean="0">
                                  <a:solidFill>
                                    <a:schemeClr val="tx1"/>
                                  </a:solidFill>
                                  <a:latin typeface="Cambria Math"/>
                                  <a:cs typeface="Times New Roman" panose="02020603050405020304" pitchFamily="18" charset="0"/>
                                </a:rPr>
                                <m:t>𝑖</m:t>
                              </m:r>
                              <m:r>
                                <a:rPr lang="en-US" b="0" i="1" smtClean="0">
                                  <a:solidFill>
                                    <a:schemeClr val="tx1"/>
                                  </a:solidFill>
                                  <a:latin typeface="Cambria Math"/>
                                  <a:cs typeface="Times New Roman" panose="02020603050405020304" pitchFamily="18" charset="0"/>
                                </a:rPr>
                                <m:t>+1</m:t>
                              </m:r>
                            </m:sub>
                            <m:sup>
                              <m:r>
                                <a:rPr lang="en-US" b="0" i="1" smtClean="0">
                                  <a:solidFill>
                                    <a:schemeClr val="tx1"/>
                                  </a:solidFill>
                                  <a:latin typeface="Cambria Math"/>
                                  <a:cs typeface="Times New Roman" panose="02020603050405020304" pitchFamily="18" charset="0"/>
                                </a:rPr>
                                <m:t>𝑇</m:t>
                              </m:r>
                            </m:sup>
                            <m:e>
                              <m:d>
                                <m:dPr>
                                  <m:ctrlPr>
                                    <a:rPr lang="en-US" i="1" smtClean="0">
                                      <a:solidFill>
                                        <a:schemeClr val="tx1"/>
                                      </a:solidFill>
                                      <a:latin typeface="Cambria Math"/>
                                      <a:cs typeface="Times New Roman" panose="02020603050405020304" pitchFamily="18" charset="0"/>
                                    </a:rPr>
                                  </m:ctrlPr>
                                </m:dPr>
                                <m:e>
                                  <m:sSubSup>
                                    <m:sSubSupPr>
                                      <m:ctrlPr>
                                        <a:rPr lang="en-US" i="1">
                                          <a:solidFill>
                                            <a:schemeClr val="tx1"/>
                                          </a:solidFill>
                                          <a:latin typeface="Cambria Math"/>
                                          <a:cs typeface="Times New Roman" panose="02020603050405020304" pitchFamily="18" charset="0"/>
                                        </a:rPr>
                                      </m:ctrlPr>
                                    </m:sSubSupPr>
                                    <m:e>
                                      <m:acc>
                                        <m:accPr>
                                          <m:chr m:val="̂"/>
                                          <m:ctrlPr>
                                            <a:rPr lang="en-US" i="1" smtClean="0">
                                              <a:solidFill>
                                                <a:schemeClr val="tx1"/>
                                              </a:solidFill>
                                              <a:latin typeface="Cambria Math"/>
                                              <a:cs typeface="Times New Roman" panose="02020603050405020304" pitchFamily="18" charset="0"/>
                                            </a:rPr>
                                          </m:ctrlPr>
                                        </m:accPr>
                                        <m:e>
                                          <m:r>
                                            <a:rPr lang="en-US" b="0" i="1" smtClean="0">
                                              <a:solidFill>
                                                <a:schemeClr val="tx1"/>
                                              </a:solidFill>
                                              <a:latin typeface="Cambria Math"/>
                                              <a:cs typeface="Times New Roman" panose="02020603050405020304" pitchFamily="18" charset="0"/>
                                            </a:rPr>
                                            <m:t>𝑒</m:t>
                                          </m:r>
                                        </m:e>
                                      </m:acc>
                                    </m:e>
                                    <m:sub>
                                      <m:r>
                                        <a:rPr lang="en-US" i="1">
                                          <a:solidFill>
                                            <a:schemeClr val="tx1"/>
                                          </a:solidFill>
                                          <a:latin typeface="Cambria Math"/>
                                          <a:cs typeface="Times New Roman" panose="02020603050405020304" pitchFamily="18" charset="0"/>
                                        </a:rPr>
                                        <m:t>𝑡</m:t>
                                      </m:r>
                                    </m:sub>
                                    <m:sup>
                                      <m:r>
                                        <a:rPr lang="en-US" i="1">
                                          <a:solidFill>
                                            <a:schemeClr val="tx1"/>
                                          </a:solidFill>
                                          <a:latin typeface="Cambria Math"/>
                                          <a:cs typeface="Times New Roman" panose="02020603050405020304" pitchFamily="18" charset="0"/>
                                        </a:rPr>
                                        <m:t>2</m:t>
                                      </m:r>
                                    </m:sup>
                                  </m:sSubSup>
                                  <m:r>
                                    <a:rPr lang="en-US" i="1">
                                      <a:solidFill>
                                        <a:schemeClr val="tx1"/>
                                      </a:solidFill>
                                      <a:latin typeface="Cambria Math"/>
                                      <a:cs typeface="Times New Roman" panose="02020603050405020304" pitchFamily="18" charset="0"/>
                                    </a:rPr>
                                    <m:t>−</m:t>
                                  </m:r>
                                  <m:sSup>
                                    <m:sSupPr>
                                      <m:ctrlPr>
                                        <a:rPr lang="en-US" i="1">
                                          <a:solidFill>
                                            <a:schemeClr val="tx1"/>
                                          </a:solidFill>
                                          <a:latin typeface="Cambria Math"/>
                                          <a:cs typeface="Times New Roman" panose="02020603050405020304" pitchFamily="18" charset="0"/>
                                        </a:rPr>
                                      </m:ctrlPr>
                                    </m:sSupPr>
                                    <m:e>
                                      <m:acc>
                                        <m:accPr>
                                          <m:chr m:val="̂"/>
                                          <m:ctrlPr>
                                            <a:rPr lang="en-US" i="1">
                                              <a:solidFill>
                                                <a:schemeClr val="tx1"/>
                                              </a:solidFill>
                                              <a:latin typeface="Cambria Math"/>
                                              <a:cs typeface="Times New Roman" panose="02020603050405020304" pitchFamily="18" charset="0"/>
                                            </a:rPr>
                                          </m:ctrlPr>
                                        </m:accPr>
                                        <m:e>
                                          <m:r>
                                            <a:rPr lang="en-US" i="1">
                                              <a:solidFill>
                                                <a:schemeClr val="tx1"/>
                                              </a:solidFill>
                                              <a:latin typeface="Cambria Math"/>
                                              <a:ea typeface="Cambria Math"/>
                                              <a:cs typeface="Times New Roman" panose="02020603050405020304" pitchFamily="18" charset="0"/>
                                            </a:rPr>
                                            <m:t>𝜎</m:t>
                                          </m:r>
                                        </m:e>
                                      </m:acc>
                                    </m:e>
                                    <m:sup>
                                      <m:r>
                                        <a:rPr lang="en-US" i="1">
                                          <a:solidFill>
                                            <a:schemeClr val="tx1"/>
                                          </a:solidFill>
                                          <a:latin typeface="Cambria Math"/>
                                          <a:cs typeface="Times New Roman" panose="02020603050405020304" pitchFamily="18" charset="0"/>
                                        </a:rPr>
                                        <m:t>2</m:t>
                                      </m:r>
                                    </m:sup>
                                  </m:sSup>
                                </m:e>
                              </m:d>
                              <m:d>
                                <m:dPr>
                                  <m:ctrlPr>
                                    <a:rPr lang="en-US" b="0" i="1" smtClean="0">
                                      <a:solidFill>
                                        <a:schemeClr val="tx1"/>
                                      </a:solidFill>
                                      <a:latin typeface="Cambria Math"/>
                                      <a:cs typeface="Times New Roman" panose="02020603050405020304" pitchFamily="18" charset="0"/>
                                    </a:rPr>
                                  </m:ctrlPr>
                                </m:dPr>
                                <m:e>
                                  <m:sSubSup>
                                    <m:sSubSupPr>
                                      <m:ctrlPr>
                                        <a:rPr lang="en-US" i="1">
                                          <a:solidFill>
                                            <a:schemeClr val="tx1"/>
                                          </a:solidFill>
                                          <a:latin typeface="Cambria Math"/>
                                          <a:cs typeface="Times New Roman" panose="02020603050405020304" pitchFamily="18" charset="0"/>
                                        </a:rPr>
                                      </m:ctrlPr>
                                    </m:sSubSupPr>
                                    <m:e>
                                      <m:acc>
                                        <m:accPr>
                                          <m:chr m:val="̂"/>
                                          <m:ctrlPr>
                                            <a:rPr lang="en-US" i="1">
                                              <a:solidFill>
                                                <a:schemeClr val="tx1"/>
                                              </a:solidFill>
                                              <a:latin typeface="Cambria Math"/>
                                              <a:cs typeface="Times New Roman" panose="02020603050405020304" pitchFamily="18" charset="0"/>
                                            </a:rPr>
                                          </m:ctrlPr>
                                        </m:accPr>
                                        <m:e>
                                          <m:r>
                                            <a:rPr lang="en-US" b="0" i="1" smtClean="0">
                                              <a:solidFill>
                                                <a:schemeClr val="tx1"/>
                                              </a:solidFill>
                                              <a:latin typeface="Cambria Math"/>
                                              <a:cs typeface="Times New Roman" panose="02020603050405020304" pitchFamily="18" charset="0"/>
                                            </a:rPr>
                                            <m:t>𝑒</m:t>
                                          </m:r>
                                        </m:e>
                                      </m:acc>
                                    </m:e>
                                    <m:sub>
                                      <m:r>
                                        <a:rPr lang="en-US" i="1">
                                          <a:solidFill>
                                            <a:schemeClr val="tx1"/>
                                          </a:solidFill>
                                          <a:latin typeface="Cambria Math"/>
                                          <a:cs typeface="Times New Roman" panose="02020603050405020304" pitchFamily="18" charset="0"/>
                                        </a:rPr>
                                        <m:t>𝑡</m:t>
                                      </m:r>
                                      <m:r>
                                        <a:rPr lang="en-US" b="0" i="1" smtClean="0">
                                          <a:solidFill>
                                            <a:schemeClr val="tx1"/>
                                          </a:solidFill>
                                          <a:latin typeface="Cambria Math"/>
                                          <a:cs typeface="Times New Roman" panose="02020603050405020304" pitchFamily="18" charset="0"/>
                                        </a:rPr>
                                        <m:t>−</m:t>
                                      </m:r>
                                      <m:r>
                                        <a:rPr lang="en-US" b="0" i="1" smtClean="0">
                                          <a:solidFill>
                                            <a:schemeClr val="tx1"/>
                                          </a:solidFill>
                                          <a:latin typeface="Cambria Math"/>
                                          <a:cs typeface="Times New Roman" panose="02020603050405020304" pitchFamily="18" charset="0"/>
                                        </a:rPr>
                                        <m:t>𝑖</m:t>
                                      </m:r>
                                    </m:sub>
                                    <m:sup>
                                      <m:r>
                                        <a:rPr lang="en-US" i="1">
                                          <a:solidFill>
                                            <a:schemeClr val="tx1"/>
                                          </a:solidFill>
                                          <a:latin typeface="Cambria Math"/>
                                          <a:cs typeface="Times New Roman" panose="02020603050405020304" pitchFamily="18" charset="0"/>
                                        </a:rPr>
                                        <m:t>2</m:t>
                                      </m:r>
                                    </m:sup>
                                  </m:sSubSup>
                                  <m:r>
                                    <a:rPr lang="en-US" i="1">
                                      <a:solidFill>
                                        <a:schemeClr val="tx1"/>
                                      </a:solidFill>
                                      <a:latin typeface="Cambria Math"/>
                                      <a:cs typeface="Times New Roman" panose="02020603050405020304" pitchFamily="18" charset="0"/>
                                    </a:rPr>
                                    <m:t>−</m:t>
                                  </m:r>
                                  <m:sSup>
                                    <m:sSupPr>
                                      <m:ctrlPr>
                                        <a:rPr lang="en-US" i="1">
                                          <a:solidFill>
                                            <a:schemeClr val="tx1"/>
                                          </a:solidFill>
                                          <a:latin typeface="Cambria Math"/>
                                          <a:cs typeface="Times New Roman" panose="02020603050405020304" pitchFamily="18" charset="0"/>
                                        </a:rPr>
                                      </m:ctrlPr>
                                    </m:sSupPr>
                                    <m:e>
                                      <m:acc>
                                        <m:accPr>
                                          <m:chr m:val="̂"/>
                                          <m:ctrlPr>
                                            <a:rPr lang="en-US" i="1">
                                              <a:solidFill>
                                                <a:schemeClr val="tx1"/>
                                              </a:solidFill>
                                              <a:latin typeface="Cambria Math"/>
                                              <a:cs typeface="Times New Roman" panose="02020603050405020304" pitchFamily="18" charset="0"/>
                                            </a:rPr>
                                          </m:ctrlPr>
                                        </m:accPr>
                                        <m:e>
                                          <m:r>
                                            <a:rPr lang="en-US" i="1">
                                              <a:solidFill>
                                                <a:schemeClr val="tx1"/>
                                              </a:solidFill>
                                              <a:latin typeface="Cambria Math"/>
                                              <a:ea typeface="Cambria Math"/>
                                              <a:cs typeface="Times New Roman" panose="02020603050405020304" pitchFamily="18" charset="0"/>
                                            </a:rPr>
                                            <m:t>𝜎</m:t>
                                          </m:r>
                                        </m:e>
                                      </m:acc>
                                    </m:e>
                                    <m:sup>
                                      <m:r>
                                        <a:rPr lang="en-US" i="1">
                                          <a:solidFill>
                                            <a:schemeClr val="tx1"/>
                                          </a:solidFill>
                                          <a:latin typeface="Cambria Math"/>
                                          <a:cs typeface="Times New Roman" panose="02020603050405020304" pitchFamily="18" charset="0"/>
                                        </a:rPr>
                                        <m:t>2</m:t>
                                      </m:r>
                                    </m:sup>
                                  </m:sSup>
                                </m:e>
                              </m:d>
                            </m:e>
                          </m:nary>
                        </m:num>
                        <m:den>
                          <m:nary>
                            <m:naryPr>
                              <m:chr m:val="∑"/>
                              <m:limLoc m:val="subSup"/>
                              <m:ctrlPr>
                                <a:rPr lang="en-US" i="1">
                                  <a:solidFill>
                                    <a:schemeClr val="tx1"/>
                                  </a:solidFill>
                                  <a:latin typeface="Cambria Math"/>
                                  <a:cs typeface="Times New Roman" panose="02020603050405020304" pitchFamily="18" charset="0"/>
                                </a:rPr>
                              </m:ctrlPr>
                            </m:naryPr>
                            <m:sub>
                              <m:r>
                                <m:rPr>
                                  <m:brk m:alnAt="25"/>
                                </m:rPr>
                                <a:rPr lang="en-US" i="1">
                                  <a:solidFill>
                                    <a:schemeClr val="tx1"/>
                                  </a:solidFill>
                                  <a:latin typeface="Cambria Math"/>
                                  <a:cs typeface="Times New Roman" panose="02020603050405020304" pitchFamily="18" charset="0"/>
                                </a:rPr>
                                <m:t>𝑡</m:t>
                              </m:r>
                              <m:r>
                                <a:rPr lang="en-US" i="1">
                                  <a:solidFill>
                                    <a:schemeClr val="tx1"/>
                                  </a:solidFill>
                                  <a:latin typeface="Cambria Math"/>
                                  <a:cs typeface="Times New Roman" panose="02020603050405020304" pitchFamily="18" charset="0"/>
                                </a:rPr>
                                <m:t>=1</m:t>
                              </m:r>
                            </m:sub>
                            <m:sup>
                              <m:r>
                                <a:rPr lang="en-US" b="0" i="1" smtClean="0">
                                  <a:solidFill>
                                    <a:schemeClr val="tx1"/>
                                  </a:solidFill>
                                  <a:latin typeface="Cambria Math"/>
                                  <a:cs typeface="Times New Roman" panose="02020603050405020304" pitchFamily="18" charset="0"/>
                                </a:rPr>
                                <m:t>𝑇</m:t>
                              </m:r>
                            </m:sup>
                            <m:e>
                              <m:sSup>
                                <m:sSupPr>
                                  <m:ctrlPr>
                                    <a:rPr lang="en-US" i="1" smtClean="0">
                                      <a:solidFill>
                                        <a:schemeClr val="tx1"/>
                                      </a:solidFill>
                                      <a:latin typeface="Cambria Math"/>
                                      <a:cs typeface="Times New Roman" panose="02020603050405020304" pitchFamily="18" charset="0"/>
                                    </a:rPr>
                                  </m:ctrlPr>
                                </m:sSupPr>
                                <m:e>
                                  <m:d>
                                    <m:dPr>
                                      <m:ctrlPr>
                                        <a:rPr lang="en-US" i="1">
                                          <a:solidFill>
                                            <a:schemeClr val="tx1"/>
                                          </a:solidFill>
                                          <a:latin typeface="Cambria Math"/>
                                          <a:cs typeface="Times New Roman" panose="02020603050405020304" pitchFamily="18" charset="0"/>
                                        </a:rPr>
                                      </m:ctrlPr>
                                    </m:dPr>
                                    <m:e>
                                      <m:sSubSup>
                                        <m:sSubSupPr>
                                          <m:ctrlPr>
                                            <a:rPr lang="en-US" i="1">
                                              <a:solidFill>
                                                <a:schemeClr val="tx1"/>
                                              </a:solidFill>
                                              <a:latin typeface="Cambria Math"/>
                                              <a:cs typeface="Times New Roman" panose="02020603050405020304" pitchFamily="18" charset="0"/>
                                            </a:rPr>
                                          </m:ctrlPr>
                                        </m:sSubSupPr>
                                        <m:e>
                                          <m:acc>
                                            <m:accPr>
                                              <m:chr m:val="̂"/>
                                              <m:ctrlPr>
                                                <a:rPr lang="en-US" i="1">
                                                  <a:solidFill>
                                                    <a:schemeClr val="tx1"/>
                                                  </a:solidFill>
                                                  <a:latin typeface="Cambria Math"/>
                                                  <a:cs typeface="Times New Roman" panose="02020603050405020304" pitchFamily="18" charset="0"/>
                                                </a:rPr>
                                              </m:ctrlPr>
                                            </m:accPr>
                                            <m:e>
                                              <m:r>
                                                <a:rPr lang="en-US" b="0" i="1" smtClean="0">
                                                  <a:solidFill>
                                                    <a:schemeClr val="tx1"/>
                                                  </a:solidFill>
                                                  <a:latin typeface="Cambria Math"/>
                                                  <a:cs typeface="Times New Roman" panose="02020603050405020304" pitchFamily="18" charset="0"/>
                                                </a:rPr>
                                                <m:t>𝑒</m:t>
                                              </m:r>
                                            </m:e>
                                          </m:acc>
                                        </m:e>
                                        <m:sub>
                                          <m:r>
                                            <a:rPr lang="en-US" i="1">
                                              <a:solidFill>
                                                <a:schemeClr val="tx1"/>
                                              </a:solidFill>
                                              <a:latin typeface="Cambria Math"/>
                                              <a:cs typeface="Times New Roman" panose="02020603050405020304" pitchFamily="18" charset="0"/>
                                            </a:rPr>
                                            <m:t>𝑡</m:t>
                                          </m:r>
                                        </m:sub>
                                        <m:sup>
                                          <m:r>
                                            <a:rPr lang="en-US" i="1">
                                              <a:solidFill>
                                                <a:schemeClr val="tx1"/>
                                              </a:solidFill>
                                              <a:latin typeface="Cambria Math"/>
                                              <a:cs typeface="Times New Roman" panose="02020603050405020304" pitchFamily="18" charset="0"/>
                                            </a:rPr>
                                            <m:t>2</m:t>
                                          </m:r>
                                        </m:sup>
                                      </m:sSubSup>
                                      <m:r>
                                        <a:rPr lang="en-US" i="1">
                                          <a:solidFill>
                                            <a:schemeClr val="tx1"/>
                                          </a:solidFill>
                                          <a:latin typeface="Cambria Math"/>
                                          <a:cs typeface="Times New Roman" panose="02020603050405020304" pitchFamily="18" charset="0"/>
                                        </a:rPr>
                                        <m:t>−</m:t>
                                      </m:r>
                                      <m:sSup>
                                        <m:sSupPr>
                                          <m:ctrlPr>
                                            <a:rPr lang="en-US" i="1">
                                              <a:solidFill>
                                                <a:schemeClr val="tx1"/>
                                              </a:solidFill>
                                              <a:latin typeface="Cambria Math"/>
                                              <a:cs typeface="Times New Roman" panose="02020603050405020304" pitchFamily="18" charset="0"/>
                                            </a:rPr>
                                          </m:ctrlPr>
                                        </m:sSupPr>
                                        <m:e>
                                          <m:acc>
                                            <m:accPr>
                                              <m:chr m:val="̂"/>
                                              <m:ctrlPr>
                                                <a:rPr lang="en-US" i="1">
                                                  <a:solidFill>
                                                    <a:schemeClr val="tx1"/>
                                                  </a:solidFill>
                                                  <a:latin typeface="Cambria Math"/>
                                                  <a:cs typeface="Times New Roman" panose="02020603050405020304" pitchFamily="18" charset="0"/>
                                                </a:rPr>
                                              </m:ctrlPr>
                                            </m:accPr>
                                            <m:e>
                                              <m:r>
                                                <a:rPr lang="en-US" i="1">
                                                  <a:solidFill>
                                                    <a:schemeClr val="tx1"/>
                                                  </a:solidFill>
                                                  <a:latin typeface="Cambria Math"/>
                                                  <a:ea typeface="Cambria Math"/>
                                                  <a:cs typeface="Times New Roman" panose="02020603050405020304" pitchFamily="18" charset="0"/>
                                                </a:rPr>
                                                <m:t>𝜎</m:t>
                                              </m:r>
                                            </m:e>
                                          </m:acc>
                                        </m:e>
                                        <m:sup>
                                          <m:r>
                                            <a:rPr lang="en-US" i="1">
                                              <a:solidFill>
                                                <a:schemeClr val="tx1"/>
                                              </a:solidFill>
                                              <a:latin typeface="Cambria Math"/>
                                              <a:cs typeface="Times New Roman" panose="02020603050405020304" pitchFamily="18" charset="0"/>
                                            </a:rPr>
                                            <m:t>2</m:t>
                                          </m:r>
                                        </m:sup>
                                      </m:sSup>
                                    </m:e>
                                  </m:d>
                                </m:e>
                                <m:sup>
                                  <m:r>
                                    <a:rPr lang="en-US" b="0" i="1" smtClean="0">
                                      <a:solidFill>
                                        <a:schemeClr val="tx1"/>
                                      </a:solidFill>
                                      <a:latin typeface="Cambria Math"/>
                                      <a:cs typeface="Times New Roman" panose="02020603050405020304" pitchFamily="18" charset="0"/>
                                    </a:rPr>
                                    <m:t>2</m:t>
                                  </m:r>
                                </m:sup>
                              </m:sSup>
                            </m:e>
                          </m:nary>
                        </m:den>
                      </m:f>
                    </m:oMath>
                  </m:oMathPara>
                </a14:m>
                <a:endParaRPr lang="en-US" dirty="0" smtClean="0">
                  <a:solidFill>
                    <a:schemeClr val="tx1"/>
                  </a:solidFill>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p>
                        <m:sSupPr>
                          <m:ctrlPr>
                            <a:rPr lang="en-US" i="1">
                              <a:solidFill>
                                <a:schemeClr val="tx1"/>
                              </a:solidFill>
                              <a:latin typeface="Cambria Math"/>
                              <a:cs typeface="Times New Roman" panose="02020603050405020304" pitchFamily="18" charset="0"/>
                            </a:rPr>
                          </m:ctrlPr>
                        </m:sSupPr>
                        <m:e>
                          <m:acc>
                            <m:accPr>
                              <m:chr m:val="̂"/>
                              <m:ctrlPr>
                                <a:rPr lang="en-US" i="1">
                                  <a:solidFill>
                                    <a:schemeClr val="tx1"/>
                                  </a:solidFill>
                                  <a:latin typeface="Cambria Math"/>
                                  <a:cs typeface="Times New Roman" panose="02020603050405020304" pitchFamily="18" charset="0"/>
                                </a:rPr>
                              </m:ctrlPr>
                            </m:accPr>
                            <m:e>
                              <m:r>
                                <a:rPr lang="en-US" i="1">
                                  <a:solidFill>
                                    <a:schemeClr val="tx1"/>
                                  </a:solidFill>
                                  <a:latin typeface="Cambria Math"/>
                                  <a:ea typeface="Cambria Math"/>
                                  <a:cs typeface="Times New Roman" panose="02020603050405020304" pitchFamily="18" charset="0"/>
                                </a:rPr>
                                <m:t>𝜎</m:t>
                              </m:r>
                            </m:e>
                          </m:acc>
                        </m:e>
                        <m:sup>
                          <m:r>
                            <a:rPr lang="en-US" i="1">
                              <a:solidFill>
                                <a:schemeClr val="tx1"/>
                              </a:solidFill>
                              <a:latin typeface="Cambria Math"/>
                              <a:cs typeface="Times New Roman" panose="02020603050405020304" pitchFamily="18" charset="0"/>
                            </a:rPr>
                            <m:t>2</m:t>
                          </m:r>
                        </m:sup>
                      </m:sSup>
                      <m:r>
                        <a:rPr lang="en-US" b="0" i="1" smtClean="0">
                          <a:solidFill>
                            <a:schemeClr val="tx1"/>
                          </a:solidFill>
                          <a:latin typeface="Cambria Math"/>
                          <a:cs typeface="Times New Roman" panose="02020603050405020304" pitchFamily="18" charset="0"/>
                        </a:rPr>
                        <m:t>=</m:t>
                      </m:r>
                      <m:f>
                        <m:fPr>
                          <m:ctrlPr>
                            <a:rPr lang="en-US" b="0" i="1" smtClean="0">
                              <a:solidFill>
                                <a:schemeClr val="tx1"/>
                              </a:solidFill>
                              <a:latin typeface="Cambria Math"/>
                              <a:cs typeface="Times New Roman" panose="02020603050405020304" pitchFamily="18" charset="0"/>
                            </a:rPr>
                          </m:ctrlPr>
                        </m:fPr>
                        <m:num>
                          <m:r>
                            <a:rPr lang="en-US" b="0" i="1" smtClean="0">
                              <a:solidFill>
                                <a:schemeClr val="tx1"/>
                              </a:solidFill>
                              <a:latin typeface="Cambria Math"/>
                              <a:cs typeface="Times New Roman" panose="02020603050405020304" pitchFamily="18" charset="0"/>
                            </a:rPr>
                            <m:t>1</m:t>
                          </m:r>
                        </m:num>
                        <m:den>
                          <m:r>
                            <a:rPr lang="en-US" b="0" i="1" smtClean="0">
                              <a:solidFill>
                                <a:schemeClr val="tx1"/>
                              </a:solidFill>
                              <a:latin typeface="Cambria Math"/>
                              <a:cs typeface="Times New Roman" panose="02020603050405020304" pitchFamily="18" charset="0"/>
                            </a:rPr>
                            <m:t>𝑇</m:t>
                          </m:r>
                        </m:den>
                      </m:f>
                      <m:nary>
                        <m:naryPr>
                          <m:chr m:val="∑"/>
                          <m:ctrlPr>
                            <a:rPr lang="en-US" b="0" i="1" smtClean="0">
                              <a:solidFill>
                                <a:schemeClr val="tx1"/>
                              </a:solidFill>
                              <a:latin typeface="Cambria Math"/>
                              <a:cs typeface="Times New Roman" panose="02020603050405020304" pitchFamily="18" charset="0"/>
                            </a:rPr>
                          </m:ctrlPr>
                        </m:naryPr>
                        <m:sub>
                          <m:r>
                            <m:rPr>
                              <m:brk m:alnAt="23"/>
                            </m:rPr>
                            <a:rPr lang="en-US" b="0" i="1" smtClean="0">
                              <a:solidFill>
                                <a:schemeClr val="tx1"/>
                              </a:solidFill>
                              <a:latin typeface="Cambria Math"/>
                              <a:cs typeface="Times New Roman" panose="02020603050405020304" pitchFamily="18" charset="0"/>
                            </a:rPr>
                            <m:t>𝑡</m:t>
                          </m:r>
                          <m:r>
                            <a:rPr lang="en-US" b="0" i="1" smtClean="0">
                              <a:solidFill>
                                <a:schemeClr val="tx1"/>
                              </a:solidFill>
                              <a:latin typeface="Cambria Math"/>
                              <a:cs typeface="Times New Roman" panose="02020603050405020304" pitchFamily="18" charset="0"/>
                            </a:rPr>
                            <m:t>=1</m:t>
                          </m:r>
                        </m:sub>
                        <m:sup>
                          <m:r>
                            <a:rPr lang="en-US" b="0" i="1" smtClean="0">
                              <a:solidFill>
                                <a:schemeClr val="tx1"/>
                              </a:solidFill>
                              <a:latin typeface="Cambria Math"/>
                              <a:cs typeface="Times New Roman" panose="02020603050405020304" pitchFamily="18" charset="0"/>
                            </a:rPr>
                            <m:t>𝑇</m:t>
                          </m:r>
                        </m:sup>
                        <m:e>
                          <m:sSubSup>
                            <m:sSubSupPr>
                              <m:ctrlPr>
                                <a:rPr lang="en-US" i="1">
                                  <a:solidFill>
                                    <a:schemeClr val="tx1"/>
                                  </a:solidFill>
                                  <a:latin typeface="Cambria Math"/>
                                  <a:cs typeface="Times New Roman" panose="02020603050405020304" pitchFamily="18" charset="0"/>
                                </a:rPr>
                              </m:ctrlPr>
                            </m:sSubSupPr>
                            <m:e>
                              <m:acc>
                                <m:accPr>
                                  <m:chr m:val="̂"/>
                                  <m:ctrlPr>
                                    <a:rPr lang="en-US" i="1">
                                      <a:solidFill>
                                        <a:schemeClr val="tx1"/>
                                      </a:solidFill>
                                      <a:latin typeface="Cambria Math"/>
                                      <a:cs typeface="Times New Roman" panose="02020603050405020304" pitchFamily="18" charset="0"/>
                                    </a:rPr>
                                  </m:ctrlPr>
                                </m:accPr>
                                <m:e>
                                  <m:r>
                                    <a:rPr lang="en-US" b="0" i="1" smtClean="0">
                                      <a:solidFill>
                                        <a:schemeClr val="tx1"/>
                                      </a:solidFill>
                                      <a:latin typeface="Cambria Math"/>
                                      <a:cs typeface="Times New Roman" panose="02020603050405020304" pitchFamily="18" charset="0"/>
                                    </a:rPr>
                                    <m:t>𝑒</m:t>
                                  </m:r>
                                </m:e>
                              </m:acc>
                            </m:e>
                            <m:sub>
                              <m:r>
                                <a:rPr lang="en-US" i="1">
                                  <a:solidFill>
                                    <a:schemeClr val="tx1"/>
                                  </a:solidFill>
                                  <a:latin typeface="Cambria Math"/>
                                  <a:cs typeface="Times New Roman" panose="02020603050405020304" pitchFamily="18" charset="0"/>
                                </a:rPr>
                                <m:t>𝑡</m:t>
                              </m:r>
                            </m:sub>
                            <m:sup>
                              <m:r>
                                <a:rPr lang="en-US" i="1">
                                  <a:solidFill>
                                    <a:schemeClr val="tx1"/>
                                  </a:solidFill>
                                  <a:latin typeface="Cambria Math"/>
                                  <a:cs typeface="Times New Roman" panose="02020603050405020304" pitchFamily="18" charset="0"/>
                                </a:rPr>
                                <m:t>2</m:t>
                              </m:r>
                            </m:sup>
                          </m:sSubSup>
                        </m:e>
                      </m:nary>
                    </m:oMath>
                  </m:oMathPara>
                </a14:m>
                <a:endParaRPr lang="en-US"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42440" y="1600200"/>
                <a:ext cx="8594726" cy="5257799"/>
              </a:xfrm>
              <a:blipFill rotWithShape="1">
                <a:blip r:embed="rId2" cstate="print"/>
                <a:stretch>
                  <a:fillRect l="-1064" t="-928" r="-1702"/>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7F5CE407-6216-4202-80E4-A30DC2F709B2}" type="slidenum">
              <a:rPr lang="en-US" smtClean="0">
                <a:solidFill>
                  <a:prstClr val="white"/>
                </a:solidFill>
              </a:rPr>
              <a:pPr/>
              <a:t>68</a:t>
            </a:fld>
            <a:endParaRPr lang="en-US">
              <a:solidFill>
                <a:prstClr val="white"/>
              </a:solidFill>
            </a:endParaRPr>
          </a:p>
        </p:txBody>
      </p:sp>
    </p:spTree>
    <p:extLst>
      <p:ext uri="{BB962C8B-B14F-4D97-AF65-F5344CB8AC3E}">
        <p14:creationId xmlns:p14="http://schemas.microsoft.com/office/powerpoint/2010/main" val="231662238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Testing for Heteroscedasticity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42440" y="1600200"/>
                <a:ext cx="9117246" cy="5257799"/>
              </a:xfrm>
            </p:spPr>
            <p:txBody>
              <a:bodyPr>
                <a:normAutofit lnSpcReduction="10000"/>
              </a:bodyPr>
              <a:lstStyle/>
              <a:p>
                <a:r>
                  <a:rPr lang="en-US" dirty="0" smtClean="0">
                    <a:solidFill>
                      <a:schemeClr val="tx1"/>
                    </a:solidFill>
                    <a:latin typeface="Times New Roman" panose="02020603050405020304" pitchFamily="18" charset="0"/>
                    <a:cs typeface="Times New Roman" panose="02020603050405020304" pitchFamily="18" charset="0"/>
                  </a:rPr>
                  <a:t>Lagrange Multiplier Test for ARCH Disturbances</a:t>
                </a:r>
              </a:p>
              <a:p>
                <a:pPr marL="0" indent="0">
                  <a:buNone/>
                </a:pPr>
                <a:r>
                  <a:rPr lang="en-US" dirty="0">
                    <a:solidFill>
                      <a:schemeClr val="tx1"/>
                    </a:solidFill>
                    <a:latin typeface="Times New Roman" panose="02020603050405020304" pitchFamily="18" charset="0"/>
                    <a:cs typeface="Times New Roman" panose="02020603050405020304" pitchFamily="18" charset="0"/>
                  </a:rPr>
                  <a:t>Engle (1982) proposed a Lagrange multiplier test for ARCH disturbances. </a:t>
                </a:r>
                <a:r>
                  <a:rPr lang="en-US" dirty="0" smtClean="0">
                    <a:solidFill>
                      <a:schemeClr val="tx1"/>
                    </a:solidFill>
                    <a:latin typeface="Times New Roman" panose="02020603050405020304" pitchFamily="18" charset="0"/>
                    <a:cs typeface="Times New Roman" panose="02020603050405020304" pitchFamily="18" charset="0"/>
                  </a:rPr>
                  <a:t>Engle’s </a:t>
                </a:r>
                <a:r>
                  <a:rPr lang="en-US" dirty="0">
                    <a:solidFill>
                      <a:schemeClr val="tx1"/>
                    </a:solidFill>
                    <a:latin typeface="Times New Roman" panose="02020603050405020304" pitchFamily="18" charset="0"/>
                    <a:cs typeface="Times New Roman" panose="02020603050405020304" pitchFamily="18" charset="0"/>
                  </a:rPr>
                  <a:t>Lagrange multiplier test for the qth order ARCH process is written</a:t>
                </a:r>
                <a:endParaRPr lang="en-US" dirty="0" smtClean="0">
                  <a:solidFill>
                    <a:schemeClr val="tx1"/>
                  </a:solidFill>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cs typeface="Times New Roman" panose="02020603050405020304" pitchFamily="18" charset="0"/>
                        </a:rPr>
                        <m:t>𝐿𝑀</m:t>
                      </m:r>
                      <m:d>
                        <m:dPr>
                          <m:ctrlPr>
                            <a:rPr lang="en-US" b="0" i="1" smtClean="0">
                              <a:solidFill>
                                <a:schemeClr val="tx1"/>
                              </a:solidFill>
                              <a:latin typeface="Cambria Math"/>
                              <a:cs typeface="Times New Roman" panose="02020603050405020304" pitchFamily="18" charset="0"/>
                            </a:rPr>
                          </m:ctrlPr>
                        </m:dPr>
                        <m:e>
                          <m:r>
                            <a:rPr lang="en-US" b="0" i="1" smtClean="0">
                              <a:solidFill>
                                <a:schemeClr val="tx1"/>
                              </a:solidFill>
                              <a:latin typeface="Cambria Math"/>
                              <a:cs typeface="Times New Roman" panose="02020603050405020304" pitchFamily="18" charset="0"/>
                            </a:rPr>
                            <m:t>𝑞</m:t>
                          </m:r>
                        </m:e>
                      </m:d>
                      <m:r>
                        <a:rPr lang="en-US" b="0" i="1" smtClean="0">
                          <a:solidFill>
                            <a:schemeClr val="tx1"/>
                          </a:solidFill>
                          <a:latin typeface="Cambria Math"/>
                          <a:cs typeface="Times New Roman" panose="02020603050405020304" pitchFamily="18" charset="0"/>
                        </a:rPr>
                        <m:t>=</m:t>
                      </m:r>
                      <m:f>
                        <m:fPr>
                          <m:ctrlPr>
                            <a:rPr lang="en-US" b="0" i="1" smtClean="0">
                              <a:solidFill>
                                <a:schemeClr val="tx1"/>
                              </a:solidFill>
                              <a:latin typeface="Cambria Math"/>
                              <a:cs typeface="Times New Roman" panose="02020603050405020304" pitchFamily="18" charset="0"/>
                            </a:rPr>
                          </m:ctrlPr>
                        </m:fPr>
                        <m:num>
                          <m:r>
                            <a:rPr lang="en-US" b="0" i="1" smtClean="0">
                              <a:solidFill>
                                <a:schemeClr val="tx1"/>
                              </a:solidFill>
                              <a:latin typeface="Cambria Math"/>
                              <a:cs typeface="Times New Roman" panose="02020603050405020304" pitchFamily="18" charset="0"/>
                            </a:rPr>
                            <m:t>𝑇</m:t>
                          </m:r>
                          <m:sSup>
                            <m:sSupPr>
                              <m:ctrlPr>
                                <a:rPr lang="en-US" b="0" i="1" smtClean="0">
                                  <a:solidFill>
                                    <a:schemeClr val="tx1"/>
                                  </a:solidFill>
                                  <a:latin typeface="Cambria Math"/>
                                  <a:cs typeface="Times New Roman" panose="02020603050405020304" pitchFamily="18" charset="0"/>
                                </a:rPr>
                              </m:ctrlPr>
                            </m:sSupPr>
                            <m:e>
                              <m:r>
                                <a:rPr lang="en-US" b="0" i="1" smtClean="0">
                                  <a:solidFill>
                                    <a:schemeClr val="tx1"/>
                                  </a:solidFill>
                                  <a:latin typeface="Cambria Math"/>
                                  <a:cs typeface="Times New Roman" panose="02020603050405020304" pitchFamily="18" charset="0"/>
                                </a:rPr>
                                <m:t>𝑊</m:t>
                              </m:r>
                            </m:e>
                            <m:sup>
                              <m:r>
                                <a:rPr lang="en-US" b="0" i="1" smtClean="0">
                                  <a:solidFill>
                                    <a:schemeClr val="tx1"/>
                                  </a:solidFill>
                                  <a:latin typeface="Cambria Math"/>
                                  <a:cs typeface="Times New Roman" panose="02020603050405020304" pitchFamily="18" charset="0"/>
                                </a:rPr>
                                <m:t>′</m:t>
                              </m:r>
                            </m:sup>
                          </m:sSup>
                          <m:r>
                            <a:rPr lang="en-US" b="0" i="1" smtClean="0">
                              <a:solidFill>
                                <a:schemeClr val="tx1"/>
                              </a:solidFill>
                              <a:latin typeface="Cambria Math"/>
                              <a:cs typeface="Times New Roman" panose="02020603050405020304" pitchFamily="18" charset="0"/>
                            </a:rPr>
                            <m:t>𝑍</m:t>
                          </m:r>
                          <m:sSup>
                            <m:sSupPr>
                              <m:ctrlPr>
                                <a:rPr lang="en-US" b="0" i="1" smtClean="0">
                                  <a:solidFill>
                                    <a:schemeClr val="tx1"/>
                                  </a:solidFill>
                                  <a:latin typeface="Cambria Math"/>
                                  <a:cs typeface="Times New Roman" panose="02020603050405020304" pitchFamily="18" charset="0"/>
                                </a:rPr>
                              </m:ctrlPr>
                            </m:sSupPr>
                            <m:e>
                              <m:d>
                                <m:dPr>
                                  <m:ctrlPr>
                                    <a:rPr lang="en-US" i="1">
                                      <a:solidFill>
                                        <a:schemeClr val="tx1"/>
                                      </a:solidFill>
                                      <a:latin typeface="Cambria Math"/>
                                      <a:cs typeface="Times New Roman" panose="02020603050405020304" pitchFamily="18" charset="0"/>
                                    </a:rPr>
                                  </m:ctrlPr>
                                </m:dPr>
                                <m:e>
                                  <m:sSup>
                                    <m:sSupPr>
                                      <m:ctrlPr>
                                        <a:rPr lang="en-US" i="1">
                                          <a:solidFill>
                                            <a:schemeClr val="tx1"/>
                                          </a:solidFill>
                                          <a:latin typeface="Cambria Math"/>
                                          <a:cs typeface="Times New Roman" panose="02020603050405020304" pitchFamily="18" charset="0"/>
                                        </a:rPr>
                                      </m:ctrlPr>
                                    </m:sSupPr>
                                    <m:e>
                                      <m:r>
                                        <a:rPr lang="en-US" i="1">
                                          <a:solidFill>
                                            <a:schemeClr val="tx1"/>
                                          </a:solidFill>
                                          <a:latin typeface="Cambria Math"/>
                                          <a:cs typeface="Times New Roman" panose="02020603050405020304" pitchFamily="18" charset="0"/>
                                        </a:rPr>
                                        <m:t>𝑍</m:t>
                                      </m:r>
                                    </m:e>
                                    <m:sup>
                                      <m:r>
                                        <a:rPr lang="en-US" b="0" i="1" smtClean="0">
                                          <a:solidFill>
                                            <a:schemeClr val="tx1"/>
                                          </a:solidFill>
                                          <a:latin typeface="Cambria Math"/>
                                          <a:cs typeface="Times New Roman" panose="02020603050405020304" pitchFamily="18" charset="0"/>
                                        </a:rPr>
                                        <m:t>′</m:t>
                                      </m:r>
                                    </m:sup>
                                  </m:sSup>
                                  <m:r>
                                    <a:rPr lang="en-US" i="1">
                                      <a:solidFill>
                                        <a:schemeClr val="tx1"/>
                                      </a:solidFill>
                                      <a:latin typeface="Cambria Math"/>
                                      <a:cs typeface="Times New Roman" panose="02020603050405020304" pitchFamily="18" charset="0"/>
                                    </a:rPr>
                                    <m:t>𝑍</m:t>
                                  </m:r>
                                </m:e>
                              </m:d>
                            </m:e>
                            <m:sup>
                              <m:r>
                                <a:rPr lang="en-US" b="0" i="1" smtClean="0">
                                  <a:solidFill>
                                    <a:schemeClr val="tx1"/>
                                  </a:solidFill>
                                  <a:latin typeface="Cambria Math"/>
                                  <a:cs typeface="Times New Roman" panose="02020603050405020304" pitchFamily="18" charset="0"/>
                                </a:rPr>
                                <m:t>−1</m:t>
                              </m:r>
                            </m:sup>
                          </m:sSup>
                          <m:sSup>
                            <m:sSupPr>
                              <m:ctrlPr>
                                <a:rPr lang="en-US" i="1">
                                  <a:solidFill>
                                    <a:schemeClr val="tx1"/>
                                  </a:solidFill>
                                  <a:latin typeface="Cambria Math"/>
                                  <a:cs typeface="Times New Roman" panose="02020603050405020304" pitchFamily="18" charset="0"/>
                                </a:rPr>
                              </m:ctrlPr>
                            </m:sSupPr>
                            <m:e>
                              <m:r>
                                <a:rPr lang="en-US" i="1">
                                  <a:solidFill>
                                    <a:schemeClr val="tx1"/>
                                  </a:solidFill>
                                  <a:latin typeface="Cambria Math"/>
                                  <a:cs typeface="Times New Roman" panose="02020603050405020304" pitchFamily="18" charset="0"/>
                                </a:rPr>
                                <m:t>𝑍</m:t>
                              </m:r>
                            </m:e>
                            <m:sup>
                              <m:r>
                                <a:rPr lang="en-US" b="0" i="1" smtClean="0">
                                  <a:solidFill>
                                    <a:schemeClr val="tx1"/>
                                  </a:solidFill>
                                  <a:latin typeface="Cambria Math"/>
                                  <a:cs typeface="Times New Roman" panose="02020603050405020304" pitchFamily="18" charset="0"/>
                                </a:rPr>
                                <m:t>′</m:t>
                              </m:r>
                            </m:sup>
                          </m:sSup>
                          <m:r>
                            <a:rPr lang="en-US" b="0" i="1" smtClean="0">
                              <a:solidFill>
                                <a:schemeClr val="tx1"/>
                              </a:solidFill>
                              <a:latin typeface="Cambria Math"/>
                              <a:cs typeface="Times New Roman" panose="02020603050405020304" pitchFamily="18" charset="0"/>
                            </a:rPr>
                            <m:t>𝑊</m:t>
                          </m:r>
                        </m:num>
                        <m:den>
                          <m:sSup>
                            <m:sSupPr>
                              <m:ctrlPr>
                                <a:rPr lang="en-US" b="0" i="1" smtClean="0">
                                  <a:solidFill>
                                    <a:schemeClr val="tx1"/>
                                  </a:solidFill>
                                  <a:latin typeface="Cambria Math"/>
                                  <a:cs typeface="Times New Roman" panose="02020603050405020304" pitchFamily="18" charset="0"/>
                                </a:rPr>
                              </m:ctrlPr>
                            </m:sSupPr>
                            <m:e>
                              <m:r>
                                <a:rPr lang="en-US" b="0" i="1" smtClean="0">
                                  <a:solidFill>
                                    <a:schemeClr val="tx1"/>
                                  </a:solidFill>
                                  <a:latin typeface="Cambria Math"/>
                                  <a:cs typeface="Times New Roman" panose="02020603050405020304" pitchFamily="18" charset="0"/>
                                </a:rPr>
                                <m:t>𝑊</m:t>
                              </m:r>
                            </m:e>
                            <m:sup>
                              <m:r>
                                <a:rPr lang="en-US" b="0" i="1" smtClean="0">
                                  <a:solidFill>
                                    <a:schemeClr val="tx1"/>
                                  </a:solidFill>
                                  <a:latin typeface="Cambria Math"/>
                                  <a:cs typeface="Times New Roman" panose="02020603050405020304" pitchFamily="18" charset="0"/>
                                </a:rPr>
                                <m:t>′</m:t>
                              </m:r>
                            </m:sup>
                          </m:sSup>
                          <m:r>
                            <a:rPr lang="en-US" b="0" i="1" smtClean="0">
                              <a:solidFill>
                                <a:schemeClr val="tx1"/>
                              </a:solidFill>
                              <a:latin typeface="Cambria Math"/>
                              <a:cs typeface="Times New Roman" panose="02020603050405020304" pitchFamily="18" charset="0"/>
                            </a:rPr>
                            <m:t>𝑊</m:t>
                          </m:r>
                        </m:den>
                      </m:f>
                    </m:oMath>
                  </m:oMathPara>
                </a14:m>
                <a:endParaRPr lang="en-US"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n-US" dirty="0" smtClean="0">
                    <a:solidFill>
                      <a:schemeClr val="tx1"/>
                    </a:solidFill>
                    <a:latin typeface="Times New Roman" panose="02020603050405020304" pitchFamily="18" charset="0"/>
                    <a:cs typeface="Times New Roman" panose="02020603050405020304" pitchFamily="18" charset="0"/>
                  </a:rPr>
                  <a:t>where</a:t>
                </a:r>
              </a:p>
              <a:p>
                <a:pPr marL="0" indent="0">
                  <a:buNone/>
                </a:pPr>
                <a14:m>
                  <m:oMathPara xmlns:m="http://schemas.openxmlformats.org/officeDocument/2006/math">
                    <m:oMathParaPr>
                      <m:jc m:val="centerGroup"/>
                    </m:oMathParaPr>
                    <m:oMath xmlns:m="http://schemas.openxmlformats.org/officeDocument/2006/math">
                      <m:r>
                        <a:rPr lang="en-US" i="1">
                          <a:solidFill>
                            <a:schemeClr val="tx1"/>
                          </a:solidFill>
                          <a:latin typeface="Cambria Math"/>
                          <a:cs typeface="Times New Roman" panose="02020603050405020304" pitchFamily="18" charset="0"/>
                        </a:rPr>
                        <m:t>𝑊</m:t>
                      </m:r>
                      <m:r>
                        <a:rPr lang="en-US" b="0" i="0" smtClean="0">
                          <a:solidFill>
                            <a:schemeClr val="tx1"/>
                          </a:solidFill>
                          <a:latin typeface="Cambria Math"/>
                          <a:cs typeface="Times New Roman" panose="02020603050405020304" pitchFamily="18" charset="0"/>
                        </a:rPr>
                        <m:t>=</m:t>
                      </m:r>
                      <m:sSup>
                        <m:sSupPr>
                          <m:ctrlPr>
                            <a:rPr lang="en-US" b="0" i="1" smtClean="0">
                              <a:solidFill>
                                <a:schemeClr val="tx1"/>
                              </a:solidFill>
                              <a:latin typeface="Cambria Math"/>
                              <a:cs typeface="Times New Roman" panose="02020603050405020304" pitchFamily="18" charset="0"/>
                            </a:rPr>
                          </m:ctrlPr>
                        </m:sSupPr>
                        <m:e>
                          <m:d>
                            <m:dPr>
                              <m:ctrlPr>
                                <a:rPr lang="en-US" i="1">
                                  <a:solidFill>
                                    <a:schemeClr val="tx1"/>
                                  </a:solidFill>
                                  <a:latin typeface="Cambria Math"/>
                                  <a:cs typeface="Times New Roman" panose="02020603050405020304" pitchFamily="18" charset="0"/>
                                </a:rPr>
                              </m:ctrlPr>
                            </m:dPr>
                            <m:e>
                              <m:f>
                                <m:fPr>
                                  <m:ctrlPr>
                                    <a:rPr lang="en-US" i="1" smtClean="0">
                                      <a:solidFill>
                                        <a:schemeClr val="tx1"/>
                                      </a:solidFill>
                                      <a:latin typeface="Cambria Math"/>
                                      <a:cs typeface="Times New Roman" panose="02020603050405020304" pitchFamily="18" charset="0"/>
                                    </a:rPr>
                                  </m:ctrlPr>
                                </m:fPr>
                                <m:num>
                                  <m:sSubSup>
                                    <m:sSubSupPr>
                                      <m:ctrlPr>
                                        <a:rPr lang="en-US" i="1">
                                          <a:solidFill>
                                            <a:schemeClr val="tx1"/>
                                          </a:solidFill>
                                          <a:latin typeface="Cambria Math"/>
                                          <a:cs typeface="Times New Roman" panose="02020603050405020304" pitchFamily="18" charset="0"/>
                                        </a:rPr>
                                      </m:ctrlPr>
                                    </m:sSubSupPr>
                                    <m:e>
                                      <m:acc>
                                        <m:accPr>
                                          <m:chr m:val="̂"/>
                                          <m:ctrlPr>
                                            <a:rPr lang="en-US" i="1">
                                              <a:solidFill>
                                                <a:schemeClr val="tx1"/>
                                              </a:solidFill>
                                              <a:latin typeface="Cambria Math"/>
                                              <a:cs typeface="Times New Roman" panose="02020603050405020304" pitchFamily="18" charset="0"/>
                                            </a:rPr>
                                          </m:ctrlPr>
                                        </m:accPr>
                                        <m:e>
                                          <m:r>
                                            <a:rPr lang="en-US" b="0" i="1" smtClean="0">
                                              <a:solidFill>
                                                <a:schemeClr val="tx1"/>
                                              </a:solidFill>
                                              <a:latin typeface="Cambria Math"/>
                                              <a:cs typeface="Times New Roman" panose="02020603050405020304" pitchFamily="18" charset="0"/>
                                            </a:rPr>
                                            <m:t>𝑒</m:t>
                                          </m:r>
                                        </m:e>
                                      </m:acc>
                                    </m:e>
                                    <m:sub>
                                      <m:r>
                                        <a:rPr lang="en-US" b="0" i="1" smtClean="0">
                                          <a:solidFill>
                                            <a:schemeClr val="tx1"/>
                                          </a:solidFill>
                                          <a:latin typeface="Cambria Math"/>
                                          <a:cs typeface="Times New Roman" panose="02020603050405020304" pitchFamily="18" charset="0"/>
                                        </a:rPr>
                                        <m:t>1</m:t>
                                      </m:r>
                                    </m:sub>
                                    <m:sup>
                                      <m:r>
                                        <a:rPr lang="en-US" i="1">
                                          <a:solidFill>
                                            <a:schemeClr val="tx1"/>
                                          </a:solidFill>
                                          <a:latin typeface="Cambria Math"/>
                                          <a:cs typeface="Times New Roman" panose="02020603050405020304" pitchFamily="18" charset="0"/>
                                        </a:rPr>
                                        <m:t>2</m:t>
                                      </m:r>
                                    </m:sup>
                                  </m:sSubSup>
                                </m:num>
                                <m:den>
                                  <m:sSup>
                                    <m:sSupPr>
                                      <m:ctrlPr>
                                        <a:rPr lang="en-US" i="1">
                                          <a:solidFill>
                                            <a:schemeClr val="tx1"/>
                                          </a:solidFill>
                                          <a:latin typeface="Cambria Math"/>
                                          <a:cs typeface="Times New Roman" panose="02020603050405020304" pitchFamily="18" charset="0"/>
                                        </a:rPr>
                                      </m:ctrlPr>
                                    </m:sSupPr>
                                    <m:e>
                                      <m:acc>
                                        <m:accPr>
                                          <m:chr m:val="̂"/>
                                          <m:ctrlPr>
                                            <a:rPr lang="en-US" i="1">
                                              <a:solidFill>
                                                <a:schemeClr val="tx1"/>
                                              </a:solidFill>
                                              <a:latin typeface="Cambria Math"/>
                                              <a:cs typeface="Times New Roman" panose="02020603050405020304" pitchFamily="18" charset="0"/>
                                            </a:rPr>
                                          </m:ctrlPr>
                                        </m:accPr>
                                        <m:e>
                                          <m:r>
                                            <a:rPr lang="en-US" i="1">
                                              <a:solidFill>
                                                <a:schemeClr val="tx1"/>
                                              </a:solidFill>
                                              <a:latin typeface="Cambria Math"/>
                                              <a:ea typeface="Cambria Math"/>
                                              <a:cs typeface="Times New Roman" panose="02020603050405020304" pitchFamily="18" charset="0"/>
                                            </a:rPr>
                                            <m:t>𝜎</m:t>
                                          </m:r>
                                        </m:e>
                                      </m:acc>
                                    </m:e>
                                    <m:sup>
                                      <m:r>
                                        <a:rPr lang="en-US" i="1">
                                          <a:solidFill>
                                            <a:schemeClr val="tx1"/>
                                          </a:solidFill>
                                          <a:latin typeface="Cambria Math"/>
                                          <a:cs typeface="Times New Roman" panose="02020603050405020304" pitchFamily="18" charset="0"/>
                                        </a:rPr>
                                        <m:t>2</m:t>
                                      </m:r>
                                    </m:sup>
                                  </m:sSup>
                                </m:den>
                              </m:f>
                              <m:r>
                                <a:rPr lang="en-US" b="0" i="1" smtClean="0">
                                  <a:solidFill>
                                    <a:schemeClr val="tx1"/>
                                  </a:solidFill>
                                  <a:latin typeface="Cambria Math"/>
                                  <a:cs typeface="Times New Roman" panose="02020603050405020304" pitchFamily="18" charset="0"/>
                                </a:rPr>
                                <m:t>,…,</m:t>
                              </m:r>
                              <m:f>
                                <m:fPr>
                                  <m:ctrlPr>
                                    <a:rPr lang="en-US" i="1">
                                      <a:solidFill>
                                        <a:schemeClr val="tx1"/>
                                      </a:solidFill>
                                      <a:latin typeface="Cambria Math"/>
                                      <a:cs typeface="Times New Roman" panose="02020603050405020304" pitchFamily="18" charset="0"/>
                                    </a:rPr>
                                  </m:ctrlPr>
                                </m:fPr>
                                <m:num>
                                  <m:sSubSup>
                                    <m:sSubSupPr>
                                      <m:ctrlPr>
                                        <a:rPr lang="en-US" i="1">
                                          <a:solidFill>
                                            <a:schemeClr val="tx1"/>
                                          </a:solidFill>
                                          <a:latin typeface="Cambria Math"/>
                                          <a:cs typeface="Times New Roman" panose="02020603050405020304" pitchFamily="18" charset="0"/>
                                        </a:rPr>
                                      </m:ctrlPr>
                                    </m:sSubSupPr>
                                    <m:e>
                                      <m:acc>
                                        <m:accPr>
                                          <m:chr m:val="̂"/>
                                          <m:ctrlPr>
                                            <a:rPr lang="en-US" i="1">
                                              <a:solidFill>
                                                <a:schemeClr val="tx1"/>
                                              </a:solidFill>
                                              <a:latin typeface="Cambria Math"/>
                                              <a:cs typeface="Times New Roman" panose="02020603050405020304" pitchFamily="18" charset="0"/>
                                            </a:rPr>
                                          </m:ctrlPr>
                                        </m:accPr>
                                        <m:e>
                                          <m:r>
                                            <a:rPr lang="en-US" i="1">
                                              <a:solidFill>
                                                <a:schemeClr val="tx1"/>
                                              </a:solidFill>
                                              <a:latin typeface="Cambria Math"/>
                                              <a:cs typeface="Times New Roman" panose="02020603050405020304" pitchFamily="18" charset="0"/>
                                            </a:rPr>
                                            <m:t>𝑒</m:t>
                                          </m:r>
                                        </m:e>
                                      </m:acc>
                                    </m:e>
                                    <m:sub>
                                      <m:r>
                                        <a:rPr lang="en-US" b="0" i="1" smtClean="0">
                                          <a:solidFill>
                                            <a:schemeClr val="tx1"/>
                                          </a:solidFill>
                                          <a:latin typeface="Cambria Math"/>
                                          <a:cs typeface="Times New Roman" panose="02020603050405020304" pitchFamily="18" charset="0"/>
                                        </a:rPr>
                                        <m:t>𝑇</m:t>
                                      </m:r>
                                    </m:sub>
                                    <m:sup>
                                      <m:r>
                                        <a:rPr lang="en-US" i="1">
                                          <a:solidFill>
                                            <a:schemeClr val="tx1"/>
                                          </a:solidFill>
                                          <a:latin typeface="Cambria Math"/>
                                          <a:cs typeface="Times New Roman" panose="02020603050405020304" pitchFamily="18" charset="0"/>
                                        </a:rPr>
                                        <m:t>2</m:t>
                                      </m:r>
                                    </m:sup>
                                  </m:sSubSup>
                                </m:num>
                                <m:den>
                                  <m:sSup>
                                    <m:sSupPr>
                                      <m:ctrlPr>
                                        <a:rPr lang="en-US" i="1">
                                          <a:solidFill>
                                            <a:schemeClr val="tx1"/>
                                          </a:solidFill>
                                          <a:latin typeface="Cambria Math"/>
                                          <a:cs typeface="Times New Roman" panose="02020603050405020304" pitchFamily="18" charset="0"/>
                                        </a:rPr>
                                      </m:ctrlPr>
                                    </m:sSupPr>
                                    <m:e>
                                      <m:acc>
                                        <m:accPr>
                                          <m:chr m:val="̂"/>
                                          <m:ctrlPr>
                                            <a:rPr lang="en-US" i="1">
                                              <a:solidFill>
                                                <a:schemeClr val="tx1"/>
                                              </a:solidFill>
                                              <a:latin typeface="Cambria Math"/>
                                              <a:cs typeface="Times New Roman" panose="02020603050405020304" pitchFamily="18" charset="0"/>
                                            </a:rPr>
                                          </m:ctrlPr>
                                        </m:accPr>
                                        <m:e>
                                          <m:r>
                                            <a:rPr lang="en-US" i="1">
                                              <a:solidFill>
                                                <a:schemeClr val="tx1"/>
                                              </a:solidFill>
                                              <a:latin typeface="Cambria Math"/>
                                              <a:ea typeface="Cambria Math"/>
                                              <a:cs typeface="Times New Roman" panose="02020603050405020304" pitchFamily="18" charset="0"/>
                                            </a:rPr>
                                            <m:t>𝜎</m:t>
                                          </m:r>
                                        </m:e>
                                      </m:acc>
                                    </m:e>
                                    <m:sup>
                                      <m:r>
                                        <a:rPr lang="en-US" i="1">
                                          <a:solidFill>
                                            <a:schemeClr val="tx1"/>
                                          </a:solidFill>
                                          <a:latin typeface="Cambria Math"/>
                                          <a:cs typeface="Times New Roman" panose="02020603050405020304" pitchFamily="18" charset="0"/>
                                        </a:rPr>
                                        <m:t>2</m:t>
                                      </m:r>
                                    </m:sup>
                                  </m:sSup>
                                </m:den>
                              </m:f>
                            </m:e>
                          </m:d>
                        </m:e>
                        <m:sup>
                          <m:r>
                            <a:rPr lang="en-US" b="0" i="1" smtClean="0">
                              <a:solidFill>
                                <a:schemeClr val="tx1"/>
                              </a:solidFill>
                              <a:latin typeface="Cambria Math"/>
                              <a:cs typeface="Times New Roman" panose="02020603050405020304" pitchFamily="18" charset="0"/>
                            </a:rPr>
                            <m:t>′</m:t>
                          </m:r>
                        </m:sup>
                      </m:sSup>
                      <m:r>
                        <a:rPr lang="en-US" b="0" i="1" smtClean="0">
                          <a:solidFill>
                            <a:schemeClr val="tx1"/>
                          </a:solidFill>
                          <a:latin typeface="Cambria Math"/>
                          <a:cs typeface="Times New Roman" panose="02020603050405020304" pitchFamily="18" charset="0"/>
                        </a:rPr>
                        <m:t>, </m:t>
                      </m:r>
                      <m:r>
                        <a:rPr lang="en-US" b="0" i="1" smtClean="0">
                          <a:solidFill>
                            <a:schemeClr val="tx1"/>
                          </a:solidFill>
                          <a:latin typeface="Cambria Math"/>
                          <a:cs typeface="Times New Roman" panose="02020603050405020304" pitchFamily="18" charset="0"/>
                        </a:rPr>
                        <m:t>𝑍</m:t>
                      </m:r>
                      <m:r>
                        <a:rPr lang="en-US" b="0" i="1" smtClean="0">
                          <a:solidFill>
                            <a:schemeClr val="tx1"/>
                          </a:solidFill>
                          <a:latin typeface="Cambria Math"/>
                          <a:cs typeface="Times New Roman" panose="02020603050405020304" pitchFamily="18" charset="0"/>
                        </a:rPr>
                        <m:t>=</m:t>
                      </m:r>
                      <m:d>
                        <m:dPr>
                          <m:begChr m:val="["/>
                          <m:endChr m:val="]"/>
                          <m:ctrlPr>
                            <a:rPr lang="en-US" b="0" i="1" smtClean="0">
                              <a:solidFill>
                                <a:schemeClr val="tx1"/>
                              </a:solidFill>
                              <a:latin typeface="Cambria Math"/>
                              <a:cs typeface="Times New Roman" panose="02020603050405020304" pitchFamily="18" charset="0"/>
                            </a:rPr>
                          </m:ctrlPr>
                        </m:dPr>
                        <m:e>
                          <m:m>
                            <m:mPr>
                              <m:mcs>
                                <m:mc>
                                  <m:mcPr>
                                    <m:count m:val="4"/>
                                    <m:mcJc m:val="center"/>
                                  </m:mcPr>
                                </m:mc>
                              </m:mcs>
                              <m:ctrlPr>
                                <a:rPr lang="en-US" b="0" i="1" smtClean="0">
                                  <a:solidFill>
                                    <a:schemeClr val="tx1"/>
                                  </a:solidFill>
                                  <a:latin typeface="Cambria Math"/>
                                  <a:cs typeface="Times New Roman" panose="02020603050405020304" pitchFamily="18" charset="0"/>
                                </a:rPr>
                              </m:ctrlPr>
                            </m:mPr>
                            <m:mr>
                              <m:e>
                                <m:r>
                                  <m:rPr>
                                    <m:brk m:alnAt="7"/>
                                  </m:rPr>
                                  <a:rPr lang="en-US" b="0" i="1" smtClean="0">
                                    <a:solidFill>
                                      <a:schemeClr val="tx1"/>
                                    </a:solidFill>
                                    <a:latin typeface="Cambria Math"/>
                                    <a:cs typeface="Times New Roman" panose="02020603050405020304" pitchFamily="18" charset="0"/>
                                  </a:rPr>
                                  <m:t>1</m:t>
                                </m:r>
                              </m:e>
                              <m:e>
                                <m:sSubSup>
                                  <m:sSubSupPr>
                                    <m:ctrlPr>
                                      <a:rPr lang="en-US" i="1">
                                        <a:solidFill>
                                          <a:schemeClr val="tx1"/>
                                        </a:solidFill>
                                        <a:latin typeface="Cambria Math"/>
                                        <a:cs typeface="Times New Roman" panose="02020603050405020304" pitchFamily="18" charset="0"/>
                                      </a:rPr>
                                    </m:ctrlPr>
                                  </m:sSubSupPr>
                                  <m:e>
                                    <m:acc>
                                      <m:accPr>
                                        <m:chr m:val="̂"/>
                                        <m:ctrlPr>
                                          <a:rPr lang="en-US" i="1">
                                            <a:solidFill>
                                              <a:schemeClr val="tx1"/>
                                            </a:solidFill>
                                            <a:latin typeface="Cambria Math"/>
                                            <a:cs typeface="Times New Roman" panose="02020603050405020304" pitchFamily="18" charset="0"/>
                                          </a:rPr>
                                        </m:ctrlPr>
                                      </m:accPr>
                                      <m:e>
                                        <m:r>
                                          <a:rPr lang="en-US" i="1">
                                            <a:solidFill>
                                              <a:schemeClr val="tx1"/>
                                            </a:solidFill>
                                            <a:latin typeface="Cambria Math"/>
                                            <a:cs typeface="Times New Roman" panose="02020603050405020304" pitchFamily="18" charset="0"/>
                                          </a:rPr>
                                          <m:t>𝑒</m:t>
                                        </m:r>
                                      </m:e>
                                    </m:acc>
                                  </m:e>
                                  <m:sub>
                                    <m:r>
                                      <a:rPr lang="en-US" b="0" i="1" smtClean="0">
                                        <a:solidFill>
                                          <a:schemeClr val="tx1"/>
                                        </a:solidFill>
                                        <a:latin typeface="Cambria Math"/>
                                        <a:cs typeface="Times New Roman" panose="02020603050405020304" pitchFamily="18" charset="0"/>
                                      </a:rPr>
                                      <m:t>0</m:t>
                                    </m:r>
                                  </m:sub>
                                  <m:sup>
                                    <m:r>
                                      <a:rPr lang="en-US" i="1">
                                        <a:solidFill>
                                          <a:schemeClr val="tx1"/>
                                        </a:solidFill>
                                        <a:latin typeface="Cambria Math"/>
                                        <a:cs typeface="Times New Roman" panose="02020603050405020304" pitchFamily="18" charset="0"/>
                                      </a:rPr>
                                      <m:t>2</m:t>
                                    </m:r>
                                  </m:sup>
                                </m:sSubSup>
                              </m:e>
                              <m:e>
                                <m:r>
                                  <a:rPr lang="en-US" b="0" i="1" smtClean="0">
                                    <a:solidFill>
                                      <a:schemeClr val="tx1"/>
                                    </a:solidFill>
                                    <a:latin typeface="Cambria Math"/>
                                    <a:cs typeface="Times New Roman" panose="02020603050405020304" pitchFamily="18" charset="0"/>
                                  </a:rPr>
                                  <m:t>…</m:t>
                                </m:r>
                              </m:e>
                              <m:e>
                                <m:sSubSup>
                                  <m:sSubSupPr>
                                    <m:ctrlPr>
                                      <a:rPr lang="en-US" i="1">
                                        <a:solidFill>
                                          <a:schemeClr val="tx1"/>
                                        </a:solidFill>
                                        <a:latin typeface="Cambria Math"/>
                                        <a:cs typeface="Times New Roman" panose="02020603050405020304" pitchFamily="18" charset="0"/>
                                      </a:rPr>
                                    </m:ctrlPr>
                                  </m:sSubSupPr>
                                  <m:e>
                                    <m:acc>
                                      <m:accPr>
                                        <m:chr m:val="̂"/>
                                        <m:ctrlPr>
                                          <a:rPr lang="en-US" i="1">
                                            <a:solidFill>
                                              <a:schemeClr val="tx1"/>
                                            </a:solidFill>
                                            <a:latin typeface="Cambria Math"/>
                                            <a:cs typeface="Times New Roman" panose="02020603050405020304" pitchFamily="18" charset="0"/>
                                          </a:rPr>
                                        </m:ctrlPr>
                                      </m:accPr>
                                      <m:e>
                                        <m:r>
                                          <a:rPr lang="en-US" i="1">
                                            <a:solidFill>
                                              <a:schemeClr val="tx1"/>
                                            </a:solidFill>
                                            <a:latin typeface="Cambria Math"/>
                                            <a:cs typeface="Times New Roman" panose="02020603050405020304" pitchFamily="18" charset="0"/>
                                          </a:rPr>
                                          <m:t>𝑒</m:t>
                                        </m:r>
                                      </m:e>
                                    </m:acc>
                                  </m:e>
                                  <m:sub>
                                    <m:r>
                                      <a:rPr lang="en-US" b="0" i="1" smtClean="0">
                                        <a:solidFill>
                                          <a:schemeClr val="tx1"/>
                                        </a:solidFill>
                                        <a:latin typeface="Cambria Math"/>
                                        <a:cs typeface="Times New Roman" panose="02020603050405020304" pitchFamily="18" charset="0"/>
                                      </a:rPr>
                                      <m:t>−</m:t>
                                    </m:r>
                                    <m:r>
                                      <a:rPr lang="en-US" b="0" i="1" smtClean="0">
                                        <a:solidFill>
                                          <a:schemeClr val="tx1"/>
                                        </a:solidFill>
                                        <a:latin typeface="Cambria Math"/>
                                        <a:cs typeface="Times New Roman" panose="02020603050405020304" pitchFamily="18" charset="0"/>
                                      </a:rPr>
                                      <m:t>𝑞</m:t>
                                    </m:r>
                                    <m:r>
                                      <a:rPr lang="en-US" b="0" i="1" smtClean="0">
                                        <a:solidFill>
                                          <a:schemeClr val="tx1"/>
                                        </a:solidFill>
                                        <a:latin typeface="Cambria Math"/>
                                        <a:cs typeface="Times New Roman" panose="02020603050405020304" pitchFamily="18" charset="0"/>
                                      </a:rPr>
                                      <m:t>+1</m:t>
                                    </m:r>
                                  </m:sub>
                                  <m:sup>
                                    <m:r>
                                      <a:rPr lang="en-US" i="1">
                                        <a:solidFill>
                                          <a:schemeClr val="tx1"/>
                                        </a:solidFill>
                                        <a:latin typeface="Cambria Math"/>
                                        <a:cs typeface="Times New Roman" panose="02020603050405020304" pitchFamily="18" charset="0"/>
                                      </a:rPr>
                                      <m:t>2</m:t>
                                    </m:r>
                                  </m:sup>
                                </m:sSubSup>
                              </m:e>
                            </m:mr>
                            <m:mr>
                              <m:e>
                                <m:r>
                                  <a:rPr lang="en-US" i="1">
                                    <a:solidFill>
                                      <a:schemeClr val="tx1"/>
                                    </a:solidFill>
                                    <a:latin typeface="Cambria Math"/>
                                    <a:cs typeface="Times New Roman" panose="02020603050405020304" pitchFamily="18" charset="0"/>
                                  </a:rPr>
                                  <m:t>⋮</m:t>
                                </m:r>
                              </m:e>
                              <m:e>
                                <m:r>
                                  <a:rPr lang="en-US" i="1">
                                    <a:solidFill>
                                      <a:schemeClr val="tx1"/>
                                    </a:solidFill>
                                    <a:latin typeface="Cambria Math"/>
                                    <a:cs typeface="Times New Roman" panose="02020603050405020304" pitchFamily="18" charset="0"/>
                                  </a:rPr>
                                  <m:t>⋮</m:t>
                                </m:r>
                              </m:e>
                              <m:e>
                                <m:r>
                                  <a:rPr lang="en-US" b="0" i="1" smtClean="0">
                                    <a:solidFill>
                                      <a:schemeClr val="tx1"/>
                                    </a:solidFill>
                                    <a:latin typeface="Cambria Math"/>
                                    <a:cs typeface="Times New Roman" panose="02020603050405020304" pitchFamily="18" charset="0"/>
                                  </a:rPr>
                                  <m:t>⋮</m:t>
                                </m:r>
                              </m:e>
                              <m:e>
                                <m:r>
                                  <a:rPr lang="en-US" i="1">
                                    <a:solidFill>
                                      <a:schemeClr val="tx1"/>
                                    </a:solidFill>
                                    <a:latin typeface="Cambria Math"/>
                                    <a:cs typeface="Times New Roman" panose="02020603050405020304" pitchFamily="18" charset="0"/>
                                  </a:rPr>
                                  <m:t>⋮</m:t>
                                </m:r>
                              </m:e>
                            </m:mr>
                            <m:mr>
                              <m:e>
                                <m:r>
                                  <a:rPr lang="en-US" i="1">
                                    <a:solidFill>
                                      <a:schemeClr val="tx1"/>
                                    </a:solidFill>
                                    <a:latin typeface="Cambria Math"/>
                                    <a:cs typeface="Times New Roman" panose="02020603050405020304" pitchFamily="18" charset="0"/>
                                  </a:rPr>
                                  <m:t>⋮</m:t>
                                </m:r>
                              </m:e>
                              <m:e>
                                <m:r>
                                  <a:rPr lang="en-US" i="1">
                                    <a:solidFill>
                                      <a:schemeClr val="tx1"/>
                                    </a:solidFill>
                                    <a:latin typeface="Cambria Math"/>
                                    <a:cs typeface="Times New Roman" panose="02020603050405020304" pitchFamily="18" charset="0"/>
                                  </a:rPr>
                                  <m:t>⋮</m:t>
                                </m:r>
                              </m:e>
                              <m:e>
                                <m:r>
                                  <a:rPr lang="en-US" i="1">
                                    <a:solidFill>
                                      <a:schemeClr val="tx1"/>
                                    </a:solidFill>
                                    <a:latin typeface="Cambria Math"/>
                                    <a:cs typeface="Times New Roman" panose="02020603050405020304" pitchFamily="18" charset="0"/>
                                  </a:rPr>
                                  <m:t>⋮</m:t>
                                </m:r>
                              </m:e>
                              <m:e>
                                <m:r>
                                  <a:rPr lang="en-US" i="1">
                                    <a:solidFill>
                                      <a:schemeClr val="tx1"/>
                                    </a:solidFill>
                                    <a:latin typeface="Cambria Math"/>
                                    <a:cs typeface="Times New Roman" panose="02020603050405020304" pitchFamily="18" charset="0"/>
                                  </a:rPr>
                                  <m:t>⋮</m:t>
                                </m:r>
                              </m:e>
                            </m:mr>
                            <m:mr>
                              <m:e>
                                <m:r>
                                  <a:rPr lang="en-US" b="0" i="1" smtClean="0">
                                    <a:solidFill>
                                      <a:schemeClr val="tx1"/>
                                    </a:solidFill>
                                    <a:latin typeface="Cambria Math"/>
                                    <a:cs typeface="Times New Roman" panose="02020603050405020304" pitchFamily="18" charset="0"/>
                                  </a:rPr>
                                  <m:t>1</m:t>
                                </m:r>
                              </m:e>
                              <m:e>
                                <m:sSubSup>
                                  <m:sSubSupPr>
                                    <m:ctrlPr>
                                      <a:rPr lang="en-US" i="1">
                                        <a:solidFill>
                                          <a:schemeClr val="tx1"/>
                                        </a:solidFill>
                                        <a:latin typeface="Cambria Math"/>
                                        <a:cs typeface="Times New Roman" panose="02020603050405020304" pitchFamily="18" charset="0"/>
                                      </a:rPr>
                                    </m:ctrlPr>
                                  </m:sSubSupPr>
                                  <m:e>
                                    <m:acc>
                                      <m:accPr>
                                        <m:chr m:val="̂"/>
                                        <m:ctrlPr>
                                          <a:rPr lang="en-US" i="1">
                                            <a:solidFill>
                                              <a:schemeClr val="tx1"/>
                                            </a:solidFill>
                                            <a:latin typeface="Cambria Math"/>
                                            <a:cs typeface="Times New Roman" panose="02020603050405020304" pitchFamily="18" charset="0"/>
                                          </a:rPr>
                                        </m:ctrlPr>
                                      </m:accPr>
                                      <m:e>
                                        <m:r>
                                          <a:rPr lang="en-US" i="1">
                                            <a:solidFill>
                                              <a:schemeClr val="tx1"/>
                                            </a:solidFill>
                                            <a:latin typeface="Cambria Math"/>
                                            <a:cs typeface="Times New Roman" panose="02020603050405020304" pitchFamily="18" charset="0"/>
                                          </a:rPr>
                                          <m:t>𝑒</m:t>
                                        </m:r>
                                      </m:e>
                                    </m:acc>
                                  </m:e>
                                  <m:sub>
                                    <m:r>
                                      <a:rPr lang="en-US" b="0" i="1" smtClean="0">
                                        <a:solidFill>
                                          <a:schemeClr val="tx1"/>
                                        </a:solidFill>
                                        <a:latin typeface="Cambria Math"/>
                                        <a:cs typeface="Times New Roman" panose="02020603050405020304" pitchFamily="18" charset="0"/>
                                      </a:rPr>
                                      <m:t>𝑁</m:t>
                                    </m:r>
                                    <m:r>
                                      <a:rPr lang="en-US" b="0" i="1" smtClean="0">
                                        <a:solidFill>
                                          <a:schemeClr val="tx1"/>
                                        </a:solidFill>
                                        <a:latin typeface="Cambria Math"/>
                                        <a:cs typeface="Times New Roman" panose="02020603050405020304" pitchFamily="18" charset="0"/>
                                      </a:rPr>
                                      <m:t>−1</m:t>
                                    </m:r>
                                  </m:sub>
                                  <m:sup>
                                    <m:r>
                                      <a:rPr lang="en-US" i="1">
                                        <a:solidFill>
                                          <a:schemeClr val="tx1"/>
                                        </a:solidFill>
                                        <a:latin typeface="Cambria Math"/>
                                        <a:cs typeface="Times New Roman" panose="02020603050405020304" pitchFamily="18" charset="0"/>
                                      </a:rPr>
                                      <m:t>2</m:t>
                                    </m:r>
                                  </m:sup>
                                </m:sSubSup>
                              </m:e>
                              <m:e>
                                <m:r>
                                  <a:rPr lang="en-US" i="1" smtClean="0">
                                    <a:solidFill>
                                      <a:schemeClr val="tx1"/>
                                    </a:solidFill>
                                    <a:latin typeface="Cambria Math"/>
                                    <a:cs typeface="Times New Roman" panose="02020603050405020304" pitchFamily="18" charset="0"/>
                                  </a:rPr>
                                  <m:t>…</m:t>
                                </m:r>
                              </m:e>
                              <m:e>
                                <m:sSubSup>
                                  <m:sSubSupPr>
                                    <m:ctrlPr>
                                      <a:rPr lang="en-US" i="1">
                                        <a:solidFill>
                                          <a:schemeClr val="tx1"/>
                                        </a:solidFill>
                                        <a:latin typeface="Cambria Math"/>
                                        <a:cs typeface="Times New Roman" panose="02020603050405020304" pitchFamily="18" charset="0"/>
                                      </a:rPr>
                                    </m:ctrlPr>
                                  </m:sSubSupPr>
                                  <m:e>
                                    <m:acc>
                                      <m:accPr>
                                        <m:chr m:val="̂"/>
                                        <m:ctrlPr>
                                          <a:rPr lang="en-US" i="1">
                                            <a:solidFill>
                                              <a:schemeClr val="tx1"/>
                                            </a:solidFill>
                                            <a:latin typeface="Cambria Math"/>
                                            <a:cs typeface="Times New Roman" panose="02020603050405020304" pitchFamily="18" charset="0"/>
                                          </a:rPr>
                                        </m:ctrlPr>
                                      </m:accPr>
                                      <m:e>
                                        <m:r>
                                          <a:rPr lang="en-US" i="1">
                                            <a:solidFill>
                                              <a:schemeClr val="tx1"/>
                                            </a:solidFill>
                                            <a:latin typeface="Cambria Math"/>
                                            <a:cs typeface="Times New Roman" panose="02020603050405020304" pitchFamily="18" charset="0"/>
                                          </a:rPr>
                                          <m:t>𝑒</m:t>
                                        </m:r>
                                      </m:e>
                                    </m:acc>
                                  </m:e>
                                  <m:sub>
                                    <m:r>
                                      <a:rPr lang="en-US" b="0" i="1" smtClean="0">
                                        <a:solidFill>
                                          <a:schemeClr val="tx1"/>
                                        </a:solidFill>
                                        <a:latin typeface="Cambria Math"/>
                                        <a:cs typeface="Times New Roman" panose="02020603050405020304" pitchFamily="18" charset="0"/>
                                      </a:rPr>
                                      <m:t>𝑁</m:t>
                                    </m:r>
                                    <m:r>
                                      <a:rPr lang="en-US" b="0" i="1" smtClean="0">
                                        <a:solidFill>
                                          <a:schemeClr val="tx1"/>
                                        </a:solidFill>
                                        <a:latin typeface="Cambria Math"/>
                                        <a:cs typeface="Times New Roman" panose="02020603050405020304" pitchFamily="18" charset="0"/>
                                      </a:rPr>
                                      <m:t>−</m:t>
                                    </m:r>
                                    <m:r>
                                      <a:rPr lang="en-US" b="0" i="1" smtClean="0">
                                        <a:solidFill>
                                          <a:schemeClr val="tx1"/>
                                        </a:solidFill>
                                        <a:latin typeface="Cambria Math"/>
                                        <a:cs typeface="Times New Roman" panose="02020603050405020304" pitchFamily="18" charset="0"/>
                                      </a:rPr>
                                      <m:t>𝑞</m:t>
                                    </m:r>
                                  </m:sub>
                                  <m:sup>
                                    <m:r>
                                      <a:rPr lang="en-US" i="1">
                                        <a:solidFill>
                                          <a:schemeClr val="tx1"/>
                                        </a:solidFill>
                                        <a:latin typeface="Cambria Math"/>
                                        <a:cs typeface="Times New Roman" panose="02020603050405020304" pitchFamily="18" charset="0"/>
                                      </a:rPr>
                                      <m:t>2</m:t>
                                    </m:r>
                                  </m:sup>
                                </m:sSubSup>
                              </m:e>
                            </m:mr>
                          </m:m>
                        </m:e>
                      </m:d>
                    </m:oMath>
                  </m:oMathPara>
                </a14:m>
                <a:endParaRPr lang="en-US" b="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n-US" dirty="0">
                    <a:solidFill>
                      <a:schemeClr val="tx1"/>
                    </a:solidFill>
                    <a:latin typeface="Times New Roman" panose="02020603050405020304" pitchFamily="18" charset="0"/>
                    <a:cs typeface="Times New Roman" panose="02020603050405020304" pitchFamily="18" charset="0"/>
                  </a:rPr>
                  <a:t>The presample values </a:t>
                </a:r>
                <a14:m>
                  <m:oMath xmlns:m="http://schemas.openxmlformats.org/officeDocument/2006/math">
                    <m:d>
                      <m:dPr>
                        <m:ctrlPr>
                          <a:rPr lang="en-US" i="1" smtClean="0">
                            <a:solidFill>
                              <a:schemeClr val="tx1"/>
                            </a:solidFill>
                            <a:latin typeface="Cambria Math"/>
                            <a:cs typeface="Times New Roman" panose="02020603050405020304" pitchFamily="18" charset="0"/>
                          </a:rPr>
                        </m:ctrlPr>
                      </m:dPr>
                      <m:e>
                        <m:sSubSup>
                          <m:sSubSupPr>
                            <m:ctrlPr>
                              <a:rPr lang="en-US" i="1">
                                <a:solidFill>
                                  <a:schemeClr val="tx1"/>
                                </a:solidFill>
                                <a:latin typeface="Cambria Math"/>
                                <a:cs typeface="Times New Roman" panose="02020603050405020304" pitchFamily="18" charset="0"/>
                              </a:rPr>
                            </m:ctrlPr>
                          </m:sSubSupPr>
                          <m:e>
                            <m:acc>
                              <m:accPr>
                                <m:chr m:val="̂"/>
                                <m:ctrlPr>
                                  <a:rPr lang="en-US" i="1">
                                    <a:solidFill>
                                      <a:schemeClr val="tx1"/>
                                    </a:solidFill>
                                    <a:latin typeface="Cambria Math"/>
                                    <a:cs typeface="Times New Roman" panose="02020603050405020304" pitchFamily="18" charset="0"/>
                                  </a:rPr>
                                </m:ctrlPr>
                              </m:accPr>
                              <m:e>
                                <m:r>
                                  <a:rPr lang="en-US" i="1">
                                    <a:solidFill>
                                      <a:schemeClr val="tx1"/>
                                    </a:solidFill>
                                    <a:latin typeface="Cambria Math"/>
                                    <a:cs typeface="Times New Roman" panose="02020603050405020304" pitchFamily="18" charset="0"/>
                                  </a:rPr>
                                  <m:t>𝑒</m:t>
                                </m:r>
                              </m:e>
                            </m:acc>
                          </m:e>
                          <m:sub>
                            <m:r>
                              <a:rPr lang="en-US" i="1">
                                <a:solidFill>
                                  <a:schemeClr val="tx1"/>
                                </a:solidFill>
                                <a:latin typeface="Cambria Math"/>
                                <a:cs typeface="Times New Roman" panose="02020603050405020304" pitchFamily="18" charset="0"/>
                              </a:rPr>
                              <m:t>0</m:t>
                            </m:r>
                          </m:sub>
                          <m:sup>
                            <m:r>
                              <a:rPr lang="en-US" i="1">
                                <a:solidFill>
                                  <a:schemeClr val="tx1"/>
                                </a:solidFill>
                                <a:latin typeface="Cambria Math"/>
                                <a:cs typeface="Times New Roman" panose="02020603050405020304" pitchFamily="18" charset="0"/>
                              </a:rPr>
                              <m:t>2</m:t>
                            </m:r>
                          </m:sup>
                        </m:sSubSup>
                        <m:r>
                          <a:rPr lang="en-US" b="0" i="1" smtClean="0">
                            <a:solidFill>
                              <a:schemeClr val="tx1"/>
                            </a:solidFill>
                            <a:latin typeface="Cambria Math"/>
                            <a:cs typeface="Times New Roman" panose="02020603050405020304" pitchFamily="18" charset="0"/>
                          </a:rPr>
                          <m:t>,…,</m:t>
                        </m:r>
                        <m:sSubSup>
                          <m:sSubSupPr>
                            <m:ctrlPr>
                              <a:rPr lang="en-US" i="1">
                                <a:solidFill>
                                  <a:schemeClr val="tx1"/>
                                </a:solidFill>
                                <a:latin typeface="Cambria Math"/>
                                <a:cs typeface="Times New Roman" panose="02020603050405020304" pitchFamily="18" charset="0"/>
                              </a:rPr>
                            </m:ctrlPr>
                          </m:sSubSupPr>
                          <m:e>
                            <m:acc>
                              <m:accPr>
                                <m:chr m:val="̂"/>
                                <m:ctrlPr>
                                  <a:rPr lang="en-US" i="1">
                                    <a:solidFill>
                                      <a:schemeClr val="tx1"/>
                                    </a:solidFill>
                                    <a:latin typeface="Cambria Math"/>
                                    <a:cs typeface="Times New Roman" panose="02020603050405020304" pitchFamily="18" charset="0"/>
                                  </a:rPr>
                                </m:ctrlPr>
                              </m:accPr>
                              <m:e>
                                <m:r>
                                  <a:rPr lang="en-US" i="1">
                                    <a:solidFill>
                                      <a:schemeClr val="tx1"/>
                                    </a:solidFill>
                                    <a:latin typeface="Cambria Math"/>
                                    <a:cs typeface="Times New Roman" panose="02020603050405020304" pitchFamily="18" charset="0"/>
                                  </a:rPr>
                                  <m:t>𝑒</m:t>
                                </m:r>
                              </m:e>
                            </m:acc>
                          </m:e>
                          <m:sub>
                            <m:r>
                              <a:rPr lang="en-US" i="1">
                                <a:solidFill>
                                  <a:schemeClr val="tx1"/>
                                </a:solidFill>
                                <a:latin typeface="Cambria Math"/>
                                <a:cs typeface="Times New Roman" panose="02020603050405020304" pitchFamily="18" charset="0"/>
                              </a:rPr>
                              <m:t>−</m:t>
                            </m:r>
                            <m:r>
                              <a:rPr lang="en-US" i="1">
                                <a:solidFill>
                                  <a:schemeClr val="tx1"/>
                                </a:solidFill>
                                <a:latin typeface="Cambria Math"/>
                                <a:cs typeface="Times New Roman" panose="02020603050405020304" pitchFamily="18" charset="0"/>
                              </a:rPr>
                              <m:t>𝑞</m:t>
                            </m:r>
                            <m:r>
                              <a:rPr lang="en-US" i="1">
                                <a:solidFill>
                                  <a:schemeClr val="tx1"/>
                                </a:solidFill>
                                <a:latin typeface="Cambria Math"/>
                                <a:cs typeface="Times New Roman" panose="02020603050405020304" pitchFamily="18" charset="0"/>
                              </a:rPr>
                              <m:t>+1</m:t>
                            </m:r>
                          </m:sub>
                          <m:sup>
                            <m:r>
                              <a:rPr lang="en-US" i="1">
                                <a:solidFill>
                                  <a:schemeClr val="tx1"/>
                                </a:solidFill>
                                <a:latin typeface="Cambria Math"/>
                                <a:cs typeface="Times New Roman" panose="02020603050405020304" pitchFamily="18" charset="0"/>
                              </a:rPr>
                              <m:t>2</m:t>
                            </m:r>
                          </m:sup>
                        </m:sSubSup>
                      </m:e>
                    </m:d>
                  </m:oMath>
                </a14:m>
                <a:r>
                  <a:rPr lang="en-US" dirty="0" smtClean="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have been set to 0</a:t>
                </a:r>
                <a:endParaRPr lang="en-US" dirty="0" smtClean="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42440" y="1600200"/>
                <a:ext cx="9117246" cy="5257799"/>
              </a:xfrm>
              <a:blipFill rotWithShape="1">
                <a:blip r:embed="rId2" cstate="print"/>
                <a:stretch>
                  <a:fillRect l="-1003" t="-1624"/>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7F5CE407-6216-4202-80E4-A30DC2F709B2}" type="slidenum">
              <a:rPr lang="en-US" smtClean="0">
                <a:solidFill>
                  <a:prstClr val="white"/>
                </a:solidFill>
              </a:rPr>
              <a:pPr/>
              <a:t>69</a:t>
            </a:fld>
            <a:endParaRPr lang="en-US">
              <a:solidFill>
                <a:prstClr val="white"/>
              </a:solidFill>
            </a:endParaRPr>
          </a:p>
        </p:txBody>
      </p:sp>
    </p:spTree>
    <p:extLst>
      <p:ext uri="{BB962C8B-B14F-4D97-AF65-F5344CB8AC3E}">
        <p14:creationId xmlns:p14="http://schemas.microsoft.com/office/powerpoint/2010/main" val="1189174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3" name="Object 3"/>
          <p:cNvGraphicFramePr>
            <a:graphicFrameLocks noChangeAspect="1"/>
          </p:cNvGraphicFramePr>
          <p:nvPr/>
        </p:nvGraphicFramePr>
        <p:xfrm>
          <a:off x="533400" y="1219200"/>
          <a:ext cx="1371600" cy="1524000"/>
        </p:xfrm>
        <a:graphic>
          <a:graphicData uri="http://schemas.openxmlformats.org/presentationml/2006/ole">
            <mc:AlternateContent xmlns:mc="http://schemas.openxmlformats.org/markup-compatibility/2006">
              <mc:Choice xmlns:v="urn:schemas-microsoft-com:vml" Requires="v">
                <p:oleObj spid="_x0000_s26811" name="Imagen de mapa de bits" r:id="rId4" imgW="1028844" imgH="1523810" progId="Paint.Picture">
                  <p:embed/>
                </p:oleObj>
              </mc:Choice>
              <mc:Fallback>
                <p:oleObj name="Imagen de mapa de bits" r:id="rId4" imgW="1028844" imgH="152381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219200"/>
                        <a:ext cx="1371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4" name="Rectangle 4" descr="Large confetti"/>
          <p:cNvSpPr>
            <a:spLocks noChangeArrowheads="1"/>
          </p:cNvSpPr>
          <p:nvPr/>
        </p:nvSpPr>
        <p:spPr bwMode="auto">
          <a:xfrm>
            <a:off x="762000" y="304800"/>
            <a:ext cx="7772400" cy="838200"/>
          </a:xfrm>
          <a:prstGeom prst="rect">
            <a:avLst/>
          </a:prstGeom>
          <a:noFill/>
          <a:ln>
            <a:noFill/>
          </a:ln>
          <a:effectLst/>
          <a:extLst>
            <a:ext uri="{909E8E84-426E-40DD-AFC4-6F175D3DCCD1}">
              <a14:hiddenFill xmlns:a14="http://schemas.microsoft.com/office/drawing/2010/main">
                <a:pattFill prst="lgConfetti">
                  <a:fgClr>
                    <a:schemeClr val="accent2"/>
                  </a:fgClr>
                  <a:bgClr>
                    <a:schemeClr val="folHlink"/>
                  </a:bgClr>
                </a:patt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r>
              <a:rPr lang="es-AR" altLang="en-US" sz="4800"/>
              <a:t>The steps to calculate </a:t>
            </a:r>
            <a:r>
              <a:rPr lang="es-AR" altLang="en-US" sz="6000">
                <a:solidFill>
                  <a:srgbClr val="FF3300"/>
                </a:solidFill>
              </a:rPr>
              <a:t>VaR</a:t>
            </a:r>
          </a:p>
        </p:txBody>
      </p:sp>
      <p:graphicFrame>
        <p:nvGraphicFramePr>
          <p:cNvPr id="61446" name="Object 6"/>
          <p:cNvGraphicFramePr>
            <a:graphicFrameLocks noChangeAspect="1"/>
          </p:cNvGraphicFramePr>
          <p:nvPr/>
        </p:nvGraphicFramePr>
        <p:xfrm>
          <a:off x="3124200" y="1219200"/>
          <a:ext cx="2200275" cy="1876425"/>
        </p:xfrm>
        <a:graphic>
          <a:graphicData uri="http://schemas.openxmlformats.org/presentationml/2006/ole">
            <mc:AlternateContent xmlns:mc="http://schemas.openxmlformats.org/markup-compatibility/2006">
              <mc:Choice xmlns:v="urn:schemas-microsoft-com:vml" Requires="v">
                <p:oleObj spid="_x0000_s26812" name="Imagen de mapa de bits" r:id="rId6" imgW="1095528" imgH="1571844" progId="Paint.Picture">
                  <p:embed/>
                </p:oleObj>
              </mc:Choice>
              <mc:Fallback>
                <p:oleObj name="Imagen de mapa de bits" r:id="rId6" imgW="1095528" imgH="1571844"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1219200"/>
                        <a:ext cx="2200275"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7" name="Object 7"/>
          <p:cNvGraphicFramePr>
            <a:graphicFrameLocks noChangeAspect="1"/>
          </p:cNvGraphicFramePr>
          <p:nvPr/>
        </p:nvGraphicFramePr>
        <p:xfrm>
          <a:off x="6629400" y="1447800"/>
          <a:ext cx="1676400" cy="1524000"/>
        </p:xfrm>
        <a:graphic>
          <a:graphicData uri="http://schemas.openxmlformats.org/presentationml/2006/ole">
            <mc:AlternateContent xmlns:mc="http://schemas.openxmlformats.org/markup-compatibility/2006">
              <mc:Choice xmlns:v="urn:schemas-microsoft-com:vml" Requires="v">
                <p:oleObj spid="_x0000_s26813" name="Imagen de mapa de bits" r:id="rId8" imgW="1019048" imgH="1619476" progId="Paint.Picture">
                  <p:embed/>
                </p:oleObj>
              </mc:Choice>
              <mc:Fallback>
                <p:oleObj name="Imagen de mapa de bits" r:id="rId8" imgW="1019048" imgH="1619476" progId="Paint.Pictur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9400" y="1447800"/>
                        <a:ext cx="1676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8" name="Object 8"/>
          <p:cNvGraphicFramePr>
            <a:graphicFrameLocks noChangeAspect="1"/>
          </p:cNvGraphicFramePr>
          <p:nvPr/>
        </p:nvGraphicFramePr>
        <p:xfrm>
          <a:off x="914400" y="4343400"/>
          <a:ext cx="2362200" cy="1828800"/>
        </p:xfrm>
        <a:graphic>
          <a:graphicData uri="http://schemas.openxmlformats.org/presentationml/2006/ole">
            <mc:AlternateContent xmlns:mc="http://schemas.openxmlformats.org/markup-compatibility/2006">
              <mc:Choice xmlns:v="urn:schemas-microsoft-com:vml" Requires="v">
                <p:oleObj spid="_x0000_s26814" name="Imagen de mapa de bits" r:id="rId10" imgW="1390844" imgH="1533739" progId="Paint.Picture">
                  <p:embed/>
                </p:oleObj>
              </mc:Choice>
              <mc:Fallback>
                <p:oleObj name="Imagen de mapa de bits" r:id="rId10" imgW="1390844" imgH="1533739" progId="Paint.Picture">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4400" y="4343400"/>
                        <a:ext cx="23622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9" name="Object 9"/>
          <p:cNvGraphicFramePr>
            <a:graphicFrameLocks noChangeAspect="1"/>
          </p:cNvGraphicFramePr>
          <p:nvPr/>
        </p:nvGraphicFramePr>
        <p:xfrm>
          <a:off x="5257800" y="4191000"/>
          <a:ext cx="2438400" cy="1905000"/>
        </p:xfrm>
        <a:graphic>
          <a:graphicData uri="http://schemas.openxmlformats.org/presentationml/2006/ole">
            <mc:AlternateContent xmlns:mc="http://schemas.openxmlformats.org/markup-compatibility/2006">
              <mc:Choice xmlns:v="urn:schemas-microsoft-com:vml" Requires="v">
                <p:oleObj spid="_x0000_s26815" name="Imagen de mapa de bits" r:id="rId12" imgW="1009791" imgH="1609524" progId="Paint.Picture">
                  <p:embed/>
                </p:oleObj>
              </mc:Choice>
              <mc:Fallback>
                <p:oleObj name="Imagen de mapa de bits" r:id="rId12" imgW="1009791" imgH="1609524" progId="Paint.Picture">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57800" y="4191000"/>
                        <a:ext cx="24384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50" name="Text Box 10"/>
          <p:cNvSpPr txBox="1">
            <a:spLocks noChangeArrowheads="1"/>
          </p:cNvSpPr>
          <p:nvPr/>
        </p:nvSpPr>
        <p:spPr bwMode="auto">
          <a:xfrm>
            <a:off x="457200" y="3124200"/>
            <a:ext cx="2286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AR" altLang="en-US" sz="3200" b="1"/>
              <a:t>market </a:t>
            </a:r>
            <a:r>
              <a:rPr lang="en-US" altLang="en-US" sz="3200" b="1"/>
              <a:t>position</a:t>
            </a:r>
          </a:p>
        </p:txBody>
      </p:sp>
      <p:sp>
        <p:nvSpPr>
          <p:cNvPr id="61451" name="Text Box 11"/>
          <p:cNvSpPr txBox="1">
            <a:spLocks noChangeArrowheads="1"/>
          </p:cNvSpPr>
          <p:nvPr/>
        </p:nvSpPr>
        <p:spPr bwMode="auto">
          <a:xfrm>
            <a:off x="5257800" y="1676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AR" altLang="en-US" sz="2400" b="1">
                <a:latin typeface="Symbol" pitchFamily="18" charset="2"/>
              </a:rPr>
              <a:t>s</a:t>
            </a:r>
          </a:p>
        </p:txBody>
      </p:sp>
      <p:sp>
        <p:nvSpPr>
          <p:cNvPr id="61452" name="Text Box 12"/>
          <p:cNvSpPr txBox="1">
            <a:spLocks noChangeArrowheads="1"/>
          </p:cNvSpPr>
          <p:nvPr/>
        </p:nvSpPr>
        <p:spPr bwMode="auto">
          <a:xfrm>
            <a:off x="4876800" y="2971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AR" altLang="en-US" sz="2400" b="1"/>
              <a:t>t</a:t>
            </a:r>
          </a:p>
        </p:txBody>
      </p:sp>
      <p:sp>
        <p:nvSpPr>
          <p:cNvPr id="61453" name="Text Box 13"/>
          <p:cNvSpPr txBox="1">
            <a:spLocks noChangeArrowheads="1"/>
          </p:cNvSpPr>
          <p:nvPr/>
        </p:nvSpPr>
        <p:spPr bwMode="auto">
          <a:xfrm>
            <a:off x="2514600" y="3124200"/>
            <a:ext cx="3581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AR" altLang="en-US" sz="3200" b="1" dirty="0" err="1">
                <a:solidFill>
                  <a:srgbClr val="C00000"/>
                </a:solidFill>
              </a:rPr>
              <a:t>Volatility</a:t>
            </a:r>
            <a:r>
              <a:rPr lang="es-AR" altLang="en-US" sz="3200" b="1" dirty="0">
                <a:solidFill>
                  <a:srgbClr val="C00000"/>
                </a:solidFill>
              </a:rPr>
              <a:t> </a:t>
            </a:r>
            <a:r>
              <a:rPr lang="es-AR" altLang="en-US" sz="3200" b="1" dirty="0" err="1">
                <a:solidFill>
                  <a:srgbClr val="C00000"/>
                </a:solidFill>
              </a:rPr>
              <a:t>measure</a:t>
            </a:r>
            <a:endParaRPr lang="es-AR" altLang="en-US" sz="3200" b="1" dirty="0">
              <a:solidFill>
                <a:srgbClr val="C00000"/>
              </a:solidFill>
            </a:endParaRPr>
          </a:p>
        </p:txBody>
      </p:sp>
      <p:sp>
        <p:nvSpPr>
          <p:cNvPr id="61454" name="Text Box 14"/>
          <p:cNvSpPr txBox="1">
            <a:spLocks noChangeArrowheads="1"/>
          </p:cNvSpPr>
          <p:nvPr/>
        </p:nvSpPr>
        <p:spPr bwMode="auto">
          <a:xfrm>
            <a:off x="6324600" y="3048000"/>
            <a:ext cx="2286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AR" altLang="en-US" sz="3200" b="1"/>
              <a:t>days to be forecasted</a:t>
            </a:r>
          </a:p>
        </p:txBody>
      </p:sp>
      <p:sp>
        <p:nvSpPr>
          <p:cNvPr id="61456" name="Text Box 16"/>
          <p:cNvSpPr txBox="1">
            <a:spLocks noChangeArrowheads="1"/>
          </p:cNvSpPr>
          <p:nvPr/>
        </p:nvSpPr>
        <p:spPr bwMode="auto">
          <a:xfrm>
            <a:off x="4572000" y="6278563"/>
            <a:ext cx="4572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AR" altLang="en-US" sz="3200" b="1"/>
              <a:t>Report of potential loss</a:t>
            </a:r>
          </a:p>
        </p:txBody>
      </p:sp>
      <p:sp>
        <p:nvSpPr>
          <p:cNvPr id="61457" name="Text Box 17"/>
          <p:cNvSpPr txBox="1">
            <a:spLocks noChangeArrowheads="1"/>
          </p:cNvSpPr>
          <p:nvPr/>
        </p:nvSpPr>
        <p:spPr bwMode="auto">
          <a:xfrm>
            <a:off x="6324600" y="44196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AR" altLang="en-US" sz="2400"/>
              <a:t>VAR</a:t>
            </a:r>
          </a:p>
        </p:txBody>
      </p:sp>
      <p:sp>
        <p:nvSpPr>
          <p:cNvPr id="61459" name="Rectangle 19"/>
          <p:cNvSpPr>
            <a:spLocks noChangeArrowheads="1"/>
          </p:cNvSpPr>
          <p:nvPr/>
        </p:nvSpPr>
        <p:spPr bwMode="auto">
          <a:xfrm>
            <a:off x="381000" y="6278563"/>
            <a:ext cx="35258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s-AR" altLang="en-US" sz="3200" b="1"/>
              <a:t>Level of confidence</a:t>
            </a:r>
          </a:p>
        </p:txBody>
      </p:sp>
      <p:sp>
        <p:nvSpPr>
          <p:cNvPr id="2" name="Slide Number Placeholder 1"/>
          <p:cNvSpPr>
            <a:spLocks noGrp="1"/>
          </p:cNvSpPr>
          <p:nvPr>
            <p:ph type="sldNum" sz="quarter" idx="12"/>
          </p:nvPr>
        </p:nvSpPr>
        <p:spPr/>
        <p:txBody>
          <a:bodyPr/>
          <a:lstStyle/>
          <a:p>
            <a:fld id="{7F5CE407-6216-4202-80E4-A30DC2F709B2}" type="slidenum">
              <a:rPr lang="en-US" smtClean="0"/>
              <a:pPr/>
              <a:t>7</a:t>
            </a:fld>
            <a:endParaRPr lang="en-US"/>
          </a:p>
        </p:txBody>
      </p:sp>
    </p:spTree>
    <p:extLst>
      <p:ext uri="{BB962C8B-B14F-4D97-AF65-F5344CB8AC3E}">
        <p14:creationId xmlns:p14="http://schemas.microsoft.com/office/powerpoint/2010/main" val="2582277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anim calcmode="lin" valueType="num">
                                      <p:cBhvr additive="base">
                                        <p:cTn id="7" dur="500" fill="hold"/>
                                        <p:tgtEl>
                                          <p:spTgt spid="61444"/>
                                        </p:tgtEl>
                                        <p:attrNameLst>
                                          <p:attrName>ppt_x</p:attrName>
                                        </p:attrNameLst>
                                      </p:cBhvr>
                                      <p:tavLst>
                                        <p:tav tm="0">
                                          <p:val>
                                            <p:strVal val="0-#ppt_w/2"/>
                                          </p:val>
                                        </p:tav>
                                        <p:tav tm="100000">
                                          <p:val>
                                            <p:strVal val="#ppt_x"/>
                                          </p:val>
                                        </p:tav>
                                      </p:tavLst>
                                    </p:anim>
                                    <p:anim calcmode="lin" valueType="num">
                                      <p:cBhvr additive="base">
                                        <p:cTn id="8" dur="500" fill="hold"/>
                                        <p:tgtEl>
                                          <p:spTgt spid="6144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1443"/>
                                        </p:tgtEl>
                                        <p:attrNameLst>
                                          <p:attrName>style.visibility</p:attrName>
                                        </p:attrNameLst>
                                      </p:cBhvr>
                                      <p:to>
                                        <p:strVal val="visible"/>
                                      </p:to>
                                    </p:set>
                                    <p:anim calcmode="lin" valueType="num">
                                      <p:cBhvr additive="base">
                                        <p:cTn id="13" dur="500" fill="hold"/>
                                        <p:tgtEl>
                                          <p:spTgt spid="61443"/>
                                        </p:tgtEl>
                                        <p:attrNameLst>
                                          <p:attrName>ppt_x</p:attrName>
                                        </p:attrNameLst>
                                      </p:cBhvr>
                                      <p:tavLst>
                                        <p:tav tm="0">
                                          <p:val>
                                            <p:strVal val="0-#ppt_w/2"/>
                                          </p:val>
                                        </p:tav>
                                        <p:tav tm="100000">
                                          <p:val>
                                            <p:strVal val="#ppt_x"/>
                                          </p:val>
                                        </p:tav>
                                      </p:tavLst>
                                    </p:anim>
                                    <p:anim calcmode="lin" valueType="num">
                                      <p:cBhvr additive="base">
                                        <p:cTn id="14" dur="500" fill="hold"/>
                                        <p:tgtEl>
                                          <p:spTgt spid="6144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50"/>
                                        </p:tgtEl>
                                        <p:attrNameLst>
                                          <p:attrName>style.visibility</p:attrName>
                                        </p:attrNameLst>
                                      </p:cBhvr>
                                      <p:to>
                                        <p:strVal val="visible"/>
                                      </p:to>
                                    </p:set>
                                    <p:anim calcmode="lin" valueType="num">
                                      <p:cBhvr additive="base">
                                        <p:cTn id="19" dur="500" fill="hold"/>
                                        <p:tgtEl>
                                          <p:spTgt spid="61450"/>
                                        </p:tgtEl>
                                        <p:attrNameLst>
                                          <p:attrName>ppt_x</p:attrName>
                                        </p:attrNameLst>
                                      </p:cBhvr>
                                      <p:tavLst>
                                        <p:tav tm="0">
                                          <p:val>
                                            <p:strVal val="0-#ppt_w/2"/>
                                          </p:val>
                                        </p:tav>
                                        <p:tav tm="100000">
                                          <p:val>
                                            <p:strVal val="#ppt_x"/>
                                          </p:val>
                                        </p:tav>
                                      </p:tavLst>
                                    </p:anim>
                                    <p:anim calcmode="lin" valueType="num">
                                      <p:cBhvr additive="base">
                                        <p:cTn id="20" dur="500" fill="hold"/>
                                        <p:tgtEl>
                                          <p:spTgt spid="6145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61446"/>
                                        </p:tgtEl>
                                        <p:attrNameLst>
                                          <p:attrName>style.visibility</p:attrName>
                                        </p:attrNameLst>
                                      </p:cBhvr>
                                      <p:to>
                                        <p:strVal val="visible"/>
                                      </p:to>
                                    </p:set>
                                    <p:animEffect transition="in" filter="blinds(horizontal)">
                                      <p:cBhvr>
                                        <p:cTn id="25" dur="500"/>
                                        <p:tgtEl>
                                          <p:spTgt spid="6144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61451"/>
                                        </p:tgtEl>
                                        <p:attrNameLst>
                                          <p:attrName>style.visibility</p:attrName>
                                        </p:attrNameLst>
                                      </p:cBhvr>
                                      <p:to>
                                        <p:strVal val="visible"/>
                                      </p:to>
                                    </p:set>
                                    <p:anim calcmode="lin" valueType="num">
                                      <p:cBhvr additive="base">
                                        <p:cTn id="30" dur="500" fill="hold"/>
                                        <p:tgtEl>
                                          <p:spTgt spid="61451"/>
                                        </p:tgtEl>
                                        <p:attrNameLst>
                                          <p:attrName>ppt_x</p:attrName>
                                        </p:attrNameLst>
                                      </p:cBhvr>
                                      <p:tavLst>
                                        <p:tav tm="0">
                                          <p:val>
                                            <p:strVal val="0-#ppt_w/2"/>
                                          </p:val>
                                        </p:tav>
                                        <p:tav tm="100000">
                                          <p:val>
                                            <p:strVal val="#ppt_x"/>
                                          </p:val>
                                        </p:tav>
                                      </p:tavLst>
                                    </p:anim>
                                    <p:anim calcmode="lin" valueType="num">
                                      <p:cBhvr additive="base">
                                        <p:cTn id="31" dur="500" fill="hold"/>
                                        <p:tgtEl>
                                          <p:spTgt spid="61451"/>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61452"/>
                                        </p:tgtEl>
                                        <p:attrNameLst>
                                          <p:attrName>style.visibility</p:attrName>
                                        </p:attrNameLst>
                                      </p:cBhvr>
                                      <p:to>
                                        <p:strVal val="visible"/>
                                      </p:to>
                                    </p:set>
                                    <p:anim calcmode="lin" valueType="num">
                                      <p:cBhvr additive="base">
                                        <p:cTn id="36" dur="500" fill="hold"/>
                                        <p:tgtEl>
                                          <p:spTgt spid="61452"/>
                                        </p:tgtEl>
                                        <p:attrNameLst>
                                          <p:attrName>ppt_x</p:attrName>
                                        </p:attrNameLst>
                                      </p:cBhvr>
                                      <p:tavLst>
                                        <p:tav tm="0">
                                          <p:val>
                                            <p:strVal val="0-#ppt_w/2"/>
                                          </p:val>
                                        </p:tav>
                                        <p:tav tm="100000">
                                          <p:val>
                                            <p:strVal val="#ppt_x"/>
                                          </p:val>
                                        </p:tav>
                                      </p:tavLst>
                                    </p:anim>
                                    <p:anim calcmode="lin" valueType="num">
                                      <p:cBhvr additive="base">
                                        <p:cTn id="37" dur="500" fill="hold"/>
                                        <p:tgtEl>
                                          <p:spTgt spid="61452"/>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61453"/>
                                        </p:tgtEl>
                                        <p:attrNameLst>
                                          <p:attrName>style.visibility</p:attrName>
                                        </p:attrNameLst>
                                      </p:cBhvr>
                                      <p:to>
                                        <p:strVal val="visible"/>
                                      </p:to>
                                    </p:set>
                                    <p:anim calcmode="lin" valueType="num">
                                      <p:cBhvr additive="base">
                                        <p:cTn id="42" dur="500" fill="hold"/>
                                        <p:tgtEl>
                                          <p:spTgt spid="61453"/>
                                        </p:tgtEl>
                                        <p:attrNameLst>
                                          <p:attrName>ppt_x</p:attrName>
                                        </p:attrNameLst>
                                      </p:cBhvr>
                                      <p:tavLst>
                                        <p:tav tm="0">
                                          <p:val>
                                            <p:strVal val="0-#ppt_w/2"/>
                                          </p:val>
                                        </p:tav>
                                        <p:tav tm="100000">
                                          <p:val>
                                            <p:strVal val="#ppt_x"/>
                                          </p:val>
                                        </p:tav>
                                      </p:tavLst>
                                    </p:anim>
                                    <p:anim calcmode="lin" valueType="num">
                                      <p:cBhvr additive="base">
                                        <p:cTn id="43" dur="500" fill="hold"/>
                                        <p:tgtEl>
                                          <p:spTgt spid="61453"/>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61447"/>
                                        </p:tgtEl>
                                        <p:attrNameLst>
                                          <p:attrName>style.visibility</p:attrName>
                                        </p:attrNameLst>
                                      </p:cBhvr>
                                      <p:to>
                                        <p:strVal val="visible"/>
                                      </p:to>
                                    </p:set>
                                    <p:animEffect transition="in" filter="blinds(horizontal)">
                                      <p:cBhvr>
                                        <p:cTn id="48" dur="500"/>
                                        <p:tgtEl>
                                          <p:spTgt spid="6144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61454"/>
                                        </p:tgtEl>
                                        <p:attrNameLst>
                                          <p:attrName>style.visibility</p:attrName>
                                        </p:attrNameLst>
                                      </p:cBhvr>
                                      <p:to>
                                        <p:strVal val="visible"/>
                                      </p:to>
                                    </p:set>
                                    <p:anim calcmode="lin" valueType="num">
                                      <p:cBhvr additive="base">
                                        <p:cTn id="53" dur="500" fill="hold"/>
                                        <p:tgtEl>
                                          <p:spTgt spid="61454"/>
                                        </p:tgtEl>
                                        <p:attrNameLst>
                                          <p:attrName>ppt_x</p:attrName>
                                        </p:attrNameLst>
                                      </p:cBhvr>
                                      <p:tavLst>
                                        <p:tav tm="0">
                                          <p:val>
                                            <p:strVal val="0-#ppt_w/2"/>
                                          </p:val>
                                        </p:tav>
                                        <p:tav tm="100000">
                                          <p:val>
                                            <p:strVal val="#ppt_x"/>
                                          </p:val>
                                        </p:tav>
                                      </p:tavLst>
                                    </p:anim>
                                    <p:anim calcmode="lin" valueType="num">
                                      <p:cBhvr additive="base">
                                        <p:cTn id="54" dur="500" fill="hold"/>
                                        <p:tgtEl>
                                          <p:spTgt spid="61454"/>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nodeType="clickEffect">
                                  <p:stCondLst>
                                    <p:cond delay="0"/>
                                  </p:stCondLst>
                                  <p:childTnLst>
                                    <p:set>
                                      <p:cBhvr>
                                        <p:cTn id="58" dur="1" fill="hold">
                                          <p:stCondLst>
                                            <p:cond delay="0"/>
                                          </p:stCondLst>
                                        </p:cTn>
                                        <p:tgtEl>
                                          <p:spTgt spid="61448"/>
                                        </p:tgtEl>
                                        <p:attrNameLst>
                                          <p:attrName>style.visibility</p:attrName>
                                        </p:attrNameLst>
                                      </p:cBhvr>
                                      <p:to>
                                        <p:strVal val="visible"/>
                                      </p:to>
                                    </p:set>
                                    <p:animEffect transition="in" filter="blinds(horizontal)">
                                      <p:cBhvr>
                                        <p:cTn id="59" dur="500"/>
                                        <p:tgtEl>
                                          <p:spTgt spid="6144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61459"/>
                                        </p:tgtEl>
                                        <p:attrNameLst>
                                          <p:attrName>style.visibility</p:attrName>
                                        </p:attrNameLst>
                                      </p:cBhvr>
                                      <p:to>
                                        <p:strVal val="visible"/>
                                      </p:to>
                                    </p:set>
                                    <p:anim calcmode="lin" valueType="num">
                                      <p:cBhvr additive="base">
                                        <p:cTn id="64" dur="500" fill="hold"/>
                                        <p:tgtEl>
                                          <p:spTgt spid="61459"/>
                                        </p:tgtEl>
                                        <p:attrNameLst>
                                          <p:attrName>ppt_x</p:attrName>
                                        </p:attrNameLst>
                                      </p:cBhvr>
                                      <p:tavLst>
                                        <p:tav tm="0">
                                          <p:val>
                                            <p:strVal val="0-#ppt_w/2"/>
                                          </p:val>
                                        </p:tav>
                                        <p:tav tm="100000">
                                          <p:val>
                                            <p:strVal val="#ppt_x"/>
                                          </p:val>
                                        </p:tav>
                                      </p:tavLst>
                                    </p:anim>
                                    <p:anim calcmode="lin" valueType="num">
                                      <p:cBhvr additive="base">
                                        <p:cTn id="65" dur="500" fill="hold"/>
                                        <p:tgtEl>
                                          <p:spTgt spid="61459"/>
                                        </p:tgtEl>
                                        <p:attrNameLst>
                                          <p:attrName>ppt_y</p:attrName>
                                        </p:attrNameLst>
                                      </p:cBhvr>
                                      <p:tavLst>
                                        <p:tav tm="0">
                                          <p:val>
                                            <p:strVal val="#ppt_y"/>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nodeType="clickEffect">
                                  <p:stCondLst>
                                    <p:cond delay="0"/>
                                  </p:stCondLst>
                                  <p:childTnLst>
                                    <p:set>
                                      <p:cBhvr>
                                        <p:cTn id="69" dur="1" fill="hold">
                                          <p:stCondLst>
                                            <p:cond delay="0"/>
                                          </p:stCondLst>
                                        </p:cTn>
                                        <p:tgtEl>
                                          <p:spTgt spid="61449"/>
                                        </p:tgtEl>
                                        <p:attrNameLst>
                                          <p:attrName>style.visibility</p:attrName>
                                        </p:attrNameLst>
                                      </p:cBhvr>
                                      <p:to>
                                        <p:strVal val="visible"/>
                                      </p:to>
                                    </p:set>
                                    <p:animEffect transition="in" filter="blinds(horizontal)">
                                      <p:cBhvr>
                                        <p:cTn id="70" dur="500"/>
                                        <p:tgtEl>
                                          <p:spTgt spid="6144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61456"/>
                                        </p:tgtEl>
                                        <p:attrNameLst>
                                          <p:attrName>style.visibility</p:attrName>
                                        </p:attrNameLst>
                                      </p:cBhvr>
                                      <p:to>
                                        <p:strVal val="visible"/>
                                      </p:to>
                                    </p:set>
                                    <p:anim calcmode="lin" valueType="num">
                                      <p:cBhvr additive="base">
                                        <p:cTn id="75" dur="500" fill="hold"/>
                                        <p:tgtEl>
                                          <p:spTgt spid="61456"/>
                                        </p:tgtEl>
                                        <p:attrNameLst>
                                          <p:attrName>ppt_x</p:attrName>
                                        </p:attrNameLst>
                                      </p:cBhvr>
                                      <p:tavLst>
                                        <p:tav tm="0">
                                          <p:val>
                                            <p:strVal val="0-#ppt_w/2"/>
                                          </p:val>
                                        </p:tav>
                                        <p:tav tm="100000">
                                          <p:val>
                                            <p:strVal val="#ppt_x"/>
                                          </p:val>
                                        </p:tav>
                                      </p:tavLst>
                                    </p:anim>
                                    <p:anim calcmode="lin" valueType="num">
                                      <p:cBhvr additive="base">
                                        <p:cTn id="76" dur="500" fill="hold"/>
                                        <p:tgtEl>
                                          <p:spTgt spid="61456"/>
                                        </p:tgtEl>
                                        <p:attrNameLst>
                                          <p:attrName>ppt_y</p:attrName>
                                        </p:attrNameLst>
                                      </p:cBhvr>
                                      <p:tavLst>
                                        <p:tav tm="0">
                                          <p:val>
                                            <p:strVal val="#ppt_y"/>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61457"/>
                                        </p:tgtEl>
                                        <p:attrNameLst>
                                          <p:attrName>style.visibility</p:attrName>
                                        </p:attrNameLst>
                                      </p:cBhvr>
                                      <p:to>
                                        <p:strVal val="visible"/>
                                      </p:to>
                                    </p:set>
                                    <p:anim calcmode="lin" valueType="num">
                                      <p:cBhvr additive="base">
                                        <p:cTn id="81" dur="500" fill="hold"/>
                                        <p:tgtEl>
                                          <p:spTgt spid="61457"/>
                                        </p:tgtEl>
                                        <p:attrNameLst>
                                          <p:attrName>ppt_x</p:attrName>
                                        </p:attrNameLst>
                                      </p:cBhvr>
                                      <p:tavLst>
                                        <p:tav tm="0">
                                          <p:val>
                                            <p:strVal val="0-#ppt_w/2"/>
                                          </p:val>
                                        </p:tav>
                                        <p:tav tm="100000">
                                          <p:val>
                                            <p:strVal val="#ppt_x"/>
                                          </p:val>
                                        </p:tav>
                                      </p:tavLst>
                                    </p:anim>
                                    <p:anim calcmode="lin" valueType="num">
                                      <p:cBhvr additive="base">
                                        <p:cTn id="82" dur="500" fill="hold"/>
                                        <p:tgtEl>
                                          <p:spTgt spid="614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autoUpdateAnimBg="0"/>
      <p:bldP spid="61450" grpId="0" autoUpdateAnimBg="0"/>
      <p:bldP spid="61451" grpId="0" autoUpdateAnimBg="0"/>
      <p:bldP spid="61452" grpId="0" autoUpdateAnimBg="0"/>
      <p:bldP spid="61453" grpId="0" autoUpdateAnimBg="0"/>
      <p:bldP spid="61454" grpId="0" autoUpdateAnimBg="0"/>
      <p:bldP spid="61456" grpId="0" autoUpdateAnimBg="0"/>
      <p:bldP spid="61457" grpId="0" autoUpdateAnimBg="0"/>
      <p:bldP spid="61459"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431007662"/>
              </p:ext>
            </p:extLst>
          </p:nvPr>
        </p:nvGraphicFramePr>
        <p:xfrm>
          <a:off x="1752600" y="1676397"/>
          <a:ext cx="5867399" cy="4175670"/>
        </p:xfrm>
        <a:graphic>
          <a:graphicData uri="http://schemas.openxmlformats.org/drawingml/2006/table">
            <a:tbl>
              <a:tblPr>
                <a:tableStyleId>{5C22544A-7EE6-4342-B048-85BDC9FD1C3A}</a:tableStyleId>
              </a:tblPr>
              <a:tblGrid>
                <a:gridCol w="1033846"/>
                <a:gridCol w="1255284"/>
                <a:gridCol w="1091675"/>
                <a:gridCol w="1111421"/>
                <a:gridCol w="1375173"/>
              </a:tblGrid>
              <a:tr h="411573">
                <a:tc gridSpan="5">
                  <a:txBody>
                    <a:bodyPr/>
                    <a:lstStyle/>
                    <a:p>
                      <a:pPr marL="0" marR="0" algn="ctr">
                        <a:lnSpc>
                          <a:spcPct val="115000"/>
                        </a:lnSpc>
                        <a:spcBef>
                          <a:spcPts val="300"/>
                        </a:spcBef>
                        <a:spcAft>
                          <a:spcPts val="300"/>
                        </a:spcAft>
                      </a:pPr>
                      <a:r>
                        <a:rPr lang="en-US" sz="2000" dirty="0">
                          <a:effectLst/>
                        </a:rPr>
                        <a:t>Tests for ARCH Disturbances Based on OLS Residuals</a:t>
                      </a:r>
                      <a:endParaRPr lang="en-US" sz="2000" dirty="0">
                        <a:effectLst/>
                        <a:latin typeface="Times New Roman"/>
                        <a:ea typeface="SimSun"/>
                      </a:endParaRPr>
                    </a:p>
                  </a:txBody>
                  <a:tcPr marL="38100" marR="3810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6070">
                <a:tc>
                  <a:txBody>
                    <a:bodyPr/>
                    <a:lstStyle/>
                    <a:p>
                      <a:pPr marL="0" marR="0" algn="ctr">
                        <a:lnSpc>
                          <a:spcPct val="115000"/>
                        </a:lnSpc>
                        <a:spcBef>
                          <a:spcPts val="300"/>
                        </a:spcBef>
                        <a:spcAft>
                          <a:spcPts val="300"/>
                        </a:spcAft>
                      </a:pPr>
                      <a:r>
                        <a:rPr lang="en-US" sz="2000">
                          <a:effectLst/>
                        </a:rPr>
                        <a:t>Order</a:t>
                      </a:r>
                      <a:endParaRPr lang="en-US" sz="2000">
                        <a:effectLst/>
                        <a:latin typeface="Times New Roman"/>
                        <a:ea typeface="SimSun"/>
                      </a:endParaRPr>
                    </a:p>
                  </a:txBody>
                  <a:tcPr marL="38100" marR="38100" marT="0" marB="0" anchor="b"/>
                </a:tc>
                <a:tc>
                  <a:txBody>
                    <a:bodyPr/>
                    <a:lstStyle/>
                    <a:p>
                      <a:pPr marL="0" marR="0" algn="r">
                        <a:lnSpc>
                          <a:spcPct val="115000"/>
                        </a:lnSpc>
                        <a:spcBef>
                          <a:spcPts val="300"/>
                        </a:spcBef>
                        <a:spcAft>
                          <a:spcPts val="300"/>
                        </a:spcAft>
                      </a:pPr>
                      <a:r>
                        <a:rPr lang="en-US" sz="2000">
                          <a:effectLst/>
                        </a:rPr>
                        <a:t>Q</a:t>
                      </a:r>
                      <a:endParaRPr lang="en-US" sz="2000">
                        <a:effectLst/>
                        <a:latin typeface="Times New Roman"/>
                        <a:ea typeface="SimSun"/>
                      </a:endParaRPr>
                    </a:p>
                  </a:txBody>
                  <a:tcPr marL="38100" marR="38100" marT="0" marB="0" anchor="b"/>
                </a:tc>
                <a:tc>
                  <a:txBody>
                    <a:bodyPr/>
                    <a:lstStyle/>
                    <a:p>
                      <a:pPr marL="0" marR="0" algn="r">
                        <a:lnSpc>
                          <a:spcPct val="115000"/>
                        </a:lnSpc>
                        <a:spcBef>
                          <a:spcPts val="300"/>
                        </a:spcBef>
                        <a:spcAft>
                          <a:spcPts val="300"/>
                        </a:spcAft>
                      </a:pPr>
                      <a:r>
                        <a:rPr lang="en-US" sz="2000">
                          <a:effectLst/>
                        </a:rPr>
                        <a:t>Pr &gt; Q</a:t>
                      </a:r>
                      <a:endParaRPr lang="en-US" sz="2000">
                        <a:effectLst/>
                        <a:latin typeface="Times New Roman"/>
                        <a:ea typeface="SimSun"/>
                      </a:endParaRPr>
                    </a:p>
                  </a:txBody>
                  <a:tcPr marL="38100" marR="38100" marT="0" marB="0" anchor="b"/>
                </a:tc>
                <a:tc>
                  <a:txBody>
                    <a:bodyPr/>
                    <a:lstStyle/>
                    <a:p>
                      <a:pPr marL="0" marR="0" algn="r">
                        <a:lnSpc>
                          <a:spcPct val="115000"/>
                        </a:lnSpc>
                        <a:spcBef>
                          <a:spcPts val="300"/>
                        </a:spcBef>
                        <a:spcAft>
                          <a:spcPts val="300"/>
                        </a:spcAft>
                      </a:pPr>
                      <a:r>
                        <a:rPr lang="en-US" sz="2000">
                          <a:effectLst/>
                        </a:rPr>
                        <a:t>LM</a:t>
                      </a:r>
                      <a:endParaRPr lang="en-US" sz="2000">
                        <a:effectLst/>
                        <a:latin typeface="Times New Roman"/>
                        <a:ea typeface="SimSun"/>
                      </a:endParaRPr>
                    </a:p>
                  </a:txBody>
                  <a:tcPr marL="38100" marR="38100" marT="0" marB="0" anchor="b"/>
                </a:tc>
                <a:tc>
                  <a:txBody>
                    <a:bodyPr/>
                    <a:lstStyle/>
                    <a:p>
                      <a:pPr marL="0" marR="0" algn="r">
                        <a:lnSpc>
                          <a:spcPct val="115000"/>
                        </a:lnSpc>
                        <a:spcBef>
                          <a:spcPts val="300"/>
                        </a:spcBef>
                        <a:spcAft>
                          <a:spcPts val="300"/>
                        </a:spcAft>
                      </a:pPr>
                      <a:r>
                        <a:rPr lang="en-US" sz="2000">
                          <a:effectLst/>
                        </a:rPr>
                        <a:t>Pr &gt; LM</a:t>
                      </a:r>
                      <a:endParaRPr lang="en-US" sz="2000">
                        <a:effectLst/>
                        <a:latin typeface="Times New Roman"/>
                        <a:ea typeface="SimSun"/>
                      </a:endParaRPr>
                    </a:p>
                  </a:txBody>
                  <a:tcPr marL="38100" marR="38100" marT="0" marB="0" anchor="b"/>
                </a:tc>
              </a:tr>
              <a:tr h="386070">
                <a:tc>
                  <a:txBody>
                    <a:bodyPr/>
                    <a:lstStyle/>
                    <a:p>
                      <a:pPr marL="0" marR="0" algn="ctr">
                        <a:lnSpc>
                          <a:spcPct val="115000"/>
                        </a:lnSpc>
                        <a:spcBef>
                          <a:spcPts val="300"/>
                        </a:spcBef>
                        <a:spcAft>
                          <a:spcPts val="300"/>
                        </a:spcAft>
                      </a:pPr>
                      <a:r>
                        <a:rPr lang="en-US" sz="2000">
                          <a:effectLst/>
                        </a:rPr>
                        <a:t>1</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3.3583</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dirty="0">
                          <a:effectLst/>
                        </a:rPr>
                        <a:t>0.0669</a:t>
                      </a:r>
                      <a:endParaRPr lang="en-US" sz="2000" dirty="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3.3218</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0.0684</a:t>
                      </a:r>
                      <a:endParaRPr lang="en-US" sz="2000">
                        <a:effectLst/>
                        <a:latin typeface="Times New Roman"/>
                        <a:ea typeface="SimSun"/>
                      </a:endParaRPr>
                    </a:p>
                  </a:txBody>
                  <a:tcPr marL="38100" marR="38100" marT="0" marB="0"/>
                </a:tc>
              </a:tr>
              <a:tr h="386070">
                <a:tc>
                  <a:txBody>
                    <a:bodyPr/>
                    <a:lstStyle/>
                    <a:p>
                      <a:pPr marL="0" marR="0" algn="ctr">
                        <a:lnSpc>
                          <a:spcPct val="115000"/>
                        </a:lnSpc>
                        <a:spcBef>
                          <a:spcPts val="300"/>
                        </a:spcBef>
                        <a:spcAft>
                          <a:spcPts val="300"/>
                        </a:spcAft>
                      </a:pPr>
                      <a:r>
                        <a:rPr lang="en-US" sz="2000">
                          <a:effectLst/>
                        </a:rPr>
                        <a:t>2</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20.6045</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dirty="0">
                          <a:solidFill>
                            <a:schemeClr val="accent6"/>
                          </a:solidFill>
                          <a:effectLst/>
                        </a:rPr>
                        <a:t>&lt;.0001</a:t>
                      </a:r>
                      <a:endParaRPr lang="en-US" sz="2000" dirty="0">
                        <a:solidFill>
                          <a:schemeClr val="accent6"/>
                        </a:solidFill>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19.7499</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dirty="0">
                          <a:solidFill>
                            <a:schemeClr val="accent6"/>
                          </a:solidFill>
                          <a:effectLst/>
                        </a:rPr>
                        <a:t>&lt;.0001</a:t>
                      </a:r>
                      <a:endParaRPr lang="en-US" sz="2000" dirty="0">
                        <a:solidFill>
                          <a:schemeClr val="accent6"/>
                        </a:solidFill>
                        <a:effectLst/>
                        <a:latin typeface="Times New Roman"/>
                        <a:ea typeface="SimSun"/>
                      </a:endParaRPr>
                    </a:p>
                  </a:txBody>
                  <a:tcPr marL="38100" marR="38100" marT="0" marB="0"/>
                </a:tc>
              </a:tr>
              <a:tr h="386070">
                <a:tc>
                  <a:txBody>
                    <a:bodyPr/>
                    <a:lstStyle/>
                    <a:p>
                      <a:pPr marL="0" marR="0" algn="ctr">
                        <a:lnSpc>
                          <a:spcPct val="115000"/>
                        </a:lnSpc>
                        <a:spcBef>
                          <a:spcPts val="300"/>
                        </a:spcBef>
                        <a:spcAft>
                          <a:spcPts val="300"/>
                        </a:spcAft>
                      </a:pPr>
                      <a:r>
                        <a:rPr lang="en-US" sz="2000">
                          <a:effectLst/>
                        </a:rPr>
                        <a:t>3</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30.4729</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dirty="0">
                          <a:solidFill>
                            <a:schemeClr val="accent6"/>
                          </a:solidFill>
                          <a:effectLst/>
                        </a:rPr>
                        <a:t>&lt;.0001</a:t>
                      </a:r>
                      <a:endParaRPr lang="en-US" sz="2000" dirty="0">
                        <a:solidFill>
                          <a:schemeClr val="accent6"/>
                        </a:solidFill>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27.3240</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dirty="0">
                          <a:solidFill>
                            <a:schemeClr val="accent6"/>
                          </a:solidFill>
                          <a:effectLst/>
                        </a:rPr>
                        <a:t>&lt;.0001</a:t>
                      </a:r>
                      <a:endParaRPr lang="en-US" sz="2000" dirty="0">
                        <a:solidFill>
                          <a:schemeClr val="accent6"/>
                        </a:solidFill>
                        <a:effectLst/>
                        <a:latin typeface="Times New Roman"/>
                        <a:ea typeface="SimSun"/>
                      </a:endParaRPr>
                    </a:p>
                  </a:txBody>
                  <a:tcPr marL="38100" marR="38100" marT="0" marB="0"/>
                </a:tc>
              </a:tr>
              <a:tr h="386070">
                <a:tc>
                  <a:txBody>
                    <a:bodyPr/>
                    <a:lstStyle/>
                    <a:p>
                      <a:pPr marL="0" marR="0" algn="ctr">
                        <a:lnSpc>
                          <a:spcPct val="115000"/>
                        </a:lnSpc>
                        <a:spcBef>
                          <a:spcPts val="300"/>
                        </a:spcBef>
                        <a:spcAft>
                          <a:spcPts val="300"/>
                        </a:spcAft>
                      </a:pPr>
                      <a:r>
                        <a:rPr lang="en-US" sz="2000">
                          <a:effectLst/>
                        </a:rPr>
                        <a:t>4</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32.0168</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dirty="0">
                          <a:solidFill>
                            <a:schemeClr val="accent6"/>
                          </a:solidFill>
                          <a:effectLst/>
                        </a:rPr>
                        <a:t>&lt;.0001</a:t>
                      </a:r>
                      <a:endParaRPr lang="en-US" sz="2000" dirty="0">
                        <a:solidFill>
                          <a:schemeClr val="accent6"/>
                        </a:solidFill>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27.5946</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dirty="0">
                          <a:solidFill>
                            <a:schemeClr val="accent6"/>
                          </a:solidFill>
                          <a:effectLst/>
                        </a:rPr>
                        <a:t>&lt;.0001</a:t>
                      </a:r>
                      <a:endParaRPr lang="en-US" sz="2000" dirty="0">
                        <a:solidFill>
                          <a:schemeClr val="accent6"/>
                        </a:solidFill>
                        <a:effectLst/>
                        <a:latin typeface="Times New Roman"/>
                        <a:ea typeface="SimSun"/>
                      </a:endParaRPr>
                    </a:p>
                  </a:txBody>
                  <a:tcPr marL="38100" marR="38100" marT="0" marB="0"/>
                </a:tc>
              </a:tr>
              <a:tr h="386070">
                <a:tc>
                  <a:txBody>
                    <a:bodyPr/>
                    <a:lstStyle/>
                    <a:p>
                      <a:pPr marL="0" marR="0" algn="ctr">
                        <a:lnSpc>
                          <a:spcPct val="115000"/>
                        </a:lnSpc>
                        <a:spcBef>
                          <a:spcPts val="300"/>
                        </a:spcBef>
                        <a:spcAft>
                          <a:spcPts val="300"/>
                        </a:spcAft>
                      </a:pPr>
                      <a:r>
                        <a:rPr lang="en-US" sz="2000">
                          <a:effectLst/>
                        </a:rPr>
                        <a:t>5</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40.3500</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dirty="0">
                          <a:solidFill>
                            <a:schemeClr val="accent6"/>
                          </a:solidFill>
                          <a:effectLst/>
                        </a:rPr>
                        <a:t>&lt;.0001</a:t>
                      </a:r>
                      <a:endParaRPr lang="en-US" sz="2000" dirty="0">
                        <a:solidFill>
                          <a:schemeClr val="accent6"/>
                        </a:solidFill>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32.2671</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solidFill>
                            <a:schemeClr val="accent6"/>
                          </a:solidFill>
                          <a:effectLst/>
                        </a:rPr>
                        <a:t>&lt;.0001</a:t>
                      </a:r>
                      <a:endParaRPr lang="en-US" sz="2000">
                        <a:solidFill>
                          <a:schemeClr val="accent6"/>
                        </a:solidFill>
                        <a:effectLst/>
                        <a:latin typeface="Times New Roman"/>
                        <a:ea typeface="SimSun"/>
                      </a:endParaRPr>
                    </a:p>
                  </a:txBody>
                  <a:tcPr marL="38100" marR="38100" marT="0" marB="0"/>
                </a:tc>
              </a:tr>
              <a:tr h="386070">
                <a:tc>
                  <a:txBody>
                    <a:bodyPr/>
                    <a:lstStyle/>
                    <a:p>
                      <a:pPr marL="0" marR="0" algn="ctr">
                        <a:lnSpc>
                          <a:spcPct val="115000"/>
                        </a:lnSpc>
                        <a:spcBef>
                          <a:spcPts val="300"/>
                        </a:spcBef>
                        <a:spcAft>
                          <a:spcPts val="300"/>
                        </a:spcAft>
                      </a:pPr>
                      <a:r>
                        <a:rPr lang="en-US" sz="2000">
                          <a:effectLst/>
                        </a:rPr>
                        <a:t>6</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45.0011</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dirty="0">
                          <a:solidFill>
                            <a:schemeClr val="accent6"/>
                          </a:solidFill>
                          <a:effectLst/>
                        </a:rPr>
                        <a:t>&lt;.0001</a:t>
                      </a:r>
                      <a:endParaRPr lang="en-US" sz="2000" dirty="0">
                        <a:solidFill>
                          <a:schemeClr val="accent6"/>
                        </a:solidFill>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34.6383</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dirty="0">
                          <a:solidFill>
                            <a:schemeClr val="accent6"/>
                          </a:solidFill>
                          <a:effectLst/>
                        </a:rPr>
                        <a:t>&lt;.0001</a:t>
                      </a:r>
                      <a:endParaRPr lang="en-US" sz="2000" dirty="0">
                        <a:solidFill>
                          <a:schemeClr val="accent6"/>
                        </a:solidFill>
                        <a:effectLst/>
                        <a:latin typeface="Times New Roman"/>
                        <a:ea typeface="SimSun"/>
                      </a:endParaRPr>
                    </a:p>
                  </a:txBody>
                  <a:tcPr marL="38100" marR="38100" marT="0" marB="0"/>
                </a:tc>
              </a:tr>
              <a:tr h="386070">
                <a:tc>
                  <a:txBody>
                    <a:bodyPr/>
                    <a:lstStyle/>
                    <a:p>
                      <a:pPr marL="0" marR="0" algn="ctr">
                        <a:lnSpc>
                          <a:spcPct val="115000"/>
                        </a:lnSpc>
                        <a:spcBef>
                          <a:spcPts val="300"/>
                        </a:spcBef>
                        <a:spcAft>
                          <a:spcPts val="300"/>
                        </a:spcAft>
                      </a:pPr>
                      <a:r>
                        <a:rPr lang="en-US" sz="2000">
                          <a:effectLst/>
                        </a:rPr>
                        <a:t>7</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53.2330</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dirty="0">
                          <a:solidFill>
                            <a:schemeClr val="accent6"/>
                          </a:solidFill>
                          <a:effectLst/>
                        </a:rPr>
                        <a:t>&lt;.0001</a:t>
                      </a:r>
                      <a:endParaRPr lang="en-US" sz="2000" dirty="0">
                        <a:solidFill>
                          <a:schemeClr val="accent6"/>
                        </a:solidFill>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38.9149</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dirty="0">
                          <a:solidFill>
                            <a:schemeClr val="accent6"/>
                          </a:solidFill>
                          <a:effectLst/>
                        </a:rPr>
                        <a:t>&lt;.0001</a:t>
                      </a:r>
                      <a:endParaRPr lang="en-US" sz="2000" dirty="0">
                        <a:solidFill>
                          <a:schemeClr val="accent6"/>
                        </a:solidFill>
                        <a:effectLst/>
                        <a:latin typeface="Times New Roman"/>
                        <a:ea typeface="SimSun"/>
                      </a:endParaRPr>
                    </a:p>
                  </a:txBody>
                  <a:tcPr marL="38100" marR="38100" marT="0" marB="0"/>
                </a:tc>
              </a:tr>
              <a:tr h="386070">
                <a:tc>
                  <a:txBody>
                    <a:bodyPr/>
                    <a:lstStyle/>
                    <a:p>
                      <a:pPr marL="0" marR="0" algn="ctr">
                        <a:lnSpc>
                          <a:spcPct val="115000"/>
                        </a:lnSpc>
                        <a:spcBef>
                          <a:spcPts val="300"/>
                        </a:spcBef>
                        <a:spcAft>
                          <a:spcPts val="300"/>
                        </a:spcAft>
                      </a:pPr>
                      <a:r>
                        <a:rPr lang="en-US" sz="2000">
                          <a:effectLst/>
                        </a:rPr>
                        <a:t>8</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74.7145</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dirty="0">
                          <a:solidFill>
                            <a:schemeClr val="accent6"/>
                          </a:solidFill>
                          <a:effectLst/>
                        </a:rPr>
                        <a:t>&lt;.0001</a:t>
                      </a:r>
                      <a:endParaRPr lang="en-US" sz="2000" dirty="0">
                        <a:solidFill>
                          <a:schemeClr val="accent6"/>
                        </a:solidFill>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52.6820</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dirty="0">
                          <a:solidFill>
                            <a:schemeClr val="accent6"/>
                          </a:solidFill>
                          <a:effectLst/>
                        </a:rPr>
                        <a:t>&lt;.0001</a:t>
                      </a:r>
                      <a:endParaRPr lang="en-US" sz="2000" dirty="0">
                        <a:solidFill>
                          <a:schemeClr val="accent6"/>
                        </a:solidFill>
                        <a:effectLst/>
                        <a:latin typeface="Times New Roman"/>
                        <a:ea typeface="SimSun"/>
                      </a:endParaRPr>
                    </a:p>
                  </a:txBody>
                  <a:tcPr marL="38100" marR="38100" marT="0" marB="0"/>
                </a:tc>
              </a:tr>
            </a:tbl>
          </a:graphicData>
        </a:graphic>
      </p:graphicFrame>
      <p:sp>
        <p:nvSpPr>
          <p:cNvPr id="4" name="Title 1"/>
          <p:cNvSpPr>
            <a:spLocks noGrp="1"/>
          </p:cNvSpPr>
          <p:nvPr>
            <p:ph type="title"/>
          </p:nvPr>
        </p:nvSpPr>
        <p:spPr/>
        <p:txBody>
          <a:bodyPr/>
          <a:lstStyle/>
          <a:p>
            <a:pPr algn="l"/>
            <a:r>
              <a:rPr lang="en-US" dirty="0" smtClean="0"/>
              <a:t>Testing for Heteroscedasticity</a:t>
            </a:r>
            <a:endParaRPr lang="en-US" dirty="0"/>
          </a:p>
        </p:txBody>
      </p:sp>
      <p:sp>
        <p:nvSpPr>
          <p:cNvPr id="6" name="Rectangle 5"/>
          <p:cNvSpPr/>
          <p:nvPr/>
        </p:nvSpPr>
        <p:spPr>
          <a:xfrm>
            <a:off x="457200" y="5722203"/>
            <a:ext cx="9144000" cy="461665"/>
          </a:xfrm>
          <a:prstGeom prst="rect">
            <a:avLst/>
          </a:prstGeom>
        </p:spPr>
        <p:txBody>
          <a:bodyPr wrap="square">
            <a:spAutoFit/>
          </a:bodyPr>
          <a:lstStyle/>
          <a:p>
            <a:r>
              <a:rPr lang="en-US" sz="2400" dirty="0"/>
              <a:t>The </a:t>
            </a:r>
            <a:r>
              <a:rPr lang="en-US" sz="2400" b="1" i="1" dirty="0"/>
              <a:t>p</a:t>
            </a:r>
            <a:r>
              <a:rPr lang="en-US" sz="2400" dirty="0"/>
              <a:t>-values for the test statistics strongly indicate </a:t>
            </a:r>
            <a:r>
              <a:rPr lang="en-US" sz="2400" dirty="0" smtClean="0"/>
              <a:t>heteroscedasticity</a:t>
            </a:r>
            <a:endParaRPr lang="en-US" sz="2400" dirty="0"/>
          </a:p>
        </p:txBody>
      </p:sp>
      <p:sp>
        <p:nvSpPr>
          <p:cNvPr id="2" name="Slide Number Placeholder 1"/>
          <p:cNvSpPr>
            <a:spLocks noGrp="1"/>
          </p:cNvSpPr>
          <p:nvPr>
            <p:ph type="sldNum" sz="quarter" idx="12"/>
          </p:nvPr>
        </p:nvSpPr>
        <p:spPr/>
        <p:txBody>
          <a:bodyPr/>
          <a:lstStyle/>
          <a:p>
            <a:fld id="{7F5CE407-6216-4202-80E4-A30DC2F709B2}" type="slidenum">
              <a:rPr lang="en-US" smtClean="0">
                <a:solidFill>
                  <a:prstClr val="white"/>
                </a:solidFill>
              </a:rPr>
              <a:pPr/>
              <a:t>70</a:t>
            </a:fld>
            <a:endParaRPr lang="en-US">
              <a:solidFill>
                <a:prstClr val="white"/>
              </a:solidFill>
            </a:endParaRPr>
          </a:p>
        </p:txBody>
      </p:sp>
    </p:spTree>
    <p:extLst>
      <p:ext uri="{BB962C8B-B14F-4D97-AF65-F5344CB8AC3E}">
        <p14:creationId xmlns:p14="http://schemas.microsoft.com/office/powerpoint/2010/main" val="9566693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zh-CN" dirty="0" smtClean="0"/>
              <a:t>Fitting AR(p)-GARCH(P,Q)</a:t>
            </a:r>
            <a:endParaRPr lang="en-US" dirty="0"/>
          </a:p>
        </p:txBody>
      </p:sp>
      <p:sp>
        <p:nvSpPr>
          <p:cNvPr id="3" name="Content Placeholder 2"/>
          <p:cNvSpPr>
            <a:spLocks noGrp="1"/>
          </p:cNvSpPr>
          <p:nvPr>
            <p:ph idx="1"/>
          </p:nvPr>
        </p:nvSpPr>
        <p:spPr/>
        <p:txBody>
          <a:bodyPr/>
          <a:lstStyle/>
          <a:p>
            <a:r>
              <a:rPr lang="en-US" dirty="0">
                <a:solidFill>
                  <a:schemeClr val="tx1"/>
                </a:solidFill>
              </a:rPr>
              <a:t>The following statements fit an </a:t>
            </a:r>
            <a:r>
              <a:rPr lang="en-US" dirty="0" smtClean="0">
                <a:solidFill>
                  <a:schemeClr val="tx1"/>
                </a:solidFill>
              </a:rPr>
              <a:t>AR(1)-</a:t>
            </a:r>
            <a:r>
              <a:rPr lang="en-US" dirty="0">
                <a:solidFill>
                  <a:schemeClr val="tx1"/>
                </a:solidFill>
              </a:rPr>
              <a:t>GARCH model for the </a:t>
            </a:r>
            <a:r>
              <a:rPr lang="en-US" dirty="0" smtClean="0">
                <a:solidFill>
                  <a:schemeClr val="tx1"/>
                </a:solidFill>
              </a:rPr>
              <a:t>return r. </a:t>
            </a:r>
            <a:r>
              <a:rPr lang="en-US" dirty="0">
                <a:solidFill>
                  <a:schemeClr val="tx1"/>
                </a:solidFill>
              </a:rPr>
              <a:t>The GARCH=(P=1,Q=1) option specifies the GARCH conditional variance model. The </a:t>
            </a:r>
            <a:r>
              <a:rPr lang="en-US" dirty="0" smtClean="0">
                <a:solidFill>
                  <a:schemeClr val="tx1"/>
                </a:solidFill>
              </a:rPr>
              <a:t>NLAG=1 </a:t>
            </a:r>
            <a:r>
              <a:rPr lang="en-US" dirty="0">
                <a:solidFill>
                  <a:schemeClr val="tx1"/>
                </a:solidFill>
              </a:rPr>
              <a:t>option specifies the </a:t>
            </a:r>
            <a:r>
              <a:rPr lang="en-US" dirty="0" smtClean="0">
                <a:solidFill>
                  <a:schemeClr val="tx1"/>
                </a:solidFill>
              </a:rPr>
              <a:t>AR(1) </a:t>
            </a:r>
            <a:r>
              <a:rPr lang="en-US" dirty="0">
                <a:solidFill>
                  <a:schemeClr val="tx1"/>
                </a:solidFill>
              </a:rPr>
              <a:t>error process.</a:t>
            </a:r>
          </a:p>
        </p:txBody>
      </p:sp>
      <p:sp>
        <p:nvSpPr>
          <p:cNvPr id="4" name="Rectangle 3"/>
          <p:cNvSpPr/>
          <p:nvPr/>
        </p:nvSpPr>
        <p:spPr>
          <a:xfrm>
            <a:off x="1638300" y="3581400"/>
            <a:ext cx="6134100" cy="2246769"/>
          </a:xfrm>
          <a:prstGeom prst="rect">
            <a:avLst/>
          </a:prstGeom>
          <a:ln>
            <a:solidFill>
              <a:schemeClr val="tx1"/>
            </a:solidFill>
          </a:ln>
        </p:spPr>
        <p:txBody>
          <a:bodyPr wrap="square">
            <a:spAutoFit/>
          </a:bodyPr>
          <a:lstStyle/>
          <a:p>
            <a:r>
              <a:rPr lang="en-US" sz="2000" b="1" dirty="0"/>
              <a:t>PROC</a:t>
            </a:r>
            <a:r>
              <a:rPr lang="en-US" sz="2000" dirty="0"/>
              <a:t> </a:t>
            </a:r>
            <a:r>
              <a:rPr lang="en-US" sz="2000" b="1" dirty="0"/>
              <a:t>AUTOREG</a:t>
            </a:r>
            <a:r>
              <a:rPr lang="en-US" sz="2000" dirty="0"/>
              <a:t> DATA=</a:t>
            </a:r>
            <a:r>
              <a:rPr lang="en-US" sz="2000" dirty="0" err="1"/>
              <a:t>st.return</a:t>
            </a:r>
            <a:r>
              <a:rPr lang="en-US" sz="2000" dirty="0"/>
              <a:t>;</a:t>
            </a:r>
          </a:p>
          <a:p>
            <a:r>
              <a:rPr lang="en-US" sz="2000" dirty="0"/>
              <a:t>	</a:t>
            </a:r>
            <a:r>
              <a:rPr lang="en-US" sz="2000" b="1" dirty="0"/>
              <a:t>TITLE2</a:t>
            </a:r>
            <a:r>
              <a:rPr lang="en-US" sz="2000" dirty="0"/>
              <a:t> "AR=1 GARCH(1,1)";</a:t>
            </a:r>
          </a:p>
          <a:p>
            <a:r>
              <a:rPr lang="en-US" sz="2000" dirty="0" smtClean="0"/>
              <a:t>	</a:t>
            </a:r>
            <a:r>
              <a:rPr lang="en-US" sz="2000" b="1" dirty="0" smtClean="0"/>
              <a:t>MODEL</a:t>
            </a:r>
            <a:r>
              <a:rPr lang="en-US" sz="2000" dirty="0" smtClean="0"/>
              <a:t> </a:t>
            </a:r>
            <a:r>
              <a:rPr lang="en-US" sz="2000" dirty="0"/>
              <a:t>r = / </a:t>
            </a:r>
            <a:r>
              <a:rPr lang="en-US" sz="2000" b="1" dirty="0"/>
              <a:t>METHOD</a:t>
            </a:r>
            <a:r>
              <a:rPr lang="en-US" sz="2000" dirty="0"/>
              <a:t>=ML </a:t>
            </a:r>
            <a:r>
              <a:rPr lang="en-US" sz="2000" b="1" dirty="0" smtClean="0"/>
              <a:t>NLAG</a:t>
            </a:r>
            <a:r>
              <a:rPr lang="en-US" sz="2000" dirty="0" smtClean="0"/>
              <a:t>=1 			</a:t>
            </a:r>
            <a:r>
              <a:rPr lang="en-US" sz="2000" b="1" dirty="0" smtClean="0">
                <a:solidFill>
                  <a:schemeClr val="accent6"/>
                </a:solidFill>
              </a:rPr>
              <a:t>GARCH</a:t>
            </a:r>
            <a:r>
              <a:rPr lang="en-US" sz="2000" dirty="0">
                <a:solidFill>
                  <a:schemeClr val="accent6"/>
                </a:solidFill>
              </a:rPr>
              <a:t>=(</a:t>
            </a:r>
            <a:r>
              <a:rPr lang="en-US" sz="2000" dirty="0" smtClean="0">
                <a:solidFill>
                  <a:schemeClr val="accent6"/>
                </a:solidFill>
              </a:rPr>
              <a:t>p=1,q=1);</a:t>
            </a:r>
            <a:endParaRPr lang="en-US" sz="2000" dirty="0">
              <a:solidFill>
                <a:schemeClr val="accent6"/>
              </a:solidFill>
            </a:endParaRPr>
          </a:p>
          <a:p>
            <a:r>
              <a:rPr lang="en-US" sz="2000" b="1" dirty="0" smtClean="0"/>
              <a:t>	OUTPUT</a:t>
            </a:r>
            <a:r>
              <a:rPr lang="en-US" sz="2000" dirty="0" smtClean="0"/>
              <a:t> </a:t>
            </a:r>
            <a:r>
              <a:rPr lang="en-US" sz="2000" b="1" dirty="0" smtClean="0"/>
              <a:t>OUT</a:t>
            </a:r>
            <a:r>
              <a:rPr lang="en-US" sz="2000" dirty="0" smtClean="0"/>
              <a:t>=</a:t>
            </a:r>
            <a:r>
              <a:rPr lang="en-US" sz="2000" dirty="0" err="1" smtClean="0"/>
              <a:t>st.rout</a:t>
            </a:r>
            <a:r>
              <a:rPr lang="en-US" sz="2000" dirty="0" smtClean="0"/>
              <a:t> </a:t>
            </a:r>
            <a:r>
              <a:rPr lang="en-US" sz="2000" b="1" dirty="0" smtClean="0"/>
              <a:t>HT</a:t>
            </a:r>
            <a:r>
              <a:rPr lang="en-US" sz="2000" dirty="0" smtClean="0"/>
              <a:t>=variance </a:t>
            </a:r>
            <a:r>
              <a:rPr lang="en-US" sz="2000" b="1" dirty="0" smtClean="0"/>
              <a:t>P</a:t>
            </a:r>
            <a:r>
              <a:rPr lang="en-US" sz="2000" dirty="0" smtClean="0"/>
              <a:t>=</a:t>
            </a:r>
            <a:r>
              <a:rPr lang="en-US" sz="2000" dirty="0" err="1" smtClean="0"/>
              <a:t>yhat</a:t>
            </a:r>
            <a:endParaRPr lang="en-US" sz="2000" dirty="0" smtClean="0"/>
          </a:p>
          <a:p>
            <a:r>
              <a:rPr lang="en-US" sz="2000" dirty="0" smtClean="0"/>
              <a:t>		</a:t>
            </a:r>
            <a:r>
              <a:rPr lang="en-US" sz="2000" b="1" dirty="0" smtClean="0"/>
              <a:t>LCL</a:t>
            </a:r>
            <a:r>
              <a:rPr lang="en-US" sz="2000" dirty="0" smtClean="0"/>
              <a:t>=low95 </a:t>
            </a:r>
            <a:r>
              <a:rPr lang="en-US" sz="2000" b="1" dirty="0" smtClean="0"/>
              <a:t>UCL</a:t>
            </a:r>
            <a:r>
              <a:rPr lang="en-US" sz="2000" dirty="0" smtClean="0"/>
              <a:t>=high95; </a:t>
            </a:r>
          </a:p>
          <a:p>
            <a:r>
              <a:rPr lang="en-US" sz="2000" b="1" dirty="0" smtClean="0"/>
              <a:t>RUN</a:t>
            </a:r>
            <a:r>
              <a:rPr lang="en-US" sz="2000" dirty="0" smtClean="0"/>
              <a:t>;</a:t>
            </a:r>
            <a:endParaRPr lang="en-US" sz="2000" dirty="0"/>
          </a:p>
        </p:txBody>
      </p:sp>
      <p:sp>
        <p:nvSpPr>
          <p:cNvPr id="5" name="Slide Number Placeholder 4"/>
          <p:cNvSpPr>
            <a:spLocks noGrp="1"/>
          </p:cNvSpPr>
          <p:nvPr>
            <p:ph type="sldNum" sz="quarter" idx="12"/>
          </p:nvPr>
        </p:nvSpPr>
        <p:spPr/>
        <p:txBody>
          <a:bodyPr/>
          <a:lstStyle/>
          <a:p>
            <a:fld id="{7F5CE407-6216-4202-80E4-A30DC2F709B2}" type="slidenum">
              <a:rPr lang="en-US" smtClean="0">
                <a:solidFill>
                  <a:prstClr val="white"/>
                </a:solidFill>
              </a:rPr>
              <a:pPr/>
              <a:t>71</a:t>
            </a:fld>
            <a:endParaRPr lang="en-US">
              <a:solidFill>
                <a:prstClr val="white"/>
              </a:solidFill>
            </a:endParaRPr>
          </a:p>
        </p:txBody>
      </p:sp>
    </p:spTree>
    <p:extLst>
      <p:ext uri="{BB962C8B-B14F-4D97-AF65-F5344CB8AC3E}">
        <p14:creationId xmlns:p14="http://schemas.microsoft.com/office/powerpoint/2010/main" val="91065187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zh-CN" dirty="0" smtClean="0"/>
              <a:t>Fitting AR(1)-GARCH(1,1)</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00697536"/>
              </p:ext>
            </p:extLst>
          </p:nvPr>
        </p:nvGraphicFramePr>
        <p:xfrm>
          <a:off x="1295401" y="1752600"/>
          <a:ext cx="6476999" cy="2804160"/>
        </p:xfrm>
        <a:graphic>
          <a:graphicData uri="http://schemas.openxmlformats.org/drawingml/2006/table">
            <a:tbl>
              <a:tblPr>
                <a:tableStyleId>{5C22544A-7EE6-4342-B048-85BDC9FD1C3A}</a:tableStyleId>
              </a:tblPr>
              <a:tblGrid>
                <a:gridCol w="1334371"/>
                <a:gridCol w="522896"/>
                <a:gridCol w="1267775"/>
                <a:gridCol w="1267775"/>
                <a:gridCol w="1005094"/>
                <a:gridCol w="1079088"/>
              </a:tblGrid>
              <a:tr h="312852">
                <a:tc gridSpan="6">
                  <a:txBody>
                    <a:bodyPr/>
                    <a:lstStyle/>
                    <a:p>
                      <a:pPr marL="0" marR="0" algn="ctr">
                        <a:lnSpc>
                          <a:spcPct val="115000"/>
                        </a:lnSpc>
                        <a:spcBef>
                          <a:spcPts val="300"/>
                        </a:spcBef>
                        <a:spcAft>
                          <a:spcPts val="300"/>
                        </a:spcAft>
                      </a:pPr>
                      <a:r>
                        <a:rPr lang="en-US" sz="2000" dirty="0">
                          <a:effectLst/>
                        </a:rPr>
                        <a:t>Parameter Estimates</a:t>
                      </a:r>
                      <a:endParaRPr lang="en-US" sz="2000" dirty="0">
                        <a:effectLst/>
                        <a:latin typeface="Times New Roman"/>
                        <a:ea typeface="SimSun"/>
                      </a:endParaRPr>
                    </a:p>
                  </a:txBody>
                  <a:tcPr marL="38100" marR="3810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2922">
                <a:tc>
                  <a:txBody>
                    <a:bodyPr/>
                    <a:lstStyle/>
                    <a:p>
                      <a:pPr marL="0" marR="0">
                        <a:lnSpc>
                          <a:spcPct val="115000"/>
                        </a:lnSpc>
                        <a:spcBef>
                          <a:spcPts val="300"/>
                        </a:spcBef>
                        <a:spcAft>
                          <a:spcPts val="300"/>
                        </a:spcAft>
                      </a:pPr>
                      <a:r>
                        <a:rPr lang="en-US" sz="2000">
                          <a:effectLst/>
                        </a:rPr>
                        <a:t>Variable</a:t>
                      </a:r>
                      <a:endParaRPr lang="en-US" sz="2000">
                        <a:effectLst/>
                        <a:latin typeface="Times New Roman"/>
                        <a:ea typeface="SimSun"/>
                      </a:endParaRPr>
                    </a:p>
                  </a:txBody>
                  <a:tcPr marL="38100" marR="38100" marT="0" marB="0" anchor="b"/>
                </a:tc>
                <a:tc>
                  <a:txBody>
                    <a:bodyPr/>
                    <a:lstStyle/>
                    <a:p>
                      <a:pPr marL="0" marR="0" algn="r">
                        <a:lnSpc>
                          <a:spcPct val="115000"/>
                        </a:lnSpc>
                        <a:spcBef>
                          <a:spcPts val="300"/>
                        </a:spcBef>
                        <a:spcAft>
                          <a:spcPts val="300"/>
                        </a:spcAft>
                      </a:pPr>
                      <a:r>
                        <a:rPr lang="en-US" sz="2000">
                          <a:effectLst/>
                        </a:rPr>
                        <a:t>DF</a:t>
                      </a:r>
                      <a:endParaRPr lang="en-US" sz="2000">
                        <a:effectLst/>
                        <a:latin typeface="Times New Roman"/>
                        <a:ea typeface="SimSun"/>
                      </a:endParaRPr>
                    </a:p>
                  </a:txBody>
                  <a:tcPr marL="38100" marR="38100" marT="0" marB="0" anchor="b"/>
                </a:tc>
                <a:tc>
                  <a:txBody>
                    <a:bodyPr/>
                    <a:lstStyle/>
                    <a:p>
                      <a:pPr marL="0" marR="0" algn="r">
                        <a:lnSpc>
                          <a:spcPct val="115000"/>
                        </a:lnSpc>
                        <a:spcBef>
                          <a:spcPts val="300"/>
                        </a:spcBef>
                        <a:spcAft>
                          <a:spcPts val="300"/>
                        </a:spcAft>
                      </a:pPr>
                      <a:r>
                        <a:rPr lang="en-US" sz="2000">
                          <a:effectLst/>
                        </a:rPr>
                        <a:t>Estimate</a:t>
                      </a:r>
                      <a:endParaRPr lang="en-US" sz="2000">
                        <a:effectLst/>
                        <a:latin typeface="Times New Roman"/>
                        <a:ea typeface="SimSun"/>
                      </a:endParaRPr>
                    </a:p>
                  </a:txBody>
                  <a:tcPr marL="38100" marR="38100" marT="0" marB="0" anchor="b"/>
                </a:tc>
                <a:tc>
                  <a:txBody>
                    <a:bodyPr/>
                    <a:lstStyle/>
                    <a:p>
                      <a:pPr marL="0" marR="0" algn="r">
                        <a:lnSpc>
                          <a:spcPct val="115000"/>
                        </a:lnSpc>
                        <a:spcBef>
                          <a:spcPts val="300"/>
                        </a:spcBef>
                        <a:spcAft>
                          <a:spcPts val="300"/>
                        </a:spcAft>
                      </a:pPr>
                      <a:r>
                        <a:rPr lang="en-US" sz="2000">
                          <a:effectLst/>
                        </a:rPr>
                        <a:t>Standard Error</a:t>
                      </a:r>
                      <a:endParaRPr lang="en-US" sz="2000">
                        <a:effectLst/>
                        <a:latin typeface="Times New Roman"/>
                        <a:ea typeface="SimSun"/>
                      </a:endParaRPr>
                    </a:p>
                  </a:txBody>
                  <a:tcPr marL="38100" marR="38100" marT="0" marB="0" anchor="b"/>
                </a:tc>
                <a:tc>
                  <a:txBody>
                    <a:bodyPr/>
                    <a:lstStyle/>
                    <a:p>
                      <a:pPr marL="0" marR="0" algn="r">
                        <a:lnSpc>
                          <a:spcPct val="115000"/>
                        </a:lnSpc>
                        <a:spcBef>
                          <a:spcPts val="300"/>
                        </a:spcBef>
                        <a:spcAft>
                          <a:spcPts val="300"/>
                        </a:spcAft>
                      </a:pPr>
                      <a:r>
                        <a:rPr lang="en-US" sz="2000">
                          <a:effectLst/>
                        </a:rPr>
                        <a:t>t Value</a:t>
                      </a:r>
                      <a:endParaRPr lang="en-US" sz="2000">
                        <a:effectLst/>
                        <a:latin typeface="Times New Roman"/>
                        <a:ea typeface="SimSun"/>
                      </a:endParaRPr>
                    </a:p>
                  </a:txBody>
                  <a:tcPr marL="38100" marR="38100" marT="0" marB="0" anchor="b"/>
                </a:tc>
                <a:tc>
                  <a:txBody>
                    <a:bodyPr/>
                    <a:lstStyle/>
                    <a:p>
                      <a:pPr marL="0" marR="0" algn="r">
                        <a:lnSpc>
                          <a:spcPct val="115000"/>
                        </a:lnSpc>
                        <a:spcBef>
                          <a:spcPts val="300"/>
                        </a:spcBef>
                        <a:spcAft>
                          <a:spcPts val="300"/>
                        </a:spcAft>
                      </a:pPr>
                      <a:r>
                        <a:rPr lang="en-US" sz="2000">
                          <a:effectLst/>
                        </a:rPr>
                        <a:t>Approx</a:t>
                      </a:r>
                      <a:br>
                        <a:rPr lang="en-US" sz="2000">
                          <a:effectLst/>
                        </a:rPr>
                      </a:br>
                      <a:r>
                        <a:rPr lang="en-US" sz="2000">
                          <a:effectLst/>
                        </a:rPr>
                        <a:t>Pr &gt; |t|</a:t>
                      </a:r>
                      <a:endParaRPr lang="en-US" sz="2000">
                        <a:effectLst/>
                        <a:latin typeface="Times New Roman"/>
                        <a:ea typeface="SimSun"/>
                      </a:endParaRPr>
                    </a:p>
                  </a:txBody>
                  <a:tcPr marL="38100" marR="38100" marT="0" marB="0" anchor="b"/>
                </a:tc>
              </a:tr>
              <a:tr h="312852">
                <a:tc>
                  <a:txBody>
                    <a:bodyPr/>
                    <a:lstStyle/>
                    <a:p>
                      <a:pPr marL="0" marR="0">
                        <a:lnSpc>
                          <a:spcPct val="115000"/>
                        </a:lnSpc>
                        <a:spcBef>
                          <a:spcPts val="300"/>
                        </a:spcBef>
                        <a:spcAft>
                          <a:spcPts val="300"/>
                        </a:spcAft>
                      </a:pPr>
                      <a:r>
                        <a:rPr lang="en-US" sz="2000" dirty="0">
                          <a:effectLst/>
                        </a:rPr>
                        <a:t>Intercept</a:t>
                      </a:r>
                      <a:endParaRPr lang="en-US" sz="2000" dirty="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1</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dirty="0">
                          <a:effectLst/>
                        </a:rPr>
                        <a:t>0.001778</a:t>
                      </a:r>
                      <a:endParaRPr lang="en-US" sz="2000" dirty="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0.000476</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3.74</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0.0002</a:t>
                      </a:r>
                      <a:endParaRPr lang="en-US" sz="2000">
                        <a:effectLst/>
                        <a:latin typeface="Times New Roman"/>
                        <a:ea typeface="SimSun"/>
                      </a:endParaRPr>
                    </a:p>
                  </a:txBody>
                  <a:tcPr marL="38100" marR="38100" marT="0" marB="0"/>
                </a:tc>
              </a:tr>
              <a:tr h="312852">
                <a:tc>
                  <a:txBody>
                    <a:bodyPr/>
                    <a:lstStyle/>
                    <a:p>
                      <a:pPr marL="0" marR="0">
                        <a:lnSpc>
                          <a:spcPct val="115000"/>
                        </a:lnSpc>
                        <a:spcBef>
                          <a:spcPts val="300"/>
                        </a:spcBef>
                        <a:spcAft>
                          <a:spcPts val="300"/>
                        </a:spcAft>
                      </a:pPr>
                      <a:r>
                        <a:rPr lang="en-US" sz="2000">
                          <a:effectLst/>
                        </a:rPr>
                        <a:t>AR1</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1</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dirty="0">
                          <a:effectLst/>
                        </a:rPr>
                        <a:t>0.0512</a:t>
                      </a:r>
                      <a:endParaRPr lang="en-US" sz="2000" dirty="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0.0330</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1.55</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b="1" dirty="0">
                          <a:solidFill>
                            <a:schemeClr val="accent6"/>
                          </a:solidFill>
                          <a:effectLst/>
                        </a:rPr>
                        <a:t>0.1203</a:t>
                      </a:r>
                      <a:endParaRPr lang="en-US" sz="2000" b="1" dirty="0">
                        <a:solidFill>
                          <a:schemeClr val="accent6"/>
                        </a:solidFill>
                        <a:effectLst/>
                        <a:latin typeface="Times New Roman"/>
                        <a:ea typeface="SimSun"/>
                      </a:endParaRPr>
                    </a:p>
                  </a:txBody>
                  <a:tcPr marL="38100" marR="38100" marT="0" marB="0"/>
                </a:tc>
              </a:tr>
              <a:tr h="312852">
                <a:tc>
                  <a:txBody>
                    <a:bodyPr/>
                    <a:lstStyle/>
                    <a:p>
                      <a:pPr marL="0" marR="0">
                        <a:lnSpc>
                          <a:spcPct val="115000"/>
                        </a:lnSpc>
                        <a:spcBef>
                          <a:spcPts val="300"/>
                        </a:spcBef>
                        <a:spcAft>
                          <a:spcPts val="300"/>
                        </a:spcAft>
                      </a:pPr>
                      <a:r>
                        <a:rPr lang="en-US" sz="2000">
                          <a:effectLst/>
                        </a:rPr>
                        <a:t>ARCH0</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1</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dirty="0">
                          <a:effectLst/>
                        </a:rPr>
                        <a:t>7.8944E-6</a:t>
                      </a:r>
                      <a:endParaRPr lang="en-US" sz="2000" dirty="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1.6468E-6</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4.79</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&lt;.0001</a:t>
                      </a:r>
                      <a:endParaRPr lang="en-US" sz="2000">
                        <a:effectLst/>
                        <a:latin typeface="Times New Roman"/>
                        <a:ea typeface="SimSun"/>
                      </a:endParaRPr>
                    </a:p>
                  </a:txBody>
                  <a:tcPr marL="38100" marR="38100" marT="0" marB="0"/>
                </a:tc>
              </a:tr>
              <a:tr h="312852">
                <a:tc>
                  <a:txBody>
                    <a:bodyPr/>
                    <a:lstStyle/>
                    <a:p>
                      <a:pPr marL="0" marR="0">
                        <a:lnSpc>
                          <a:spcPct val="115000"/>
                        </a:lnSpc>
                        <a:spcBef>
                          <a:spcPts val="300"/>
                        </a:spcBef>
                        <a:spcAft>
                          <a:spcPts val="300"/>
                        </a:spcAft>
                      </a:pPr>
                      <a:r>
                        <a:rPr lang="en-US" sz="2000">
                          <a:effectLst/>
                        </a:rPr>
                        <a:t>ARCH1</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1</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0.0804</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0.009955</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8.08</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&lt;.0001</a:t>
                      </a:r>
                      <a:endParaRPr lang="en-US" sz="2000">
                        <a:effectLst/>
                        <a:latin typeface="Times New Roman"/>
                        <a:ea typeface="SimSun"/>
                      </a:endParaRPr>
                    </a:p>
                  </a:txBody>
                  <a:tcPr marL="38100" marR="38100" marT="0" marB="0"/>
                </a:tc>
              </a:tr>
              <a:tr h="312852">
                <a:tc>
                  <a:txBody>
                    <a:bodyPr/>
                    <a:lstStyle/>
                    <a:p>
                      <a:pPr marL="0" marR="0">
                        <a:lnSpc>
                          <a:spcPct val="115000"/>
                        </a:lnSpc>
                        <a:spcBef>
                          <a:spcPts val="300"/>
                        </a:spcBef>
                        <a:spcAft>
                          <a:spcPts val="300"/>
                        </a:spcAft>
                      </a:pPr>
                      <a:r>
                        <a:rPr lang="en-US" sz="2000">
                          <a:effectLst/>
                        </a:rPr>
                        <a:t>GARCH1</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1</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0.9041</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0.0110</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81.91</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dirty="0">
                          <a:effectLst/>
                        </a:rPr>
                        <a:t>&lt;.0001</a:t>
                      </a:r>
                      <a:endParaRPr lang="en-US" sz="2000" dirty="0">
                        <a:effectLst/>
                        <a:latin typeface="Times New Roman"/>
                        <a:ea typeface="SimSun"/>
                      </a:endParaRPr>
                    </a:p>
                  </a:txBody>
                  <a:tcPr marL="38100" marR="38100" marT="0" marB="0"/>
                </a:tc>
              </a:tr>
            </a:tbl>
          </a:graphicData>
        </a:graphic>
      </p:graphicFrame>
      <mc:AlternateContent xmlns:mc="http://schemas.openxmlformats.org/markup-compatibility/2006" xmlns:a14="http://schemas.microsoft.com/office/drawing/2010/main">
        <mc:Choice Requires="a14">
          <p:sp>
            <p:nvSpPr>
              <p:cNvPr id="8" name="TextBox 7"/>
              <p:cNvSpPr txBox="1"/>
              <p:nvPr/>
            </p:nvSpPr>
            <p:spPr>
              <a:xfrm>
                <a:off x="1676401" y="4648200"/>
                <a:ext cx="6248400" cy="15758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b="0" i="1" smtClean="0">
                              <a:latin typeface="Cambria Math"/>
                            </a:rPr>
                            <m:t>𝑟</m:t>
                          </m:r>
                        </m:e>
                        <m:sub>
                          <m:r>
                            <a:rPr lang="en-US" sz="2400" b="0" i="1" smtClean="0">
                              <a:latin typeface="Cambria Math"/>
                            </a:rPr>
                            <m:t>𝑡</m:t>
                          </m:r>
                        </m:sub>
                      </m:sSub>
                      <m:r>
                        <a:rPr lang="en-US" sz="2400" b="0" i="1" smtClean="0">
                          <a:latin typeface="Cambria Math"/>
                        </a:rPr>
                        <m:t>=</m:t>
                      </m:r>
                      <m:r>
                        <m:rPr>
                          <m:nor/>
                        </m:rPr>
                        <a:rPr lang="en-US" sz="2400" dirty="0"/>
                        <m:t>0.001778</m:t>
                      </m:r>
                      <m:r>
                        <a:rPr lang="en-US" sz="2400" b="0" i="1" dirty="0" smtClean="0">
                          <a:latin typeface="Cambria Math"/>
                        </a:rPr>
                        <m:t>+</m:t>
                      </m:r>
                      <m:sSub>
                        <m:sSubPr>
                          <m:ctrlPr>
                            <a:rPr lang="en-US" sz="2400" b="0" i="1" dirty="0" smtClean="0">
                              <a:latin typeface="Cambria Math"/>
                            </a:rPr>
                          </m:ctrlPr>
                        </m:sSubPr>
                        <m:e>
                          <m:r>
                            <a:rPr lang="el-GR" sz="2400" i="1" dirty="0">
                              <a:latin typeface="Cambria Math"/>
                              <a:ea typeface="Cambria Math"/>
                            </a:rPr>
                            <m:t>𝜐</m:t>
                          </m:r>
                        </m:e>
                        <m:sub>
                          <m:r>
                            <a:rPr lang="en-US" sz="2400" b="0" i="1" dirty="0" smtClean="0">
                              <a:latin typeface="Cambria Math"/>
                            </a:rPr>
                            <m:t>𝑡</m:t>
                          </m:r>
                        </m:sub>
                      </m:sSub>
                    </m:oMath>
                  </m:oMathPara>
                </a14:m>
                <a:endParaRPr lang="en-US" sz="2400" b="0" i="1" dirty="0" smtClean="0">
                  <a:latin typeface="Cambria Math"/>
                </a:endParaRPr>
              </a:p>
              <a:p>
                <a:pPr/>
                <a14:m>
                  <m:oMathPara xmlns:m="http://schemas.openxmlformats.org/officeDocument/2006/math">
                    <m:oMathParaPr>
                      <m:jc m:val="centerGroup"/>
                    </m:oMathParaPr>
                    <m:oMath xmlns:m="http://schemas.openxmlformats.org/officeDocument/2006/math">
                      <m:sSub>
                        <m:sSubPr>
                          <m:ctrlPr>
                            <a:rPr lang="en-US" sz="2400" i="1" dirty="0">
                              <a:latin typeface="Cambria Math"/>
                            </a:rPr>
                          </m:ctrlPr>
                        </m:sSubPr>
                        <m:e>
                          <m:r>
                            <a:rPr lang="el-GR" sz="2400" i="1" dirty="0">
                              <a:latin typeface="Cambria Math"/>
                              <a:ea typeface="Cambria Math"/>
                            </a:rPr>
                            <m:t>𝜐</m:t>
                          </m:r>
                        </m:e>
                        <m:sub>
                          <m:r>
                            <a:rPr lang="en-US" sz="2400" i="1" dirty="0">
                              <a:latin typeface="Cambria Math"/>
                            </a:rPr>
                            <m:t>𝑡</m:t>
                          </m:r>
                        </m:sub>
                      </m:sSub>
                      <m:r>
                        <a:rPr lang="en-US" sz="2400" b="0" i="1" dirty="0" smtClean="0">
                          <a:latin typeface="Cambria Math"/>
                        </a:rPr>
                        <m:t> </m:t>
                      </m:r>
                      <m:r>
                        <m:rPr>
                          <m:nor/>
                        </m:rPr>
                        <a:rPr lang="en-US" sz="2400" b="0" i="1" dirty="0" smtClean="0">
                          <a:latin typeface="Cambria Math"/>
                        </a:rPr>
                        <m:t>= −</m:t>
                      </m:r>
                      <m:r>
                        <m:rPr>
                          <m:nor/>
                        </m:rPr>
                        <a:rPr lang="en-US" sz="2400" i="1" dirty="0"/>
                        <m:t>0.0512</m:t>
                      </m:r>
                      <m:sSub>
                        <m:sSubPr>
                          <m:ctrlPr>
                            <a:rPr lang="en-US" sz="2400" i="1" dirty="0">
                              <a:latin typeface="Cambria Math"/>
                            </a:rPr>
                          </m:ctrlPr>
                        </m:sSubPr>
                        <m:e>
                          <m:r>
                            <a:rPr lang="el-GR" sz="2400" i="1" dirty="0">
                              <a:latin typeface="Cambria Math"/>
                              <a:ea typeface="Cambria Math"/>
                            </a:rPr>
                            <m:t>𝜐</m:t>
                          </m:r>
                        </m:e>
                        <m:sub>
                          <m:r>
                            <a:rPr lang="en-US" sz="2400" i="1" dirty="0">
                              <a:latin typeface="Cambria Math"/>
                            </a:rPr>
                            <m:t>𝑡</m:t>
                          </m:r>
                          <m:r>
                            <a:rPr lang="en-US" sz="2400" b="0" i="1" dirty="0" smtClean="0">
                              <a:latin typeface="Cambria Math"/>
                            </a:rPr>
                            <m:t>−1</m:t>
                          </m:r>
                        </m:sub>
                      </m:sSub>
                      <m:r>
                        <a:rPr lang="en-US" sz="2400" b="0" i="1" smtClean="0">
                          <a:latin typeface="Cambria Math"/>
                        </a:rPr>
                        <m:t>+</m:t>
                      </m:r>
                      <m:sSub>
                        <m:sSubPr>
                          <m:ctrlPr>
                            <a:rPr lang="en-US" sz="2400" b="0" i="1" smtClean="0">
                              <a:latin typeface="Cambria Math"/>
                            </a:rPr>
                          </m:ctrlPr>
                        </m:sSubPr>
                        <m:e>
                          <m:r>
                            <a:rPr lang="en-US" sz="2400" b="0" i="1" smtClean="0">
                              <a:latin typeface="Cambria Math"/>
                              <a:ea typeface="Cambria Math"/>
                            </a:rPr>
                            <m:t>𝜀</m:t>
                          </m:r>
                        </m:e>
                        <m:sub>
                          <m:r>
                            <a:rPr lang="en-US" sz="2400" b="0" i="1" smtClean="0">
                              <a:latin typeface="Cambria Math"/>
                            </a:rPr>
                            <m:t>𝑡</m:t>
                          </m:r>
                        </m:sub>
                      </m:sSub>
                      <m:r>
                        <a:rPr lang="en-US" sz="2400" b="0" i="1" smtClean="0">
                          <a:latin typeface="Cambria Math"/>
                        </a:rPr>
                        <m:t>,</m:t>
                      </m:r>
                    </m:oMath>
                  </m:oMathPara>
                </a14:m>
                <a:endParaRPr lang="en-US" sz="2400" dirty="0">
                  <a:ea typeface="SimSun"/>
                </a:endParaRPr>
              </a:p>
              <a:p>
                <a:pPr/>
                <a14:m>
                  <m:oMathPara xmlns:m="http://schemas.openxmlformats.org/officeDocument/2006/math">
                    <m:oMathParaPr>
                      <m:jc m:val="centerGroup"/>
                    </m:oMathParaPr>
                    <m:oMath xmlns:m="http://schemas.openxmlformats.org/officeDocument/2006/math">
                      <m:sSub>
                        <m:sSubPr>
                          <m:ctrlPr>
                            <a:rPr lang="en-US" sz="2400" i="1">
                              <a:latin typeface="Cambria Math"/>
                            </a:rPr>
                          </m:ctrlPr>
                        </m:sSubPr>
                        <m:e>
                          <m:r>
                            <a:rPr lang="en-US" sz="2400" i="1">
                              <a:latin typeface="Cambria Math"/>
                              <a:ea typeface="Cambria Math"/>
                            </a:rPr>
                            <m:t>𝜀</m:t>
                          </m:r>
                        </m:e>
                        <m:sub>
                          <m:r>
                            <a:rPr lang="en-US" sz="2400" i="1">
                              <a:latin typeface="Cambria Math"/>
                            </a:rPr>
                            <m:t>𝑡</m:t>
                          </m:r>
                        </m:sub>
                      </m:sSub>
                      <m:r>
                        <a:rPr lang="en-US" sz="2400" b="0" i="1" smtClean="0">
                          <a:latin typeface="Cambria Math"/>
                        </a:rPr>
                        <m:t>=</m:t>
                      </m:r>
                      <m:sSub>
                        <m:sSubPr>
                          <m:ctrlPr>
                            <a:rPr lang="en-US" sz="2400" i="1">
                              <a:latin typeface="Cambria Math"/>
                            </a:rPr>
                          </m:ctrlPr>
                        </m:sSubPr>
                        <m:e>
                          <m:r>
                            <a:rPr lang="en-US" sz="2400" i="1" smtClean="0">
                              <a:latin typeface="Cambria Math"/>
                              <a:ea typeface="Cambria Math"/>
                            </a:rPr>
                            <m:t>𝜎</m:t>
                          </m:r>
                        </m:e>
                        <m:sub>
                          <m:r>
                            <a:rPr lang="en-US" sz="2400" i="1">
                              <a:latin typeface="Cambria Math"/>
                            </a:rPr>
                            <m:t>𝑡</m:t>
                          </m:r>
                        </m:sub>
                      </m:sSub>
                      <m:sSub>
                        <m:sSubPr>
                          <m:ctrlPr>
                            <a:rPr lang="en-US" sz="2400" i="1" smtClean="0">
                              <a:latin typeface="Cambria Math"/>
                            </a:rPr>
                          </m:ctrlPr>
                        </m:sSubPr>
                        <m:e>
                          <m:r>
                            <a:rPr lang="en-US" sz="2400" b="0" i="1" smtClean="0">
                              <a:latin typeface="Cambria Math"/>
                            </a:rPr>
                            <m:t>𝑍</m:t>
                          </m:r>
                        </m:e>
                        <m:sub>
                          <m:r>
                            <a:rPr lang="en-US" sz="2400" b="0" i="1" smtClean="0">
                              <a:latin typeface="Cambria Math"/>
                            </a:rPr>
                            <m:t>𝑡</m:t>
                          </m:r>
                        </m:sub>
                      </m:sSub>
                      <m:r>
                        <a:rPr lang="en-US" sz="2400" b="0" i="1" smtClean="0">
                          <a:latin typeface="Cambria Math"/>
                        </a:rPr>
                        <m:t>,</m:t>
                      </m:r>
                    </m:oMath>
                  </m:oMathPara>
                </a14:m>
                <a:endParaRPr lang="en-US" sz="2400" b="0" dirty="0" smtClean="0"/>
              </a:p>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a:ea typeface="Cambria Math"/>
                            </a:rPr>
                          </m:ctrlPr>
                        </m:sSubSupPr>
                        <m:e>
                          <m:r>
                            <a:rPr lang="en-US" sz="2400" i="1">
                              <a:latin typeface="Cambria Math"/>
                              <a:ea typeface="Cambria Math"/>
                            </a:rPr>
                            <m:t>𝜎</m:t>
                          </m:r>
                        </m:e>
                        <m:sub>
                          <m:r>
                            <a:rPr lang="en-US" sz="2400" b="0" i="1" smtClean="0">
                              <a:latin typeface="Cambria Math"/>
                              <a:ea typeface="Cambria Math"/>
                            </a:rPr>
                            <m:t>𝑡</m:t>
                          </m:r>
                        </m:sub>
                        <m:sup>
                          <m:r>
                            <a:rPr lang="en-US" sz="2400" b="0" i="1" smtClean="0">
                              <a:latin typeface="Cambria Math"/>
                              <a:ea typeface="Cambria Math"/>
                            </a:rPr>
                            <m:t>2</m:t>
                          </m:r>
                        </m:sup>
                      </m:sSubSup>
                      <m:r>
                        <a:rPr lang="en-US" sz="2400" b="0" i="1" smtClean="0">
                          <a:latin typeface="Cambria Math"/>
                          <a:ea typeface="Cambria Math"/>
                        </a:rPr>
                        <m:t>=7.89×</m:t>
                      </m:r>
                      <m:sSup>
                        <m:sSupPr>
                          <m:ctrlPr>
                            <a:rPr lang="en-US" sz="2400" b="0" i="1" smtClean="0">
                              <a:latin typeface="Cambria Math"/>
                              <a:ea typeface="Cambria Math"/>
                            </a:rPr>
                          </m:ctrlPr>
                        </m:sSupPr>
                        <m:e>
                          <m:r>
                            <a:rPr lang="en-US" sz="2400" i="1">
                              <a:latin typeface="Cambria Math"/>
                              <a:ea typeface="Cambria Math"/>
                            </a:rPr>
                            <m:t>10</m:t>
                          </m:r>
                        </m:e>
                        <m:sup>
                          <m:r>
                            <a:rPr lang="en-US" sz="2400" b="0" i="1" smtClean="0">
                              <a:latin typeface="Cambria Math"/>
                              <a:ea typeface="Cambria Math"/>
                            </a:rPr>
                            <m:t>6</m:t>
                          </m:r>
                        </m:sup>
                      </m:sSup>
                      <m:r>
                        <a:rPr lang="en-US" sz="2400" b="0" i="1" smtClean="0">
                          <a:latin typeface="Cambria Math"/>
                          <a:ea typeface="Cambria Math"/>
                        </a:rPr>
                        <m:t>+0.0804</m:t>
                      </m:r>
                      <m:sSubSup>
                        <m:sSubSupPr>
                          <m:ctrlPr>
                            <a:rPr lang="en-US" sz="2400" i="1">
                              <a:latin typeface="Cambria Math"/>
                              <a:ea typeface="Cambria Math"/>
                            </a:rPr>
                          </m:ctrlPr>
                        </m:sSubSupPr>
                        <m:e>
                          <m:r>
                            <a:rPr lang="en-US" sz="2400" i="1" smtClean="0">
                              <a:latin typeface="Cambria Math"/>
                              <a:ea typeface="Cambria Math"/>
                            </a:rPr>
                            <m:t>𝜀</m:t>
                          </m:r>
                        </m:e>
                        <m:sub>
                          <m:r>
                            <a:rPr lang="en-US" sz="2400" i="1">
                              <a:latin typeface="Cambria Math"/>
                              <a:ea typeface="Cambria Math"/>
                            </a:rPr>
                            <m:t>𝑡</m:t>
                          </m:r>
                          <m:r>
                            <a:rPr lang="en-US" sz="2400" b="0" i="1" smtClean="0">
                              <a:latin typeface="Cambria Math"/>
                              <a:ea typeface="Cambria Math"/>
                            </a:rPr>
                            <m:t>−1</m:t>
                          </m:r>
                        </m:sub>
                        <m:sup>
                          <m:r>
                            <a:rPr lang="en-US" sz="2400" i="1">
                              <a:latin typeface="Cambria Math"/>
                              <a:ea typeface="Cambria Math"/>
                            </a:rPr>
                            <m:t>2</m:t>
                          </m:r>
                        </m:sup>
                      </m:sSubSup>
                      <m:r>
                        <a:rPr lang="en-US" sz="2400" b="0" i="1" smtClean="0">
                          <a:latin typeface="Cambria Math"/>
                          <a:ea typeface="Cambria Math"/>
                        </a:rPr>
                        <m:t>+0.9041</m:t>
                      </m:r>
                      <m:sSubSup>
                        <m:sSubSupPr>
                          <m:ctrlPr>
                            <a:rPr lang="en-US" sz="2400" i="1">
                              <a:latin typeface="Cambria Math"/>
                              <a:ea typeface="Cambria Math"/>
                            </a:rPr>
                          </m:ctrlPr>
                        </m:sSubSupPr>
                        <m:e>
                          <m:r>
                            <a:rPr lang="en-US" sz="2400" i="1">
                              <a:latin typeface="Cambria Math"/>
                              <a:ea typeface="Cambria Math"/>
                            </a:rPr>
                            <m:t>𝜎</m:t>
                          </m:r>
                        </m:e>
                        <m:sub>
                          <m:r>
                            <a:rPr lang="en-US" sz="2400" i="1">
                              <a:latin typeface="Cambria Math"/>
                              <a:ea typeface="Cambria Math"/>
                            </a:rPr>
                            <m:t>𝑡</m:t>
                          </m:r>
                          <m:r>
                            <a:rPr lang="en-US" sz="2400" b="0" i="1" smtClean="0">
                              <a:latin typeface="Cambria Math"/>
                              <a:ea typeface="Cambria Math"/>
                            </a:rPr>
                            <m:t>−1</m:t>
                          </m:r>
                        </m:sub>
                        <m:sup>
                          <m:r>
                            <a:rPr lang="en-US" sz="2400" i="1">
                              <a:latin typeface="Cambria Math"/>
                              <a:ea typeface="Cambria Math"/>
                            </a:rPr>
                            <m:t>2</m:t>
                          </m:r>
                        </m:sup>
                      </m:sSubSup>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1676401" y="4648200"/>
                <a:ext cx="6248400" cy="1575816"/>
              </a:xfrm>
              <a:prstGeom prst="rect">
                <a:avLst/>
              </a:prstGeom>
              <a:blipFill rotWithShape="1">
                <a:blip r:embed="rId2" cstate="print"/>
                <a:stretch>
                  <a:fillRect/>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7F5CE407-6216-4202-80E4-A30DC2F709B2}" type="slidenum">
              <a:rPr lang="en-US" smtClean="0">
                <a:solidFill>
                  <a:prstClr val="white"/>
                </a:solidFill>
              </a:rPr>
              <a:pPr/>
              <a:t>72</a:t>
            </a:fld>
            <a:endParaRPr lang="en-US">
              <a:solidFill>
                <a:prstClr val="white"/>
              </a:solidFill>
            </a:endParaRPr>
          </a:p>
        </p:txBody>
      </p:sp>
    </p:spTree>
    <p:extLst>
      <p:ext uri="{BB962C8B-B14F-4D97-AF65-F5344CB8AC3E}">
        <p14:creationId xmlns:p14="http://schemas.microsoft.com/office/powerpoint/2010/main" val="153138769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zh-CN" dirty="0" smtClean="0"/>
              <a:t>Fitting GARCH(1,1)</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1676401" y="4953000"/>
                <a:ext cx="6248400" cy="12064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b="0" i="1" smtClean="0">
                              <a:latin typeface="Cambria Math"/>
                            </a:rPr>
                            <m:t>𝑟</m:t>
                          </m:r>
                        </m:e>
                        <m:sub>
                          <m:r>
                            <a:rPr lang="en-US" sz="2400" b="0" i="1" smtClean="0">
                              <a:latin typeface="Cambria Math"/>
                            </a:rPr>
                            <m:t>𝑡</m:t>
                          </m:r>
                        </m:sub>
                      </m:sSub>
                      <m:r>
                        <a:rPr lang="en-US" sz="2400" b="0" i="1" smtClean="0">
                          <a:latin typeface="Cambria Math"/>
                        </a:rPr>
                        <m:t>=</m:t>
                      </m:r>
                      <m:r>
                        <m:rPr>
                          <m:nor/>
                        </m:rPr>
                        <a:rPr lang="en-US" sz="2400" dirty="0"/>
                        <m:t>0.00178</m:t>
                      </m:r>
                      <m:r>
                        <m:rPr>
                          <m:nor/>
                        </m:rPr>
                        <a:rPr lang="en-US" sz="2400" b="0" i="0" dirty="0" smtClean="0"/>
                        <m:t>9</m:t>
                      </m:r>
                      <m:r>
                        <a:rPr lang="en-US" sz="2400" b="0" i="1" smtClean="0">
                          <a:latin typeface="Cambria Math"/>
                        </a:rPr>
                        <m:t>+</m:t>
                      </m:r>
                      <m:sSub>
                        <m:sSubPr>
                          <m:ctrlPr>
                            <a:rPr lang="en-US" sz="2400" b="0" i="1" smtClean="0">
                              <a:latin typeface="Cambria Math"/>
                            </a:rPr>
                          </m:ctrlPr>
                        </m:sSubPr>
                        <m:e>
                          <m:r>
                            <a:rPr lang="en-US" sz="2400" b="0" i="1" smtClean="0">
                              <a:latin typeface="Cambria Math"/>
                              <a:ea typeface="Cambria Math"/>
                            </a:rPr>
                            <m:t>𝜀</m:t>
                          </m:r>
                        </m:e>
                        <m:sub>
                          <m:r>
                            <a:rPr lang="en-US" sz="2400" b="0" i="1" smtClean="0">
                              <a:latin typeface="Cambria Math"/>
                            </a:rPr>
                            <m:t>𝑡</m:t>
                          </m:r>
                        </m:sub>
                      </m:sSub>
                      <m:r>
                        <a:rPr lang="en-US" sz="2400" b="0" i="1" smtClean="0">
                          <a:latin typeface="Cambria Math"/>
                        </a:rPr>
                        <m:t>,</m:t>
                      </m:r>
                    </m:oMath>
                  </m:oMathPara>
                </a14:m>
                <a:endParaRPr lang="en-US" sz="2400" dirty="0">
                  <a:ea typeface="SimSun"/>
                </a:endParaRPr>
              </a:p>
              <a:p>
                <a:pPr/>
                <a14:m>
                  <m:oMathPara xmlns:m="http://schemas.openxmlformats.org/officeDocument/2006/math">
                    <m:oMathParaPr>
                      <m:jc m:val="centerGroup"/>
                    </m:oMathParaPr>
                    <m:oMath xmlns:m="http://schemas.openxmlformats.org/officeDocument/2006/math">
                      <m:sSub>
                        <m:sSubPr>
                          <m:ctrlPr>
                            <a:rPr lang="en-US" sz="2400" i="1">
                              <a:latin typeface="Cambria Math"/>
                            </a:rPr>
                          </m:ctrlPr>
                        </m:sSubPr>
                        <m:e>
                          <m:r>
                            <a:rPr lang="en-US" sz="2400" i="1">
                              <a:latin typeface="Cambria Math"/>
                              <a:ea typeface="Cambria Math"/>
                            </a:rPr>
                            <m:t>𝜀</m:t>
                          </m:r>
                        </m:e>
                        <m:sub>
                          <m:r>
                            <a:rPr lang="en-US" sz="2400" i="1">
                              <a:latin typeface="Cambria Math"/>
                            </a:rPr>
                            <m:t>𝑡</m:t>
                          </m:r>
                        </m:sub>
                      </m:sSub>
                      <m:r>
                        <a:rPr lang="en-US" sz="2400" b="0" i="1" smtClean="0">
                          <a:latin typeface="Cambria Math"/>
                        </a:rPr>
                        <m:t>=</m:t>
                      </m:r>
                      <m:sSub>
                        <m:sSubPr>
                          <m:ctrlPr>
                            <a:rPr lang="en-US" sz="2400" i="1">
                              <a:latin typeface="Cambria Math"/>
                            </a:rPr>
                          </m:ctrlPr>
                        </m:sSubPr>
                        <m:e>
                          <m:r>
                            <a:rPr lang="en-US" sz="2400" i="1" smtClean="0">
                              <a:latin typeface="Cambria Math"/>
                              <a:ea typeface="Cambria Math"/>
                            </a:rPr>
                            <m:t>𝜎</m:t>
                          </m:r>
                        </m:e>
                        <m:sub>
                          <m:r>
                            <a:rPr lang="en-US" sz="2400" i="1">
                              <a:latin typeface="Cambria Math"/>
                            </a:rPr>
                            <m:t>𝑡</m:t>
                          </m:r>
                        </m:sub>
                      </m:sSub>
                      <m:sSub>
                        <m:sSubPr>
                          <m:ctrlPr>
                            <a:rPr lang="en-US" sz="2400" i="1" smtClean="0">
                              <a:latin typeface="Cambria Math"/>
                            </a:rPr>
                          </m:ctrlPr>
                        </m:sSubPr>
                        <m:e>
                          <m:r>
                            <a:rPr lang="en-US" sz="2400" b="0" i="1" smtClean="0">
                              <a:latin typeface="Cambria Math"/>
                            </a:rPr>
                            <m:t>𝑍</m:t>
                          </m:r>
                        </m:e>
                        <m:sub>
                          <m:r>
                            <a:rPr lang="en-US" sz="2400" b="0" i="1" smtClean="0">
                              <a:latin typeface="Cambria Math"/>
                            </a:rPr>
                            <m:t>𝑡</m:t>
                          </m:r>
                        </m:sub>
                      </m:sSub>
                      <m:r>
                        <a:rPr lang="en-US" sz="2400" b="0" i="1" smtClean="0">
                          <a:latin typeface="Cambria Math"/>
                        </a:rPr>
                        <m:t>,</m:t>
                      </m:r>
                    </m:oMath>
                  </m:oMathPara>
                </a14:m>
                <a:endParaRPr lang="en-US" sz="2400" b="0" dirty="0" smtClean="0"/>
              </a:p>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a:ea typeface="Cambria Math"/>
                            </a:rPr>
                          </m:ctrlPr>
                        </m:sSubSupPr>
                        <m:e>
                          <m:r>
                            <a:rPr lang="en-US" sz="2400" i="1">
                              <a:latin typeface="Cambria Math"/>
                              <a:ea typeface="Cambria Math"/>
                            </a:rPr>
                            <m:t>𝜎</m:t>
                          </m:r>
                        </m:e>
                        <m:sub>
                          <m:r>
                            <a:rPr lang="en-US" sz="2400" b="0" i="1" smtClean="0">
                              <a:latin typeface="Cambria Math"/>
                              <a:ea typeface="Cambria Math"/>
                            </a:rPr>
                            <m:t>𝑡</m:t>
                          </m:r>
                        </m:sub>
                        <m:sup>
                          <m:r>
                            <a:rPr lang="en-US" sz="2400" b="0" i="1" smtClean="0">
                              <a:latin typeface="Cambria Math"/>
                              <a:ea typeface="Cambria Math"/>
                            </a:rPr>
                            <m:t>2</m:t>
                          </m:r>
                        </m:sup>
                      </m:sSubSup>
                      <m:r>
                        <a:rPr lang="en-US" sz="2400" b="0" i="1" smtClean="0">
                          <a:latin typeface="Cambria Math"/>
                          <a:ea typeface="Cambria Math"/>
                        </a:rPr>
                        <m:t>=8.23×</m:t>
                      </m:r>
                      <m:sSup>
                        <m:sSupPr>
                          <m:ctrlPr>
                            <a:rPr lang="en-US" sz="2400" b="0" i="1" smtClean="0">
                              <a:latin typeface="Cambria Math"/>
                              <a:ea typeface="Cambria Math"/>
                            </a:rPr>
                          </m:ctrlPr>
                        </m:sSupPr>
                        <m:e>
                          <m:r>
                            <a:rPr lang="en-US" sz="2400" i="1">
                              <a:latin typeface="Cambria Math"/>
                              <a:ea typeface="Cambria Math"/>
                            </a:rPr>
                            <m:t>10</m:t>
                          </m:r>
                        </m:e>
                        <m:sup>
                          <m:r>
                            <a:rPr lang="en-US" sz="2400" b="0" i="1" smtClean="0">
                              <a:latin typeface="Cambria Math"/>
                              <a:ea typeface="Cambria Math"/>
                            </a:rPr>
                            <m:t>6</m:t>
                          </m:r>
                        </m:sup>
                      </m:sSup>
                      <m:r>
                        <a:rPr lang="en-US" sz="2400" b="0" i="1" smtClean="0">
                          <a:latin typeface="Cambria Math"/>
                          <a:ea typeface="Cambria Math"/>
                        </a:rPr>
                        <m:t>+0.0824</m:t>
                      </m:r>
                      <m:sSubSup>
                        <m:sSubSupPr>
                          <m:ctrlPr>
                            <a:rPr lang="en-US" sz="2400" i="1">
                              <a:latin typeface="Cambria Math"/>
                              <a:ea typeface="Cambria Math"/>
                            </a:rPr>
                          </m:ctrlPr>
                        </m:sSubSupPr>
                        <m:e>
                          <m:r>
                            <a:rPr lang="en-US" sz="2400" i="1" smtClean="0">
                              <a:latin typeface="Cambria Math"/>
                              <a:ea typeface="Cambria Math"/>
                            </a:rPr>
                            <m:t>𝜀</m:t>
                          </m:r>
                        </m:e>
                        <m:sub>
                          <m:r>
                            <a:rPr lang="en-US" sz="2400" i="1">
                              <a:latin typeface="Cambria Math"/>
                              <a:ea typeface="Cambria Math"/>
                            </a:rPr>
                            <m:t>𝑡</m:t>
                          </m:r>
                          <m:r>
                            <a:rPr lang="en-US" sz="2400" b="0" i="1" smtClean="0">
                              <a:latin typeface="Cambria Math"/>
                              <a:ea typeface="Cambria Math"/>
                            </a:rPr>
                            <m:t>−1</m:t>
                          </m:r>
                        </m:sub>
                        <m:sup>
                          <m:r>
                            <a:rPr lang="en-US" sz="2400" i="1">
                              <a:latin typeface="Cambria Math"/>
                              <a:ea typeface="Cambria Math"/>
                            </a:rPr>
                            <m:t>2</m:t>
                          </m:r>
                        </m:sup>
                      </m:sSubSup>
                      <m:r>
                        <a:rPr lang="en-US" sz="2400" b="0" i="1" smtClean="0">
                          <a:latin typeface="Cambria Math"/>
                          <a:ea typeface="Cambria Math"/>
                        </a:rPr>
                        <m:t>+0.9014</m:t>
                      </m:r>
                      <m:sSubSup>
                        <m:sSubSupPr>
                          <m:ctrlPr>
                            <a:rPr lang="en-US" sz="2400" i="1">
                              <a:latin typeface="Cambria Math"/>
                              <a:ea typeface="Cambria Math"/>
                            </a:rPr>
                          </m:ctrlPr>
                        </m:sSubSupPr>
                        <m:e>
                          <m:r>
                            <a:rPr lang="en-US" sz="2400" i="1">
                              <a:latin typeface="Cambria Math"/>
                              <a:ea typeface="Cambria Math"/>
                            </a:rPr>
                            <m:t>𝜎</m:t>
                          </m:r>
                        </m:e>
                        <m:sub>
                          <m:r>
                            <a:rPr lang="en-US" sz="2400" i="1">
                              <a:latin typeface="Cambria Math"/>
                              <a:ea typeface="Cambria Math"/>
                            </a:rPr>
                            <m:t>𝑡</m:t>
                          </m:r>
                          <m:r>
                            <a:rPr lang="en-US" sz="2400" b="0" i="1" smtClean="0">
                              <a:latin typeface="Cambria Math"/>
                              <a:ea typeface="Cambria Math"/>
                            </a:rPr>
                            <m:t>−1</m:t>
                          </m:r>
                        </m:sub>
                        <m:sup>
                          <m:r>
                            <a:rPr lang="en-US" sz="2400" i="1">
                              <a:latin typeface="Cambria Math"/>
                              <a:ea typeface="Cambria Math"/>
                            </a:rPr>
                            <m:t>2</m:t>
                          </m:r>
                        </m:sup>
                      </m:sSubSup>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1676401" y="4953000"/>
                <a:ext cx="6248400" cy="1206484"/>
              </a:xfrm>
              <a:prstGeom prst="rect">
                <a:avLst/>
              </a:prstGeom>
              <a:blipFill rotWithShape="1">
                <a:blip r:embed="rId2" cstate="print"/>
                <a:stretch>
                  <a:fillRect b="-508"/>
                </a:stretch>
              </a:blipFill>
            </p:spPr>
            <p:txBody>
              <a:bodyPr/>
              <a:lstStyle/>
              <a:p>
                <a:r>
                  <a:rPr lang="en-US">
                    <a:noFill/>
                  </a:rPr>
                  <a:t> </a:t>
                </a:r>
              </a:p>
            </p:txBody>
          </p:sp>
        </mc:Fallback>
      </mc:AlternateContent>
      <p:graphicFrame>
        <p:nvGraphicFramePr>
          <p:cNvPr id="3" name="Table 2"/>
          <p:cNvGraphicFramePr>
            <a:graphicFrameLocks noGrp="1"/>
          </p:cNvGraphicFramePr>
          <p:nvPr>
            <p:extLst>
              <p:ext uri="{D42A27DB-BD31-4B8C-83A1-F6EECF244321}">
                <p14:modId xmlns:p14="http://schemas.microsoft.com/office/powerpoint/2010/main" val="884952162"/>
              </p:ext>
            </p:extLst>
          </p:nvPr>
        </p:nvGraphicFramePr>
        <p:xfrm>
          <a:off x="1600201" y="1828803"/>
          <a:ext cx="6248399" cy="3140342"/>
        </p:xfrm>
        <a:graphic>
          <a:graphicData uri="http://schemas.openxmlformats.org/drawingml/2006/table">
            <a:tbl>
              <a:tblPr>
                <a:tableStyleId>{5C22544A-7EE6-4342-B048-85BDC9FD1C3A}</a:tableStyleId>
              </a:tblPr>
              <a:tblGrid>
                <a:gridCol w="1287274"/>
                <a:gridCol w="504440"/>
                <a:gridCol w="1223030"/>
                <a:gridCol w="1223030"/>
                <a:gridCol w="969621"/>
                <a:gridCol w="1041004"/>
              </a:tblGrid>
              <a:tr h="315891">
                <a:tc gridSpan="6">
                  <a:txBody>
                    <a:bodyPr/>
                    <a:lstStyle/>
                    <a:p>
                      <a:pPr marL="0" marR="0" algn="ctr">
                        <a:lnSpc>
                          <a:spcPct val="115000"/>
                        </a:lnSpc>
                        <a:spcBef>
                          <a:spcPts val="300"/>
                        </a:spcBef>
                        <a:spcAft>
                          <a:spcPts val="300"/>
                        </a:spcAft>
                      </a:pPr>
                      <a:r>
                        <a:rPr lang="en-US" sz="2000" dirty="0">
                          <a:effectLst/>
                        </a:rPr>
                        <a:t>Parameter Estimates</a:t>
                      </a:r>
                      <a:endParaRPr lang="en-US" sz="2000" dirty="0">
                        <a:effectLst/>
                        <a:latin typeface="Times New Roman"/>
                        <a:ea typeface="SimSun"/>
                      </a:endParaRPr>
                    </a:p>
                  </a:txBody>
                  <a:tcPr marL="38100" marR="3810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31781">
                <a:tc>
                  <a:txBody>
                    <a:bodyPr/>
                    <a:lstStyle/>
                    <a:p>
                      <a:pPr marL="0" marR="0">
                        <a:lnSpc>
                          <a:spcPct val="115000"/>
                        </a:lnSpc>
                        <a:spcBef>
                          <a:spcPts val="300"/>
                        </a:spcBef>
                        <a:spcAft>
                          <a:spcPts val="300"/>
                        </a:spcAft>
                      </a:pPr>
                      <a:r>
                        <a:rPr lang="en-US" sz="2000">
                          <a:effectLst/>
                        </a:rPr>
                        <a:t>Variable</a:t>
                      </a:r>
                      <a:endParaRPr lang="en-US" sz="2000">
                        <a:effectLst/>
                        <a:latin typeface="Times New Roman"/>
                        <a:ea typeface="SimSun"/>
                      </a:endParaRPr>
                    </a:p>
                  </a:txBody>
                  <a:tcPr marL="38100" marR="38100" marT="0" marB="0" anchor="b"/>
                </a:tc>
                <a:tc>
                  <a:txBody>
                    <a:bodyPr/>
                    <a:lstStyle/>
                    <a:p>
                      <a:pPr marL="0" marR="0" algn="r">
                        <a:lnSpc>
                          <a:spcPct val="115000"/>
                        </a:lnSpc>
                        <a:spcBef>
                          <a:spcPts val="300"/>
                        </a:spcBef>
                        <a:spcAft>
                          <a:spcPts val="300"/>
                        </a:spcAft>
                      </a:pPr>
                      <a:r>
                        <a:rPr lang="en-US" sz="2000">
                          <a:effectLst/>
                        </a:rPr>
                        <a:t>DF</a:t>
                      </a:r>
                      <a:endParaRPr lang="en-US" sz="2000">
                        <a:effectLst/>
                        <a:latin typeface="Times New Roman"/>
                        <a:ea typeface="SimSun"/>
                      </a:endParaRPr>
                    </a:p>
                  </a:txBody>
                  <a:tcPr marL="38100" marR="38100" marT="0" marB="0" anchor="b"/>
                </a:tc>
                <a:tc>
                  <a:txBody>
                    <a:bodyPr/>
                    <a:lstStyle/>
                    <a:p>
                      <a:pPr marL="0" marR="0" algn="r">
                        <a:lnSpc>
                          <a:spcPct val="115000"/>
                        </a:lnSpc>
                        <a:spcBef>
                          <a:spcPts val="300"/>
                        </a:spcBef>
                        <a:spcAft>
                          <a:spcPts val="300"/>
                        </a:spcAft>
                      </a:pPr>
                      <a:r>
                        <a:rPr lang="en-US" sz="2000" dirty="0">
                          <a:effectLst/>
                        </a:rPr>
                        <a:t>Estimate</a:t>
                      </a:r>
                      <a:endParaRPr lang="en-US" sz="2000" dirty="0">
                        <a:effectLst/>
                        <a:latin typeface="Times New Roman"/>
                        <a:ea typeface="SimSun"/>
                      </a:endParaRPr>
                    </a:p>
                  </a:txBody>
                  <a:tcPr marL="38100" marR="38100" marT="0" marB="0" anchor="b"/>
                </a:tc>
                <a:tc>
                  <a:txBody>
                    <a:bodyPr/>
                    <a:lstStyle/>
                    <a:p>
                      <a:pPr marL="0" marR="0" algn="r">
                        <a:lnSpc>
                          <a:spcPct val="115000"/>
                        </a:lnSpc>
                        <a:spcBef>
                          <a:spcPts val="300"/>
                        </a:spcBef>
                        <a:spcAft>
                          <a:spcPts val="300"/>
                        </a:spcAft>
                      </a:pPr>
                      <a:r>
                        <a:rPr lang="en-US" sz="2000">
                          <a:effectLst/>
                        </a:rPr>
                        <a:t>Standard Error</a:t>
                      </a:r>
                      <a:endParaRPr lang="en-US" sz="2000">
                        <a:effectLst/>
                        <a:latin typeface="Times New Roman"/>
                        <a:ea typeface="SimSun"/>
                      </a:endParaRPr>
                    </a:p>
                  </a:txBody>
                  <a:tcPr marL="38100" marR="38100" marT="0" marB="0" anchor="b"/>
                </a:tc>
                <a:tc>
                  <a:txBody>
                    <a:bodyPr/>
                    <a:lstStyle/>
                    <a:p>
                      <a:pPr marL="0" marR="0" algn="r">
                        <a:lnSpc>
                          <a:spcPct val="115000"/>
                        </a:lnSpc>
                        <a:spcBef>
                          <a:spcPts val="300"/>
                        </a:spcBef>
                        <a:spcAft>
                          <a:spcPts val="300"/>
                        </a:spcAft>
                      </a:pPr>
                      <a:r>
                        <a:rPr lang="en-US" sz="2000">
                          <a:effectLst/>
                        </a:rPr>
                        <a:t>t Value</a:t>
                      </a:r>
                      <a:endParaRPr lang="en-US" sz="2000">
                        <a:effectLst/>
                        <a:latin typeface="Times New Roman"/>
                        <a:ea typeface="SimSun"/>
                      </a:endParaRPr>
                    </a:p>
                  </a:txBody>
                  <a:tcPr marL="38100" marR="38100" marT="0" marB="0" anchor="b"/>
                </a:tc>
                <a:tc>
                  <a:txBody>
                    <a:bodyPr/>
                    <a:lstStyle/>
                    <a:p>
                      <a:pPr marL="0" marR="0" algn="r">
                        <a:lnSpc>
                          <a:spcPct val="115000"/>
                        </a:lnSpc>
                        <a:spcBef>
                          <a:spcPts val="300"/>
                        </a:spcBef>
                        <a:spcAft>
                          <a:spcPts val="300"/>
                        </a:spcAft>
                      </a:pPr>
                      <a:r>
                        <a:rPr lang="en-US" sz="2000">
                          <a:effectLst/>
                        </a:rPr>
                        <a:t>Approx</a:t>
                      </a:r>
                      <a:br>
                        <a:rPr lang="en-US" sz="2000">
                          <a:effectLst/>
                        </a:rPr>
                      </a:br>
                      <a:r>
                        <a:rPr lang="en-US" sz="2000">
                          <a:effectLst/>
                        </a:rPr>
                        <a:t>Pr &gt; |t|</a:t>
                      </a:r>
                      <a:endParaRPr lang="en-US" sz="2000">
                        <a:effectLst/>
                        <a:latin typeface="Times New Roman"/>
                        <a:ea typeface="SimSun"/>
                      </a:endParaRPr>
                    </a:p>
                  </a:txBody>
                  <a:tcPr marL="38100" marR="38100" marT="0" marB="0" anchor="b"/>
                </a:tc>
              </a:tr>
              <a:tr h="518611">
                <a:tc>
                  <a:txBody>
                    <a:bodyPr/>
                    <a:lstStyle/>
                    <a:p>
                      <a:pPr marL="0" marR="0">
                        <a:lnSpc>
                          <a:spcPct val="115000"/>
                        </a:lnSpc>
                        <a:spcBef>
                          <a:spcPts val="300"/>
                        </a:spcBef>
                        <a:spcAft>
                          <a:spcPts val="300"/>
                        </a:spcAft>
                      </a:pPr>
                      <a:r>
                        <a:rPr lang="en-US" sz="2000">
                          <a:effectLst/>
                        </a:rPr>
                        <a:t>Intercept</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1</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0.001789</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0.000500</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3.58</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0.0003</a:t>
                      </a:r>
                      <a:endParaRPr lang="en-US" sz="2000">
                        <a:effectLst/>
                        <a:latin typeface="Times New Roman"/>
                        <a:ea typeface="SimSun"/>
                      </a:endParaRPr>
                    </a:p>
                  </a:txBody>
                  <a:tcPr marL="38100" marR="38100" marT="0" marB="0"/>
                </a:tc>
              </a:tr>
              <a:tr h="518611">
                <a:tc>
                  <a:txBody>
                    <a:bodyPr/>
                    <a:lstStyle/>
                    <a:p>
                      <a:pPr marL="0" marR="0">
                        <a:lnSpc>
                          <a:spcPct val="115000"/>
                        </a:lnSpc>
                        <a:spcBef>
                          <a:spcPts val="300"/>
                        </a:spcBef>
                        <a:spcAft>
                          <a:spcPts val="300"/>
                        </a:spcAft>
                      </a:pPr>
                      <a:r>
                        <a:rPr lang="en-US" sz="2000">
                          <a:effectLst/>
                        </a:rPr>
                        <a:t>ARCH0</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1</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8.2257E-6</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1.7139E-6</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4.80</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&lt;.0001</a:t>
                      </a:r>
                      <a:endParaRPr lang="en-US" sz="2000">
                        <a:effectLst/>
                        <a:latin typeface="Times New Roman"/>
                        <a:ea typeface="SimSun"/>
                      </a:endParaRPr>
                    </a:p>
                  </a:txBody>
                  <a:tcPr marL="38100" marR="38100" marT="0" marB="0"/>
                </a:tc>
              </a:tr>
              <a:tr h="315891">
                <a:tc>
                  <a:txBody>
                    <a:bodyPr/>
                    <a:lstStyle/>
                    <a:p>
                      <a:pPr marL="0" marR="0">
                        <a:lnSpc>
                          <a:spcPct val="115000"/>
                        </a:lnSpc>
                        <a:spcBef>
                          <a:spcPts val="300"/>
                        </a:spcBef>
                        <a:spcAft>
                          <a:spcPts val="300"/>
                        </a:spcAft>
                      </a:pPr>
                      <a:r>
                        <a:rPr lang="en-US" sz="2000">
                          <a:effectLst/>
                        </a:rPr>
                        <a:t>ARCH1</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1</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0.0824</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0.0103</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8.04</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&lt;.0001</a:t>
                      </a:r>
                      <a:endParaRPr lang="en-US" sz="2000">
                        <a:effectLst/>
                        <a:latin typeface="Times New Roman"/>
                        <a:ea typeface="SimSun"/>
                      </a:endParaRPr>
                    </a:p>
                  </a:txBody>
                  <a:tcPr marL="38100" marR="38100" marT="0" marB="0"/>
                </a:tc>
              </a:tr>
              <a:tr h="518611">
                <a:tc>
                  <a:txBody>
                    <a:bodyPr/>
                    <a:lstStyle/>
                    <a:p>
                      <a:pPr marL="0" marR="0">
                        <a:lnSpc>
                          <a:spcPct val="115000"/>
                        </a:lnSpc>
                        <a:spcBef>
                          <a:spcPts val="300"/>
                        </a:spcBef>
                        <a:spcAft>
                          <a:spcPts val="300"/>
                        </a:spcAft>
                      </a:pPr>
                      <a:r>
                        <a:rPr lang="en-US" sz="2000">
                          <a:effectLst/>
                        </a:rPr>
                        <a:t>GARCH1</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1</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0.9014</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0.0114</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a:effectLst/>
                        </a:rPr>
                        <a:t>78.91</a:t>
                      </a:r>
                      <a:endParaRPr lang="en-US" sz="20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2000" dirty="0">
                          <a:effectLst/>
                        </a:rPr>
                        <a:t>&lt;.0001</a:t>
                      </a:r>
                      <a:endParaRPr lang="en-US" sz="2000" dirty="0">
                        <a:effectLst/>
                        <a:latin typeface="Times New Roman"/>
                        <a:ea typeface="SimSun"/>
                      </a:endParaRPr>
                    </a:p>
                  </a:txBody>
                  <a:tcPr marL="38100" marR="38100" marT="0" marB="0"/>
                </a:tc>
              </a:tr>
            </a:tbl>
          </a:graphicData>
        </a:graphic>
      </p:graphicFrame>
      <p:sp>
        <p:nvSpPr>
          <p:cNvPr id="4" name="Slide Number Placeholder 3"/>
          <p:cNvSpPr>
            <a:spLocks noGrp="1"/>
          </p:cNvSpPr>
          <p:nvPr>
            <p:ph type="sldNum" sz="quarter" idx="12"/>
          </p:nvPr>
        </p:nvSpPr>
        <p:spPr/>
        <p:txBody>
          <a:bodyPr/>
          <a:lstStyle/>
          <a:p>
            <a:fld id="{7F5CE407-6216-4202-80E4-A30DC2F709B2}" type="slidenum">
              <a:rPr lang="en-US" smtClean="0">
                <a:solidFill>
                  <a:prstClr val="white"/>
                </a:solidFill>
              </a:rPr>
              <a:pPr/>
              <a:t>73</a:t>
            </a:fld>
            <a:endParaRPr lang="en-US">
              <a:solidFill>
                <a:prstClr val="white"/>
              </a:solidFill>
            </a:endParaRPr>
          </a:p>
        </p:txBody>
      </p:sp>
    </p:spTree>
    <p:extLst>
      <p:ext uri="{BB962C8B-B14F-4D97-AF65-F5344CB8AC3E}">
        <p14:creationId xmlns:p14="http://schemas.microsoft.com/office/powerpoint/2010/main" val="235491330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Model Comparison</a:t>
            </a:r>
            <a:endParaRPr lang="en-US" dirty="0"/>
          </a:p>
        </p:txBody>
      </p:sp>
      <p:sp>
        <p:nvSpPr>
          <p:cNvPr id="3" name="Content Placeholder 2"/>
          <p:cNvSpPr>
            <a:spLocks noGrp="1"/>
          </p:cNvSpPr>
          <p:nvPr>
            <p:ph idx="1"/>
          </p:nvPr>
        </p:nvSpPr>
        <p:spPr/>
        <p:txBody>
          <a:bodyPr/>
          <a:lstStyle/>
          <a:p>
            <a:pPr marL="0" indent="0">
              <a:buNone/>
            </a:pPr>
            <a:r>
              <a:rPr lang="en-US" dirty="0" smtClean="0">
                <a:solidFill>
                  <a:schemeClr val="tx1"/>
                </a:solidFill>
              </a:rPr>
              <a:t>	AR(1)-GARCH(1,1)			GARCH(1,1)</a:t>
            </a:r>
            <a:endParaRPr lang="en-US"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476249259"/>
              </p:ext>
            </p:extLst>
          </p:nvPr>
        </p:nvGraphicFramePr>
        <p:xfrm>
          <a:off x="381000" y="2362200"/>
          <a:ext cx="4267200" cy="3706029"/>
        </p:xfrm>
        <a:graphic>
          <a:graphicData uri="http://schemas.openxmlformats.org/drawingml/2006/table">
            <a:tbl>
              <a:tblPr>
                <a:tableStyleId>{5C22544A-7EE6-4342-B048-85BDC9FD1C3A}</a:tableStyleId>
              </a:tblPr>
              <a:tblGrid>
                <a:gridCol w="1203570"/>
                <a:gridCol w="930030"/>
                <a:gridCol w="1203570"/>
                <a:gridCol w="930030"/>
              </a:tblGrid>
              <a:tr h="253887">
                <a:tc gridSpan="4">
                  <a:txBody>
                    <a:bodyPr/>
                    <a:lstStyle/>
                    <a:p>
                      <a:pPr marL="0" marR="0" algn="ctr">
                        <a:lnSpc>
                          <a:spcPct val="115000"/>
                        </a:lnSpc>
                        <a:spcBef>
                          <a:spcPts val="300"/>
                        </a:spcBef>
                        <a:spcAft>
                          <a:spcPts val="300"/>
                        </a:spcAft>
                      </a:pPr>
                      <a:r>
                        <a:rPr lang="en-US" sz="1400" dirty="0">
                          <a:effectLst/>
                        </a:rPr>
                        <a:t>GARCH Estimates</a:t>
                      </a:r>
                      <a:endParaRPr lang="en-US" sz="1400" dirty="0">
                        <a:effectLst/>
                        <a:latin typeface="Times New Roman"/>
                        <a:ea typeface="SimSun"/>
                      </a:endParaRPr>
                    </a:p>
                  </a:txBody>
                  <a:tcPr marL="38100" marR="38100"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279513">
                <a:tc>
                  <a:txBody>
                    <a:bodyPr/>
                    <a:lstStyle/>
                    <a:p>
                      <a:pPr marL="0" marR="0">
                        <a:lnSpc>
                          <a:spcPct val="115000"/>
                        </a:lnSpc>
                        <a:spcBef>
                          <a:spcPts val="300"/>
                        </a:spcBef>
                        <a:spcAft>
                          <a:spcPts val="300"/>
                        </a:spcAft>
                      </a:pPr>
                      <a:r>
                        <a:rPr lang="en-US" sz="1400">
                          <a:effectLst/>
                        </a:rPr>
                        <a:t>SSE</a:t>
                      </a:r>
                      <a:endParaRPr lang="en-US" sz="14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1400">
                          <a:effectLst/>
                        </a:rPr>
                        <a:t>0.53505391</a:t>
                      </a:r>
                      <a:endParaRPr lang="en-US" sz="1400">
                        <a:effectLst/>
                        <a:latin typeface="Times New Roman"/>
                        <a:ea typeface="SimSun"/>
                      </a:endParaRPr>
                    </a:p>
                  </a:txBody>
                  <a:tcPr marL="38100" marR="38100" marT="0" marB="0"/>
                </a:tc>
                <a:tc>
                  <a:txBody>
                    <a:bodyPr/>
                    <a:lstStyle/>
                    <a:p>
                      <a:pPr marL="0" marR="0">
                        <a:lnSpc>
                          <a:spcPct val="115000"/>
                        </a:lnSpc>
                        <a:spcBef>
                          <a:spcPts val="300"/>
                        </a:spcBef>
                        <a:spcAft>
                          <a:spcPts val="300"/>
                        </a:spcAft>
                      </a:pPr>
                      <a:r>
                        <a:rPr lang="en-US" sz="1400">
                          <a:effectLst/>
                        </a:rPr>
                        <a:t>Observations</a:t>
                      </a:r>
                      <a:endParaRPr lang="en-US" sz="14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1400">
                          <a:effectLst/>
                        </a:rPr>
                        <a:t>1258</a:t>
                      </a:r>
                      <a:endParaRPr lang="en-US" sz="1400">
                        <a:effectLst/>
                        <a:latin typeface="Times New Roman"/>
                        <a:ea typeface="SimSun"/>
                      </a:endParaRPr>
                    </a:p>
                  </a:txBody>
                  <a:tcPr marL="38100" marR="38100" marT="0" marB="0"/>
                </a:tc>
              </a:tr>
              <a:tr h="419324">
                <a:tc>
                  <a:txBody>
                    <a:bodyPr/>
                    <a:lstStyle/>
                    <a:p>
                      <a:pPr marL="0" marR="0">
                        <a:lnSpc>
                          <a:spcPct val="115000"/>
                        </a:lnSpc>
                        <a:spcBef>
                          <a:spcPts val="300"/>
                        </a:spcBef>
                        <a:spcAft>
                          <a:spcPts val="300"/>
                        </a:spcAft>
                      </a:pPr>
                      <a:r>
                        <a:rPr lang="en-US" sz="1400">
                          <a:effectLst/>
                        </a:rPr>
                        <a:t>MSE</a:t>
                      </a:r>
                      <a:endParaRPr lang="en-US" sz="14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1400">
                          <a:effectLst/>
                        </a:rPr>
                        <a:t>0.0004253</a:t>
                      </a:r>
                      <a:endParaRPr lang="en-US" sz="1400">
                        <a:effectLst/>
                        <a:latin typeface="Times New Roman"/>
                        <a:ea typeface="SimSun"/>
                      </a:endParaRPr>
                    </a:p>
                  </a:txBody>
                  <a:tcPr marL="38100" marR="38100" marT="0" marB="0"/>
                </a:tc>
                <a:tc>
                  <a:txBody>
                    <a:bodyPr/>
                    <a:lstStyle/>
                    <a:p>
                      <a:pPr marL="0" marR="0">
                        <a:lnSpc>
                          <a:spcPct val="115000"/>
                        </a:lnSpc>
                        <a:spcBef>
                          <a:spcPts val="300"/>
                        </a:spcBef>
                        <a:spcAft>
                          <a:spcPts val="300"/>
                        </a:spcAft>
                      </a:pPr>
                      <a:r>
                        <a:rPr lang="en-US" sz="1400" dirty="0" err="1">
                          <a:effectLst/>
                        </a:rPr>
                        <a:t>Uncond</a:t>
                      </a:r>
                      <a:r>
                        <a:rPr lang="en-US" sz="1400" dirty="0">
                          <a:effectLst/>
                        </a:rPr>
                        <a:t> </a:t>
                      </a:r>
                      <a:r>
                        <a:rPr lang="en-US" sz="1400" dirty="0" err="1">
                          <a:effectLst/>
                        </a:rPr>
                        <a:t>Var</a:t>
                      </a:r>
                      <a:endParaRPr lang="en-US" sz="1400" dirty="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1400">
                          <a:effectLst/>
                        </a:rPr>
                        <a:t>0.00050829</a:t>
                      </a:r>
                      <a:endParaRPr lang="en-US" sz="1400">
                        <a:effectLst/>
                        <a:latin typeface="Times New Roman"/>
                        <a:ea typeface="SimSun"/>
                      </a:endParaRPr>
                    </a:p>
                  </a:txBody>
                  <a:tcPr marL="38100" marR="38100" marT="0" marB="0"/>
                </a:tc>
              </a:tr>
              <a:tr h="419324">
                <a:tc>
                  <a:txBody>
                    <a:bodyPr/>
                    <a:lstStyle/>
                    <a:p>
                      <a:pPr marL="0" marR="0">
                        <a:lnSpc>
                          <a:spcPct val="115000"/>
                        </a:lnSpc>
                        <a:spcBef>
                          <a:spcPts val="300"/>
                        </a:spcBef>
                        <a:spcAft>
                          <a:spcPts val="300"/>
                        </a:spcAft>
                      </a:pPr>
                      <a:r>
                        <a:rPr lang="en-US" sz="1400">
                          <a:effectLst/>
                        </a:rPr>
                        <a:t>Log Likelihood</a:t>
                      </a:r>
                      <a:endParaRPr lang="en-US" sz="14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1400" dirty="0">
                          <a:solidFill>
                            <a:schemeClr val="accent6"/>
                          </a:solidFill>
                          <a:effectLst/>
                        </a:rPr>
                        <a:t>3208.05084</a:t>
                      </a:r>
                      <a:endParaRPr lang="en-US" sz="1400" dirty="0">
                        <a:solidFill>
                          <a:schemeClr val="accent6"/>
                        </a:solidFill>
                        <a:effectLst/>
                        <a:latin typeface="Times New Roman"/>
                        <a:ea typeface="SimSun"/>
                      </a:endParaRPr>
                    </a:p>
                  </a:txBody>
                  <a:tcPr marL="38100" marR="38100" marT="0" marB="0"/>
                </a:tc>
                <a:tc>
                  <a:txBody>
                    <a:bodyPr/>
                    <a:lstStyle/>
                    <a:p>
                      <a:pPr marL="0" marR="0">
                        <a:lnSpc>
                          <a:spcPct val="115000"/>
                        </a:lnSpc>
                        <a:spcBef>
                          <a:spcPts val="300"/>
                        </a:spcBef>
                        <a:spcAft>
                          <a:spcPts val="300"/>
                        </a:spcAft>
                      </a:pPr>
                      <a:r>
                        <a:rPr lang="en-US" sz="1400">
                          <a:effectLst/>
                        </a:rPr>
                        <a:t>Total R-Square</a:t>
                      </a:r>
                      <a:endParaRPr lang="en-US" sz="14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1400">
                          <a:effectLst/>
                        </a:rPr>
                        <a:t>0.0048</a:t>
                      </a:r>
                      <a:endParaRPr lang="en-US" sz="1400">
                        <a:effectLst/>
                        <a:latin typeface="Times New Roman"/>
                        <a:ea typeface="SimSun"/>
                      </a:endParaRPr>
                    </a:p>
                  </a:txBody>
                  <a:tcPr marL="38100" marR="38100" marT="0" marB="0"/>
                </a:tc>
              </a:tr>
              <a:tr h="342121">
                <a:tc>
                  <a:txBody>
                    <a:bodyPr/>
                    <a:lstStyle/>
                    <a:p>
                      <a:pPr marL="0" marR="0">
                        <a:lnSpc>
                          <a:spcPct val="115000"/>
                        </a:lnSpc>
                        <a:spcBef>
                          <a:spcPts val="300"/>
                        </a:spcBef>
                        <a:spcAft>
                          <a:spcPts val="300"/>
                        </a:spcAft>
                      </a:pPr>
                      <a:r>
                        <a:rPr lang="en-US" sz="1400">
                          <a:effectLst/>
                        </a:rPr>
                        <a:t>SBC</a:t>
                      </a:r>
                      <a:endParaRPr lang="en-US" sz="14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1400" dirty="0">
                          <a:solidFill>
                            <a:schemeClr val="accent6"/>
                          </a:solidFill>
                          <a:effectLst/>
                        </a:rPr>
                        <a:t>-6380.4153</a:t>
                      </a:r>
                      <a:endParaRPr lang="en-US" sz="1400" dirty="0">
                        <a:solidFill>
                          <a:schemeClr val="accent6"/>
                        </a:solidFill>
                        <a:effectLst/>
                        <a:latin typeface="Times New Roman"/>
                        <a:ea typeface="SimSun"/>
                      </a:endParaRPr>
                    </a:p>
                  </a:txBody>
                  <a:tcPr marL="38100" marR="38100" marT="0" marB="0"/>
                </a:tc>
                <a:tc>
                  <a:txBody>
                    <a:bodyPr/>
                    <a:lstStyle/>
                    <a:p>
                      <a:pPr marL="0" marR="0">
                        <a:lnSpc>
                          <a:spcPct val="115000"/>
                        </a:lnSpc>
                        <a:spcBef>
                          <a:spcPts val="300"/>
                        </a:spcBef>
                        <a:spcAft>
                          <a:spcPts val="300"/>
                        </a:spcAft>
                      </a:pPr>
                      <a:r>
                        <a:rPr lang="en-US" sz="1400">
                          <a:effectLst/>
                        </a:rPr>
                        <a:t>AIC</a:t>
                      </a:r>
                      <a:endParaRPr lang="en-US" sz="14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1400" dirty="0">
                          <a:solidFill>
                            <a:schemeClr val="accent6"/>
                          </a:solidFill>
                          <a:effectLst/>
                        </a:rPr>
                        <a:t>-6406.1017</a:t>
                      </a:r>
                      <a:endParaRPr lang="en-US" sz="1400" dirty="0">
                        <a:solidFill>
                          <a:schemeClr val="accent6"/>
                        </a:solidFill>
                        <a:effectLst/>
                        <a:latin typeface="Times New Roman"/>
                        <a:ea typeface="SimSun"/>
                      </a:endParaRPr>
                    </a:p>
                  </a:txBody>
                  <a:tcPr marL="38100" marR="38100" marT="0" marB="0"/>
                </a:tc>
              </a:tr>
              <a:tr h="419324">
                <a:tc>
                  <a:txBody>
                    <a:bodyPr/>
                    <a:lstStyle/>
                    <a:p>
                      <a:pPr marL="0" marR="0">
                        <a:lnSpc>
                          <a:spcPct val="115000"/>
                        </a:lnSpc>
                        <a:spcBef>
                          <a:spcPts val="300"/>
                        </a:spcBef>
                        <a:spcAft>
                          <a:spcPts val="300"/>
                        </a:spcAft>
                      </a:pPr>
                      <a:r>
                        <a:rPr lang="en-US" sz="1400">
                          <a:effectLst/>
                        </a:rPr>
                        <a:t>MAE</a:t>
                      </a:r>
                      <a:endParaRPr lang="en-US" sz="14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1400">
                          <a:effectLst/>
                        </a:rPr>
                        <a:t>0.01438744</a:t>
                      </a:r>
                      <a:endParaRPr lang="en-US" sz="1400">
                        <a:effectLst/>
                        <a:latin typeface="Times New Roman"/>
                        <a:ea typeface="SimSun"/>
                      </a:endParaRPr>
                    </a:p>
                  </a:txBody>
                  <a:tcPr marL="38100" marR="38100" marT="0" marB="0"/>
                </a:tc>
                <a:tc>
                  <a:txBody>
                    <a:bodyPr/>
                    <a:lstStyle/>
                    <a:p>
                      <a:pPr marL="0" marR="0">
                        <a:lnSpc>
                          <a:spcPct val="115000"/>
                        </a:lnSpc>
                        <a:spcBef>
                          <a:spcPts val="300"/>
                        </a:spcBef>
                        <a:spcAft>
                          <a:spcPts val="300"/>
                        </a:spcAft>
                      </a:pPr>
                      <a:r>
                        <a:rPr lang="en-US" sz="1400">
                          <a:effectLst/>
                        </a:rPr>
                        <a:t>AICC</a:t>
                      </a:r>
                      <a:endParaRPr lang="en-US" sz="14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1400" dirty="0">
                          <a:solidFill>
                            <a:schemeClr val="accent6"/>
                          </a:solidFill>
                          <a:effectLst/>
                        </a:rPr>
                        <a:t>-6406.0538</a:t>
                      </a:r>
                      <a:endParaRPr lang="en-US" sz="1400" dirty="0">
                        <a:solidFill>
                          <a:schemeClr val="accent6"/>
                        </a:solidFill>
                        <a:effectLst/>
                        <a:latin typeface="Times New Roman"/>
                        <a:ea typeface="SimSun"/>
                      </a:endParaRPr>
                    </a:p>
                  </a:txBody>
                  <a:tcPr marL="38100" marR="38100" marT="0" marB="0"/>
                </a:tc>
              </a:tr>
              <a:tr h="419324">
                <a:tc>
                  <a:txBody>
                    <a:bodyPr/>
                    <a:lstStyle/>
                    <a:p>
                      <a:pPr marL="0" marR="0">
                        <a:lnSpc>
                          <a:spcPct val="115000"/>
                        </a:lnSpc>
                        <a:spcBef>
                          <a:spcPts val="300"/>
                        </a:spcBef>
                        <a:spcAft>
                          <a:spcPts val="300"/>
                        </a:spcAft>
                      </a:pPr>
                      <a:r>
                        <a:rPr lang="en-US" sz="1400">
                          <a:effectLst/>
                        </a:rPr>
                        <a:t>MAPE</a:t>
                      </a:r>
                      <a:endParaRPr lang="en-US" sz="14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1400">
                          <a:effectLst/>
                        </a:rPr>
                        <a:t>115.691692</a:t>
                      </a:r>
                      <a:endParaRPr lang="en-US" sz="1400">
                        <a:effectLst/>
                        <a:latin typeface="Times New Roman"/>
                        <a:ea typeface="SimSun"/>
                      </a:endParaRPr>
                    </a:p>
                  </a:txBody>
                  <a:tcPr marL="38100" marR="38100" marT="0" marB="0"/>
                </a:tc>
                <a:tc>
                  <a:txBody>
                    <a:bodyPr/>
                    <a:lstStyle/>
                    <a:p>
                      <a:pPr marL="0" marR="0">
                        <a:lnSpc>
                          <a:spcPct val="115000"/>
                        </a:lnSpc>
                        <a:spcBef>
                          <a:spcPts val="300"/>
                        </a:spcBef>
                        <a:spcAft>
                          <a:spcPts val="300"/>
                        </a:spcAft>
                      </a:pPr>
                      <a:r>
                        <a:rPr lang="en-US" sz="1400">
                          <a:effectLst/>
                        </a:rPr>
                        <a:t>HQC</a:t>
                      </a:r>
                      <a:endParaRPr lang="en-US" sz="14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1400">
                          <a:effectLst/>
                        </a:rPr>
                        <a:t>-6396.4484</a:t>
                      </a:r>
                      <a:endParaRPr lang="en-US" sz="1400">
                        <a:effectLst/>
                        <a:latin typeface="Times New Roman"/>
                        <a:ea typeface="SimSun"/>
                      </a:endParaRPr>
                    </a:p>
                  </a:txBody>
                  <a:tcPr marL="38100" marR="38100" marT="0" marB="0"/>
                </a:tc>
              </a:tr>
              <a:tr h="253887">
                <a:tc>
                  <a:txBody>
                    <a:bodyPr/>
                    <a:lstStyle/>
                    <a:p>
                      <a:pPr marL="0" marR="0">
                        <a:lnSpc>
                          <a:spcPct val="115000"/>
                        </a:lnSpc>
                        <a:spcBef>
                          <a:spcPts val="300"/>
                        </a:spcBef>
                        <a:spcAft>
                          <a:spcPts val="300"/>
                        </a:spcAft>
                      </a:pPr>
                      <a:r>
                        <a:rPr lang="en-US" sz="1400">
                          <a:effectLst/>
                        </a:rPr>
                        <a:t> </a:t>
                      </a:r>
                      <a:endParaRPr lang="en-US" sz="14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1400">
                          <a:effectLst/>
                        </a:rPr>
                        <a:t> </a:t>
                      </a:r>
                      <a:endParaRPr lang="en-US" sz="1400">
                        <a:effectLst/>
                        <a:latin typeface="Times New Roman"/>
                        <a:ea typeface="SimSun"/>
                      </a:endParaRPr>
                    </a:p>
                  </a:txBody>
                  <a:tcPr marL="38100" marR="38100" marT="0" marB="0"/>
                </a:tc>
                <a:tc>
                  <a:txBody>
                    <a:bodyPr/>
                    <a:lstStyle/>
                    <a:p>
                      <a:pPr marL="0" marR="0">
                        <a:lnSpc>
                          <a:spcPct val="115000"/>
                        </a:lnSpc>
                        <a:spcBef>
                          <a:spcPts val="300"/>
                        </a:spcBef>
                        <a:spcAft>
                          <a:spcPts val="300"/>
                        </a:spcAft>
                      </a:pPr>
                      <a:r>
                        <a:rPr lang="en-US" sz="1400">
                          <a:effectLst/>
                        </a:rPr>
                        <a:t>Normality Test</a:t>
                      </a:r>
                      <a:endParaRPr lang="en-US" sz="14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1400">
                          <a:effectLst/>
                        </a:rPr>
                        <a:t>1079.9508</a:t>
                      </a:r>
                      <a:endParaRPr lang="en-US" sz="1400">
                        <a:effectLst/>
                        <a:latin typeface="Times New Roman"/>
                        <a:ea typeface="SimSun"/>
                      </a:endParaRPr>
                    </a:p>
                  </a:txBody>
                  <a:tcPr marL="38100" marR="38100" marT="0" marB="0"/>
                </a:tc>
              </a:tr>
              <a:tr h="253887">
                <a:tc>
                  <a:txBody>
                    <a:bodyPr/>
                    <a:lstStyle/>
                    <a:p>
                      <a:pPr marL="0" marR="0">
                        <a:lnSpc>
                          <a:spcPct val="115000"/>
                        </a:lnSpc>
                        <a:spcBef>
                          <a:spcPts val="300"/>
                        </a:spcBef>
                        <a:spcAft>
                          <a:spcPts val="300"/>
                        </a:spcAft>
                      </a:pPr>
                      <a:r>
                        <a:rPr lang="en-US" sz="1400">
                          <a:effectLst/>
                        </a:rPr>
                        <a:t> </a:t>
                      </a:r>
                      <a:endParaRPr lang="en-US" sz="14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1400">
                          <a:effectLst/>
                        </a:rPr>
                        <a:t> </a:t>
                      </a:r>
                      <a:endParaRPr lang="en-US" sz="1400">
                        <a:effectLst/>
                        <a:latin typeface="Times New Roman"/>
                        <a:ea typeface="SimSun"/>
                      </a:endParaRPr>
                    </a:p>
                  </a:txBody>
                  <a:tcPr marL="38100" marR="38100" marT="0" marB="0"/>
                </a:tc>
                <a:tc>
                  <a:txBody>
                    <a:bodyPr/>
                    <a:lstStyle/>
                    <a:p>
                      <a:pPr marL="0" marR="0">
                        <a:lnSpc>
                          <a:spcPct val="115000"/>
                        </a:lnSpc>
                        <a:spcBef>
                          <a:spcPts val="300"/>
                        </a:spcBef>
                        <a:spcAft>
                          <a:spcPts val="300"/>
                        </a:spcAft>
                      </a:pPr>
                      <a:r>
                        <a:rPr lang="en-US" sz="1400">
                          <a:effectLst/>
                        </a:rPr>
                        <a:t>Pr &gt; ChiSq</a:t>
                      </a:r>
                      <a:endParaRPr lang="en-US" sz="14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1400" dirty="0">
                          <a:effectLst/>
                        </a:rPr>
                        <a:t>&lt;.0001</a:t>
                      </a:r>
                      <a:endParaRPr lang="en-US" sz="1400" dirty="0">
                        <a:effectLst/>
                        <a:latin typeface="Times New Roman"/>
                        <a:ea typeface="SimSun"/>
                      </a:endParaRPr>
                    </a:p>
                  </a:txBody>
                  <a:tcPr marL="38100" marR="3810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99055368"/>
              </p:ext>
            </p:extLst>
          </p:nvPr>
        </p:nvGraphicFramePr>
        <p:xfrm>
          <a:off x="4876800" y="2362202"/>
          <a:ext cx="4114800" cy="4030847"/>
        </p:xfrm>
        <a:graphic>
          <a:graphicData uri="http://schemas.openxmlformats.org/drawingml/2006/table">
            <a:tbl>
              <a:tblPr>
                <a:tableStyleId>{5C22544A-7EE6-4342-B048-85BDC9FD1C3A}</a:tableStyleId>
              </a:tblPr>
              <a:tblGrid>
                <a:gridCol w="1028700"/>
                <a:gridCol w="993421"/>
                <a:gridCol w="1143109"/>
                <a:gridCol w="949570"/>
              </a:tblGrid>
              <a:tr h="228598">
                <a:tc gridSpan="4">
                  <a:txBody>
                    <a:bodyPr/>
                    <a:lstStyle/>
                    <a:p>
                      <a:pPr marL="0" marR="0" algn="ctr">
                        <a:lnSpc>
                          <a:spcPct val="115000"/>
                        </a:lnSpc>
                        <a:spcBef>
                          <a:spcPts val="300"/>
                        </a:spcBef>
                        <a:spcAft>
                          <a:spcPts val="300"/>
                        </a:spcAft>
                      </a:pPr>
                      <a:r>
                        <a:rPr lang="en-US" sz="1400" dirty="0">
                          <a:effectLst/>
                        </a:rPr>
                        <a:t>GARCH Estimates</a:t>
                      </a:r>
                      <a:endParaRPr lang="en-US" sz="1400" dirty="0">
                        <a:effectLst/>
                        <a:latin typeface="Times New Roman"/>
                        <a:ea typeface="SimSun"/>
                      </a:endParaRPr>
                    </a:p>
                  </a:txBody>
                  <a:tcPr marL="38100" marR="38100"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304031">
                <a:tc>
                  <a:txBody>
                    <a:bodyPr/>
                    <a:lstStyle/>
                    <a:p>
                      <a:pPr marL="0" marR="0">
                        <a:lnSpc>
                          <a:spcPct val="115000"/>
                        </a:lnSpc>
                        <a:spcBef>
                          <a:spcPts val="300"/>
                        </a:spcBef>
                        <a:spcAft>
                          <a:spcPts val="300"/>
                        </a:spcAft>
                      </a:pPr>
                      <a:r>
                        <a:rPr lang="en-US" sz="1400">
                          <a:effectLst/>
                        </a:rPr>
                        <a:t>SSE</a:t>
                      </a:r>
                      <a:endParaRPr lang="en-US" sz="14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1400" dirty="0">
                          <a:effectLst/>
                        </a:rPr>
                        <a:t>0.53762652</a:t>
                      </a:r>
                      <a:endParaRPr lang="en-US" sz="1400" dirty="0">
                        <a:effectLst/>
                        <a:latin typeface="Times New Roman"/>
                        <a:ea typeface="SimSun"/>
                      </a:endParaRPr>
                    </a:p>
                  </a:txBody>
                  <a:tcPr marL="38100" marR="38100" marT="0" marB="0"/>
                </a:tc>
                <a:tc>
                  <a:txBody>
                    <a:bodyPr/>
                    <a:lstStyle/>
                    <a:p>
                      <a:pPr marL="0" marR="0">
                        <a:lnSpc>
                          <a:spcPct val="115000"/>
                        </a:lnSpc>
                        <a:spcBef>
                          <a:spcPts val="300"/>
                        </a:spcBef>
                        <a:spcAft>
                          <a:spcPts val="300"/>
                        </a:spcAft>
                      </a:pPr>
                      <a:r>
                        <a:rPr lang="en-US" sz="1400" dirty="0">
                          <a:effectLst/>
                        </a:rPr>
                        <a:t>Observations</a:t>
                      </a:r>
                      <a:endParaRPr lang="en-US" sz="1400" dirty="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1400">
                          <a:effectLst/>
                        </a:rPr>
                        <a:t>1258</a:t>
                      </a:r>
                      <a:endParaRPr lang="en-US" sz="1400">
                        <a:effectLst/>
                        <a:latin typeface="Times New Roman"/>
                        <a:ea typeface="SimSun"/>
                      </a:endParaRPr>
                    </a:p>
                  </a:txBody>
                  <a:tcPr marL="38100" marR="38100" marT="0" marB="0"/>
                </a:tc>
              </a:tr>
              <a:tr h="419564">
                <a:tc>
                  <a:txBody>
                    <a:bodyPr/>
                    <a:lstStyle/>
                    <a:p>
                      <a:pPr marL="0" marR="0">
                        <a:lnSpc>
                          <a:spcPct val="115000"/>
                        </a:lnSpc>
                        <a:spcBef>
                          <a:spcPts val="300"/>
                        </a:spcBef>
                        <a:spcAft>
                          <a:spcPts val="300"/>
                        </a:spcAft>
                      </a:pPr>
                      <a:r>
                        <a:rPr lang="en-US" sz="1400">
                          <a:effectLst/>
                        </a:rPr>
                        <a:t>MSE</a:t>
                      </a:r>
                      <a:endParaRPr lang="en-US" sz="14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1400" dirty="0">
                          <a:effectLst/>
                        </a:rPr>
                        <a:t>0.0004274</a:t>
                      </a:r>
                      <a:endParaRPr lang="en-US" sz="1400" dirty="0">
                        <a:effectLst/>
                        <a:latin typeface="Times New Roman"/>
                        <a:ea typeface="SimSun"/>
                      </a:endParaRPr>
                    </a:p>
                  </a:txBody>
                  <a:tcPr marL="38100" marR="38100" marT="0" marB="0"/>
                </a:tc>
                <a:tc>
                  <a:txBody>
                    <a:bodyPr/>
                    <a:lstStyle/>
                    <a:p>
                      <a:pPr marL="0" marR="0">
                        <a:lnSpc>
                          <a:spcPct val="115000"/>
                        </a:lnSpc>
                        <a:spcBef>
                          <a:spcPts val="300"/>
                        </a:spcBef>
                        <a:spcAft>
                          <a:spcPts val="300"/>
                        </a:spcAft>
                      </a:pPr>
                      <a:r>
                        <a:rPr lang="en-US" sz="1400" dirty="0" err="1">
                          <a:effectLst/>
                        </a:rPr>
                        <a:t>Uncond</a:t>
                      </a:r>
                      <a:r>
                        <a:rPr lang="en-US" sz="1400" dirty="0">
                          <a:effectLst/>
                        </a:rPr>
                        <a:t> </a:t>
                      </a:r>
                      <a:r>
                        <a:rPr lang="en-US" sz="1400" dirty="0" err="1">
                          <a:effectLst/>
                        </a:rPr>
                        <a:t>Var</a:t>
                      </a:r>
                      <a:endParaRPr lang="en-US" sz="1400" dirty="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1400">
                          <a:effectLst/>
                        </a:rPr>
                        <a:t>0.00050837</a:t>
                      </a:r>
                      <a:endParaRPr lang="en-US" sz="1400">
                        <a:effectLst/>
                        <a:latin typeface="Times New Roman"/>
                        <a:ea typeface="SimSun"/>
                      </a:endParaRPr>
                    </a:p>
                  </a:txBody>
                  <a:tcPr marL="38100" marR="38100" marT="0" marB="0"/>
                </a:tc>
              </a:tr>
              <a:tr h="537084">
                <a:tc>
                  <a:txBody>
                    <a:bodyPr/>
                    <a:lstStyle/>
                    <a:p>
                      <a:pPr marL="0" marR="0">
                        <a:lnSpc>
                          <a:spcPct val="115000"/>
                        </a:lnSpc>
                        <a:spcBef>
                          <a:spcPts val="300"/>
                        </a:spcBef>
                        <a:spcAft>
                          <a:spcPts val="300"/>
                        </a:spcAft>
                      </a:pPr>
                      <a:r>
                        <a:rPr lang="en-US" sz="1400">
                          <a:effectLst/>
                        </a:rPr>
                        <a:t>Log Likelihood</a:t>
                      </a:r>
                      <a:endParaRPr lang="en-US" sz="14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1400" dirty="0">
                          <a:solidFill>
                            <a:schemeClr val="accent6"/>
                          </a:solidFill>
                          <a:effectLst/>
                        </a:rPr>
                        <a:t>3206.71256</a:t>
                      </a:r>
                      <a:endParaRPr lang="en-US" sz="1400" dirty="0">
                        <a:solidFill>
                          <a:schemeClr val="accent6"/>
                        </a:solidFill>
                        <a:effectLst/>
                        <a:latin typeface="Times New Roman"/>
                        <a:ea typeface="SimSun"/>
                      </a:endParaRPr>
                    </a:p>
                  </a:txBody>
                  <a:tcPr marL="38100" marR="38100" marT="0" marB="0"/>
                </a:tc>
                <a:tc>
                  <a:txBody>
                    <a:bodyPr/>
                    <a:lstStyle/>
                    <a:p>
                      <a:pPr marL="0" marR="0">
                        <a:lnSpc>
                          <a:spcPct val="115000"/>
                        </a:lnSpc>
                        <a:spcBef>
                          <a:spcPts val="300"/>
                        </a:spcBef>
                        <a:spcAft>
                          <a:spcPts val="300"/>
                        </a:spcAft>
                      </a:pPr>
                      <a:r>
                        <a:rPr lang="en-US" sz="1400" dirty="0">
                          <a:effectLst/>
                        </a:rPr>
                        <a:t>Total R-Square</a:t>
                      </a:r>
                      <a:endParaRPr lang="en-US" sz="1400" dirty="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1400">
                          <a:effectLst/>
                        </a:rPr>
                        <a:t>.</a:t>
                      </a:r>
                      <a:endParaRPr lang="en-US" sz="1400">
                        <a:effectLst/>
                        <a:latin typeface="Times New Roman"/>
                        <a:ea typeface="SimSun"/>
                      </a:endParaRPr>
                    </a:p>
                  </a:txBody>
                  <a:tcPr marL="38100" marR="38100" marT="0" marB="0"/>
                </a:tc>
              </a:tr>
              <a:tr h="304031">
                <a:tc>
                  <a:txBody>
                    <a:bodyPr/>
                    <a:lstStyle/>
                    <a:p>
                      <a:pPr marL="0" marR="0">
                        <a:lnSpc>
                          <a:spcPct val="115000"/>
                        </a:lnSpc>
                        <a:spcBef>
                          <a:spcPts val="300"/>
                        </a:spcBef>
                        <a:spcAft>
                          <a:spcPts val="300"/>
                        </a:spcAft>
                      </a:pPr>
                      <a:r>
                        <a:rPr lang="en-US" sz="1400">
                          <a:effectLst/>
                        </a:rPr>
                        <a:t>SBC</a:t>
                      </a:r>
                      <a:endParaRPr lang="en-US" sz="14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1400" dirty="0">
                          <a:solidFill>
                            <a:schemeClr val="accent6"/>
                          </a:solidFill>
                          <a:effectLst/>
                        </a:rPr>
                        <a:t>-6384.876</a:t>
                      </a:r>
                      <a:endParaRPr lang="en-US" sz="1400" dirty="0">
                        <a:solidFill>
                          <a:schemeClr val="accent6"/>
                        </a:solidFill>
                        <a:effectLst/>
                        <a:latin typeface="Times New Roman"/>
                        <a:ea typeface="SimSun"/>
                      </a:endParaRPr>
                    </a:p>
                  </a:txBody>
                  <a:tcPr marL="38100" marR="38100" marT="0" marB="0"/>
                </a:tc>
                <a:tc>
                  <a:txBody>
                    <a:bodyPr/>
                    <a:lstStyle/>
                    <a:p>
                      <a:pPr marL="0" marR="0">
                        <a:lnSpc>
                          <a:spcPct val="115000"/>
                        </a:lnSpc>
                        <a:spcBef>
                          <a:spcPts val="300"/>
                        </a:spcBef>
                        <a:spcAft>
                          <a:spcPts val="300"/>
                        </a:spcAft>
                      </a:pPr>
                      <a:r>
                        <a:rPr lang="en-US" sz="1400" dirty="0">
                          <a:effectLst/>
                        </a:rPr>
                        <a:t>AIC</a:t>
                      </a:r>
                      <a:endParaRPr lang="en-US" sz="1400" dirty="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1400" dirty="0">
                          <a:solidFill>
                            <a:schemeClr val="accent6"/>
                          </a:solidFill>
                          <a:effectLst/>
                        </a:rPr>
                        <a:t>-6405.4251</a:t>
                      </a:r>
                      <a:endParaRPr lang="en-US" sz="1400" dirty="0">
                        <a:solidFill>
                          <a:schemeClr val="accent6"/>
                        </a:solidFill>
                        <a:effectLst/>
                        <a:latin typeface="Times New Roman"/>
                        <a:ea typeface="SimSun"/>
                      </a:endParaRPr>
                    </a:p>
                  </a:txBody>
                  <a:tcPr marL="38100" marR="38100" marT="0" marB="0"/>
                </a:tc>
              </a:tr>
              <a:tr h="304031">
                <a:tc>
                  <a:txBody>
                    <a:bodyPr/>
                    <a:lstStyle/>
                    <a:p>
                      <a:pPr marL="0" marR="0">
                        <a:lnSpc>
                          <a:spcPct val="115000"/>
                        </a:lnSpc>
                        <a:spcBef>
                          <a:spcPts val="300"/>
                        </a:spcBef>
                        <a:spcAft>
                          <a:spcPts val="300"/>
                        </a:spcAft>
                      </a:pPr>
                      <a:r>
                        <a:rPr lang="en-US" sz="1400">
                          <a:effectLst/>
                        </a:rPr>
                        <a:t>MAE</a:t>
                      </a:r>
                      <a:endParaRPr lang="en-US" sz="14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1400" dirty="0">
                          <a:effectLst/>
                        </a:rPr>
                        <a:t>0.01440745</a:t>
                      </a:r>
                      <a:endParaRPr lang="en-US" sz="1400" dirty="0">
                        <a:effectLst/>
                        <a:latin typeface="Times New Roman"/>
                        <a:ea typeface="SimSun"/>
                      </a:endParaRPr>
                    </a:p>
                  </a:txBody>
                  <a:tcPr marL="38100" marR="38100" marT="0" marB="0"/>
                </a:tc>
                <a:tc>
                  <a:txBody>
                    <a:bodyPr/>
                    <a:lstStyle/>
                    <a:p>
                      <a:pPr marL="0" marR="0">
                        <a:lnSpc>
                          <a:spcPct val="115000"/>
                        </a:lnSpc>
                        <a:spcBef>
                          <a:spcPts val="300"/>
                        </a:spcBef>
                        <a:spcAft>
                          <a:spcPts val="300"/>
                        </a:spcAft>
                      </a:pPr>
                      <a:r>
                        <a:rPr lang="en-US" sz="1400" dirty="0">
                          <a:effectLst/>
                        </a:rPr>
                        <a:t>AICC</a:t>
                      </a:r>
                      <a:endParaRPr lang="en-US" sz="1400" dirty="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1400" dirty="0">
                          <a:solidFill>
                            <a:schemeClr val="accent6"/>
                          </a:solidFill>
                          <a:effectLst/>
                        </a:rPr>
                        <a:t>-6405.3932</a:t>
                      </a:r>
                      <a:endParaRPr lang="en-US" sz="1400" dirty="0">
                        <a:solidFill>
                          <a:schemeClr val="accent6"/>
                        </a:solidFill>
                        <a:effectLst/>
                        <a:latin typeface="Times New Roman"/>
                        <a:ea typeface="SimSun"/>
                      </a:endParaRPr>
                    </a:p>
                  </a:txBody>
                  <a:tcPr marL="38100" marR="38100" marT="0" marB="0"/>
                </a:tc>
              </a:tr>
              <a:tr h="304031">
                <a:tc>
                  <a:txBody>
                    <a:bodyPr/>
                    <a:lstStyle/>
                    <a:p>
                      <a:pPr marL="0" marR="0">
                        <a:lnSpc>
                          <a:spcPct val="115000"/>
                        </a:lnSpc>
                        <a:spcBef>
                          <a:spcPts val="300"/>
                        </a:spcBef>
                        <a:spcAft>
                          <a:spcPts val="300"/>
                        </a:spcAft>
                      </a:pPr>
                      <a:r>
                        <a:rPr lang="en-US" sz="1400">
                          <a:effectLst/>
                        </a:rPr>
                        <a:t>MAPE</a:t>
                      </a:r>
                      <a:endParaRPr lang="en-US" sz="14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1400" dirty="0">
                          <a:effectLst/>
                        </a:rPr>
                        <a:t>113.751489</a:t>
                      </a:r>
                      <a:endParaRPr lang="en-US" sz="1400" dirty="0">
                        <a:effectLst/>
                        <a:latin typeface="Times New Roman"/>
                        <a:ea typeface="SimSun"/>
                      </a:endParaRPr>
                    </a:p>
                  </a:txBody>
                  <a:tcPr marL="38100" marR="38100" marT="0" marB="0"/>
                </a:tc>
                <a:tc>
                  <a:txBody>
                    <a:bodyPr/>
                    <a:lstStyle/>
                    <a:p>
                      <a:pPr marL="0" marR="0">
                        <a:lnSpc>
                          <a:spcPct val="115000"/>
                        </a:lnSpc>
                        <a:spcBef>
                          <a:spcPts val="300"/>
                        </a:spcBef>
                        <a:spcAft>
                          <a:spcPts val="300"/>
                        </a:spcAft>
                      </a:pPr>
                      <a:r>
                        <a:rPr lang="en-US" sz="1400" dirty="0">
                          <a:effectLst/>
                        </a:rPr>
                        <a:t>HQC</a:t>
                      </a:r>
                      <a:endParaRPr lang="en-US" sz="1400" dirty="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1400">
                          <a:effectLst/>
                        </a:rPr>
                        <a:t>-6397.7025</a:t>
                      </a:r>
                      <a:endParaRPr lang="en-US" sz="1400">
                        <a:effectLst/>
                        <a:latin typeface="Times New Roman"/>
                        <a:ea typeface="SimSun"/>
                      </a:endParaRPr>
                    </a:p>
                  </a:txBody>
                  <a:tcPr marL="38100" marR="38100" marT="0" marB="0"/>
                </a:tc>
              </a:tr>
              <a:tr h="419564">
                <a:tc>
                  <a:txBody>
                    <a:bodyPr/>
                    <a:lstStyle/>
                    <a:p>
                      <a:pPr marL="0" marR="0">
                        <a:lnSpc>
                          <a:spcPct val="115000"/>
                        </a:lnSpc>
                        <a:spcBef>
                          <a:spcPts val="300"/>
                        </a:spcBef>
                        <a:spcAft>
                          <a:spcPts val="300"/>
                        </a:spcAft>
                      </a:pPr>
                      <a:r>
                        <a:rPr lang="en-US" sz="1400">
                          <a:effectLst/>
                        </a:rPr>
                        <a:t> </a:t>
                      </a:r>
                      <a:endParaRPr lang="en-US" sz="14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1400" dirty="0">
                          <a:effectLst/>
                        </a:rPr>
                        <a:t> </a:t>
                      </a:r>
                      <a:endParaRPr lang="en-US" sz="1400" dirty="0">
                        <a:effectLst/>
                        <a:latin typeface="Times New Roman"/>
                        <a:ea typeface="SimSun"/>
                      </a:endParaRPr>
                    </a:p>
                  </a:txBody>
                  <a:tcPr marL="38100" marR="38100" marT="0" marB="0"/>
                </a:tc>
                <a:tc>
                  <a:txBody>
                    <a:bodyPr/>
                    <a:lstStyle/>
                    <a:p>
                      <a:pPr marL="0" marR="0">
                        <a:lnSpc>
                          <a:spcPct val="115000"/>
                        </a:lnSpc>
                        <a:spcBef>
                          <a:spcPts val="300"/>
                        </a:spcBef>
                        <a:spcAft>
                          <a:spcPts val="300"/>
                        </a:spcAft>
                      </a:pPr>
                      <a:r>
                        <a:rPr lang="en-US" sz="1400">
                          <a:effectLst/>
                        </a:rPr>
                        <a:t>Normality Test</a:t>
                      </a:r>
                      <a:endParaRPr lang="en-US" sz="14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1400">
                          <a:effectLst/>
                        </a:rPr>
                        <a:t>1054.2731</a:t>
                      </a:r>
                      <a:endParaRPr lang="en-US" sz="1400">
                        <a:effectLst/>
                        <a:latin typeface="Times New Roman"/>
                        <a:ea typeface="SimSun"/>
                      </a:endParaRPr>
                    </a:p>
                  </a:txBody>
                  <a:tcPr marL="38100" marR="38100" marT="0" marB="0"/>
                </a:tc>
              </a:tr>
              <a:tr h="304031">
                <a:tc>
                  <a:txBody>
                    <a:bodyPr/>
                    <a:lstStyle/>
                    <a:p>
                      <a:pPr marL="0" marR="0">
                        <a:lnSpc>
                          <a:spcPct val="115000"/>
                        </a:lnSpc>
                        <a:spcBef>
                          <a:spcPts val="300"/>
                        </a:spcBef>
                        <a:spcAft>
                          <a:spcPts val="300"/>
                        </a:spcAft>
                      </a:pPr>
                      <a:r>
                        <a:rPr lang="en-US" sz="1400">
                          <a:effectLst/>
                        </a:rPr>
                        <a:t> </a:t>
                      </a:r>
                      <a:endParaRPr lang="en-US" sz="14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1400" dirty="0">
                          <a:effectLst/>
                        </a:rPr>
                        <a:t> </a:t>
                      </a:r>
                      <a:endParaRPr lang="en-US" sz="1400" dirty="0">
                        <a:effectLst/>
                        <a:latin typeface="Times New Roman"/>
                        <a:ea typeface="SimSun"/>
                      </a:endParaRPr>
                    </a:p>
                  </a:txBody>
                  <a:tcPr marL="38100" marR="38100" marT="0" marB="0"/>
                </a:tc>
                <a:tc>
                  <a:txBody>
                    <a:bodyPr/>
                    <a:lstStyle/>
                    <a:p>
                      <a:pPr marL="0" marR="0">
                        <a:lnSpc>
                          <a:spcPct val="115000"/>
                        </a:lnSpc>
                        <a:spcBef>
                          <a:spcPts val="300"/>
                        </a:spcBef>
                        <a:spcAft>
                          <a:spcPts val="300"/>
                        </a:spcAft>
                      </a:pPr>
                      <a:r>
                        <a:rPr lang="en-US" sz="1400">
                          <a:effectLst/>
                        </a:rPr>
                        <a:t>Pr &gt; ChiSq</a:t>
                      </a:r>
                      <a:endParaRPr lang="en-US" sz="1400">
                        <a:effectLst/>
                        <a:latin typeface="Times New Roman"/>
                        <a:ea typeface="SimSun"/>
                      </a:endParaRPr>
                    </a:p>
                  </a:txBody>
                  <a:tcPr marL="38100" marR="38100" marT="0" marB="0"/>
                </a:tc>
                <a:tc>
                  <a:txBody>
                    <a:bodyPr/>
                    <a:lstStyle/>
                    <a:p>
                      <a:pPr marL="0" marR="0" algn="r">
                        <a:lnSpc>
                          <a:spcPct val="115000"/>
                        </a:lnSpc>
                        <a:spcBef>
                          <a:spcPts val="300"/>
                        </a:spcBef>
                        <a:spcAft>
                          <a:spcPts val="300"/>
                        </a:spcAft>
                      </a:pPr>
                      <a:r>
                        <a:rPr lang="en-US" sz="1400" dirty="0">
                          <a:effectLst/>
                        </a:rPr>
                        <a:t>&lt;.0001</a:t>
                      </a:r>
                      <a:endParaRPr lang="en-US" sz="1400" dirty="0">
                        <a:effectLst/>
                        <a:latin typeface="Times New Roman"/>
                        <a:ea typeface="SimSun"/>
                      </a:endParaRPr>
                    </a:p>
                  </a:txBody>
                  <a:tcPr marL="38100" marR="38100" marT="0" marB="0"/>
                </a:tc>
              </a:tr>
            </a:tbl>
          </a:graphicData>
        </a:graphic>
      </p:graphicFrame>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74</a:t>
            </a:fld>
            <a:endParaRPr lang="en-US">
              <a:solidFill>
                <a:prstClr val="white"/>
              </a:solidFill>
            </a:endParaRPr>
          </a:p>
        </p:txBody>
      </p:sp>
    </p:spTree>
    <p:extLst>
      <p:ext uri="{BB962C8B-B14F-4D97-AF65-F5344CB8AC3E}">
        <p14:creationId xmlns:p14="http://schemas.microsoft.com/office/powerpoint/2010/main" val="297278399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Prediction</a:t>
            </a:r>
            <a:endParaRPr lang="en-US"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48034" y="1600200"/>
            <a:ext cx="6600566"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7F5CE407-6216-4202-80E4-A30DC2F709B2}" type="slidenum">
              <a:rPr lang="en-US" smtClean="0">
                <a:solidFill>
                  <a:prstClr val="white"/>
                </a:solidFill>
              </a:rPr>
              <a:pPr/>
              <a:t>75</a:t>
            </a:fld>
            <a:endParaRPr lang="en-US">
              <a:solidFill>
                <a:prstClr val="white"/>
              </a:solidFill>
            </a:endParaRPr>
          </a:p>
        </p:txBody>
      </p:sp>
    </p:spTree>
    <p:extLst>
      <p:ext uri="{BB962C8B-B14F-4D97-AF65-F5344CB8AC3E}">
        <p14:creationId xmlns:p14="http://schemas.microsoft.com/office/powerpoint/2010/main" val="22725164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VaR</a:t>
            </a:r>
            <a:r>
              <a:rPr lang="en-US" dirty="0" smtClean="0"/>
              <a:t> (Value at Risk)</a:t>
            </a:r>
            <a:endParaRPr lang="en-US"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600200"/>
            <a:ext cx="6629400" cy="4974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7F5CE407-6216-4202-80E4-A30DC2F709B2}" type="slidenum">
              <a:rPr lang="en-US" smtClean="0">
                <a:solidFill>
                  <a:prstClr val="white"/>
                </a:solidFill>
              </a:rPr>
              <a:pPr/>
              <a:t>76</a:t>
            </a:fld>
            <a:endParaRPr lang="en-US">
              <a:solidFill>
                <a:prstClr val="white"/>
              </a:solidFill>
            </a:endParaRPr>
          </a:p>
        </p:txBody>
      </p:sp>
    </p:spTree>
    <p:extLst>
      <p:ext uri="{BB962C8B-B14F-4D97-AF65-F5344CB8AC3E}">
        <p14:creationId xmlns:p14="http://schemas.microsoft.com/office/powerpoint/2010/main" val="363729623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Summary</a:t>
            </a:r>
            <a:endParaRPr lang="en-US" dirty="0"/>
          </a:p>
        </p:txBody>
      </p:sp>
      <p:sp>
        <p:nvSpPr>
          <p:cNvPr id="3" name="Content Placeholder 2"/>
          <p:cNvSpPr>
            <a:spLocks noGrp="1"/>
          </p:cNvSpPr>
          <p:nvPr>
            <p:ph idx="1"/>
          </p:nvPr>
        </p:nvSpPr>
        <p:spPr/>
        <p:txBody>
          <a:bodyPr/>
          <a:lstStyle/>
          <a:p>
            <a:r>
              <a:rPr lang="en-US" dirty="0" smtClean="0">
                <a:solidFill>
                  <a:schemeClr val="tx1"/>
                </a:solidFill>
              </a:rPr>
              <a:t>Models for conditional variance (risk)</a:t>
            </a:r>
          </a:p>
          <a:p>
            <a:pPr lvl="1"/>
            <a:r>
              <a:rPr lang="en-US" dirty="0" smtClean="0">
                <a:solidFill>
                  <a:schemeClr val="tx1"/>
                </a:solidFill>
              </a:rPr>
              <a:t>ARCH</a:t>
            </a:r>
          </a:p>
          <a:p>
            <a:pPr lvl="1"/>
            <a:r>
              <a:rPr lang="en-US" dirty="0" smtClean="0">
                <a:solidFill>
                  <a:schemeClr val="tx1"/>
                </a:solidFill>
              </a:rPr>
              <a:t>EWMA</a:t>
            </a:r>
          </a:p>
          <a:p>
            <a:pPr lvl="1"/>
            <a:r>
              <a:rPr lang="en-US" dirty="0" smtClean="0">
                <a:solidFill>
                  <a:schemeClr val="tx1"/>
                </a:solidFill>
              </a:rPr>
              <a:t>GARCH</a:t>
            </a:r>
          </a:p>
          <a:p>
            <a:r>
              <a:rPr lang="en-US" dirty="0" smtClean="0">
                <a:solidFill>
                  <a:schemeClr val="tx1"/>
                </a:solidFill>
              </a:rPr>
              <a:t>Numerical experiment</a:t>
            </a:r>
          </a:p>
          <a:p>
            <a:pPr lvl="1"/>
            <a:r>
              <a:rPr lang="en-US" dirty="0" smtClean="0">
                <a:solidFill>
                  <a:schemeClr val="tx1"/>
                </a:solidFill>
              </a:rPr>
              <a:t>ARIMA+GARCH in R</a:t>
            </a:r>
          </a:p>
          <a:p>
            <a:pPr lvl="1"/>
            <a:r>
              <a:rPr lang="en-US" dirty="0" smtClean="0">
                <a:solidFill>
                  <a:schemeClr val="tx1"/>
                </a:solidFill>
              </a:rPr>
              <a:t>AR+GARCH in SAS</a:t>
            </a:r>
          </a:p>
          <a:p>
            <a:pPr lvl="1"/>
            <a:r>
              <a:rPr lang="en-US" dirty="0" smtClean="0">
                <a:solidFill>
                  <a:schemeClr val="tx1"/>
                </a:solidFill>
              </a:rPr>
              <a:t>VaR in SAS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7F5CE407-6216-4202-80E4-A30DC2F709B2}" type="slidenum">
              <a:rPr lang="en-US" smtClean="0">
                <a:solidFill>
                  <a:prstClr val="white"/>
                </a:solidFill>
              </a:rPr>
              <a:pPr/>
              <a:t>77</a:t>
            </a:fld>
            <a:endParaRPr lang="en-US">
              <a:solidFill>
                <a:prstClr val="white"/>
              </a:solidFill>
            </a:endParaRPr>
          </a:p>
        </p:txBody>
      </p:sp>
    </p:spTree>
    <p:extLst>
      <p:ext uri="{BB962C8B-B14F-4D97-AF65-F5344CB8AC3E}">
        <p14:creationId xmlns:p14="http://schemas.microsoft.com/office/powerpoint/2010/main" val="325481170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5CE407-6216-4202-80E4-A30DC2F709B2}" type="slidenum">
              <a:rPr lang="en-US" smtClean="0"/>
              <a:pPr/>
              <a:t>78</a:t>
            </a:fld>
            <a:endParaRPr lang="en-US"/>
          </a:p>
        </p:txBody>
      </p:sp>
      <p:pic>
        <p:nvPicPr>
          <p:cNvPr id="29698" name="Picture 2" descr="http://firstlinesecurities.com/wp-content/themes/fsl/uploads/2015/10/151005-Risk-2-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9975" y="1181841"/>
            <a:ext cx="5305425" cy="47339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73600" y="2505600"/>
            <a:ext cx="2497222" cy="923330"/>
          </a:xfrm>
          <a:prstGeom prst="rect">
            <a:avLst/>
          </a:prstGeom>
          <a:noFill/>
        </p:spPr>
        <p:txBody>
          <a:bodyPr wrap="none" rtlCol="0">
            <a:spAutoFit/>
          </a:bodyPr>
          <a:lstStyle/>
          <a:p>
            <a:r>
              <a:rPr lang="en-US" dirty="0" smtClean="0"/>
              <a:t>This presentation was </a:t>
            </a:r>
          </a:p>
          <a:p>
            <a:r>
              <a:rPr lang="en-US" dirty="0"/>
              <a:t>r</a:t>
            </a:r>
            <a:r>
              <a:rPr lang="en-US" dirty="0" smtClean="0"/>
              <a:t>evised from my</a:t>
            </a:r>
          </a:p>
          <a:p>
            <a:r>
              <a:rPr lang="en-US" dirty="0" smtClean="0"/>
              <a:t>students’ presentation.</a:t>
            </a:r>
          </a:p>
        </p:txBody>
      </p:sp>
    </p:spTree>
    <p:extLst>
      <p:ext uri="{BB962C8B-B14F-4D97-AF65-F5344CB8AC3E}">
        <p14:creationId xmlns:p14="http://schemas.microsoft.com/office/powerpoint/2010/main" val="417636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a:t>The success of </a:t>
            </a:r>
            <a:r>
              <a:rPr lang="en-US" altLang="en-US">
                <a:solidFill>
                  <a:srgbClr val="FF0000"/>
                </a:solidFill>
              </a:rPr>
              <a:t>VaR</a:t>
            </a:r>
            <a:endParaRPr lang="es-ES" altLang="en-US">
              <a:solidFill>
                <a:srgbClr val="FF0000"/>
              </a:solidFill>
            </a:endParaRPr>
          </a:p>
        </p:txBody>
      </p:sp>
      <p:sp>
        <p:nvSpPr>
          <p:cNvPr id="64515" name="Text Box 3"/>
          <p:cNvSpPr txBox="1">
            <a:spLocks noChangeArrowheads="1"/>
          </p:cNvSpPr>
          <p:nvPr/>
        </p:nvSpPr>
        <p:spPr bwMode="auto">
          <a:xfrm>
            <a:off x="457200" y="1752600"/>
            <a:ext cx="8305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800" b="1" dirty="0"/>
              <a:t>Is a result of the method used to estimate the </a:t>
            </a:r>
            <a:r>
              <a:rPr lang="en-US" altLang="en-US" sz="3600" b="1" i="1" dirty="0">
                <a:solidFill>
                  <a:srgbClr val="FF0000"/>
                </a:solidFill>
              </a:rPr>
              <a:t>risk</a:t>
            </a:r>
            <a:endParaRPr lang="es-ES" altLang="en-US" sz="3600" b="1" i="1" dirty="0">
              <a:solidFill>
                <a:srgbClr val="FF0000"/>
              </a:solidFill>
            </a:endParaRPr>
          </a:p>
        </p:txBody>
      </p:sp>
      <p:sp>
        <p:nvSpPr>
          <p:cNvPr id="64516" name="Text Box 4"/>
          <p:cNvSpPr txBox="1">
            <a:spLocks noChangeArrowheads="1"/>
          </p:cNvSpPr>
          <p:nvPr/>
        </p:nvSpPr>
        <p:spPr bwMode="auto">
          <a:xfrm>
            <a:off x="457200" y="3148200"/>
            <a:ext cx="815340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800" b="1" dirty="0"/>
              <a:t>The certainty of the report depends </a:t>
            </a:r>
            <a:r>
              <a:rPr lang="en-US" altLang="en-US" sz="2800" b="1" dirty="0" smtClean="0"/>
              <a:t>upon </a:t>
            </a:r>
            <a:r>
              <a:rPr lang="en-US" altLang="en-US" sz="2800" b="1" dirty="0"/>
              <a:t>the type of model used to compute </a:t>
            </a:r>
            <a:r>
              <a:rPr lang="es-AR" altLang="en-US" sz="2800" b="1" dirty="0" err="1"/>
              <a:t>the</a:t>
            </a:r>
            <a:r>
              <a:rPr lang="en-US" altLang="en-US" sz="2800" b="1" dirty="0"/>
              <a:t> </a:t>
            </a:r>
            <a:r>
              <a:rPr lang="en-US" altLang="en-US" sz="3600" b="1" i="1" dirty="0">
                <a:solidFill>
                  <a:srgbClr val="FF0000"/>
                </a:solidFill>
              </a:rPr>
              <a:t>volatility</a:t>
            </a:r>
            <a:r>
              <a:rPr lang="en-US" altLang="en-US" sz="3600" b="1" dirty="0"/>
              <a:t> </a:t>
            </a:r>
            <a:r>
              <a:rPr lang="es-AR" altLang="en-US" sz="2800" b="1" dirty="0" err="1"/>
              <a:t>on</a:t>
            </a:r>
            <a:r>
              <a:rPr lang="es-AR" altLang="en-US" sz="2800" b="1" dirty="0"/>
              <a:t> </a:t>
            </a:r>
            <a:r>
              <a:rPr lang="en-US" altLang="en-US" sz="2800" b="1" dirty="0"/>
              <a:t>which these forecast</a:t>
            </a:r>
            <a:r>
              <a:rPr lang="es-AR" altLang="en-US" sz="2800" b="1" dirty="0"/>
              <a:t> </a:t>
            </a:r>
            <a:r>
              <a:rPr lang="es-AR" altLang="en-US" sz="2800" b="1" dirty="0" err="1"/>
              <a:t>is</a:t>
            </a:r>
            <a:r>
              <a:rPr lang="es-AR" altLang="en-US" sz="2800" b="1" dirty="0"/>
              <a:t> </a:t>
            </a:r>
            <a:r>
              <a:rPr lang="es-AR" altLang="en-US" sz="2800" b="1" dirty="0" err="1"/>
              <a:t>based</a:t>
            </a:r>
            <a:endParaRPr lang="es-ES" altLang="en-US" sz="2800" b="1" dirty="0"/>
          </a:p>
        </p:txBody>
      </p:sp>
      <p:sp>
        <p:nvSpPr>
          <p:cNvPr id="2" name="Slide Number Placeholder 1"/>
          <p:cNvSpPr>
            <a:spLocks noGrp="1"/>
          </p:cNvSpPr>
          <p:nvPr>
            <p:ph type="sldNum" sz="quarter" idx="12"/>
          </p:nvPr>
        </p:nvSpPr>
        <p:spPr/>
        <p:txBody>
          <a:bodyPr/>
          <a:lstStyle/>
          <a:p>
            <a:fld id="{7F5CE407-6216-4202-80E4-A30DC2F709B2}" type="slidenum">
              <a:rPr lang="en-US" smtClean="0"/>
              <a:pPr/>
              <a:t>8</a:t>
            </a:fld>
            <a:endParaRPr lang="en-US"/>
          </a:p>
        </p:txBody>
      </p:sp>
    </p:spTree>
    <p:extLst>
      <p:ext uri="{BB962C8B-B14F-4D97-AF65-F5344CB8AC3E}">
        <p14:creationId xmlns:p14="http://schemas.microsoft.com/office/powerpoint/2010/main" val="19406537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additive="base">
                                        <p:cTn id="7" dur="500" fill="hold"/>
                                        <p:tgtEl>
                                          <p:spTgt spid="64514"/>
                                        </p:tgtEl>
                                        <p:attrNameLst>
                                          <p:attrName>ppt_x</p:attrName>
                                        </p:attrNameLst>
                                      </p:cBhvr>
                                      <p:tavLst>
                                        <p:tav tm="0">
                                          <p:val>
                                            <p:strVal val="#ppt_x"/>
                                          </p:val>
                                        </p:tav>
                                        <p:tav tm="100000">
                                          <p:val>
                                            <p:strVal val="#ppt_x"/>
                                          </p:val>
                                        </p:tav>
                                      </p:tavLst>
                                    </p:anim>
                                    <p:anim calcmode="lin" valueType="num">
                                      <p:cBhvr additive="base">
                                        <p:cTn id="8" dur="500" fill="hold"/>
                                        <p:tgtEl>
                                          <p:spTgt spid="6451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4515"/>
                                        </p:tgtEl>
                                        <p:attrNameLst>
                                          <p:attrName>style.visibility</p:attrName>
                                        </p:attrNameLst>
                                      </p:cBhvr>
                                      <p:to>
                                        <p:strVal val="visible"/>
                                      </p:to>
                                    </p:set>
                                    <p:anim calcmode="lin" valueType="num">
                                      <p:cBhvr additive="base">
                                        <p:cTn id="13" dur="500" fill="hold"/>
                                        <p:tgtEl>
                                          <p:spTgt spid="64515"/>
                                        </p:tgtEl>
                                        <p:attrNameLst>
                                          <p:attrName>ppt_x</p:attrName>
                                        </p:attrNameLst>
                                      </p:cBhvr>
                                      <p:tavLst>
                                        <p:tav tm="0">
                                          <p:val>
                                            <p:strVal val="1+#ppt_w/2"/>
                                          </p:val>
                                        </p:tav>
                                        <p:tav tm="100000">
                                          <p:val>
                                            <p:strVal val="#ppt_x"/>
                                          </p:val>
                                        </p:tav>
                                      </p:tavLst>
                                    </p:anim>
                                    <p:anim calcmode="lin" valueType="num">
                                      <p:cBhvr additive="base">
                                        <p:cTn id="14" dur="500" fill="hold"/>
                                        <p:tgtEl>
                                          <p:spTgt spid="6451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4516"/>
                                        </p:tgtEl>
                                        <p:attrNameLst>
                                          <p:attrName>style.visibility</p:attrName>
                                        </p:attrNameLst>
                                      </p:cBhvr>
                                      <p:to>
                                        <p:strVal val="visible"/>
                                      </p:to>
                                    </p:set>
                                    <p:anim calcmode="lin" valueType="num">
                                      <p:cBhvr additive="base">
                                        <p:cTn id="19" dur="500" fill="hold"/>
                                        <p:tgtEl>
                                          <p:spTgt spid="64516"/>
                                        </p:tgtEl>
                                        <p:attrNameLst>
                                          <p:attrName>ppt_x</p:attrName>
                                        </p:attrNameLst>
                                      </p:cBhvr>
                                      <p:tavLst>
                                        <p:tav tm="0">
                                          <p:val>
                                            <p:strVal val="1+#ppt_w/2"/>
                                          </p:val>
                                        </p:tav>
                                        <p:tav tm="100000">
                                          <p:val>
                                            <p:strVal val="#ppt_x"/>
                                          </p:val>
                                        </p:tav>
                                      </p:tavLst>
                                    </p:anim>
                                    <p:anim calcmode="lin" valueType="num">
                                      <p:cBhvr additive="base">
                                        <p:cTn id="20" dur="500" fill="hold"/>
                                        <p:tgtEl>
                                          <p:spTgt spid="645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utoUpdateAnimBg="0"/>
      <p:bldP spid="64515" grpId="0" autoUpdateAnimBg="0"/>
      <p:bldP spid="6451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Volatility</a:t>
            </a:r>
            <a:endParaRPr lang="en-US" dirty="0"/>
          </a:p>
        </p:txBody>
      </p:sp>
      <p:sp>
        <p:nvSpPr>
          <p:cNvPr id="3" name="Slide Number Placeholder 2"/>
          <p:cNvSpPr>
            <a:spLocks noGrp="1"/>
          </p:cNvSpPr>
          <p:nvPr>
            <p:ph type="sldNum" sz="quarter" idx="12"/>
          </p:nvPr>
        </p:nvSpPr>
        <p:spPr/>
        <p:txBody>
          <a:bodyPr/>
          <a:lstStyle/>
          <a:p>
            <a:fld id="{7F5CE407-6216-4202-80E4-A30DC2F709B2}" type="slidenum">
              <a:rPr lang="en-US" smtClean="0"/>
              <a:pPr/>
              <a:t>9</a:t>
            </a:fld>
            <a:endParaRPr lang="en-US"/>
          </a:p>
        </p:txBody>
      </p:sp>
      <p:pic>
        <p:nvPicPr>
          <p:cNvPr id="28676" name="Picture 4" descr="https://s3.amazonaws.com/lowres.cartoonstock.com/business-commerce-charts-sales_chart-profit_chart-sales-sell-cwln182_l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8862" y="1562400"/>
            <a:ext cx="5836737" cy="4698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0953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1695</TotalTime>
  <Words>4549</Words>
  <Application>Microsoft Office PowerPoint</Application>
  <PresentationFormat>On-screen Show (4:3)</PresentationFormat>
  <Paragraphs>762</Paragraphs>
  <Slides>78</Slides>
  <Notes>17</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78</vt:i4>
      </vt:variant>
    </vt:vector>
  </HeadingPairs>
  <TitlesOfParts>
    <vt:vector size="82" baseType="lpstr">
      <vt:lpstr>Breeze</vt:lpstr>
      <vt:lpstr>Imagen de mapa de bits</vt:lpstr>
      <vt:lpstr>Gráfico</vt:lpstr>
      <vt:lpstr>Equation</vt:lpstr>
      <vt:lpstr>ARCH/GARCH Models</vt:lpstr>
      <vt:lpstr>Risk Management</vt:lpstr>
      <vt:lpstr>Risk Management</vt:lpstr>
      <vt:lpstr>Risk Management</vt:lpstr>
      <vt:lpstr>Risk Management</vt:lpstr>
      <vt:lpstr>Risk Management</vt:lpstr>
      <vt:lpstr>PowerPoint Presentation</vt:lpstr>
      <vt:lpstr>The success of VaR</vt:lpstr>
      <vt:lpstr>Volatility</vt:lpstr>
      <vt:lpstr>Volatility</vt:lpstr>
      <vt:lpstr>PowerPoint Presentation</vt:lpstr>
      <vt:lpstr>Modeling Volatility with ARCH &amp; GARCH </vt:lpstr>
      <vt:lpstr>PowerPoint Presentation</vt:lpstr>
      <vt:lpstr>Time series</vt:lpstr>
      <vt:lpstr>Time series-ARCH  (*Note, Zt can be other white noise, no need to be Gaussian)</vt:lpstr>
      <vt:lpstr>Time series-ARCH</vt:lpstr>
      <vt:lpstr>Time series-ARCH</vt:lpstr>
      <vt:lpstr>Time series-ARCH</vt:lpstr>
      <vt:lpstr>Time series-ARCH</vt:lpstr>
      <vt:lpstr>Time series-ARCH</vt:lpstr>
      <vt:lpstr>Time series-ARCH</vt:lpstr>
      <vt:lpstr>Time series-ARCH</vt:lpstr>
      <vt:lpstr>Time series-EWMA</vt:lpstr>
      <vt:lpstr>Time series-EWMA</vt:lpstr>
      <vt:lpstr>Time series-EWMA</vt:lpstr>
      <vt:lpstr>Time series-GARCH</vt:lpstr>
      <vt:lpstr>Time series-GARCH  (*Note, Zt can be other white noise, no need to be Gaussian)</vt:lpstr>
      <vt:lpstr>Time series-GARCH</vt:lpstr>
      <vt:lpstr>Time series-GARCH</vt:lpstr>
      <vt:lpstr>Time series-GARCH</vt:lpstr>
      <vt:lpstr>Time series-GARCH</vt:lpstr>
      <vt:lpstr>Time series-GARCH</vt:lpstr>
      <vt:lpstr>Time series-(ARMA-GARCH)</vt:lpstr>
      <vt:lpstr>Time Series in R</vt:lpstr>
      <vt:lpstr>Program Preparation</vt:lpstr>
      <vt:lpstr>Introduction</vt:lpstr>
      <vt:lpstr>Method of Modeling</vt:lpstr>
      <vt:lpstr>KPSS test</vt:lpstr>
      <vt:lpstr>KPSS test</vt:lpstr>
      <vt:lpstr>Trend Check</vt:lpstr>
      <vt:lpstr>ADF test</vt:lpstr>
      <vt:lpstr>Trend Check</vt:lpstr>
      <vt:lpstr>Check Seasonality</vt:lpstr>
      <vt:lpstr>Random Component</vt:lpstr>
      <vt:lpstr>Random Component</vt:lpstr>
      <vt:lpstr>Random Component</vt:lpstr>
      <vt:lpstr>Random Component</vt:lpstr>
      <vt:lpstr>Random Component</vt:lpstr>
      <vt:lpstr>Model Selection</vt:lpstr>
      <vt:lpstr>Shapiro-Wilk normality test</vt:lpstr>
      <vt:lpstr>Residual Test</vt:lpstr>
      <vt:lpstr>Residual Test</vt:lpstr>
      <vt:lpstr>ARMA+GARCH</vt:lpstr>
      <vt:lpstr>Model Comparison </vt:lpstr>
      <vt:lpstr>Forecasting</vt:lpstr>
      <vt:lpstr>Time Series in SAS</vt:lpstr>
      <vt:lpstr>SAS Procedures for Time Series</vt:lpstr>
      <vt:lpstr>SAS Procedures for Time Series</vt:lpstr>
      <vt:lpstr>Import Data</vt:lpstr>
      <vt:lpstr>PowerPoint Presentation</vt:lpstr>
      <vt:lpstr>Testing for Autocorrelation</vt:lpstr>
      <vt:lpstr>Durbin-Watson test</vt:lpstr>
      <vt:lpstr>Durbin-Watson test</vt:lpstr>
      <vt:lpstr>Testing for Autocorrelation</vt:lpstr>
      <vt:lpstr>Stepwise Autoregression</vt:lpstr>
      <vt:lpstr>Stepwise Autoregression</vt:lpstr>
      <vt:lpstr>Testing for Heteroscedasticity</vt:lpstr>
      <vt:lpstr>Testing for Heteroscedasticity</vt:lpstr>
      <vt:lpstr>Testing for Heteroscedasticity</vt:lpstr>
      <vt:lpstr>Testing for Heteroscedasticity</vt:lpstr>
      <vt:lpstr>Fitting AR(p)-GARCH(P,Q)</vt:lpstr>
      <vt:lpstr>Fitting AR(1)-GARCH(1,1)</vt:lpstr>
      <vt:lpstr>Fitting GARCH(1,1)</vt:lpstr>
      <vt:lpstr>Model Comparison</vt:lpstr>
      <vt:lpstr>Prediction</vt:lpstr>
      <vt:lpstr>VaR (Value at Risk)</vt:lpstr>
      <vt:lpstr>Summary</vt:lpstr>
      <vt:lpstr>PowerPoint Presentation</vt:lpstr>
    </vt:vector>
  </TitlesOfParts>
  <Company>AMS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Basel credit risk</dc:title>
  <dc:creator>Ruibo Yang</dc:creator>
  <cp:lastModifiedBy>Wei Zhu</cp:lastModifiedBy>
  <cp:revision>129</cp:revision>
  <dcterms:created xsi:type="dcterms:W3CDTF">2014-03-19T21:33:16Z</dcterms:created>
  <dcterms:modified xsi:type="dcterms:W3CDTF">2017-03-07T18:27:12Z</dcterms:modified>
</cp:coreProperties>
</file>