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35"/>
  </p:notesMasterIdLst>
  <p:handoutMasterIdLst>
    <p:handoutMasterId r:id="rId36"/>
  </p:handoutMasterIdLst>
  <p:sldIdLst>
    <p:sldId id="331" r:id="rId6"/>
    <p:sldId id="352" r:id="rId7"/>
    <p:sldId id="338" r:id="rId8"/>
    <p:sldId id="346" r:id="rId9"/>
    <p:sldId id="339" r:id="rId10"/>
    <p:sldId id="343" r:id="rId11"/>
    <p:sldId id="342" r:id="rId12"/>
    <p:sldId id="345" r:id="rId13"/>
    <p:sldId id="373" r:id="rId14"/>
    <p:sldId id="340" r:id="rId15"/>
    <p:sldId id="341" r:id="rId16"/>
    <p:sldId id="344" r:id="rId17"/>
    <p:sldId id="371" r:id="rId18"/>
    <p:sldId id="350" r:id="rId19"/>
    <p:sldId id="367" r:id="rId20"/>
    <p:sldId id="347" r:id="rId21"/>
    <p:sldId id="348" r:id="rId22"/>
    <p:sldId id="349" r:id="rId23"/>
    <p:sldId id="351" r:id="rId24"/>
    <p:sldId id="355" r:id="rId25"/>
    <p:sldId id="356" r:id="rId26"/>
    <p:sldId id="360" r:id="rId27"/>
    <p:sldId id="362" r:id="rId28"/>
    <p:sldId id="361" r:id="rId29"/>
    <p:sldId id="363" r:id="rId30"/>
    <p:sldId id="368" r:id="rId31"/>
    <p:sldId id="364" r:id="rId32"/>
    <p:sldId id="366" r:id="rId33"/>
    <p:sldId id="37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F03"/>
    <a:srgbClr val="D3D3D3"/>
    <a:srgbClr val="87878C"/>
    <a:srgbClr val="7E7E7E"/>
    <a:srgbClr val="E22123"/>
    <a:srgbClr val="631A1D"/>
    <a:srgbClr val="4A4B4C"/>
    <a:srgbClr val="3A3A3C"/>
    <a:srgbClr val="C5C5C5"/>
    <a:srgbClr val="5B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2" autoAdjust="0"/>
    <p:restoredTop sz="95961" autoAdjust="0"/>
  </p:normalViewPr>
  <p:slideViewPr>
    <p:cSldViewPr showGuides="1">
      <p:cViewPr>
        <p:scale>
          <a:sx n="99" d="100"/>
          <a:sy n="99" d="100"/>
        </p:scale>
        <p:origin x="-420" y="72"/>
      </p:cViewPr>
      <p:guideLst>
        <p:guide orient="horz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506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CB367-7584-4DCB-BB97-3148DB1EE41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53ECE-6240-40FA-B6DF-4681E3C2F306}">
      <dgm:prSet phldrT="[Text]"/>
      <dgm:spPr/>
      <dgm:t>
        <a:bodyPr/>
        <a:lstStyle/>
        <a:p>
          <a:r>
            <a:rPr lang="en-US" dirty="0" smtClean="0"/>
            <a:t>Aligning risk appetite and strategy</a:t>
          </a:r>
          <a:endParaRPr lang="en-US" dirty="0"/>
        </a:p>
      </dgm:t>
    </dgm:pt>
    <dgm:pt modelId="{04EC1BCE-8BCB-4C66-AD11-48257B81D3D3}" type="parTrans" cxnId="{F92DD74C-88DB-45FA-AA19-497A4A116702}">
      <dgm:prSet/>
      <dgm:spPr/>
      <dgm:t>
        <a:bodyPr/>
        <a:lstStyle/>
        <a:p>
          <a:endParaRPr lang="en-US"/>
        </a:p>
      </dgm:t>
    </dgm:pt>
    <dgm:pt modelId="{0B60D79E-FEA1-484D-890D-77CFA108E189}" type="sibTrans" cxnId="{F92DD74C-88DB-45FA-AA19-497A4A116702}">
      <dgm:prSet/>
      <dgm:spPr/>
      <dgm:t>
        <a:bodyPr/>
        <a:lstStyle/>
        <a:p>
          <a:endParaRPr lang="en-US"/>
        </a:p>
      </dgm:t>
    </dgm:pt>
    <dgm:pt modelId="{E2E45EE8-851C-46DC-A16D-EA4B350E8DF2}">
      <dgm:prSet phldrT="[Text]"/>
      <dgm:spPr/>
      <dgm:t>
        <a:bodyPr/>
        <a:lstStyle/>
        <a:p>
          <a:r>
            <a:rPr lang="en-US" dirty="0" smtClean="0"/>
            <a:t>Enhancing risk response decisions</a:t>
          </a:r>
          <a:endParaRPr lang="en-US" dirty="0"/>
        </a:p>
      </dgm:t>
    </dgm:pt>
    <dgm:pt modelId="{8F9273AC-9427-4B54-9579-C3DDCD58989B}" type="parTrans" cxnId="{4B785C23-C8FF-496D-8622-DA17109D2FCA}">
      <dgm:prSet/>
      <dgm:spPr/>
      <dgm:t>
        <a:bodyPr/>
        <a:lstStyle/>
        <a:p>
          <a:endParaRPr lang="en-US"/>
        </a:p>
      </dgm:t>
    </dgm:pt>
    <dgm:pt modelId="{AF2A68ED-488B-4E4F-840F-79CDEDBF6404}" type="sibTrans" cxnId="{4B785C23-C8FF-496D-8622-DA17109D2FCA}">
      <dgm:prSet/>
      <dgm:spPr/>
      <dgm:t>
        <a:bodyPr/>
        <a:lstStyle/>
        <a:p>
          <a:endParaRPr lang="en-US"/>
        </a:p>
      </dgm:t>
    </dgm:pt>
    <dgm:pt modelId="{22395A64-7D88-4299-A9D1-60BA55A3D38F}">
      <dgm:prSet phldrT="[Text]"/>
      <dgm:spPr/>
      <dgm:t>
        <a:bodyPr/>
        <a:lstStyle/>
        <a:p>
          <a:r>
            <a:rPr lang="en-US" dirty="0" smtClean="0"/>
            <a:t>Reducing operational surprises and losses</a:t>
          </a:r>
          <a:endParaRPr lang="en-US" dirty="0"/>
        </a:p>
      </dgm:t>
    </dgm:pt>
    <dgm:pt modelId="{2EDD5BBC-AA60-47FB-A122-26E9AE1767CB}" type="parTrans" cxnId="{1E8F89AA-5C18-491B-9C46-022AB95C5837}">
      <dgm:prSet/>
      <dgm:spPr/>
      <dgm:t>
        <a:bodyPr/>
        <a:lstStyle/>
        <a:p>
          <a:endParaRPr lang="en-US"/>
        </a:p>
      </dgm:t>
    </dgm:pt>
    <dgm:pt modelId="{4606CEB7-6FA6-4FAB-B7E5-B611C5CC9A7F}" type="sibTrans" cxnId="{1E8F89AA-5C18-491B-9C46-022AB95C5837}">
      <dgm:prSet/>
      <dgm:spPr/>
      <dgm:t>
        <a:bodyPr/>
        <a:lstStyle/>
        <a:p>
          <a:endParaRPr lang="en-US"/>
        </a:p>
      </dgm:t>
    </dgm:pt>
    <dgm:pt modelId="{9A9360A3-29B2-4D81-A3E3-6CD3A04818CE}">
      <dgm:prSet phldrT="[Text]"/>
      <dgm:spPr/>
      <dgm:t>
        <a:bodyPr/>
        <a:lstStyle/>
        <a:p>
          <a:r>
            <a:rPr lang="en-US" dirty="0" smtClean="0"/>
            <a:t>Identifying and managing multiple and cross-enterprise risks</a:t>
          </a:r>
          <a:endParaRPr lang="en-US" dirty="0"/>
        </a:p>
      </dgm:t>
    </dgm:pt>
    <dgm:pt modelId="{F623AC1F-283C-4076-94ED-7326DC9F63D2}" type="parTrans" cxnId="{34A933CA-D21D-4E48-A119-81FB54F65226}">
      <dgm:prSet/>
      <dgm:spPr/>
      <dgm:t>
        <a:bodyPr/>
        <a:lstStyle/>
        <a:p>
          <a:endParaRPr lang="en-US"/>
        </a:p>
      </dgm:t>
    </dgm:pt>
    <dgm:pt modelId="{57FE7219-9A5F-46F2-8F40-BBD1CDF228D7}" type="sibTrans" cxnId="{34A933CA-D21D-4E48-A119-81FB54F65226}">
      <dgm:prSet/>
      <dgm:spPr/>
      <dgm:t>
        <a:bodyPr/>
        <a:lstStyle/>
        <a:p>
          <a:endParaRPr lang="en-US"/>
        </a:p>
      </dgm:t>
    </dgm:pt>
    <dgm:pt modelId="{09A9259D-5E16-4359-BC91-83DFD837C9D1}">
      <dgm:prSet phldrT="[Text]"/>
      <dgm:spPr/>
      <dgm:t>
        <a:bodyPr/>
        <a:lstStyle/>
        <a:p>
          <a:r>
            <a:rPr lang="en-US" dirty="0" smtClean="0"/>
            <a:t>Seizing opportunities</a:t>
          </a:r>
          <a:endParaRPr lang="en-US" dirty="0"/>
        </a:p>
      </dgm:t>
    </dgm:pt>
    <dgm:pt modelId="{DC3A0390-0D1B-458C-8001-E1C53CD5E5FB}" type="parTrans" cxnId="{07B68286-F356-43A0-A6E3-CA292038789F}">
      <dgm:prSet/>
      <dgm:spPr/>
      <dgm:t>
        <a:bodyPr/>
        <a:lstStyle/>
        <a:p>
          <a:endParaRPr lang="en-US"/>
        </a:p>
      </dgm:t>
    </dgm:pt>
    <dgm:pt modelId="{B8C45D4A-88D1-4F77-A20B-535142A0710C}" type="sibTrans" cxnId="{07B68286-F356-43A0-A6E3-CA292038789F}">
      <dgm:prSet/>
      <dgm:spPr/>
      <dgm:t>
        <a:bodyPr/>
        <a:lstStyle/>
        <a:p>
          <a:endParaRPr lang="en-US"/>
        </a:p>
      </dgm:t>
    </dgm:pt>
    <dgm:pt modelId="{EB130900-31DB-4916-9106-289EEE5E647E}">
      <dgm:prSet phldrT="[Text]"/>
      <dgm:spPr/>
      <dgm:t>
        <a:bodyPr/>
        <a:lstStyle/>
        <a:p>
          <a:r>
            <a:rPr lang="en-US" dirty="0" smtClean="0"/>
            <a:t>Improving deployment of capital</a:t>
          </a:r>
          <a:endParaRPr lang="en-US" dirty="0"/>
        </a:p>
      </dgm:t>
    </dgm:pt>
    <dgm:pt modelId="{3A739A80-590D-4142-B012-0759B8351C96}" type="parTrans" cxnId="{1F389C29-16A1-4C14-8B2F-BA894F80EC51}">
      <dgm:prSet/>
      <dgm:spPr/>
      <dgm:t>
        <a:bodyPr/>
        <a:lstStyle/>
        <a:p>
          <a:endParaRPr lang="en-US"/>
        </a:p>
      </dgm:t>
    </dgm:pt>
    <dgm:pt modelId="{9EA6C4EC-C4BC-4769-B798-27E5AAAA1B8F}" type="sibTrans" cxnId="{1F389C29-16A1-4C14-8B2F-BA894F80EC51}">
      <dgm:prSet/>
      <dgm:spPr/>
      <dgm:t>
        <a:bodyPr/>
        <a:lstStyle/>
        <a:p>
          <a:endParaRPr lang="en-US"/>
        </a:p>
      </dgm:t>
    </dgm:pt>
    <dgm:pt modelId="{A4E9CD71-6AB9-4773-8FEC-5E9F346DF08F}" type="pres">
      <dgm:prSet presAssocID="{66FCB367-7584-4DCB-BB97-3148DB1EE4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3C9A05-B36A-49F5-A615-F32B7A506CAC}" type="pres">
      <dgm:prSet presAssocID="{42153ECE-6240-40FA-B6DF-4681E3C2F3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DB689-9012-4752-9671-843573089442}" type="pres">
      <dgm:prSet presAssocID="{42153ECE-6240-40FA-B6DF-4681E3C2F306}" presName="spNode" presStyleCnt="0"/>
      <dgm:spPr/>
    </dgm:pt>
    <dgm:pt modelId="{B3B76D9F-7E4E-4ED8-9136-C200E4F84165}" type="pres">
      <dgm:prSet presAssocID="{0B60D79E-FEA1-484D-890D-77CFA108E18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55953AA-D534-46D6-B137-BD0135C20F38}" type="pres">
      <dgm:prSet presAssocID="{E2E45EE8-851C-46DC-A16D-EA4B350E8D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3FC40-A167-4492-8757-093C336F731A}" type="pres">
      <dgm:prSet presAssocID="{E2E45EE8-851C-46DC-A16D-EA4B350E8DF2}" presName="spNode" presStyleCnt="0"/>
      <dgm:spPr/>
    </dgm:pt>
    <dgm:pt modelId="{7ECE27A1-91C9-457F-8006-13D0A42A9DC4}" type="pres">
      <dgm:prSet presAssocID="{AF2A68ED-488B-4E4F-840F-79CDEDBF640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96BBC26-26C2-42A8-A323-4B0FCCF8CE48}" type="pres">
      <dgm:prSet presAssocID="{22395A64-7D88-4299-A9D1-60BA55A3D3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F564C-F23E-45BC-9240-E59199755B29}" type="pres">
      <dgm:prSet presAssocID="{22395A64-7D88-4299-A9D1-60BA55A3D38F}" presName="spNode" presStyleCnt="0"/>
      <dgm:spPr/>
    </dgm:pt>
    <dgm:pt modelId="{9E8CEFCF-CE6F-4B47-BB5E-2383F56926C1}" type="pres">
      <dgm:prSet presAssocID="{4606CEB7-6FA6-4FAB-B7E5-B611C5CC9A7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78A240D-2603-4644-8AA1-1B46B873D181}" type="pres">
      <dgm:prSet presAssocID="{9A9360A3-29B2-4D81-A3E3-6CD3A04818C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0B5D5-B78D-4CCA-A07E-3230328E8EED}" type="pres">
      <dgm:prSet presAssocID="{9A9360A3-29B2-4D81-A3E3-6CD3A04818CE}" presName="spNode" presStyleCnt="0"/>
      <dgm:spPr/>
    </dgm:pt>
    <dgm:pt modelId="{12934BF1-D6A3-4067-B047-94D782D60A73}" type="pres">
      <dgm:prSet presAssocID="{57FE7219-9A5F-46F2-8F40-BBD1CDF228D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4F8F7E0-1132-4299-96A1-276DA4C39590}" type="pres">
      <dgm:prSet presAssocID="{09A9259D-5E16-4359-BC91-83DFD837C9D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23F5D-94E9-4FD6-A70F-555D3B13E1DC}" type="pres">
      <dgm:prSet presAssocID="{09A9259D-5E16-4359-BC91-83DFD837C9D1}" presName="spNode" presStyleCnt="0"/>
      <dgm:spPr/>
    </dgm:pt>
    <dgm:pt modelId="{7C4115EA-AABF-4E03-9724-6E7557F6D712}" type="pres">
      <dgm:prSet presAssocID="{B8C45D4A-88D1-4F77-A20B-535142A0710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2700439-D50F-46A8-B6A3-A393D55583ED}" type="pres">
      <dgm:prSet presAssocID="{EB130900-31DB-4916-9106-289EEE5E64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5CE76-7AFF-405C-99D5-A3D34E497E59}" type="pres">
      <dgm:prSet presAssocID="{EB130900-31DB-4916-9106-289EEE5E647E}" presName="spNode" presStyleCnt="0"/>
      <dgm:spPr/>
    </dgm:pt>
    <dgm:pt modelId="{1968B692-A434-4624-A4BF-2817A35EE87F}" type="pres">
      <dgm:prSet presAssocID="{9EA6C4EC-C4BC-4769-B798-27E5AAAA1B8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664E408-8416-4F44-82FF-13988F5CBBBF}" type="presOf" srcId="{9EA6C4EC-C4BC-4769-B798-27E5AAAA1B8F}" destId="{1968B692-A434-4624-A4BF-2817A35EE87F}" srcOrd="0" destOrd="0" presId="urn:microsoft.com/office/officeart/2005/8/layout/cycle6"/>
    <dgm:cxn modelId="{1F389C29-16A1-4C14-8B2F-BA894F80EC51}" srcId="{66FCB367-7584-4DCB-BB97-3148DB1EE41F}" destId="{EB130900-31DB-4916-9106-289EEE5E647E}" srcOrd="5" destOrd="0" parTransId="{3A739A80-590D-4142-B012-0759B8351C96}" sibTransId="{9EA6C4EC-C4BC-4769-B798-27E5AAAA1B8F}"/>
    <dgm:cxn modelId="{17B0CB6B-1362-4107-BD59-96DDFFA7617D}" type="presOf" srcId="{9A9360A3-29B2-4D81-A3E3-6CD3A04818CE}" destId="{778A240D-2603-4644-8AA1-1B46B873D181}" srcOrd="0" destOrd="0" presId="urn:microsoft.com/office/officeart/2005/8/layout/cycle6"/>
    <dgm:cxn modelId="{052EC759-2CAD-47DD-B538-E5CEDB483847}" type="presOf" srcId="{AF2A68ED-488B-4E4F-840F-79CDEDBF6404}" destId="{7ECE27A1-91C9-457F-8006-13D0A42A9DC4}" srcOrd="0" destOrd="0" presId="urn:microsoft.com/office/officeart/2005/8/layout/cycle6"/>
    <dgm:cxn modelId="{EFAE33A5-EFCA-4915-877C-2CCB1122355B}" type="presOf" srcId="{09A9259D-5E16-4359-BC91-83DFD837C9D1}" destId="{84F8F7E0-1132-4299-96A1-276DA4C39590}" srcOrd="0" destOrd="0" presId="urn:microsoft.com/office/officeart/2005/8/layout/cycle6"/>
    <dgm:cxn modelId="{1E8F89AA-5C18-491B-9C46-022AB95C5837}" srcId="{66FCB367-7584-4DCB-BB97-3148DB1EE41F}" destId="{22395A64-7D88-4299-A9D1-60BA55A3D38F}" srcOrd="2" destOrd="0" parTransId="{2EDD5BBC-AA60-47FB-A122-26E9AE1767CB}" sibTransId="{4606CEB7-6FA6-4FAB-B7E5-B611C5CC9A7F}"/>
    <dgm:cxn modelId="{34A933CA-D21D-4E48-A119-81FB54F65226}" srcId="{66FCB367-7584-4DCB-BB97-3148DB1EE41F}" destId="{9A9360A3-29B2-4D81-A3E3-6CD3A04818CE}" srcOrd="3" destOrd="0" parTransId="{F623AC1F-283C-4076-94ED-7326DC9F63D2}" sibTransId="{57FE7219-9A5F-46F2-8F40-BBD1CDF228D7}"/>
    <dgm:cxn modelId="{C1BD98A6-4062-4530-9EEB-F18CAD1AB48C}" type="presOf" srcId="{4606CEB7-6FA6-4FAB-B7E5-B611C5CC9A7F}" destId="{9E8CEFCF-CE6F-4B47-BB5E-2383F56926C1}" srcOrd="0" destOrd="0" presId="urn:microsoft.com/office/officeart/2005/8/layout/cycle6"/>
    <dgm:cxn modelId="{BADA34B8-B251-41E9-97BD-6CACBA7A0D62}" type="presOf" srcId="{57FE7219-9A5F-46F2-8F40-BBD1CDF228D7}" destId="{12934BF1-D6A3-4067-B047-94D782D60A73}" srcOrd="0" destOrd="0" presId="urn:microsoft.com/office/officeart/2005/8/layout/cycle6"/>
    <dgm:cxn modelId="{AC28895F-BA97-4E3D-82AF-273DA51492BA}" type="presOf" srcId="{0B60D79E-FEA1-484D-890D-77CFA108E189}" destId="{B3B76D9F-7E4E-4ED8-9136-C200E4F84165}" srcOrd="0" destOrd="0" presId="urn:microsoft.com/office/officeart/2005/8/layout/cycle6"/>
    <dgm:cxn modelId="{F92DD74C-88DB-45FA-AA19-497A4A116702}" srcId="{66FCB367-7584-4DCB-BB97-3148DB1EE41F}" destId="{42153ECE-6240-40FA-B6DF-4681E3C2F306}" srcOrd="0" destOrd="0" parTransId="{04EC1BCE-8BCB-4C66-AD11-48257B81D3D3}" sibTransId="{0B60D79E-FEA1-484D-890D-77CFA108E189}"/>
    <dgm:cxn modelId="{912453B2-D1E6-4C04-BC4B-894AD032ED15}" type="presOf" srcId="{22395A64-7D88-4299-A9D1-60BA55A3D38F}" destId="{D96BBC26-26C2-42A8-A323-4B0FCCF8CE48}" srcOrd="0" destOrd="0" presId="urn:microsoft.com/office/officeart/2005/8/layout/cycle6"/>
    <dgm:cxn modelId="{69B8EF5F-E91F-48FC-BFF0-D26DC1DA5DD1}" type="presOf" srcId="{66FCB367-7584-4DCB-BB97-3148DB1EE41F}" destId="{A4E9CD71-6AB9-4773-8FEC-5E9F346DF08F}" srcOrd="0" destOrd="0" presId="urn:microsoft.com/office/officeart/2005/8/layout/cycle6"/>
    <dgm:cxn modelId="{07B68286-F356-43A0-A6E3-CA292038789F}" srcId="{66FCB367-7584-4DCB-BB97-3148DB1EE41F}" destId="{09A9259D-5E16-4359-BC91-83DFD837C9D1}" srcOrd="4" destOrd="0" parTransId="{DC3A0390-0D1B-458C-8001-E1C53CD5E5FB}" sibTransId="{B8C45D4A-88D1-4F77-A20B-535142A0710C}"/>
    <dgm:cxn modelId="{4B785C23-C8FF-496D-8622-DA17109D2FCA}" srcId="{66FCB367-7584-4DCB-BB97-3148DB1EE41F}" destId="{E2E45EE8-851C-46DC-A16D-EA4B350E8DF2}" srcOrd="1" destOrd="0" parTransId="{8F9273AC-9427-4B54-9579-C3DDCD58989B}" sibTransId="{AF2A68ED-488B-4E4F-840F-79CDEDBF6404}"/>
    <dgm:cxn modelId="{7B0E60A5-2B4A-4219-B3F0-E066195F5C39}" type="presOf" srcId="{B8C45D4A-88D1-4F77-A20B-535142A0710C}" destId="{7C4115EA-AABF-4E03-9724-6E7557F6D712}" srcOrd="0" destOrd="0" presId="urn:microsoft.com/office/officeart/2005/8/layout/cycle6"/>
    <dgm:cxn modelId="{25E1B180-3EBF-4734-A809-69A16ECA5431}" type="presOf" srcId="{E2E45EE8-851C-46DC-A16D-EA4B350E8DF2}" destId="{055953AA-D534-46D6-B137-BD0135C20F38}" srcOrd="0" destOrd="0" presId="urn:microsoft.com/office/officeart/2005/8/layout/cycle6"/>
    <dgm:cxn modelId="{12A07C85-CE5B-4B57-BB18-51E98162DD8B}" type="presOf" srcId="{42153ECE-6240-40FA-B6DF-4681E3C2F306}" destId="{293C9A05-B36A-49F5-A615-F32B7A506CAC}" srcOrd="0" destOrd="0" presId="urn:microsoft.com/office/officeart/2005/8/layout/cycle6"/>
    <dgm:cxn modelId="{47BF4ACE-A3D8-448C-BD11-6383523E578C}" type="presOf" srcId="{EB130900-31DB-4916-9106-289EEE5E647E}" destId="{B2700439-D50F-46A8-B6A3-A393D55583ED}" srcOrd="0" destOrd="0" presId="urn:microsoft.com/office/officeart/2005/8/layout/cycle6"/>
    <dgm:cxn modelId="{BAF7FAF6-B4E2-497D-8051-7233B2FE25BC}" type="presParOf" srcId="{A4E9CD71-6AB9-4773-8FEC-5E9F346DF08F}" destId="{293C9A05-B36A-49F5-A615-F32B7A506CAC}" srcOrd="0" destOrd="0" presId="urn:microsoft.com/office/officeart/2005/8/layout/cycle6"/>
    <dgm:cxn modelId="{BA769228-3AF5-4473-9EFD-5154D1466103}" type="presParOf" srcId="{A4E9CD71-6AB9-4773-8FEC-5E9F346DF08F}" destId="{6A0DB689-9012-4752-9671-843573089442}" srcOrd="1" destOrd="0" presId="urn:microsoft.com/office/officeart/2005/8/layout/cycle6"/>
    <dgm:cxn modelId="{45F47432-73E2-4AF0-87E7-7D494DCE7074}" type="presParOf" srcId="{A4E9CD71-6AB9-4773-8FEC-5E9F346DF08F}" destId="{B3B76D9F-7E4E-4ED8-9136-C200E4F84165}" srcOrd="2" destOrd="0" presId="urn:microsoft.com/office/officeart/2005/8/layout/cycle6"/>
    <dgm:cxn modelId="{0E968262-6C2E-4706-947D-40A0314A3AE9}" type="presParOf" srcId="{A4E9CD71-6AB9-4773-8FEC-5E9F346DF08F}" destId="{055953AA-D534-46D6-B137-BD0135C20F38}" srcOrd="3" destOrd="0" presId="urn:microsoft.com/office/officeart/2005/8/layout/cycle6"/>
    <dgm:cxn modelId="{F65A9DE4-534B-4CE5-9D7E-CF46DBD2696F}" type="presParOf" srcId="{A4E9CD71-6AB9-4773-8FEC-5E9F346DF08F}" destId="{A803FC40-A167-4492-8757-093C336F731A}" srcOrd="4" destOrd="0" presId="urn:microsoft.com/office/officeart/2005/8/layout/cycle6"/>
    <dgm:cxn modelId="{D22A84EB-8FCE-4A9B-A260-D779FDF94CE2}" type="presParOf" srcId="{A4E9CD71-6AB9-4773-8FEC-5E9F346DF08F}" destId="{7ECE27A1-91C9-457F-8006-13D0A42A9DC4}" srcOrd="5" destOrd="0" presId="urn:microsoft.com/office/officeart/2005/8/layout/cycle6"/>
    <dgm:cxn modelId="{B8266246-1F99-4791-8D27-A139749F7386}" type="presParOf" srcId="{A4E9CD71-6AB9-4773-8FEC-5E9F346DF08F}" destId="{D96BBC26-26C2-42A8-A323-4B0FCCF8CE48}" srcOrd="6" destOrd="0" presId="urn:microsoft.com/office/officeart/2005/8/layout/cycle6"/>
    <dgm:cxn modelId="{2FE603C5-574F-480C-90E1-8B471AAC3EBF}" type="presParOf" srcId="{A4E9CD71-6AB9-4773-8FEC-5E9F346DF08F}" destId="{91AF564C-F23E-45BC-9240-E59199755B29}" srcOrd="7" destOrd="0" presId="urn:microsoft.com/office/officeart/2005/8/layout/cycle6"/>
    <dgm:cxn modelId="{ABB0FD7B-8044-4125-B5CC-565B6A3B6900}" type="presParOf" srcId="{A4E9CD71-6AB9-4773-8FEC-5E9F346DF08F}" destId="{9E8CEFCF-CE6F-4B47-BB5E-2383F56926C1}" srcOrd="8" destOrd="0" presId="urn:microsoft.com/office/officeart/2005/8/layout/cycle6"/>
    <dgm:cxn modelId="{543A0033-F308-464D-82B5-236A6496DC97}" type="presParOf" srcId="{A4E9CD71-6AB9-4773-8FEC-5E9F346DF08F}" destId="{778A240D-2603-4644-8AA1-1B46B873D181}" srcOrd="9" destOrd="0" presId="urn:microsoft.com/office/officeart/2005/8/layout/cycle6"/>
    <dgm:cxn modelId="{C083BB66-5D9F-47FD-9C75-1BD70DAB9C82}" type="presParOf" srcId="{A4E9CD71-6AB9-4773-8FEC-5E9F346DF08F}" destId="{34A0B5D5-B78D-4CCA-A07E-3230328E8EED}" srcOrd="10" destOrd="0" presId="urn:microsoft.com/office/officeart/2005/8/layout/cycle6"/>
    <dgm:cxn modelId="{D7773359-2FDE-49D8-819E-59412D8F97C1}" type="presParOf" srcId="{A4E9CD71-6AB9-4773-8FEC-5E9F346DF08F}" destId="{12934BF1-D6A3-4067-B047-94D782D60A73}" srcOrd="11" destOrd="0" presId="urn:microsoft.com/office/officeart/2005/8/layout/cycle6"/>
    <dgm:cxn modelId="{B7BDDE9D-9944-43F9-8441-50590D471A47}" type="presParOf" srcId="{A4E9CD71-6AB9-4773-8FEC-5E9F346DF08F}" destId="{84F8F7E0-1132-4299-96A1-276DA4C39590}" srcOrd="12" destOrd="0" presId="urn:microsoft.com/office/officeart/2005/8/layout/cycle6"/>
    <dgm:cxn modelId="{DAEEFFEC-3296-410C-A74B-CF695608B6D7}" type="presParOf" srcId="{A4E9CD71-6AB9-4773-8FEC-5E9F346DF08F}" destId="{3EA23F5D-94E9-4FD6-A70F-555D3B13E1DC}" srcOrd="13" destOrd="0" presId="urn:microsoft.com/office/officeart/2005/8/layout/cycle6"/>
    <dgm:cxn modelId="{3172FB36-74EC-49B7-BF6D-BE67D586E5AE}" type="presParOf" srcId="{A4E9CD71-6AB9-4773-8FEC-5E9F346DF08F}" destId="{7C4115EA-AABF-4E03-9724-6E7557F6D712}" srcOrd="14" destOrd="0" presId="urn:microsoft.com/office/officeart/2005/8/layout/cycle6"/>
    <dgm:cxn modelId="{26434325-F870-4CDE-92C4-9FED2B8479EA}" type="presParOf" srcId="{A4E9CD71-6AB9-4773-8FEC-5E9F346DF08F}" destId="{B2700439-D50F-46A8-B6A3-A393D55583ED}" srcOrd="15" destOrd="0" presId="urn:microsoft.com/office/officeart/2005/8/layout/cycle6"/>
    <dgm:cxn modelId="{3D12AC7A-0C59-432E-A78B-21BF339518A5}" type="presParOf" srcId="{A4E9CD71-6AB9-4773-8FEC-5E9F346DF08F}" destId="{91E5CE76-7AFF-405C-99D5-A3D34E497E59}" srcOrd="16" destOrd="0" presId="urn:microsoft.com/office/officeart/2005/8/layout/cycle6"/>
    <dgm:cxn modelId="{FA2B856E-7435-4185-8D3D-C729BE36EEFD}" type="presParOf" srcId="{A4E9CD71-6AB9-4773-8FEC-5E9F346DF08F}" destId="{1968B692-A434-4624-A4BF-2817A35EE87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77707-4882-48E5-BACF-DBE39898F5E3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17AD4-C74B-4C48-B002-021124A7648A}">
      <dgm:prSet phldrT="[Text]"/>
      <dgm:spPr/>
      <dgm:t>
        <a:bodyPr/>
        <a:lstStyle/>
        <a:p>
          <a:r>
            <a:rPr lang="en-US" dirty="0" smtClean="0"/>
            <a:t>Board Oversight</a:t>
          </a:r>
          <a:endParaRPr lang="en-US" dirty="0"/>
        </a:p>
      </dgm:t>
    </dgm:pt>
    <dgm:pt modelId="{61189C5F-85AA-4076-A2A5-FB02C705569C}" type="parTrans" cxnId="{90333593-08D0-4A4D-9182-90F6DCF07008}">
      <dgm:prSet/>
      <dgm:spPr/>
      <dgm:t>
        <a:bodyPr/>
        <a:lstStyle/>
        <a:p>
          <a:endParaRPr lang="en-US"/>
        </a:p>
      </dgm:t>
    </dgm:pt>
    <dgm:pt modelId="{8D86A3F2-A647-4800-95F2-7E6B636E451B}" type="sibTrans" cxnId="{90333593-08D0-4A4D-9182-90F6DCF07008}">
      <dgm:prSet/>
      <dgm:spPr/>
      <dgm:t>
        <a:bodyPr/>
        <a:lstStyle/>
        <a:p>
          <a:endParaRPr lang="en-US"/>
        </a:p>
      </dgm:t>
    </dgm:pt>
    <dgm:pt modelId="{3493A38B-ADB0-4181-81B7-0C52F06671E7}">
      <dgm:prSet phldrT="[Text]"/>
      <dgm:spPr/>
      <dgm:t>
        <a:bodyPr/>
        <a:lstStyle/>
        <a:p>
          <a:r>
            <a:rPr lang="en-US" dirty="0" smtClean="0"/>
            <a:t>Monitors management’s risk appetite</a:t>
          </a:r>
          <a:endParaRPr lang="en-US" dirty="0"/>
        </a:p>
      </dgm:t>
    </dgm:pt>
    <dgm:pt modelId="{C47BB864-4495-421D-ADE0-78E752F5AA16}" type="parTrans" cxnId="{24BDB472-2936-4954-9DBF-7F70108EE556}">
      <dgm:prSet/>
      <dgm:spPr/>
      <dgm:t>
        <a:bodyPr/>
        <a:lstStyle/>
        <a:p>
          <a:endParaRPr lang="en-US"/>
        </a:p>
      </dgm:t>
    </dgm:pt>
    <dgm:pt modelId="{AE07288A-DF64-4E2C-B741-CE3BC3AED07A}" type="sibTrans" cxnId="{24BDB472-2936-4954-9DBF-7F70108EE556}">
      <dgm:prSet/>
      <dgm:spPr/>
      <dgm:t>
        <a:bodyPr/>
        <a:lstStyle/>
        <a:p>
          <a:endParaRPr lang="en-US"/>
        </a:p>
      </dgm:t>
    </dgm:pt>
    <dgm:pt modelId="{E9FDEF13-4872-4278-9BCA-8B547039FC27}">
      <dgm:prSet phldrT="[Text]"/>
      <dgm:spPr/>
      <dgm:t>
        <a:bodyPr/>
        <a:lstStyle/>
        <a:p>
          <a:r>
            <a:rPr lang="en-US" dirty="0" smtClean="0"/>
            <a:t>Provides feedback and/or points of shareholder value</a:t>
          </a:r>
          <a:endParaRPr lang="en-US" dirty="0"/>
        </a:p>
      </dgm:t>
    </dgm:pt>
    <dgm:pt modelId="{1EEB09A6-68A8-4059-BF11-B5672B7FD381}" type="parTrans" cxnId="{5034318E-54E9-4FE6-A45C-0E7028F9352D}">
      <dgm:prSet/>
      <dgm:spPr/>
      <dgm:t>
        <a:bodyPr/>
        <a:lstStyle/>
        <a:p>
          <a:endParaRPr lang="en-US"/>
        </a:p>
      </dgm:t>
    </dgm:pt>
    <dgm:pt modelId="{6412C7BD-E522-4D24-B294-1E8C025D12D4}" type="sibTrans" cxnId="{5034318E-54E9-4FE6-A45C-0E7028F9352D}">
      <dgm:prSet/>
      <dgm:spPr/>
      <dgm:t>
        <a:bodyPr/>
        <a:lstStyle/>
        <a:p>
          <a:endParaRPr lang="en-US"/>
        </a:p>
      </dgm:t>
    </dgm:pt>
    <dgm:pt modelId="{92F0A268-322A-412D-B3DE-2168AFDEA639}">
      <dgm:prSet phldrT="[Text]"/>
      <dgm:spPr/>
      <dgm:t>
        <a:bodyPr/>
        <a:lstStyle/>
        <a:p>
          <a:r>
            <a:rPr lang="en-US" dirty="0" smtClean="0"/>
            <a:t>Executives &amp; Senior Leaders</a:t>
          </a:r>
          <a:endParaRPr lang="en-US" dirty="0"/>
        </a:p>
      </dgm:t>
    </dgm:pt>
    <dgm:pt modelId="{5B2CF411-07F2-4FE6-BAB4-FC51DD2AF693}" type="parTrans" cxnId="{9F22AF70-8612-463E-ADC5-E77564056AAF}">
      <dgm:prSet/>
      <dgm:spPr/>
      <dgm:t>
        <a:bodyPr/>
        <a:lstStyle/>
        <a:p>
          <a:endParaRPr lang="en-US"/>
        </a:p>
      </dgm:t>
    </dgm:pt>
    <dgm:pt modelId="{05769098-EF9B-4D56-BC03-B7D3FF528EF4}" type="sibTrans" cxnId="{9F22AF70-8612-463E-ADC5-E77564056AAF}">
      <dgm:prSet/>
      <dgm:spPr/>
      <dgm:t>
        <a:bodyPr/>
        <a:lstStyle/>
        <a:p>
          <a:endParaRPr lang="en-US"/>
        </a:p>
      </dgm:t>
    </dgm:pt>
    <dgm:pt modelId="{CAA3EF3B-B01B-49B9-B148-67F223E77C09}">
      <dgm:prSet phldrT="[Text]"/>
      <dgm:spPr/>
      <dgm:t>
        <a:bodyPr/>
        <a:lstStyle/>
        <a:p>
          <a:r>
            <a:rPr lang="en-US" dirty="0" smtClean="0"/>
            <a:t>CEO ultimately responsible</a:t>
          </a:r>
          <a:endParaRPr lang="en-US" dirty="0"/>
        </a:p>
      </dgm:t>
    </dgm:pt>
    <dgm:pt modelId="{65C258BA-40DA-4AD9-B340-4B97F6F3FA90}" type="parTrans" cxnId="{A19C1405-1728-47E3-B31F-DC26274CE1C3}">
      <dgm:prSet/>
      <dgm:spPr/>
      <dgm:t>
        <a:bodyPr/>
        <a:lstStyle/>
        <a:p>
          <a:endParaRPr lang="en-US"/>
        </a:p>
      </dgm:t>
    </dgm:pt>
    <dgm:pt modelId="{11323A80-144F-44A4-8ED1-22465CBE55FA}" type="sibTrans" cxnId="{A19C1405-1728-47E3-B31F-DC26274CE1C3}">
      <dgm:prSet/>
      <dgm:spPr/>
      <dgm:t>
        <a:bodyPr/>
        <a:lstStyle/>
        <a:p>
          <a:endParaRPr lang="en-US"/>
        </a:p>
      </dgm:t>
    </dgm:pt>
    <dgm:pt modelId="{F945D6A1-9AD9-47E8-9E9B-6958DAD793F9}">
      <dgm:prSet phldrT="[Text]"/>
      <dgm:spPr/>
      <dgm:t>
        <a:bodyPr/>
        <a:lstStyle/>
        <a:p>
          <a:r>
            <a:rPr lang="en-US" dirty="0" smtClean="0"/>
            <a:t>Member of risk committee with charter</a:t>
          </a:r>
          <a:endParaRPr lang="en-US" dirty="0"/>
        </a:p>
      </dgm:t>
    </dgm:pt>
    <dgm:pt modelId="{024A3EE5-4B5C-4468-8B90-2A95D11E766A}" type="parTrans" cxnId="{C105C394-38FD-428C-ADA8-4A78228C6D20}">
      <dgm:prSet/>
      <dgm:spPr/>
      <dgm:t>
        <a:bodyPr/>
        <a:lstStyle/>
        <a:p>
          <a:endParaRPr lang="en-US"/>
        </a:p>
      </dgm:t>
    </dgm:pt>
    <dgm:pt modelId="{47F9479C-4F49-4A4D-B229-931CE762AC60}" type="sibTrans" cxnId="{C105C394-38FD-428C-ADA8-4A78228C6D20}">
      <dgm:prSet/>
      <dgm:spPr/>
      <dgm:t>
        <a:bodyPr/>
        <a:lstStyle/>
        <a:p>
          <a:endParaRPr lang="en-US"/>
        </a:p>
      </dgm:t>
    </dgm:pt>
    <dgm:pt modelId="{56FB1673-4FFF-4493-B520-79EC3C2E5C29}">
      <dgm:prSet phldrT="[Text]"/>
      <dgm:spPr/>
      <dgm:t>
        <a:bodyPr/>
        <a:lstStyle/>
        <a:p>
          <a:r>
            <a:rPr lang="en-US" dirty="0" smtClean="0"/>
            <a:t>Risk Management and/or Internal Audit</a:t>
          </a:r>
          <a:endParaRPr lang="en-US" dirty="0"/>
        </a:p>
      </dgm:t>
    </dgm:pt>
    <dgm:pt modelId="{16100E81-50EE-4217-84AE-3C083626FCB4}" type="parTrans" cxnId="{F7CD3CB2-54B2-4549-8B06-0D0E720C7E27}">
      <dgm:prSet/>
      <dgm:spPr/>
      <dgm:t>
        <a:bodyPr/>
        <a:lstStyle/>
        <a:p>
          <a:endParaRPr lang="en-US"/>
        </a:p>
      </dgm:t>
    </dgm:pt>
    <dgm:pt modelId="{5749EAC5-B114-4C33-9C23-F7ECAD93E5A4}" type="sibTrans" cxnId="{F7CD3CB2-54B2-4549-8B06-0D0E720C7E27}">
      <dgm:prSet/>
      <dgm:spPr/>
      <dgm:t>
        <a:bodyPr/>
        <a:lstStyle/>
        <a:p>
          <a:endParaRPr lang="en-US"/>
        </a:p>
      </dgm:t>
    </dgm:pt>
    <dgm:pt modelId="{64151EF8-936E-4D30-9C5A-D52C1E6ED2F5}">
      <dgm:prSet phldrT="[Text]"/>
      <dgm:spPr/>
      <dgm:t>
        <a:bodyPr/>
        <a:lstStyle/>
        <a:p>
          <a:r>
            <a:rPr lang="en-US" dirty="0" smtClean="0"/>
            <a:t>Performed by Risk Management and/or Internal Audit</a:t>
          </a:r>
          <a:endParaRPr lang="en-US" dirty="0"/>
        </a:p>
      </dgm:t>
    </dgm:pt>
    <dgm:pt modelId="{4EB8CF45-3F38-4CC5-B314-6EEED9F5A926}" type="parTrans" cxnId="{3F8A279C-6A86-4F01-AC35-3226F8F8CDC7}">
      <dgm:prSet/>
      <dgm:spPr/>
      <dgm:t>
        <a:bodyPr/>
        <a:lstStyle/>
        <a:p>
          <a:endParaRPr lang="en-US"/>
        </a:p>
      </dgm:t>
    </dgm:pt>
    <dgm:pt modelId="{D560E915-5227-4DA1-AE15-EDE6827A0CCA}" type="sibTrans" cxnId="{3F8A279C-6A86-4F01-AC35-3226F8F8CDC7}">
      <dgm:prSet/>
      <dgm:spPr/>
      <dgm:t>
        <a:bodyPr/>
        <a:lstStyle/>
        <a:p>
          <a:endParaRPr lang="en-US"/>
        </a:p>
      </dgm:t>
    </dgm:pt>
    <dgm:pt modelId="{52335A7E-34C8-44FC-B87E-27766220469B}">
      <dgm:prSet phldrT="[Text]"/>
      <dgm:spPr/>
      <dgm:t>
        <a:bodyPr/>
        <a:lstStyle/>
        <a:p>
          <a:r>
            <a:rPr lang="en-US" dirty="0" smtClean="0"/>
            <a:t>Candid Involvement by Sr. Leadership</a:t>
          </a:r>
          <a:endParaRPr lang="en-US" dirty="0"/>
        </a:p>
      </dgm:t>
    </dgm:pt>
    <dgm:pt modelId="{9BAAF615-A746-45CB-AC3B-FDCD496D356B}" type="parTrans" cxnId="{0D56594B-5FE0-4390-91CD-F83FA0C30E21}">
      <dgm:prSet/>
      <dgm:spPr/>
      <dgm:t>
        <a:bodyPr/>
        <a:lstStyle/>
        <a:p>
          <a:endParaRPr lang="en-US"/>
        </a:p>
      </dgm:t>
    </dgm:pt>
    <dgm:pt modelId="{5E43CBD6-79EC-4BF9-B397-463E488315D6}" type="sibTrans" cxnId="{0D56594B-5FE0-4390-91CD-F83FA0C30E21}">
      <dgm:prSet/>
      <dgm:spPr/>
      <dgm:t>
        <a:bodyPr/>
        <a:lstStyle/>
        <a:p>
          <a:endParaRPr lang="en-US"/>
        </a:p>
      </dgm:t>
    </dgm:pt>
    <dgm:pt modelId="{14DCF759-4F70-4771-AE6F-3A2428627CBF}">
      <dgm:prSet phldrT="[Text]"/>
      <dgm:spPr/>
      <dgm:t>
        <a:bodyPr/>
        <a:lstStyle/>
        <a:p>
          <a:r>
            <a:rPr lang="en-US" dirty="0" smtClean="0"/>
            <a:t>Responsible to mitigate, accept or transfer </a:t>
          </a:r>
          <a:r>
            <a:rPr lang="en-US" dirty="0" smtClean="0"/>
            <a:t>risk (including IT Risk)</a:t>
          </a:r>
          <a:endParaRPr lang="en-US" dirty="0"/>
        </a:p>
      </dgm:t>
    </dgm:pt>
    <dgm:pt modelId="{C1CE03FF-774C-42EB-BF84-C92EEF84730D}" type="parTrans" cxnId="{F509F821-D5C0-4B8F-8312-24B0F63B5B1A}">
      <dgm:prSet/>
      <dgm:spPr/>
      <dgm:t>
        <a:bodyPr/>
        <a:lstStyle/>
        <a:p>
          <a:endParaRPr lang="en-US"/>
        </a:p>
      </dgm:t>
    </dgm:pt>
    <dgm:pt modelId="{6678F9F7-7E37-4D0A-8EC0-30FE2E0A07F9}" type="sibTrans" cxnId="{F509F821-D5C0-4B8F-8312-24B0F63B5B1A}">
      <dgm:prSet/>
      <dgm:spPr/>
      <dgm:t>
        <a:bodyPr/>
        <a:lstStyle/>
        <a:p>
          <a:endParaRPr lang="en-US"/>
        </a:p>
      </dgm:t>
    </dgm:pt>
    <dgm:pt modelId="{1E9D1B3B-B4B9-4E6B-9B07-C029D02FD8EF}" type="pres">
      <dgm:prSet presAssocID="{89277707-4882-48E5-BACF-DBE39898F5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BC541-1B3C-4A9A-BB14-56210FA8FCA0}" type="pres">
      <dgm:prSet presAssocID="{F1017AD4-C74B-4C48-B002-021124A7648A}" presName="compNode" presStyleCnt="0"/>
      <dgm:spPr/>
    </dgm:pt>
    <dgm:pt modelId="{1FF3C55A-6360-4845-9243-C832C86FCB95}" type="pres">
      <dgm:prSet presAssocID="{F1017AD4-C74B-4C48-B002-021124A7648A}" presName="aNode" presStyleLbl="bgShp" presStyleIdx="0" presStyleCnt="3"/>
      <dgm:spPr/>
      <dgm:t>
        <a:bodyPr/>
        <a:lstStyle/>
        <a:p>
          <a:endParaRPr lang="en-US"/>
        </a:p>
      </dgm:t>
    </dgm:pt>
    <dgm:pt modelId="{EC31F75F-EFA9-4141-A953-0CD3EAB1BF58}" type="pres">
      <dgm:prSet presAssocID="{F1017AD4-C74B-4C48-B002-021124A7648A}" presName="textNode" presStyleLbl="bgShp" presStyleIdx="0" presStyleCnt="3"/>
      <dgm:spPr/>
      <dgm:t>
        <a:bodyPr/>
        <a:lstStyle/>
        <a:p>
          <a:endParaRPr lang="en-US"/>
        </a:p>
      </dgm:t>
    </dgm:pt>
    <dgm:pt modelId="{56645367-884D-4139-9675-D605944C170A}" type="pres">
      <dgm:prSet presAssocID="{F1017AD4-C74B-4C48-B002-021124A7648A}" presName="compChildNode" presStyleCnt="0"/>
      <dgm:spPr/>
    </dgm:pt>
    <dgm:pt modelId="{1A5F89DB-3EF9-4CA9-A5EB-0A6F86B7FD4F}" type="pres">
      <dgm:prSet presAssocID="{F1017AD4-C74B-4C48-B002-021124A7648A}" presName="theInnerList" presStyleCnt="0"/>
      <dgm:spPr/>
    </dgm:pt>
    <dgm:pt modelId="{E38C3589-9471-4ED7-8C8A-1A04CB83EFD7}" type="pres">
      <dgm:prSet presAssocID="{3493A38B-ADB0-4181-81B7-0C52F06671E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2C011-B717-436B-870A-1E7F3ACB68F6}" type="pres">
      <dgm:prSet presAssocID="{3493A38B-ADB0-4181-81B7-0C52F06671E7}" presName="aSpace2" presStyleCnt="0"/>
      <dgm:spPr/>
    </dgm:pt>
    <dgm:pt modelId="{A28CE2BC-DA8C-4BEE-9FD4-02C6E7503F15}" type="pres">
      <dgm:prSet presAssocID="{E9FDEF13-4872-4278-9BCA-8B547039FC2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7E341-490E-48CD-8C8D-4989CAA77CCB}" type="pres">
      <dgm:prSet presAssocID="{F1017AD4-C74B-4C48-B002-021124A7648A}" presName="aSpace" presStyleCnt="0"/>
      <dgm:spPr/>
    </dgm:pt>
    <dgm:pt modelId="{46B6102E-B41D-4C76-A9DC-63DC8189DD35}" type="pres">
      <dgm:prSet presAssocID="{92F0A268-322A-412D-B3DE-2168AFDEA639}" presName="compNode" presStyleCnt="0"/>
      <dgm:spPr/>
    </dgm:pt>
    <dgm:pt modelId="{8F6846BF-06BE-4584-A24F-1F3280280CAF}" type="pres">
      <dgm:prSet presAssocID="{92F0A268-322A-412D-B3DE-2168AFDEA639}" presName="aNode" presStyleLbl="bgShp" presStyleIdx="1" presStyleCnt="3"/>
      <dgm:spPr/>
      <dgm:t>
        <a:bodyPr/>
        <a:lstStyle/>
        <a:p>
          <a:endParaRPr lang="en-US"/>
        </a:p>
      </dgm:t>
    </dgm:pt>
    <dgm:pt modelId="{487E8A10-392E-4CE6-B59D-8716E60E6346}" type="pres">
      <dgm:prSet presAssocID="{92F0A268-322A-412D-B3DE-2168AFDEA639}" presName="textNode" presStyleLbl="bgShp" presStyleIdx="1" presStyleCnt="3"/>
      <dgm:spPr/>
      <dgm:t>
        <a:bodyPr/>
        <a:lstStyle/>
        <a:p>
          <a:endParaRPr lang="en-US"/>
        </a:p>
      </dgm:t>
    </dgm:pt>
    <dgm:pt modelId="{8EF551DC-310F-4B34-BEB5-88045B810806}" type="pres">
      <dgm:prSet presAssocID="{92F0A268-322A-412D-B3DE-2168AFDEA639}" presName="compChildNode" presStyleCnt="0"/>
      <dgm:spPr/>
    </dgm:pt>
    <dgm:pt modelId="{3140577F-3E6A-408B-8093-41EE1855F83E}" type="pres">
      <dgm:prSet presAssocID="{92F0A268-322A-412D-B3DE-2168AFDEA639}" presName="theInnerList" presStyleCnt="0"/>
      <dgm:spPr/>
    </dgm:pt>
    <dgm:pt modelId="{5C0379F8-70F9-4CD0-826C-5CB15C13E35A}" type="pres">
      <dgm:prSet presAssocID="{CAA3EF3B-B01B-49B9-B148-67F223E77C0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612F4-6783-4392-95B9-1DC12399931E}" type="pres">
      <dgm:prSet presAssocID="{CAA3EF3B-B01B-49B9-B148-67F223E77C09}" presName="aSpace2" presStyleCnt="0"/>
      <dgm:spPr/>
    </dgm:pt>
    <dgm:pt modelId="{E4C7CE52-A93F-4375-98A4-CDDF85C66B9E}" type="pres">
      <dgm:prSet presAssocID="{F945D6A1-9AD9-47E8-9E9B-6958DAD793F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579E8-7D8B-455D-AEAB-93279A823144}" type="pres">
      <dgm:prSet presAssocID="{F945D6A1-9AD9-47E8-9E9B-6958DAD793F9}" presName="aSpace2" presStyleCnt="0"/>
      <dgm:spPr/>
    </dgm:pt>
    <dgm:pt modelId="{B36D95F0-04E4-4E41-8381-47A3A311E8F7}" type="pres">
      <dgm:prSet presAssocID="{14DCF759-4F70-4771-AE6F-3A2428627CB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7E441-BCF7-481E-B56C-4DEDC2D6D7BC}" type="pres">
      <dgm:prSet presAssocID="{92F0A268-322A-412D-B3DE-2168AFDEA639}" presName="aSpace" presStyleCnt="0"/>
      <dgm:spPr/>
    </dgm:pt>
    <dgm:pt modelId="{25D42A27-4A4D-4DEE-A85D-9493771C53DF}" type="pres">
      <dgm:prSet presAssocID="{56FB1673-4FFF-4493-B520-79EC3C2E5C29}" presName="compNode" presStyleCnt="0"/>
      <dgm:spPr/>
    </dgm:pt>
    <dgm:pt modelId="{241805A5-322D-4F5E-9315-4286D434A10C}" type="pres">
      <dgm:prSet presAssocID="{56FB1673-4FFF-4493-B520-79EC3C2E5C29}" presName="aNode" presStyleLbl="bgShp" presStyleIdx="2" presStyleCnt="3"/>
      <dgm:spPr/>
      <dgm:t>
        <a:bodyPr/>
        <a:lstStyle/>
        <a:p>
          <a:endParaRPr lang="en-US"/>
        </a:p>
      </dgm:t>
    </dgm:pt>
    <dgm:pt modelId="{6C5D5A48-C22F-4EBF-AADC-B440864BDCA4}" type="pres">
      <dgm:prSet presAssocID="{56FB1673-4FFF-4493-B520-79EC3C2E5C29}" presName="textNode" presStyleLbl="bgShp" presStyleIdx="2" presStyleCnt="3"/>
      <dgm:spPr/>
      <dgm:t>
        <a:bodyPr/>
        <a:lstStyle/>
        <a:p>
          <a:endParaRPr lang="en-US"/>
        </a:p>
      </dgm:t>
    </dgm:pt>
    <dgm:pt modelId="{3A63961B-7954-4ED8-9DF5-6C2510BCF8DC}" type="pres">
      <dgm:prSet presAssocID="{56FB1673-4FFF-4493-B520-79EC3C2E5C29}" presName="compChildNode" presStyleCnt="0"/>
      <dgm:spPr/>
    </dgm:pt>
    <dgm:pt modelId="{1A799592-91C2-4AC1-BAC0-9C8481F4C4F4}" type="pres">
      <dgm:prSet presAssocID="{56FB1673-4FFF-4493-B520-79EC3C2E5C29}" presName="theInnerList" presStyleCnt="0"/>
      <dgm:spPr/>
    </dgm:pt>
    <dgm:pt modelId="{4B6D0D61-796B-4873-BF4B-68F4E18C59B7}" type="pres">
      <dgm:prSet presAssocID="{64151EF8-936E-4D30-9C5A-D52C1E6ED2F5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853A-BD3D-49FD-A7D8-00AD821F67D8}" type="pres">
      <dgm:prSet presAssocID="{64151EF8-936E-4D30-9C5A-D52C1E6ED2F5}" presName="aSpace2" presStyleCnt="0"/>
      <dgm:spPr/>
    </dgm:pt>
    <dgm:pt modelId="{D6A023D6-35D8-4DE9-B007-3506F7D8CD2E}" type="pres">
      <dgm:prSet presAssocID="{52335A7E-34C8-44FC-B87E-27766220469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DB472-2936-4954-9DBF-7F70108EE556}" srcId="{F1017AD4-C74B-4C48-B002-021124A7648A}" destId="{3493A38B-ADB0-4181-81B7-0C52F06671E7}" srcOrd="0" destOrd="0" parTransId="{C47BB864-4495-421D-ADE0-78E752F5AA16}" sibTransId="{AE07288A-DF64-4E2C-B741-CE3BC3AED07A}"/>
    <dgm:cxn modelId="{C105C394-38FD-428C-ADA8-4A78228C6D20}" srcId="{92F0A268-322A-412D-B3DE-2168AFDEA639}" destId="{F945D6A1-9AD9-47E8-9E9B-6958DAD793F9}" srcOrd="1" destOrd="0" parTransId="{024A3EE5-4B5C-4468-8B90-2A95D11E766A}" sibTransId="{47F9479C-4F49-4A4D-B229-931CE762AC60}"/>
    <dgm:cxn modelId="{3F8A279C-6A86-4F01-AC35-3226F8F8CDC7}" srcId="{56FB1673-4FFF-4493-B520-79EC3C2E5C29}" destId="{64151EF8-936E-4D30-9C5A-D52C1E6ED2F5}" srcOrd="0" destOrd="0" parTransId="{4EB8CF45-3F38-4CC5-B314-6EEED9F5A926}" sibTransId="{D560E915-5227-4DA1-AE15-EDE6827A0CCA}"/>
    <dgm:cxn modelId="{6960D1C2-B4B4-451C-B8E3-9027E13821A0}" type="presOf" srcId="{92F0A268-322A-412D-B3DE-2168AFDEA639}" destId="{8F6846BF-06BE-4584-A24F-1F3280280CAF}" srcOrd="0" destOrd="0" presId="urn:microsoft.com/office/officeart/2005/8/layout/lProcess2"/>
    <dgm:cxn modelId="{B508DBEC-6A77-4069-90DF-C2B0AE1C5153}" type="presOf" srcId="{89277707-4882-48E5-BACF-DBE39898F5E3}" destId="{1E9D1B3B-B4B9-4E6B-9B07-C029D02FD8EF}" srcOrd="0" destOrd="0" presId="urn:microsoft.com/office/officeart/2005/8/layout/lProcess2"/>
    <dgm:cxn modelId="{F509F821-D5C0-4B8F-8312-24B0F63B5B1A}" srcId="{92F0A268-322A-412D-B3DE-2168AFDEA639}" destId="{14DCF759-4F70-4771-AE6F-3A2428627CBF}" srcOrd="2" destOrd="0" parTransId="{C1CE03FF-774C-42EB-BF84-C92EEF84730D}" sibTransId="{6678F9F7-7E37-4D0A-8EC0-30FE2E0A07F9}"/>
    <dgm:cxn modelId="{0D56594B-5FE0-4390-91CD-F83FA0C30E21}" srcId="{56FB1673-4FFF-4493-B520-79EC3C2E5C29}" destId="{52335A7E-34C8-44FC-B87E-27766220469B}" srcOrd="1" destOrd="0" parTransId="{9BAAF615-A746-45CB-AC3B-FDCD496D356B}" sibTransId="{5E43CBD6-79EC-4BF9-B397-463E488315D6}"/>
    <dgm:cxn modelId="{5034318E-54E9-4FE6-A45C-0E7028F9352D}" srcId="{F1017AD4-C74B-4C48-B002-021124A7648A}" destId="{E9FDEF13-4872-4278-9BCA-8B547039FC27}" srcOrd="1" destOrd="0" parTransId="{1EEB09A6-68A8-4059-BF11-B5672B7FD381}" sibTransId="{6412C7BD-E522-4D24-B294-1E8C025D12D4}"/>
    <dgm:cxn modelId="{F7CD3CB2-54B2-4549-8B06-0D0E720C7E27}" srcId="{89277707-4882-48E5-BACF-DBE39898F5E3}" destId="{56FB1673-4FFF-4493-B520-79EC3C2E5C29}" srcOrd="2" destOrd="0" parTransId="{16100E81-50EE-4217-84AE-3C083626FCB4}" sibTransId="{5749EAC5-B114-4C33-9C23-F7ECAD93E5A4}"/>
    <dgm:cxn modelId="{CA3CCE8D-296C-4B45-B7AA-16F22F506F42}" type="presOf" srcId="{52335A7E-34C8-44FC-B87E-27766220469B}" destId="{D6A023D6-35D8-4DE9-B007-3506F7D8CD2E}" srcOrd="0" destOrd="0" presId="urn:microsoft.com/office/officeart/2005/8/layout/lProcess2"/>
    <dgm:cxn modelId="{A19C1405-1728-47E3-B31F-DC26274CE1C3}" srcId="{92F0A268-322A-412D-B3DE-2168AFDEA639}" destId="{CAA3EF3B-B01B-49B9-B148-67F223E77C09}" srcOrd="0" destOrd="0" parTransId="{65C258BA-40DA-4AD9-B340-4B97F6F3FA90}" sibTransId="{11323A80-144F-44A4-8ED1-22465CBE55FA}"/>
    <dgm:cxn modelId="{906C2F33-0D53-41F0-956B-B5526EE33922}" type="presOf" srcId="{F1017AD4-C74B-4C48-B002-021124A7648A}" destId="{EC31F75F-EFA9-4141-A953-0CD3EAB1BF58}" srcOrd="1" destOrd="0" presId="urn:microsoft.com/office/officeart/2005/8/layout/lProcess2"/>
    <dgm:cxn modelId="{990587AD-7EBC-4A23-88B1-AC35EC36C0E2}" type="presOf" srcId="{F1017AD4-C74B-4C48-B002-021124A7648A}" destId="{1FF3C55A-6360-4845-9243-C832C86FCB95}" srcOrd="0" destOrd="0" presId="urn:microsoft.com/office/officeart/2005/8/layout/lProcess2"/>
    <dgm:cxn modelId="{662FE448-0BCE-40AB-A6BD-E1BE3D2F2D1A}" type="presOf" srcId="{92F0A268-322A-412D-B3DE-2168AFDEA639}" destId="{487E8A10-392E-4CE6-B59D-8716E60E6346}" srcOrd="1" destOrd="0" presId="urn:microsoft.com/office/officeart/2005/8/layout/lProcess2"/>
    <dgm:cxn modelId="{334539A5-8E9A-487A-A5C7-65D4D618AE6A}" type="presOf" srcId="{CAA3EF3B-B01B-49B9-B148-67F223E77C09}" destId="{5C0379F8-70F9-4CD0-826C-5CB15C13E35A}" srcOrd="0" destOrd="0" presId="urn:microsoft.com/office/officeart/2005/8/layout/lProcess2"/>
    <dgm:cxn modelId="{6186913A-C05E-4F74-B422-434407CF0D9C}" type="presOf" srcId="{64151EF8-936E-4D30-9C5A-D52C1E6ED2F5}" destId="{4B6D0D61-796B-4873-BF4B-68F4E18C59B7}" srcOrd="0" destOrd="0" presId="urn:microsoft.com/office/officeart/2005/8/layout/lProcess2"/>
    <dgm:cxn modelId="{9DB88D0C-CB55-4CB1-9099-F82EC8748481}" type="presOf" srcId="{56FB1673-4FFF-4493-B520-79EC3C2E5C29}" destId="{241805A5-322D-4F5E-9315-4286D434A10C}" srcOrd="0" destOrd="0" presId="urn:microsoft.com/office/officeart/2005/8/layout/lProcess2"/>
    <dgm:cxn modelId="{07CDC4FA-CD28-4DBA-983E-32EA322C094D}" type="presOf" srcId="{E9FDEF13-4872-4278-9BCA-8B547039FC27}" destId="{A28CE2BC-DA8C-4BEE-9FD4-02C6E7503F15}" srcOrd="0" destOrd="0" presId="urn:microsoft.com/office/officeart/2005/8/layout/lProcess2"/>
    <dgm:cxn modelId="{16B58B3B-FF6F-4928-814C-1B00269CE9F0}" type="presOf" srcId="{F945D6A1-9AD9-47E8-9E9B-6958DAD793F9}" destId="{E4C7CE52-A93F-4375-98A4-CDDF85C66B9E}" srcOrd="0" destOrd="0" presId="urn:microsoft.com/office/officeart/2005/8/layout/lProcess2"/>
    <dgm:cxn modelId="{4967925A-5964-4E4A-A509-1686C7E7F82D}" type="presOf" srcId="{56FB1673-4FFF-4493-B520-79EC3C2E5C29}" destId="{6C5D5A48-C22F-4EBF-AADC-B440864BDCA4}" srcOrd="1" destOrd="0" presId="urn:microsoft.com/office/officeart/2005/8/layout/lProcess2"/>
    <dgm:cxn modelId="{B43D0360-AE47-41B4-81B8-57B9EF008590}" type="presOf" srcId="{3493A38B-ADB0-4181-81B7-0C52F06671E7}" destId="{E38C3589-9471-4ED7-8C8A-1A04CB83EFD7}" srcOrd="0" destOrd="0" presId="urn:microsoft.com/office/officeart/2005/8/layout/lProcess2"/>
    <dgm:cxn modelId="{8E4103E7-A2CB-4317-8D69-7EB65E2ABD14}" type="presOf" srcId="{14DCF759-4F70-4771-AE6F-3A2428627CBF}" destId="{B36D95F0-04E4-4E41-8381-47A3A311E8F7}" srcOrd="0" destOrd="0" presId="urn:microsoft.com/office/officeart/2005/8/layout/lProcess2"/>
    <dgm:cxn modelId="{9F22AF70-8612-463E-ADC5-E77564056AAF}" srcId="{89277707-4882-48E5-BACF-DBE39898F5E3}" destId="{92F0A268-322A-412D-B3DE-2168AFDEA639}" srcOrd="1" destOrd="0" parTransId="{5B2CF411-07F2-4FE6-BAB4-FC51DD2AF693}" sibTransId="{05769098-EF9B-4D56-BC03-B7D3FF528EF4}"/>
    <dgm:cxn modelId="{90333593-08D0-4A4D-9182-90F6DCF07008}" srcId="{89277707-4882-48E5-BACF-DBE39898F5E3}" destId="{F1017AD4-C74B-4C48-B002-021124A7648A}" srcOrd="0" destOrd="0" parTransId="{61189C5F-85AA-4076-A2A5-FB02C705569C}" sibTransId="{8D86A3F2-A647-4800-95F2-7E6B636E451B}"/>
    <dgm:cxn modelId="{5A1219B8-3578-4ACB-BEBE-F36743A81105}" type="presParOf" srcId="{1E9D1B3B-B4B9-4E6B-9B07-C029D02FD8EF}" destId="{E7CBC541-1B3C-4A9A-BB14-56210FA8FCA0}" srcOrd="0" destOrd="0" presId="urn:microsoft.com/office/officeart/2005/8/layout/lProcess2"/>
    <dgm:cxn modelId="{88BE91C3-1595-4EFB-83F2-D910D172F7CD}" type="presParOf" srcId="{E7CBC541-1B3C-4A9A-BB14-56210FA8FCA0}" destId="{1FF3C55A-6360-4845-9243-C832C86FCB95}" srcOrd="0" destOrd="0" presId="urn:microsoft.com/office/officeart/2005/8/layout/lProcess2"/>
    <dgm:cxn modelId="{FDA05ED5-2442-49CC-B262-994E35183A03}" type="presParOf" srcId="{E7CBC541-1B3C-4A9A-BB14-56210FA8FCA0}" destId="{EC31F75F-EFA9-4141-A953-0CD3EAB1BF58}" srcOrd="1" destOrd="0" presId="urn:microsoft.com/office/officeart/2005/8/layout/lProcess2"/>
    <dgm:cxn modelId="{B22C2EB9-E67E-4F53-8D85-8E16137C972D}" type="presParOf" srcId="{E7CBC541-1B3C-4A9A-BB14-56210FA8FCA0}" destId="{56645367-884D-4139-9675-D605944C170A}" srcOrd="2" destOrd="0" presId="urn:microsoft.com/office/officeart/2005/8/layout/lProcess2"/>
    <dgm:cxn modelId="{C2B4D611-6A0B-46BC-B0FC-EED1A9484805}" type="presParOf" srcId="{56645367-884D-4139-9675-D605944C170A}" destId="{1A5F89DB-3EF9-4CA9-A5EB-0A6F86B7FD4F}" srcOrd="0" destOrd="0" presId="urn:microsoft.com/office/officeart/2005/8/layout/lProcess2"/>
    <dgm:cxn modelId="{7C7972D6-53EE-433E-A69C-4158F0E4BBCC}" type="presParOf" srcId="{1A5F89DB-3EF9-4CA9-A5EB-0A6F86B7FD4F}" destId="{E38C3589-9471-4ED7-8C8A-1A04CB83EFD7}" srcOrd="0" destOrd="0" presId="urn:microsoft.com/office/officeart/2005/8/layout/lProcess2"/>
    <dgm:cxn modelId="{7069690F-E70C-4791-8DCF-3AB7A2CC092F}" type="presParOf" srcId="{1A5F89DB-3EF9-4CA9-A5EB-0A6F86B7FD4F}" destId="{3532C011-B717-436B-870A-1E7F3ACB68F6}" srcOrd="1" destOrd="0" presId="urn:microsoft.com/office/officeart/2005/8/layout/lProcess2"/>
    <dgm:cxn modelId="{9F948C14-2E0F-4255-83BE-9C8D1D7E619F}" type="presParOf" srcId="{1A5F89DB-3EF9-4CA9-A5EB-0A6F86B7FD4F}" destId="{A28CE2BC-DA8C-4BEE-9FD4-02C6E7503F15}" srcOrd="2" destOrd="0" presId="urn:microsoft.com/office/officeart/2005/8/layout/lProcess2"/>
    <dgm:cxn modelId="{02AAC219-9C89-4503-AFD9-3203199318FE}" type="presParOf" srcId="{1E9D1B3B-B4B9-4E6B-9B07-C029D02FD8EF}" destId="{0637E341-490E-48CD-8C8D-4989CAA77CCB}" srcOrd="1" destOrd="0" presId="urn:microsoft.com/office/officeart/2005/8/layout/lProcess2"/>
    <dgm:cxn modelId="{8AF0B63D-53DD-452B-A0AB-DA720E7395E3}" type="presParOf" srcId="{1E9D1B3B-B4B9-4E6B-9B07-C029D02FD8EF}" destId="{46B6102E-B41D-4C76-A9DC-63DC8189DD35}" srcOrd="2" destOrd="0" presId="urn:microsoft.com/office/officeart/2005/8/layout/lProcess2"/>
    <dgm:cxn modelId="{82FA8898-E021-4712-90A7-4E68F322F0E6}" type="presParOf" srcId="{46B6102E-B41D-4C76-A9DC-63DC8189DD35}" destId="{8F6846BF-06BE-4584-A24F-1F3280280CAF}" srcOrd="0" destOrd="0" presId="urn:microsoft.com/office/officeart/2005/8/layout/lProcess2"/>
    <dgm:cxn modelId="{4CCC6B05-23AC-4D8F-8873-C2AB946AB75E}" type="presParOf" srcId="{46B6102E-B41D-4C76-A9DC-63DC8189DD35}" destId="{487E8A10-392E-4CE6-B59D-8716E60E6346}" srcOrd="1" destOrd="0" presId="urn:microsoft.com/office/officeart/2005/8/layout/lProcess2"/>
    <dgm:cxn modelId="{BCAEF1CF-60D8-4392-AAC9-63EF0FB445E6}" type="presParOf" srcId="{46B6102E-B41D-4C76-A9DC-63DC8189DD35}" destId="{8EF551DC-310F-4B34-BEB5-88045B810806}" srcOrd="2" destOrd="0" presId="urn:microsoft.com/office/officeart/2005/8/layout/lProcess2"/>
    <dgm:cxn modelId="{FC1DB9C0-5512-4BB3-8BEB-C2F771B22C34}" type="presParOf" srcId="{8EF551DC-310F-4B34-BEB5-88045B810806}" destId="{3140577F-3E6A-408B-8093-41EE1855F83E}" srcOrd="0" destOrd="0" presId="urn:microsoft.com/office/officeart/2005/8/layout/lProcess2"/>
    <dgm:cxn modelId="{782A5878-9CD9-43D1-B82B-7158DED26B51}" type="presParOf" srcId="{3140577F-3E6A-408B-8093-41EE1855F83E}" destId="{5C0379F8-70F9-4CD0-826C-5CB15C13E35A}" srcOrd="0" destOrd="0" presId="urn:microsoft.com/office/officeart/2005/8/layout/lProcess2"/>
    <dgm:cxn modelId="{8D8CEACC-0B12-4721-AE44-AA598F278B94}" type="presParOf" srcId="{3140577F-3E6A-408B-8093-41EE1855F83E}" destId="{669612F4-6783-4392-95B9-1DC12399931E}" srcOrd="1" destOrd="0" presId="urn:microsoft.com/office/officeart/2005/8/layout/lProcess2"/>
    <dgm:cxn modelId="{7993D05C-A3AD-4BE4-8C6B-D61C29A16759}" type="presParOf" srcId="{3140577F-3E6A-408B-8093-41EE1855F83E}" destId="{E4C7CE52-A93F-4375-98A4-CDDF85C66B9E}" srcOrd="2" destOrd="0" presId="urn:microsoft.com/office/officeart/2005/8/layout/lProcess2"/>
    <dgm:cxn modelId="{06FAE504-21FE-4B66-9587-0D4F5DA80858}" type="presParOf" srcId="{3140577F-3E6A-408B-8093-41EE1855F83E}" destId="{B1D579E8-7D8B-455D-AEAB-93279A823144}" srcOrd="3" destOrd="0" presId="urn:microsoft.com/office/officeart/2005/8/layout/lProcess2"/>
    <dgm:cxn modelId="{E20A54F1-FB02-41DA-90A4-75D7A1446903}" type="presParOf" srcId="{3140577F-3E6A-408B-8093-41EE1855F83E}" destId="{B36D95F0-04E4-4E41-8381-47A3A311E8F7}" srcOrd="4" destOrd="0" presId="urn:microsoft.com/office/officeart/2005/8/layout/lProcess2"/>
    <dgm:cxn modelId="{32914DA5-8908-43F0-94BE-B806C1181851}" type="presParOf" srcId="{1E9D1B3B-B4B9-4E6B-9B07-C029D02FD8EF}" destId="{B617E441-BCF7-481E-B56C-4DEDC2D6D7BC}" srcOrd="3" destOrd="0" presId="urn:microsoft.com/office/officeart/2005/8/layout/lProcess2"/>
    <dgm:cxn modelId="{ED6D4C13-8ADC-474D-BD45-2EA1ED739397}" type="presParOf" srcId="{1E9D1B3B-B4B9-4E6B-9B07-C029D02FD8EF}" destId="{25D42A27-4A4D-4DEE-A85D-9493771C53DF}" srcOrd="4" destOrd="0" presId="urn:microsoft.com/office/officeart/2005/8/layout/lProcess2"/>
    <dgm:cxn modelId="{E3740369-8E73-44D1-BFEF-65F8D038DF73}" type="presParOf" srcId="{25D42A27-4A4D-4DEE-A85D-9493771C53DF}" destId="{241805A5-322D-4F5E-9315-4286D434A10C}" srcOrd="0" destOrd="0" presId="urn:microsoft.com/office/officeart/2005/8/layout/lProcess2"/>
    <dgm:cxn modelId="{6A094CD1-1925-4329-BBA2-0D45D4729712}" type="presParOf" srcId="{25D42A27-4A4D-4DEE-A85D-9493771C53DF}" destId="{6C5D5A48-C22F-4EBF-AADC-B440864BDCA4}" srcOrd="1" destOrd="0" presId="urn:microsoft.com/office/officeart/2005/8/layout/lProcess2"/>
    <dgm:cxn modelId="{6A557FC2-3744-48AC-8DC2-F608F5FE430A}" type="presParOf" srcId="{25D42A27-4A4D-4DEE-A85D-9493771C53DF}" destId="{3A63961B-7954-4ED8-9DF5-6C2510BCF8DC}" srcOrd="2" destOrd="0" presId="urn:microsoft.com/office/officeart/2005/8/layout/lProcess2"/>
    <dgm:cxn modelId="{EEFAAEBC-83E0-4375-95D0-1FBE6B1E3954}" type="presParOf" srcId="{3A63961B-7954-4ED8-9DF5-6C2510BCF8DC}" destId="{1A799592-91C2-4AC1-BAC0-9C8481F4C4F4}" srcOrd="0" destOrd="0" presId="urn:microsoft.com/office/officeart/2005/8/layout/lProcess2"/>
    <dgm:cxn modelId="{145BCA15-5699-4DE5-8D13-BC16B7489895}" type="presParOf" srcId="{1A799592-91C2-4AC1-BAC0-9C8481F4C4F4}" destId="{4B6D0D61-796B-4873-BF4B-68F4E18C59B7}" srcOrd="0" destOrd="0" presId="urn:microsoft.com/office/officeart/2005/8/layout/lProcess2"/>
    <dgm:cxn modelId="{86788895-B647-478F-98E1-EA628EEE644B}" type="presParOf" srcId="{1A799592-91C2-4AC1-BAC0-9C8481F4C4F4}" destId="{67D4853A-BD3D-49FD-A7D8-00AD821F67D8}" srcOrd="1" destOrd="0" presId="urn:microsoft.com/office/officeart/2005/8/layout/lProcess2"/>
    <dgm:cxn modelId="{309B34DD-9A06-45D8-AAA8-2FB03D7681C7}" type="presParOf" srcId="{1A799592-91C2-4AC1-BAC0-9C8481F4C4F4}" destId="{D6A023D6-35D8-4DE9-B007-3506F7D8CD2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6C1F7-CE1F-48AD-A126-E3ED13519E5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C0FB271-6EAF-41D7-9463-EF999D816A5A}">
      <dgm:prSet phldrT="[Text]"/>
      <dgm:spPr/>
      <dgm:t>
        <a:bodyPr/>
        <a:lstStyle/>
        <a:p>
          <a:r>
            <a:rPr lang="en-US" dirty="0" smtClean="0"/>
            <a:t>Define Risk Management Ownership</a:t>
          </a:r>
          <a:endParaRPr lang="en-US" dirty="0"/>
        </a:p>
      </dgm:t>
    </dgm:pt>
    <dgm:pt modelId="{2A159A83-E4A4-4A02-9C74-846E71D222C3}" type="parTrans" cxnId="{CF2FCB11-ABBE-4A8D-9F71-63A5A692838A}">
      <dgm:prSet/>
      <dgm:spPr/>
      <dgm:t>
        <a:bodyPr/>
        <a:lstStyle/>
        <a:p>
          <a:endParaRPr lang="en-US"/>
        </a:p>
      </dgm:t>
    </dgm:pt>
    <dgm:pt modelId="{5EE19D8E-1C95-4514-A6C3-848C315B1885}" type="sibTrans" cxnId="{CF2FCB11-ABBE-4A8D-9F71-63A5A692838A}">
      <dgm:prSet/>
      <dgm:spPr/>
      <dgm:t>
        <a:bodyPr/>
        <a:lstStyle/>
        <a:p>
          <a:endParaRPr lang="en-US"/>
        </a:p>
      </dgm:t>
    </dgm:pt>
    <dgm:pt modelId="{9ACB881F-7876-49FD-933F-2501E8D1FE91}">
      <dgm:prSet phldrT="[Text]"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EEBBE5E5-521F-45FF-B6CA-B8E22F154446}" type="parTrans" cxnId="{E56E0E31-F869-45C7-BEA4-2E561A1D18A8}">
      <dgm:prSet/>
      <dgm:spPr/>
      <dgm:t>
        <a:bodyPr/>
        <a:lstStyle/>
        <a:p>
          <a:endParaRPr lang="en-US"/>
        </a:p>
      </dgm:t>
    </dgm:pt>
    <dgm:pt modelId="{EEB6AAED-6C1D-4410-A98F-00119438A023}" type="sibTrans" cxnId="{E56E0E31-F869-45C7-BEA4-2E561A1D18A8}">
      <dgm:prSet/>
      <dgm:spPr/>
      <dgm:t>
        <a:bodyPr/>
        <a:lstStyle/>
        <a:p>
          <a:endParaRPr lang="en-US"/>
        </a:p>
      </dgm:t>
    </dgm:pt>
    <dgm:pt modelId="{458F7D44-1918-4DA3-9C4A-375E66043C71}">
      <dgm:prSet phldrT="[Text]"/>
      <dgm:spPr/>
      <dgm:t>
        <a:bodyPr/>
        <a:lstStyle/>
        <a:p>
          <a:r>
            <a:rPr lang="en-US" dirty="0" smtClean="0"/>
            <a:t>Risk Register</a:t>
          </a:r>
          <a:endParaRPr lang="en-US" dirty="0"/>
        </a:p>
      </dgm:t>
    </dgm:pt>
    <dgm:pt modelId="{1A99EA12-813C-4D45-8F9A-D8860EFB2956}" type="parTrans" cxnId="{2C2320D3-42E2-4F19-AE7E-1CC8CF560A8A}">
      <dgm:prSet/>
      <dgm:spPr/>
      <dgm:t>
        <a:bodyPr/>
        <a:lstStyle/>
        <a:p>
          <a:endParaRPr lang="en-US"/>
        </a:p>
      </dgm:t>
    </dgm:pt>
    <dgm:pt modelId="{AE386B1D-C584-4B83-9C71-8D052B1ABE74}" type="sibTrans" cxnId="{2C2320D3-42E2-4F19-AE7E-1CC8CF560A8A}">
      <dgm:prSet/>
      <dgm:spPr/>
      <dgm:t>
        <a:bodyPr/>
        <a:lstStyle/>
        <a:p>
          <a:endParaRPr lang="en-US"/>
        </a:p>
      </dgm:t>
    </dgm:pt>
    <dgm:pt modelId="{541C47F3-86A2-4A7F-8907-4742B47D0E63}">
      <dgm:prSet phldrT="[Text]"/>
      <dgm:spPr/>
      <dgm:t>
        <a:bodyPr/>
        <a:lstStyle/>
        <a:p>
          <a:r>
            <a:rPr lang="en-US" dirty="0" smtClean="0"/>
            <a:t>Risk Charter</a:t>
          </a:r>
          <a:endParaRPr lang="en-US" dirty="0"/>
        </a:p>
      </dgm:t>
    </dgm:pt>
    <dgm:pt modelId="{5320939D-87D9-40EC-813E-553229A32756}" type="parTrans" cxnId="{54B29381-B305-4677-BE51-5AB2EC04E672}">
      <dgm:prSet/>
      <dgm:spPr/>
      <dgm:t>
        <a:bodyPr/>
        <a:lstStyle/>
        <a:p>
          <a:endParaRPr lang="en-US"/>
        </a:p>
      </dgm:t>
    </dgm:pt>
    <dgm:pt modelId="{C1C409A7-496D-441F-90FC-DC034F1CFC47}" type="sibTrans" cxnId="{54B29381-B305-4677-BE51-5AB2EC04E672}">
      <dgm:prSet/>
      <dgm:spPr/>
      <dgm:t>
        <a:bodyPr/>
        <a:lstStyle/>
        <a:p>
          <a:endParaRPr lang="en-US"/>
        </a:p>
      </dgm:t>
    </dgm:pt>
    <dgm:pt modelId="{9BEB1D9E-CBEB-4603-877A-C0646E83258B}">
      <dgm:prSet phldrT="[Text]"/>
      <dgm:spPr/>
      <dgm:t>
        <a:bodyPr/>
        <a:lstStyle/>
        <a:p>
          <a:r>
            <a:rPr lang="en-US" dirty="0" smtClean="0"/>
            <a:t>Risk Monitoring</a:t>
          </a:r>
          <a:endParaRPr lang="en-US" dirty="0"/>
        </a:p>
      </dgm:t>
    </dgm:pt>
    <dgm:pt modelId="{CDB0A578-C98D-41C5-87A1-90D657BDBFEC}" type="parTrans" cxnId="{DD21217E-5D54-48B8-83CB-6096942B1ADB}">
      <dgm:prSet/>
      <dgm:spPr/>
      <dgm:t>
        <a:bodyPr/>
        <a:lstStyle/>
        <a:p>
          <a:endParaRPr lang="en-US"/>
        </a:p>
      </dgm:t>
    </dgm:pt>
    <dgm:pt modelId="{D360EAD0-EC21-4A7E-867D-64AF32A402FB}" type="sibTrans" cxnId="{DD21217E-5D54-48B8-83CB-6096942B1ADB}">
      <dgm:prSet/>
      <dgm:spPr/>
      <dgm:t>
        <a:bodyPr/>
        <a:lstStyle/>
        <a:p>
          <a:endParaRPr lang="en-US"/>
        </a:p>
      </dgm:t>
    </dgm:pt>
    <dgm:pt modelId="{FDF76B36-F81E-43F2-BE48-43861CD4BAB3}">
      <dgm:prSet phldrT="[Text]"/>
      <dgm:spPr/>
      <dgm:t>
        <a:bodyPr/>
        <a:lstStyle/>
        <a:p>
          <a:r>
            <a:rPr lang="en-US" dirty="0" smtClean="0"/>
            <a:t>Risk Reporting</a:t>
          </a:r>
          <a:endParaRPr lang="en-US" dirty="0"/>
        </a:p>
      </dgm:t>
    </dgm:pt>
    <dgm:pt modelId="{6ACE6C41-5487-4EE1-9B3D-B2957987E94C}" type="parTrans" cxnId="{6ED5A6EE-2EA2-4713-959D-9C02607CDC7E}">
      <dgm:prSet/>
      <dgm:spPr/>
      <dgm:t>
        <a:bodyPr/>
        <a:lstStyle/>
        <a:p>
          <a:endParaRPr lang="en-US"/>
        </a:p>
      </dgm:t>
    </dgm:pt>
    <dgm:pt modelId="{0F663CB5-2451-4C54-BB61-173BA9732A3D}" type="sibTrans" cxnId="{6ED5A6EE-2EA2-4713-959D-9C02607CDC7E}">
      <dgm:prSet/>
      <dgm:spPr/>
      <dgm:t>
        <a:bodyPr/>
        <a:lstStyle/>
        <a:p>
          <a:endParaRPr lang="en-US"/>
        </a:p>
      </dgm:t>
    </dgm:pt>
    <dgm:pt modelId="{2E72AA25-0532-4ECB-9CAC-C9BDD29774BE}" type="pres">
      <dgm:prSet presAssocID="{7856C1F7-CE1F-48AD-A126-E3ED13519E54}" presName="CompostProcess" presStyleCnt="0">
        <dgm:presLayoutVars>
          <dgm:dir/>
          <dgm:resizeHandles val="exact"/>
        </dgm:presLayoutVars>
      </dgm:prSet>
      <dgm:spPr/>
    </dgm:pt>
    <dgm:pt modelId="{26775CE8-C0AB-46AA-95A5-6B0B6E2C828F}" type="pres">
      <dgm:prSet presAssocID="{7856C1F7-CE1F-48AD-A126-E3ED13519E54}" presName="arrow" presStyleLbl="bgShp" presStyleIdx="0" presStyleCnt="1"/>
      <dgm:spPr/>
    </dgm:pt>
    <dgm:pt modelId="{A00A3B96-4B0D-4491-9D2A-D1447B8D15F1}" type="pres">
      <dgm:prSet presAssocID="{7856C1F7-CE1F-48AD-A126-E3ED13519E54}" presName="linearProcess" presStyleCnt="0"/>
      <dgm:spPr/>
    </dgm:pt>
    <dgm:pt modelId="{FD58DF8A-F638-4C1E-AE79-9A55E21C7116}" type="pres">
      <dgm:prSet presAssocID="{FC0FB271-6EAF-41D7-9463-EF999D816A5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F7436-BBBC-48AC-ACC0-66F0CDF557CF}" type="pres">
      <dgm:prSet presAssocID="{5EE19D8E-1C95-4514-A6C3-848C315B1885}" presName="sibTrans" presStyleCnt="0"/>
      <dgm:spPr/>
    </dgm:pt>
    <dgm:pt modelId="{8102D1EA-9173-4660-8706-68ECA4AD80AF}" type="pres">
      <dgm:prSet presAssocID="{541C47F3-86A2-4A7F-8907-4742B47D0E6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106E3-56CB-4357-BC7F-A31E85AFA070}" type="pres">
      <dgm:prSet presAssocID="{C1C409A7-496D-441F-90FC-DC034F1CFC47}" presName="sibTrans" presStyleCnt="0"/>
      <dgm:spPr/>
    </dgm:pt>
    <dgm:pt modelId="{EE875FBC-21CE-465D-8615-A79E459894AD}" type="pres">
      <dgm:prSet presAssocID="{9ACB881F-7876-49FD-933F-2501E8D1FE9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25FEF-3714-45BC-AA56-148688781964}" type="pres">
      <dgm:prSet presAssocID="{EEB6AAED-6C1D-4410-A98F-00119438A023}" presName="sibTrans" presStyleCnt="0"/>
      <dgm:spPr/>
    </dgm:pt>
    <dgm:pt modelId="{F3255605-4E3D-4C5E-9A18-1947BDC77B01}" type="pres">
      <dgm:prSet presAssocID="{458F7D44-1918-4DA3-9C4A-375E66043C7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D81BD-46D0-46B6-B48E-DE92C66F8E2A}" type="pres">
      <dgm:prSet presAssocID="{AE386B1D-C584-4B83-9C71-8D052B1ABE74}" presName="sibTrans" presStyleCnt="0"/>
      <dgm:spPr/>
    </dgm:pt>
    <dgm:pt modelId="{0F52E538-73E7-4D25-8EE9-22517BBF27BC}" type="pres">
      <dgm:prSet presAssocID="{9BEB1D9E-CBEB-4603-877A-C0646E83258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A78AE-C23C-4968-B47D-B36C8974B0B9}" type="pres">
      <dgm:prSet presAssocID="{D360EAD0-EC21-4A7E-867D-64AF32A402FB}" presName="sibTrans" presStyleCnt="0"/>
      <dgm:spPr/>
    </dgm:pt>
    <dgm:pt modelId="{FE575EB3-BA8B-48F7-B1F4-F074B0431B6E}" type="pres">
      <dgm:prSet presAssocID="{FDF76B36-F81E-43F2-BE48-43861CD4BAB3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29381-B305-4677-BE51-5AB2EC04E672}" srcId="{7856C1F7-CE1F-48AD-A126-E3ED13519E54}" destId="{541C47F3-86A2-4A7F-8907-4742B47D0E63}" srcOrd="1" destOrd="0" parTransId="{5320939D-87D9-40EC-813E-553229A32756}" sibTransId="{C1C409A7-496D-441F-90FC-DC034F1CFC47}"/>
    <dgm:cxn modelId="{E56E0E31-F869-45C7-BEA4-2E561A1D18A8}" srcId="{7856C1F7-CE1F-48AD-A126-E3ED13519E54}" destId="{9ACB881F-7876-49FD-933F-2501E8D1FE91}" srcOrd="2" destOrd="0" parTransId="{EEBBE5E5-521F-45FF-B6CA-B8E22F154446}" sibTransId="{EEB6AAED-6C1D-4410-A98F-00119438A023}"/>
    <dgm:cxn modelId="{6ED5A6EE-2EA2-4713-959D-9C02607CDC7E}" srcId="{7856C1F7-CE1F-48AD-A126-E3ED13519E54}" destId="{FDF76B36-F81E-43F2-BE48-43861CD4BAB3}" srcOrd="5" destOrd="0" parTransId="{6ACE6C41-5487-4EE1-9B3D-B2957987E94C}" sibTransId="{0F663CB5-2451-4C54-BB61-173BA9732A3D}"/>
    <dgm:cxn modelId="{0667A511-E4B8-4155-BC42-1BE0AFBA78EB}" type="presOf" srcId="{458F7D44-1918-4DA3-9C4A-375E66043C71}" destId="{F3255605-4E3D-4C5E-9A18-1947BDC77B01}" srcOrd="0" destOrd="0" presId="urn:microsoft.com/office/officeart/2005/8/layout/hProcess9"/>
    <dgm:cxn modelId="{068FF1E4-0DD8-4E08-8756-CD4C882DBC20}" type="presOf" srcId="{FC0FB271-6EAF-41D7-9463-EF999D816A5A}" destId="{FD58DF8A-F638-4C1E-AE79-9A55E21C7116}" srcOrd="0" destOrd="0" presId="urn:microsoft.com/office/officeart/2005/8/layout/hProcess9"/>
    <dgm:cxn modelId="{DD21217E-5D54-48B8-83CB-6096942B1ADB}" srcId="{7856C1F7-CE1F-48AD-A126-E3ED13519E54}" destId="{9BEB1D9E-CBEB-4603-877A-C0646E83258B}" srcOrd="4" destOrd="0" parTransId="{CDB0A578-C98D-41C5-87A1-90D657BDBFEC}" sibTransId="{D360EAD0-EC21-4A7E-867D-64AF32A402FB}"/>
    <dgm:cxn modelId="{1FD473D1-1399-422B-BC37-74037B949EA5}" type="presOf" srcId="{7856C1F7-CE1F-48AD-A126-E3ED13519E54}" destId="{2E72AA25-0532-4ECB-9CAC-C9BDD29774BE}" srcOrd="0" destOrd="0" presId="urn:microsoft.com/office/officeart/2005/8/layout/hProcess9"/>
    <dgm:cxn modelId="{2C2320D3-42E2-4F19-AE7E-1CC8CF560A8A}" srcId="{7856C1F7-CE1F-48AD-A126-E3ED13519E54}" destId="{458F7D44-1918-4DA3-9C4A-375E66043C71}" srcOrd="3" destOrd="0" parTransId="{1A99EA12-813C-4D45-8F9A-D8860EFB2956}" sibTransId="{AE386B1D-C584-4B83-9C71-8D052B1ABE74}"/>
    <dgm:cxn modelId="{5948E8E6-6ABC-4D46-923C-87504ABC9395}" type="presOf" srcId="{9ACB881F-7876-49FD-933F-2501E8D1FE91}" destId="{EE875FBC-21CE-465D-8615-A79E459894AD}" srcOrd="0" destOrd="0" presId="urn:microsoft.com/office/officeart/2005/8/layout/hProcess9"/>
    <dgm:cxn modelId="{A135EC21-60A9-4E6A-B60D-0F22486AEB00}" type="presOf" srcId="{FDF76B36-F81E-43F2-BE48-43861CD4BAB3}" destId="{FE575EB3-BA8B-48F7-B1F4-F074B0431B6E}" srcOrd="0" destOrd="0" presId="urn:microsoft.com/office/officeart/2005/8/layout/hProcess9"/>
    <dgm:cxn modelId="{CF2FCB11-ABBE-4A8D-9F71-63A5A692838A}" srcId="{7856C1F7-CE1F-48AD-A126-E3ED13519E54}" destId="{FC0FB271-6EAF-41D7-9463-EF999D816A5A}" srcOrd="0" destOrd="0" parTransId="{2A159A83-E4A4-4A02-9C74-846E71D222C3}" sibTransId="{5EE19D8E-1C95-4514-A6C3-848C315B1885}"/>
    <dgm:cxn modelId="{F8A66815-D413-4690-BEA4-AA8735D13C51}" type="presOf" srcId="{541C47F3-86A2-4A7F-8907-4742B47D0E63}" destId="{8102D1EA-9173-4660-8706-68ECA4AD80AF}" srcOrd="0" destOrd="0" presId="urn:microsoft.com/office/officeart/2005/8/layout/hProcess9"/>
    <dgm:cxn modelId="{C373DF28-4A89-47DC-906D-689E8B3C09FA}" type="presOf" srcId="{9BEB1D9E-CBEB-4603-877A-C0646E83258B}" destId="{0F52E538-73E7-4D25-8EE9-22517BBF27BC}" srcOrd="0" destOrd="0" presId="urn:microsoft.com/office/officeart/2005/8/layout/hProcess9"/>
    <dgm:cxn modelId="{2736B871-F534-4FAA-8D14-B57688591C9D}" type="presParOf" srcId="{2E72AA25-0532-4ECB-9CAC-C9BDD29774BE}" destId="{26775CE8-C0AB-46AA-95A5-6B0B6E2C828F}" srcOrd="0" destOrd="0" presId="urn:microsoft.com/office/officeart/2005/8/layout/hProcess9"/>
    <dgm:cxn modelId="{39AA2916-EBB1-4AD8-9ED6-4B62127E0C02}" type="presParOf" srcId="{2E72AA25-0532-4ECB-9CAC-C9BDD29774BE}" destId="{A00A3B96-4B0D-4491-9D2A-D1447B8D15F1}" srcOrd="1" destOrd="0" presId="urn:microsoft.com/office/officeart/2005/8/layout/hProcess9"/>
    <dgm:cxn modelId="{94BDA8E8-1F43-4085-9899-DF1BEFA820F4}" type="presParOf" srcId="{A00A3B96-4B0D-4491-9D2A-D1447B8D15F1}" destId="{FD58DF8A-F638-4C1E-AE79-9A55E21C7116}" srcOrd="0" destOrd="0" presId="urn:microsoft.com/office/officeart/2005/8/layout/hProcess9"/>
    <dgm:cxn modelId="{FBCDB544-28BE-4972-92C5-CC7B59185523}" type="presParOf" srcId="{A00A3B96-4B0D-4491-9D2A-D1447B8D15F1}" destId="{35BF7436-BBBC-48AC-ACC0-66F0CDF557CF}" srcOrd="1" destOrd="0" presId="urn:microsoft.com/office/officeart/2005/8/layout/hProcess9"/>
    <dgm:cxn modelId="{DF56E394-3FCD-44A9-85E6-2B0895CF330A}" type="presParOf" srcId="{A00A3B96-4B0D-4491-9D2A-D1447B8D15F1}" destId="{8102D1EA-9173-4660-8706-68ECA4AD80AF}" srcOrd="2" destOrd="0" presId="urn:microsoft.com/office/officeart/2005/8/layout/hProcess9"/>
    <dgm:cxn modelId="{CA78A52B-1312-44BE-90E5-08650F5BE361}" type="presParOf" srcId="{A00A3B96-4B0D-4491-9D2A-D1447B8D15F1}" destId="{B04106E3-56CB-4357-BC7F-A31E85AFA070}" srcOrd="3" destOrd="0" presId="urn:microsoft.com/office/officeart/2005/8/layout/hProcess9"/>
    <dgm:cxn modelId="{5680338D-95FE-4187-8657-EA2B6C64C6B0}" type="presParOf" srcId="{A00A3B96-4B0D-4491-9D2A-D1447B8D15F1}" destId="{EE875FBC-21CE-465D-8615-A79E459894AD}" srcOrd="4" destOrd="0" presId="urn:microsoft.com/office/officeart/2005/8/layout/hProcess9"/>
    <dgm:cxn modelId="{CEE9AC52-E6D7-47C4-98C7-A9BF98AAAD7F}" type="presParOf" srcId="{A00A3B96-4B0D-4491-9D2A-D1447B8D15F1}" destId="{16025FEF-3714-45BC-AA56-148688781964}" srcOrd="5" destOrd="0" presId="urn:microsoft.com/office/officeart/2005/8/layout/hProcess9"/>
    <dgm:cxn modelId="{B70301A3-C63E-44CA-ACFE-420C8C5A04D7}" type="presParOf" srcId="{A00A3B96-4B0D-4491-9D2A-D1447B8D15F1}" destId="{F3255605-4E3D-4C5E-9A18-1947BDC77B01}" srcOrd="6" destOrd="0" presId="urn:microsoft.com/office/officeart/2005/8/layout/hProcess9"/>
    <dgm:cxn modelId="{6E24BC39-ABBD-4608-BE2C-616273F0F263}" type="presParOf" srcId="{A00A3B96-4B0D-4491-9D2A-D1447B8D15F1}" destId="{121D81BD-46D0-46B6-B48E-DE92C66F8E2A}" srcOrd="7" destOrd="0" presId="urn:microsoft.com/office/officeart/2005/8/layout/hProcess9"/>
    <dgm:cxn modelId="{0CDBE06B-B69E-4E9D-AE11-A8D06DC95D85}" type="presParOf" srcId="{A00A3B96-4B0D-4491-9D2A-D1447B8D15F1}" destId="{0F52E538-73E7-4D25-8EE9-22517BBF27BC}" srcOrd="8" destOrd="0" presId="urn:microsoft.com/office/officeart/2005/8/layout/hProcess9"/>
    <dgm:cxn modelId="{5A6A590B-F0DF-4BA6-A693-5D389EAA6F93}" type="presParOf" srcId="{A00A3B96-4B0D-4491-9D2A-D1447B8D15F1}" destId="{4A1A78AE-C23C-4968-B47D-B36C8974B0B9}" srcOrd="9" destOrd="0" presId="urn:microsoft.com/office/officeart/2005/8/layout/hProcess9"/>
    <dgm:cxn modelId="{790DC80D-1789-455E-A91D-E385D74BD80E}" type="presParOf" srcId="{A00A3B96-4B0D-4491-9D2A-D1447B8D15F1}" destId="{FE575EB3-BA8B-48F7-B1F4-F074B0431B6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C9A05-B36A-49F5-A615-F32B7A506CAC}">
      <dsp:nvSpPr>
        <dsp:cNvPr id="0" name=""/>
        <dsp:cNvSpPr/>
      </dsp:nvSpPr>
      <dsp:spPr>
        <a:xfrm>
          <a:off x="3725192" y="1725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Aligning risk appetite and strategy</a:t>
          </a:r>
          <a:endParaRPr lang="en-US" sz="900" kern="1200" dirty="0"/>
        </a:p>
      </dsp:txBody>
      <dsp:txXfrm>
        <a:off x="3758400" y="34933"/>
        <a:ext cx="980143" cy="613847"/>
      </dsp:txXfrm>
    </dsp:sp>
    <dsp:sp modelId="{B3B76D9F-7E4E-4ED8-9136-C200E4F84165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2132323" y="90177"/>
              </a:moveTo>
              <a:arcTo wR="1602358" hR="1602358" stAng="17358823" swAng="1500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53AA-D534-46D6-B137-BD0135C20F38}">
      <dsp:nvSpPr>
        <dsp:cNvPr id="0" name=""/>
        <dsp:cNvSpPr/>
      </dsp:nvSpPr>
      <dsp:spPr>
        <a:xfrm>
          <a:off x="5112875" y="802904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Enhancing risk response decisions</a:t>
          </a:r>
          <a:endParaRPr lang="en-US" sz="900" kern="1200" dirty="0"/>
        </a:p>
      </dsp:txBody>
      <dsp:txXfrm>
        <a:off x="5146083" y="836112"/>
        <a:ext cx="980143" cy="613847"/>
      </dsp:txXfrm>
    </dsp:sp>
    <dsp:sp modelId="{7ECE27A1-91C9-457F-8006-13D0A42A9DC4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3139583" y="1150149"/>
              </a:moveTo>
              <a:arcTo wR="1602358" hR="1602358" stAng="20616455" swAng="1967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BBC26-26C2-42A8-A323-4B0FCCF8CE48}">
      <dsp:nvSpPr>
        <dsp:cNvPr id="0" name=""/>
        <dsp:cNvSpPr/>
      </dsp:nvSpPr>
      <dsp:spPr>
        <a:xfrm>
          <a:off x="5112875" y="2405263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Reducing operational surprises and losses</a:t>
          </a:r>
          <a:endParaRPr lang="en-US" sz="900" kern="1200" dirty="0"/>
        </a:p>
      </dsp:txBody>
      <dsp:txXfrm>
        <a:off x="5146083" y="2438471"/>
        <a:ext cx="980143" cy="613847"/>
      </dsp:txXfrm>
    </dsp:sp>
    <dsp:sp modelId="{9E8CEFCF-CE6F-4B47-BB5E-2383F56926C1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2722011" y="2748626"/>
              </a:moveTo>
              <a:arcTo wR="1602358" hR="1602358" stAng="2740378" swAng="1500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A240D-2603-4644-8AA1-1B46B873D181}">
      <dsp:nvSpPr>
        <dsp:cNvPr id="0" name=""/>
        <dsp:cNvSpPr/>
      </dsp:nvSpPr>
      <dsp:spPr>
        <a:xfrm>
          <a:off x="3725192" y="3206442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Identifying and managing multiple and cross-enterprise risks</a:t>
          </a:r>
          <a:endParaRPr lang="en-US" sz="900" kern="1200" dirty="0"/>
        </a:p>
      </dsp:txBody>
      <dsp:txXfrm>
        <a:off x="3758400" y="3239650"/>
        <a:ext cx="980143" cy="613847"/>
      </dsp:txXfrm>
    </dsp:sp>
    <dsp:sp modelId="{12934BF1-D6A3-4067-B047-94D782D60A73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1072393" y="3114538"/>
              </a:moveTo>
              <a:arcTo wR="1602358" hR="1602358" stAng="6558823" swAng="1500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8F7E0-1132-4299-96A1-276DA4C39590}">
      <dsp:nvSpPr>
        <dsp:cNvPr id="0" name=""/>
        <dsp:cNvSpPr/>
      </dsp:nvSpPr>
      <dsp:spPr>
        <a:xfrm>
          <a:off x="2337509" y="2405263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Seizing opportunities</a:t>
          </a:r>
          <a:endParaRPr lang="en-US" sz="900" kern="1200" dirty="0"/>
        </a:p>
      </dsp:txBody>
      <dsp:txXfrm>
        <a:off x="2370717" y="2438471"/>
        <a:ext cx="980143" cy="613847"/>
      </dsp:txXfrm>
    </dsp:sp>
    <dsp:sp modelId="{7C4115EA-AABF-4E03-9724-6E7557F6D712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65133" y="2054567"/>
              </a:moveTo>
              <a:arcTo wR="1602358" hR="1602358" stAng="9816455" swAng="19670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00439-D50F-46A8-B6A3-A393D55583ED}">
      <dsp:nvSpPr>
        <dsp:cNvPr id="0" name=""/>
        <dsp:cNvSpPr/>
      </dsp:nvSpPr>
      <dsp:spPr>
        <a:xfrm>
          <a:off x="2337509" y="802904"/>
          <a:ext cx="1046559" cy="680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Improving deployment of capital</a:t>
          </a:r>
          <a:endParaRPr lang="en-US" sz="900" kern="1200" dirty="0"/>
        </a:p>
      </dsp:txBody>
      <dsp:txXfrm>
        <a:off x="2370717" y="836112"/>
        <a:ext cx="980143" cy="613847"/>
      </dsp:txXfrm>
    </dsp:sp>
    <dsp:sp modelId="{1968B692-A434-4624-A4BF-2817A35EE87F}">
      <dsp:nvSpPr>
        <dsp:cNvPr id="0" name=""/>
        <dsp:cNvSpPr/>
      </dsp:nvSpPr>
      <dsp:spPr>
        <a:xfrm>
          <a:off x="2646113" y="341857"/>
          <a:ext cx="3204716" cy="3204716"/>
        </a:xfrm>
        <a:custGeom>
          <a:avLst/>
          <a:gdLst/>
          <a:ahLst/>
          <a:cxnLst/>
          <a:rect l="0" t="0" r="0" b="0"/>
          <a:pathLst>
            <a:path>
              <a:moveTo>
                <a:pt x="482705" y="456090"/>
              </a:moveTo>
              <a:arcTo wR="1602358" hR="1602358" stAng="13540378" swAng="1500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C55A-6360-4845-9243-C832C86FCB95}">
      <dsp:nvSpPr>
        <dsp:cNvPr id="0" name=""/>
        <dsp:cNvSpPr/>
      </dsp:nvSpPr>
      <dsp:spPr>
        <a:xfrm>
          <a:off x="897" y="0"/>
          <a:ext cx="2332834" cy="37810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Board Oversight</a:t>
          </a:r>
          <a:endParaRPr lang="en-US" sz="2200" kern="1200" dirty="0"/>
        </a:p>
      </dsp:txBody>
      <dsp:txXfrm>
        <a:off x="897" y="0"/>
        <a:ext cx="2332834" cy="1134308"/>
      </dsp:txXfrm>
    </dsp:sp>
    <dsp:sp modelId="{E38C3589-9471-4ED7-8C8A-1A04CB83EFD7}">
      <dsp:nvSpPr>
        <dsp:cNvPr id="0" name=""/>
        <dsp:cNvSpPr/>
      </dsp:nvSpPr>
      <dsp:spPr>
        <a:xfrm>
          <a:off x="234180" y="1135416"/>
          <a:ext cx="1866267" cy="1140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Monitors management’s risk appetite</a:t>
          </a:r>
          <a:endParaRPr lang="en-US" sz="1400" kern="1200" dirty="0"/>
        </a:p>
      </dsp:txBody>
      <dsp:txXfrm>
        <a:off x="267570" y="1168806"/>
        <a:ext cx="1799487" cy="1073251"/>
      </dsp:txXfrm>
    </dsp:sp>
    <dsp:sp modelId="{A28CE2BC-DA8C-4BEE-9FD4-02C6E7503F15}">
      <dsp:nvSpPr>
        <dsp:cNvPr id="0" name=""/>
        <dsp:cNvSpPr/>
      </dsp:nvSpPr>
      <dsp:spPr>
        <a:xfrm>
          <a:off x="234180" y="2450837"/>
          <a:ext cx="1866267" cy="1140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Provides feedback and/or points of shareholder value</a:t>
          </a:r>
          <a:endParaRPr lang="en-US" sz="1400" kern="1200" dirty="0"/>
        </a:p>
      </dsp:txBody>
      <dsp:txXfrm>
        <a:off x="267570" y="2484227"/>
        <a:ext cx="1799487" cy="1073251"/>
      </dsp:txXfrm>
    </dsp:sp>
    <dsp:sp modelId="{8F6846BF-06BE-4584-A24F-1F3280280CAF}">
      <dsp:nvSpPr>
        <dsp:cNvPr id="0" name=""/>
        <dsp:cNvSpPr/>
      </dsp:nvSpPr>
      <dsp:spPr>
        <a:xfrm>
          <a:off x="2508694" y="0"/>
          <a:ext cx="2332834" cy="37810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Executives &amp; Senior Leaders</a:t>
          </a:r>
          <a:endParaRPr lang="en-US" sz="2200" kern="1200" dirty="0"/>
        </a:p>
      </dsp:txBody>
      <dsp:txXfrm>
        <a:off x="2508694" y="0"/>
        <a:ext cx="2332834" cy="1134308"/>
      </dsp:txXfrm>
    </dsp:sp>
    <dsp:sp modelId="{5C0379F8-70F9-4CD0-826C-5CB15C13E35A}">
      <dsp:nvSpPr>
        <dsp:cNvPr id="0" name=""/>
        <dsp:cNvSpPr/>
      </dsp:nvSpPr>
      <dsp:spPr>
        <a:xfrm>
          <a:off x="2741978" y="1134631"/>
          <a:ext cx="1866267" cy="742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CEO ultimately responsible</a:t>
          </a:r>
          <a:endParaRPr lang="en-US" sz="1400" kern="1200" dirty="0"/>
        </a:p>
      </dsp:txBody>
      <dsp:txXfrm>
        <a:off x="2763734" y="1156387"/>
        <a:ext cx="1822755" cy="699308"/>
      </dsp:txXfrm>
    </dsp:sp>
    <dsp:sp modelId="{E4C7CE52-A93F-4375-98A4-CDDF85C66B9E}">
      <dsp:nvSpPr>
        <dsp:cNvPr id="0" name=""/>
        <dsp:cNvSpPr/>
      </dsp:nvSpPr>
      <dsp:spPr>
        <a:xfrm>
          <a:off x="2741978" y="1991732"/>
          <a:ext cx="1866267" cy="742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 of risk committee with charter</a:t>
          </a:r>
          <a:endParaRPr lang="en-US" sz="1400" kern="1200" dirty="0"/>
        </a:p>
      </dsp:txBody>
      <dsp:txXfrm>
        <a:off x="2763734" y="2013488"/>
        <a:ext cx="1822755" cy="699308"/>
      </dsp:txXfrm>
    </dsp:sp>
    <dsp:sp modelId="{B36D95F0-04E4-4E41-8381-47A3A311E8F7}">
      <dsp:nvSpPr>
        <dsp:cNvPr id="0" name=""/>
        <dsp:cNvSpPr/>
      </dsp:nvSpPr>
      <dsp:spPr>
        <a:xfrm>
          <a:off x="2741978" y="2848832"/>
          <a:ext cx="1866267" cy="742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Responsible to mitigate, accept or transfer </a:t>
          </a:r>
          <a:r>
            <a:rPr lang="en-US" sz="1400" kern="1200" dirty="0" smtClean="0"/>
            <a:t>risk (including IT Risk)</a:t>
          </a:r>
          <a:endParaRPr lang="en-US" sz="1400" kern="1200" dirty="0"/>
        </a:p>
      </dsp:txBody>
      <dsp:txXfrm>
        <a:off x="2763734" y="2870588"/>
        <a:ext cx="1822755" cy="699308"/>
      </dsp:txXfrm>
    </dsp:sp>
    <dsp:sp modelId="{241805A5-322D-4F5E-9315-4286D434A10C}">
      <dsp:nvSpPr>
        <dsp:cNvPr id="0" name=""/>
        <dsp:cNvSpPr/>
      </dsp:nvSpPr>
      <dsp:spPr>
        <a:xfrm>
          <a:off x="5016491" y="0"/>
          <a:ext cx="2332834" cy="37810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Risk Management and/or Internal Audit</a:t>
          </a:r>
          <a:endParaRPr lang="en-US" sz="2200" kern="1200" dirty="0"/>
        </a:p>
      </dsp:txBody>
      <dsp:txXfrm>
        <a:off x="5016491" y="0"/>
        <a:ext cx="2332834" cy="1134308"/>
      </dsp:txXfrm>
    </dsp:sp>
    <dsp:sp modelId="{4B6D0D61-796B-4873-BF4B-68F4E18C59B7}">
      <dsp:nvSpPr>
        <dsp:cNvPr id="0" name=""/>
        <dsp:cNvSpPr/>
      </dsp:nvSpPr>
      <dsp:spPr>
        <a:xfrm>
          <a:off x="5249775" y="1135416"/>
          <a:ext cx="1866267" cy="1140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Performed by Risk Management and/or Internal Audit</a:t>
          </a:r>
          <a:endParaRPr lang="en-US" sz="1400" kern="1200" dirty="0"/>
        </a:p>
      </dsp:txBody>
      <dsp:txXfrm>
        <a:off x="5283165" y="1168806"/>
        <a:ext cx="1799487" cy="1073251"/>
      </dsp:txXfrm>
    </dsp:sp>
    <dsp:sp modelId="{D6A023D6-35D8-4DE9-B007-3506F7D8CD2E}">
      <dsp:nvSpPr>
        <dsp:cNvPr id="0" name=""/>
        <dsp:cNvSpPr/>
      </dsp:nvSpPr>
      <dsp:spPr>
        <a:xfrm>
          <a:off x="5249775" y="2450837"/>
          <a:ext cx="1866267" cy="1140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Candid Involvement by Sr. Leadership</a:t>
          </a:r>
          <a:endParaRPr lang="en-US" sz="1400" kern="1200" dirty="0"/>
        </a:p>
      </dsp:txBody>
      <dsp:txXfrm>
        <a:off x="5283165" y="2484227"/>
        <a:ext cx="1799487" cy="1073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75CE8-C0AB-46AA-95A5-6B0B6E2C828F}">
      <dsp:nvSpPr>
        <dsp:cNvPr id="0" name=""/>
        <dsp:cNvSpPr/>
      </dsp:nvSpPr>
      <dsp:spPr>
        <a:xfrm>
          <a:off x="612615" y="0"/>
          <a:ext cx="6942976" cy="38258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8DF8A-F638-4C1E-AE79-9A55E21C7116}">
      <dsp:nvSpPr>
        <dsp:cNvPr id="0" name=""/>
        <dsp:cNvSpPr/>
      </dsp:nvSpPr>
      <dsp:spPr>
        <a:xfrm>
          <a:off x="2243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 Risk Management Ownership</a:t>
          </a:r>
          <a:endParaRPr lang="en-US" sz="1500" kern="1200" dirty="0"/>
        </a:p>
      </dsp:txBody>
      <dsp:txXfrm>
        <a:off x="66006" y="1211510"/>
        <a:ext cx="1178669" cy="1402804"/>
      </dsp:txXfrm>
    </dsp:sp>
    <dsp:sp modelId="{8102D1EA-9173-4660-8706-68ECA4AD80AF}">
      <dsp:nvSpPr>
        <dsp:cNvPr id="0" name=""/>
        <dsp:cNvSpPr/>
      </dsp:nvSpPr>
      <dsp:spPr>
        <a:xfrm>
          <a:off x="1373748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Charter</a:t>
          </a:r>
          <a:endParaRPr lang="en-US" sz="1500" kern="1200" dirty="0"/>
        </a:p>
      </dsp:txBody>
      <dsp:txXfrm>
        <a:off x="1437511" y="1211510"/>
        <a:ext cx="1178669" cy="1402804"/>
      </dsp:txXfrm>
    </dsp:sp>
    <dsp:sp modelId="{EE875FBC-21CE-465D-8615-A79E459894AD}">
      <dsp:nvSpPr>
        <dsp:cNvPr id="0" name=""/>
        <dsp:cNvSpPr/>
      </dsp:nvSpPr>
      <dsp:spPr>
        <a:xfrm>
          <a:off x="2745253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Assessment</a:t>
          </a:r>
          <a:endParaRPr lang="en-US" sz="1500" kern="1200" dirty="0"/>
        </a:p>
      </dsp:txBody>
      <dsp:txXfrm>
        <a:off x="2809016" y="1211510"/>
        <a:ext cx="1178669" cy="1402804"/>
      </dsp:txXfrm>
    </dsp:sp>
    <dsp:sp modelId="{F3255605-4E3D-4C5E-9A18-1947BDC77B01}">
      <dsp:nvSpPr>
        <dsp:cNvPr id="0" name=""/>
        <dsp:cNvSpPr/>
      </dsp:nvSpPr>
      <dsp:spPr>
        <a:xfrm>
          <a:off x="4116758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Register</a:t>
          </a:r>
          <a:endParaRPr lang="en-US" sz="1500" kern="1200" dirty="0"/>
        </a:p>
      </dsp:txBody>
      <dsp:txXfrm>
        <a:off x="4180521" y="1211510"/>
        <a:ext cx="1178669" cy="1402804"/>
      </dsp:txXfrm>
    </dsp:sp>
    <dsp:sp modelId="{0F52E538-73E7-4D25-8EE9-22517BBF27BC}">
      <dsp:nvSpPr>
        <dsp:cNvPr id="0" name=""/>
        <dsp:cNvSpPr/>
      </dsp:nvSpPr>
      <dsp:spPr>
        <a:xfrm>
          <a:off x="5488264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Monitoring</a:t>
          </a:r>
          <a:endParaRPr lang="en-US" sz="1500" kern="1200" dirty="0"/>
        </a:p>
      </dsp:txBody>
      <dsp:txXfrm>
        <a:off x="5552027" y="1211510"/>
        <a:ext cx="1178669" cy="1402804"/>
      </dsp:txXfrm>
    </dsp:sp>
    <dsp:sp modelId="{FE575EB3-BA8B-48F7-B1F4-F074B0431B6E}">
      <dsp:nvSpPr>
        <dsp:cNvPr id="0" name=""/>
        <dsp:cNvSpPr/>
      </dsp:nvSpPr>
      <dsp:spPr>
        <a:xfrm>
          <a:off x="6859769" y="1147747"/>
          <a:ext cx="1306195" cy="1530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Risk Reporting</a:t>
          </a:r>
          <a:endParaRPr lang="en-US" sz="1500" kern="1200" dirty="0"/>
        </a:p>
      </dsp:txBody>
      <dsp:txXfrm>
        <a:off x="6923532" y="1211510"/>
        <a:ext cx="1178669" cy="1402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BF48-70F1-411C-BBC1-D4A6DF325058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53C2-68DF-4782-B80C-088797807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8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7460-EF27-49C7-A0A3-0C3788E0472E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3C24-0C4B-4532-916C-040E929711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4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8054" y="1420019"/>
            <a:ext cx="6037496" cy="110251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8054" y="2241550"/>
            <a:ext cx="6208946" cy="533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9" name="Picture 8" descr="csgi-squa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701800"/>
            <a:ext cx="1847088" cy="1847088"/>
          </a:xfrm>
          <a:prstGeom prst="rect">
            <a:avLst/>
          </a:prstGeom>
        </p:spPr>
      </p:pic>
      <p:pic>
        <p:nvPicPr>
          <p:cNvPr id="10" name="Picture 9" descr="CSG Color 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5" y="4248150"/>
            <a:ext cx="1327150" cy="5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and Red Bar -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Lucida Grande"/>
              <a:buChar char="›"/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Courier New"/>
              <a:buChar char="o"/>
              <a:defRPr sz="1600">
                <a:solidFill>
                  <a:schemeClr val="tx2"/>
                </a:solidFill>
              </a:defRPr>
            </a:lvl5pPr>
            <a:lvl6pPr marL="2286000" indent="0">
              <a:buClr>
                <a:schemeClr val="accent1"/>
              </a:buClr>
              <a:buFont typeface="Arial"/>
              <a:buNone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Font typeface="Lucida Grande"/>
              <a:buChar char="›"/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Font typeface="Courier New"/>
              <a:buChar char="o"/>
              <a:defRPr sz="1600">
                <a:solidFill>
                  <a:schemeClr val="tx2"/>
                </a:solidFill>
              </a:defRPr>
            </a:lvl5pPr>
            <a:lvl6pPr marL="2571750" indent="-285750">
              <a:buFont typeface="Arial"/>
              <a:buChar char="•"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22" name="Rounded Rectangle 21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and Dark Red Bar - Headlin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28" name="Rounded Rectangle 27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7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and Dark Red Bar -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>
                <a:solidFill>
                  <a:schemeClr val="tx2"/>
                </a:solidFill>
              </a:defRPr>
            </a:lvl5pPr>
            <a:lvl6pPr marL="2286000" indent="0">
              <a:buClr>
                <a:schemeClr val="accent5"/>
              </a:buClr>
              <a:buFont typeface="Arial"/>
              <a:buNone/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20" name="Rounded Rectangle 19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6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s and Dark Red Bar -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5pPr>
            <a:lvl6pPr marL="2571750" indent="-285750">
              <a:buClr>
                <a:schemeClr val="accent5"/>
              </a:buClr>
              <a:buFont typeface="Arial"/>
              <a:buChar char="•"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5pPr>
            <a:lvl6pPr marL="2286000" indent="0">
              <a:buClr>
                <a:schemeClr val="accent2"/>
              </a:buClr>
              <a:buFont typeface="Arial"/>
              <a:buNone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rgbClr val="8A1F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23" name="Rounded Rectangle 22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6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Red Bar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16" name="Rounded Rectangle 15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5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Red Bar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  <a:lvl6pPr marL="2286000" indent="0">
              <a:buClr>
                <a:schemeClr val="accent1"/>
              </a:buClr>
              <a:buFont typeface="Arial"/>
              <a:buNone/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17" name="Rounded Rectangle 16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7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Red Ba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  <a:lvl6pPr marL="2286000" indent="0">
              <a:buFont typeface="Arial"/>
              <a:buNone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  <a:lvl6pPr marL="2571750" indent="-285750"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Rectangle 28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22" name="Rounded Rectangle 21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9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Dark Red Bar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17" name="Rounded Rectangle 16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Dark Red Bar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>
                <a:solidFill>
                  <a:schemeClr val="tx2"/>
                </a:solidFill>
              </a:defRPr>
            </a:lvl5pPr>
            <a:lvl6pPr marL="2628900" indent="-342900">
              <a:buClr>
                <a:schemeClr val="accent2"/>
              </a:buClr>
              <a:buFont typeface="Arial"/>
              <a:buChar char="•"/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16" name="Rounded Rectangle 15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Dark Red Ba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5pPr>
            <a:lvl6pPr marL="2286000" indent="0">
              <a:buClr>
                <a:schemeClr val="accent5"/>
              </a:buClr>
              <a:buFont typeface="Arial"/>
              <a:buNone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buClr>
                <a:schemeClr val="accent5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5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5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4pPr>
            <a:lvl5pPr marL="2057400" indent="-228600">
              <a:buClr>
                <a:schemeClr val="accent5"/>
              </a:buClr>
              <a:defRPr sz="1600">
                <a:solidFill>
                  <a:schemeClr val="tx2"/>
                </a:solidFill>
              </a:defRPr>
            </a:lvl5pPr>
            <a:lvl6pPr marL="2286000" indent="0">
              <a:buClr>
                <a:schemeClr val="accent2"/>
              </a:buClr>
              <a:buFont typeface="Arial"/>
              <a:buNone/>
              <a:defRPr sz="1800">
                <a:solidFill>
                  <a:schemeClr val="tx2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Rectangle 28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D3D3D3"/>
          </a:solidFill>
        </p:grpSpPr>
        <p:sp>
          <p:nvSpPr>
            <p:cNvPr id="20" name="Rounded Rectangle 19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3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08054" y="1420019"/>
            <a:ext cx="6037496" cy="110251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8054" y="2241550"/>
            <a:ext cx="6208946" cy="533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701800"/>
            <a:ext cx="1847088" cy="1847088"/>
          </a:xfrm>
          <a:prstGeom prst="rect">
            <a:avLst/>
          </a:prstGeom>
        </p:spPr>
      </p:pic>
      <p:pic>
        <p:nvPicPr>
          <p:cNvPr id="12" name="Picture 11" descr="CSG Color 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5" y="4248150"/>
            <a:ext cx="1327150" cy="5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mall-squares-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09" y="3987010"/>
            <a:ext cx="9141291" cy="11564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SG Color 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5" y="4248150"/>
            <a:ext cx="1327150" cy="59463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8239" y="4210025"/>
            <a:ext cx="1544012" cy="531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rgbClr val="4B4B4D"/>
                </a:solidFill>
              </a:rPr>
              <a:t>Corporate Headquarters</a:t>
            </a: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rgbClr val="4B4B4D"/>
                </a:solidFill>
              </a:rPr>
              <a:t>9555 Maroon Circle</a:t>
            </a: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rgbClr val="4B4B4D"/>
                </a:solidFill>
              </a:rPr>
              <a:t>Englewood,</a:t>
            </a:r>
            <a:r>
              <a:rPr lang="en-US" sz="1050" baseline="0" dirty="0" smtClean="0">
                <a:solidFill>
                  <a:srgbClr val="4B4B4D"/>
                </a:solidFill>
              </a:rPr>
              <a:t> CO 80112</a:t>
            </a:r>
            <a:endParaRPr lang="en-US" sz="1050" dirty="0">
              <a:solidFill>
                <a:srgbClr val="4B4B4D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08202" y="4350435"/>
            <a:ext cx="1228024" cy="38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0" dirty="0" smtClean="0">
                <a:solidFill>
                  <a:srgbClr val="4B4B4D"/>
                </a:solidFill>
              </a:rPr>
              <a:t>T: +1</a:t>
            </a:r>
            <a:r>
              <a:rPr lang="en-US" sz="1050" b="0" baseline="0" dirty="0" smtClean="0">
                <a:solidFill>
                  <a:srgbClr val="4B4B4D"/>
                </a:solidFill>
              </a:rPr>
              <a:t> 303 200 2000</a:t>
            </a:r>
          </a:p>
          <a:p>
            <a:pPr>
              <a:lnSpc>
                <a:spcPct val="90000"/>
              </a:lnSpc>
            </a:pPr>
            <a:r>
              <a:rPr lang="en-US" sz="1050" b="0" baseline="0" dirty="0" smtClean="0">
                <a:solidFill>
                  <a:srgbClr val="4B4B4D"/>
                </a:solidFill>
              </a:rPr>
              <a:t>F: +1 303 200 3333</a:t>
            </a:r>
            <a:endParaRPr lang="en-US" sz="1050" b="0" dirty="0">
              <a:solidFill>
                <a:srgbClr val="4B4B4D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01813" y="1657350"/>
            <a:ext cx="4370387" cy="5334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12" name="Footer Placeholder 22"/>
          <p:cNvSpPr txBox="1">
            <a:spLocks/>
          </p:cNvSpPr>
          <p:nvPr userDrawn="1"/>
        </p:nvSpPr>
        <p:spPr>
          <a:xfrm>
            <a:off x="796636" y="4857750"/>
            <a:ext cx="790242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CSG 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International Confidential and Proprietary Information</a:t>
            </a:r>
            <a:r>
              <a:rPr lang="en-US" sz="8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</a:t>
            </a:r>
            <a:r>
              <a:rPr lang="en-AU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 2015 CSG Systems International, Inc. and/or its affiliates (“CSG International”). All rights reserved.</a:t>
            </a:r>
            <a:endParaRPr lang="en-AU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6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87010"/>
            <a:ext cx="9147641" cy="1156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8239" y="4210025"/>
            <a:ext cx="1544012" cy="531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1" dirty="0" smtClean="0">
                <a:solidFill>
                  <a:schemeClr val="bg1"/>
                </a:solidFill>
              </a:rPr>
              <a:t>Corporate Headquarters</a:t>
            </a: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</a:rPr>
              <a:t>9555 Maroon Circle</a:t>
            </a:r>
          </a:p>
          <a:p>
            <a:pPr>
              <a:lnSpc>
                <a:spcPct val="90000"/>
              </a:lnSpc>
            </a:pPr>
            <a:r>
              <a:rPr lang="en-US" sz="1050" dirty="0" smtClean="0">
                <a:solidFill>
                  <a:schemeClr val="bg1"/>
                </a:solidFill>
              </a:rPr>
              <a:t>Englewood,</a:t>
            </a:r>
            <a:r>
              <a:rPr lang="en-US" sz="1050" baseline="0" dirty="0" smtClean="0">
                <a:solidFill>
                  <a:schemeClr val="bg1"/>
                </a:solidFill>
              </a:rPr>
              <a:t> CO 80112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08202" y="4350435"/>
            <a:ext cx="1228024" cy="38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b="0" dirty="0" smtClean="0">
                <a:solidFill>
                  <a:srgbClr val="FFFFFF"/>
                </a:solidFill>
              </a:rPr>
              <a:t>T: +1</a:t>
            </a:r>
            <a:r>
              <a:rPr lang="en-US" sz="1050" b="0" baseline="0" dirty="0" smtClean="0">
                <a:solidFill>
                  <a:srgbClr val="FFFFFF"/>
                </a:solidFill>
              </a:rPr>
              <a:t> 303 200 2000</a:t>
            </a:r>
          </a:p>
          <a:p>
            <a:pPr>
              <a:lnSpc>
                <a:spcPct val="90000"/>
              </a:lnSpc>
            </a:pPr>
            <a:r>
              <a:rPr lang="en-US" sz="1050" b="0" baseline="0" dirty="0" smtClean="0">
                <a:solidFill>
                  <a:srgbClr val="FFFFFF"/>
                </a:solidFill>
              </a:rPr>
              <a:t>F: +1 303 200 3333</a:t>
            </a:r>
            <a:endParaRPr lang="en-US" sz="1050" b="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5" y="4248150"/>
            <a:ext cx="1327149" cy="5946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01813" y="1657350"/>
            <a:ext cx="4370387" cy="5334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Enter text here</a:t>
            </a:r>
          </a:p>
        </p:txBody>
      </p:sp>
      <p:sp>
        <p:nvSpPr>
          <p:cNvPr id="9" name="Footer Placeholder 22"/>
          <p:cNvSpPr txBox="1">
            <a:spLocks/>
          </p:cNvSpPr>
          <p:nvPr userDrawn="1"/>
        </p:nvSpPr>
        <p:spPr>
          <a:xfrm>
            <a:off x="796636" y="4857750"/>
            <a:ext cx="790242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CSG </a:t>
            </a:r>
            <a:r>
              <a:rPr lang="en-AU" sz="80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International Confidential and Proprietary Information</a:t>
            </a:r>
            <a:r>
              <a:rPr lang="en-US" sz="80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                           </a:t>
            </a:r>
            <a:r>
              <a:rPr lang="en-AU" sz="800" b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n-AU" sz="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© 2015 CSG Systems International, Inc. and/or its affiliates (“CSG International”). All rights reserved.</a:t>
            </a:r>
            <a:endParaRPr lang="en-AU" sz="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y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020888"/>
            <a:ext cx="9143998" cy="11017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divider title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7E7E7E"/>
          </a:solidFill>
        </p:grpSpPr>
        <p:sp>
          <p:nvSpPr>
            <p:cNvPr id="2" name="Rounded Rectangle 1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88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 Red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20888"/>
            <a:ext cx="9143998" cy="11017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divider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7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7E7E7E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33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right Red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20888"/>
            <a:ext cx="9143998" cy="11017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divider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chemeClr val="accent5"/>
          </a:solidFill>
        </p:grpSpPr>
        <p:sp>
          <p:nvSpPr>
            <p:cNvPr id="18" name="Rounded Rectangle 17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85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20888"/>
            <a:ext cx="9143998" cy="11017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divider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7E7E7E"/>
          </a:solidFill>
        </p:grpSpPr>
        <p:sp>
          <p:nvSpPr>
            <p:cNvPr id="19" name="Rounded Rectangle 18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74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arm Grey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20888"/>
            <a:ext cx="9143998" cy="11017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divider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7E7E7E"/>
          </a:solidFill>
        </p:grpSpPr>
        <p:sp>
          <p:nvSpPr>
            <p:cNvPr id="19" name="Rounded Rectangle 18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52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s and Red Bar - Headlin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34" name="Rounded Rectangle 33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  <p:sp>
        <p:nvSpPr>
          <p:cNvPr id="16" name="Footer Placeholder 22"/>
          <p:cNvSpPr txBox="1">
            <a:spLocks/>
          </p:cNvSpPr>
          <p:nvPr userDrawn="1"/>
        </p:nvSpPr>
        <p:spPr>
          <a:xfrm>
            <a:off x="796636" y="4857750"/>
            <a:ext cx="790242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CSG 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International Confidential and Proprietary Information</a:t>
            </a:r>
            <a:r>
              <a:rPr lang="en-US" sz="8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</a:t>
            </a:r>
            <a:r>
              <a:rPr lang="en-AU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 2015 CSG Systems International, Inc. and/or its affiliates (“CSG International”). All rights reserved.</a:t>
            </a:r>
            <a:endParaRPr lang="en-AU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6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s and Red Bar -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E7161A"/>
              </a:buClr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7161A"/>
              </a:buClr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7161A"/>
              </a:buClr>
              <a:buFont typeface="Lucida Grande"/>
              <a:buChar char="-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7161A"/>
              </a:buClr>
              <a:buFont typeface="Lucida Grande"/>
              <a:buChar char="›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7161A"/>
              </a:buClr>
              <a:buFont typeface="Courier New"/>
              <a:buChar char="o"/>
              <a:defRPr>
                <a:solidFill>
                  <a:schemeClr val="tx2"/>
                </a:solidFill>
              </a:defRPr>
            </a:lvl5pPr>
            <a:lvl6pPr marL="2628900" indent="-342900">
              <a:buClr>
                <a:srgbClr val="E22123"/>
              </a:buClr>
              <a:buFont typeface="Arial"/>
              <a:buChar char="•"/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5033433"/>
            <a:ext cx="9144001" cy="1100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4" y="260350"/>
            <a:ext cx="1096897" cy="491466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8426450" y="273050"/>
            <a:ext cx="469901" cy="469900"/>
            <a:chOff x="838199" y="2743200"/>
            <a:chExt cx="1193801" cy="1193799"/>
          </a:xfrm>
          <a:solidFill>
            <a:srgbClr val="87878C"/>
          </a:solidFill>
        </p:grpSpPr>
        <p:sp>
          <p:nvSpPr>
            <p:cNvPr id="18" name="Rounded Rectangle 17"/>
            <p:cNvSpPr/>
            <p:nvPr userDrawn="1"/>
          </p:nvSpPr>
          <p:spPr>
            <a:xfrm>
              <a:off x="838199" y="2743201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12668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1698625" y="27432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12668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 userDrawn="1"/>
          </p:nvSpPr>
          <p:spPr>
            <a:xfrm>
              <a:off x="1698625" y="3175000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 userDrawn="1"/>
          </p:nvSpPr>
          <p:spPr>
            <a:xfrm>
              <a:off x="1698625" y="3603625"/>
              <a:ext cx="333375" cy="333374"/>
            </a:xfrm>
            <a:prstGeom prst="roundRect">
              <a:avLst>
                <a:gd name="adj" fmla="val 128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1523999" y="38100"/>
            <a:ext cx="6276975" cy="85725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Content slide headline</a:t>
            </a:r>
            <a:endParaRPr lang="en-US" dirty="0"/>
          </a:p>
        </p:txBody>
      </p:sp>
      <p:sp>
        <p:nvSpPr>
          <p:cNvPr id="15" name="Footer Placeholder 22"/>
          <p:cNvSpPr txBox="1">
            <a:spLocks/>
          </p:cNvSpPr>
          <p:nvPr userDrawn="1"/>
        </p:nvSpPr>
        <p:spPr>
          <a:xfrm>
            <a:off x="796636" y="4857750"/>
            <a:ext cx="790242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CSG 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International Confidential and Proprietary Information</a:t>
            </a:r>
            <a:r>
              <a:rPr lang="en-US" sz="8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</a:t>
            </a:r>
            <a:r>
              <a:rPr lang="en-AU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 2015 CSG Systems International, Inc. and/or its affiliates (“CSG International”). All rights reserved.</a:t>
            </a:r>
            <a:endParaRPr lang="en-AU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04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22"/>
          <p:cNvSpPr txBox="1">
            <a:spLocks/>
          </p:cNvSpPr>
          <p:nvPr/>
        </p:nvSpPr>
        <p:spPr>
          <a:xfrm>
            <a:off x="796636" y="4857750"/>
            <a:ext cx="7902420" cy="216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CSG 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International Confidential and Proprietary Information</a:t>
            </a:r>
            <a:r>
              <a:rPr lang="en-US" sz="8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                           </a:t>
            </a:r>
            <a:r>
              <a:rPr lang="en-AU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</a:t>
            </a:r>
            <a:r>
              <a:rPr lang="en-AU" sz="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 2015 CSG Systems International, Inc. and/or its affiliates (“CSG International”). All rights reserved.</a:t>
            </a:r>
            <a:endParaRPr lang="en-AU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12" r:id="rId6"/>
    <p:sldLayoutId id="2147483713" r:id="rId7"/>
    <p:sldLayoutId id="2147483708" r:id="rId8"/>
    <p:sldLayoutId id="2147483695" r:id="rId9"/>
    <p:sldLayoutId id="2147483696" r:id="rId10"/>
    <p:sldLayoutId id="2147483709" r:id="rId11"/>
    <p:sldLayoutId id="2147483698" r:id="rId12"/>
    <p:sldLayoutId id="2147483699" r:id="rId13"/>
    <p:sldLayoutId id="2147483710" r:id="rId14"/>
    <p:sldLayoutId id="2147483701" r:id="rId15"/>
    <p:sldLayoutId id="2147483702" r:id="rId16"/>
    <p:sldLayoutId id="2147483711" r:id="rId17"/>
    <p:sldLayoutId id="2147483706" r:id="rId18"/>
    <p:sldLayoutId id="2147483707" r:id="rId19"/>
    <p:sldLayoutId id="2147483714" r:id="rId20"/>
    <p:sldLayoutId id="2147483704" r:id="rId21"/>
    <p:sldLayoutId id="2147483705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A3A3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22123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2212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22123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22123"/>
        </a:buClr>
        <a:buFont typeface="Lucida Grande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22123"/>
        </a:buClr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wmf"/><Relationship Id="rId12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openxmlformats.org/officeDocument/2006/relationships/image" Target="../media/image23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Risk Management Fundamentals</a:t>
            </a:r>
            <a:endParaRPr lang="en-A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Terri-Anne Wallen, Executive Director Internal Audit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Management Objectives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10781"/>
              </p:ext>
            </p:extLst>
          </p:nvPr>
        </p:nvGraphicFramePr>
        <p:xfrm>
          <a:off x="323528" y="987574"/>
          <a:ext cx="8496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2476500" y="268614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Enterprise Risk Management</a:t>
            </a:r>
            <a:endParaRPr lang="en-US" sz="2400" b="1" dirty="0"/>
          </a:p>
        </p:txBody>
      </p:sp>
      <p:pic>
        <p:nvPicPr>
          <p:cNvPr id="7" name="Picture 6" descr="C:\Users\walt03\AppData\Local\Microsoft\Windows\Temporary Internet Files\Content.IE5\6NMK0G15\MC9003835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60" y="816860"/>
            <a:ext cx="935431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walt03\AppData\Local\Microsoft\Windows\Temporary Internet Files\Content.IE5\9C2CYGT8\MC90038360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29" y="954020"/>
            <a:ext cx="886054" cy="7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walt03\AppData\Local\Microsoft\Windows\Temporary Internet Files\Content.IE5\PNDY59KR\MC90007862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40" y="2990073"/>
            <a:ext cx="946655" cy="9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walt03\AppData\Local\Microsoft\Windows\Temporary Internet Files\Content.IE5\PNDY59KR\MP90032119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33901"/>
            <a:ext cx="742864" cy="10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walt03\AppData\Local\Microsoft\Windows\Temporary Internet Files\Content.IE5\PNDY59KR\MC90033430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72" y="3435846"/>
            <a:ext cx="725568" cy="7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walt03\AppData\Local\Microsoft\Windows\Temporary Internet Files\Content.IE5\38EO5E7M\MP90043881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4975"/>
            <a:ext cx="1010310" cy="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walt03\AppData\Local\Microsoft\Windows\Temporary Internet Files\Content.IE5\9C2CYGT8\MP90038263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35" y="3147814"/>
            <a:ext cx="1033633" cy="7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Management Participants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2016835"/>
              </p:ext>
            </p:extLst>
          </p:nvPr>
        </p:nvGraphicFramePr>
        <p:xfrm>
          <a:off x="879376" y="848122"/>
          <a:ext cx="7350224" cy="378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7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at High Level</a:t>
            </a:r>
            <a:endParaRPr lang="en-US" dirty="0"/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14540"/>
              </p:ext>
            </p:extLst>
          </p:nvPr>
        </p:nvGraphicFramePr>
        <p:xfrm>
          <a:off x="467544" y="915566"/>
          <a:ext cx="8168208" cy="38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3795886"/>
            <a:ext cx="827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Board and/or Audit Committee Oversight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28750"/>
            <a:ext cx="8278377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Executive Sponsor and Senior Leadership Participation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568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38100"/>
            <a:ext cx="6629401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 Framework - COSO</a:t>
            </a:r>
            <a:endParaRPr lang="en-US" dirty="0"/>
          </a:p>
        </p:txBody>
      </p:sp>
      <p:pic>
        <p:nvPicPr>
          <p:cNvPr id="4" name="Picture 2" descr="http://www.compliancysoftware.com/images/ERM/COSO_ER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3100"/>
            <a:ext cx="4027978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04775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Adoption of Risk Management framework provides the foundation for  your </a:t>
            </a:r>
          </a:p>
          <a:p>
            <a:pPr algn="ctr"/>
            <a:r>
              <a:rPr lang="en-US" b="1" dirty="0" smtClean="0"/>
              <a:t>Risk Management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3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3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Declaration of Risk Management framework</a:t>
            </a:r>
          </a:p>
          <a:p>
            <a:pPr lvl="1"/>
            <a:r>
              <a:rPr lang="en-US" dirty="0" smtClean="0"/>
              <a:t>COSO Integrated framework </a:t>
            </a:r>
          </a:p>
          <a:p>
            <a:r>
              <a:rPr lang="en-US" dirty="0" smtClean="0"/>
              <a:t>Established Charter, Policy and Procedures</a:t>
            </a:r>
          </a:p>
          <a:p>
            <a:pPr lvl="1"/>
            <a:r>
              <a:rPr lang="en-US" dirty="0" smtClean="0"/>
              <a:t>Charter established and reviewed annually</a:t>
            </a:r>
          </a:p>
          <a:p>
            <a:pPr lvl="1"/>
            <a:r>
              <a:rPr lang="en-US" dirty="0" smtClean="0"/>
              <a:t>Policy provides the requirements for risk assessment, mitigation, escalation and documentation </a:t>
            </a:r>
          </a:p>
          <a:p>
            <a:pPr lvl="2"/>
            <a:r>
              <a:rPr lang="en-US" dirty="0" smtClean="0"/>
              <a:t>Includes risk terminology / definitions</a:t>
            </a:r>
          </a:p>
          <a:p>
            <a:pPr lvl="1"/>
            <a:r>
              <a:rPr lang="en-US" dirty="0" smtClean="0"/>
              <a:t>Procedures provide the tactical process for use by “the business”</a:t>
            </a:r>
          </a:p>
          <a:p>
            <a:pPr lvl="2"/>
            <a:r>
              <a:rPr lang="en-US" dirty="0" smtClean="0"/>
              <a:t>Includes a risk assessment and mitigation form (to standardize)</a:t>
            </a:r>
          </a:p>
          <a:p>
            <a:pPr lvl="1"/>
            <a:r>
              <a:rPr lang="en-US" dirty="0" smtClean="0"/>
              <a:t>Defines the roles and responsibilities for the Board, Audit Committee, Management, various committees </a:t>
            </a:r>
            <a:r>
              <a:rPr lang="en-US" dirty="0"/>
              <a:t>and Internal Audit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at CSG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Committees and Oversight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3112" y="987574"/>
            <a:ext cx="81369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strategy and key initiatives</a:t>
            </a:r>
          </a:p>
          <a:p>
            <a:pPr lvl="1"/>
            <a:r>
              <a:rPr lang="en-US" dirty="0" smtClean="0"/>
              <a:t>Provides alignment across Board and Management</a:t>
            </a:r>
          </a:p>
          <a:p>
            <a:pPr lvl="1"/>
            <a:r>
              <a:rPr lang="en-US" dirty="0" smtClean="0"/>
              <a:t>Assignment of strategy and key initiatives to Executive and Senior Management</a:t>
            </a:r>
          </a:p>
          <a:p>
            <a:pPr lvl="1"/>
            <a:r>
              <a:rPr lang="en-US" dirty="0" smtClean="0"/>
              <a:t>Links to critical risk (in the risk register)</a:t>
            </a:r>
          </a:p>
          <a:p>
            <a:r>
              <a:rPr lang="en-US" dirty="0" smtClean="0"/>
              <a:t>Maintain a risk register</a:t>
            </a:r>
          </a:p>
          <a:p>
            <a:pPr lvl="1"/>
            <a:r>
              <a:rPr lang="en-US" dirty="0" smtClean="0"/>
              <a:t>Catalog of any risks that potentially could occur</a:t>
            </a:r>
          </a:p>
          <a:p>
            <a:pPr lvl="2"/>
            <a:r>
              <a:rPr lang="en-US" dirty="0" smtClean="0"/>
              <a:t>Define risks that are catastrophic and reputational </a:t>
            </a:r>
          </a:p>
          <a:p>
            <a:pPr lvl="1"/>
            <a:r>
              <a:rPr lang="en-US" dirty="0" smtClean="0"/>
              <a:t>Significant focus on those risks considered critical</a:t>
            </a:r>
          </a:p>
          <a:p>
            <a:pPr lvl="1"/>
            <a:r>
              <a:rPr lang="en-US" dirty="0" smtClean="0"/>
              <a:t>Assignment of risks to Executive and Senior Management</a:t>
            </a:r>
          </a:p>
          <a:p>
            <a:pPr lvl="1"/>
            <a:r>
              <a:rPr lang="en-US" dirty="0" smtClean="0"/>
              <a:t>Reviewed quarterly</a:t>
            </a:r>
          </a:p>
          <a:p>
            <a:pPr lvl="1"/>
            <a:r>
              <a:rPr lang="en-US" dirty="0" smtClean="0"/>
              <a:t>Maps to strategy and key initiatives</a:t>
            </a:r>
          </a:p>
          <a:p>
            <a:pPr lvl="1"/>
            <a:r>
              <a:rPr lang="en-US" dirty="0" smtClean="0"/>
              <a:t>Links to </a:t>
            </a:r>
            <a:r>
              <a:rPr lang="en-US" sz="2100" dirty="0"/>
              <a:t>Internal Audit’s annual </a:t>
            </a:r>
            <a:r>
              <a:rPr lang="en-US" dirty="0" smtClean="0"/>
              <a:t>plan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at CSG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95350"/>
            <a:ext cx="8458200" cy="40092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 risk assessment</a:t>
            </a:r>
          </a:p>
          <a:p>
            <a:pPr lvl="1"/>
            <a:r>
              <a:rPr lang="en-US" dirty="0"/>
              <a:t>Occurs </a:t>
            </a:r>
            <a:r>
              <a:rPr lang="en-US" dirty="0" smtClean="0"/>
              <a:t>quarterly with Executives and Senior leadership</a:t>
            </a:r>
          </a:p>
          <a:p>
            <a:pPr lvl="1"/>
            <a:r>
              <a:rPr lang="en-US" dirty="0" smtClean="0"/>
              <a:t>Coordinated by </a:t>
            </a:r>
            <a:r>
              <a:rPr lang="en-US" sz="2100" dirty="0"/>
              <a:t>Internal Audit</a:t>
            </a:r>
          </a:p>
          <a:p>
            <a:pPr lvl="1"/>
            <a:r>
              <a:rPr lang="en-US" sz="2100" dirty="0"/>
              <a:t>Evaluation of the </a:t>
            </a:r>
            <a:r>
              <a:rPr lang="en-US" sz="2100" b="1" dirty="0"/>
              <a:t>Significance </a:t>
            </a:r>
            <a:r>
              <a:rPr lang="en-US" sz="2100" dirty="0"/>
              <a:t>and </a:t>
            </a:r>
            <a:r>
              <a:rPr lang="en-US" b="1" dirty="0" smtClean="0"/>
              <a:t>Likelihood</a:t>
            </a:r>
            <a:r>
              <a:rPr lang="en-US" dirty="0" smtClean="0"/>
              <a:t> of any risk</a:t>
            </a:r>
          </a:p>
          <a:p>
            <a:pPr lvl="1"/>
            <a:r>
              <a:rPr lang="en-US" dirty="0" smtClean="0"/>
              <a:t>Bi-annual survey with all VPs, Executives, Senior leadership and the Board</a:t>
            </a:r>
            <a:endParaRPr lang="en-US" dirty="0"/>
          </a:p>
          <a:p>
            <a:pPr lvl="1"/>
            <a:r>
              <a:rPr lang="en-US" dirty="0"/>
              <a:t>New or emerging risks evaluated</a:t>
            </a:r>
          </a:p>
          <a:p>
            <a:pPr lvl="1"/>
            <a:r>
              <a:rPr lang="en-US" dirty="0"/>
              <a:t>Documents mitigation efforts in place to reduce, transfer or eliminate the </a:t>
            </a:r>
            <a:r>
              <a:rPr lang="en-US" dirty="0" smtClean="0"/>
              <a:t>risk (collaboration </a:t>
            </a:r>
            <a:r>
              <a:rPr lang="en-US" sz="2100" dirty="0"/>
              <a:t>between Internal Audit </a:t>
            </a:r>
            <a:r>
              <a:rPr lang="en-US" dirty="0" smtClean="0"/>
              <a:t>Management)</a:t>
            </a:r>
            <a:endParaRPr lang="en-US" dirty="0"/>
          </a:p>
          <a:p>
            <a:r>
              <a:rPr lang="en-US" dirty="0"/>
              <a:t>Periodic discussions / check points </a:t>
            </a:r>
            <a:r>
              <a:rPr lang="en-US" dirty="0" smtClean="0"/>
              <a:t>between Management and </a:t>
            </a:r>
            <a:r>
              <a:rPr lang="en-US" dirty="0"/>
              <a:t>Internal Audit</a:t>
            </a:r>
            <a:endParaRPr lang="en-US" dirty="0"/>
          </a:p>
          <a:p>
            <a:pPr lvl="1"/>
            <a:r>
              <a:rPr lang="en-US" dirty="0"/>
              <a:t>Occurs </a:t>
            </a:r>
            <a:r>
              <a:rPr lang="en-US" dirty="0" smtClean="0"/>
              <a:t>quarterly with Management owners of risks that align to strategy and key initiatives.</a:t>
            </a:r>
          </a:p>
          <a:p>
            <a:pPr lvl="1"/>
            <a:r>
              <a:rPr lang="en-US" dirty="0" smtClean="0"/>
              <a:t>Includes discussion of existing mitigation efforts, new mitigation efforts and new or emerging risks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at CSG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Quarterly Risk Management presentation </a:t>
            </a:r>
          </a:p>
          <a:p>
            <a:pPr lvl="1"/>
            <a:r>
              <a:rPr lang="en-US" dirty="0"/>
              <a:t>Internal Audit provides a report of quarterly risk assessment</a:t>
            </a:r>
          </a:p>
          <a:p>
            <a:pPr lvl="1"/>
            <a:r>
              <a:rPr lang="en-US" dirty="0"/>
              <a:t>Executive Risk Committee review and discussion of report</a:t>
            </a:r>
          </a:p>
          <a:p>
            <a:pPr lvl="1"/>
            <a:r>
              <a:rPr lang="en-US" dirty="0"/>
              <a:t>Evaluation of risk mitigation efforts, including assessment of additional mitigation efforts</a:t>
            </a:r>
          </a:p>
          <a:p>
            <a:pPr lvl="1"/>
            <a:r>
              <a:rPr lang="en-US" dirty="0"/>
              <a:t>Includes assessment of reputational and catastrophic </a:t>
            </a:r>
            <a:r>
              <a:rPr lang="en-US" dirty="0"/>
              <a:t>risks</a:t>
            </a:r>
          </a:p>
          <a:p>
            <a:pPr lvl="1"/>
            <a:r>
              <a:rPr lang="en-US" dirty="0"/>
              <a:t>Provides Internal Audit’s opinion of the sufficiency of risk mitigation efforts for existing, new and emerging risks</a:t>
            </a:r>
            <a:endParaRPr lang="en-US" dirty="0"/>
          </a:p>
          <a:p>
            <a:pPr lvl="1"/>
            <a:r>
              <a:rPr lang="en-US" dirty="0"/>
              <a:t>Provided to the Audit Committee </a:t>
            </a:r>
            <a:r>
              <a:rPr lang="en-US" dirty="0" smtClean="0"/>
              <a:t>and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at CSG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Risk Management program by Management as a strategic tool </a:t>
            </a:r>
          </a:p>
          <a:p>
            <a:pPr lvl="1"/>
            <a:r>
              <a:rPr lang="en-US" dirty="0"/>
              <a:t>True value of risk management received when “the business” uses the quarterly risk management materials to manage </a:t>
            </a:r>
          </a:p>
          <a:p>
            <a:pPr lvl="1"/>
            <a:r>
              <a:rPr lang="en-US" dirty="0"/>
              <a:t>Integration of quarterly risk assessment into monthly business </a:t>
            </a:r>
            <a:r>
              <a:rPr lang="en-US" dirty="0" smtClean="0"/>
              <a:t>reviews</a:t>
            </a:r>
          </a:p>
          <a:p>
            <a:pPr lvl="1"/>
            <a:r>
              <a:rPr lang="en-US" dirty="0" smtClean="0"/>
              <a:t>Integrally used to manage and monitor the business and execution of strategy</a:t>
            </a:r>
          </a:p>
          <a:p>
            <a:pPr lvl="1"/>
            <a:r>
              <a:rPr lang="en-US" dirty="0" smtClean="0"/>
              <a:t>Clear understanding of risk escalation for existing, new or emerging risks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38100"/>
            <a:ext cx="6553201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 as a Strategic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b="0" dirty="0" smtClean="0"/>
              <a:t>Terri-Anne Wallen</a:t>
            </a:r>
            <a:br>
              <a:rPr lang="en-US" b="0" dirty="0" smtClean="0"/>
            </a:br>
            <a:r>
              <a:rPr lang="en-US" b="0" dirty="0" smtClean="0"/>
              <a:t>Executive Director Internal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Management Value Proposition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0100"/>
            <a:ext cx="5867401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6019800" y="853678"/>
            <a:ext cx="3048000" cy="339447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22123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2212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22123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22123"/>
              </a:buClr>
              <a:buFont typeface="Lucida Grande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22123"/>
              </a:buClr>
              <a:buFont typeface="Courier New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8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Establishing oversight of business objectives</a:t>
            </a:r>
          </a:p>
          <a:p>
            <a:r>
              <a:rPr lang="en-US" sz="1800" dirty="0" smtClean="0"/>
              <a:t>Aligns risk appetite and strategy</a:t>
            </a:r>
          </a:p>
          <a:p>
            <a:r>
              <a:rPr lang="en-US" sz="1800" dirty="0" smtClean="0"/>
              <a:t>Proactive vs. reactive</a:t>
            </a:r>
          </a:p>
          <a:p>
            <a:r>
              <a:rPr lang="en-US" sz="1800" dirty="0" smtClean="0"/>
              <a:t>Enhanced corporate governance</a:t>
            </a:r>
          </a:p>
          <a:p>
            <a:r>
              <a:rPr lang="en-US" sz="1800" dirty="0" smtClean="0"/>
              <a:t>Focus on strategy vs. protection of tangible assets</a:t>
            </a:r>
          </a:p>
          <a:p>
            <a:r>
              <a:rPr lang="en-US" sz="1800" dirty="0" smtClean="0"/>
              <a:t>Aims to increase enterprise value</a:t>
            </a:r>
          </a:p>
          <a:p>
            <a:r>
              <a:rPr lang="en-US" sz="1800" dirty="0" smtClean="0"/>
              <a:t>Ability to capitalize on emerging opportunities</a:t>
            </a:r>
          </a:p>
          <a:p>
            <a:r>
              <a:rPr lang="en-US" sz="1800" dirty="0" smtClean="0"/>
              <a:t>Instill greater confidence with the Board, CEO and Executives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2550" y="4286250"/>
            <a:ext cx="17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Protiviti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00150"/>
            <a:ext cx="8458200" cy="3394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Risk tolerances and appetite options (i.e., mitigation efforts)</a:t>
            </a:r>
          </a:p>
          <a:p>
            <a:pPr lvl="1"/>
            <a:r>
              <a:rPr lang="en-US" dirty="0" smtClean="0"/>
              <a:t>Avoidance</a:t>
            </a:r>
            <a:r>
              <a:rPr lang="en-US" dirty="0"/>
              <a:t>: exiting the activities giving rise to risk</a:t>
            </a:r>
          </a:p>
          <a:p>
            <a:pPr lvl="1"/>
            <a:r>
              <a:rPr lang="en-US" dirty="0"/>
              <a:t>Reduction: taking action to reduce the likelihood or impact related to the risk</a:t>
            </a:r>
          </a:p>
          <a:p>
            <a:pPr lvl="1"/>
            <a:r>
              <a:rPr lang="en-US" dirty="0"/>
              <a:t>Alternative Actions: deciding and considering other feasible steps to minimize risks.</a:t>
            </a:r>
          </a:p>
          <a:p>
            <a:pPr lvl="1"/>
            <a:r>
              <a:rPr lang="en-US" dirty="0"/>
              <a:t>Share or Insure: transferring or sharing a portion of the risk, to finance it</a:t>
            </a:r>
          </a:p>
          <a:p>
            <a:pPr lvl="1"/>
            <a:r>
              <a:rPr lang="en-US" dirty="0"/>
              <a:t>Accept: no action is taken, due to a cost/benefit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Mitigation efforts are defined based upon the Significance and the Likelihood of the risk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Tolerances and Appetite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"/>
            <a:ext cx="73152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Risk Management – Risk Assessment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52434"/>
              </p:ext>
            </p:extLst>
          </p:nvPr>
        </p:nvGraphicFramePr>
        <p:xfrm>
          <a:off x="152401" y="839829"/>
          <a:ext cx="8727439" cy="38499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42"/>
                <a:gridCol w="1887197"/>
                <a:gridCol w="1167072"/>
                <a:gridCol w="997712"/>
                <a:gridCol w="1203297"/>
                <a:gridCol w="3108919"/>
              </a:tblGrid>
              <a:tr h="50328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Organization,</a:t>
                      </a:r>
                      <a:r>
                        <a:rPr lang="en-US" sz="1400" baseline="0" dirty="0" smtClean="0"/>
                        <a:t> Topic and Risk(s)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Significance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Likelihood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CSG Owner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Mitigation Efforts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194310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Organizations: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362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 Topic: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3</a:t>
                      </a: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4</a:t>
                      </a: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70535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Escalation path based on the highest rating of Significance and Likelihood:  ___________________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12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Escalation Criteria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39391"/>
            <a:ext cx="8410575" cy="38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5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144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Risk Assessment and Mitigation -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66088"/>
              </p:ext>
            </p:extLst>
          </p:nvPr>
        </p:nvGraphicFramePr>
        <p:xfrm>
          <a:off x="152401" y="839829"/>
          <a:ext cx="8686799" cy="37884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3242"/>
                <a:gridCol w="2015917"/>
                <a:gridCol w="997712"/>
                <a:gridCol w="997712"/>
                <a:gridCol w="1203297"/>
                <a:gridCol w="3108919"/>
              </a:tblGrid>
              <a:tr h="503289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Organization,</a:t>
                      </a:r>
                      <a:r>
                        <a:rPr lang="en-US" sz="1000" baseline="0" dirty="0" smtClean="0"/>
                        <a:t> Topic and Risk(s)</a:t>
                      </a:r>
                      <a:endParaRPr lang="en-US" sz="10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Significance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Likelihood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CSG Owner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/>
                        <a:t>Mitigation Efforts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 marT="34290" marB="34290"/>
                </a:tc>
              </a:tr>
              <a:tr h="19431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Organizations:  Global Infrastructure, Operations,</a:t>
                      </a:r>
                      <a:r>
                        <a:rPr lang="en-US" sz="1000" kern="1200" baseline="0" dirty="0" smtClean="0"/>
                        <a:t> Legal</a:t>
                      </a:r>
                      <a:r>
                        <a:rPr lang="en-US" sz="1000" kern="1200" dirty="0" smtClean="0"/>
                        <a:t> and Product Management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36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</a:rPr>
                        <a:t>Risk Topic:  Waiver</a:t>
                      </a:r>
                      <a:r>
                        <a:rPr lang="en-US" sz="1000" kern="1200" baseline="0" dirty="0" smtClean="0">
                          <a:effectLst/>
                        </a:rPr>
                        <a:t> requested to allow continue use of Windows 2003 when support has ended for Product XYZ.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There is a security</a:t>
                      </a:r>
                      <a:r>
                        <a:rPr lang="en-US" sz="1000" baseline="0" dirty="0" smtClean="0"/>
                        <a:t> risk / vulnerability for utilizing a platform that is no longer supported.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Very High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Possible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Global Infrastructure – Bret Justus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Installation</a:t>
                      </a:r>
                      <a:r>
                        <a:rPr lang="en-US" sz="1000" baseline="0" dirty="0" smtClean="0"/>
                        <a:t> of CSP on machines with Windows 2003.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Validation that anti-virus is still compatible and operating with Windows 2003 machines.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Isolation of machines/products from other products.</a:t>
                      </a:r>
                      <a:endParaRPr lang="en-US" sz="10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CSG</a:t>
                      </a:r>
                      <a:r>
                        <a:rPr lang="en-US" sz="1000" baseline="0" dirty="0" smtClean="0"/>
                        <a:t> is not in compliance with customer contracts.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Medium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Rare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Legal</a:t>
                      </a:r>
                      <a:r>
                        <a:rPr lang="en-US" sz="1000" baseline="0" dirty="0" smtClean="0"/>
                        <a:t> – David Johnson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Review of client contracts by Legal to ensure contracts do not</a:t>
                      </a:r>
                      <a:r>
                        <a:rPr lang="en-US" sz="1000" baseline="0" dirty="0" smtClean="0"/>
                        <a:t> have specific requirements for using unsupported software / operating system.</a:t>
                      </a:r>
                      <a:endParaRPr lang="en-US" sz="10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There is operational performance issues with using unsupported</a:t>
                      </a:r>
                      <a:r>
                        <a:rPr lang="en-US" sz="1000" baseline="0" dirty="0" smtClean="0"/>
                        <a:t> software / operating systems.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Medium 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Unlikely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Global Operations – Bob</a:t>
                      </a:r>
                      <a:r>
                        <a:rPr lang="en-US" sz="1000" baseline="0" dirty="0" smtClean="0"/>
                        <a:t> Rion 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Operational review completed</a:t>
                      </a:r>
                      <a:r>
                        <a:rPr lang="en-US" sz="1000" baseline="0" dirty="0" smtClean="0"/>
                        <a:t> to consider compatibility of other 3</a:t>
                      </a:r>
                      <a:r>
                        <a:rPr lang="en-US" sz="1000" baseline="30000" dirty="0" smtClean="0"/>
                        <a:t>rd</a:t>
                      </a:r>
                      <a:r>
                        <a:rPr lang="en-US" sz="1000" baseline="0" dirty="0" smtClean="0"/>
                        <a:t> party software implications.</a:t>
                      </a:r>
                      <a:endParaRPr lang="en-US" sz="1000" dirty="0"/>
                    </a:p>
                  </a:txBody>
                  <a:tcPr marT="34290" marB="34290"/>
                </a:tc>
              </a:tr>
              <a:tr h="6710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CSG’s product is</a:t>
                      </a:r>
                      <a:r>
                        <a:rPr lang="en-US" sz="1000" baseline="0" dirty="0" smtClean="0"/>
                        <a:t> not maintained to current standards that is not acceptable to clients.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Medium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Unlikely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Product Management – Product</a:t>
                      </a:r>
                      <a:r>
                        <a:rPr lang="en-US" sz="1000" baseline="0" dirty="0" smtClean="0"/>
                        <a:t> Manager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Product end of life determined for 2016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smtClean="0"/>
                        <a:t>and no further new sales of product is occurring.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629151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Escalation path based on the highest rating of Significance and Likelihood:  EVP (for this example)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1905000" y="2266950"/>
            <a:ext cx="4604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EXAMPLE ONLY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91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Catastrophic Risk Assessment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913983"/>
            <a:ext cx="8991600" cy="401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E7161A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Potentially Catastrophic Risks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 risk that can cause sudden, great damage and/or threaten </a:t>
            </a:r>
            <a:r>
              <a:rPr lang="en-US" sz="2000" dirty="0" smtClean="0">
                <a:solidFill>
                  <a:schemeClr val="tx2"/>
                </a:solidFill>
              </a:rPr>
              <a:t>a Company’s viability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significance and likelihood of the catastrophic risk is assessed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These </a:t>
            </a:r>
            <a:r>
              <a:rPr lang="en-US" sz="2000" dirty="0">
                <a:solidFill>
                  <a:schemeClr val="tx2"/>
                </a:solidFill>
              </a:rPr>
              <a:t>are tracked and reported quarterly 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For CSG, these are a subset of Critical </a:t>
            </a:r>
            <a:r>
              <a:rPr lang="en-US" sz="2000" dirty="0" smtClean="0">
                <a:solidFill>
                  <a:schemeClr val="tx2"/>
                </a:solidFill>
              </a:rPr>
              <a:t>Risks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Constant evaluation of company’s ability to react and manage a catastrophic event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Documentation, testing and evaluation of crisis management plans</a:t>
            </a:r>
          </a:p>
          <a:p>
            <a:pPr marL="1200150" lvl="2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Disaster Recovery</a:t>
            </a:r>
          </a:p>
          <a:p>
            <a:pPr marL="1200150" lvl="2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Security Breach / Incident</a:t>
            </a:r>
          </a:p>
          <a:p>
            <a:pPr marL="1200150" lvl="2" indent="-285750" defTabSz="457200">
              <a:spcBef>
                <a:spcPct val="20000"/>
              </a:spcBef>
              <a:buClr>
                <a:srgbClr val="E7161A"/>
              </a:buClr>
              <a:buFont typeface="Arial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"/>
            <a:ext cx="7162801" cy="857250"/>
          </a:xfrm>
        </p:spPr>
        <p:txBody>
          <a:bodyPr>
            <a:noAutofit/>
          </a:bodyPr>
          <a:lstStyle/>
          <a:p>
            <a:r>
              <a:rPr lang="en-US" dirty="0" smtClean="0"/>
              <a:t>Catastrophic Risk Assessment -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24393"/>
              </p:ext>
            </p:extLst>
          </p:nvPr>
        </p:nvGraphicFramePr>
        <p:xfrm>
          <a:off x="182880" y="1264920"/>
          <a:ext cx="8732520" cy="29978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07720"/>
                <a:gridCol w="1589825"/>
                <a:gridCol w="3898446"/>
                <a:gridCol w="2436529"/>
              </a:tblGrid>
              <a:tr h="6172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Tie to Strategic</a:t>
                      </a:r>
                      <a:r>
                        <a:rPr lang="en-US" sz="1100" baseline="0" dirty="0" smtClean="0"/>
                        <a:t> Initiative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Potential Catastrophic Risk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Potential Risk Events/ Potentially Catastrophic</a:t>
                      </a:r>
                      <a:r>
                        <a:rPr lang="en-US" sz="1100" baseline="0" dirty="0" smtClean="0"/>
                        <a:t> Consequences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Mitigation efforts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</a:tr>
              <a:tr h="23806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1a &amp;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2c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/>
                        <a:t>Information </a:t>
                      </a:r>
                      <a:r>
                        <a:rPr lang="en-US" sz="1100" b="1" i="1" baseline="0" dirty="0" smtClean="0"/>
                        <a:t>privacy and security</a:t>
                      </a:r>
                      <a:r>
                        <a:rPr lang="en-US" sz="1100" baseline="0" dirty="0" smtClean="0"/>
                        <a:t> </a:t>
                      </a:r>
                    </a:p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Access and security to programs and data privacy is not appropriately safeguarded from threats.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We experience a security incident or</a:t>
                      </a:r>
                      <a:r>
                        <a:rPr lang="en-US" sz="1100" baseline="0" dirty="0" smtClean="0"/>
                        <a:t> breach that involves our clients’ and/or subscribers’ confidential data.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Inability to timely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effectively respond to security incident (i.e., effective crisis management).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baseline="0" dirty="0" smtClean="0"/>
                        <a:t>Consequences</a:t>
                      </a:r>
                      <a:r>
                        <a:rPr lang="en-US" sz="1100" baseline="0" dirty="0" smtClean="0"/>
                        <a:t>  (1)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Subjects us </a:t>
                      </a:r>
                      <a:r>
                        <a:rPr lang="en-US" sz="1100" baseline="0" dirty="0" smtClean="0"/>
                        <a:t>to material amounts of expense to remediate the incident, (2) Loss of client confidence, and/or (3) Severe and irreparable damage to our reputation. This could lead to a significant negative financial impact to us in the near-term, and/or possibly jeopardize our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strong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aseline="0" dirty="0" smtClean="0"/>
                        <a:t>position in the North American cable market (both near-term and long-term).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Continually evaluate Cyber risk management processes</a:t>
                      </a:r>
                      <a:r>
                        <a:rPr lang="en-US" sz="1100" baseline="0" dirty="0" smtClean="0"/>
                        <a:t> to keep pace with market trends, to include evaluation of commercial insurance needs. </a:t>
                      </a:r>
                      <a:endParaRPr lang="en-US" sz="1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Ongoing monitoring /testing of cyber security controls and processes (i.e., penetration, scanning, vulnerability testing, incident response, etc.).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015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Reputational Risk Assessment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895350"/>
            <a:ext cx="9144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7"/>
            <a:r>
              <a:rPr lang="en-US" b="1" dirty="0"/>
              <a:t>Reputational Risks </a:t>
            </a:r>
          </a:p>
          <a:p>
            <a:pPr marL="568325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 risk that can cause </a:t>
            </a:r>
            <a:r>
              <a:rPr lang="en-US" dirty="0" smtClean="0"/>
              <a:t>a company’s </a:t>
            </a:r>
            <a:r>
              <a:rPr lang="en-US" dirty="0"/>
              <a:t>reputation severe and sometimes irreparable damage (e.g., events that undermine public trust in our products or brand). </a:t>
            </a:r>
          </a:p>
          <a:p>
            <a:pPr marL="568325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Why is reputation risk important?  </a:t>
            </a:r>
          </a:p>
          <a:p>
            <a:pPr marL="1025525" lvl="1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large </a:t>
            </a:r>
            <a:r>
              <a:rPr lang="en-US" dirty="0"/>
              <a:t>percentage of our market value is attributed to </a:t>
            </a:r>
            <a:r>
              <a:rPr lang="en-US" dirty="0" smtClean="0"/>
              <a:t>reputation </a:t>
            </a:r>
            <a:r>
              <a:rPr lang="en-US" dirty="0"/>
              <a:t>(e.g., the trust our clients put in us to operate their business-critical applications).</a:t>
            </a:r>
          </a:p>
          <a:p>
            <a:pPr marL="568325" lvl="1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Typically, reputational </a:t>
            </a:r>
            <a:r>
              <a:rPr lang="en-US" dirty="0"/>
              <a:t>risks are inextricably linked to other business risks being monitored, so the potential event that could result in reputational risks is being managed.  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568325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CSG’s reputational </a:t>
            </a:r>
            <a:r>
              <a:rPr lang="en-US" dirty="0"/>
              <a:t>risk assessment assumed any event/scenario would be considered </a:t>
            </a:r>
            <a:r>
              <a:rPr lang="en-US" b="1" dirty="0"/>
              <a:t>significant</a:t>
            </a:r>
            <a:r>
              <a:rPr lang="en-US" dirty="0"/>
              <a:t> and we </a:t>
            </a:r>
            <a:r>
              <a:rPr lang="en-US" b="1" dirty="0"/>
              <a:t>assessed the likelihood </a:t>
            </a:r>
            <a:r>
              <a:rPr lang="en-US" dirty="0"/>
              <a:t>(after consideration of mitigation efforts).</a:t>
            </a:r>
            <a:endParaRPr lang="en-US" dirty="0">
              <a:solidFill>
                <a:srgbClr val="FF0000"/>
              </a:solidFill>
            </a:endParaRPr>
          </a:p>
          <a:p>
            <a:pPr marL="568325" lvl="1" indent="-34131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The other aspect of reputational risk relates to the crisis management/ communication plans after the occurrence of the event that gave rise to the reputational risk.  </a:t>
            </a:r>
          </a:p>
        </p:txBody>
      </p:sp>
    </p:spTree>
    <p:extLst>
      <p:ext uri="{BB962C8B-B14F-4D97-AF65-F5344CB8AC3E}">
        <p14:creationId xmlns:p14="http://schemas.microsoft.com/office/powerpoint/2010/main" val="158586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8100"/>
            <a:ext cx="6858001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Reputational Risk Assessment -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09700"/>
            <a:ext cx="9058275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2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/ Discussions before wrapping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1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Management Fundamentals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539552" y="1047750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Implementing and facilitating a risk management program is </a:t>
            </a:r>
            <a:r>
              <a:rPr lang="en-US" u="sng" dirty="0"/>
              <a:t>much more </a:t>
            </a:r>
            <a:r>
              <a:rPr lang="en-US" dirty="0"/>
              <a:t>than a theoretical exercise of measuring risk significance and likelihood. 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Learning Objectives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Provide a baseline understanding of risk and risk management.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Identify how you can further </a:t>
            </a:r>
            <a:r>
              <a:rPr lang="en-US" dirty="0"/>
              <a:t>your risk management program involvement as Internal Audit to assist your company and their management in seeing the strategic value of a risk management </a:t>
            </a:r>
            <a:r>
              <a:rPr lang="en-US" dirty="0" smtClean="0"/>
              <a:t>program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Participating </a:t>
            </a:r>
            <a:r>
              <a:rPr lang="en-US" dirty="0"/>
              <a:t>or </a:t>
            </a:r>
            <a:r>
              <a:rPr lang="en-US" dirty="0" smtClean="0"/>
              <a:t>coordinating </a:t>
            </a:r>
            <a:r>
              <a:rPr lang="en-US" dirty="0"/>
              <a:t>your company’s risk management program with focus on those risks most critical to a company’s strategy, business model and </a:t>
            </a:r>
            <a:r>
              <a:rPr lang="en-US" dirty="0" smtClean="0"/>
              <a:t>viability.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Understanding the </a:t>
            </a:r>
            <a:r>
              <a:rPr lang="en-US" dirty="0"/>
              <a:t>importance of evaluating critical risks, catastrophic risks and reputational risks and the related risk acceptance or </a:t>
            </a:r>
            <a:r>
              <a:rPr lang="en-US" dirty="0" smtClean="0"/>
              <a:t>mitigation – </a:t>
            </a:r>
            <a:r>
              <a:rPr lang="en-US" b="1" dirty="0" smtClean="0"/>
              <a:t>especially for IT-related risks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3940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Risk Management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Risk Management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Risk Management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Risk Management at CSG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Use of Risk Management program as a strategic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Importance of assessing significance and </a:t>
            </a:r>
            <a:r>
              <a:rPr lang="en-US" sz="2200" dirty="0" smtClean="0"/>
              <a:t>likelihood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Understand Risk tolerances and appetite with inter-relation to mitigation efforts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Example Risk assessment, mitigation and escalation criteria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Performing catastrophic risk assessment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Performing reputational risk assessment</a:t>
            </a: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Exists in Business….Everyday</a:t>
            </a:r>
            <a:endParaRPr lang="en-AU" dirty="0"/>
          </a:p>
        </p:txBody>
      </p:sp>
      <p:pic>
        <p:nvPicPr>
          <p:cNvPr id="4" name="Picture 3" descr="C:\Users\walt03\AppData\Local\Microsoft\Windows\Temporary Internet Files\Content.IE5\ZVD55V8Y\MP9003826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6" y="1131590"/>
            <a:ext cx="4568552" cy="326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walt03\AppData\Local\Microsoft\Windows\Temporary Internet Files\Content.IE5\DBIQLCRO\MP9004009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1591"/>
            <a:ext cx="2797607" cy="32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2627" y="3959678"/>
            <a:ext cx="241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Company Management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3939902"/>
            <a:ext cx="53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ship is safe in harbor, but that’s not what ships are for.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Reflection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7694"/>
            <a:ext cx="3086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walt03\AppData\Local\Microsoft\Windows\Temporary Internet Files\Content.IE5\B1P0FKX5\4438278175_8125cea459_z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4038600" cy="25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risk – the </a:t>
            </a:r>
            <a:r>
              <a:rPr lang="en-US" dirty="0" smtClean="0"/>
              <a:t>potential for anything </a:t>
            </a:r>
            <a:r>
              <a:rPr lang="en-US" dirty="0" smtClean="0"/>
              <a:t>to go wrong or a missed opportunity.</a:t>
            </a:r>
          </a:p>
          <a:p>
            <a:r>
              <a:rPr lang="en-US" dirty="0" smtClean="0"/>
              <a:t>Companies take risk because it is exciting, fun, full of thrills, makes money and/or increases reputation/image; </a:t>
            </a:r>
            <a:r>
              <a:rPr lang="en-US" dirty="0"/>
              <a:t>Risk versus reward is central to risk </a:t>
            </a:r>
            <a:r>
              <a:rPr lang="en-US" dirty="0" smtClean="0"/>
              <a:t>management.</a:t>
            </a:r>
            <a:endParaRPr lang="en-US" dirty="0"/>
          </a:p>
          <a:p>
            <a:r>
              <a:rPr lang="en-US" dirty="0" smtClean="0"/>
              <a:t>An essential business process for all companies undergo to protect their assets from threats and identifies opportunities to grow.</a:t>
            </a:r>
          </a:p>
          <a:p>
            <a:r>
              <a:rPr lang="en-US" dirty="0"/>
              <a:t>Risk Management is an important tool to </a:t>
            </a:r>
            <a:r>
              <a:rPr lang="en-US" dirty="0" smtClean="0"/>
              <a:t>recognize and address </a:t>
            </a:r>
            <a:r>
              <a:rPr lang="en-US" dirty="0"/>
              <a:t>problems in an organization.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Risk Management?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lt03\AppData\Local\Microsoft\Windows\Temporary Internet Files\Content.IE5\8L5J1UE8\handsraised1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58384"/>
            <a:ext cx="4038600" cy="28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Poll / Show of hands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Coordinates Risk Management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Maintains relationship with owner of Risk Management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Regularly audits Risk Management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 involvement or interaction with Risk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Risk </a:t>
            </a:r>
            <a:r>
              <a:rPr lang="en-US" dirty="0"/>
              <a:t>M</a:t>
            </a:r>
            <a:r>
              <a:rPr lang="en-US" dirty="0" smtClean="0"/>
              <a:t>anagement activities do you perform?  What is your level of involvement?</a:t>
            </a:r>
          </a:p>
          <a:p>
            <a:endParaRPr lang="en-US" dirty="0"/>
          </a:p>
          <a:p>
            <a:r>
              <a:rPr lang="en-US" dirty="0" smtClean="0"/>
              <a:t>Does your company maintain a risk committee?  An IT Risk Committee?  </a:t>
            </a:r>
          </a:p>
          <a:p>
            <a:endParaRPr lang="en-US" dirty="0"/>
          </a:p>
          <a:p>
            <a:r>
              <a:rPr lang="en-US" dirty="0" smtClean="0"/>
              <a:t>What value does your company derive from Risk Management?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55498"/>
      </p:ext>
    </p:extLst>
  </p:cSld>
  <p:clrMapOvr>
    <a:masterClrMapping/>
  </p:clrMapOvr>
</p:sld>
</file>

<file path=ppt/theme/theme1.xml><?xml version="1.0" encoding="utf-8"?>
<a:theme xmlns:a="http://schemas.openxmlformats.org/drawingml/2006/main" name="Risk Management Fundamentals_IIA">
  <a:themeElements>
    <a:clrScheme name="CSG COLORS 2015 (RGB)">
      <a:dk1>
        <a:srgbClr val="000000"/>
      </a:dk1>
      <a:lt1>
        <a:srgbClr val="FFFFFF"/>
      </a:lt1>
      <a:dk2>
        <a:srgbClr val="5F6062"/>
      </a:dk2>
      <a:lt2>
        <a:srgbClr val="FFFFFF"/>
      </a:lt2>
      <a:accent1>
        <a:srgbClr val="EE3524"/>
      </a:accent1>
      <a:accent2>
        <a:srgbClr val="8E9300"/>
      </a:accent2>
      <a:accent3>
        <a:srgbClr val="00A8CB"/>
      </a:accent3>
      <a:accent4>
        <a:srgbClr val="D37E30"/>
      </a:accent4>
      <a:accent5>
        <a:srgbClr val="8A1F03"/>
      </a:accent5>
      <a:accent6>
        <a:srgbClr val="6D8EA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usQtechRequiredMembership xmlns="a41f5067-96bc-438e-b176-3532eb3c8f1b" xsi:nil="true"/>
    <ContentFileId xmlns="65930b5e-da4a-4c95-af0c-0d7006ed9fd0" xsi:nil="true"/>
    <ContentId xmlns="65930b5e-da4a-4c95-af0c-0d7006ed9fd0" xsi:nil="true"/>
    <SortOrder xmlns="65930b5e-da4a-4c95-af0c-0d7006ed9fd0" xsi:nil="true"/>
    <PublishingExpirationDate xmlns="http://schemas.microsoft.com/sharepoint/v3" xsi:nil="true"/>
    <NavMenuId xmlns="65930b5e-da4a-4c95-af0c-0d7006ed9fd0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1DAA97EC44940837CB52FD3790E4C" ma:contentTypeVersion="1" ma:contentTypeDescription="Create a new document." ma:contentTypeScope="" ma:versionID="0d4264cb54ddfc08e5262d18803f7217">
  <xsd:schema xmlns:xsd="http://www.w3.org/2001/XMLSchema" xmlns:p="http://schemas.microsoft.com/office/2006/metadata/properties" xmlns:ns1="http://schemas.microsoft.com/sharepoint/v3" xmlns:ns2="a41f5067-96bc-438e-b176-3532eb3c8f1b" xmlns:ns3="65930b5e-da4a-4c95-af0c-0d7006ed9fd0" targetNamespace="http://schemas.microsoft.com/office/2006/metadata/properties" ma:root="true" ma:fieldsID="afc16c5172edc5d1342a02fe64b79b3b" ns1:_="" ns2:_="" ns3:_="">
    <xsd:import namespace="http://schemas.microsoft.com/sharepoint/v3"/>
    <xsd:import namespace="a41f5067-96bc-438e-b176-3532eb3c8f1b"/>
    <xsd:import namespace="65930b5e-da4a-4c95-af0c-0d7006ed9fd0"/>
    <xsd:element name="properties">
      <xsd:complexType>
        <xsd:sequence>
          <xsd:element name="documentManagement">
            <xsd:complexType>
              <xsd:all>
                <xsd:element ref="ns2:SusQtechRequiredMembership" minOccurs="0"/>
                <xsd:element ref="ns3:ContentFileId" minOccurs="0"/>
                <xsd:element ref="ns3:ContentId" minOccurs="0"/>
                <xsd:element ref="ns3:NavMenuId" minOccurs="0"/>
                <xsd:element ref="ns3:SortOrder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a41f5067-96bc-438e-b176-3532eb3c8f1b" elementFormDefault="qualified">
    <xsd:import namespace="http://schemas.microsoft.com/office/2006/documentManagement/types"/>
    <xsd:element name="SusQtechRequiredMembership" ma:index="8" nillable="true" ma:displayName="Required Membership" ma:internalName="SusQtechRequiredMembership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65930b5e-da4a-4c95-af0c-0d7006ed9fd0" elementFormDefault="qualified">
    <xsd:import namespace="http://schemas.microsoft.com/office/2006/documentManagement/types"/>
    <xsd:element name="ContentFileId" ma:index="9" nillable="true" ma:displayName="ContentFileId" ma:internalName="ContentFileId">
      <xsd:simpleType>
        <xsd:restriction base="dms:Text">
          <xsd:maxLength value="255"/>
        </xsd:restriction>
      </xsd:simpleType>
    </xsd:element>
    <xsd:element name="ContentId" ma:index="10" nillable="true" ma:displayName="ContentId" ma:internalName="ContentId">
      <xsd:simpleType>
        <xsd:restriction base="dms:Text">
          <xsd:maxLength value="255"/>
        </xsd:restriction>
      </xsd:simpleType>
    </xsd:element>
    <xsd:element name="NavMenuId" ma:index="11" nillable="true" ma:displayName="NavMenuId" ma:internalName="NavMenuId">
      <xsd:simpleType>
        <xsd:restriction base="dms:Text">
          <xsd:maxLength value="255"/>
        </xsd:restriction>
      </xsd:simpleType>
    </xsd:element>
    <xsd:element name="SortOrder" ma:index="12" nillable="true" ma:displayName="SortOrder" ma:decimals="0" ma:internalName="Sort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AD7AE1-4193-45BC-AD9C-04E150046527}"/>
</file>

<file path=customXml/itemProps2.xml><?xml version="1.0" encoding="utf-8"?>
<ds:datastoreItem xmlns:ds="http://schemas.openxmlformats.org/officeDocument/2006/customXml" ds:itemID="{2892B5D3-AF6C-4CB0-ADD3-8AD3D7947B9E}"/>
</file>

<file path=customXml/itemProps3.xml><?xml version="1.0" encoding="utf-8"?>
<ds:datastoreItem xmlns:ds="http://schemas.openxmlformats.org/officeDocument/2006/customXml" ds:itemID="{F3AD7AE1-4193-45BC-AD9C-04E1500465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1546B8-D0BA-449B-899D-255CCC6E819A}"/>
</file>

<file path=docProps/app.xml><?xml version="1.0" encoding="utf-8"?>
<Properties xmlns="http://schemas.openxmlformats.org/officeDocument/2006/extended-properties" xmlns:vt="http://schemas.openxmlformats.org/officeDocument/2006/docPropsVTypes">
  <Template>Risk Management Fundamentals_IIA</Template>
  <TotalTime>847</TotalTime>
  <Words>1768</Words>
  <Application>Microsoft Office PowerPoint</Application>
  <PresentationFormat>On-screen Show (16:9)</PresentationFormat>
  <Paragraphs>225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Risk Management Fundamentals_IIA</vt:lpstr>
      <vt:lpstr>Risk Management Fundamentals</vt:lpstr>
      <vt:lpstr>Introduction Terri-Anne Wallen Executive Director Internal Audit</vt:lpstr>
      <vt:lpstr>Risk Management Fundamentals</vt:lpstr>
      <vt:lpstr>Risk Management Fundamentals</vt:lpstr>
      <vt:lpstr>Risk Exists in Business….Everyday</vt:lpstr>
      <vt:lpstr>Risk Management Reflection</vt:lpstr>
      <vt:lpstr>What is Risk Management?</vt:lpstr>
      <vt:lpstr>Participant Survey</vt:lpstr>
      <vt:lpstr>Discussion </vt:lpstr>
      <vt:lpstr>Risk Management Objectives</vt:lpstr>
      <vt:lpstr>Risk Management Participants</vt:lpstr>
      <vt:lpstr>Risk Management at High Level</vt:lpstr>
      <vt:lpstr>Risk Management Framework - COSO</vt:lpstr>
      <vt:lpstr>Risk Management at CSG</vt:lpstr>
      <vt:lpstr>Risk Committees and Oversight</vt:lpstr>
      <vt:lpstr>Risk Management at CSG</vt:lpstr>
      <vt:lpstr>Risk Management at CSG</vt:lpstr>
      <vt:lpstr>Risk Management at CSG</vt:lpstr>
      <vt:lpstr>Risk Management as a Strategic Tool</vt:lpstr>
      <vt:lpstr>Risk Management Value Proposition</vt:lpstr>
      <vt:lpstr>Risk Tolerances and Appetite</vt:lpstr>
      <vt:lpstr>Risk Management – Risk Assessment</vt:lpstr>
      <vt:lpstr>Risk Escalation Criteria</vt:lpstr>
      <vt:lpstr>Risk Assessment and Mitigation - Example</vt:lpstr>
      <vt:lpstr>Catastrophic Risk Assessment</vt:lpstr>
      <vt:lpstr>Catastrophic Risk Assessment - Example</vt:lpstr>
      <vt:lpstr>Reputational Risk Assessment</vt:lpstr>
      <vt:lpstr>Reputational Risk Assessment - Example</vt:lpstr>
      <vt:lpstr>Questions / Discussions before wrapping up?</vt:lpstr>
    </vt:vector>
  </TitlesOfParts>
  <Company>CSG Systems,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Fundamentals</dc:title>
  <dc:creator>Terri-Anne Wallen</dc:creator>
  <cp:lastModifiedBy>Terri-Anne Wallen</cp:lastModifiedBy>
  <cp:revision>19</cp:revision>
  <dcterms:created xsi:type="dcterms:W3CDTF">2015-08-10T17:18:17Z</dcterms:created>
  <dcterms:modified xsi:type="dcterms:W3CDTF">2016-04-26T23:41:35Z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0x0101003611DAA97EC44940837CB52FD3790E4C</vt:lpwstr>
  </property>
  <property fmtid="{D5CDD505-2E9C-101B-9397-08002B2CF9AE}" pid="3" name="_dlc_DocIdItemGuid">
    <vt:lpwstr>f793edbc-03e0-4dfe-82d9-2f331fc517e2</vt:lpwstr>
  </property>
  <property fmtid="{D5CDD505-2E9C-101B-9397-08002B2CF9AE}" pid="4" name="_dlc_DocId">
    <vt:lpwstr>VAPHNAHRD523-28-32</vt:lpwstr>
  </property>
  <property fmtid="{D5CDD505-2E9C-101B-9397-08002B2CF9AE}" pid="5" name="_dlc_DocIdUrl">
    <vt:lpwstr>http://insidecsg.csgsystems.com/sites/marketmgmt/UNCLE/_layouts/DocIdRedir.aspx?ID=VAPHNAHRD523-28-32VAPHNAHRD523-28-32</vt:lpwstr>
  </property>
</Properties>
</file>