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57"/>
  </p:notesMasterIdLst>
  <p:handoutMasterIdLst>
    <p:handoutMasterId r:id="rId58"/>
  </p:handoutMasterIdLst>
  <p:sldIdLst>
    <p:sldId id="259" r:id="rId2"/>
    <p:sldId id="260" r:id="rId3"/>
    <p:sldId id="320" r:id="rId4"/>
    <p:sldId id="312" r:id="rId5"/>
    <p:sldId id="332" r:id="rId6"/>
    <p:sldId id="311" r:id="rId7"/>
    <p:sldId id="345" r:id="rId8"/>
    <p:sldId id="323" r:id="rId9"/>
    <p:sldId id="308" r:id="rId10"/>
    <p:sldId id="333" r:id="rId11"/>
    <p:sldId id="261" r:id="rId12"/>
    <p:sldId id="325" r:id="rId13"/>
    <p:sldId id="326" r:id="rId14"/>
    <p:sldId id="348" r:id="rId15"/>
    <p:sldId id="349" r:id="rId16"/>
    <p:sldId id="350" r:id="rId17"/>
    <p:sldId id="351" r:id="rId18"/>
    <p:sldId id="352" r:id="rId19"/>
    <p:sldId id="262" r:id="rId20"/>
    <p:sldId id="268" r:id="rId21"/>
    <p:sldId id="267" r:id="rId22"/>
    <p:sldId id="327" r:id="rId23"/>
    <p:sldId id="328" r:id="rId24"/>
    <p:sldId id="339" r:id="rId25"/>
    <p:sldId id="266" r:id="rId26"/>
    <p:sldId id="271" r:id="rId27"/>
    <p:sldId id="343" r:id="rId28"/>
    <p:sldId id="265" r:id="rId29"/>
    <p:sldId id="334" r:id="rId30"/>
    <p:sldId id="324" r:id="rId31"/>
    <p:sldId id="291" r:id="rId32"/>
    <p:sldId id="304" r:id="rId33"/>
    <p:sldId id="303" r:id="rId34"/>
    <p:sldId id="302" r:id="rId35"/>
    <p:sldId id="301" r:id="rId36"/>
    <p:sldId id="300" r:id="rId37"/>
    <p:sldId id="299" r:id="rId38"/>
    <p:sldId id="297" r:id="rId39"/>
    <p:sldId id="296" r:id="rId40"/>
    <p:sldId id="295" r:id="rId41"/>
    <p:sldId id="294" r:id="rId42"/>
    <p:sldId id="293" r:id="rId43"/>
    <p:sldId id="292" r:id="rId44"/>
    <p:sldId id="338" r:id="rId45"/>
    <p:sldId id="335" r:id="rId46"/>
    <p:sldId id="276" r:id="rId47"/>
    <p:sldId id="277" r:id="rId48"/>
    <p:sldId id="283" r:id="rId49"/>
    <p:sldId id="282" r:id="rId50"/>
    <p:sldId id="281" r:id="rId51"/>
    <p:sldId id="280" r:id="rId52"/>
    <p:sldId id="279" r:id="rId53"/>
    <p:sldId id="278" r:id="rId54"/>
    <p:sldId id="313" r:id="rId55"/>
    <p:sldId id="33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384" autoAdjust="0"/>
    <p:restoredTop sz="76092" autoAdjust="0"/>
  </p:normalViewPr>
  <p:slideViewPr>
    <p:cSldViewPr>
      <p:cViewPr varScale="1">
        <p:scale>
          <a:sx n="55" d="100"/>
          <a:sy n="55" d="100"/>
        </p:scale>
        <p:origin x="-1476" y="-96"/>
      </p:cViewPr>
      <p:guideLst>
        <p:guide orient="horz" pos="2160"/>
        <p:guide pos="2880"/>
      </p:guideLst>
    </p:cSldViewPr>
  </p:slideViewPr>
  <p:outlineViewPr>
    <p:cViewPr>
      <p:scale>
        <a:sx n="33" d="100"/>
        <a:sy n="33" d="100"/>
      </p:scale>
      <p:origin x="0" y="2817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80" d="100"/>
          <a:sy n="80" d="100"/>
        </p:scale>
        <p:origin x="-2220" y="5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D9C75E-3B89-445A-A51A-099CB474F252}" type="datetimeFigureOut">
              <a:rPr lang="en-US" smtClean="0"/>
              <a:pPr/>
              <a:t>4/30/2012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FITSP-M Module 3 - Risk Management Framework</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F73B0B-4AB9-4228-B534-D389C50C9035}" type="slidenum">
              <a:rPr lang="en-US" smtClean="0"/>
              <a:pPr/>
              <a:t>‹#›</a:t>
            </a:fld>
            <a:endParaRPr lang="en-US"/>
          </a:p>
        </p:txBody>
      </p:sp>
    </p:spTree>
    <p:extLst>
      <p:ext uri="{BB962C8B-B14F-4D97-AF65-F5344CB8AC3E}">
        <p14:creationId xmlns:p14="http://schemas.microsoft.com/office/powerpoint/2010/main" val="36170128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D7E7BB-9DB2-4D07-B98B-6FD92A244F10}" type="datetimeFigureOut">
              <a:rPr lang="en-US" smtClean="0"/>
              <a:pPr/>
              <a:t>4/30/2012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85800" y="8305800"/>
            <a:ext cx="3352800" cy="457200"/>
          </a:xfrm>
          <a:prstGeom prst="rect">
            <a:avLst/>
          </a:prstGeom>
        </p:spPr>
        <p:txBody>
          <a:bodyPr vert="horz" lIns="91440" tIns="45720" rIns="91440" bIns="45720" rtlCol="0" anchor="b"/>
          <a:lstStyle>
            <a:lvl1pPr algn="l">
              <a:defRPr sz="1200"/>
            </a:lvl1pPr>
          </a:lstStyle>
          <a:p>
            <a:r>
              <a:rPr lang="en-US" smtClean="0"/>
              <a:t>FITSP-M Module 3 - Risk Management Framework</a:t>
            </a:r>
            <a:endParaRPr lang="en-US"/>
          </a:p>
        </p:txBody>
      </p:sp>
      <p:sp>
        <p:nvSpPr>
          <p:cNvPr id="7" name="Slide Number Placeholder 6"/>
          <p:cNvSpPr>
            <a:spLocks noGrp="1"/>
          </p:cNvSpPr>
          <p:nvPr>
            <p:ph type="sldNum" sz="quarter" idx="5"/>
          </p:nvPr>
        </p:nvSpPr>
        <p:spPr>
          <a:xfrm>
            <a:off x="3200400" y="8305800"/>
            <a:ext cx="2971800" cy="457200"/>
          </a:xfrm>
          <a:prstGeom prst="rect">
            <a:avLst/>
          </a:prstGeom>
        </p:spPr>
        <p:txBody>
          <a:bodyPr vert="horz" lIns="91440" tIns="45720" rIns="91440" bIns="45720" rtlCol="0" anchor="b"/>
          <a:lstStyle>
            <a:lvl1pPr algn="r">
              <a:defRPr sz="1200"/>
            </a:lvl1pPr>
          </a:lstStyle>
          <a:p>
            <a:fld id="{D63D25F9-74F9-480B-8E6C-042B159C0923}" type="slidenum">
              <a:rPr lang="en-US" smtClean="0"/>
              <a:pPr/>
              <a:t>‹#›</a:t>
            </a:fld>
            <a:endParaRPr lang="en-US"/>
          </a:p>
        </p:txBody>
      </p:sp>
    </p:spTree>
    <p:extLst>
      <p:ext uri="{BB962C8B-B14F-4D97-AF65-F5344CB8AC3E}">
        <p14:creationId xmlns:p14="http://schemas.microsoft.com/office/powerpoint/2010/main" val="301759319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05816D-9DB3-4184-BEE4-87900ACECF9A}"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FITSP-M Module 3 - Risk Management Framework</a:t>
            </a:r>
            <a:endParaRPr lang="en-US"/>
          </a:p>
        </p:txBody>
      </p:sp>
      <p:sp>
        <p:nvSpPr>
          <p:cNvPr id="5" name="Slide Number Placeholder 4"/>
          <p:cNvSpPr>
            <a:spLocks noGrp="1"/>
          </p:cNvSpPr>
          <p:nvPr>
            <p:ph type="sldNum" sz="quarter" idx="11"/>
          </p:nvPr>
        </p:nvSpPr>
        <p:spPr/>
        <p:txBody>
          <a:bodyPr/>
          <a:lstStyle/>
          <a:p>
            <a:fld id="{D63D25F9-74F9-480B-8E6C-042B159C0923}" type="slidenum">
              <a:rPr lang="en-US" smtClean="0"/>
              <a:pPr/>
              <a:t>14</a:t>
            </a:fld>
            <a:endParaRPr lang="en-US"/>
          </a:p>
        </p:txBody>
      </p:sp>
    </p:spTree>
    <p:extLst>
      <p:ext uri="{BB962C8B-B14F-4D97-AF65-F5344CB8AC3E}">
        <p14:creationId xmlns:p14="http://schemas.microsoft.com/office/powerpoint/2010/main" val="337586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FITSP-M Module 3 - Risk Management Framework</a:t>
            </a:r>
            <a:endParaRPr lang="en-US"/>
          </a:p>
        </p:txBody>
      </p:sp>
      <p:sp>
        <p:nvSpPr>
          <p:cNvPr id="5" name="Slide Number Placeholder 4"/>
          <p:cNvSpPr>
            <a:spLocks noGrp="1"/>
          </p:cNvSpPr>
          <p:nvPr>
            <p:ph type="sldNum" sz="quarter" idx="11"/>
          </p:nvPr>
        </p:nvSpPr>
        <p:spPr/>
        <p:txBody>
          <a:bodyPr/>
          <a:lstStyle/>
          <a:p>
            <a:fld id="{D63D25F9-74F9-480B-8E6C-042B159C0923}" type="slidenum">
              <a:rPr lang="en-US" smtClean="0"/>
              <a:pPr/>
              <a:t>15</a:t>
            </a:fld>
            <a:endParaRPr lang="en-US"/>
          </a:p>
        </p:txBody>
      </p:sp>
    </p:spTree>
    <p:extLst>
      <p:ext uri="{BB962C8B-B14F-4D97-AF65-F5344CB8AC3E}">
        <p14:creationId xmlns:p14="http://schemas.microsoft.com/office/powerpoint/2010/main" val="122625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FITSP-M Module 3 - Risk Management Framework</a:t>
            </a:r>
            <a:endParaRPr lang="en-US"/>
          </a:p>
        </p:txBody>
      </p:sp>
      <p:sp>
        <p:nvSpPr>
          <p:cNvPr id="5" name="Slide Number Placeholder 4"/>
          <p:cNvSpPr>
            <a:spLocks noGrp="1"/>
          </p:cNvSpPr>
          <p:nvPr>
            <p:ph type="sldNum" sz="quarter" idx="11"/>
          </p:nvPr>
        </p:nvSpPr>
        <p:spPr/>
        <p:txBody>
          <a:bodyPr/>
          <a:lstStyle/>
          <a:p>
            <a:fld id="{D63D25F9-74F9-480B-8E6C-042B159C0923}" type="slidenum">
              <a:rPr lang="en-US" smtClean="0"/>
              <a:pPr/>
              <a:t>16</a:t>
            </a:fld>
            <a:endParaRPr lang="en-US"/>
          </a:p>
        </p:txBody>
      </p:sp>
    </p:spTree>
    <p:extLst>
      <p:ext uri="{BB962C8B-B14F-4D97-AF65-F5344CB8AC3E}">
        <p14:creationId xmlns:p14="http://schemas.microsoft.com/office/powerpoint/2010/main" val="260116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FITSP-M Module 3 - Risk Management Framework</a:t>
            </a:r>
            <a:endParaRPr lang="en-US"/>
          </a:p>
        </p:txBody>
      </p:sp>
      <p:sp>
        <p:nvSpPr>
          <p:cNvPr id="5" name="Slide Number Placeholder 4"/>
          <p:cNvSpPr>
            <a:spLocks noGrp="1"/>
          </p:cNvSpPr>
          <p:nvPr>
            <p:ph type="sldNum" sz="quarter" idx="11"/>
          </p:nvPr>
        </p:nvSpPr>
        <p:spPr/>
        <p:txBody>
          <a:bodyPr/>
          <a:lstStyle/>
          <a:p>
            <a:fld id="{D63D25F9-74F9-480B-8E6C-042B159C0923}" type="slidenum">
              <a:rPr lang="en-US" smtClean="0"/>
              <a:pPr/>
              <a:t>17</a:t>
            </a:fld>
            <a:endParaRPr lang="en-US"/>
          </a:p>
        </p:txBody>
      </p:sp>
    </p:spTree>
    <p:extLst>
      <p:ext uri="{BB962C8B-B14F-4D97-AF65-F5344CB8AC3E}">
        <p14:creationId xmlns:p14="http://schemas.microsoft.com/office/powerpoint/2010/main" val="2938646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FITSP-M Module 3 - Risk Management Framework</a:t>
            </a:r>
            <a:endParaRPr lang="en-US"/>
          </a:p>
        </p:txBody>
      </p:sp>
      <p:sp>
        <p:nvSpPr>
          <p:cNvPr id="5" name="Slide Number Placeholder 4"/>
          <p:cNvSpPr>
            <a:spLocks noGrp="1"/>
          </p:cNvSpPr>
          <p:nvPr>
            <p:ph type="sldNum" sz="quarter" idx="11"/>
          </p:nvPr>
        </p:nvSpPr>
        <p:spPr/>
        <p:txBody>
          <a:bodyPr/>
          <a:lstStyle/>
          <a:p>
            <a:fld id="{D63D25F9-74F9-480B-8E6C-042B159C0923}" type="slidenum">
              <a:rPr lang="en-US" smtClean="0"/>
              <a:pPr/>
              <a:t>18</a:t>
            </a:fld>
            <a:endParaRPr lang="en-US"/>
          </a:p>
        </p:txBody>
      </p:sp>
    </p:spTree>
    <p:extLst>
      <p:ext uri="{BB962C8B-B14F-4D97-AF65-F5344CB8AC3E}">
        <p14:creationId xmlns:p14="http://schemas.microsoft.com/office/powerpoint/2010/main" val="727246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724400"/>
          </a:xfrm>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20</a:t>
            </a:fld>
            <a:endParaRPr lang="en-US"/>
          </a:p>
        </p:txBody>
      </p:sp>
      <p:pic>
        <p:nvPicPr>
          <p:cNvPr id="2050" name="Picture 2"/>
          <p:cNvPicPr>
            <a:picLocks noChangeAspect="1" noChangeArrowheads="1"/>
          </p:cNvPicPr>
          <p:nvPr/>
        </p:nvPicPr>
        <p:blipFill>
          <a:blip r:embed="rId3"/>
          <a:srcRect/>
          <a:stretch>
            <a:fillRect/>
          </a:stretch>
        </p:blipFill>
        <p:spPr bwMode="auto">
          <a:xfrm>
            <a:off x="1219200" y="4876800"/>
            <a:ext cx="309838" cy="228600"/>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05816D-9DB3-4184-BEE4-87900ACECF9A}"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extLst>
      <p:ext uri="{BB962C8B-B14F-4D97-AF65-F5344CB8AC3E}">
        <p14:creationId xmlns:p14="http://schemas.microsoft.com/office/powerpoint/2010/main" val="1457262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26</a:t>
            </a:fld>
            <a:endParaRPr lang="en-US"/>
          </a:p>
        </p:txBody>
      </p:sp>
      <p:pic>
        <p:nvPicPr>
          <p:cNvPr id="4098" name="Picture 2" descr="C:\Program Files\Microsoft Office 2007\MEDIA\CAGCAT10\j0293236.wmf"/>
          <p:cNvPicPr>
            <a:picLocks noChangeAspect="1" noChangeArrowheads="1"/>
          </p:cNvPicPr>
          <p:nvPr/>
        </p:nvPicPr>
        <p:blipFill>
          <a:blip r:embed="rId3"/>
          <a:srcRect/>
          <a:stretch>
            <a:fillRect/>
          </a:stretch>
        </p:blipFill>
        <p:spPr bwMode="auto">
          <a:xfrm>
            <a:off x="1295400" y="4876800"/>
            <a:ext cx="309868" cy="228600"/>
          </a:xfrm>
          <a:prstGeom prst="rect">
            <a:avLst/>
          </a:prstGeom>
          <a:noFill/>
        </p:spPr>
      </p:pic>
      <p:sp>
        <p:nvSpPr>
          <p:cNvPr id="6" name="Footer Placeholder 5"/>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5AFD5762-648F-4982-B392-72A46B0DD45A}"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6482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910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35</a:t>
            </a:fld>
            <a:endParaRPr lang="en-US"/>
          </a:p>
        </p:txBody>
      </p:sp>
      <p:pic>
        <p:nvPicPr>
          <p:cNvPr id="5122" name="Picture 2" descr="C:\Program Files\Microsoft Office 2007\MEDIA\CAGCAT10\j0293236.wmf"/>
          <p:cNvPicPr>
            <a:picLocks noChangeAspect="1" noChangeArrowheads="1"/>
          </p:cNvPicPr>
          <p:nvPr/>
        </p:nvPicPr>
        <p:blipFill>
          <a:blip r:embed="rId3"/>
          <a:srcRect/>
          <a:stretch>
            <a:fillRect/>
          </a:stretch>
        </p:blipFill>
        <p:spPr bwMode="auto">
          <a:xfrm>
            <a:off x="1219200" y="5257800"/>
            <a:ext cx="329418" cy="242887"/>
          </a:xfrm>
          <a:prstGeom prst="rect">
            <a:avLst/>
          </a:prstGeom>
          <a:noFill/>
        </p:spPr>
      </p:pic>
      <p:sp>
        <p:nvSpPr>
          <p:cNvPr id="6" name="Footer Placeholder 5"/>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37</a:t>
            </a:fld>
            <a:endParaRPr lang="en-US"/>
          </a:p>
        </p:txBody>
      </p:sp>
      <p:pic>
        <p:nvPicPr>
          <p:cNvPr id="6146" name="Picture 2" descr="C:\Program Files\Microsoft Office 2007\MEDIA\CAGCAT10\j0293236.wmf"/>
          <p:cNvPicPr>
            <a:picLocks noChangeAspect="1" noChangeArrowheads="1"/>
          </p:cNvPicPr>
          <p:nvPr/>
        </p:nvPicPr>
        <p:blipFill>
          <a:blip r:embed="rId3"/>
          <a:srcRect/>
          <a:stretch>
            <a:fillRect/>
          </a:stretch>
        </p:blipFill>
        <p:spPr bwMode="auto">
          <a:xfrm>
            <a:off x="1295400" y="5257800"/>
            <a:ext cx="309866" cy="228599"/>
          </a:xfrm>
          <a:prstGeom prst="rect">
            <a:avLst/>
          </a:prstGeom>
          <a:noFill/>
        </p:spPr>
      </p:pic>
      <p:sp>
        <p:nvSpPr>
          <p:cNvPr id="6" name="Footer Placeholder 5"/>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38</a:t>
            </a:fld>
            <a:endParaRPr lang="en-US"/>
          </a:p>
        </p:txBody>
      </p:sp>
      <p:pic>
        <p:nvPicPr>
          <p:cNvPr id="8194" name="Picture 2" descr="C:\Program Files\Microsoft Office 2007\MEDIA\CAGCAT10\j0293236.wmf"/>
          <p:cNvPicPr>
            <a:picLocks noChangeAspect="1" noChangeArrowheads="1"/>
          </p:cNvPicPr>
          <p:nvPr/>
        </p:nvPicPr>
        <p:blipFill>
          <a:blip r:embed="rId3"/>
          <a:srcRect/>
          <a:stretch>
            <a:fillRect/>
          </a:stretch>
        </p:blipFill>
        <p:spPr bwMode="auto">
          <a:xfrm>
            <a:off x="1371600" y="7848600"/>
            <a:ext cx="304800" cy="224861"/>
          </a:xfrm>
          <a:prstGeom prst="rect">
            <a:avLst/>
          </a:prstGeom>
          <a:noFill/>
        </p:spPr>
      </p:pic>
      <p:sp>
        <p:nvSpPr>
          <p:cNvPr id="6" name="Footer Placeholder 5"/>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334000" cy="41148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6482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05816D-9DB3-4184-BEE4-87900ACECF9A}"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extLst>
      <p:ext uri="{BB962C8B-B14F-4D97-AF65-F5344CB8AC3E}">
        <p14:creationId xmlns:p14="http://schemas.microsoft.com/office/powerpoint/2010/main" val="1457262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63D25F9-74F9-480B-8E6C-042B159C0923}"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95800"/>
            <a:ext cx="5486400" cy="39624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267200"/>
            <a:ext cx="5486400" cy="4419600"/>
          </a:xfrm>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49</a:t>
            </a:fld>
            <a:endParaRPr lang="en-US"/>
          </a:p>
        </p:txBody>
      </p:sp>
      <p:sp>
        <p:nvSpPr>
          <p:cNvPr id="8" name="Slide Image Placeholder 7"/>
          <p:cNvSpPr>
            <a:spLocks noGrp="1" noRot="1" noChangeAspect="1"/>
          </p:cNvSpPr>
          <p:nvPr>
            <p:ph type="sldImg"/>
          </p:nvPr>
        </p:nvSpPr>
        <p:spPr/>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05816D-9DB3-4184-BEE4-87900ACECF9A}"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4958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63D25F9-74F9-480B-8E6C-042B159C0923}" type="slidenum">
              <a:rPr lang="en-US" smtClean="0"/>
              <a:pPr/>
              <a:t>51</a:t>
            </a:fld>
            <a:endParaRPr lang="en-US"/>
          </a:p>
        </p:txBody>
      </p:sp>
      <p:sp>
        <p:nvSpPr>
          <p:cNvPr id="5" name="Notes Placeholder 4"/>
          <p:cNvSpPr>
            <a:spLocks noGrp="1"/>
          </p:cNvSpPr>
          <p:nvPr>
            <p:ph type="body" idx="1"/>
          </p:nvPr>
        </p:nvSpPr>
        <p:spPr/>
        <p:txBody>
          <a:bodyPr>
            <a:normAutofit/>
          </a:bodyPr>
          <a:lstStyle/>
          <a:p>
            <a:endParaRPr lang="en-US" dirty="0"/>
          </a:p>
        </p:txBody>
      </p:sp>
      <p:sp>
        <p:nvSpPr>
          <p:cNvPr id="6" name="Footer Placeholder 5"/>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038600"/>
            <a:ext cx="5486400" cy="46482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63D25F9-74F9-480B-8E6C-042B159C0923}" type="slidenum">
              <a:rPr lang="en-US" smtClean="0"/>
              <a:pPr/>
              <a:t>53</a:t>
            </a:fld>
            <a:endParaRPr lang="en-US"/>
          </a:p>
        </p:txBody>
      </p:sp>
      <p:sp>
        <p:nvSpPr>
          <p:cNvPr id="5" name="Notes Placeholder 4"/>
          <p:cNvSpPr>
            <a:spLocks noGrp="1"/>
          </p:cNvSpPr>
          <p:nvPr>
            <p:ph type="body" idx="1"/>
          </p:nvPr>
        </p:nvSpPr>
        <p:spPr>
          <a:xfrm>
            <a:off x="685800" y="4191000"/>
            <a:ext cx="5486400" cy="4648200"/>
          </a:xfrm>
        </p:spPr>
        <p:txBody>
          <a:bodyPr>
            <a:normAutofit/>
          </a:bodyPr>
          <a:lstStyle/>
          <a:p>
            <a:endParaRPr lang="en-US" dirty="0"/>
          </a:p>
        </p:txBody>
      </p:sp>
      <p:sp>
        <p:nvSpPr>
          <p:cNvPr id="6" name="Footer Placeholder 5"/>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54</a:t>
            </a:fld>
            <a:endParaRPr lang="en-US"/>
          </a:p>
        </p:txBody>
      </p:sp>
      <p:sp>
        <p:nvSpPr>
          <p:cNvPr id="9" name="Slide Image Placeholder 8"/>
          <p:cNvSpPr>
            <a:spLocks noGrp="1" noRot="1" noChangeAspect="1"/>
          </p:cNvSpPr>
          <p:nvPr>
            <p:ph type="sldImg"/>
          </p:nvPr>
        </p:nvSpPr>
        <p:spPr/>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FD5762-648F-4982-B392-72A46B0DD45A}" type="slidenum">
              <a:rPr lang="en-US" smtClean="0"/>
              <a:pPr/>
              <a:t>55</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extLst>
      <p:ext uri="{BB962C8B-B14F-4D97-AF65-F5344CB8AC3E}">
        <p14:creationId xmlns:p14="http://schemas.microsoft.com/office/powerpoint/2010/main" val="3885710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3434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D25F9-74F9-480B-8E6C-042B159C0923}"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FITSP-M Module 3 - Risk Management Framework</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105400"/>
            <a:ext cx="86106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3581400" y="152400"/>
            <a:ext cx="4953000" cy="2362200"/>
          </a:xfrm>
        </p:spPr>
        <p:txBody>
          <a:bodyPr>
            <a:normAutofit/>
          </a:bodyPr>
          <a:lstStyle>
            <a:lvl1pPr marL="0" indent="0" algn="r">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FITSI-color.jpg"/>
          <p:cNvPicPr>
            <a:picLocks noChangeAspect="1"/>
          </p:cNvPicPr>
          <p:nvPr/>
        </p:nvPicPr>
        <p:blipFill>
          <a:blip r:embed="rId2" cstate="print"/>
          <a:stretch>
            <a:fillRect/>
          </a:stretch>
        </p:blipFill>
        <p:spPr>
          <a:xfrm>
            <a:off x="1" y="0"/>
            <a:ext cx="3200400" cy="11926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602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29"/>
          <p:cNvGrpSpPr>
            <a:grpSpLocks/>
          </p:cNvGrpSpPr>
          <p:nvPr/>
        </p:nvGrpSpPr>
        <p:grpSpPr bwMode="auto">
          <a:xfrm>
            <a:off x="838200" y="1219200"/>
            <a:ext cx="7409640" cy="159148"/>
            <a:chOff x="112246966" y="111992460"/>
            <a:chExt cx="3294939" cy="115316"/>
          </a:xfrm>
        </p:grpSpPr>
        <p:sp>
          <p:nvSpPr>
            <p:cNvPr id="8" name="Freeform 30"/>
            <p:cNvSpPr>
              <a:spLocks/>
            </p:cNvSpPr>
            <p:nvPr/>
          </p:nvSpPr>
          <p:spPr bwMode="auto">
            <a:xfrm>
              <a:off x="114819247" y="111993168"/>
              <a:ext cx="722658" cy="114608"/>
            </a:xfrm>
            <a:custGeom>
              <a:avLst/>
              <a:gdLst/>
              <a:ahLst/>
              <a:cxnLst>
                <a:cxn ang="0">
                  <a:pos x="722659" y="0"/>
                </a:cxn>
                <a:cxn ang="0">
                  <a:pos x="127341" y="0"/>
                </a:cxn>
                <a:cxn ang="0">
                  <a:pos x="0" y="114608"/>
                </a:cxn>
                <a:cxn ang="0">
                  <a:pos x="722659" y="114608"/>
                </a:cxn>
                <a:cxn ang="0">
                  <a:pos x="722659" y="0"/>
                </a:cxn>
              </a:cxnLst>
              <a:rect l="0" t="0" r="r" b="b"/>
              <a:pathLst>
                <a:path w="722659" h="114608">
                  <a:moveTo>
                    <a:pt x="722659" y="0"/>
                  </a:moveTo>
                  <a:lnTo>
                    <a:pt x="127341" y="0"/>
                  </a:lnTo>
                  <a:lnTo>
                    <a:pt x="0" y="114608"/>
                  </a:lnTo>
                  <a:lnTo>
                    <a:pt x="722659" y="114608"/>
                  </a:lnTo>
                  <a:lnTo>
                    <a:pt x="722659" y="0"/>
                  </a:lnTo>
                  <a:close/>
                </a:path>
              </a:pathLst>
            </a:custGeom>
            <a:solidFill>
              <a:srgbClr val="AE2E28"/>
            </a:solidFill>
            <a:ln w="9525" algn="ctr">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 name="Freeform 31"/>
            <p:cNvSpPr>
              <a:spLocks/>
            </p:cNvSpPr>
            <p:nvPr/>
          </p:nvSpPr>
          <p:spPr bwMode="auto">
            <a:xfrm>
              <a:off x="112246966" y="111992460"/>
              <a:ext cx="2585015" cy="114608"/>
            </a:xfrm>
            <a:custGeom>
              <a:avLst/>
              <a:gdLst/>
              <a:ahLst/>
              <a:cxnLst>
                <a:cxn ang="0">
                  <a:pos x="0" y="0"/>
                </a:cxn>
                <a:cxn ang="0">
                  <a:pos x="0" y="114608"/>
                </a:cxn>
                <a:cxn ang="0">
                  <a:pos x="2460857" y="114608"/>
                </a:cxn>
                <a:cxn ang="0">
                  <a:pos x="2585015" y="0"/>
                </a:cxn>
                <a:cxn ang="0">
                  <a:pos x="0" y="0"/>
                </a:cxn>
              </a:cxnLst>
              <a:rect l="0" t="0" r="r" b="b"/>
              <a:pathLst>
                <a:path w="2585015" h="114608">
                  <a:moveTo>
                    <a:pt x="0" y="0"/>
                  </a:moveTo>
                  <a:lnTo>
                    <a:pt x="0" y="114608"/>
                  </a:lnTo>
                  <a:lnTo>
                    <a:pt x="2460857" y="114608"/>
                  </a:lnTo>
                  <a:lnTo>
                    <a:pt x="2585015" y="0"/>
                  </a:lnTo>
                  <a:lnTo>
                    <a:pt x="0" y="0"/>
                  </a:lnTo>
                  <a:close/>
                </a:path>
              </a:pathLst>
            </a:custGeom>
            <a:solidFill>
              <a:srgbClr val="323868"/>
            </a:solidFill>
            <a:ln w="9525" algn="ctr">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cxnSp>
        <p:nvCxnSpPr>
          <p:cNvPr id="13" name="Straight Connector 12"/>
          <p:cNvCxnSpPr/>
          <p:nvPr/>
        </p:nvCxnSpPr>
        <p:spPr>
          <a:xfrm>
            <a:off x="228600" y="6629400"/>
            <a:ext cx="8610600" cy="0"/>
          </a:xfrm>
          <a:prstGeom prst="line">
            <a:avLst/>
          </a:prstGeom>
          <a:ln w="25400" cap="rnd" cmpd="thickThin">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defTabSz="914400" rtl="0" eaLnBrk="1" latinLnBrk="0" hangingPunct="1">
        <a:spcBef>
          <a:spcPct val="0"/>
        </a:spcBef>
        <a:buNone/>
        <a:defRPr sz="4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0000"/>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0000"/>
        </a:buClr>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4_GapAnalysis.pptx"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387975"/>
            <a:ext cx="8610600" cy="1470025"/>
          </a:xfrm>
        </p:spPr>
        <p:txBody>
          <a:bodyPr/>
          <a:lstStyle/>
          <a:p>
            <a:r>
              <a:rPr lang="en-US" dirty="0" smtClean="0"/>
              <a:t>Risk Management Framework</a:t>
            </a:r>
            <a:endParaRPr lang="en-US" dirty="0"/>
          </a:p>
        </p:txBody>
      </p:sp>
      <p:grpSp>
        <p:nvGrpSpPr>
          <p:cNvPr id="9" name="Group 8"/>
          <p:cNvGrpSpPr/>
          <p:nvPr/>
        </p:nvGrpSpPr>
        <p:grpSpPr>
          <a:xfrm>
            <a:off x="1752600" y="1447800"/>
            <a:ext cx="5410200" cy="4267200"/>
            <a:chOff x="1752600" y="1371600"/>
            <a:chExt cx="5410200" cy="4267200"/>
          </a:xfrm>
        </p:grpSpPr>
        <p:sp>
          <p:nvSpPr>
            <p:cNvPr id="8" name="Rectangle 7"/>
            <p:cNvSpPr/>
            <p:nvPr/>
          </p:nvSpPr>
          <p:spPr>
            <a:xfrm>
              <a:off x="1752600" y="1371600"/>
              <a:ext cx="5410200" cy="42672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otion.jpg"/>
            <p:cNvPicPr/>
            <p:nvPr/>
          </p:nvPicPr>
          <p:blipFill>
            <a:blip r:embed="rId3" cstate="print"/>
            <a:stretch>
              <a:fillRect/>
            </a:stretch>
          </p:blipFill>
          <p:spPr>
            <a:xfrm>
              <a:off x="1905000" y="1524000"/>
              <a:ext cx="5105400" cy="3962400"/>
            </a:xfrm>
            <a:prstGeom prst="rect">
              <a:avLst/>
            </a:prstGeom>
            <a:ln>
              <a:noFill/>
            </a:ln>
            <a:effectLst>
              <a:softEdge rad="112500"/>
            </a:effectLst>
          </p:spPr>
        </p:pic>
      </p:grpSp>
      <p:sp>
        <p:nvSpPr>
          <p:cNvPr id="11" name="Subtitle 4"/>
          <p:cNvSpPr>
            <a:spLocks noGrp="1"/>
          </p:cNvSpPr>
          <p:nvPr>
            <p:ph type="subTitle" idx="1"/>
          </p:nvPr>
        </p:nvSpPr>
        <p:spPr>
          <a:xfrm>
            <a:off x="3733800" y="152400"/>
            <a:ext cx="4953000" cy="2362200"/>
          </a:xfrm>
        </p:spPr>
        <p:txBody>
          <a:bodyPr/>
          <a:lstStyle/>
          <a:p>
            <a:r>
              <a:rPr lang="en-US" dirty="0" smtClean="0"/>
              <a:t>FITSP-M</a:t>
            </a:r>
            <a:br>
              <a:rPr lang="en-US" dirty="0" smtClean="0"/>
            </a:br>
            <a:r>
              <a:rPr lang="en-US" dirty="0" smtClean="0"/>
              <a:t>Module 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421687" cy="1362075"/>
          </a:xfrm>
        </p:spPr>
        <p:txBody>
          <a:bodyPr>
            <a:noAutofit/>
          </a:bodyPr>
          <a:lstStyle/>
          <a:p>
            <a:r>
              <a:rPr lang="en-US" sz="2800" dirty="0" smtClean="0"/>
              <a:t>SP 800-37r1 – Risk Management Framework (RMF)</a:t>
            </a:r>
            <a:endParaRPr lang="en-US" sz="2800" dirty="0"/>
          </a:p>
        </p:txBody>
      </p:sp>
      <p:sp>
        <p:nvSpPr>
          <p:cNvPr id="3" name="Text Placeholder 2"/>
          <p:cNvSpPr>
            <a:spLocks noGrp="1"/>
          </p:cNvSpPr>
          <p:nvPr>
            <p:ph type="body" idx="1"/>
          </p:nvPr>
        </p:nvSpPr>
        <p:spPr/>
        <p:txBody>
          <a:bodyPr>
            <a:normAutofit/>
          </a:bodyPr>
          <a:lstStyle/>
          <a:p>
            <a:r>
              <a:rPr lang="en-US" sz="3200" b="1" dirty="0" smtClean="0"/>
              <a:t>Section B</a:t>
            </a:r>
            <a:endParaRPr lang="en-U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Management Framework </a:t>
            </a:r>
            <a:br>
              <a:rPr lang="en-US" dirty="0" smtClean="0"/>
            </a:br>
            <a:r>
              <a:rPr lang="en-US" dirty="0" smtClean="0"/>
              <a:t>and the SDLC</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9030" y="2667000"/>
            <a:ext cx="5282570" cy="3829050"/>
          </a:xfrm>
          <a:prstGeom prst="rect">
            <a:avLst/>
          </a:prstGeom>
          <a:noFill/>
          <a:ln>
            <a:noFill/>
          </a:ln>
          <a:effectLst>
            <a:glow rad="127000">
              <a:schemeClr val="accent1">
                <a:alpha val="7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152401" y="1302552"/>
            <a:ext cx="4114800" cy="29918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0" y="1066800"/>
            <a:ext cx="76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910802577"/>
              </p:ext>
            </p:extLst>
          </p:nvPr>
        </p:nvGraphicFramePr>
        <p:xfrm>
          <a:off x="1" y="76200"/>
          <a:ext cx="9143999" cy="6553205"/>
        </p:xfrm>
        <a:graphic>
          <a:graphicData uri="http://schemas.openxmlformats.org/drawingml/2006/table">
            <a:tbl>
              <a:tblPr/>
              <a:tblGrid>
                <a:gridCol w="1066800"/>
                <a:gridCol w="1295400"/>
                <a:gridCol w="3124200"/>
                <a:gridCol w="76200"/>
                <a:gridCol w="457200"/>
                <a:gridCol w="3124199"/>
              </a:tblGrid>
              <a:tr h="295791">
                <a:tc gridSpan="3">
                  <a:txBody>
                    <a:bodyPr/>
                    <a:lstStyle/>
                    <a:p>
                      <a:pPr algn="ctr" fontAlgn="b"/>
                      <a:r>
                        <a:rPr lang="en-US" sz="1800" b="1" i="0" u="none" strike="noStrike" dirty="0">
                          <a:solidFill>
                            <a:srgbClr val="C00000"/>
                          </a:solidFill>
                          <a:latin typeface="Calibri"/>
                        </a:rPr>
                        <a:t>Traditional C&amp;A</a:t>
                      </a:r>
                    </a:p>
                  </a:txBody>
                  <a:tcPr marL="6398" marR="6398" marT="6398" marB="0" anchor="b">
                    <a:lnL>
                      <a:noFill/>
                    </a:lnL>
                    <a:lnR>
                      <a:noFill/>
                    </a:lnR>
                    <a:lnT>
                      <a:noFill/>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c>
                  <a:txBody>
                    <a:bodyPr/>
                    <a:lstStyle/>
                    <a:p>
                      <a:pPr algn="l" fontAlgn="b"/>
                      <a:r>
                        <a:rPr lang="en-US" sz="1800" b="1" i="0" u="none" strike="noStrike">
                          <a:solidFill>
                            <a:srgbClr val="C00000"/>
                          </a:solidFill>
                          <a:latin typeface="Calibri"/>
                        </a:rPr>
                        <a:t> </a:t>
                      </a:r>
                    </a:p>
                  </a:txBody>
                  <a:tcPr marL="6398" marR="6398" marT="6398"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2">
                  <a:txBody>
                    <a:bodyPr/>
                    <a:lstStyle/>
                    <a:p>
                      <a:pPr algn="ctr" fontAlgn="b"/>
                      <a:r>
                        <a:rPr lang="en-US" sz="1800" b="1" i="0" u="none" strike="noStrike">
                          <a:solidFill>
                            <a:srgbClr val="C00000"/>
                          </a:solidFill>
                          <a:latin typeface="Calibri"/>
                        </a:rPr>
                        <a:t>Risk Management Framework</a:t>
                      </a:r>
                    </a:p>
                  </a:txBody>
                  <a:tcPr marL="6398" marR="6398" marT="6398" marB="0" anchor="b">
                    <a:lnL>
                      <a:noFill/>
                    </a:lnL>
                    <a:lnR>
                      <a:noFill/>
                    </a:lnR>
                    <a:lnT>
                      <a:noFill/>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r>
              <a:tr h="295791">
                <a:tc>
                  <a:txBody>
                    <a:bodyPr/>
                    <a:lstStyle/>
                    <a:p>
                      <a:pPr algn="l" fontAlgn="t"/>
                      <a:r>
                        <a:rPr lang="en-US" sz="1800" b="1" i="0" u="none" strike="noStrike">
                          <a:solidFill>
                            <a:srgbClr val="C00000"/>
                          </a:solidFill>
                          <a:latin typeface="Calibri"/>
                        </a:rPr>
                        <a:t>Phase</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800" b="1" i="0" u="none" strike="noStrike">
                          <a:solidFill>
                            <a:srgbClr val="C00000"/>
                          </a:solidFill>
                          <a:latin typeface="Calibri"/>
                        </a:rPr>
                        <a:t>Task</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800" b="1" i="0" u="none" strike="noStrike">
                          <a:solidFill>
                            <a:srgbClr val="C00000"/>
                          </a:solidFill>
                          <a:latin typeface="Calibri"/>
                        </a:rPr>
                        <a:t>Subtask</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800" b="1" i="0" u="none" strike="noStrike">
                          <a:solidFill>
                            <a:srgbClr val="C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1" i="0" u="none" strike="noStrike">
                          <a:solidFill>
                            <a:srgbClr val="C00000"/>
                          </a:solidFill>
                          <a:latin typeface="Calibri"/>
                        </a:rPr>
                        <a:t>Step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800" b="1" i="0" u="none" strike="noStrike">
                          <a:solidFill>
                            <a:srgbClr val="C00000"/>
                          </a:solidFill>
                          <a:latin typeface="Calibri"/>
                        </a:rPr>
                        <a:t>Task</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47762">
                <a:tc rowSpan="17">
                  <a:txBody>
                    <a:bodyPr/>
                    <a:lstStyle/>
                    <a:p>
                      <a:pPr algn="l" fontAlgn="t"/>
                      <a:r>
                        <a:rPr lang="en-US" sz="1800" b="0" i="0" u="none" strike="noStrike">
                          <a:solidFill>
                            <a:srgbClr val="000000"/>
                          </a:solidFill>
                          <a:latin typeface="Calibri"/>
                        </a:rPr>
                        <a:t>Initiation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l" fontAlgn="t"/>
                      <a:r>
                        <a:rPr lang="en-US" sz="1600" b="1" i="0" u="none" strike="noStrike" dirty="0" smtClean="0">
                          <a:solidFill>
                            <a:srgbClr val="000000"/>
                          </a:solidFill>
                          <a:latin typeface="Calibri"/>
                        </a:rPr>
                        <a:t>1</a:t>
                      </a:r>
                      <a:r>
                        <a:rPr lang="en-US" sz="1600" b="1" i="0" u="none" strike="noStrike" dirty="0">
                          <a:solidFill>
                            <a:srgbClr val="000000"/>
                          </a:solidFill>
                          <a:latin typeface="Calibri"/>
                        </a:rPr>
                        <a:t>: Preparation.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Information System Description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1.2</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Information System Description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Security Categorization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1.1</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Security Categorization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1" i="0" u="none" strike="noStrike" dirty="0">
                          <a:solidFill>
                            <a:srgbClr val="000000"/>
                          </a:solidFill>
                          <a:latin typeface="Calibri"/>
                        </a:rPr>
                        <a:t>1.3</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t"/>
                      <a:r>
                        <a:rPr lang="en-US" sz="1800" b="1" i="0" u="none" strike="noStrike" dirty="0">
                          <a:solidFill>
                            <a:srgbClr val="000000"/>
                          </a:solidFill>
                          <a:latin typeface="Calibri"/>
                        </a:rPr>
                        <a:t>Information System Registration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95791">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Threat Identification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Vulnerability Identification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rowSpan="4">
                  <a:txBody>
                    <a:bodyPr/>
                    <a:lstStyle/>
                    <a:p>
                      <a:pPr algn="l" fontAlgn="t"/>
                      <a:r>
                        <a:rPr lang="en-US" sz="1800" b="0" i="0" u="none" strike="noStrike">
                          <a:solidFill>
                            <a:srgbClr val="000000"/>
                          </a:solidFill>
                          <a:latin typeface="Calibri"/>
                        </a:rPr>
                        <a:t>Security Control Identification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2.1</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Common Control Identification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2.2</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Security Control Selection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3.1</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Security Control Implementation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3.2</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Security Control Documentation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791">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1" i="0" u="none" strike="noStrike">
                          <a:solidFill>
                            <a:srgbClr val="000000"/>
                          </a:solidFill>
                          <a:latin typeface="Calibri"/>
                        </a:rPr>
                        <a:t>2.3</a:t>
                      </a:r>
                    </a:p>
                  </a:txBody>
                  <a:tcPr marL="6398" marR="6398" marT="6398"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fontAlgn="t"/>
                      <a:r>
                        <a:rPr lang="en-US" sz="1800" b="1" i="0" u="none" strike="noStrike">
                          <a:solidFill>
                            <a:srgbClr val="000000"/>
                          </a:solidFill>
                          <a:latin typeface="Calibri"/>
                        </a:rPr>
                        <a:t>Monitoring Strategy</a:t>
                      </a:r>
                    </a:p>
                  </a:txBody>
                  <a:tcPr marL="6398" marR="6398" marT="639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347762">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Initial Risk Determination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791">
                <a:tc vMerge="1">
                  <a:txBody>
                    <a:bodyPr/>
                    <a:lstStyle/>
                    <a:p>
                      <a:endParaRPr lang="en-US"/>
                    </a:p>
                  </a:txBody>
                  <a:tcPr/>
                </a:tc>
                <a:tc rowSpan="2">
                  <a:txBody>
                    <a:bodyPr/>
                    <a:lstStyle/>
                    <a:p>
                      <a:pPr algn="l" fontAlgn="t"/>
                      <a:r>
                        <a:rPr lang="en-US" sz="1600" b="1" i="0" u="none" strike="noStrike" dirty="0" smtClean="0">
                          <a:solidFill>
                            <a:srgbClr val="000000"/>
                          </a:solidFill>
                          <a:latin typeface="Calibri"/>
                        </a:rPr>
                        <a:t>2</a:t>
                      </a:r>
                      <a:r>
                        <a:rPr lang="en-US" sz="1600" b="1" i="0" u="none" strike="noStrike" dirty="0">
                          <a:solidFill>
                            <a:srgbClr val="000000"/>
                          </a:solidFill>
                          <a:latin typeface="Calibri"/>
                        </a:rPr>
                        <a:t>: Notification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Notification</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Planning And Resources</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6840">
                <a:tc vMerge="1">
                  <a:txBody>
                    <a:bodyPr/>
                    <a:lstStyle/>
                    <a:p>
                      <a:endParaRPr lang="en-US"/>
                    </a:p>
                  </a:txBody>
                  <a:tcPr/>
                </a:tc>
                <a:tc rowSpan="4">
                  <a:txBody>
                    <a:bodyPr/>
                    <a:lstStyle/>
                    <a:p>
                      <a:pPr algn="l" fontAlgn="t"/>
                      <a:r>
                        <a:rPr lang="en-US" sz="1600" b="1" i="0" u="none" strike="noStrike" dirty="0" smtClean="0">
                          <a:solidFill>
                            <a:srgbClr val="000000"/>
                          </a:solidFill>
                          <a:latin typeface="Calibri"/>
                        </a:rPr>
                        <a:t>3</a:t>
                      </a:r>
                      <a:r>
                        <a:rPr lang="en-US" sz="1600" b="1" i="0" u="none" strike="noStrike" dirty="0">
                          <a:solidFill>
                            <a:srgbClr val="000000"/>
                          </a:solidFill>
                          <a:latin typeface="Calibri"/>
                        </a:rPr>
                        <a:t>: </a:t>
                      </a:r>
                      <a:r>
                        <a:rPr lang="en-US" sz="1600" b="1" i="0" u="none" strike="noStrike" dirty="0" smtClean="0">
                          <a:solidFill>
                            <a:srgbClr val="000000"/>
                          </a:solidFill>
                          <a:latin typeface="Calibri"/>
                        </a:rPr>
                        <a:t>SSP Analysis</a:t>
                      </a:r>
                      <a:r>
                        <a:rPr lang="en-US" sz="1600" b="1" i="0" u="none" strike="noStrike" dirty="0">
                          <a:solidFill>
                            <a:srgbClr val="000000"/>
                          </a:solidFill>
                          <a:latin typeface="Calibri"/>
                        </a:rPr>
                        <a:t>, Update, And Acceptance.</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Security Categorization Review</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System Security Plan Analysis</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762">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System Security Plan Update</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266">
                <a:tc vMerge="1">
                  <a:txBody>
                    <a:bodyPr/>
                    <a:lstStyle/>
                    <a:p>
                      <a:endParaRPr lang="en-US"/>
                    </a:p>
                  </a:txBody>
                  <a:tcPr/>
                </a:tc>
                <a:tc vMerge="1">
                  <a:txBody>
                    <a:bodyPr/>
                    <a:lstStyle/>
                    <a:p>
                      <a:endParaRPr lang="en-US"/>
                    </a:p>
                  </a:txBody>
                  <a:tcPr/>
                </a:tc>
                <a:tc>
                  <a:txBody>
                    <a:bodyPr/>
                    <a:lstStyle/>
                    <a:p>
                      <a:pPr algn="l" fontAlgn="t"/>
                      <a:r>
                        <a:rPr lang="en-US" sz="1800" b="0" i="0" u="none" strike="noStrike">
                          <a:solidFill>
                            <a:srgbClr val="000000"/>
                          </a:solidFill>
                          <a:latin typeface="Calibri"/>
                        </a:rPr>
                        <a:t>System Security Plan Acceptance</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a:solidFill>
                            <a:srgbClr val="000000"/>
                          </a:solidFill>
                          <a:latin typeface="Calibri"/>
                        </a:rPr>
                        <a:t> </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800" b="0" i="0" u="none" strike="noStrike">
                          <a:solidFill>
                            <a:srgbClr val="000000"/>
                          </a:solidFill>
                          <a:latin typeface="Calibri"/>
                        </a:rPr>
                        <a:t>2.4</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800" b="0" i="0" u="none" strike="noStrike" dirty="0">
                          <a:solidFill>
                            <a:srgbClr val="000000"/>
                          </a:solidFill>
                          <a:latin typeface="Calibri"/>
                        </a:rPr>
                        <a:t>Security Plan Approval</a:t>
                      </a:r>
                    </a:p>
                  </a:txBody>
                  <a:tcPr marL="6398" marR="6398" marT="63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 y="1066800"/>
            <a:ext cx="7620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228600" y="152400"/>
          <a:ext cx="8686801" cy="6580394"/>
        </p:xfrm>
        <a:graphic>
          <a:graphicData uri="http://schemas.openxmlformats.org/drawingml/2006/table">
            <a:tbl>
              <a:tblPr/>
              <a:tblGrid>
                <a:gridCol w="579124"/>
                <a:gridCol w="1375409"/>
                <a:gridCol w="3185159"/>
                <a:gridCol w="72390"/>
                <a:gridCol w="434340"/>
                <a:gridCol w="3040379"/>
              </a:tblGrid>
              <a:tr h="235604">
                <a:tc gridSpan="3">
                  <a:txBody>
                    <a:bodyPr/>
                    <a:lstStyle/>
                    <a:p>
                      <a:pPr algn="ctr" fontAlgn="b"/>
                      <a:r>
                        <a:rPr lang="en-US" sz="1600" b="1" i="0" u="none" strike="noStrike" dirty="0">
                          <a:solidFill>
                            <a:srgbClr val="C00000"/>
                          </a:solidFill>
                          <a:latin typeface="Calibri"/>
                        </a:rPr>
                        <a:t>Traditional C&amp;A</a:t>
                      </a:r>
                    </a:p>
                  </a:txBody>
                  <a:tcPr marL="4601" marR="4601" marT="4601" marB="0" anchor="b">
                    <a:lnL>
                      <a:noFill/>
                    </a:lnL>
                    <a:lnR>
                      <a:noFill/>
                    </a:lnR>
                    <a:lnT>
                      <a:noFill/>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c hMerge="1">
                  <a:txBody>
                    <a:bodyPr/>
                    <a:lstStyle/>
                    <a:p>
                      <a:endParaRPr lang="en-US"/>
                    </a:p>
                  </a:txBody>
                  <a:tcPr/>
                </a:tc>
                <a:tc>
                  <a:txBody>
                    <a:bodyPr/>
                    <a:lstStyle/>
                    <a:p>
                      <a:pPr algn="l" fontAlgn="b"/>
                      <a:r>
                        <a:rPr lang="en-US" sz="1600" b="1" i="0" u="none" strike="noStrike">
                          <a:solidFill>
                            <a:srgbClr val="C00000"/>
                          </a:solidFill>
                          <a:latin typeface="Calibri"/>
                        </a:rPr>
                        <a:t> </a:t>
                      </a:r>
                    </a:p>
                  </a:txBody>
                  <a:tcPr marL="4601" marR="4601" marT="4601"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2">
                  <a:txBody>
                    <a:bodyPr/>
                    <a:lstStyle/>
                    <a:p>
                      <a:pPr algn="ctr" fontAlgn="b"/>
                      <a:r>
                        <a:rPr lang="en-US" sz="1600" b="1" i="0" u="none" strike="noStrike" dirty="0">
                          <a:solidFill>
                            <a:srgbClr val="C00000"/>
                          </a:solidFill>
                          <a:latin typeface="Calibri"/>
                        </a:rPr>
                        <a:t>Risk Management Framework</a:t>
                      </a:r>
                    </a:p>
                  </a:txBody>
                  <a:tcPr marL="4601" marR="4601" marT="4601" marB="0" anchor="b">
                    <a:lnL>
                      <a:noFill/>
                    </a:lnL>
                    <a:lnR>
                      <a:noFill/>
                    </a:lnR>
                    <a:lnT>
                      <a:noFill/>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en-US"/>
                    </a:p>
                  </a:txBody>
                  <a:tcPr/>
                </a:tc>
              </a:tr>
              <a:tr h="235604">
                <a:tc>
                  <a:txBody>
                    <a:bodyPr/>
                    <a:lstStyle/>
                    <a:p>
                      <a:pPr algn="l" fontAlgn="t"/>
                      <a:r>
                        <a:rPr lang="en-US" sz="1600" b="1" i="0" u="none" strike="noStrike">
                          <a:solidFill>
                            <a:srgbClr val="C00000"/>
                          </a:solidFill>
                          <a:latin typeface="Calibri"/>
                        </a:rPr>
                        <a:t>Phase</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600" b="1" i="0" u="none" strike="noStrike" dirty="0">
                          <a:solidFill>
                            <a:srgbClr val="C00000"/>
                          </a:solidFill>
                          <a:latin typeface="Calibri"/>
                        </a:rPr>
                        <a:t>Task</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600" b="1" i="0" u="none" strike="noStrike" dirty="0">
                          <a:solidFill>
                            <a:srgbClr val="C00000"/>
                          </a:solidFill>
                          <a:latin typeface="Calibri"/>
                        </a:rPr>
                        <a:t>Subtask</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600" b="1" i="0" u="none" strike="noStrike">
                          <a:solidFill>
                            <a:srgbClr val="C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1" i="0" u="none" strike="noStrike">
                          <a:solidFill>
                            <a:srgbClr val="C00000"/>
                          </a:solidFill>
                          <a:latin typeface="Calibri"/>
                        </a:rPr>
                        <a:t>Step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600" b="1" i="0" u="none" strike="noStrike">
                          <a:solidFill>
                            <a:srgbClr val="C00000"/>
                          </a:solidFill>
                          <a:latin typeface="Calibri"/>
                        </a:rPr>
                        <a:t>Task</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49129">
                <a:tc rowSpan="8">
                  <a:txBody>
                    <a:bodyPr/>
                    <a:lstStyle/>
                    <a:p>
                      <a:pPr algn="l" fontAlgn="t"/>
                      <a:r>
                        <a:rPr lang="en-US" sz="1600" b="0" i="0" u="none" strike="noStrike" dirty="0">
                          <a:solidFill>
                            <a:srgbClr val="000000"/>
                          </a:solidFill>
                          <a:latin typeface="Calibri"/>
                        </a:rPr>
                        <a:t>Certification</a:t>
                      </a:r>
                    </a:p>
                  </a:txBody>
                  <a:tcPr marL="4601" marR="4601" marT="4601"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en-US" sz="1600" b="0" i="0" u="none" strike="noStrike" dirty="0" smtClean="0">
                          <a:solidFill>
                            <a:srgbClr val="000000"/>
                          </a:solidFill>
                          <a:latin typeface="Calibri"/>
                        </a:rPr>
                        <a:t>4</a:t>
                      </a:r>
                      <a:r>
                        <a:rPr lang="en-US" sz="1600" b="0" i="0" u="none" strike="noStrike" dirty="0">
                          <a:solidFill>
                            <a:srgbClr val="000000"/>
                          </a:solidFill>
                          <a:latin typeface="Calibri"/>
                        </a:rPr>
                        <a:t>: Security Control </a:t>
                      </a:r>
                      <a:r>
                        <a:rPr lang="en-US" sz="1600" b="0" i="0" u="none" strike="noStrike" dirty="0" smtClean="0">
                          <a:solidFill>
                            <a:srgbClr val="000000"/>
                          </a:solidFill>
                          <a:latin typeface="Calibri"/>
                        </a:rPr>
                        <a:t>Assessment</a:t>
                      </a:r>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dirty="0">
                          <a:solidFill>
                            <a:srgbClr val="000000"/>
                          </a:solidFill>
                          <a:latin typeface="Calibri"/>
                        </a:rPr>
                        <a:t>Documentation </a:t>
                      </a:r>
                      <a:r>
                        <a:rPr lang="en-US" sz="1600" b="0" i="0" u="none" strike="noStrike" dirty="0" smtClean="0">
                          <a:solidFill>
                            <a:srgbClr val="000000"/>
                          </a:solidFill>
                          <a:latin typeface="Calibri"/>
                        </a:rPr>
                        <a:t>Supporting </a:t>
                      </a:r>
                      <a:r>
                        <a:rPr lang="en-US" sz="1600" b="0" i="0" u="none" strike="noStrike" dirty="0">
                          <a:solidFill>
                            <a:srgbClr val="000000"/>
                          </a:solidFill>
                          <a:latin typeface="Calibri"/>
                        </a:rPr>
                        <a:t>Materials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604">
                <a:tc vMerge="1">
                  <a:txBody>
                    <a:bodyPr/>
                    <a:lstStyle/>
                    <a:p>
                      <a:endParaRPr lang="en-US"/>
                    </a:p>
                  </a:txBody>
                  <a:tcPr/>
                </a:tc>
                <a:tc vMerge="1">
                  <a:txBody>
                    <a:bodyPr/>
                    <a:lstStyle/>
                    <a:p>
                      <a:endParaRPr lang="en-US"/>
                    </a:p>
                  </a:txBody>
                  <a:tcPr/>
                </a:tc>
                <a:tc>
                  <a:txBody>
                    <a:bodyPr/>
                    <a:lstStyle/>
                    <a:p>
                      <a:pPr algn="l" fontAlgn="t"/>
                      <a:r>
                        <a:rPr lang="en-US" sz="1600" b="0" i="0" u="none" strike="noStrike">
                          <a:solidFill>
                            <a:srgbClr val="000000"/>
                          </a:solidFill>
                          <a:latin typeface="Calibri"/>
                        </a:rPr>
                        <a:t>Methods And Procedures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4.1</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Assessment Preparation</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604">
                <a:tc vMerge="1">
                  <a:txBody>
                    <a:bodyPr/>
                    <a:lstStyle/>
                    <a:p>
                      <a:endParaRPr lang="en-US"/>
                    </a:p>
                  </a:txBody>
                  <a:tcPr/>
                </a:tc>
                <a:tc vMerge="1">
                  <a:txBody>
                    <a:bodyPr/>
                    <a:lstStyle/>
                    <a:p>
                      <a:endParaRPr lang="en-US"/>
                    </a:p>
                  </a:txBody>
                  <a:tcPr/>
                </a:tc>
                <a:tc>
                  <a:txBody>
                    <a:bodyPr/>
                    <a:lstStyle/>
                    <a:p>
                      <a:pPr algn="l" fontAlgn="t"/>
                      <a:r>
                        <a:rPr lang="en-US" sz="1600" b="0" i="0" u="none" strike="noStrike" dirty="0">
                          <a:solidFill>
                            <a:srgbClr val="000000"/>
                          </a:solidFill>
                          <a:latin typeface="Calibri"/>
                        </a:rPr>
                        <a:t>Security Assessment</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4.2</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Security Control Assessment</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604">
                <a:tc vMerge="1">
                  <a:txBody>
                    <a:bodyPr/>
                    <a:lstStyle/>
                    <a:p>
                      <a:endParaRPr lang="en-US"/>
                    </a:p>
                  </a:txBody>
                  <a:tcPr/>
                </a:tc>
                <a:tc vMerge="1">
                  <a:txBody>
                    <a:bodyPr/>
                    <a:lstStyle/>
                    <a:p>
                      <a:endParaRPr lang="en-US"/>
                    </a:p>
                  </a:txBody>
                  <a:tcPr/>
                </a:tc>
                <a:tc>
                  <a:txBody>
                    <a:bodyPr/>
                    <a:lstStyle/>
                    <a:p>
                      <a:pPr algn="l" fontAlgn="t"/>
                      <a:r>
                        <a:rPr lang="en-US" sz="1600" b="0" i="0" u="none" strike="noStrike" dirty="0">
                          <a:solidFill>
                            <a:srgbClr val="000000"/>
                          </a:solidFill>
                          <a:latin typeface="Calibri"/>
                        </a:rPr>
                        <a:t>Security Assessment Report</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4.3</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Security Assessment Report</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741">
                <a:tc vMerge="1">
                  <a:txBody>
                    <a:bodyPr/>
                    <a:lstStyle/>
                    <a:p>
                      <a:endParaRPr lang="en-US"/>
                    </a:p>
                  </a:txBody>
                  <a:tcPr/>
                </a:tc>
                <a:tc rowSpan="4">
                  <a:txBody>
                    <a:bodyPr/>
                    <a:lstStyle/>
                    <a:p>
                      <a:pPr algn="l" fontAlgn="t"/>
                      <a:r>
                        <a:rPr lang="en-US" sz="1600" b="0" i="0" u="none" strike="noStrike" dirty="0" smtClean="0">
                          <a:solidFill>
                            <a:srgbClr val="000000"/>
                          </a:solidFill>
                          <a:latin typeface="Calibri"/>
                        </a:rPr>
                        <a:t>5</a:t>
                      </a:r>
                      <a:r>
                        <a:rPr lang="en-US" sz="1600" b="0" i="0" u="none" strike="noStrike" dirty="0">
                          <a:solidFill>
                            <a:srgbClr val="000000"/>
                          </a:solidFill>
                          <a:latin typeface="Calibri"/>
                        </a:rPr>
                        <a:t>: Security Certification </a:t>
                      </a:r>
                      <a:r>
                        <a:rPr lang="en-US" sz="1600" b="0" i="0" u="none" strike="noStrike" dirty="0" smtClean="0">
                          <a:solidFill>
                            <a:srgbClr val="000000"/>
                          </a:solidFill>
                          <a:latin typeface="Calibri"/>
                        </a:rPr>
                        <a:t>Documentation</a:t>
                      </a:r>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Findings And Recommendations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4.4</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Remediation Actions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604">
                <a:tc vMerge="1">
                  <a:txBody>
                    <a:bodyPr/>
                    <a:lstStyle/>
                    <a:p>
                      <a:endParaRPr lang="en-US"/>
                    </a:p>
                  </a:txBody>
                  <a:tcPr/>
                </a:tc>
                <a:tc vMerge="1">
                  <a:txBody>
                    <a:bodyPr/>
                    <a:lstStyle/>
                    <a:p>
                      <a:endParaRPr lang="en-US"/>
                    </a:p>
                  </a:txBody>
                  <a:tcPr/>
                </a:tc>
                <a:tc>
                  <a:txBody>
                    <a:bodyPr/>
                    <a:lstStyle/>
                    <a:p>
                      <a:pPr algn="l" fontAlgn="t"/>
                      <a:r>
                        <a:rPr lang="en-US" sz="1600" b="0" i="0" u="none" strike="noStrike">
                          <a:solidFill>
                            <a:srgbClr val="000000"/>
                          </a:solidFill>
                          <a:latin typeface="Calibri"/>
                        </a:rPr>
                        <a:t>System Security Plan Update</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604">
                <a:tc vMerge="1">
                  <a:txBody>
                    <a:bodyPr/>
                    <a:lstStyle/>
                    <a:p>
                      <a:endParaRPr lang="en-US"/>
                    </a:p>
                  </a:txBody>
                  <a:tcPr/>
                </a:tc>
                <a:tc vMerge="1">
                  <a:txBody>
                    <a:bodyPr/>
                    <a:lstStyle/>
                    <a:p>
                      <a:endParaRPr lang="en-US"/>
                    </a:p>
                  </a:txBody>
                  <a:tcPr/>
                </a:tc>
                <a:tc>
                  <a:txBody>
                    <a:bodyPr/>
                    <a:lstStyle/>
                    <a:p>
                      <a:pPr algn="l" fontAlgn="t"/>
                      <a:r>
                        <a:rPr lang="en-US" sz="1600" b="0" i="0" u="none" strike="noStrike" dirty="0" smtClean="0">
                          <a:solidFill>
                            <a:srgbClr val="000000"/>
                          </a:solidFill>
                          <a:latin typeface="Calibri"/>
                        </a:rPr>
                        <a:t>POAM</a:t>
                      </a:r>
                      <a:r>
                        <a:rPr lang="en-US" sz="1600" b="0" i="0" u="none" strike="noStrike" baseline="0" dirty="0" smtClean="0">
                          <a:solidFill>
                            <a:srgbClr val="000000"/>
                          </a:solidFill>
                          <a:latin typeface="Calibri"/>
                        </a:rPr>
                        <a:t> </a:t>
                      </a:r>
                      <a:r>
                        <a:rPr lang="en-US" sz="1600" b="0" i="0" u="none" strike="noStrike" dirty="0" smtClean="0">
                          <a:solidFill>
                            <a:srgbClr val="000000"/>
                          </a:solidFill>
                          <a:latin typeface="Calibri"/>
                        </a:rPr>
                        <a:t>Preparation</a:t>
                      </a:r>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5.1</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Plan of Action and Milestones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36">
                <a:tc vMerge="1">
                  <a:txBody>
                    <a:bodyPr/>
                    <a:lstStyle/>
                    <a:p>
                      <a:endParaRPr lang="en-US"/>
                    </a:p>
                  </a:txBody>
                  <a:tcPr/>
                </a:tc>
                <a:tc vMerge="1">
                  <a:txBody>
                    <a:bodyPr/>
                    <a:lstStyle/>
                    <a:p>
                      <a:endParaRPr lang="en-US"/>
                    </a:p>
                  </a:txBody>
                  <a:tcPr/>
                </a:tc>
                <a:tc>
                  <a:txBody>
                    <a:bodyPr/>
                    <a:lstStyle/>
                    <a:p>
                      <a:pPr algn="l" fontAlgn="t"/>
                      <a:r>
                        <a:rPr lang="en-US" sz="1600" b="0" i="0" u="none" strike="noStrike">
                          <a:solidFill>
                            <a:srgbClr val="000000"/>
                          </a:solidFill>
                          <a:latin typeface="Calibri"/>
                        </a:rPr>
                        <a:t>Accreditation Package Assembly</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5.2</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Security Authorization Package</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5604">
                <a:tc rowSpan="4">
                  <a:txBody>
                    <a:bodyPr/>
                    <a:lstStyle/>
                    <a:p>
                      <a:pPr algn="l" fontAlgn="t"/>
                      <a:r>
                        <a:rPr lang="en-US" sz="1600" b="0" i="0" u="none" strike="noStrike" dirty="0">
                          <a:solidFill>
                            <a:srgbClr val="000000"/>
                          </a:solidFill>
                          <a:latin typeface="Calibri"/>
                        </a:rPr>
                        <a:t>Accreditation</a:t>
                      </a:r>
                    </a:p>
                  </a:txBody>
                  <a:tcPr marL="4601" marR="4601" marT="4601"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600" b="0" i="0" u="none" strike="noStrike" dirty="0" smtClean="0">
                          <a:solidFill>
                            <a:srgbClr val="000000"/>
                          </a:solidFill>
                          <a:latin typeface="Calibri"/>
                        </a:rPr>
                        <a:t>6</a:t>
                      </a:r>
                      <a:r>
                        <a:rPr lang="en-US" sz="1600" b="0" i="0" u="none" strike="noStrike" dirty="0">
                          <a:solidFill>
                            <a:srgbClr val="000000"/>
                          </a:solidFill>
                          <a:latin typeface="Calibri"/>
                        </a:rPr>
                        <a:t>: </a:t>
                      </a:r>
                      <a:r>
                        <a:rPr lang="en-US" sz="1600" b="0" i="0" u="none" strike="noStrike" dirty="0" smtClean="0">
                          <a:solidFill>
                            <a:srgbClr val="000000"/>
                          </a:solidFill>
                          <a:latin typeface="Calibri"/>
                        </a:rPr>
                        <a:t>Accreditation Decision</a:t>
                      </a:r>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Final Risk Determination</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5.3</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Risk Determination</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453">
                <a:tc vMerge="1">
                  <a:txBody>
                    <a:bodyPr/>
                    <a:lstStyle/>
                    <a:p>
                      <a:endParaRPr lang="en-US"/>
                    </a:p>
                  </a:txBody>
                  <a:tcPr/>
                </a:tc>
                <a:tc vMerge="1">
                  <a:txBody>
                    <a:bodyPr/>
                    <a:lstStyle/>
                    <a:p>
                      <a:endParaRPr lang="en-US"/>
                    </a:p>
                  </a:txBody>
                  <a:tcPr/>
                </a:tc>
                <a:tc>
                  <a:txBody>
                    <a:bodyPr/>
                    <a:lstStyle/>
                    <a:p>
                      <a:pPr algn="l" fontAlgn="t"/>
                      <a:r>
                        <a:rPr lang="en-US" sz="1600" b="0" i="0" u="none" strike="noStrike" dirty="0">
                          <a:solidFill>
                            <a:srgbClr val="000000"/>
                          </a:solidFill>
                          <a:latin typeface="Calibri"/>
                        </a:rPr>
                        <a:t>Risk Acceptability</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rowSpan="2">
                  <a:txBody>
                    <a:bodyPr/>
                    <a:lstStyle/>
                    <a:p>
                      <a:pPr algn="l" fontAlgn="t"/>
                      <a:r>
                        <a:rPr lang="en-US" sz="1600" b="0" i="0" u="none" strike="noStrike">
                          <a:solidFill>
                            <a:srgbClr val="000000"/>
                          </a:solidFill>
                          <a:latin typeface="Calibri"/>
                        </a:rPr>
                        <a:t>5.4</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600" b="0" i="0" u="none" strike="noStrike">
                          <a:solidFill>
                            <a:srgbClr val="000000"/>
                          </a:solidFill>
                          <a:latin typeface="Calibri"/>
                        </a:rPr>
                        <a:t>Risk Acceptance</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846">
                <a:tc vMerge="1">
                  <a:txBody>
                    <a:bodyPr/>
                    <a:lstStyle/>
                    <a:p>
                      <a:endParaRPr lang="en-US"/>
                    </a:p>
                  </a:txBody>
                  <a:tcPr/>
                </a:tc>
                <a:tc rowSpan="2">
                  <a:txBody>
                    <a:bodyPr/>
                    <a:lstStyle/>
                    <a:p>
                      <a:pPr algn="l" fontAlgn="t"/>
                      <a:r>
                        <a:rPr lang="en-US" sz="1600" b="0" i="0" u="none" strike="noStrike" dirty="0" smtClean="0">
                          <a:solidFill>
                            <a:srgbClr val="000000"/>
                          </a:solidFill>
                          <a:latin typeface="Calibri"/>
                        </a:rPr>
                        <a:t>7</a:t>
                      </a:r>
                      <a:r>
                        <a:rPr lang="en-US" sz="1600" b="0" i="0" u="none" strike="noStrike" dirty="0">
                          <a:solidFill>
                            <a:srgbClr val="000000"/>
                          </a:solidFill>
                          <a:latin typeface="Calibri"/>
                        </a:rPr>
                        <a:t>: Security Accreditation </a:t>
                      </a:r>
                      <a:r>
                        <a:rPr lang="en-US" sz="1600" b="0" i="0" u="none" strike="noStrike" dirty="0" smtClean="0">
                          <a:solidFill>
                            <a:srgbClr val="000000"/>
                          </a:solidFill>
                          <a:latin typeface="Calibri"/>
                        </a:rPr>
                        <a:t>Documentation</a:t>
                      </a:r>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Security Accreditation Package Transmission</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vMerge="1">
                  <a:txBody>
                    <a:bodyPr/>
                    <a:lstStyle/>
                    <a:p>
                      <a:endParaRPr lang="en-US"/>
                    </a:p>
                  </a:txBody>
                  <a:tcPr/>
                </a:tc>
                <a:tc vMerge="1">
                  <a:txBody>
                    <a:bodyPr/>
                    <a:lstStyle/>
                    <a:p>
                      <a:endParaRPr lang="en-US"/>
                    </a:p>
                  </a:txBody>
                  <a:tcPr/>
                </a:tc>
              </a:tr>
              <a:tr h="252795">
                <a:tc vMerge="1">
                  <a:txBody>
                    <a:bodyPr/>
                    <a:lstStyle/>
                    <a:p>
                      <a:endParaRPr lang="en-US"/>
                    </a:p>
                  </a:txBody>
                  <a:tcPr/>
                </a:tc>
                <a:tc vMerge="1">
                  <a:txBody>
                    <a:bodyPr/>
                    <a:lstStyle/>
                    <a:p>
                      <a:endParaRPr lang="en-US"/>
                    </a:p>
                  </a:txBody>
                  <a:tcPr/>
                </a:tc>
                <a:tc>
                  <a:txBody>
                    <a:bodyPr/>
                    <a:lstStyle/>
                    <a:p>
                      <a:pPr algn="l" fontAlgn="t"/>
                      <a:r>
                        <a:rPr lang="en-US" sz="1600" b="0" i="0" u="none" strike="noStrike" dirty="0">
                          <a:solidFill>
                            <a:srgbClr val="000000"/>
                          </a:solidFill>
                          <a:latin typeface="Calibri"/>
                        </a:rPr>
                        <a:t>System Security Plan Update</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600" b="0" i="0" u="none" strike="noStrike">
                          <a:solidFill>
                            <a:srgbClr val="000000"/>
                          </a:solidFill>
                          <a:latin typeface="Calibri"/>
                        </a:rPr>
                        <a:t> </a:t>
                      </a:r>
                    </a:p>
                  </a:txBody>
                  <a:tcPr marL="4601" marR="4601" marT="4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4601" marR="4601" marT="460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926">
                <a:tc rowSpan="7">
                  <a:txBody>
                    <a:bodyPr/>
                    <a:lstStyle/>
                    <a:p>
                      <a:pPr algn="l" fontAlgn="t"/>
                      <a:r>
                        <a:rPr lang="en-US" sz="1600" b="0" i="0" u="none" strike="noStrike" dirty="0">
                          <a:solidFill>
                            <a:srgbClr val="000000"/>
                          </a:solidFill>
                          <a:latin typeface="Calibri"/>
                        </a:rPr>
                        <a:t>Continuous Monitoring</a:t>
                      </a:r>
                    </a:p>
                  </a:txBody>
                  <a:tcPr marL="4601" marR="4601" marT="4601" marB="0" vert="vert27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t"/>
                      <a:r>
                        <a:rPr lang="en-US" sz="1600" b="0" i="0" u="none" strike="noStrike" dirty="0" smtClean="0">
                          <a:solidFill>
                            <a:srgbClr val="000000"/>
                          </a:solidFill>
                          <a:latin typeface="Calibri"/>
                        </a:rPr>
                        <a:t>8</a:t>
                      </a:r>
                      <a:r>
                        <a:rPr lang="en-US" sz="1600" b="0" i="0" u="none" strike="noStrike" dirty="0">
                          <a:solidFill>
                            <a:srgbClr val="000000"/>
                          </a:solidFill>
                          <a:latin typeface="Calibri"/>
                        </a:rPr>
                        <a:t>: </a:t>
                      </a:r>
                      <a:r>
                        <a:rPr lang="en-US" sz="1600" b="0" i="0" u="none" strike="noStrike" dirty="0" smtClean="0">
                          <a:solidFill>
                            <a:srgbClr val="000000"/>
                          </a:solidFill>
                          <a:latin typeface="Calibri"/>
                        </a:rPr>
                        <a:t>Configuration Management</a:t>
                      </a:r>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Documentation Of Information System Changes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rowSpan="2">
                  <a:txBody>
                    <a:bodyPr/>
                    <a:lstStyle/>
                    <a:p>
                      <a:pPr algn="l" fontAlgn="t"/>
                      <a:r>
                        <a:rPr lang="en-US" sz="1600" b="0" i="0" u="none" strike="noStrike">
                          <a:solidFill>
                            <a:srgbClr val="000000"/>
                          </a:solidFill>
                          <a:latin typeface="Calibri"/>
                        </a:rPr>
                        <a:t>6.1</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r>
                        <a:rPr lang="en-US" sz="1600" b="0" i="0" u="none" strike="noStrike">
                          <a:solidFill>
                            <a:srgbClr val="000000"/>
                          </a:solidFill>
                          <a:latin typeface="Calibri"/>
                        </a:rPr>
                        <a:t>Information System and Environment Changes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9">
                <a:tc vMerge="1">
                  <a:txBody>
                    <a:bodyPr/>
                    <a:lstStyle/>
                    <a:p>
                      <a:endParaRPr lang="en-US"/>
                    </a:p>
                  </a:txBody>
                  <a:tcPr/>
                </a:tc>
                <a:tc vMerge="1">
                  <a:txBody>
                    <a:bodyPr/>
                    <a:lstStyle/>
                    <a:p>
                      <a:endParaRPr lang="en-US"/>
                    </a:p>
                  </a:txBody>
                  <a:tcPr/>
                </a:tc>
                <a:tc>
                  <a:txBody>
                    <a:bodyPr/>
                    <a:lstStyle/>
                    <a:p>
                      <a:pPr algn="l" fontAlgn="t"/>
                      <a:r>
                        <a:rPr lang="en-US" sz="1600" b="0" i="0" u="none" strike="noStrike">
                          <a:solidFill>
                            <a:srgbClr val="000000"/>
                          </a:solidFill>
                          <a:latin typeface="Calibri"/>
                        </a:rPr>
                        <a:t>Security Impact Analysis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vMerge="1">
                  <a:txBody>
                    <a:bodyPr/>
                    <a:lstStyle/>
                    <a:p>
                      <a:endParaRPr lang="en-US"/>
                    </a:p>
                  </a:txBody>
                  <a:tcPr/>
                </a:tc>
                <a:tc vMerge="1">
                  <a:txBody>
                    <a:bodyPr/>
                    <a:lstStyle/>
                    <a:p>
                      <a:endParaRPr lang="en-US"/>
                    </a:p>
                  </a:txBody>
                  <a:tcPr/>
                </a:tc>
              </a:tr>
              <a:tr h="282787">
                <a:tc vMerge="1">
                  <a:txBody>
                    <a:bodyPr/>
                    <a:lstStyle/>
                    <a:p>
                      <a:endParaRPr lang="en-US"/>
                    </a:p>
                  </a:txBody>
                  <a:tcPr/>
                </a:tc>
                <a:tc rowSpan="2">
                  <a:txBody>
                    <a:bodyPr/>
                    <a:lstStyle/>
                    <a:p>
                      <a:pPr algn="l" fontAlgn="t"/>
                      <a:r>
                        <a:rPr lang="en-US" sz="1600" b="0" i="0" u="none" strike="noStrike" dirty="0" smtClean="0">
                          <a:solidFill>
                            <a:srgbClr val="000000"/>
                          </a:solidFill>
                          <a:latin typeface="Calibri"/>
                        </a:rPr>
                        <a:t>9</a:t>
                      </a:r>
                      <a:r>
                        <a:rPr lang="en-US" sz="1600" b="0" i="0" u="none" strike="noStrike" dirty="0">
                          <a:solidFill>
                            <a:srgbClr val="000000"/>
                          </a:solidFill>
                          <a:latin typeface="Calibri"/>
                        </a:rPr>
                        <a:t>: </a:t>
                      </a:r>
                      <a:r>
                        <a:rPr lang="en-US" sz="1600" b="0" i="0" u="none" strike="noStrike" dirty="0" smtClean="0">
                          <a:solidFill>
                            <a:srgbClr val="000000"/>
                          </a:solidFill>
                          <a:latin typeface="Calibri"/>
                        </a:rPr>
                        <a:t>Control </a:t>
                      </a:r>
                      <a:r>
                        <a:rPr lang="en-US" sz="1600" b="0" i="0" u="none" strike="noStrike" dirty="0">
                          <a:solidFill>
                            <a:srgbClr val="000000"/>
                          </a:solidFill>
                          <a:latin typeface="Calibri"/>
                        </a:rPr>
                        <a:t>Monitoring</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Security Control Selection</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ctr"/>
                      <a:r>
                        <a:rPr lang="en-US" sz="1600" b="0" i="0" u="none" strike="noStrike">
                          <a:solidFill>
                            <a:srgbClr val="7F7F7F"/>
                          </a:solidFill>
                          <a:latin typeface="Calibri"/>
                        </a:rPr>
                        <a:t>2.3</a:t>
                      </a:r>
                    </a:p>
                  </a:txBody>
                  <a:tcPr marL="4601" marR="4601" marT="4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7F7F7F"/>
                          </a:solidFill>
                          <a:latin typeface="Calibri"/>
                        </a:rPr>
                        <a:t>Monitoring Strategy (sorta)</a:t>
                      </a:r>
                    </a:p>
                  </a:txBody>
                  <a:tcPr marL="4601" marR="4601" marT="4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846">
                <a:tc vMerge="1">
                  <a:txBody>
                    <a:bodyPr/>
                    <a:lstStyle/>
                    <a:p>
                      <a:endParaRPr lang="en-US"/>
                    </a:p>
                  </a:txBody>
                  <a:tcPr/>
                </a:tc>
                <a:tc vMerge="1">
                  <a:txBody>
                    <a:bodyPr/>
                    <a:lstStyle/>
                    <a:p>
                      <a:endParaRPr lang="en-US"/>
                    </a:p>
                  </a:txBody>
                  <a:tcPr/>
                </a:tc>
                <a:tc>
                  <a:txBody>
                    <a:bodyPr/>
                    <a:lstStyle/>
                    <a:p>
                      <a:pPr algn="l" fontAlgn="t"/>
                      <a:r>
                        <a:rPr lang="en-US" sz="1600" b="0" i="0" u="none" strike="noStrike" dirty="0">
                          <a:solidFill>
                            <a:srgbClr val="000000"/>
                          </a:solidFill>
                          <a:latin typeface="Calibri"/>
                        </a:rPr>
                        <a:t>Selected Security Control Assessment</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6.2</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Ongoing Security Control Assessments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2795">
                <a:tc vMerge="1">
                  <a:txBody>
                    <a:bodyPr/>
                    <a:lstStyle/>
                    <a:p>
                      <a:endParaRPr lang="en-US"/>
                    </a:p>
                  </a:txBody>
                  <a:tcPr/>
                </a:tc>
                <a:tc rowSpan="3">
                  <a:txBody>
                    <a:bodyPr/>
                    <a:lstStyle/>
                    <a:p>
                      <a:pPr algn="l" fontAlgn="t"/>
                      <a:r>
                        <a:rPr lang="en-US" sz="1600" b="0" i="0" u="none" strike="noStrike" dirty="0" smtClean="0">
                          <a:solidFill>
                            <a:srgbClr val="000000"/>
                          </a:solidFill>
                          <a:latin typeface="Calibri"/>
                        </a:rPr>
                        <a:t>10</a:t>
                      </a:r>
                      <a:r>
                        <a:rPr lang="en-US" sz="1600" b="0" i="0" u="none" strike="noStrike" dirty="0">
                          <a:solidFill>
                            <a:srgbClr val="000000"/>
                          </a:solidFill>
                          <a:latin typeface="Calibri"/>
                        </a:rPr>
                        <a:t>: Status Reporting And Documentation</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System Security Plan Update</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6.4</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Key Updates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7113">
                <a:tc vMerge="1">
                  <a:txBody>
                    <a:bodyPr/>
                    <a:lstStyle/>
                    <a:p>
                      <a:endParaRPr lang="en-US"/>
                    </a:p>
                  </a:txBody>
                  <a:tcPr/>
                </a:tc>
                <a:tc vMerge="1">
                  <a:txBody>
                    <a:bodyPr/>
                    <a:lstStyle/>
                    <a:p>
                      <a:endParaRPr lang="en-US"/>
                    </a:p>
                  </a:txBody>
                  <a:tcPr/>
                </a:tc>
                <a:tc>
                  <a:txBody>
                    <a:bodyPr/>
                    <a:lstStyle/>
                    <a:p>
                      <a:pPr algn="l" fontAlgn="t"/>
                      <a:r>
                        <a:rPr lang="en-US" sz="1600" b="0" i="0" u="none" strike="noStrike" dirty="0" smtClean="0">
                          <a:solidFill>
                            <a:srgbClr val="000000"/>
                          </a:solidFill>
                          <a:latin typeface="Calibri"/>
                        </a:rPr>
                        <a:t>POAM Update</a:t>
                      </a:r>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6.3</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Ongoing Remediation Actions</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418">
                <a:tc vMerge="1">
                  <a:txBody>
                    <a:bodyPr/>
                    <a:lstStyle/>
                    <a:p>
                      <a:endParaRPr lang="en-US"/>
                    </a:p>
                  </a:txBody>
                  <a:tcPr/>
                </a:tc>
                <a:tc vMerge="1">
                  <a:txBody>
                    <a:bodyPr/>
                    <a:lstStyle/>
                    <a:p>
                      <a:endParaRPr lang="en-US"/>
                    </a:p>
                  </a:txBody>
                  <a:tcPr/>
                </a:tc>
                <a:tc>
                  <a:txBody>
                    <a:bodyPr/>
                    <a:lstStyle/>
                    <a:p>
                      <a:pPr algn="l" fontAlgn="t"/>
                      <a:r>
                        <a:rPr lang="en-US" sz="1600" b="0" i="0" u="none" strike="noStrike">
                          <a:solidFill>
                            <a:srgbClr val="000000"/>
                          </a:solidFill>
                          <a:latin typeface="Calibri"/>
                        </a:rPr>
                        <a:t>Status Reporting</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US" sz="1600" b="0" i="0" u="none" strike="noStrike">
                          <a:solidFill>
                            <a:srgbClr val="000000"/>
                          </a:solidFill>
                          <a:latin typeface="Calibri"/>
                        </a:rPr>
                        <a:t>6.5</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600" b="0" i="0" u="none" strike="noStrike">
                          <a:solidFill>
                            <a:srgbClr val="000000"/>
                          </a:solidFill>
                          <a:latin typeface="Calibri"/>
                        </a:rPr>
                        <a:t>Security Status Reporting</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04">
                <a:tc>
                  <a:txBody>
                    <a:bodyPr/>
                    <a:lstStyle/>
                    <a:p>
                      <a:pPr algn="l" fontAlgn="t"/>
                      <a:r>
                        <a:rPr lang="en-US" sz="1600" b="0" i="0" u="none" strike="noStrike" dirty="0">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Calibri"/>
                        </a:rPr>
                        <a:t> </a:t>
                      </a:r>
                      <a:r>
                        <a:rPr lang="en-US" sz="1600" b="0" i="0" u="none" strike="noStrike" dirty="0" smtClean="0">
                          <a:solidFill>
                            <a:srgbClr val="000000"/>
                          </a:solidFill>
                          <a:latin typeface="Calibri"/>
                        </a:rPr>
                        <a:t>RMF </a:t>
                      </a:r>
                      <a:r>
                        <a:rPr lang="en-US" sz="1600" b="1" i="0" u="none" strike="noStrike" dirty="0" smtClean="0">
                          <a:solidFill>
                            <a:srgbClr val="000000"/>
                          </a:solidFill>
                          <a:latin typeface="+mn-lt"/>
                        </a:rPr>
                        <a:t>6.6 </a:t>
                      </a:r>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algn="r" fontAlgn="t"/>
                      <a:r>
                        <a:rPr lang="en-US" sz="1600" b="0" i="0" u="none" strike="noStrike" dirty="0">
                          <a:solidFill>
                            <a:srgbClr val="000000"/>
                          </a:solidFill>
                          <a:latin typeface="Calibri"/>
                        </a:rPr>
                        <a:t> </a:t>
                      </a:r>
                      <a:r>
                        <a:rPr lang="en-US" sz="1600" b="1" i="0" u="none" strike="noStrike" dirty="0" smtClean="0">
                          <a:solidFill>
                            <a:srgbClr val="000000"/>
                          </a:solidFill>
                          <a:latin typeface="Calibri"/>
                        </a:rPr>
                        <a:t>Ongoing </a:t>
                      </a:r>
                      <a:r>
                        <a:rPr lang="en-US" sz="1600" b="1" i="0" u="none" strike="noStrike" dirty="0">
                          <a:solidFill>
                            <a:srgbClr val="000000"/>
                          </a:solidFill>
                          <a:latin typeface="Calibri"/>
                        </a:rPr>
                        <a:t>Risk Determination and Acceptance</a:t>
                      </a:r>
                    </a:p>
                  </a:txBody>
                  <a:tcPr marL="4601" marR="4601" marT="46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l" fontAlgn="t"/>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pPr algn="l" fontAlgn="t"/>
                      <a:endParaRPr lang="en-US" sz="1600" b="1" i="0" u="none" strike="noStrike" dirty="0">
                        <a:solidFill>
                          <a:srgbClr val="000000"/>
                        </a:solidFill>
                        <a:latin typeface="Calibri"/>
                      </a:endParaRPr>
                    </a:p>
                  </a:txBody>
                  <a:tcPr marL="4601" marR="4601" marT="4601"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600" b="1"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35604">
                <a:tc>
                  <a:txBody>
                    <a:bodyPr/>
                    <a:lstStyle/>
                    <a:p>
                      <a:pPr algn="l" fontAlgn="t"/>
                      <a:r>
                        <a:rPr lang="en-US" sz="1600" b="0" i="0" u="none" strike="noStrike" dirty="0">
                          <a:solidFill>
                            <a:srgbClr val="000000"/>
                          </a:solidFill>
                          <a:latin typeface="Calibri"/>
                        </a:rPr>
                        <a:t> </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600" b="0" i="0" u="none" strike="noStrike" dirty="0">
                          <a:solidFill>
                            <a:srgbClr val="000000"/>
                          </a:solidFill>
                          <a:latin typeface="Calibri"/>
                        </a:rPr>
                        <a:t> </a:t>
                      </a:r>
                      <a:r>
                        <a:rPr lang="en-US" sz="1600" b="0" i="0" u="none" strike="noStrike" dirty="0" smtClean="0">
                          <a:solidFill>
                            <a:srgbClr val="000000"/>
                          </a:solidFill>
                          <a:latin typeface="+mn-lt"/>
                        </a:rPr>
                        <a:t>RMF</a:t>
                      </a:r>
                      <a:r>
                        <a:rPr lang="en-US" sz="1600" b="0" i="0" u="none" strike="noStrike" baseline="0" dirty="0" smtClean="0">
                          <a:solidFill>
                            <a:srgbClr val="000000"/>
                          </a:solidFill>
                          <a:latin typeface="+mn-lt"/>
                        </a:rPr>
                        <a:t> </a:t>
                      </a:r>
                      <a:r>
                        <a:rPr lang="en-US" sz="1600" b="0" i="0" u="none" strike="noStrike" dirty="0" smtClean="0">
                          <a:solidFill>
                            <a:srgbClr val="000000"/>
                          </a:solidFill>
                          <a:latin typeface="+mn-lt"/>
                        </a:rPr>
                        <a:t>6.7 </a:t>
                      </a:r>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algn="r" fontAlgn="t"/>
                      <a:r>
                        <a:rPr lang="en-US" sz="1600" b="0" i="0" u="none" strike="noStrike" dirty="0" smtClean="0">
                          <a:solidFill>
                            <a:srgbClr val="000000"/>
                          </a:solidFill>
                          <a:latin typeface="Calibri"/>
                        </a:rPr>
                        <a:t>Information </a:t>
                      </a:r>
                      <a:r>
                        <a:rPr lang="en-US" sz="1600" b="0" i="0" u="none" strike="noStrike" dirty="0">
                          <a:solidFill>
                            <a:srgbClr val="000000"/>
                          </a:solidFill>
                          <a:latin typeface="Calibri"/>
                        </a:rPr>
                        <a:t>System Removal and Decommissioning</a:t>
                      </a: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dirty="0"/>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dirty="0"/>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l" fontAlgn="t"/>
                      <a:endParaRPr lang="en-US" sz="1600" b="0" i="0" u="none" strike="noStrike" dirty="0">
                        <a:solidFill>
                          <a:srgbClr val="000000"/>
                        </a:solidFill>
                        <a:latin typeface="Calibri"/>
                      </a:endParaRPr>
                    </a:p>
                  </a:txBody>
                  <a:tcPr marL="4601" marR="4601" marT="460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7735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28600" y="2971800"/>
            <a:ext cx="1752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762375" y="2933699"/>
            <a:ext cx="1752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62800" y="2933699"/>
            <a:ext cx="1752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294967295"/>
          </p:nvPr>
        </p:nvSpPr>
        <p:spPr>
          <a:xfrm>
            <a:off x="8204396" y="6476999"/>
            <a:ext cx="733864" cy="274320"/>
          </a:xfrm>
          <a:prstGeom prst="rect">
            <a:avLst/>
          </a:prstGeom>
        </p:spPr>
        <p:txBody>
          <a:bodyPr/>
          <a:lstStyle/>
          <a:p>
            <a:fld id="{E3B90F01-A9D7-4690-80CF-B12C2B9E13D0}" type="slidenum">
              <a:rPr lang="en-US" smtClean="0"/>
              <a:pPr/>
              <a:t>14</a:t>
            </a:fld>
            <a:endParaRPr lang="en-US"/>
          </a:p>
        </p:txBody>
      </p:sp>
    </p:spTree>
    <p:extLst>
      <p:ext uri="{BB962C8B-B14F-4D97-AF65-F5344CB8AC3E}">
        <p14:creationId xmlns:p14="http://schemas.microsoft.com/office/powerpoint/2010/main" val="294521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7735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162800" y="762000"/>
            <a:ext cx="1752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752600" y="1676400"/>
            <a:ext cx="1752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154883" y="2971800"/>
            <a:ext cx="1752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294967295"/>
          </p:nvPr>
        </p:nvSpPr>
        <p:spPr>
          <a:xfrm>
            <a:off x="8204396" y="6476999"/>
            <a:ext cx="733864" cy="274320"/>
          </a:xfrm>
          <a:prstGeom prst="rect">
            <a:avLst/>
          </a:prstGeom>
        </p:spPr>
        <p:txBody>
          <a:bodyPr/>
          <a:lstStyle/>
          <a:p>
            <a:fld id="{E3B90F01-A9D7-4690-80CF-B12C2B9E13D0}" type="slidenum">
              <a:rPr lang="en-US" smtClean="0"/>
              <a:pPr/>
              <a:t>15</a:t>
            </a:fld>
            <a:endParaRPr lang="en-US"/>
          </a:p>
        </p:txBody>
      </p:sp>
    </p:spTree>
    <p:extLst>
      <p:ext uri="{BB962C8B-B14F-4D97-AF65-F5344CB8AC3E}">
        <p14:creationId xmlns:p14="http://schemas.microsoft.com/office/powerpoint/2010/main" val="2059614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7735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343400" y="3657600"/>
            <a:ext cx="1752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343400" y="2133600"/>
            <a:ext cx="19812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8204396" y="6476999"/>
            <a:ext cx="733864" cy="274320"/>
          </a:xfrm>
          <a:prstGeom prst="rect">
            <a:avLst/>
          </a:prstGeom>
        </p:spPr>
        <p:txBody>
          <a:bodyPr/>
          <a:lstStyle/>
          <a:p>
            <a:fld id="{E3B90F01-A9D7-4690-80CF-B12C2B9E13D0}" type="slidenum">
              <a:rPr lang="en-US" smtClean="0"/>
              <a:pPr/>
              <a:t>16</a:t>
            </a:fld>
            <a:endParaRPr lang="en-US"/>
          </a:p>
        </p:txBody>
      </p:sp>
      <p:sp>
        <p:nvSpPr>
          <p:cNvPr id="7" name="Oval 6"/>
          <p:cNvSpPr/>
          <p:nvPr/>
        </p:nvSpPr>
        <p:spPr>
          <a:xfrm>
            <a:off x="6629400" y="2590800"/>
            <a:ext cx="2286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082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7735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3429000" y="3886200"/>
            <a:ext cx="24384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553200" y="4495800"/>
            <a:ext cx="23622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294967295"/>
          </p:nvPr>
        </p:nvSpPr>
        <p:spPr>
          <a:xfrm>
            <a:off x="8204396" y="6476999"/>
            <a:ext cx="733864" cy="274320"/>
          </a:xfrm>
          <a:prstGeom prst="rect">
            <a:avLst/>
          </a:prstGeom>
        </p:spPr>
        <p:txBody>
          <a:bodyPr/>
          <a:lstStyle/>
          <a:p>
            <a:fld id="{E3B90F01-A9D7-4690-80CF-B12C2B9E13D0}" type="slidenum">
              <a:rPr lang="en-US" smtClean="0"/>
              <a:pPr/>
              <a:t>17</a:t>
            </a:fld>
            <a:endParaRPr lang="en-US"/>
          </a:p>
        </p:txBody>
      </p:sp>
    </p:spTree>
    <p:extLst>
      <p:ext uri="{BB962C8B-B14F-4D97-AF65-F5344CB8AC3E}">
        <p14:creationId xmlns:p14="http://schemas.microsoft.com/office/powerpoint/2010/main" val="3065276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2868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228600" y="3534394"/>
            <a:ext cx="1752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E3B90F01-A9D7-4690-80CF-B12C2B9E13D0}" type="slidenum">
              <a:rPr lang="en-US" smtClean="0"/>
              <a:pPr/>
              <a:t>18</a:t>
            </a:fld>
            <a:endParaRPr lang="en-US"/>
          </a:p>
        </p:txBody>
      </p:sp>
    </p:spTree>
    <p:extLst>
      <p:ext uri="{BB962C8B-B14F-4D97-AF65-F5344CB8AC3E}">
        <p14:creationId xmlns:p14="http://schemas.microsoft.com/office/powerpoint/2010/main" val="1044395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Fundamentals of RMF</a:t>
            </a:r>
            <a:endParaRPr lang="en-US" dirty="0"/>
          </a:p>
        </p:txBody>
      </p:sp>
      <p:sp>
        <p:nvSpPr>
          <p:cNvPr id="2" name="Content Placeholder 1"/>
          <p:cNvSpPr>
            <a:spLocks noGrp="1"/>
          </p:cNvSpPr>
          <p:nvPr>
            <p:ph idx="1"/>
          </p:nvPr>
        </p:nvSpPr>
        <p:spPr>
          <a:xfrm>
            <a:off x="457200" y="1752600"/>
            <a:ext cx="8229600" cy="4254691"/>
          </a:xfrm>
        </p:spPr>
        <p:txBody>
          <a:bodyPr>
            <a:normAutofit/>
          </a:bodyPr>
          <a:lstStyle/>
          <a:p>
            <a:r>
              <a:rPr lang="en-US" dirty="0" smtClean="0"/>
              <a:t>Integrated Organization-wide Risk Management</a:t>
            </a:r>
          </a:p>
          <a:p>
            <a:r>
              <a:rPr lang="en-US" dirty="0" smtClean="0"/>
              <a:t>System Development Life Cycle</a:t>
            </a:r>
          </a:p>
          <a:p>
            <a:r>
              <a:rPr lang="en-US" dirty="0" smtClean="0"/>
              <a:t>Information System Boundaries</a:t>
            </a:r>
          </a:p>
          <a:p>
            <a:r>
              <a:rPr lang="en-US" dirty="0" smtClean="0"/>
              <a:t>Security Control Allocation</a:t>
            </a:r>
          </a:p>
          <a:p>
            <a:r>
              <a:rPr lang="en-US" dirty="0" smtClean="0"/>
              <a:t>Roles &amp; Responsibilities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752600"/>
            <a:ext cx="6629400" cy="2862322"/>
          </a:xfrm>
          <a:prstGeom prst="rect">
            <a:avLst/>
          </a:prstGeom>
          <a:noFill/>
        </p:spPr>
        <p:txBody>
          <a:bodyPr wrap="square" rtlCol="0">
            <a:spAutoFit/>
          </a:bodyPr>
          <a:lstStyle/>
          <a:p>
            <a:r>
              <a:rPr lang="en-US" dirty="0" smtClean="0"/>
              <a:t>“…</a:t>
            </a:r>
            <a:r>
              <a:rPr lang="en-US" i="1" dirty="0" smtClean="0"/>
              <a:t>Through the process of risk management, leaders must consider risk to U.S. interests from adversaries using cyberspace to their advantage and from our own efforts to employ the global nature of cyberspace to achieve objectives in military, intelligence, and business operations… “</a:t>
            </a:r>
          </a:p>
          <a:p>
            <a:pPr lvl="1"/>
            <a:r>
              <a:rPr lang="en-US" dirty="0" smtClean="0"/>
              <a:t/>
            </a:r>
            <a:br>
              <a:rPr lang="en-US" dirty="0" smtClean="0"/>
            </a:br>
            <a:r>
              <a:rPr lang="en-US" dirty="0" smtClean="0"/>
              <a:t>- The National Strategy For Cyberspace Operations</a:t>
            </a:r>
          </a:p>
          <a:p>
            <a:pPr lvl="1"/>
            <a:r>
              <a:rPr lang="en-US" dirty="0" smtClean="0"/>
              <a:t>Office Of The Chairman, Joint Chiefs Of Staff, U.S. Department Of Defense</a:t>
            </a:r>
            <a:endParaRPr lang="en-US" dirty="0"/>
          </a:p>
        </p:txBody>
      </p:sp>
      <p:sp>
        <p:nvSpPr>
          <p:cNvPr id="3" name="Title 2"/>
          <p:cNvSpPr>
            <a:spLocks noGrp="1"/>
          </p:cNvSpPr>
          <p:nvPr>
            <p:ph type="title"/>
          </p:nvPr>
        </p:nvSpPr>
        <p:spPr/>
        <p:txBody>
          <a:bodyPr/>
          <a:lstStyle/>
          <a:p>
            <a:r>
              <a:rPr lang="en-US" dirty="0" smtClean="0"/>
              <a:t>Leadership</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Integrated Organization-Wide Risk Management</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46583" y="1524000"/>
            <a:ext cx="7941671" cy="4724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smtClean="0"/>
              <a:t>System Development Life Cycle</a:t>
            </a:r>
            <a:endParaRPr lang="en-US" dirty="0"/>
          </a:p>
        </p:txBody>
      </p:sp>
      <p:sp>
        <p:nvSpPr>
          <p:cNvPr id="2" name="Content Placeholder 1"/>
          <p:cNvSpPr>
            <a:spLocks noGrp="1"/>
          </p:cNvSpPr>
          <p:nvPr>
            <p:ph idx="1"/>
          </p:nvPr>
        </p:nvSpPr>
        <p:spPr/>
        <p:txBody>
          <a:bodyPr/>
          <a:lstStyle/>
          <a:p>
            <a:r>
              <a:rPr lang="en-US" dirty="0" smtClean="0"/>
              <a:t>Phases of the SDLC</a:t>
            </a:r>
          </a:p>
          <a:p>
            <a:pPr lvl="1"/>
            <a:r>
              <a:rPr lang="en-US" dirty="0" smtClean="0"/>
              <a:t>Initiation</a:t>
            </a:r>
          </a:p>
          <a:p>
            <a:pPr lvl="1"/>
            <a:r>
              <a:rPr lang="en-US" dirty="0" smtClean="0"/>
              <a:t>Development/Acquisition</a:t>
            </a:r>
          </a:p>
          <a:p>
            <a:pPr lvl="1"/>
            <a:r>
              <a:rPr lang="en-US" dirty="0" smtClean="0"/>
              <a:t>Implementation</a:t>
            </a:r>
          </a:p>
          <a:p>
            <a:pPr lvl="1"/>
            <a:r>
              <a:rPr lang="en-US" dirty="0" smtClean="0"/>
              <a:t>Operation/Maintenance</a:t>
            </a:r>
          </a:p>
          <a:p>
            <a:pPr lvl="1"/>
            <a:r>
              <a:rPr lang="en-US" dirty="0" smtClean="0"/>
              <a:t>Disposal</a:t>
            </a:r>
          </a:p>
          <a:p>
            <a:r>
              <a:rPr lang="en-US" dirty="0" smtClean="0"/>
              <a:t>Security Requirements</a:t>
            </a:r>
          </a:p>
          <a:p>
            <a:r>
              <a:rPr lang="en-US" dirty="0" smtClean="0"/>
              <a:t>Integrated Project Teams</a:t>
            </a:r>
          </a:p>
          <a:p>
            <a:r>
              <a:rPr lang="en-US" dirty="0" smtClean="0"/>
              <a:t>Reusing Information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838200"/>
            <a:ext cx="7620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019800"/>
            <a:ext cx="914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nvGraphicFramePr>
        <p:xfrm>
          <a:off x="0" y="-4"/>
          <a:ext cx="9144000" cy="6858004"/>
        </p:xfrm>
        <a:graphic>
          <a:graphicData uri="http://schemas.openxmlformats.org/drawingml/2006/table">
            <a:tbl>
              <a:tblPr/>
              <a:tblGrid>
                <a:gridCol w="841903"/>
                <a:gridCol w="3020716"/>
                <a:gridCol w="428747"/>
                <a:gridCol w="2864808"/>
                <a:gridCol w="1987826"/>
              </a:tblGrid>
              <a:tr h="746900">
                <a:tc>
                  <a:txBody>
                    <a:bodyPr/>
                    <a:lstStyle/>
                    <a:p>
                      <a:pPr marL="0" marR="0" algn="ctr">
                        <a:lnSpc>
                          <a:spcPct val="115000"/>
                        </a:lnSpc>
                        <a:spcBef>
                          <a:spcPts val="0"/>
                        </a:spcBef>
                        <a:spcAft>
                          <a:spcPts val="0"/>
                        </a:spcAft>
                      </a:pPr>
                      <a:r>
                        <a:rPr lang="en-US" sz="1800" b="1" dirty="0">
                          <a:latin typeface="Calibri"/>
                          <a:ea typeface="Times New Roman"/>
                          <a:cs typeface="Calibri"/>
                        </a:rPr>
                        <a:t>Step Task</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Times New Roman"/>
                          <a:cs typeface="Calibri"/>
                        </a:rPr>
                        <a:t>RMF Task</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Times New Roman"/>
                          <a:cs typeface="Calibri"/>
                        </a:rPr>
                        <a:t>Phase</a:t>
                      </a:r>
                      <a:endParaRPr lang="en-US" sz="1800">
                        <a:latin typeface="Calibri"/>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800" b="1">
                          <a:latin typeface="Calibri"/>
                          <a:ea typeface="Times New Roman"/>
                          <a:cs typeface="Calibri"/>
                        </a:rPr>
                        <a:t>SDLC</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17940">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1.1</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Security Categorization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0"/>
                        </a:spcBef>
                        <a:spcAft>
                          <a:spcPts val="0"/>
                        </a:spcAft>
                      </a:pPr>
                      <a:r>
                        <a:rPr lang="en-US" sz="1800" b="1">
                          <a:solidFill>
                            <a:srgbClr val="000000"/>
                          </a:solidFill>
                          <a:latin typeface="Calibri"/>
                          <a:ea typeface="Times New Roman"/>
                          <a:cs typeface="Calibri"/>
                        </a:rPr>
                        <a:t>Categorize</a:t>
                      </a:r>
                      <a:endParaRPr lang="en-US" sz="1800">
                        <a:latin typeface="Calibri"/>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Initiation (concept/requirements definition)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669784">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1.2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Information System Description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gridSpan="2">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Initiation (concept/requirements definition)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669784">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1.3</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Information System Registration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gridSpan="2">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Initiation (concept/requirements definition)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669784">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2.1</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Common Control Identification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0"/>
                        </a:spcBef>
                        <a:spcAft>
                          <a:spcPts val="0"/>
                        </a:spcAft>
                      </a:pPr>
                      <a:r>
                        <a:rPr lang="en-US" sz="1800" b="1">
                          <a:solidFill>
                            <a:srgbClr val="000000"/>
                          </a:solidFill>
                          <a:latin typeface="Calibri"/>
                          <a:ea typeface="Times New Roman"/>
                          <a:cs typeface="Calibri"/>
                        </a:rPr>
                        <a:t>Select</a:t>
                      </a:r>
                      <a:endParaRPr lang="en-US" sz="1800">
                        <a:latin typeface="Calibri"/>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1800" dirty="0">
                          <a:solidFill>
                            <a:srgbClr val="000000"/>
                          </a:solidFill>
                          <a:latin typeface="Calibri"/>
                          <a:ea typeface="Times New Roman"/>
                          <a:cs typeface="Calibri"/>
                        </a:rPr>
                        <a:t>Initiation (concept/requirements definition)</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334892">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2.2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Security Control Selection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gridSpan="2">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Initiation (concept/requirements definition)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334892">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2.3</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Monitoring Strategy</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gridSpan="2">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Initiation (concept/requirements definition)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334892">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2.4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Security Plan Approval</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b="1">
                          <a:solidFill>
                            <a:srgbClr val="000000"/>
                          </a:solidFill>
                          <a:latin typeface="Calibri"/>
                          <a:ea typeface="Times New Roman"/>
                          <a:cs typeface="Calibri"/>
                        </a:rPr>
                        <a:t> </a:t>
                      </a:r>
                      <a:endParaRPr lang="en-US" sz="1800">
                        <a:latin typeface="Calibri"/>
                        <a:ea typeface="Times New Roman"/>
                        <a:cs typeface="Times New Roman"/>
                      </a:endParaRPr>
                    </a:p>
                  </a:txBody>
                  <a:tcPr marL="68580" marR="68580" marT="0" marB="0" vert="vert27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gridSpan="2">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Development/Acquisition</a:t>
                      </a:r>
                      <a:endParaRPr lang="en-US" sz="18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hMerge="1">
                  <a:txBody>
                    <a:bodyPr/>
                    <a:lstStyle/>
                    <a:p>
                      <a:endParaRPr lang="en-US"/>
                    </a:p>
                  </a:txBody>
                  <a:tcPr/>
                </a:tc>
              </a:tr>
              <a:tr h="669784">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3.1</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Security Control Implementation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800" b="1">
                          <a:solidFill>
                            <a:srgbClr val="000000"/>
                          </a:solidFill>
                          <a:latin typeface="Calibri"/>
                          <a:ea typeface="Times New Roman"/>
                          <a:cs typeface="Calibri"/>
                        </a:rPr>
                        <a:t> Implement</a:t>
                      </a:r>
                      <a:endParaRPr lang="en-US" sz="1800">
                        <a:latin typeface="Calibri"/>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Development/Acquisition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Implementation</a:t>
                      </a:r>
                      <a:endParaRPr lang="en-US" sz="18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669784">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3.2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solidFill>
                            <a:srgbClr val="000000"/>
                          </a:solidFill>
                          <a:latin typeface="Calibri"/>
                          <a:ea typeface="Times New Roman"/>
                          <a:cs typeface="Calibri"/>
                        </a:rPr>
                        <a:t>Security Control Documentation</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Development/Acquisition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Implementation</a:t>
                      </a:r>
                      <a:endParaRPr lang="en-US" sz="18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334892">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4.1</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Assessment Preparation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15000"/>
                        </a:lnSpc>
                        <a:spcBef>
                          <a:spcPts val="0"/>
                        </a:spcBef>
                        <a:spcAft>
                          <a:spcPts val="0"/>
                        </a:spcAft>
                      </a:pPr>
                      <a:r>
                        <a:rPr lang="en-US" sz="1800" b="1">
                          <a:solidFill>
                            <a:srgbClr val="000000"/>
                          </a:solidFill>
                          <a:latin typeface="Calibri"/>
                          <a:ea typeface="Times New Roman"/>
                          <a:cs typeface="Calibri"/>
                        </a:rPr>
                        <a:t>Assess</a:t>
                      </a:r>
                      <a:endParaRPr lang="en-US" sz="1800">
                        <a:latin typeface="Calibri"/>
                        <a:ea typeface="Times New Roman"/>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Development/Acquisition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Implementation</a:t>
                      </a:r>
                      <a:endParaRPr lang="en-US" sz="18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334892">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4.2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Security Control Assessment</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Development/Acquisition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Implementation</a:t>
                      </a:r>
                      <a:endParaRPr lang="en-US" sz="18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334892">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4.3</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Security Assessment Report</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Development/Acquisition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Implementation</a:t>
                      </a:r>
                      <a:endParaRPr lang="en-US" sz="18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334892">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4.4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Remediation Actions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Development/Acquisition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dirty="0">
                          <a:solidFill>
                            <a:srgbClr val="000000"/>
                          </a:solidFill>
                          <a:latin typeface="Calibri"/>
                          <a:ea typeface="Times New Roman"/>
                          <a:cs typeface="Calibri"/>
                        </a:rPr>
                        <a:t>Implementation</a:t>
                      </a:r>
                      <a:endParaRPr lang="en-US" sz="18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68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324600"/>
            <a:ext cx="91440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304799" y="304798"/>
          <a:ext cx="8534401" cy="6324602"/>
        </p:xfrm>
        <a:graphic>
          <a:graphicData uri="http://schemas.openxmlformats.org/drawingml/2006/table">
            <a:tbl>
              <a:tblPr/>
              <a:tblGrid>
                <a:gridCol w="623619"/>
                <a:gridCol w="3310470"/>
                <a:gridCol w="435112"/>
                <a:gridCol w="4165200"/>
              </a:tblGrid>
              <a:tr h="478535">
                <a:tc>
                  <a:txBody>
                    <a:bodyPr/>
                    <a:lstStyle/>
                    <a:p>
                      <a:pPr marL="0" marR="0" algn="ctr">
                        <a:lnSpc>
                          <a:spcPct val="115000"/>
                        </a:lnSpc>
                        <a:spcBef>
                          <a:spcPts val="0"/>
                        </a:spcBef>
                        <a:spcAft>
                          <a:spcPts val="0"/>
                        </a:spcAft>
                      </a:pPr>
                      <a:r>
                        <a:rPr lang="en-US" sz="1800" dirty="0">
                          <a:solidFill>
                            <a:srgbClr val="000000"/>
                          </a:solidFill>
                          <a:latin typeface="Calibri"/>
                          <a:ea typeface="Times New Roman"/>
                          <a:cs typeface="Calibri"/>
                        </a:rPr>
                        <a:t>5.1</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Plan of Action and Milestones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just">
                        <a:lnSpc>
                          <a:spcPct val="115000"/>
                        </a:lnSpc>
                        <a:spcBef>
                          <a:spcPts val="0"/>
                        </a:spcBef>
                        <a:spcAft>
                          <a:spcPts val="0"/>
                        </a:spcAft>
                      </a:pPr>
                      <a:r>
                        <a:rPr lang="en-US" sz="1800" b="1">
                          <a:solidFill>
                            <a:srgbClr val="000000"/>
                          </a:solidFill>
                          <a:latin typeface="Calibri"/>
                          <a:ea typeface="Times New Roman"/>
                          <a:cs typeface="Calibri"/>
                        </a:rPr>
                        <a:t>Authorize</a:t>
                      </a:r>
                      <a:endParaRPr lang="en-US" sz="1800">
                        <a:latin typeface="Calibri"/>
                        <a:ea typeface="Times New Roman"/>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Implementation</a:t>
                      </a:r>
                      <a:endParaRPr lang="en-US" sz="18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506054">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5.2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Security Authorization Package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Implementation</a:t>
                      </a:r>
                      <a:endParaRPr lang="en-US" sz="18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432669">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5.3</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Risk Determination</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Implementation</a:t>
                      </a:r>
                      <a:endParaRPr lang="en-US" sz="18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454072">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5.4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Risk Acceptance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Implementation</a:t>
                      </a:r>
                      <a:endParaRPr lang="en-US" sz="18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r>
              <a:tr h="759538">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6.1</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System and Environment Changes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marL="0" marR="0" algn="just">
                        <a:lnSpc>
                          <a:spcPct val="115000"/>
                        </a:lnSpc>
                        <a:spcBef>
                          <a:spcPts val="0"/>
                        </a:spcBef>
                        <a:spcAft>
                          <a:spcPts val="0"/>
                        </a:spcAft>
                      </a:pPr>
                      <a:r>
                        <a:rPr lang="en-US" sz="1800" b="1">
                          <a:solidFill>
                            <a:srgbClr val="000000"/>
                          </a:solidFill>
                          <a:latin typeface="Calibri"/>
                          <a:ea typeface="Times New Roman"/>
                          <a:cs typeface="Calibri"/>
                        </a:rPr>
                        <a:t>Monitor</a:t>
                      </a:r>
                      <a:endParaRPr lang="en-US" sz="1800">
                        <a:latin typeface="Calibri"/>
                        <a:ea typeface="Times New Roman"/>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Operation/Maintenance.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865336">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6.2</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Ongoing Security Control Assessments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Operation/Maintenance.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69360">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6.3</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Ongoing Remediation Actions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Operation/Maintenance.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32669">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6.4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Key Updates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Operation/Maintenance.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32669">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6.5</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Security Status Reporting</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Operation/Maintenance.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96819">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6.6</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Ongoing Risk Determination and Acceptance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Operation/Maintenance.</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96881">
                <a:tc>
                  <a:txBody>
                    <a:bodyPr/>
                    <a:lstStyle/>
                    <a:p>
                      <a:pPr marL="0" marR="0" algn="ctr">
                        <a:lnSpc>
                          <a:spcPct val="115000"/>
                        </a:lnSpc>
                        <a:spcBef>
                          <a:spcPts val="0"/>
                        </a:spcBef>
                        <a:spcAft>
                          <a:spcPts val="0"/>
                        </a:spcAft>
                      </a:pPr>
                      <a:r>
                        <a:rPr lang="en-US" sz="1800">
                          <a:solidFill>
                            <a:srgbClr val="000000"/>
                          </a:solidFill>
                          <a:latin typeface="Calibri"/>
                          <a:ea typeface="Times New Roman"/>
                          <a:cs typeface="Calibri"/>
                        </a:rPr>
                        <a:t>6.7</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a:solidFill>
                            <a:srgbClr val="000000"/>
                          </a:solidFill>
                          <a:latin typeface="Calibri"/>
                          <a:ea typeface="Times New Roman"/>
                          <a:cs typeface="Calibri"/>
                        </a:rPr>
                        <a:t> System Decommissioning</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c>
                  <a:txBody>
                    <a:bodyPr/>
                    <a:lstStyle/>
                    <a:p>
                      <a:pPr marL="0" marR="0" algn="just">
                        <a:lnSpc>
                          <a:spcPct val="115000"/>
                        </a:lnSpc>
                        <a:spcBef>
                          <a:spcPts val="0"/>
                        </a:spcBef>
                        <a:spcAft>
                          <a:spcPts val="0"/>
                        </a:spcAft>
                      </a:pPr>
                      <a:r>
                        <a:rPr lang="en-US" sz="1800" b="1">
                          <a:solidFill>
                            <a:srgbClr val="000000"/>
                          </a:solidFill>
                          <a:latin typeface="Calibri"/>
                          <a:ea typeface="Times New Roman"/>
                          <a:cs typeface="Calibri"/>
                        </a:rPr>
                        <a:t> </a:t>
                      </a:r>
                      <a:endParaRPr lang="en-US" sz="1800">
                        <a:latin typeface="Calibri"/>
                        <a:ea typeface="Times New Roman"/>
                        <a:cs typeface="Times New Roman"/>
                      </a:endParaRPr>
                    </a:p>
                  </a:txBody>
                  <a:tcPr marL="68580" marR="68580" marT="0" marB="0" vert="vert270" anchor="ctr">
                    <a:lnL>
                      <a:noFill/>
                    </a:lnL>
                    <a:lnR>
                      <a:noFill/>
                    </a:lnR>
                    <a:lnT>
                      <a:noFill/>
                    </a:lnT>
                    <a:lnB w="12700" cap="flat" cmpd="sng" algn="ctr">
                      <a:solidFill>
                        <a:srgbClr val="000000"/>
                      </a:solidFill>
                      <a:prstDash val="solid"/>
                      <a:round/>
                      <a:headEnd type="none" w="med" len="med"/>
                      <a:tailEnd type="none" w="med" len="med"/>
                    </a:lnB>
                    <a:solidFill>
                      <a:srgbClr val="C4BD97"/>
                    </a:solidFill>
                  </a:tcPr>
                </a:tc>
                <a:tc>
                  <a:txBody>
                    <a:bodyPr/>
                    <a:lstStyle/>
                    <a:p>
                      <a:pPr marL="0" marR="0">
                        <a:lnSpc>
                          <a:spcPct val="115000"/>
                        </a:lnSpc>
                        <a:spcBef>
                          <a:spcPts val="0"/>
                        </a:spcBef>
                        <a:spcAft>
                          <a:spcPts val="0"/>
                        </a:spcAft>
                      </a:pPr>
                      <a:r>
                        <a:rPr lang="en-US" sz="1800" dirty="0">
                          <a:solidFill>
                            <a:srgbClr val="000000"/>
                          </a:solidFill>
                          <a:latin typeface="Calibri"/>
                          <a:ea typeface="Times New Roman"/>
                          <a:cs typeface="Calibri"/>
                        </a:rPr>
                        <a:t>Disposal</a:t>
                      </a:r>
                      <a:endParaRPr lang="en-US" sz="1800" dirty="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D97"/>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371600"/>
            <a:ext cx="8229600" cy="4602163"/>
          </a:xfrm>
        </p:spPr>
        <p:txBody>
          <a:bodyPr/>
          <a:lstStyle/>
          <a:p>
            <a:r>
              <a:rPr lang="en-US" sz="2000" dirty="0" smtClean="0"/>
              <a:t>Which NIST special publication supersedes SP 800-30</a:t>
            </a:r>
            <a:br>
              <a:rPr lang="en-US" sz="2000" dirty="0" smtClean="0"/>
            </a:br>
            <a:r>
              <a:rPr lang="en-US" sz="2000" dirty="0" smtClean="0"/>
              <a:t>as the source for guidance on risk management?</a:t>
            </a:r>
          </a:p>
          <a:p>
            <a:r>
              <a:rPr lang="en-US" sz="2000" dirty="0" smtClean="0"/>
              <a:t>What are the four components of the new Risk Management Model?</a:t>
            </a:r>
          </a:p>
          <a:p>
            <a:r>
              <a:rPr lang="en-US" sz="2000" dirty="0" smtClean="0"/>
              <a:t>Give an example of Tier 1 risk.</a:t>
            </a:r>
          </a:p>
          <a:p>
            <a:r>
              <a:rPr lang="en-US" sz="2000" dirty="0" smtClean="0"/>
              <a:t>Which phase of the SDLC should define security requirements?</a:t>
            </a:r>
          </a:p>
          <a:p>
            <a:endParaRPr lang="en-US" dirty="0"/>
          </a:p>
        </p:txBody>
      </p:sp>
      <p:pic>
        <p:nvPicPr>
          <p:cNvPr id="1026" name="Picture 2" descr="C:\Users\Tina\AppData\Local\Microsoft\Windows\Temporary Internet Files\Content.IE5\Q5R7BUOQ\MP9004393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682" y="76200"/>
            <a:ext cx="1597918"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nvGraphicFramePr>
        <p:xfrm>
          <a:off x="762000" y="4267200"/>
          <a:ext cx="7772400" cy="2286000"/>
        </p:xfrm>
        <a:graphic>
          <a:graphicData uri="http://schemas.openxmlformats.org/drawingml/2006/table">
            <a:tbl>
              <a:tblPr/>
              <a:tblGrid>
                <a:gridCol w="7772400"/>
              </a:tblGrid>
              <a:tr h="381000">
                <a:tc>
                  <a:txBody>
                    <a:bodyPr/>
                    <a:lstStyle/>
                    <a:p>
                      <a:pPr algn="l" rtl="0" fontAlgn="t"/>
                      <a:r>
                        <a:rPr lang="en-US" sz="2400" b="0" i="0" u="none" strike="noStrike" dirty="0">
                          <a:solidFill>
                            <a:srgbClr val="000000"/>
                          </a:solidFill>
                          <a:latin typeface="Calibri"/>
                        </a:rPr>
                        <a:t>RMF 1 - Security Categorization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381000">
                <a:tc>
                  <a:txBody>
                    <a:bodyPr/>
                    <a:lstStyle/>
                    <a:p>
                      <a:pPr algn="l" rtl="0" fontAlgn="t"/>
                      <a:r>
                        <a:rPr lang="en-US" sz="2400" b="0" i="0" u="none" strike="noStrike">
                          <a:solidFill>
                            <a:srgbClr val="000000"/>
                          </a:solidFill>
                          <a:latin typeface="Calibri"/>
                        </a:rPr>
                        <a:t>RMF 2 - Security Control Selection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81000">
                <a:tc>
                  <a:txBody>
                    <a:bodyPr/>
                    <a:lstStyle/>
                    <a:p>
                      <a:pPr algn="l" rtl="0" fontAlgn="t"/>
                      <a:r>
                        <a:rPr lang="en-US" sz="2400" b="0" i="0" u="none" strike="noStrike">
                          <a:solidFill>
                            <a:srgbClr val="000000"/>
                          </a:solidFill>
                          <a:latin typeface="Calibri"/>
                        </a:rPr>
                        <a:t>RMF 3 - Security Control Implementation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r h="381000">
                <a:tc>
                  <a:txBody>
                    <a:bodyPr/>
                    <a:lstStyle/>
                    <a:p>
                      <a:pPr algn="l" rtl="0" fontAlgn="t"/>
                      <a:r>
                        <a:rPr lang="en-US" sz="2400" b="0" i="0" u="none" strike="noStrike">
                          <a:solidFill>
                            <a:srgbClr val="000000"/>
                          </a:solidFill>
                          <a:latin typeface="Calibri"/>
                        </a:rPr>
                        <a:t>RMF 4 - Security Control Assessment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381000">
                <a:tc>
                  <a:txBody>
                    <a:bodyPr/>
                    <a:lstStyle/>
                    <a:p>
                      <a:pPr algn="l" rtl="0" fontAlgn="t"/>
                      <a:r>
                        <a:rPr lang="en-US" sz="2400" b="0" i="0" u="none" strike="noStrike">
                          <a:solidFill>
                            <a:srgbClr val="000000"/>
                          </a:solidFill>
                          <a:latin typeface="Calibri"/>
                        </a:rPr>
                        <a:t>RMF 5 - Security Authorization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81000">
                <a:tc>
                  <a:txBody>
                    <a:bodyPr/>
                    <a:lstStyle/>
                    <a:p>
                      <a:pPr algn="l" rtl="0" fontAlgn="t"/>
                      <a:r>
                        <a:rPr lang="en-US" sz="2400" b="0" i="0" u="none" strike="noStrike" dirty="0">
                          <a:solidFill>
                            <a:srgbClr val="000000"/>
                          </a:solidFill>
                          <a:latin typeface="Calibri"/>
                        </a:rPr>
                        <a:t>RMF 6 - Security Control Monitoring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2D69A"/>
                    </a:solidFill>
                  </a:tcPr>
                </a:tc>
              </a:tr>
            </a:tbl>
          </a:graphicData>
        </a:graphic>
      </p:graphicFrame>
      <p:graphicFrame>
        <p:nvGraphicFramePr>
          <p:cNvPr id="6" name="Table 5"/>
          <p:cNvGraphicFramePr>
            <a:graphicFrameLocks noGrp="1"/>
          </p:cNvGraphicFramePr>
          <p:nvPr/>
        </p:nvGraphicFramePr>
        <p:xfrm>
          <a:off x="914400" y="3810000"/>
          <a:ext cx="1447800" cy="314325"/>
        </p:xfrm>
        <a:graphic>
          <a:graphicData uri="http://schemas.openxmlformats.org/drawingml/2006/table">
            <a:tbl>
              <a:tblPr/>
              <a:tblGrid>
                <a:gridCol w="1447800"/>
              </a:tblGrid>
              <a:tr h="209550">
                <a:tc>
                  <a:txBody>
                    <a:bodyPr/>
                    <a:lstStyle/>
                    <a:p>
                      <a:pPr algn="ctr" rtl="0" fontAlgn="ctr"/>
                      <a:r>
                        <a:rPr lang="en-US" sz="2000" b="0" i="0" u="none" strike="noStrike" dirty="0" smtClean="0">
                          <a:solidFill>
                            <a:srgbClr val="000000"/>
                          </a:solidFill>
                          <a:latin typeface="Calibri"/>
                        </a:rPr>
                        <a:t>Initiation</a:t>
                      </a:r>
                      <a:endParaRPr lang="en-US" sz="2000" b="0" i="0" u="none" strike="noStrike" dirty="0">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7" name="Table 6"/>
          <p:cNvGraphicFramePr>
            <a:graphicFrameLocks noGrp="1"/>
          </p:cNvGraphicFramePr>
          <p:nvPr/>
        </p:nvGraphicFramePr>
        <p:xfrm>
          <a:off x="1301750" y="3352800"/>
          <a:ext cx="3422650" cy="314325"/>
        </p:xfrm>
        <a:graphic>
          <a:graphicData uri="http://schemas.openxmlformats.org/drawingml/2006/table">
            <a:tbl>
              <a:tblPr/>
              <a:tblGrid>
                <a:gridCol w="3422650"/>
              </a:tblGrid>
              <a:tr h="209550">
                <a:tc>
                  <a:txBody>
                    <a:bodyPr/>
                    <a:lstStyle/>
                    <a:p>
                      <a:pPr algn="ctr" rtl="0" fontAlgn="ctr"/>
                      <a:r>
                        <a:rPr lang="en-US" sz="2000" b="0" i="0" u="none" strike="noStrike" dirty="0">
                          <a:solidFill>
                            <a:srgbClr val="000000"/>
                          </a:solidFill>
                          <a:latin typeface="Calibri"/>
                        </a:rPr>
                        <a:t>Development/Acquisition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bl>
          </a:graphicData>
        </a:graphic>
      </p:graphicFrame>
      <p:graphicFrame>
        <p:nvGraphicFramePr>
          <p:cNvPr id="8" name="Table 7"/>
          <p:cNvGraphicFramePr>
            <a:graphicFrameLocks noGrp="1"/>
          </p:cNvGraphicFramePr>
          <p:nvPr/>
        </p:nvGraphicFramePr>
        <p:xfrm>
          <a:off x="5257800" y="3352800"/>
          <a:ext cx="2127250" cy="314325"/>
        </p:xfrm>
        <a:graphic>
          <a:graphicData uri="http://schemas.openxmlformats.org/drawingml/2006/table">
            <a:tbl>
              <a:tblPr/>
              <a:tblGrid>
                <a:gridCol w="2127250"/>
              </a:tblGrid>
              <a:tr h="209550">
                <a:tc>
                  <a:txBody>
                    <a:bodyPr/>
                    <a:lstStyle/>
                    <a:p>
                      <a:pPr algn="ctr" rtl="0" fontAlgn="ctr"/>
                      <a:r>
                        <a:rPr lang="en-US" sz="2000" b="0" i="0" u="none" strike="noStrike" dirty="0">
                          <a:solidFill>
                            <a:srgbClr val="000000"/>
                          </a:solidFill>
                          <a:latin typeface="Calibri"/>
                        </a:rPr>
                        <a:t>Implementation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r>
            </a:tbl>
          </a:graphicData>
        </a:graphic>
      </p:graphicFrame>
      <p:graphicFrame>
        <p:nvGraphicFramePr>
          <p:cNvPr id="9" name="Table 8"/>
          <p:cNvGraphicFramePr>
            <a:graphicFrameLocks noGrp="1"/>
          </p:cNvGraphicFramePr>
          <p:nvPr/>
        </p:nvGraphicFramePr>
        <p:xfrm>
          <a:off x="4419600" y="3810000"/>
          <a:ext cx="3327400" cy="314325"/>
        </p:xfrm>
        <a:graphic>
          <a:graphicData uri="http://schemas.openxmlformats.org/drawingml/2006/table">
            <a:tbl>
              <a:tblPr/>
              <a:tblGrid>
                <a:gridCol w="3327400"/>
              </a:tblGrid>
              <a:tr h="209550">
                <a:tc>
                  <a:txBody>
                    <a:bodyPr/>
                    <a:lstStyle/>
                    <a:p>
                      <a:pPr algn="ctr" rtl="0" fontAlgn="ctr"/>
                      <a:r>
                        <a:rPr lang="en-US" sz="2000" b="0" i="0" u="none" strike="noStrike" dirty="0">
                          <a:solidFill>
                            <a:srgbClr val="000000"/>
                          </a:solidFill>
                          <a:latin typeface="Calibri"/>
                        </a:rPr>
                        <a:t>Operation/Maintenance.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bl>
          </a:graphicData>
        </a:graphic>
      </p:graphicFrame>
      <p:graphicFrame>
        <p:nvGraphicFramePr>
          <p:cNvPr id="10" name="Table 9"/>
          <p:cNvGraphicFramePr>
            <a:graphicFrameLocks noGrp="1"/>
          </p:cNvGraphicFramePr>
          <p:nvPr/>
        </p:nvGraphicFramePr>
        <p:xfrm>
          <a:off x="2743200" y="3810000"/>
          <a:ext cx="1371600" cy="314325"/>
        </p:xfrm>
        <a:graphic>
          <a:graphicData uri="http://schemas.openxmlformats.org/drawingml/2006/table">
            <a:tbl>
              <a:tblPr/>
              <a:tblGrid>
                <a:gridCol w="1371600"/>
              </a:tblGrid>
              <a:tr h="209550">
                <a:tc>
                  <a:txBody>
                    <a:bodyPr/>
                    <a:lstStyle/>
                    <a:p>
                      <a:pPr algn="ctr" rtl="0" fontAlgn="ctr"/>
                      <a:r>
                        <a:rPr lang="en-US" sz="2000" b="0" i="0" u="none" strike="noStrike" dirty="0">
                          <a:solidFill>
                            <a:srgbClr val="000000"/>
                          </a:solidFill>
                          <a:latin typeface="Calibri"/>
                        </a:rPr>
                        <a:t>Disposal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bl>
          </a:graphicData>
        </a:graphic>
      </p:graphicFrame>
      <p:sp>
        <p:nvSpPr>
          <p:cNvPr id="11" name="TextBox 10"/>
          <p:cNvSpPr txBox="1"/>
          <p:nvPr/>
        </p:nvSpPr>
        <p:spPr>
          <a:xfrm>
            <a:off x="6019800" y="4508718"/>
            <a:ext cx="2514600" cy="1815882"/>
          </a:xfrm>
          <a:prstGeom prst="rect">
            <a:avLst/>
          </a:prstGeom>
          <a:ln>
            <a:noFill/>
          </a:ln>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dirty="0" smtClean="0">
                <a:solidFill>
                  <a:schemeClr val="bg1">
                    <a:lumMod val="50000"/>
                  </a:schemeClr>
                </a:solidFill>
              </a:rPr>
              <a:t>Place the SDLC Phase within the appropriate RMF step</a:t>
            </a:r>
            <a:endParaRPr lang="en-US" sz="2800" dirty="0">
              <a:solidFill>
                <a:schemeClr val="bg1">
                  <a:lumMod val="50000"/>
                </a:schemeClr>
              </a:solidFill>
            </a:endParaRPr>
          </a:p>
        </p:txBody>
      </p:sp>
      <p:sp>
        <p:nvSpPr>
          <p:cNvPr id="12" name="Rectangle 11"/>
          <p:cNvSpPr/>
          <p:nvPr/>
        </p:nvSpPr>
        <p:spPr>
          <a:xfrm>
            <a:off x="457200" y="3200400"/>
            <a:ext cx="8305800" cy="3581400"/>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650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0"/>
            <a:r>
              <a:rPr lang="en-US" dirty="0" smtClean="0"/>
              <a:t>Information System Boundaries</a:t>
            </a:r>
            <a:endParaRPr lang="en-US" dirty="0"/>
          </a:p>
        </p:txBody>
      </p:sp>
      <p:sp>
        <p:nvSpPr>
          <p:cNvPr id="2" name="Content Placeholder 1"/>
          <p:cNvSpPr>
            <a:spLocks noGrp="1"/>
          </p:cNvSpPr>
          <p:nvPr>
            <p:ph idx="1"/>
          </p:nvPr>
        </p:nvSpPr>
        <p:spPr/>
        <p:txBody>
          <a:bodyPr/>
          <a:lstStyle/>
          <a:p>
            <a:r>
              <a:rPr lang="en-US" dirty="0" smtClean="0"/>
              <a:t>Establishing Information System Boundaries</a:t>
            </a:r>
          </a:p>
          <a:p>
            <a:r>
              <a:rPr lang="en-US" dirty="0" smtClean="0"/>
              <a:t>Boundaries for Complex Information Systems</a:t>
            </a:r>
          </a:p>
          <a:p>
            <a:r>
              <a:rPr lang="en-US" dirty="0" smtClean="0"/>
              <a:t>Changing Technologies and the Effect on Information System Boundaries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Changing Technologies Effect on Information System Boundaries</a:t>
            </a:r>
            <a:endParaRPr lang="en-US" dirty="0"/>
          </a:p>
        </p:txBody>
      </p:sp>
      <p:sp>
        <p:nvSpPr>
          <p:cNvPr id="2" name="Content Placeholder 1"/>
          <p:cNvSpPr>
            <a:spLocks noGrp="1"/>
          </p:cNvSpPr>
          <p:nvPr>
            <p:ph idx="1"/>
          </p:nvPr>
        </p:nvSpPr>
        <p:spPr>
          <a:xfrm>
            <a:off x="609600" y="1981200"/>
            <a:ext cx="8077200" cy="4178491"/>
          </a:xfrm>
        </p:spPr>
        <p:txBody>
          <a:bodyPr/>
          <a:lstStyle/>
          <a:p>
            <a:r>
              <a:rPr lang="en-US" dirty="0" smtClean="0"/>
              <a:t>Dynamic Subsystems</a:t>
            </a:r>
          </a:p>
          <a:p>
            <a:pPr lvl="1"/>
            <a:r>
              <a:rPr lang="en-US" dirty="0" smtClean="0"/>
              <a:t>Net-centric</a:t>
            </a:r>
          </a:p>
          <a:p>
            <a:pPr lvl="1"/>
            <a:r>
              <a:rPr lang="en-US" dirty="0" smtClean="0"/>
              <a:t>Service-oriented Architecture</a:t>
            </a:r>
          </a:p>
          <a:p>
            <a:pPr lvl="1"/>
            <a:r>
              <a:rPr lang="en-US" dirty="0" smtClean="0"/>
              <a:t>Cloud Computing</a:t>
            </a:r>
          </a:p>
          <a:p>
            <a:r>
              <a:rPr lang="en-US" dirty="0" smtClean="0"/>
              <a:t>External Subsystems</a:t>
            </a:r>
          </a:p>
          <a:p>
            <a:pPr lvl="1"/>
            <a:r>
              <a:rPr lang="en-US" dirty="0" smtClean="0"/>
              <a:t>Contractor Systems</a:t>
            </a:r>
          </a:p>
          <a:p>
            <a:r>
              <a:rPr lang="en-US" dirty="0" smtClean="0"/>
              <a:t>Trust Relationships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FedRAMP</a:t>
            </a:r>
            <a:endParaRPr lang="en-US" dirty="0"/>
          </a:p>
        </p:txBody>
      </p:sp>
      <p:sp>
        <p:nvSpPr>
          <p:cNvPr id="3" name="Content Placeholder 2"/>
          <p:cNvSpPr>
            <a:spLocks noGrp="1"/>
          </p:cNvSpPr>
          <p:nvPr>
            <p:ph idx="1"/>
          </p:nvPr>
        </p:nvSpPr>
        <p:spPr/>
        <p:txBody>
          <a:bodyPr>
            <a:normAutofit lnSpcReduction="10000"/>
          </a:bodyPr>
          <a:lstStyle/>
          <a:p>
            <a:r>
              <a:rPr lang="en-US" dirty="0" smtClean="0"/>
              <a:t>Federal Risk and Authorization Management Program</a:t>
            </a:r>
          </a:p>
          <a:p>
            <a:r>
              <a:rPr lang="en-US" dirty="0" smtClean="0"/>
              <a:t>Accelerate the adoption of secure cloud solutions through reuse of assessments and authorizations</a:t>
            </a:r>
          </a:p>
          <a:p>
            <a:r>
              <a:rPr lang="en-US" dirty="0" smtClean="0"/>
              <a:t>Increase confidence in security of cloud solutions</a:t>
            </a:r>
          </a:p>
          <a:p>
            <a:r>
              <a:rPr lang="en-US" dirty="0" smtClean="0"/>
              <a:t>Achieve consistent security authorizations using a baseline set of agreed upon standards and accredited independent third party assessment organizations</a:t>
            </a:r>
          </a:p>
          <a:p>
            <a:r>
              <a:rPr lang="en-US" dirty="0" smtClean="0"/>
              <a:t>Ensure consistent application of existing security practices Increase confidence in security assessments</a:t>
            </a:r>
          </a:p>
          <a:p>
            <a:r>
              <a:rPr lang="en-US" dirty="0" smtClean="0"/>
              <a:t>Increase confidence in security assessments</a:t>
            </a:r>
          </a:p>
          <a:p>
            <a:r>
              <a:rPr lang="en-US" dirty="0" smtClean="0"/>
              <a:t>Increase automation and near real-time data for continuous monitoring</a:t>
            </a:r>
          </a:p>
          <a:p>
            <a:endParaRPr lang="en-US" dirty="0" smtClean="0"/>
          </a:p>
        </p:txBody>
      </p:sp>
      <p:pic>
        <p:nvPicPr>
          <p:cNvPr id="141314" name="Picture 2"/>
          <p:cNvPicPr>
            <a:picLocks noChangeAspect="1" noChangeArrowheads="1"/>
          </p:cNvPicPr>
          <p:nvPr/>
        </p:nvPicPr>
        <p:blipFill>
          <a:blip r:embed="rId3" cstate="print"/>
          <a:srcRect/>
          <a:stretch>
            <a:fillRect/>
          </a:stretch>
        </p:blipFill>
        <p:spPr bwMode="auto">
          <a:xfrm>
            <a:off x="76200" y="43605"/>
            <a:ext cx="1219200" cy="109939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0"/>
            <a:ext cx="8001000" cy="1066800"/>
          </a:xfrm>
        </p:spPr>
        <p:txBody>
          <a:bodyPr>
            <a:normAutofit fontScale="90000"/>
          </a:bodyPr>
          <a:lstStyle/>
          <a:p>
            <a:pPr lvl="0"/>
            <a:r>
              <a:rPr lang="en-US" dirty="0" smtClean="0"/>
              <a:t>Security Control Allocation Options</a:t>
            </a:r>
            <a:endParaRPr lang="en-US" dirty="0"/>
          </a:p>
        </p:txBody>
      </p:sp>
      <p:sp>
        <p:nvSpPr>
          <p:cNvPr id="5" name="Content Placeholder 4"/>
          <p:cNvSpPr>
            <a:spLocks noGrp="1"/>
          </p:cNvSpPr>
          <p:nvPr>
            <p:ph idx="1"/>
          </p:nvPr>
        </p:nvSpPr>
        <p:spPr/>
        <p:txBody>
          <a:bodyPr/>
          <a:lstStyle/>
          <a:p>
            <a:r>
              <a:rPr lang="en-US" dirty="0" smtClean="0"/>
              <a:t>System-specific</a:t>
            </a:r>
          </a:p>
          <a:p>
            <a:r>
              <a:rPr lang="en-US" dirty="0" smtClean="0"/>
              <a:t>Common</a:t>
            </a:r>
          </a:p>
          <a:p>
            <a:r>
              <a:rPr lang="en-US" dirty="0" smtClean="0"/>
              <a:t>Hybrid</a:t>
            </a:r>
          </a:p>
          <a:p>
            <a:r>
              <a:rPr lang="en-US" dirty="0" smtClean="0"/>
              <a:t>Inherited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Roles &amp; Responsibilities</a:t>
            </a:r>
            <a:endParaRPr lang="en-US" dirty="0"/>
          </a:p>
        </p:txBody>
      </p:sp>
      <p:sp>
        <p:nvSpPr>
          <p:cNvPr id="5" name="Text Placeholder 4"/>
          <p:cNvSpPr>
            <a:spLocks noGrp="1"/>
          </p:cNvSpPr>
          <p:nvPr>
            <p:ph type="body" idx="1"/>
          </p:nvPr>
        </p:nvSpPr>
        <p:spPr/>
        <p:txBody>
          <a:bodyPr/>
          <a:lstStyle/>
          <a:p>
            <a:r>
              <a:rPr lang="en-US" dirty="0" smtClean="0"/>
              <a:t>Section C</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FITSP-M Exam Module Objectives</a:t>
            </a:r>
            <a:endParaRPr lang="en-US" dirty="0"/>
          </a:p>
        </p:txBody>
      </p:sp>
      <p:sp>
        <p:nvSpPr>
          <p:cNvPr id="3" name="Content Placeholder 2"/>
          <p:cNvSpPr>
            <a:spLocks noGrp="1"/>
          </p:cNvSpPr>
          <p:nvPr>
            <p:ph idx="1"/>
          </p:nvPr>
        </p:nvSpPr>
        <p:spPr/>
        <p:txBody>
          <a:bodyPr>
            <a:normAutofit/>
          </a:bodyPr>
          <a:lstStyle/>
          <a:p>
            <a:r>
              <a:rPr lang="en-US" dirty="0" smtClean="0"/>
              <a:t>Application Security</a:t>
            </a:r>
          </a:p>
          <a:p>
            <a:r>
              <a:rPr lang="en-US" dirty="0" smtClean="0"/>
              <a:t>Contingency Planning</a:t>
            </a:r>
          </a:p>
          <a:p>
            <a:r>
              <a:rPr lang="en-US" dirty="0" smtClean="0"/>
              <a:t>Data Security</a:t>
            </a:r>
          </a:p>
          <a:p>
            <a:r>
              <a:rPr lang="en-US" dirty="0" smtClean="0"/>
              <a:t>Planning</a:t>
            </a:r>
          </a:p>
          <a:p>
            <a:r>
              <a:rPr lang="en-US" dirty="0" smtClean="0"/>
              <a:t>Risk Assessment</a:t>
            </a:r>
          </a:p>
          <a:p>
            <a:r>
              <a:rPr lang="en-US" dirty="0" smtClean="0"/>
              <a:t>Security Assessments and Authorization</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990600" y="1524000"/>
            <a:ext cx="7334250" cy="48768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lum contrast="40000"/>
          </a:blip>
          <a:srcRect/>
          <a:stretch>
            <a:fillRect/>
          </a:stretch>
        </p:blipFill>
        <p:spPr bwMode="auto">
          <a:xfrm>
            <a:off x="990600" y="1524000"/>
            <a:ext cx="7334250" cy="48768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pPr lvl="0"/>
            <a:r>
              <a:rPr lang="en-US" dirty="0" smtClean="0"/>
              <a:t>Organization-wide </a:t>
            </a:r>
            <a:br>
              <a:rPr lang="en-US" dirty="0" smtClean="0"/>
            </a:br>
            <a:r>
              <a:rPr lang="en-US" dirty="0" smtClean="0"/>
              <a:t>RM Strategy/ New Roles</a:t>
            </a:r>
            <a:endParaRPr lang="en-US" dirty="0"/>
          </a:p>
        </p:txBody>
      </p:sp>
      <p:grpSp>
        <p:nvGrpSpPr>
          <p:cNvPr id="3" name="Group 9"/>
          <p:cNvGrpSpPr/>
          <p:nvPr/>
        </p:nvGrpSpPr>
        <p:grpSpPr>
          <a:xfrm>
            <a:off x="2209800" y="3119735"/>
            <a:ext cx="5410200" cy="2523530"/>
            <a:chOff x="2209800" y="3119735"/>
            <a:chExt cx="5410200" cy="2523530"/>
          </a:xfrm>
        </p:grpSpPr>
        <p:sp>
          <p:nvSpPr>
            <p:cNvPr id="6" name="TextBox 5"/>
            <p:cNvSpPr txBox="1"/>
            <p:nvPr/>
          </p:nvSpPr>
          <p:spPr>
            <a:xfrm>
              <a:off x="2895600" y="3119735"/>
              <a:ext cx="3581400" cy="461665"/>
            </a:xfrm>
            <a:prstGeom prst="rect">
              <a:avLst/>
            </a:prstGeom>
            <a:solidFill>
              <a:srgbClr val="FFFFCC"/>
            </a:solidFill>
          </p:spPr>
          <p:txBody>
            <a:bodyPr wrap="square" rtlCol="0">
              <a:spAutoFit/>
            </a:bodyPr>
            <a:lstStyle/>
            <a:p>
              <a:r>
                <a:rPr lang="en-US" sz="2400" b="1" dirty="0" smtClean="0">
                  <a:solidFill>
                    <a:schemeClr val="accent2">
                      <a:lumMod val="75000"/>
                    </a:schemeClr>
                  </a:solidFill>
                  <a:cs typeface="Arial" pitchFamily="34" charset="0"/>
                </a:rPr>
                <a:t>Risk Executive (function)</a:t>
              </a:r>
              <a:endParaRPr lang="en-US" sz="2400" b="1" dirty="0">
                <a:solidFill>
                  <a:schemeClr val="accent2">
                    <a:lumMod val="75000"/>
                  </a:schemeClr>
                </a:solidFill>
              </a:endParaRPr>
            </a:p>
          </p:txBody>
        </p:sp>
        <p:sp>
          <p:nvSpPr>
            <p:cNvPr id="8" name="TextBox 7"/>
            <p:cNvSpPr txBox="1"/>
            <p:nvPr/>
          </p:nvSpPr>
          <p:spPr>
            <a:xfrm>
              <a:off x="2819400" y="4186535"/>
              <a:ext cx="4038600" cy="461665"/>
            </a:xfrm>
            <a:prstGeom prst="rect">
              <a:avLst/>
            </a:prstGeom>
            <a:solidFill>
              <a:srgbClr val="FFFFCC"/>
            </a:solidFill>
          </p:spPr>
          <p:txBody>
            <a:bodyPr wrap="square" rtlCol="0">
              <a:spAutoFit/>
            </a:bodyPr>
            <a:lstStyle/>
            <a:p>
              <a:r>
                <a:rPr lang="en-US" sz="2400" b="1" dirty="0" smtClean="0">
                  <a:solidFill>
                    <a:schemeClr val="accent2">
                      <a:lumMod val="75000"/>
                    </a:schemeClr>
                  </a:solidFill>
                  <a:cs typeface="Arial" pitchFamily="34" charset="0"/>
                </a:rPr>
                <a:t>Information Security Architect</a:t>
              </a:r>
              <a:endParaRPr lang="en-US" sz="2400" b="1" dirty="0">
                <a:solidFill>
                  <a:schemeClr val="accent2">
                    <a:lumMod val="75000"/>
                  </a:schemeClr>
                </a:solidFill>
              </a:endParaRPr>
            </a:p>
          </p:txBody>
        </p:sp>
        <p:sp>
          <p:nvSpPr>
            <p:cNvPr id="9" name="TextBox 8"/>
            <p:cNvSpPr txBox="1"/>
            <p:nvPr/>
          </p:nvSpPr>
          <p:spPr>
            <a:xfrm>
              <a:off x="2209800" y="5181600"/>
              <a:ext cx="5410200" cy="461665"/>
            </a:xfrm>
            <a:prstGeom prst="rect">
              <a:avLst/>
            </a:prstGeom>
            <a:solidFill>
              <a:srgbClr val="FFFFCC"/>
            </a:solidFill>
          </p:spPr>
          <p:txBody>
            <a:bodyPr wrap="square" rtlCol="0">
              <a:spAutoFit/>
            </a:bodyPr>
            <a:lstStyle/>
            <a:p>
              <a:r>
                <a:rPr lang="en-US" sz="2400" b="1" dirty="0" smtClean="0">
                  <a:solidFill>
                    <a:schemeClr val="accent2">
                      <a:lumMod val="75000"/>
                    </a:schemeClr>
                  </a:solidFill>
                  <a:cs typeface="Arial" pitchFamily="34" charset="0"/>
                </a:rPr>
                <a:t>Information System Security Engineer </a:t>
              </a:r>
              <a:endParaRPr lang="en-US" sz="2400" b="1" dirty="0">
                <a:solidFill>
                  <a:schemeClr val="accent2">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RMF Roles &amp; Responsibilities</a:t>
            </a:r>
            <a:endParaRPr lang="en-US" dirty="0"/>
          </a:p>
        </p:txBody>
      </p:sp>
      <p:sp>
        <p:nvSpPr>
          <p:cNvPr id="3" name="Content Placeholder 2"/>
          <p:cNvSpPr>
            <a:spLocks noGrp="1"/>
          </p:cNvSpPr>
          <p:nvPr>
            <p:ph idx="1"/>
          </p:nvPr>
        </p:nvSpPr>
        <p:spPr>
          <a:xfrm>
            <a:off x="609600" y="1600200"/>
            <a:ext cx="8229600" cy="4724400"/>
          </a:xfrm>
        </p:spPr>
        <p:txBody>
          <a:bodyPr>
            <a:normAutofit fontScale="92500" lnSpcReduction="20000"/>
          </a:bodyPr>
          <a:lstStyle/>
          <a:p>
            <a:r>
              <a:rPr lang="en-US" dirty="0" smtClean="0"/>
              <a:t>Head Of Agency (Chief Executive Officer)</a:t>
            </a:r>
          </a:p>
          <a:p>
            <a:r>
              <a:rPr lang="en-US" dirty="0" smtClean="0"/>
              <a:t>Risk Executive (Function)</a:t>
            </a:r>
          </a:p>
          <a:p>
            <a:r>
              <a:rPr lang="en-US" dirty="0" smtClean="0"/>
              <a:t>Chief Information Officer</a:t>
            </a:r>
          </a:p>
          <a:p>
            <a:r>
              <a:rPr lang="en-US" dirty="0" smtClean="0"/>
              <a:t>Information Owner/Steward</a:t>
            </a:r>
          </a:p>
          <a:p>
            <a:r>
              <a:rPr lang="en-US" dirty="0" smtClean="0"/>
              <a:t>Senior Information Security Officer</a:t>
            </a:r>
          </a:p>
          <a:p>
            <a:r>
              <a:rPr lang="en-US" dirty="0" smtClean="0"/>
              <a:t>Authorizing Official</a:t>
            </a:r>
          </a:p>
          <a:p>
            <a:r>
              <a:rPr lang="en-US" dirty="0" smtClean="0"/>
              <a:t>Authorizing Official Designated Representative</a:t>
            </a:r>
          </a:p>
          <a:p>
            <a:r>
              <a:rPr lang="en-US" dirty="0" smtClean="0"/>
              <a:t>Common Control Provider</a:t>
            </a:r>
          </a:p>
          <a:p>
            <a:r>
              <a:rPr lang="en-US" dirty="0" smtClean="0"/>
              <a:t>Information System Owner</a:t>
            </a:r>
          </a:p>
          <a:p>
            <a:r>
              <a:rPr lang="en-US" dirty="0" smtClean="0"/>
              <a:t>Information System Security Officer</a:t>
            </a:r>
          </a:p>
          <a:p>
            <a:r>
              <a:rPr lang="en-US" dirty="0" smtClean="0"/>
              <a:t>Information Security Architect</a:t>
            </a:r>
          </a:p>
          <a:p>
            <a:r>
              <a:rPr lang="en-US" dirty="0" smtClean="0"/>
              <a:t>Information System Security Engineer</a:t>
            </a:r>
          </a:p>
          <a:p>
            <a:r>
              <a:rPr lang="en-US" dirty="0" smtClean="0"/>
              <a:t>Security Control Assessor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Head Of Agency (Chief Executive Officer)</a:t>
            </a:r>
            <a:endParaRPr lang="en-US" dirty="0"/>
          </a:p>
        </p:txBody>
      </p:sp>
      <p:sp>
        <p:nvSpPr>
          <p:cNvPr id="2" name="Content Placeholder 1"/>
          <p:cNvSpPr>
            <a:spLocks noGrp="1"/>
          </p:cNvSpPr>
          <p:nvPr>
            <p:ph idx="1"/>
          </p:nvPr>
        </p:nvSpPr>
        <p:spPr>
          <a:xfrm>
            <a:off x="457200" y="1481328"/>
            <a:ext cx="8229600" cy="4843272"/>
          </a:xfrm>
        </p:spPr>
        <p:txBody>
          <a:bodyPr>
            <a:normAutofit/>
          </a:bodyPr>
          <a:lstStyle/>
          <a:p>
            <a:r>
              <a:rPr lang="en-US" dirty="0" smtClean="0"/>
              <a:t>Highest-level Senior Official</a:t>
            </a:r>
          </a:p>
          <a:p>
            <a:r>
              <a:rPr lang="en-US" dirty="0" smtClean="0"/>
              <a:t>Overall Responsibility</a:t>
            </a:r>
          </a:p>
          <a:p>
            <a:pPr lvl="1"/>
            <a:r>
              <a:rPr lang="en-US" dirty="0" smtClean="0"/>
              <a:t>Information &amp; Information Systems</a:t>
            </a:r>
          </a:p>
          <a:p>
            <a:r>
              <a:rPr lang="en-US" dirty="0" smtClean="0"/>
              <a:t>Security Integrated with Strategic and Operational Processes</a:t>
            </a:r>
          </a:p>
          <a:p>
            <a:r>
              <a:rPr lang="en-US" dirty="0" smtClean="0"/>
              <a:t>Sufficiently Trained Personnel</a:t>
            </a:r>
          </a:p>
          <a:p>
            <a:r>
              <a:rPr lang="en-US" dirty="0" smtClean="0"/>
              <a:t>Establishes Appropriate Accountability</a:t>
            </a:r>
          </a:p>
          <a:p>
            <a:r>
              <a:rPr lang="en-US" dirty="0" smtClean="0"/>
              <a:t>Provides Active Support</a:t>
            </a:r>
          </a:p>
          <a:p>
            <a:r>
              <a:rPr lang="en-US" dirty="0" smtClean="0"/>
              <a:t>Oversight of Monitoring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Risk Executive (Function)</a:t>
            </a:r>
            <a:endParaRPr lang="en-US" dirty="0"/>
          </a:p>
        </p:txBody>
      </p:sp>
      <p:sp>
        <p:nvSpPr>
          <p:cNvPr id="2" name="Content Placeholder 1"/>
          <p:cNvSpPr>
            <a:spLocks noGrp="1"/>
          </p:cNvSpPr>
          <p:nvPr>
            <p:ph idx="1"/>
          </p:nvPr>
        </p:nvSpPr>
        <p:spPr>
          <a:xfrm>
            <a:off x="457200" y="1676400"/>
            <a:ext cx="8229600" cy="4572000"/>
          </a:xfrm>
        </p:spPr>
        <p:txBody>
          <a:bodyPr>
            <a:normAutofit/>
          </a:bodyPr>
          <a:lstStyle/>
          <a:p>
            <a:r>
              <a:rPr lang="en-US" dirty="0" smtClean="0"/>
              <a:t>Ensures Risk-related Considerations are Organization-wide</a:t>
            </a:r>
          </a:p>
          <a:p>
            <a:r>
              <a:rPr lang="en-US" dirty="0" smtClean="0"/>
              <a:t>Consistent Across Organization</a:t>
            </a:r>
          </a:p>
          <a:p>
            <a:r>
              <a:rPr lang="en-US" dirty="0" smtClean="0"/>
              <a:t>Coordinates with Senior Leadership to:</a:t>
            </a:r>
          </a:p>
          <a:p>
            <a:pPr lvl="1"/>
            <a:r>
              <a:rPr lang="en-US" dirty="0" smtClean="0"/>
              <a:t>Provide Comprehensive Approach</a:t>
            </a:r>
          </a:p>
          <a:p>
            <a:pPr lvl="1"/>
            <a:r>
              <a:rPr lang="en-US" dirty="0" smtClean="0"/>
              <a:t>Develop a Risk Management Strategy</a:t>
            </a:r>
          </a:p>
          <a:p>
            <a:pPr lvl="1"/>
            <a:r>
              <a:rPr lang="en-US" dirty="0" smtClean="0"/>
              <a:t>Facilitate Sharing of Risk Information</a:t>
            </a:r>
          </a:p>
          <a:p>
            <a:pPr lvl="1"/>
            <a:r>
              <a:rPr lang="en-US" dirty="0" smtClean="0"/>
              <a:t>Provides Oversight</a:t>
            </a:r>
          </a:p>
          <a:p>
            <a:pPr lvl="1"/>
            <a:r>
              <a:rPr lang="en-US" dirty="0" smtClean="0"/>
              <a:t>Provide Forum to Consider All  Risk Sources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Chief Information Officer</a:t>
            </a:r>
            <a:endParaRPr lang="en-US" dirty="0"/>
          </a:p>
        </p:txBody>
      </p:sp>
      <p:sp>
        <p:nvSpPr>
          <p:cNvPr id="2" name="Content Placeholder 1"/>
          <p:cNvSpPr>
            <a:spLocks noGrp="1"/>
          </p:cNvSpPr>
          <p:nvPr>
            <p:ph idx="1"/>
          </p:nvPr>
        </p:nvSpPr>
        <p:spPr/>
        <p:txBody>
          <a:bodyPr>
            <a:normAutofit/>
          </a:bodyPr>
          <a:lstStyle/>
          <a:p>
            <a:r>
              <a:rPr lang="en-US" dirty="0" smtClean="0"/>
              <a:t>Designating Senior Information Security Officer</a:t>
            </a:r>
          </a:p>
          <a:p>
            <a:r>
              <a:rPr lang="en-US" dirty="0" smtClean="0"/>
              <a:t>Information Security Policies</a:t>
            </a:r>
          </a:p>
          <a:p>
            <a:r>
              <a:rPr lang="en-US" dirty="0" smtClean="0"/>
              <a:t>Ensuring Adequately Trained Personnel</a:t>
            </a:r>
          </a:p>
          <a:p>
            <a:r>
              <a:rPr lang="en-US" dirty="0" smtClean="0"/>
              <a:t>Assisting Senior Officials with Their Security Responsibilities</a:t>
            </a:r>
          </a:p>
          <a:p>
            <a:r>
              <a:rPr lang="en-US" dirty="0" smtClean="0"/>
              <a:t>Appropriate Allocation of Resources</a:t>
            </a:r>
          </a:p>
          <a:p>
            <a:r>
              <a:rPr lang="en-US" dirty="0" smtClean="0"/>
              <a:t>FISMA Reporting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Information Owner/Steward</a:t>
            </a:r>
            <a:endParaRPr lang="en-US" dirty="0"/>
          </a:p>
        </p:txBody>
      </p:sp>
      <p:sp>
        <p:nvSpPr>
          <p:cNvPr id="2" name="Content Placeholder 1"/>
          <p:cNvSpPr>
            <a:spLocks noGrp="1"/>
          </p:cNvSpPr>
          <p:nvPr>
            <p:ph idx="1"/>
          </p:nvPr>
        </p:nvSpPr>
        <p:spPr/>
        <p:txBody>
          <a:bodyPr/>
          <a:lstStyle/>
          <a:p>
            <a:r>
              <a:rPr lang="en-US" dirty="0" smtClean="0"/>
              <a:t>Authority For Specified Information</a:t>
            </a:r>
          </a:p>
          <a:p>
            <a:r>
              <a:rPr lang="en-US" dirty="0" smtClean="0"/>
              <a:t>May or May Not Be the Same as System Owner</a:t>
            </a:r>
          </a:p>
          <a:p>
            <a:r>
              <a:rPr lang="en-US" dirty="0" smtClean="0"/>
              <a:t>Provide Input to Information System Owners</a:t>
            </a:r>
          </a:p>
          <a:p>
            <a:r>
              <a:rPr lang="en-US" dirty="0" smtClean="0"/>
              <a:t>Rules of Behavior</a:t>
            </a:r>
          </a:p>
          <a:p>
            <a:r>
              <a:rPr lang="en-US" dirty="0" smtClean="0"/>
              <a:t>Single System May Contain Information from Multiple Information Owners/Stewards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Senior Information Security Officer</a:t>
            </a:r>
            <a:endParaRPr lang="en-US" dirty="0"/>
          </a:p>
        </p:txBody>
      </p:sp>
      <p:sp>
        <p:nvSpPr>
          <p:cNvPr id="2" name="Content Placeholder 1"/>
          <p:cNvSpPr>
            <a:spLocks noGrp="1"/>
          </p:cNvSpPr>
          <p:nvPr>
            <p:ph idx="1"/>
          </p:nvPr>
        </p:nvSpPr>
        <p:spPr/>
        <p:txBody>
          <a:bodyPr/>
          <a:lstStyle/>
          <a:p>
            <a:r>
              <a:rPr lang="en-US" dirty="0" smtClean="0"/>
              <a:t>Carries Out the CIO FISMA Responsibilities</a:t>
            </a:r>
          </a:p>
          <a:p>
            <a:r>
              <a:rPr lang="en-US" dirty="0" smtClean="0"/>
              <a:t>Primary Liaison for CIO to Organization’s Senior Officials</a:t>
            </a:r>
          </a:p>
          <a:p>
            <a:r>
              <a:rPr lang="en-US" dirty="0" smtClean="0"/>
              <a:t>Possesses Professional Qualifications</a:t>
            </a:r>
          </a:p>
          <a:p>
            <a:r>
              <a:rPr lang="en-US" dirty="0" smtClean="0"/>
              <a:t>Heads Office that Conducts FISMA Reporting</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Authorizing Official</a:t>
            </a:r>
            <a:endParaRPr lang="en-US" dirty="0"/>
          </a:p>
        </p:txBody>
      </p:sp>
      <p:sp>
        <p:nvSpPr>
          <p:cNvPr id="2" name="Content Placeholder 1"/>
          <p:cNvSpPr>
            <a:spLocks noGrp="1"/>
          </p:cNvSpPr>
          <p:nvPr>
            <p:ph idx="1"/>
          </p:nvPr>
        </p:nvSpPr>
        <p:spPr/>
        <p:txBody>
          <a:bodyPr/>
          <a:lstStyle/>
          <a:p>
            <a:r>
              <a:rPr lang="en-US" dirty="0" smtClean="0"/>
              <a:t>Formally Assumes Responsibility</a:t>
            </a:r>
          </a:p>
          <a:p>
            <a:r>
              <a:rPr lang="en-US" dirty="0" smtClean="0"/>
              <a:t>Budgetary Oversight</a:t>
            </a:r>
          </a:p>
          <a:p>
            <a:r>
              <a:rPr lang="en-US" dirty="0" smtClean="0"/>
              <a:t>Accountable for Security Risks</a:t>
            </a:r>
          </a:p>
          <a:p>
            <a:r>
              <a:rPr lang="en-US" dirty="0" smtClean="0"/>
              <a:t>Senior Management Position</a:t>
            </a:r>
          </a:p>
          <a:p>
            <a:r>
              <a:rPr lang="en-US" dirty="0" smtClean="0"/>
              <a:t>Approve Security Plans and Plan of Actions and Milestones (POAMs)</a:t>
            </a:r>
          </a:p>
          <a:p>
            <a:r>
              <a:rPr lang="en-US" dirty="0" smtClean="0"/>
              <a:t>Information System May Involve Multiple Authorizing Officials</a:t>
            </a:r>
          </a:p>
          <a:p>
            <a:r>
              <a:rPr lang="en-US" dirty="0" smtClean="0"/>
              <a:t>Authorizing Official Designated Representative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Common Control Provider</a:t>
            </a:r>
            <a:endParaRPr lang="en-US" dirty="0"/>
          </a:p>
        </p:txBody>
      </p:sp>
      <p:sp>
        <p:nvSpPr>
          <p:cNvPr id="2" name="Content Placeholder 1"/>
          <p:cNvSpPr>
            <a:spLocks noGrp="1"/>
          </p:cNvSpPr>
          <p:nvPr>
            <p:ph idx="1"/>
          </p:nvPr>
        </p:nvSpPr>
        <p:spPr/>
        <p:txBody>
          <a:bodyPr/>
          <a:lstStyle/>
          <a:p>
            <a:r>
              <a:rPr lang="en-US" dirty="0" smtClean="0"/>
              <a:t>Documenting Common Controls</a:t>
            </a:r>
          </a:p>
          <a:p>
            <a:r>
              <a:rPr lang="en-US" dirty="0" smtClean="0"/>
              <a:t>Validating Required Control Assessments</a:t>
            </a:r>
          </a:p>
          <a:p>
            <a:r>
              <a:rPr lang="en-US" dirty="0" smtClean="0"/>
              <a:t>Documenting Assessment Findings in SAR</a:t>
            </a:r>
          </a:p>
          <a:p>
            <a:r>
              <a:rPr lang="en-US" dirty="0" smtClean="0"/>
              <a:t>Producing POAMs</a:t>
            </a:r>
          </a:p>
          <a:p>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Information System Owner</a:t>
            </a:r>
            <a:endParaRPr lang="en-US" dirty="0"/>
          </a:p>
        </p:txBody>
      </p:sp>
      <p:sp>
        <p:nvSpPr>
          <p:cNvPr id="2" name="Content Placeholder 1"/>
          <p:cNvSpPr>
            <a:spLocks noGrp="1"/>
          </p:cNvSpPr>
          <p:nvPr>
            <p:ph idx="1"/>
          </p:nvPr>
        </p:nvSpPr>
        <p:spPr>
          <a:xfrm>
            <a:off x="457200" y="1481328"/>
            <a:ext cx="8229600" cy="4767072"/>
          </a:xfrm>
        </p:spPr>
        <p:txBody>
          <a:bodyPr>
            <a:normAutofit/>
          </a:bodyPr>
          <a:lstStyle/>
          <a:p>
            <a:r>
              <a:rPr lang="en-US" dirty="0" smtClean="0"/>
              <a:t>Aka Program Manager</a:t>
            </a:r>
          </a:p>
          <a:p>
            <a:r>
              <a:rPr lang="en-US" dirty="0" smtClean="0"/>
              <a:t>Focal Point for Information System (IS)</a:t>
            </a:r>
          </a:p>
          <a:p>
            <a:r>
              <a:rPr lang="en-US" dirty="0" smtClean="0"/>
              <a:t>Responsible for IS throughout the SDLC</a:t>
            </a:r>
          </a:p>
          <a:p>
            <a:r>
              <a:rPr lang="en-US" dirty="0" smtClean="0"/>
              <a:t>Addressing The Operational Interests of User Community</a:t>
            </a:r>
          </a:p>
          <a:p>
            <a:r>
              <a:rPr lang="en-US" dirty="0" smtClean="0"/>
              <a:t>Ensuring Compliance with Information Security Requirements</a:t>
            </a:r>
          </a:p>
          <a:p>
            <a:r>
              <a:rPr lang="en-US" dirty="0" smtClean="0"/>
              <a:t>SSP, Development and Maintenance</a:t>
            </a:r>
          </a:p>
          <a:p>
            <a:r>
              <a:rPr lang="en-US" dirty="0" smtClean="0"/>
              <a:t>Deciding Who Has Access to System</a:t>
            </a:r>
          </a:p>
          <a:p>
            <a:r>
              <a:rPr lang="en-US" dirty="0" smtClean="0"/>
              <a:t>Works with Assessor to Remediate Deficiencies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Management Framework</a:t>
            </a:r>
            <a:br>
              <a:rPr lang="en-US" dirty="0" smtClean="0"/>
            </a:br>
            <a:r>
              <a:rPr lang="en-US" dirty="0" smtClean="0"/>
              <a:t>Overview</a:t>
            </a:r>
            <a:endParaRPr lang="en-US" dirty="0"/>
          </a:p>
        </p:txBody>
      </p:sp>
      <p:sp>
        <p:nvSpPr>
          <p:cNvPr id="3" name="Content Placeholder 2"/>
          <p:cNvSpPr>
            <a:spLocks noGrp="1"/>
          </p:cNvSpPr>
          <p:nvPr>
            <p:ph idx="1"/>
          </p:nvPr>
        </p:nvSpPr>
        <p:spPr>
          <a:xfrm>
            <a:off x="457200" y="1524000"/>
            <a:ext cx="8229600" cy="5334000"/>
          </a:xfrm>
        </p:spPr>
        <p:txBody>
          <a:bodyPr>
            <a:normAutofit/>
          </a:bodyPr>
          <a:lstStyle/>
          <a:p>
            <a:r>
              <a:rPr lang="en-US" dirty="0" smtClean="0"/>
              <a:t>Section A:  SP 800-37r1</a:t>
            </a:r>
          </a:p>
          <a:p>
            <a:pPr lvl="1"/>
            <a:r>
              <a:rPr lang="en-US" dirty="0" smtClean="0"/>
              <a:t>Evolution of Risk Management</a:t>
            </a:r>
          </a:p>
          <a:p>
            <a:pPr lvl="1"/>
            <a:r>
              <a:rPr lang="en-US" dirty="0" smtClean="0"/>
              <a:t>International and National Standards</a:t>
            </a:r>
          </a:p>
          <a:p>
            <a:pPr lvl="1"/>
            <a:r>
              <a:rPr lang="en-US" dirty="0" smtClean="0"/>
              <a:t>Components of Risk Management</a:t>
            </a:r>
          </a:p>
          <a:p>
            <a:r>
              <a:rPr lang="en-US" smtClean="0"/>
              <a:t>Section </a:t>
            </a:r>
            <a:r>
              <a:rPr lang="en-US" dirty="0" smtClean="0"/>
              <a:t>B:  Risk Management Framework (RMF)</a:t>
            </a:r>
          </a:p>
          <a:p>
            <a:pPr lvl="1"/>
            <a:r>
              <a:rPr lang="en-US" dirty="0" smtClean="0"/>
              <a:t>Characteristics of RMF</a:t>
            </a:r>
          </a:p>
          <a:p>
            <a:pPr lvl="1"/>
            <a:r>
              <a:rPr lang="en-US" dirty="0" smtClean="0"/>
              <a:t>The Fundamentals of RMF</a:t>
            </a:r>
          </a:p>
          <a:p>
            <a:r>
              <a:rPr lang="en-US" dirty="0" smtClean="0"/>
              <a:t>Section C:  Roles &amp; Responsibilities</a:t>
            </a:r>
          </a:p>
          <a:p>
            <a:r>
              <a:rPr lang="en-US" dirty="0" smtClean="0"/>
              <a:t>Section D:  Steps in the RMF Process</a:t>
            </a:r>
          </a:p>
          <a:p>
            <a:pPr>
              <a:buNone/>
            </a:pPr>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Information System Security Officer</a:t>
            </a:r>
            <a:endParaRPr lang="en-US" dirty="0"/>
          </a:p>
        </p:txBody>
      </p:sp>
      <p:sp>
        <p:nvSpPr>
          <p:cNvPr id="2" name="Content Placeholder 1"/>
          <p:cNvSpPr>
            <a:spLocks noGrp="1"/>
          </p:cNvSpPr>
          <p:nvPr>
            <p:ph idx="1"/>
          </p:nvPr>
        </p:nvSpPr>
        <p:spPr/>
        <p:txBody>
          <a:bodyPr>
            <a:normAutofit/>
          </a:bodyPr>
          <a:lstStyle/>
          <a:p>
            <a:r>
              <a:rPr lang="en-US" dirty="0" smtClean="0"/>
              <a:t>Ensures Appropriate Security Posture</a:t>
            </a:r>
          </a:p>
          <a:p>
            <a:r>
              <a:rPr lang="en-US" dirty="0" smtClean="0"/>
              <a:t>Principal Advisor</a:t>
            </a:r>
          </a:p>
          <a:p>
            <a:r>
              <a:rPr lang="en-US" dirty="0" smtClean="0"/>
              <a:t>Day-to-Day Security Operations</a:t>
            </a:r>
          </a:p>
          <a:p>
            <a:pPr lvl="1"/>
            <a:r>
              <a:rPr lang="en-US" dirty="0" smtClean="0"/>
              <a:t>Environmental</a:t>
            </a:r>
          </a:p>
          <a:p>
            <a:pPr lvl="1"/>
            <a:r>
              <a:rPr lang="en-US" dirty="0" smtClean="0"/>
              <a:t>Physical</a:t>
            </a:r>
          </a:p>
          <a:p>
            <a:pPr lvl="1"/>
            <a:r>
              <a:rPr lang="en-US" dirty="0" smtClean="0"/>
              <a:t>Personnel</a:t>
            </a:r>
          </a:p>
          <a:p>
            <a:pPr lvl="1"/>
            <a:r>
              <a:rPr lang="en-US" dirty="0" smtClean="0"/>
              <a:t>Incident Handling</a:t>
            </a:r>
          </a:p>
          <a:p>
            <a:pPr lvl="1"/>
            <a:r>
              <a:rPr lang="en-US" dirty="0" smtClean="0"/>
              <a:t>Training and Awareness</a:t>
            </a:r>
          </a:p>
          <a:p>
            <a:r>
              <a:rPr lang="en-US" dirty="0" smtClean="0"/>
              <a:t>Policies and Procedures</a:t>
            </a:r>
          </a:p>
          <a:p>
            <a:r>
              <a:rPr lang="en-US" dirty="0" smtClean="0"/>
              <a:t>Active System Monitoring</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Information Security Architect</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Security Requirements Adequately Addressed In Enterprise Architecture</a:t>
            </a:r>
          </a:p>
          <a:p>
            <a:pPr lvl="1"/>
            <a:r>
              <a:rPr lang="en-US" dirty="0" smtClean="0"/>
              <a:t>Reference Models</a:t>
            </a:r>
          </a:p>
          <a:p>
            <a:pPr lvl="1"/>
            <a:r>
              <a:rPr lang="en-US" dirty="0" smtClean="0"/>
              <a:t>Segment And Solution Architectures</a:t>
            </a:r>
          </a:p>
          <a:p>
            <a:pPr lvl="1"/>
            <a:r>
              <a:rPr lang="en-US" dirty="0" smtClean="0"/>
              <a:t>Resulting Information Systems</a:t>
            </a:r>
          </a:p>
          <a:p>
            <a:r>
              <a:rPr lang="en-US" dirty="0" smtClean="0"/>
              <a:t>Liaison Between The Enterprise Architect And Information System Security Engineer</a:t>
            </a:r>
          </a:p>
          <a:p>
            <a:r>
              <a:rPr lang="en-US" dirty="0" smtClean="0"/>
              <a:t>Advisor to Senior Officials</a:t>
            </a:r>
          </a:p>
          <a:p>
            <a:pPr lvl="1"/>
            <a:r>
              <a:rPr lang="en-US" dirty="0" smtClean="0"/>
              <a:t>System Boundaries</a:t>
            </a:r>
          </a:p>
          <a:p>
            <a:pPr lvl="1"/>
            <a:r>
              <a:rPr lang="en-US" dirty="0" smtClean="0"/>
              <a:t>Assessing Severity of Deficiencies </a:t>
            </a:r>
          </a:p>
          <a:p>
            <a:pPr lvl="1"/>
            <a:r>
              <a:rPr lang="en-US" dirty="0" smtClean="0"/>
              <a:t>POAMs</a:t>
            </a:r>
          </a:p>
          <a:p>
            <a:pPr lvl="1"/>
            <a:r>
              <a:rPr lang="en-US" dirty="0" smtClean="0"/>
              <a:t>Risk Mitigation Approaches</a:t>
            </a:r>
          </a:p>
          <a:p>
            <a:pPr lvl="1"/>
            <a:r>
              <a:rPr lang="en-US" dirty="0" smtClean="0"/>
              <a:t>Security Alerts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Information System Security Engineer</a:t>
            </a:r>
            <a:endParaRPr lang="en-US" dirty="0"/>
          </a:p>
        </p:txBody>
      </p:sp>
      <p:sp>
        <p:nvSpPr>
          <p:cNvPr id="5" name="Content Placeholder 4"/>
          <p:cNvSpPr>
            <a:spLocks noGrp="1"/>
          </p:cNvSpPr>
          <p:nvPr>
            <p:ph idx="1"/>
          </p:nvPr>
        </p:nvSpPr>
        <p:spPr>
          <a:xfrm>
            <a:off x="1295400" y="4038600"/>
            <a:ext cx="7391400" cy="1968691"/>
          </a:xfrm>
        </p:spPr>
        <p:txBody>
          <a:bodyPr/>
          <a:lstStyle/>
          <a:p>
            <a:r>
              <a:rPr lang="en-US" dirty="0" smtClean="0"/>
              <a:t>Part of the Development Team</a:t>
            </a:r>
          </a:p>
          <a:p>
            <a:r>
              <a:rPr lang="en-US" dirty="0" smtClean="0"/>
              <a:t>Employ Security Control Best Practices</a:t>
            </a:r>
          </a:p>
          <a:p>
            <a:r>
              <a:rPr lang="en-US" dirty="0" smtClean="0"/>
              <a:t>Coordinate Security-related Activities</a:t>
            </a:r>
            <a:endParaRPr lang="en-US" dirty="0"/>
          </a:p>
        </p:txBody>
      </p:sp>
      <p:sp>
        <p:nvSpPr>
          <p:cNvPr id="4" name="TextBox 3"/>
          <p:cNvSpPr txBox="1"/>
          <p:nvPr/>
        </p:nvSpPr>
        <p:spPr>
          <a:xfrm>
            <a:off x="1371600" y="1600200"/>
            <a:ext cx="6248400" cy="2246769"/>
          </a:xfrm>
          <a:prstGeom prst="rect">
            <a:avLst/>
          </a:prstGeom>
          <a:noFill/>
        </p:spPr>
        <p:txBody>
          <a:bodyPr wrap="square" rtlCol="0">
            <a:spAutoFit/>
          </a:bodyPr>
          <a:lstStyle/>
          <a:p>
            <a:r>
              <a:rPr lang="en-US" sz="2000" b="1" u="sng" dirty="0" smtClean="0">
                <a:latin typeface="Calibri" pitchFamily="34" charset="0"/>
              </a:rPr>
              <a:t>Information System Security Engineering:  </a:t>
            </a:r>
            <a:r>
              <a:rPr lang="en-US" sz="2000" dirty="0" smtClean="0">
                <a:latin typeface="Calibri" pitchFamily="34" charset="0"/>
              </a:rPr>
              <a:t>A process that captures and refines information security requirements and ensures that the requirements are effectively integrated into information technology component products and information systems through purposeful security architecting, design, development, and</a:t>
            </a:r>
          </a:p>
          <a:p>
            <a:r>
              <a:rPr lang="en-US" sz="2000" dirty="0" smtClean="0">
                <a:latin typeface="Calibri" pitchFamily="34" charset="0"/>
              </a:rPr>
              <a:t>configuration.</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smtClean="0"/>
              <a:t>Security Control Assessor</a:t>
            </a:r>
            <a:endParaRPr lang="en-US" dirty="0"/>
          </a:p>
        </p:txBody>
      </p:sp>
      <p:sp>
        <p:nvSpPr>
          <p:cNvPr id="2" name="Content Placeholder 1"/>
          <p:cNvSpPr>
            <a:spLocks noGrp="1"/>
          </p:cNvSpPr>
          <p:nvPr>
            <p:ph idx="1"/>
          </p:nvPr>
        </p:nvSpPr>
        <p:spPr/>
        <p:txBody>
          <a:bodyPr/>
          <a:lstStyle/>
          <a:p>
            <a:r>
              <a:rPr lang="en-US" dirty="0" smtClean="0"/>
              <a:t>Conduct SSP Assessments</a:t>
            </a:r>
          </a:p>
          <a:p>
            <a:r>
              <a:rPr lang="en-US" dirty="0" smtClean="0"/>
              <a:t>Conduct Control Assessments</a:t>
            </a:r>
          </a:p>
          <a:p>
            <a:r>
              <a:rPr lang="en-US" dirty="0" smtClean="0"/>
              <a:t>Provide Assessment of Deficiencies</a:t>
            </a:r>
          </a:p>
          <a:p>
            <a:r>
              <a:rPr lang="en-US" dirty="0" smtClean="0"/>
              <a:t>Recommend Corrective Action</a:t>
            </a:r>
          </a:p>
          <a:p>
            <a:r>
              <a:rPr lang="en-US" dirty="0" smtClean="0"/>
              <a:t>Prepare SAR (Security Assessment Report)</a:t>
            </a:r>
          </a:p>
          <a:p>
            <a:endParaRPr lang="en-US" dirty="0" smtClean="0"/>
          </a:p>
          <a:p>
            <a:r>
              <a:rPr lang="en-US" dirty="0" smtClean="0"/>
              <a:t>Assessor Independence</a:t>
            </a:r>
          </a:p>
          <a:p>
            <a:pPr lvl="1"/>
            <a:r>
              <a:rPr lang="en-US" dirty="0" smtClean="0"/>
              <a:t>Unbiased Assessment Process</a:t>
            </a:r>
          </a:p>
          <a:p>
            <a:pPr lvl="1"/>
            <a:r>
              <a:rPr lang="en-US" dirty="0" smtClean="0"/>
              <a:t>Objective Information for Risk Determination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524000"/>
            <a:ext cx="8229600" cy="5105400"/>
          </a:xfrm>
        </p:spPr>
        <p:txBody>
          <a:bodyPr>
            <a:normAutofit fontScale="92500" lnSpcReduction="10000"/>
          </a:bodyPr>
          <a:lstStyle/>
          <a:p>
            <a:r>
              <a:rPr lang="en-US" dirty="0" smtClean="0"/>
              <a:t>What establishes the scope of protection for organizational information systems?</a:t>
            </a:r>
          </a:p>
          <a:p>
            <a:r>
              <a:rPr lang="en-US" dirty="0" smtClean="0"/>
              <a:t>What is the difference between a dynamic subsystem and an external subsystem.</a:t>
            </a:r>
          </a:p>
          <a:p>
            <a:r>
              <a:rPr lang="en-US" dirty="0" smtClean="0"/>
              <a:t>What program uses a “do once, use many times” framework that will save cost, time, and staff required to conduct redundant agency security assessments.</a:t>
            </a:r>
          </a:p>
          <a:p>
            <a:r>
              <a:rPr lang="en-US" dirty="0" smtClean="0"/>
              <a:t>Which RMF role helps to ensure that risk-related considerations for individual information systems are viewed from an organization-wide perspective?</a:t>
            </a:r>
          </a:p>
          <a:p>
            <a:r>
              <a:rPr lang="en-US" dirty="0" smtClean="0"/>
              <a:t>Which RMF role is responsible for ensuring that the information security requirements necessary to protect the organization’s core missions and business processes are adequately addressed in all aspects of enterprise architecture?</a:t>
            </a:r>
          </a:p>
          <a:p>
            <a:endParaRPr lang="en-US" dirty="0"/>
          </a:p>
        </p:txBody>
      </p:sp>
      <p:pic>
        <p:nvPicPr>
          <p:cNvPr id="1026" name="Picture 2" descr="C:\Users\Tina\AppData\Local\Microsoft\Windows\Temporary Internet Files\Content.IE5\Q5R7BUOQ\MP90043939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682" y="76200"/>
            <a:ext cx="1597918"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50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the RMF Process</a:t>
            </a:r>
            <a:endParaRPr lang="en-US" dirty="0"/>
          </a:p>
        </p:txBody>
      </p:sp>
      <p:sp>
        <p:nvSpPr>
          <p:cNvPr id="5" name="Text Placeholder 4"/>
          <p:cNvSpPr>
            <a:spLocks noGrp="1"/>
          </p:cNvSpPr>
          <p:nvPr>
            <p:ph type="body" idx="1"/>
          </p:nvPr>
        </p:nvSpPr>
        <p:spPr/>
        <p:txBody>
          <a:bodyPr/>
          <a:lstStyle/>
          <a:p>
            <a:r>
              <a:rPr lang="en-US" dirty="0" smtClean="0"/>
              <a:t>Section D</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Risk Management Process</a:t>
            </a:r>
            <a:endParaRPr lang="en-US" dirty="0"/>
          </a:p>
        </p:txBody>
      </p:sp>
      <p:sp>
        <p:nvSpPr>
          <p:cNvPr id="3" name="Content Placeholder 2"/>
          <p:cNvSpPr>
            <a:spLocks noGrp="1"/>
          </p:cNvSpPr>
          <p:nvPr>
            <p:ph idx="1"/>
          </p:nvPr>
        </p:nvSpPr>
        <p:spPr/>
        <p:txBody>
          <a:bodyPr/>
          <a:lstStyle/>
          <a:p>
            <a:r>
              <a:rPr lang="en-US" dirty="0" smtClean="0"/>
              <a:t>Well-defined, Risk-related Tasks</a:t>
            </a:r>
          </a:p>
          <a:p>
            <a:pPr lvl="1"/>
            <a:r>
              <a:rPr lang="en-US" dirty="0" smtClean="0"/>
              <a:t>Sequential</a:t>
            </a:r>
          </a:p>
          <a:p>
            <a:pPr lvl="1"/>
            <a:r>
              <a:rPr lang="en-US" dirty="0" smtClean="0"/>
              <a:t>Iterative</a:t>
            </a:r>
          </a:p>
          <a:p>
            <a:r>
              <a:rPr lang="en-US" dirty="0" smtClean="0"/>
              <a:t>Clearly Defined Roles</a:t>
            </a:r>
          </a:p>
          <a:p>
            <a:r>
              <a:rPr lang="en-US" dirty="0" smtClean="0"/>
              <a:t>Tight Integration with SDLC</a:t>
            </a:r>
          </a:p>
          <a:p>
            <a:r>
              <a:rPr lang="en-US" dirty="0" smtClean="0"/>
              <a:t>Milestone Checkpoints</a:t>
            </a:r>
          </a:p>
          <a:p>
            <a:r>
              <a:rPr lang="en-US" dirty="0" smtClean="0"/>
              <a:t>Level of Effort</a:t>
            </a:r>
          </a:p>
          <a:p>
            <a:pPr lvl="1"/>
            <a:r>
              <a:rPr lang="en-US" dirty="0" smtClean="0"/>
              <a:t>Importance/Criticality of a System</a:t>
            </a:r>
          </a:p>
          <a:p>
            <a:pPr lvl="1"/>
            <a:r>
              <a:rPr lang="en-US" dirty="0" smtClean="0"/>
              <a:t>Categorization, The First Step…</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Steps of the RMF</a:t>
            </a:r>
            <a:endParaRPr lang="en-US" dirty="0"/>
          </a:p>
        </p:txBody>
      </p:sp>
      <p:sp>
        <p:nvSpPr>
          <p:cNvPr id="2" name="Content Placeholder 1"/>
          <p:cNvSpPr>
            <a:spLocks noGrp="1"/>
          </p:cNvSpPr>
          <p:nvPr>
            <p:ph idx="1"/>
          </p:nvPr>
        </p:nvSpPr>
        <p:spPr>
          <a:xfrm>
            <a:off x="457200" y="1612709"/>
            <a:ext cx="8229600" cy="4483291"/>
          </a:xfrm>
        </p:spPr>
        <p:txBody>
          <a:bodyPr>
            <a:normAutofit/>
          </a:bodyPr>
          <a:lstStyle/>
          <a:p>
            <a:pPr rtl="0" eaLnBrk="1" latinLnBrk="0" hangingPunct="1"/>
            <a:r>
              <a:rPr kumimoji="0" lang="en-US" sz="2700" kern="1200" dirty="0" smtClean="0">
                <a:solidFill>
                  <a:schemeClr val="tx1"/>
                </a:solidFill>
                <a:latin typeface="+mn-lt"/>
                <a:ea typeface="+mn-ea"/>
                <a:cs typeface="+mn-cs"/>
              </a:rPr>
              <a:t>Step 1 – Categorize Information System</a:t>
            </a:r>
            <a:endParaRPr lang="en-US" sz="2700" dirty="0" smtClean="0"/>
          </a:p>
          <a:p>
            <a:pPr rtl="0" eaLnBrk="1" latinLnBrk="0" hangingPunct="1"/>
            <a:r>
              <a:rPr kumimoji="0" lang="en-US" sz="2700" kern="1200" dirty="0" smtClean="0">
                <a:solidFill>
                  <a:schemeClr val="tx1"/>
                </a:solidFill>
                <a:latin typeface="+mn-lt"/>
                <a:ea typeface="+mn-ea"/>
                <a:cs typeface="+mn-cs"/>
              </a:rPr>
              <a:t>Step 2 – Select Security Controls</a:t>
            </a:r>
            <a:endParaRPr lang="en-US" dirty="0" smtClean="0"/>
          </a:p>
          <a:p>
            <a:pPr rtl="0" eaLnBrk="1" latinLnBrk="0" hangingPunct="1"/>
            <a:r>
              <a:rPr kumimoji="0" lang="en-US" sz="2700" kern="1200" dirty="0" smtClean="0">
                <a:solidFill>
                  <a:schemeClr val="tx1"/>
                </a:solidFill>
                <a:latin typeface="+mn-lt"/>
                <a:ea typeface="+mn-ea"/>
                <a:cs typeface="+mn-cs"/>
              </a:rPr>
              <a:t>Step 3 – Implement Security Controls</a:t>
            </a:r>
            <a:br>
              <a:rPr kumimoji="0" lang="en-US" sz="2700" kern="1200" dirty="0" smtClean="0">
                <a:solidFill>
                  <a:schemeClr val="tx1"/>
                </a:solidFill>
                <a:latin typeface="+mn-lt"/>
                <a:ea typeface="+mn-ea"/>
                <a:cs typeface="+mn-cs"/>
              </a:rPr>
            </a:br>
            <a:endParaRPr lang="en-US" dirty="0" smtClean="0"/>
          </a:p>
          <a:p>
            <a:pPr rtl="0" eaLnBrk="1" latinLnBrk="0" hangingPunct="1"/>
            <a:r>
              <a:rPr kumimoji="0" lang="en-US" sz="2700" kern="1200" dirty="0" smtClean="0">
                <a:solidFill>
                  <a:schemeClr val="tx1"/>
                </a:solidFill>
                <a:latin typeface="+mn-lt"/>
                <a:ea typeface="+mn-ea"/>
                <a:cs typeface="+mn-cs"/>
              </a:rPr>
              <a:t>Step 4 – Assess Security Controls</a:t>
            </a:r>
            <a:endParaRPr lang="en-US" dirty="0" smtClean="0"/>
          </a:p>
          <a:p>
            <a:pPr rtl="0" eaLnBrk="1" latinLnBrk="0" hangingPunct="1"/>
            <a:r>
              <a:rPr kumimoji="0" lang="en-US" sz="2700" kern="1200" dirty="0" smtClean="0">
                <a:solidFill>
                  <a:schemeClr val="tx1"/>
                </a:solidFill>
                <a:latin typeface="+mn-lt"/>
                <a:ea typeface="+mn-ea"/>
                <a:cs typeface="+mn-cs"/>
              </a:rPr>
              <a:t>Step 5 – Authorize Information System</a:t>
            </a:r>
            <a:endParaRPr lang="en-US" dirty="0" smtClean="0"/>
          </a:p>
          <a:p>
            <a:pPr rtl="0" eaLnBrk="1" latinLnBrk="0" hangingPunct="1"/>
            <a:r>
              <a:rPr kumimoji="0" lang="en-US" sz="2700" kern="1200" dirty="0" smtClean="0">
                <a:solidFill>
                  <a:schemeClr val="tx1"/>
                </a:solidFill>
                <a:latin typeface="+mn-lt"/>
                <a:ea typeface="+mn-ea"/>
                <a:cs typeface="+mn-cs"/>
              </a:rPr>
              <a:t>Step 6 – Monitor Security Controls</a:t>
            </a:r>
          </a:p>
        </p:txBody>
      </p:sp>
      <p:sp>
        <p:nvSpPr>
          <p:cNvPr id="4" name="Right Brace 3"/>
          <p:cNvSpPr/>
          <p:nvPr/>
        </p:nvSpPr>
        <p:spPr>
          <a:xfrm>
            <a:off x="7315200" y="1524000"/>
            <a:ext cx="53340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7772400" y="1905000"/>
            <a:ext cx="1371600" cy="646331"/>
          </a:xfrm>
          <a:prstGeom prst="rect">
            <a:avLst/>
          </a:prstGeom>
          <a:noFill/>
        </p:spPr>
        <p:txBody>
          <a:bodyPr wrap="square" rtlCol="0">
            <a:spAutoFit/>
          </a:bodyPr>
          <a:lstStyle/>
          <a:p>
            <a:r>
              <a:rPr lang="en-US" dirty="0" smtClean="0"/>
              <a:t>Gap Analysis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Step 1 – Categorize Information System</a:t>
            </a:r>
            <a:endParaRPr lang="en-US" dirty="0"/>
          </a:p>
        </p:txBody>
      </p:sp>
      <p:sp>
        <p:nvSpPr>
          <p:cNvPr id="2" name="Content Placeholder 1"/>
          <p:cNvSpPr>
            <a:spLocks noGrp="1"/>
          </p:cNvSpPr>
          <p:nvPr>
            <p:ph idx="1"/>
          </p:nvPr>
        </p:nvSpPr>
        <p:spPr>
          <a:xfrm>
            <a:off x="762000" y="1905000"/>
            <a:ext cx="7696200" cy="1600201"/>
          </a:xfrm>
        </p:spPr>
        <p:txBody>
          <a:bodyPr/>
          <a:lstStyle/>
          <a:p>
            <a:r>
              <a:rPr lang="en-US" dirty="0" smtClean="0"/>
              <a:t>Security Categorization</a:t>
            </a:r>
          </a:p>
          <a:p>
            <a:r>
              <a:rPr lang="en-US" dirty="0" smtClean="0"/>
              <a:t>Information System Description</a:t>
            </a:r>
          </a:p>
          <a:p>
            <a:r>
              <a:rPr lang="en-US" dirty="0" smtClean="0"/>
              <a:t>Information System Registration</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Step 2 – Select Security Controls</a:t>
            </a:r>
            <a:endParaRPr lang="en-US" dirty="0"/>
          </a:p>
        </p:txBody>
      </p:sp>
      <p:sp>
        <p:nvSpPr>
          <p:cNvPr id="2" name="Content Placeholder 1"/>
          <p:cNvSpPr>
            <a:spLocks noGrp="1"/>
          </p:cNvSpPr>
          <p:nvPr>
            <p:ph idx="1"/>
          </p:nvPr>
        </p:nvSpPr>
        <p:spPr>
          <a:xfrm>
            <a:off x="457200" y="1828800"/>
            <a:ext cx="8229600" cy="2057401"/>
          </a:xfrm>
        </p:spPr>
        <p:txBody>
          <a:bodyPr>
            <a:normAutofit/>
          </a:bodyPr>
          <a:lstStyle/>
          <a:p>
            <a:r>
              <a:rPr lang="en-US" dirty="0" smtClean="0"/>
              <a:t>Common Control Identification</a:t>
            </a:r>
          </a:p>
          <a:p>
            <a:r>
              <a:rPr lang="en-US" dirty="0" smtClean="0"/>
              <a:t>Security Control Selection</a:t>
            </a:r>
          </a:p>
          <a:p>
            <a:r>
              <a:rPr lang="en-US" dirty="0" smtClean="0"/>
              <a:t>Monitoring Strategy</a:t>
            </a:r>
          </a:p>
          <a:p>
            <a:r>
              <a:rPr lang="en-US" dirty="0" smtClean="0"/>
              <a:t>Security Plan Approval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421687" cy="1362075"/>
          </a:xfrm>
        </p:spPr>
        <p:txBody>
          <a:bodyPr>
            <a:noAutofit/>
          </a:bodyPr>
          <a:lstStyle/>
          <a:p>
            <a:r>
              <a:rPr lang="en-US" sz="2800" dirty="0" smtClean="0"/>
              <a:t>SP 800-37r1 - Guide for Applying the Risk Management Framework to Federal Information Systems</a:t>
            </a:r>
            <a:endParaRPr lang="en-US" sz="2800" dirty="0"/>
          </a:p>
        </p:txBody>
      </p:sp>
      <p:sp>
        <p:nvSpPr>
          <p:cNvPr id="3" name="Text Placeholder 2"/>
          <p:cNvSpPr>
            <a:spLocks noGrp="1"/>
          </p:cNvSpPr>
          <p:nvPr>
            <p:ph type="body" idx="1"/>
          </p:nvPr>
        </p:nvSpPr>
        <p:spPr/>
        <p:txBody>
          <a:bodyPr>
            <a:normAutofit/>
          </a:bodyPr>
          <a:lstStyle/>
          <a:p>
            <a:r>
              <a:rPr lang="en-US" sz="3200" b="1" dirty="0" smtClean="0"/>
              <a:t>Section A</a:t>
            </a:r>
            <a:endParaRPr lang="en-US" sz="32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Step 3 – Implement Security Controls</a:t>
            </a:r>
            <a:endParaRPr lang="en-US" dirty="0"/>
          </a:p>
        </p:txBody>
      </p:sp>
      <p:sp>
        <p:nvSpPr>
          <p:cNvPr id="2" name="Content Placeholder 1"/>
          <p:cNvSpPr>
            <a:spLocks noGrp="1"/>
          </p:cNvSpPr>
          <p:nvPr>
            <p:ph idx="1"/>
          </p:nvPr>
        </p:nvSpPr>
        <p:spPr>
          <a:xfrm>
            <a:off x="457200" y="1676400"/>
            <a:ext cx="8229600" cy="2557272"/>
          </a:xfrm>
        </p:spPr>
        <p:txBody>
          <a:bodyPr>
            <a:normAutofit/>
          </a:bodyPr>
          <a:lstStyle/>
          <a:p>
            <a:r>
              <a:rPr lang="en-US" dirty="0" smtClean="0"/>
              <a:t>Security Control Implementation 	</a:t>
            </a:r>
          </a:p>
          <a:p>
            <a:r>
              <a:rPr lang="en-US" dirty="0" smtClean="0"/>
              <a:t>Security Control Documentation</a:t>
            </a:r>
          </a:p>
          <a:p>
            <a:pPr lvl="1"/>
            <a:r>
              <a:rPr lang="en-US" dirty="0" smtClean="0"/>
              <a:t>Planned Inputs</a:t>
            </a:r>
          </a:p>
          <a:p>
            <a:pPr lvl="1"/>
            <a:r>
              <a:rPr lang="en-US" dirty="0" smtClean="0"/>
              <a:t>Expected Behavior</a:t>
            </a:r>
          </a:p>
          <a:p>
            <a:pPr lvl="1"/>
            <a:r>
              <a:rPr lang="en-US" dirty="0" smtClean="0"/>
              <a:t>Expected Outputs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Step 4 – Assess Security Controls</a:t>
            </a:r>
            <a:endParaRPr lang="en-US" dirty="0"/>
          </a:p>
        </p:txBody>
      </p:sp>
      <p:sp>
        <p:nvSpPr>
          <p:cNvPr id="2" name="Content Placeholder 1"/>
          <p:cNvSpPr>
            <a:spLocks noGrp="1"/>
          </p:cNvSpPr>
          <p:nvPr>
            <p:ph idx="1"/>
          </p:nvPr>
        </p:nvSpPr>
        <p:spPr>
          <a:xfrm>
            <a:off x="457200" y="1481329"/>
            <a:ext cx="8229600" cy="2023872"/>
          </a:xfrm>
        </p:spPr>
        <p:txBody>
          <a:bodyPr/>
          <a:lstStyle/>
          <a:p>
            <a:r>
              <a:rPr lang="en-US" dirty="0" smtClean="0"/>
              <a:t>Assessment Preparation</a:t>
            </a:r>
          </a:p>
          <a:p>
            <a:r>
              <a:rPr lang="en-US" dirty="0" smtClean="0"/>
              <a:t>Security Control Assessment</a:t>
            </a:r>
          </a:p>
          <a:p>
            <a:r>
              <a:rPr lang="en-US" dirty="0" smtClean="0"/>
              <a:t>Security Assessment Report</a:t>
            </a:r>
          </a:p>
          <a:p>
            <a:r>
              <a:rPr lang="en-US" dirty="0" smtClean="0"/>
              <a:t>Remediation Actions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lvl="0"/>
            <a:r>
              <a:rPr lang="en-US" dirty="0" smtClean="0"/>
              <a:t>Step 5 – Authorize Information System</a:t>
            </a:r>
            <a:endParaRPr lang="en-US" dirty="0"/>
          </a:p>
        </p:txBody>
      </p:sp>
      <p:sp>
        <p:nvSpPr>
          <p:cNvPr id="2" name="Content Placeholder 1"/>
          <p:cNvSpPr>
            <a:spLocks noGrp="1"/>
          </p:cNvSpPr>
          <p:nvPr>
            <p:ph idx="1"/>
          </p:nvPr>
        </p:nvSpPr>
        <p:spPr/>
        <p:txBody>
          <a:bodyPr/>
          <a:lstStyle/>
          <a:p>
            <a:r>
              <a:rPr lang="en-US" dirty="0" smtClean="0"/>
              <a:t>Plan Of Action And Milestones</a:t>
            </a:r>
          </a:p>
          <a:p>
            <a:r>
              <a:rPr lang="en-US" dirty="0" smtClean="0"/>
              <a:t>Security Authorization Package</a:t>
            </a:r>
          </a:p>
          <a:p>
            <a:r>
              <a:rPr lang="en-US" dirty="0" smtClean="0"/>
              <a:t>Risk Determination</a:t>
            </a:r>
          </a:p>
          <a:p>
            <a:r>
              <a:rPr lang="en-US" dirty="0" smtClean="0"/>
              <a:t>Risk Acceptance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rtl="0" eaLnBrk="1" latinLnBrk="0" hangingPunct="1"/>
            <a:r>
              <a:rPr kumimoji="0" lang="en-US" sz="2700" kern="1200" dirty="0" smtClean="0">
                <a:solidFill>
                  <a:schemeClr val="tx1"/>
                </a:solidFill>
                <a:latin typeface="+mn-lt"/>
                <a:ea typeface="+mn-ea"/>
                <a:cs typeface="+mn-cs"/>
              </a:rPr>
              <a:t>Step 6 – Monitor Security Controls</a:t>
            </a:r>
            <a:endParaRPr lang="en-US" dirty="0"/>
          </a:p>
        </p:txBody>
      </p:sp>
      <p:sp>
        <p:nvSpPr>
          <p:cNvPr id="2" name="Content Placeholder 1"/>
          <p:cNvSpPr>
            <a:spLocks noGrp="1"/>
          </p:cNvSpPr>
          <p:nvPr>
            <p:ph idx="1"/>
          </p:nvPr>
        </p:nvSpPr>
        <p:spPr/>
        <p:txBody>
          <a:bodyPr/>
          <a:lstStyle/>
          <a:p>
            <a:r>
              <a:rPr lang="en-US" dirty="0" smtClean="0"/>
              <a:t>Information System And Environment Changes</a:t>
            </a:r>
          </a:p>
          <a:p>
            <a:r>
              <a:rPr lang="en-US" dirty="0" smtClean="0"/>
              <a:t>Ongoing Security Control Assessments</a:t>
            </a:r>
          </a:p>
          <a:p>
            <a:r>
              <a:rPr lang="en-US" dirty="0" smtClean="0"/>
              <a:t>Ongoing Remediation Actions</a:t>
            </a:r>
          </a:p>
          <a:p>
            <a:r>
              <a:rPr lang="en-US" dirty="0" smtClean="0"/>
              <a:t>Key Updates</a:t>
            </a:r>
          </a:p>
          <a:p>
            <a:r>
              <a:rPr lang="en-US" dirty="0" smtClean="0"/>
              <a:t>Security Status Reporting</a:t>
            </a:r>
          </a:p>
          <a:p>
            <a:r>
              <a:rPr lang="en-US" dirty="0" smtClean="0"/>
              <a:t>Ongoing Risk Determination And Acceptance</a:t>
            </a:r>
          </a:p>
          <a:p>
            <a:r>
              <a:rPr lang="en-US" dirty="0" smtClean="0"/>
              <a:t>Information System Removal And Decommissioning</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Management Framework</a:t>
            </a:r>
            <a:br>
              <a:rPr lang="en-US" dirty="0" smtClean="0"/>
            </a:br>
            <a:r>
              <a:rPr lang="en-US" dirty="0" smtClean="0"/>
              <a:t>Key Concepts &amp; Vocabulary</a:t>
            </a:r>
            <a:endParaRPr lang="en-US" dirty="0"/>
          </a:p>
        </p:txBody>
      </p:sp>
      <p:sp>
        <p:nvSpPr>
          <p:cNvPr id="5" name="Content Placeholder 2"/>
          <p:cNvSpPr>
            <a:spLocks noGrp="1"/>
          </p:cNvSpPr>
          <p:nvPr>
            <p:ph idx="1"/>
          </p:nvPr>
        </p:nvSpPr>
        <p:spPr>
          <a:xfrm>
            <a:off x="457200" y="1524000"/>
            <a:ext cx="8229600" cy="4724400"/>
          </a:xfrm>
        </p:spPr>
        <p:txBody>
          <a:bodyPr>
            <a:normAutofit/>
          </a:bodyPr>
          <a:lstStyle/>
          <a:p>
            <a:r>
              <a:rPr lang="en-US" dirty="0" smtClean="0"/>
              <a:t>Section A:  SP 800-37r1</a:t>
            </a:r>
          </a:p>
          <a:p>
            <a:pPr lvl="1"/>
            <a:r>
              <a:rPr lang="en-US" dirty="0" smtClean="0"/>
              <a:t>Evolution of Risk Management</a:t>
            </a:r>
          </a:p>
          <a:p>
            <a:pPr lvl="1"/>
            <a:r>
              <a:rPr lang="en-US" dirty="0" smtClean="0"/>
              <a:t>Harmonization of International and National Standards</a:t>
            </a:r>
          </a:p>
          <a:p>
            <a:pPr lvl="1"/>
            <a:r>
              <a:rPr lang="en-US" dirty="0" smtClean="0"/>
              <a:t>Components of Risk Management</a:t>
            </a:r>
          </a:p>
          <a:p>
            <a:pPr lvl="1"/>
            <a:r>
              <a:rPr lang="en-US" dirty="0" err="1" smtClean="0"/>
              <a:t>Multitiered</a:t>
            </a:r>
            <a:r>
              <a:rPr lang="en-US" dirty="0" smtClean="0"/>
              <a:t> Risk Management</a:t>
            </a:r>
          </a:p>
          <a:p>
            <a:r>
              <a:rPr lang="en-US" dirty="0" smtClean="0"/>
              <a:t>Section B:  Risk Management Framework (RMF)</a:t>
            </a:r>
          </a:p>
          <a:p>
            <a:pPr lvl="1"/>
            <a:r>
              <a:rPr lang="en-US" dirty="0" smtClean="0"/>
              <a:t>Characteristics of RMF</a:t>
            </a:r>
          </a:p>
          <a:p>
            <a:pPr lvl="1"/>
            <a:r>
              <a:rPr lang="en-US" dirty="0" smtClean="0"/>
              <a:t>The Fundamentals of RMF</a:t>
            </a:r>
          </a:p>
          <a:p>
            <a:pPr lvl="1"/>
            <a:r>
              <a:rPr lang="en-US" dirty="0" smtClean="0"/>
              <a:t>Steps in the RMF Process</a:t>
            </a:r>
          </a:p>
          <a:p>
            <a:pPr>
              <a:buNone/>
            </a:pPr>
            <a:endParaRPr lang="en-US"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7" name="Picture 3" descr="C:\Users\Tina\AppData\Local\Microsoft\Windows\Temporary Internet Files\Content.IE5\Q5R7BUOQ\MP9003826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447800"/>
            <a:ext cx="3483429" cy="4572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019800"/>
            <a:ext cx="8763000" cy="584775"/>
          </a:xfrm>
          <a:prstGeom prst="rect">
            <a:avLst/>
          </a:prstGeom>
          <a:noFill/>
        </p:spPr>
        <p:txBody>
          <a:bodyPr wrap="square" rtlCol="0">
            <a:spAutoFit/>
          </a:bodyPr>
          <a:lstStyle/>
          <a:p>
            <a:pPr algn="ctr"/>
            <a:r>
              <a:rPr lang="en-US" sz="3200" dirty="0" smtClean="0"/>
              <a:t>Next Module:  </a:t>
            </a:r>
            <a:r>
              <a:rPr lang="en-US" sz="3200" dirty="0" smtClean="0">
                <a:hlinkClick r:id="rId4" action="ppaction://hlinkpres?slideindex=1&amp;slidetitle="/>
              </a:rPr>
              <a:t>Gap Analysis</a:t>
            </a:r>
            <a:endParaRPr lang="en-US" sz="3200" dirty="0"/>
          </a:p>
        </p:txBody>
      </p:sp>
    </p:spTree>
    <p:extLst>
      <p:ext uri="{BB962C8B-B14F-4D97-AF65-F5344CB8AC3E}">
        <p14:creationId xmlns:p14="http://schemas.microsoft.com/office/powerpoint/2010/main" val="2946406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Evolution of Risk Management</a:t>
            </a:r>
            <a:endParaRPr lang="en-US" dirty="0"/>
          </a:p>
        </p:txBody>
      </p:sp>
      <p:sp>
        <p:nvSpPr>
          <p:cNvPr id="3" name="Content Placeholder 2"/>
          <p:cNvSpPr>
            <a:spLocks noGrp="1"/>
          </p:cNvSpPr>
          <p:nvPr>
            <p:ph idx="1"/>
          </p:nvPr>
        </p:nvSpPr>
        <p:spPr/>
        <p:txBody>
          <a:bodyPr>
            <a:normAutofit/>
          </a:bodyPr>
          <a:lstStyle/>
          <a:p>
            <a:r>
              <a:rPr lang="en-US" dirty="0" smtClean="0"/>
              <a:t>SP 800-37 updated Revision 1</a:t>
            </a:r>
            <a:br>
              <a:rPr lang="en-US" dirty="0" smtClean="0"/>
            </a:br>
            <a:r>
              <a:rPr lang="en-US" dirty="0" smtClean="0"/>
              <a:t>From </a:t>
            </a:r>
            <a:r>
              <a:rPr lang="en-US" i="1" u="sng" dirty="0" smtClean="0"/>
              <a:t>Guidelines for C&amp;A </a:t>
            </a:r>
            <a:r>
              <a:rPr lang="en-US" i="1" dirty="0" smtClean="0"/>
              <a:t>of Federal Information Systems to Guide </a:t>
            </a:r>
            <a:r>
              <a:rPr lang="en-US" dirty="0" smtClean="0"/>
              <a:t>for </a:t>
            </a:r>
            <a:r>
              <a:rPr lang="en-US" i="1" dirty="0" smtClean="0"/>
              <a:t>Applying the </a:t>
            </a:r>
            <a:r>
              <a:rPr lang="en-US" i="1" u="sng" dirty="0" smtClean="0"/>
              <a:t>Risk Management Framework </a:t>
            </a:r>
            <a:r>
              <a:rPr lang="en-US" i="1" dirty="0" smtClean="0"/>
              <a:t>to Federal Information Systems: </a:t>
            </a:r>
            <a:r>
              <a:rPr lang="en-US" i="1" u="sng" dirty="0" smtClean="0"/>
              <a:t>A Security Life Cycle Approach</a:t>
            </a:r>
          </a:p>
          <a:p>
            <a:r>
              <a:rPr lang="en-US" dirty="0" smtClean="0"/>
              <a:t>SP 800-39 supersedes SP 800-30</a:t>
            </a:r>
            <a:br>
              <a:rPr lang="en-US" dirty="0" smtClean="0"/>
            </a:br>
            <a:r>
              <a:rPr lang="en-US" dirty="0" smtClean="0"/>
              <a:t>From </a:t>
            </a:r>
            <a:r>
              <a:rPr lang="en-US" i="1" dirty="0" smtClean="0"/>
              <a:t>Risk Management Guide for </a:t>
            </a:r>
            <a:r>
              <a:rPr lang="en-US" i="1" u="sng" dirty="0" smtClean="0"/>
              <a:t>Information Technology Systems</a:t>
            </a:r>
            <a:r>
              <a:rPr lang="en-US" i="1" dirty="0" smtClean="0"/>
              <a:t> </a:t>
            </a:r>
            <a:r>
              <a:rPr lang="en-US" dirty="0" smtClean="0"/>
              <a:t>to </a:t>
            </a:r>
            <a:r>
              <a:rPr lang="en-US" i="1" dirty="0" smtClean="0"/>
              <a:t>Managing Information Security Risk </a:t>
            </a:r>
            <a:r>
              <a:rPr lang="en-US" i="1" u="sng" dirty="0" smtClean="0"/>
              <a:t>Organization, Mission and Information System View</a:t>
            </a:r>
          </a:p>
          <a:p>
            <a:pPr lvl="1"/>
            <a:endParaRPr lang="en-US" i="1"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77000"/>
            <a:ext cx="8991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1143000"/>
            <a:ext cx="7696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Risk Management Approach</a:t>
            </a:r>
            <a:endParaRPr lang="en-US" dirty="0"/>
          </a:p>
        </p:txBody>
      </p:sp>
      <p:pic>
        <p:nvPicPr>
          <p:cNvPr id="4" name="Picture 1"/>
          <p:cNvPicPr>
            <a:picLocks noChangeAspect="1" noChangeArrowheads="1"/>
          </p:cNvPicPr>
          <p:nvPr/>
        </p:nvPicPr>
        <p:blipFill>
          <a:blip r:embed="rId3" cstate="print"/>
          <a:srcRect/>
          <a:stretch>
            <a:fillRect/>
          </a:stretch>
        </p:blipFill>
        <p:spPr bwMode="auto">
          <a:xfrm>
            <a:off x="1580056" y="990600"/>
            <a:ext cx="5963744" cy="577297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1384" y="1520952"/>
            <a:ext cx="3761232" cy="3816096"/>
          </a:xfrm>
          <a:prstGeom prst="rect">
            <a:avLst/>
          </a:prstGeom>
        </p:spPr>
      </p:pic>
      <p:sp>
        <p:nvSpPr>
          <p:cNvPr id="2" name="Title 1"/>
          <p:cNvSpPr>
            <a:spLocks noGrp="1"/>
          </p:cNvSpPr>
          <p:nvPr>
            <p:ph type="title"/>
          </p:nvPr>
        </p:nvSpPr>
        <p:spPr>
          <a:xfrm>
            <a:off x="762000" y="0"/>
            <a:ext cx="8229600" cy="1143000"/>
          </a:xfrm>
        </p:spPr>
        <p:txBody>
          <a:bodyPr/>
          <a:lstStyle/>
          <a:p>
            <a:r>
              <a:rPr lang="en-US" dirty="0" smtClean="0"/>
              <a:t>Risk Management Redefined</a:t>
            </a:r>
            <a:endParaRPr lang="en-US" dirty="0"/>
          </a:p>
        </p:txBody>
      </p:sp>
      <p:pic>
        <p:nvPicPr>
          <p:cNvPr id="6" name="Picture 5"/>
          <p:cNvPicPr/>
          <p:nvPr/>
        </p:nvPicPr>
        <p:blipFill>
          <a:blip r:embed="rId4" cstate="print"/>
          <a:srcRect/>
          <a:stretch>
            <a:fillRect/>
          </a:stretch>
        </p:blipFill>
        <p:spPr bwMode="auto">
          <a:xfrm>
            <a:off x="457200" y="1484166"/>
            <a:ext cx="8229600" cy="4648200"/>
          </a:xfrm>
          <a:prstGeom prst="rect">
            <a:avLst/>
          </a:prstGeom>
          <a:ln>
            <a:noFill/>
          </a:ln>
          <a:effectLst>
            <a:softEdge rad="112500"/>
          </a:effectLst>
        </p:spPr>
      </p:pic>
      <p:pic>
        <p:nvPicPr>
          <p:cNvPr id="7" name="Picture 6" descr="Grateful Developer logo"/>
          <p:cNvPicPr/>
          <p:nvPr/>
        </p:nvPicPr>
        <p:blipFill>
          <a:blip r:embed="rId5" cstate="print"/>
          <a:srcRect/>
          <a:stretch>
            <a:fillRect/>
          </a:stretch>
        </p:blipFill>
        <p:spPr bwMode="auto">
          <a:xfrm>
            <a:off x="2019300" y="1484166"/>
            <a:ext cx="5105400" cy="4495800"/>
          </a:xfrm>
          <a:prstGeom prst="rect">
            <a:avLst/>
          </a:prstGeom>
          <a:noFill/>
          <a:ln w="9525">
            <a:noFill/>
            <a:miter lim="800000"/>
            <a:headEnd/>
            <a:tailEnd/>
          </a:ln>
        </p:spPr>
      </p:pic>
    </p:spTree>
    <p:extLst>
      <p:ext uri="{BB962C8B-B14F-4D97-AF65-F5344CB8AC3E}">
        <p14:creationId xmlns:p14="http://schemas.microsoft.com/office/powerpoint/2010/main" val="4141310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Harmonization of International and National Standards</a:t>
            </a:r>
            <a:endParaRPr lang="en-US" dirty="0"/>
          </a:p>
        </p:txBody>
      </p:sp>
      <p:sp>
        <p:nvSpPr>
          <p:cNvPr id="2" name="Content Placeholder 1"/>
          <p:cNvSpPr>
            <a:spLocks noGrp="1"/>
          </p:cNvSpPr>
          <p:nvPr>
            <p:ph idx="1"/>
          </p:nvPr>
        </p:nvSpPr>
        <p:spPr/>
        <p:txBody>
          <a:bodyPr>
            <a:normAutofit/>
          </a:bodyPr>
          <a:lstStyle/>
          <a:p>
            <a:r>
              <a:rPr lang="en-US" b="1" u="sng" dirty="0" smtClean="0"/>
              <a:t>ISO/IEC 31000 </a:t>
            </a:r>
            <a:r>
              <a:rPr lang="en-US" dirty="0" smtClean="0"/>
              <a:t>- </a:t>
            </a:r>
            <a:r>
              <a:rPr lang="en-US" sz="2400" dirty="0" smtClean="0"/>
              <a:t>Risk management – Principles and guidelines</a:t>
            </a:r>
          </a:p>
          <a:p>
            <a:r>
              <a:rPr lang="en-US" b="1" u="sng" dirty="0" smtClean="0"/>
              <a:t>ISO/IEC 31010 </a:t>
            </a:r>
            <a:r>
              <a:rPr lang="en-US" dirty="0" smtClean="0"/>
              <a:t>- </a:t>
            </a:r>
            <a:r>
              <a:rPr lang="en-US" sz="2400" dirty="0" smtClean="0"/>
              <a:t>Risk management – Risk assessment techniques</a:t>
            </a:r>
          </a:p>
          <a:p>
            <a:r>
              <a:rPr lang="en-US" b="1" u="sng" dirty="0" smtClean="0"/>
              <a:t>ISO/IEC 27001 </a:t>
            </a:r>
            <a:r>
              <a:rPr lang="en-US" dirty="0" smtClean="0"/>
              <a:t>- </a:t>
            </a:r>
            <a:r>
              <a:rPr lang="en-US" sz="2400" dirty="0" smtClean="0"/>
              <a:t>Information technology – Security techniques – Information security management systems – Requirements</a:t>
            </a:r>
          </a:p>
          <a:p>
            <a:r>
              <a:rPr lang="en-US" b="1" u="sng" dirty="0" smtClean="0"/>
              <a:t>ISO/IEC 27005 </a:t>
            </a:r>
            <a:r>
              <a:rPr lang="en-US" sz="2400" dirty="0" smtClean="0"/>
              <a:t>- Information technology – Security techniques – Information security risk management systems</a:t>
            </a:r>
            <a:endParaRPr lang="en-US" sz="2400" dirty="0"/>
          </a:p>
        </p:txBody>
      </p:sp>
    </p:spTree>
  </p:cSld>
  <p:clrMapOvr>
    <a:masterClrMapping/>
  </p:clrMapOvr>
</p:sld>
</file>

<file path=ppt/theme/theme1.xml><?xml version="1.0" encoding="utf-8"?>
<a:theme xmlns:a="http://schemas.openxmlformats.org/drawingml/2006/main" name="FITS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FITSP</Template>
  <TotalTime>0</TotalTime>
  <Words>2154</Words>
  <Application>Microsoft Office PowerPoint</Application>
  <PresentationFormat>On-screen Show (4:3)</PresentationFormat>
  <Paragraphs>665</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FITSI</vt:lpstr>
      <vt:lpstr>Risk Management Framework</vt:lpstr>
      <vt:lpstr>Leadership</vt:lpstr>
      <vt:lpstr>FITSP-M Exam Module Objectives</vt:lpstr>
      <vt:lpstr>Risk Management Framework Overview</vt:lpstr>
      <vt:lpstr>SP 800-37r1 - Guide for Applying the Risk Management Framework to Federal Information Systems</vt:lpstr>
      <vt:lpstr>Evolution of Risk Management</vt:lpstr>
      <vt:lpstr>Risk Management Approach</vt:lpstr>
      <vt:lpstr>Risk Management Redefined</vt:lpstr>
      <vt:lpstr>Harmonization of International and National Standards</vt:lpstr>
      <vt:lpstr>SP 800-37r1 – Risk Management Framework (RMF)</vt:lpstr>
      <vt:lpstr>Risk Management Framework  and the SDLC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Fundamentals of RMF</vt:lpstr>
      <vt:lpstr>Integrated Organization-Wide Risk Management</vt:lpstr>
      <vt:lpstr>System Development Life Cycle</vt:lpstr>
      <vt:lpstr>PowerPoint Presentation</vt:lpstr>
      <vt:lpstr>PowerPoint Presentation</vt:lpstr>
      <vt:lpstr>Knowledge Check</vt:lpstr>
      <vt:lpstr>Information System Boundaries</vt:lpstr>
      <vt:lpstr>Changing Technologies Effect on Information System Boundaries</vt:lpstr>
      <vt:lpstr>FedRAMP</vt:lpstr>
      <vt:lpstr>Security Control Allocation Options</vt:lpstr>
      <vt:lpstr>Roles &amp; Responsibilities</vt:lpstr>
      <vt:lpstr>Organization-wide  RM Strategy/ New Roles</vt:lpstr>
      <vt:lpstr>RMF Roles &amp; Responsibilities</vt:lpstr>
      <vt:lpstr>Head Of Agency (Chief Executive Officer)</vt:lpstr>
      <vt:lpstr>Risk Executive (Function)</vt:lpstr>
      <vt:lpstr>Chief Information Officer</vt:lpstr>
      <vt:lpstr>Information Owner/Steward</vt:lpstr>
      <vt:lpstr>Senior Information Security Officer</vt:lpstr>
      <vt:lpstr>Authorizing Official</vt:lpstr>
      <vt:lpstr>Common Control Provider</vt:lpstr>
      <vt:lpstr>Information System Owner</vt:lpstr>
      <vt:lpstr>Information System Security Officer</vt:lpstr>
      <vt:lpstr>Information Security Architect</vt:lpstr>
      <vt:lpstr>Information System Security Engineer</vt:lpstr>
      <vt:lpstr>Security Control Assessor</vt:lpstr>
      <vt:lpstr>Knowledge Check</vt:lpstr>
      <vt:lpstr>Steps in the RMF Process</vt:lpstr>
      <vt:lpstr>The Risk Management Process</vt:lpstr>
      <vt:lpstr>Steps of the RMF</vt:lpstr>
      <vt:lpstr>Step 1 – Categorize Information System</vt:lpstr>
      <vt:lpstr>Step 2 – Select Security Controls</vt:lpstr>
      <vt:lpstr>Step 3 – Implement Security Controls</vt:lpstr>
      <vt:lpstr>Step 4 – Assess Security Controls</vt:lpstr>
      <vt:lpstr>Step 5 – Authorize Information System</vt:lpstr>
      <vt:lpstr>Step 6 – Monitor Security Controls</vt:lpstr>
      <vt:lpstr>Risk Management Framework Key Concepts &amp; Vocabulary</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2012-04-30T09:24:04Z</dcterms:created>
  <dcterms:modified xsi:type="dcterms:W3CDTF">2012-04-30T09:31:27Z</dcterms:modified>
</cp:coreProperties>
</file>