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872B032-E917-4128-8146-F689455700C6}" type="datetimeFigureOut">
              <a:rPr lang="en-CA" smtClean="0"/>
              <a:pPr/>
              <a:t>24/06/2013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3C9F077-5EEA-411D-9C01-BE3DB1DEA1F5}" type="slidenum">
              <a:rPr lang="en-CA" smtClean="0"/>
              <a:pPr/>
              <a:t>‹#›</a:t>
            </a:fld>
            <a:endParaRPr lang="en-CA"/>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72B032-E917-4128-8146-F689455700C6}" type="datetimeFigureOut">
              <a:rPr lang="en-CA" smtClean="0"/>
              <a:pPr/>
              <a:t>24/06/2013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3C9F077-5EEA-411D-9C01-BE3DB1DEA1F5}"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72B032-E917-4128-8146-F689455700C6}" type="datetimeFigureOut">
              <a:rPr lang="en-CA" smtClean="0"/>
              <a:pPr/>
              <a:t>24/06/2013</a:t>
            </a:fld>
            <a:endParaRPr lang="en-CA"/>
          </a:p>
        </p:txBody>
      </p:sp>
      <p:sp>
        <p:nvSpPr>
          <p:cNvPr id="5" name="Footer Placeholder 4"/>
          <p:cNvSpPr>
            <a:spLocks noGrp="1"/>
          </p:cNvSpPr>
          <p:nvPr>
            <p:ph type="ftr" sz="quarter" idx="11"/>
          </p:nvPr>
        </p:nvSpPr>
        <p:spPr>
          <a:xfrm>
            <a:off x="2640597" y="6377459"/>
            <a:ext cx="3836404" cy="365125"/>
          </a:xfrm>
        </p:spPr>
        <p:txBody>
          <a:bodyPr/>
          <a:lstStyle/>
          <a:p>
            <a:endParaRPr lang="en-CA"/>
          </a:p>
        </p:txBody>
      </p:sp>
      <p:sp>
        <p:nvSpPr>
          <p:cNvPr id="6" name="Slide Number Placeholder 5"/>
          <p:cNvSpPr>
            <a:spLocks noGrp="1"/>
          </p:cNvSpPr>
          <p:nvPr>
            <p:ph type="sldNum" sz="quarter" idx="12"/>
          </p:nvPr>
        </p:nvSpPr>
        <p:spPr/>
        <p:txBody>
          <a:bodyPr/>
          <a:lstStyle/>
          <a:p>
            <a:fld id="{03C9F077-5EEA-411D-9C01-BE3DB1DEA1F5}"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72B032-E917-4128-8146-F689455700C6}" type="datetimeFigureOut">
              <a:rPr lang="en-CA" smtClean="0"/>
              <a:pPr/>
              <a:t>24/06/2013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3C9F077-5EEA-411D-9C01-BE3DB1DEA1F5}"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872B032-E917-4128-8146-F689455700C6}" type="datetimeFigureOut">
              <a:rPr lang="en-CA" smtClean="0"/>
              <a:pPr/>
              <a:t>24/06/2013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3C9F077-5EEA-411D-9C01-BE3DB1DEA1F5}"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72B032-E917-4128-8146-F689455700C6}" type="datetimeFigureOut">
              <a:rPr lang="en-CA" smtClean="0"/>
              <a:pPr/>
              <a:t>24/06/2013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3C9F077-5EEA-411D-9C01-BE3DB1DEA1F5}"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872B032-E917-4128-8146-F689455700C6}" type="datetimeFigureOut">
              <a:rPr lang="en-CA" smtClean="0"/>
              <a:pPr/>
              <a:t>24/06/2013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3C9F077-5EEA-411D-9C01-BE3DB1DEA1F5}"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72B032-E917-4128-8146-F689455700C6}" type="datetimeFigureOut">
              <a:rPr lang="en-CA" smtClean="0"/>
              <a:pPr/>
              <a:t>24/06/2013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3C9F077-5EEA-411D-9C01-BE3DB1DEA1F5}"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72B032-E917-4128-8146-F689455700C6}" type="datetimeFigureOut">
              <a:rPr lang="en-CA" smtClean="0"/>
              <a:pPr/>
              <a:t>24/06/2013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3C9F077-5EEA-411D-9C01-BE3DB1DEA1F5}"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872B032-E917-4128-8146-F689455700C6}" type="datetimeFigureOut">
              <a:rPr lang="en-CA" smtClean="0"/>
              <a:pPr/>
              <a:t>24/06/2013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3C9F077-5EEA-411D-9C01-BE3DB1DEA1F5}" type="slidenum">
              <a:rPr lang="en-CA" smtClean="0"/>
              <a:pPr/>
              <a:t>‹#›</a:t>
            </a:fld>
            <a:endParaRPr lang="en-CA"/>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872B032-E917-4128-8146-F689455700C6}" type="datetimeFigureOut">
              <a:rPr lang="en-CA" smtClean="0"/>
              <a:pPr/>
              <a:t>24/06/2013</a:t>
            </a:fld>
            <a:endParaRPr lang="en-CA"/>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CA"/>
          </a:p>
        </p:txBody>
      </p:sp>
      <p:sp>
        <p:nvSpPr>
          <p:cNvPr id="7" name="Slide Number Placeholder 6"/>
          <p:cNvSpPr>
            <a:spLocks noGrp="1"/>
          </p:cNvSpPr>
          <p:nvPr>
            <p:ph type="sldNum" sz="quarter" idx="12"/>
          </p:nvPr>
        </p:nvSpPr>
        <p:spPr>
          <a:xfrm>
            <a:off x="8339328" y="1170432"/>
            <a:ext cx="733864" cy="201168"/>
          </a:xfrm>
        </p:spPr>
        <p:txBody>
          <a:bodyPr/>
          <a:lstStyle/>
          <a:p>
            <a:fld id="{03C9F077-5EEA-411D-9C01-BE3DB1DEA1F5}"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872B032-E917-4128-8146-F689455700C6}" type="datetimeFigureOut">
              <a:rPr lang="en-CA" smtClean="0"/>
              <a:pPr/>
              <a:t>24/06/2013</a:t>
            </a:fld>
            <a:endParaRPr lang="en-CA"/>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CA"/>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3C9F077-5EEA-411D-9C01-BE3DB1DEA1F5}"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i="1" dirty="0" smtClean="0">
                <a:latin typeface="Tahoma" pitchFamily="34" charset="0"/>
              </a:rPr>
              <a:t>Risk Management in Export-Import Business</a:t>
            </a:r>
            <a:r>
              <a:rPr lang="en-US" dirty="0" smtClean="0"/>
              <a:t> </a:t>
            </a:r>
            <a:endParaRPr lang="en-CA" dirty="0"/>
          </a:p>
        </p:txBody>
      </p:sp>
      <p:sp>
        <p:nvSpPr>
          <p:cNvPr id="3" name="Subtitle 2"/>
          <p:cNvSpPr>
            <a:spLocks noGrp="1"/>
          </p:cNvSpPr>
          <p:nvPr>
            <p:ph type="subTitle" idx="1"/>
          </p:nvPr>
        </p:nvSpPr>
        <p:spPr>
          <a:xfrm>
            <a:off x="685800" y="5257776"/>
            <a:ext cx="8077200" cy="475480"/>
          </a:xfrm>
        </p:spPr>
        <p:txBody>
          <a:bodyPr>
            <a:normAutofit/>
          </a:bodyPr>
          <a:lstStyle/>
          <a:p>
            <a:r>
              <a:rPr lang="en-CA" sz="2400" dirty="0" smtClean="0"/>
              <a:t>Dr. </a:t>
            </a:r>
            <a:r>
              <a:rPr lang="en-CA" sz="2400" dirty="0" err="1" smtClean="0"/>
              <a:t>Bhupinder</a:t>
            </a:r>
            <a:r>
              <a:rPr lang="en-CA" sz="2400" dirty="0" smtClean="0"/>
              <a:t> P S </a:t>
            </a:r>
            <a:r>
              <a:rPr lang="en-CA" sz="2400" dirty="0" err="1" smtClean="0"/>
              <a:t>Chahal</a:t>
            </a:r>
            <a:endParaRPr lang="en-CA"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r>
              <a:rPr lang="en-US" sz="4000" i="1">
                <a:latin typeface="Tahoma" pitchFamily="34" charset="0"/>
              </a:rPr>
              <a:t>Risk Management in Export-import Business</a:t>
            </a:r>
          </a:p>
        </p:txBody>
      </p:sp>
      <p:sp>
        <p:nvSpPr>
          <p:cNvPr id="38915" name="Rectangle 3"/>
          <p:cNvSpPr>
            <a:spLocks noGrp="1" noChangeArrowheads="1"/>
          </p:cNvSpPr>
          <p:nvPr>
            <p:ph idx="1"/>
          </p:nvPr>
        </p:nvSpPr>
        <p:spPr>
          <a:xfrm>
            <a:off x="228600" y="1828800"/>
            <a:ext cx="8686800" cy="4800600"/>
          </a:xfrm>
        </p:spPr>
        <p:txBody>
          <a:bodyPr/>
          <a:lstStyle/>
          <a:p>
            <a:pPr algn="just">
              <a:lnSpc>
                <a:spcPct val="90000"/>
              </a:lnSpc>
              <a:buFont typeface="Wingdings" pitchFamily="2" charset="2"/>
              <a:buNone/>
            </a:pPr>
            <a:r>
              <a:rPr lang="en-US" sz="2800" b="1">
                <a:latin typeface="Tahoma" pitchFamily="34" charset="0"/>
              </a:rPr>
              <a:t>(6)</a:t>
            </a:r>
            <a:r>
              <a:rPr lang="en-US" sz="2800">
                <a:latin typeface="Tahoma" pitchFamily="34" charset="0"/>
              </a:rPr>
              <a:t> </a:t>
            </a:r>
            <a:r>
              <a:rPr lang="en-US" sz="2800" b="1">
                <a:latin typeface="Tahoma" pitchFamily="34" charset="0"/>
              </a:rPr>
              <a:t>Risks of Foreign Laws and Courts: </a:t>
            </a:r>
          </a:p>
          <a:p>
            <a:pPr algn="just">
              <a:lnSpc>
                <a:spcPct val="90000"/>
              </a:lnSpc>
            </a:pPr>
            <a:r>
              <a:rPr lang="en-US" sz="2800">
                <a:latin typeface="Tahoma" pitchFamily="34" charset="0"/>
              </a:rPr>
              <a:t>Many Acts that are perfectly legal in one country can be illegal in another.</a:t>
            </a:r>
            <a:r>
              <a:rPr lang="en-US" sz="2800" b="1">
                <a:latin typeface="Tahoma" pitchFamily="34" charset="0"/>
              </a:rPr>
              <a:t> </a:t>
            </a:r>
            <a:r>
              <a:rPr lang="en-US" sz="2800">
                <a:latin typeface="Tahoma" pitchFamily="34" charset="0"/>
              </a:rPr>
              <a:t>Indeed, most travelers to a foreign country could conceivably break a host of laws and not even be aware of it. </a:t>
            </a:r>
            <a:r>
              <a:rPr lang="en-US" sz="2800" b="1">
                <a:latin typeface="Tahoma" pitchFamily="34" charset="0"/>
              </a:rPr>
              <a:t> </a:t>
            </a:r>
          </a:p>
          <a:p>
            <a:pPr algn="just">
              <a:lnSpc>
                <a:spcPct val="90000"/>
              </a:lnSpc>
            </a:pPr>
            <a:r>
              <a:rPr lang="en-US" sz="2800">
                <a:latin typeface="Tahoma" pitchFamily="34" charset="0"/>
              </a:rPr>
              <a:t>The same is true for the law of contracts, employment, competition, torts and other business laws.</a:t>
            </a:r>
          </a:p>
          <a:p>
            <a:pPr algn="just">
              <a:lnSpc>
                <a:spcPct val="90000"/>
              </a:lnSpc>
            </a:pPr>
            <a:r>
              <a:rPr lang="en-US" sz="2800">
                <a:latin typeface="Tahoma" pitchFamily="34" charset="0"/>
              </a:rPr>
              <a:t>It is virtually impossible to catalog all of the differences between these laws from country to country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7813"/>
            <a:ext cx="8229600" cy="990947"/>
          </a:xfrm>
        </p:spPr>
        <p:txBody>
          <a:bodyPr>
            <a:normAutofit fontScale="90000"/>
          </a:bodyPr>
          <a:lstStyle/>
          <a:p>
            <a:r>
              <a:rPr lang="en-US" sz="3200" i="1" dirty="0">
                <a:latin typeface="Tahoma" pitchFamily="34" charset="0"/>
              </a:rPr>
              <a:t>Risk Management in Export-import Business</a:t>
            </a:r>
          </a:p>
        </p:txBody>
      </p:sp>
      <p:sp>
        <p:nvSpPr>
          <p:cNvPr id="39939" name="Rectangle 3"/>
          <p:cNvSpPr>
            <a:spLocks noGrp="1" noChangeArrowheads="1"/>
          </p:cNvSpPr>
          <p:nvPr>
            <p:ph idx="1"/>
          </p:nvPr>
        </p:nvSpPr>
        <p:spPr>
          <a:xfrm>
            <a:off x="251520" y="1700808"/>
            <a:ext cx="8435280" cy="4928592"/>
          </a:xfrm>
        </p:spPr>
        <p:txBody>
          <a:bodyPr/>
          <a:lstStyle/>
          <a:p>
            <a:pPr algn="just">
              <a:lnSpc>
                <a:spcPct val="90000"/>
              </a:lnSpc>
              <a:buFont typeface="Wingdings" pitchFamily="2" charset="2"/>
              <a:buNone/>
            </a:pPr>
            <a:r>
              <a:rPr lang="en-US" sz="2800" b="1" dirty="0">
                <a:latin typeface="Tahoma" pitchFamily="34" charset="0"/>
              </a:rPr>
              <a:t>(7) Commercial Risks: </a:t>
            </a:r>
            <a:r>
              <a:rPr lang="en-US" sz="2800" dirty="0">
                <a:latin typeface="Tahoma" pitchFamily="34" charset="0"/>
              </a:rPr>
              <a:t>The risks arising from suitability of the product for the market or otherwise change in supply and demand conditions and changes in price. Commercial risks arise due to:</a:t>
            </a:r>
          </a:p>
          <a:p>
            <a:pPr algn="just">
              <a:lnSpc>
                <a:spcPct val="90000"/>
              </a:lnSpc>
            </a:pPr>
            <a:r>
              <a:rPr lang="en-US" sz="2800" dirty="0">
                <a:latin typeface="Tahoma" pitchFamily="34" charset="0"/>
              </a:rPr>
              <a:t>(</a:t>
            </a:r>
            <a:r>
              <a:rPr lang="en-US" sz="2800" dirty="0" err="1">
                <a:latin typeface="Tahoma" pitchFamily="34" charset="0"/>
              </a:rPr>
              <a:t>i</a:t>
            </a:r>
            <a:r>
              <a:rPr lang="en-US" sz="2800" dirty="0">
                <a:latin typeface="Tahoma" pitchFamily="34" charset="0"/>
              </a:rPr>
              <a:t>) Lack of Knowledge</a:t>
            </a:r>
          </a:p>
          <a:p>
            <a:pPr algn="just">
              <a:lnSpc>
                <a:spcPct val="90000"/>
              </a:lnSpc>
            </a:pPr>
            <a:r>
              <a:rPr lang="en-US" sz="2800" dirty="0">
                <a:latin typeface="Tahoma" pitchFamily="34" charset="0"/>
              </a:rPr>
              <a:t>(ii) Inability to adapt to the environment</a:t>
            </a:r>
          </a:p>
          <a:p>
            <a:pPr algn="just">
              <a:lnSpc>
                <a:spcPct val="90000"/>
              </a:lnSpc>
            </a:pPr>
            <a:r>
              <a:rPr lang="en-US" sz="2800" dirty="0">
                <a:latin typeface="Tahoma" pitchFamily="34" charset="0"/>
              </a:rPr>
              <a:t>(iii) Different kinds of situations to be dealt with</a:t>
            </a:r>
          </a:p>
          <a:p>
            <a:pPr algn="just">
              <a:lnSpc>
                <a:spcPct val="90000"/>
              </a:lnSpc>
            </a:pPr>
            <a:r>
              <a:rPr lang="en-US" sz="2800" dirty="0">
                <a:latin typeface="Tahoma" pitchFamily="34" charset="0"/>
              </a:rPr>
              <a:t>(iv) Greater transit time involved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0"/>
            <a:ext cx="8229600" cy="1219200"/>
          </a:xfrm>
        </p:spPr>
        <p:txBody>
          <a:bodyPr>
            <a:normAutofit fontScale="90000"/>
          </a:bodyPr>
          <a:lstStyle/>
          <a:p>
            <a:r>
              <a:rPr lang="en-US" sz="4000" i="1">
                <a:latin typeface="Tahoma" pitchFamily="34" charset="0"/>
              </a:rPr>
              <a:t>Risk Management in Export-import Business</a:t>
            </a:r>
          </a:p>
        </p:txBody>
      </p:sp>
      <p:sp>
        <p:nvSpPr>
          <p:cNvPr id="40963" name="Rectangle 3"/>
          <p:cNvSpPr>
            <a:spLocks noGrp="1" noChangeArrowheads="1"/>
          </p:cNvSpPr>
          <p:nvPr>
            <p:ph idx="1"/>
          </p:nvPr>
        </p:nvSpPr>
        <p:spPr>
          <a:xfrm>
            <a:off x="152400" y="1484784"/>
            <a:ext cx="8763000" cy="5144616"/>
          </a:xfrm>
        </p:spPr>
        <p:txBody>
          <a:bodyPr>
            <a:normAutofit/>
          </a:bodyPr>
          <a:lstStyle/>
          <a:p>
            <a:pPr algn="just">
              <a:lnSpc>
                <a:spcPct val="90000"/>
              </a:lnSpc>
              <a:buFont typeface="Wingdings" pitchFamily="2" charset="2"/>
              <a:buNone/>
            </a:pPr>
            <a:r>
              <a:rPr lang="en-US" sz="2800" b="1" dirty="0">
                <a:latin typeface="Tahoma" pitchFamily="34" charset="0"/>
              </a:rPr>
              <a:t>(8) Cargo Risk: </a:t>
            </a:r>
          </a:p>
          <a:p>
            <a:pPr algn="just">
              <a:lnSpc>
                <a:spcPct val="90000"/>
              </a:lnSpc>
            </a:pPr>
            <a:r>
              <a:rPr lang="en-US" sz="2800" dirty="0">
                <a:latin typeface="Tahoma" pitchFamily="34" charset="0"/>
              </a:rPr>
              <a:t>Transit disasters are an ever present hazard for those engaged in Export-Import business. </a:t>
            </a:r>
          </a:p>
          <a:p>
            <a:pPr algn="just">
              <a:lnSpc>
                <a:spcPct val="90000"/>
              </a:lnSpc>
            </a:pPr>
            <a:r>
              <a:rPr lang="en-US" sz="2800" dirty="0">
                <a:latin typeface="Tahoma" pitchFamily="34" charset="0"/>
              </a:rPr>
              <a:t>Every shipment runs the risk of a long list of hazards such as storm, collision, theft, leakage, explosion, spoilage etc.</a:t>
            </a:r>
            <a:r>
              <a:rPr lang="en-US" sz="2800" b="1" dirty="0">
                <a:latin typeface="Tahoma" pitchFamily="34" charset="0"/>
              </a:rPr>
              <a:t> </a:t>
            </a:r>
            <a:r>
              <a:rPr lang="en-US" sz="2800" dirty="0">
                <a:latin typeface="Tahoma" pitchFamily="34" charset="0"/>
              </a:rPr>
              <a:t>It is possible to transfer the financial losses resulting from perils of and in transit to professional risk bearers known as underwriters. </a:t>
            </a:r>
          </a:p>
          <a:p>
            <a:pPr algn="just">
              <a:lnSpc>
                <a:spcPct val="90000"/>
              </a:lnSpc>
            </a:pPr>
            <a:r>
              <a:rPr lang="en-US" sz="2800" dirty="0">
                <a:latin typeface="Tahoma" pitchFamily="34" charset="0"/>
              </a:rPr>
              <a:t>As most goods are transported by marine transport, every exporter should have an elementary knowledge of marine insurance to  get the protection at the minimum cost.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14536"/>
            <a:ext cx="8229600" cy="838200"/>
          </a:xfrm>
        </p:spPr>
        <p:txBody>
          <a:bodyPr/>
          <a:lstStyle/>
          <a:p>
            <a:r>
              <a:rPr lang="en-US" sz="4000" i="1" dirty="0">
                <a:latin typeface="Tahoma" pitchFamily="34" charset="0"/>
              </a:rPr>
              <a:t>Suggested Readings</a:t>
            </a:r>
          </a:p>
        </p:txBody>
      </p:sp>
      <p:sp>
        <p:nvSpPr>
          <p:cNvPr id="44035" name="Rectangle 3"/>
          <p:cNvSpPr>
            <a:spLocks noGrp="1" noChangeArrowheads="1"/>
          </p:cNvSpPr>
          <p:nvPr>
            <p:ph idx="1"/>
          </p:nvPr>
        </p:nvSpPr>
        <p:spPr>
          <a:xfrm>
            <a:off x="228600" y="1484784"/>
            <a:ext cx="8686800" cy="5144616"/>
          </a:xfrm>
        </p:spPr>
        <p:txBody>
          <a:bodyPr>
            <a:normAutofit lnSpcReduction="10000"/>
          </a:bodyPr>
          <a:lstStyle/>
          <a:p>
            <a:pPr algn="just">
              <a:lnSpc>
                <a:spcPct val="80000"/>
              </a:lnSpc>
              <a:buFont typeface="Wingdings" pitchFamily="2" charset="2"/>
              <a:buNone/>
            </a:pPr>
            <a:r>
              <a:rPr lang="en-US" sz="2400" dirty="0">
                <a:latin typeface="Tahoma" pitchFamily="34" charset="0"/>
              </a:rPr>
              <a:t>(1) International Marketing Management-an Indian perspective by R.L </a:t>
            </a:r>
            <a:r>
              <a:rPr lang="en-US" sz="2400" dirty="0" err="1">
                <a:latin typeface="Tahoma" pitchFamily="34" charset="0"/>
              </a:rPr>
              <a:t>Varshney</a:t>
            </a:r>
            <a:r>
              <a:rPr lang="en-US" sz="2400" dirty="0">
                <a:latin typeface="Tahoma" pitchFamily="34" charset="0"/>
              </a:rPr>
              <a:t> and </a:t>
            </a:r>
            <a:r>
              <a:rPr lang="en-US" sz="2400" dirty="0" err="1">
                <a:latin typeface="Tahoma" pitchFamily="34" charset="0"/>
              </a:rPr>
              <a:t>B.Bhattacharya</a:t>
            </a:r>
            <a:r>
              <a:rPr lang="en-US" sz="2400" dirty="0">
                <a:latin typeface="Tahoma" pitchFamily="34" charset="0"/>
              </a:rPr>
              <a:t>, Sixth Edition, 2006 published by Sultan </a:t>
            </a:r>
            <a:r>
              <a:rPr lang="en-US" sz="2400" dirty="0" err="1">
                <a:latin typeface="Tahoma" pitchFamily="34" charset="0"/>
              </a:rPr>
              <a:t>Chand</a:t>
            </a:r>
            <a:r>
              <a:rPr lang="en-US" sz="2400" dirty="0">
                <a:latin typeface="Tahoma" pitchFamily="34" charset="0"/>
              </a:rPr>
              <a:t> and Sons, New Delhi.</a:t>
            </a:r>
          </a:p>
          <a:p>
            <a:pPr algn="just">
              <a:lnSpc>
                <a:spcPct val="80000"/>
              </a:lnSpc>
              <a:buFont typeface="Wingdings" pitchFamily="2" charset="2"/>
              <a:buNone/>
            </a:pPr>
            <a:r>
              <a:rPr lang="en-US" sz="2400" dirty="0">
                <a:latin typeface="Tahoma" pitchFamily="34" charset="0"/>
              </a:rPr>
              <a:t>(2) International Business Law and its Environment by Richard Schaffer, Beverley and </a:t>
            </a:r>
            <a:r>
              <a:rPr lang="en-US" sz="2400" dirty="0" err="1">
                <a:latin typeface="Tahoma" pitchFamily="34" charset="0"/>
              </a:rPr>
              <a:t>Filiberto</a:t>
            </a:r>
            <a:r>
              <a:rPr lang="en-US" sz="2400" dirty="0">
                <a:latin typeface="Tahoma" pitchFamily="34" charset="0"/>
              </a:rPr>
              <a:t> </a:t>
            </a:r>
            <a:r>
              <a:rPr lang="en-US" sz="2400" dirty="0" err="1">
                <a:latin typeface="Tahoma" pitchFamily="34" charset="0"/>
              </a:rPr>
              <a:t>Augsti</a:t>
            </a:r>
            <a:r>
              <a:rPr lang="en-US" sz="2400" dirty="0">
                <a:latin typeface="Tahoma" pitchFamily="34" charset="0"/>
              </a:rPr>
              <a:t>, Sixth Edition, 2005 published by Thomson South-Western United States.</a:t>
            </a:r>
          </a:p>
          <a:p>
            <a:pPr algn="just">
              <a:lnSpc>
                <a:spcPct val="80000"/>
              </a:lnSpc>
              <a:buFont typeface="Wingdings" pitchFamily="2" charset="2"/>
              <a:buNone/>
            </a:pPr>
            <a:r>
              <a:rPr lang="en-US" sz="2400" dirty="0">
                <a:latin typeface="Tahoma" pitchFamily="34" charset="0"/>
              </a:rPr>
              <a:t>(3) Manual on Export Documentation published by Commercial Law Publishers (India) Private Limited, NREW Delhi, 2006.</a:t>
            </a:r>
          </a:p>
          <a:p>
            <a:pPr algn="just">
              <a:lnSpc>
                <a:spcPct val="80000"/>
              </a:lnSpc>
              <a:buFont typeface="Wingdings" pitchFamily="2" charset="2"/>
              <a:buNone/>
            </a:pPr>
            <a:r>
              <a:rPr lang="en-US" sz="2400" dirty="0">
                <a:latin typeface="Tahoma" pitchFamily="34" charset="0"/>
              </a:rPr>
              <a:t> (4) International Business Law, Text, Cases and Readings, Fourth Edition, 2004. Published by Prentice Hall, U.S.A</a:t>
            </a:r>
          </a:p>
          <a:p>
            <a:pPr algn="just">
              <a:lnSpc>
                <a:spcPct val="80000"/>
              </a:lnSpc>
              <a:buFont typeface="Wingdings" pitchFamily="2" charset="2"/>
              <a:buNone/>
            </a:pPr>
            <a:r>
              <a:rPr lang="en-US" sz="2400" dirty="0">
                <a:latin typeface="Tahoma" pitchFamily="34" charset="0"/>
              </a:rPr>
              <a:t>(5) International Marketing by Philips </a:t>
            </a:r>
            <a:r>
              <a:rPr lang="en-US" sz="2400" dirty="0" err="1">
                <a:latin typeface="Tahoma" pitchFamily="34" charset="0"/>
              </a:rPr>
              <a:t>R.Cateora</a:t>
            </a:r>
            <a:r>
              <a:rPr lang="en-US" sz="2400" dirty="0">
                <a:latin typeface="Tahoma" pitchFamily="34" charset="0"/>
              </a:rPr>
              <a:t> and John L. Graham published by Tata McGraw Hill </a:t>
            </a:r>
          </a:p>
          <a:p>
            <a:pPr algn="just">
              <a:lnSpc>
                <a:spcPct val="80000"/>
              </a:lnSpc>
              <a:buFont typeface="Wingdings" pitchFamily="2" charset="2"/>
              <a:buNone/>
            </a:pPr>
            <a:r>
              <a:rPr lang="en-US" sz="2400" dirty="0">
                <a:latin typeface="Tahoma" pitchFamily="34" charset="0"/>
              </a:rPr>
              <a:t>(6) International  Business by Charles W.L Hill and </a:t>
            </a:r>
            <a:r>
              <a:rPr lang="en-US" sz="2400" dirty="0" err="1">
                <a:latin typeface="Tahoma" pitchFamily="34" charset="0"/>
              </a:rPr>
              <a:t>Arun</a:t>
            </a:r>
            <a:r>
              <a:rPr lang="en-US" sz="2400" dirty="0">
                <a:latin typeface="Tahoma" pitchFamily="34" charset="0"/>
              </a:rPr>
              <a:t> </a:t>
            </a:r>
            <a:r>
              <a:rPr lang="en-US" sz="2400" dirty="0" err="1">
                <a:latin typeface="Tahoma" pitchFamily="34" charset="0"/>
              </a:rPr>
              <a:t>K.Jain</a:t>
            </a:r>
            <a:r>
              <a:rPr lang="en-US" sz="2400" dirty="0">
                <a:latin typeface="Tahoma" pitchFamily="34" charset="0"/>
              </a:rPr>
              <a:t> published by Tata McGraw-Hill Publishing Company Limited, New Delhi.</a:t>
            </a:r>
          </a:p>
          <a:p>
            <a:pPr algn="just">
              <a:lnSpc>
                <a:spcPct val="80000"/>
              </a:lnSpc>
              <a:buFont typeface="Wingdings" pitchFamily="2" charset="2"/>
              <a:buNone/>
            </a:pPr>
            <a:r>
              <a:rPr lang="en-US" sz="2400" dirty="0">
                <a:latin typeface="Tahoma" pitchFamily="34" charset="0"/>
              </a:rPr>
              <a:t>(7) Export and import Management by </a:t>
            </a:r>
            <a:r>
              <a:rPr lang="en-US" sz="2400" dirty="0" err="1">
                <a:latin typeface="Tahoma" pitchFamily="34" charset="0"/>
              </a:rPr>
              <a:t>Aseem</a:t>
            </a:r>
            <a:r>
              <a:rPr lang="en-US" sz="2400" dirty="0">
                <a:latin typeface="Tahoma" pitchFamily="34" charset="0"/>
              </a:rPr>
              <a:t> Kumar published by Excel Books, 2007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8600" y="228600"/>
            <a:ext cx="8686800" cy="1219200"/>
          </a:xfrm>
        </p:spPr>
        <p:txBody>
          <a:bodyPr>
            <a:normAutofit fontScale="90000"/>
          </a:bodyPr>
          <a:lstStyle/>
          <a:p>
            <a:r>
              <a:rPr lang="en-US" sz="4000" i="1" dirty="0">
                <a:latin typeface="Tahoma" pitchFamily="34" charset="0"/>
              </a:rPr>
              <a:t>Risk Management in Export-import Business</a:t>
            </a:r>
            <a:r>
              <a:rPr lang="en-US" sz="4000" dirty="0"/>
              <a:t> </a:t>
            </a:r>
          </a:p>
        </p:txBody>
      </p:sp>
      <p:sp>
        <p:nvSpPr>
          <p:cNvPr id="29699" name="Rectangle 3"/>
          <p:cNvSpPr>
            <a:spLocks noGrp="1" noChangeArrowheads="1"/>
          </p:cNvSpPr>
          <p:nvPr>
            <p:ph idx="1"/>
          </p:nvPr>
        </p:nvSpPr>
        <p:spPr>
          <a:xfrm>
            <a:off x="228600" y="1524000"/>
            <a:ext cx="8686800" cy="5029200"/>
          </a:xfrm>
        </p:spPr>
        <p:txBody>
          <a:bodyPr/>
          <a:lstStyle/>
          <a:p>
            <a:pPr algn="just">
              <a:lnSpc>
                <a:spcPct val="90000"/>
              </a:lnSpc>
            </a:pPr>
            <a:r>
              <a:rPr lang="en-US" sz="2800">
                <a:latin typeface="Tahoma" pitchFamily="34" charset="0"/>
              </a:rPr>
              <a:t>Risk is a fact of business life, more so of international business. </a:t>
            </a:r>
          </a:p>
          <a:p>
            <a:pPr algn="just">
              <a:lnSpc>
                <a:spcPct val="90000"/>
              </a:lnSpc>
            </a:pPr>
            <a:r>
              <a:rPr lang="en-US" sz="2800">
                <a:latin typeface="Tahoma" pitchFamily="34" charset="0"/>
              </a:rPr>
              <a:t>The Management of International business is the management of risk. </a:t>
            </a:r>
          </a:p>
          <a:p>
            <a:pPr algn="just">
              <a:lnSpc>
                <a:spcPct val="90000"/>
              </a:lnSpc>
            </a:pPr>
            <a:r>
              <a:rPr lang="en-US" sz="2800">
                <a:latin typeface="Tahoma" pitchFamily="34" charset="0"/>
              </a:rPr>
              <a:t>No manager can make a strategic business decision or enter into important business transaction without a full evaluation of the risks involved.</a:t>
            </a:r>
          </a:p>
          <a:p>
            <a:pPr algn="just">
              <a:lnSpc>
                <a:spcPct val="90000"/>
              </a:lnSpc>
            </a:pPr>
            <a:r>
              <a:rPr lang="en-US" sz="2800">
                <a:latin typeface="Tahoma" pitchFamily="34" charset="0"/>
              </a:rPr>
              <a:t> Many of the best business plans have been ruined by a miscalculation or a mistake, or an error in judgment that could have been avoided with proper planning.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228600"/>
            <a:ext cx="8915400" cy="1066800"/>
          </a:xfrm>
        </p:spPr>
        <p:txBody>
          <a:bodyPr>
            <a:normAutofit fontScale="90000"/>
          </a:bodyPr>
          <a:lstStyle/>
          <a:p>
            <a:r>
              <a:rPr lang="en-US" sz="4000" i="1">
                <a:latin typeface="Tahoma" pitchFamily="34" charset="0"/>
              </a:rPr>
              <a:t>Risk Management in Export-import Business</a:t>
            </a:r>
          </a:p>
        </p:txBody>
      </p:sp>
      <p:sp>
        <p:nvSpPr>
          <p:cNvPr id="30723" name="Rectangle 3"/>
          <p:cNvSpPr>
            <a:spLocks noGrp="1" noChangeArrowheads="1"/>
          </p:cNvSpPr>
          <p:nvPr>
            <p:ph idx="1"/>
          </p:nvPr>
        </p:nvSpPr>
        <p:spPr>
          <a:xfrm>
            <a:off x="457200" y="1600200"/>
            <a:ext cx="8229600" cy="5029200"/>
          </a:xfrm>
        </p:spPr>
        <p:txBody>
          <a:bodyPr/>
          <a:lstStyle/>
          <a:p>
            <a:pPr algn="just"/>
            <a:r>
              <a:rPr lang="en-US" sz="2800">
                <a:latin typeface="Tahoma" pitchFamily="34" charset="0"/>
              </a:rPr>
              <a:t>If the risk cannot be reduced through advance planning and careful execution, perhaps it can be shifted to some other party to the transaction.</a:t>
            </a:r>
          </a:p>
          <a:p>
            <a:pPr algn="just"/>
            <a:r>
              <a:rPr lang="en-US" sz="2800">
                <a:latin typeface="Tahoma" pitchFamily="34" charset="0"/>
              </a:rPr>
              <a:t> If the risk cannot be shifted to another party to the transaction, it might be shifted to an insurance company. </a:t>
            </a:r>
          </a:p>
          <a:p>
            <a:pPr algn="just"/>
            <a:r>
              <a:rPr lang="en-US" sz="2800">
                <a:latin typeface="Tahoma" pitchFamily="34" charset="0"/>
              </a:rPr>
              <a:t>Many types of risks can be insured against, including the risk of damage to the goods at sea, the risk of loosing an investment in a developing country and many others.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r>
              <a:rPr lang="en-US" sz="4000" i="1">
                <a:latin typeface="Tahoma" pitchFamily="34" charset="0"/>
              </a:rPr>
              <a:t>Risk Management in Export-import Business</a:t>
            </a:r>
          </a:p>
        </p:txBody>
      </p:sp>
      <p:sp>
        <p:nvSpPr>
          <p:cNvPr id="31747" name="Rectangle 3"/>
          <p:cNvSpPr>
            <a:spLocks noGrp="1" noChangeArrowheads="1"/>
          </p:cNvSpPr>
          <p:nvPr>
            <p:ph idx="1"/>
          </p:nvPr>
        </p:nvSpPr>
        <p:spPr>
          <a:xfrm>
            <a:off x="457200" y="1905000"/>
            <a:ext cx="8229600" cy="4724400"/>
          </a:xfrm>
        </p:spPr>
        <p:txBody>
          <a:bodyPr/>
          <a:lstStyle/>
          <a:p>
            <a:pPr algn="just">
              <a:lnSpc>
                <a:spcPct val="90000"/>
              </a:lnSpc>
              <a:buFont typeface="Wingdings" pitchFamily="2" charset="2"/>
              <a:buNone/>
            </a:pPr>
            <a:r>
              <a:rPr lang="en-US" sz="2800" b="1">
                <a:latin typeface="Tahoma" pitchFamily="34" charset="0"/>
              </a:rPr>
              <a:t>(1) Risk Assessment and the Firm’s Foreign Market Entry Strategy:</a:t>
            </a:r>
            <a:r>
              <a:rPr lang="en-US" sz="2800">
                <a:latin typeface="Tahoma" pitchFamily="34" charset="0"/>
              </a:rPr>
              <a:t> </a:t>
            </a:r>
          </a:p>
          <a:p>
            <a:pPr algn="just">
              <a:lnSpc>
                <a:spcPct val="90000"/>
              </a:lnSpc>
            </a:pPr>
            <a:r>
              <a:rPr lang="en-US" sz="2800">
                <a:latin typeface="Tahoma" pitchFamily="34" charset="0"/>
              </a:rPr>
              <a:t>When a firm is considering its entry or expansion in a foreign market, it must consider all options and decide on a course of action commensurate with its objectives, capabilities and its willingness to assume risk.</a:t>
            </a:r>
          </a:p>
          <a:p>
            <a:pPr algn="just">
              <a:lnSpc>
                <a:spcPct val="90000"/>
              </a:lnSpc>
            </a:pPr>
            <a:r>
              <a:rPr lang="en-US" sz="2800">
                <a:latin typeface="Tahoma" pitchFamily="34" charset="0"/>
              </a:rPr>
              <a:t> Selling to a customer in another country results in less risk to the firm than licensing trademarks, patents and copyrights there.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0"/>
            <a:ext cx="8229600" cy="1219200"/>
          </a:xfrm>
        </p:spPr>
        <p:txBody>
          <a:bodyPr>
            <a:normAutofit fontScale="90000"/>
          </a:bodyPr>
          <a:lstStyle/>
          <a:p>
            <a:r>
              <a:rPr lang="en-US" sz="4000" i="1">
                <a:latin typeface="Tahoma" pitchFamily="34" charset="0"/>
              </a:rPr>
              <a:t>Risk Management in Export-import Business</a:t>
            </a:r>
          </a:p>
        </p:txBody>
      </p:sp>
      <p:sp>
        <p:nvSpPr>
          <p:cNvPr id="33795" name="Rectangle 3"/>
          <p:cNvSpPr>
            <a:spLocks noGrp="1" noChangeArrowheads="1"/>
          </p:cNvSpPr>
          <p:nvPr>
            <p:ph idx="1"/>
          </p:nvPr>
        </p:nvSpPr>
        <p:spPr>
          <a:xfrm>
            <a:off x="457200" y="1371600"/>
            <a:ext cx="8229600" cy="5257800"/>
          </a:xfrm>
        </p:spPr>
        <p:txBody>
          <a:bodyPr>
            <a:normAutofit/>
          </a:bodyPr>
          <a:lstStyle/>
          <a:p>
            <a:pPr algn="just">
              <a:buFont typeface="Wingdings" pitchFamily="2" charset="2"/>
              <a:buNone/>
            </a:pPr>
            <a:r>
              <a:rPr lang="en-US" sz="2800" b="1">
                <a:latin typeface="Tahoma" pitchFamily="34" charset="0"/>
              </a:rPr>
              <a:t>(2) Managing Distance and Communications: </a:t>
            </a:r>
          </a:p>
          <a:p>
            <a:pPr algn="just"/>
            <a:r>
              <a:rPr lang="en-US" sz="2800">
                <a:latin typeface="Tahoma" pitchFamily="34" charset="0"/>
              </a:rPr>
              <a:t>The risks of doing business in a foreign country are different from those encountered at home. </a:t>
            </a:r>
          </a:p>
          <a:p>
            <a:pPr algn="just"/>
            <a:r>
              <a:rPr lang="en-US" sz="2800">
                <a:latin typeface="Tahoma" pitchFamily="34" charset="0"/>
              </a:rPr>
              <a:t>A firm doing business in a foreign country would encounter greater distances; problems in communications; language and cultural barriers; differences in ethical, moral and religious codes; exposure to strange foreign laws and government regulations; and different currencies.</a:t>
            </a:r>
            <a:r>
              <a:rPr lang="en-US" sz="2800" b="1">
                <a:latin typeface="Tahoma" pitchFamily="34" charset="0"/>
              </a:rPr>
              <a:t> </a:t>
            </a:r>
            <a:r>
              <a:rPr lang="en-US" sz="2800">
                <a:latin typeface="Tahoma" pitchFamily="34" charset="0"/>
              </a:rPr>
              <a:t>All these factors affect the risks of doing business abroad.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0"/>
            <a:ext cx="8458200" cy="1219200"/>
          </a:xfrm>
        </p:spPr>
        <p:txBody>
          <a:bodyPr>
            <a:normAutofit fontScale="90000"/>
          </a:bodyPr>
          <a:lstStyle/>
          <a:p>
            <a:r>
              <a:rPr lang="en-US" sz="4000" i="1">
                <a:latin typeface="Tahoma" pitchFamily="34" charset="0"/>
              </a:rPr>
              <a:t>Risk Management in Export-import Business</a:t>
            </a:r>
          </a:p>
        </p:txBody>
      </p:sp>
      <p:sp>
        <p:nvSpPr>
          <p:cNvPr id="34819" name="Rectangle 3"/>
          <p:cNvSpPr>
            <a:spLocks noGrp="1" noChangeArrowheads="1"/>
          </p:cNvSpPr>
          <p:nvPr>
            <p:ph idx="1"/>
          </p:nvPr>
        </p:nvSpPr>
        <p:spPr>
          <a:xfrm>
            <a:off x="228600" y="1371600"/>
            <a:ext cx="8915400" cy="5486400"/>
          </a:xfrm>
        </p:spPr>
        <p:txBody>
          <a:bodyPr/>
          <a:lstStyle/>
          <a:p>
            <a:pPr>
              <a:buFont typeface="Wingdings" pitchFamily="2" charset="2"/>
              <a:buNone/>
            </a:pPr>
            <a:r>
              <a:rPr lang="en-US" sz="2800" b="1">
                <a:latin typeface="Tahoma" pitchFamily="34" charset="0"/>
              </a:rPr>
              <a:t>(3) Managing Currency and Exchange Rate Risks:  </a:t>
            </a:r>
          </a:p>
          <a:p>
            <a:pPr algn="just"/>
            <a:r>
              <a:rPr lang="en-US" sz="2800">
                <a:latin typeface="Tahoma" pitchFamily="34" charset="0"/>
              </a:rPr>
              <a:t>Currency risk is risk a firm is exposed to as a result of buying, selling, or holding a foreign currency. Currency risk includes:</a:t>
            </a:r>
          </a:p>
          <a:p>
            <a:pPr algn="just">
              <a:buFont typeface="Wingdings" pitchFamily="2" charset="2"/>
              <a:buNone/>
            </a:pPr>
            <a:r>
              <a:rPr lang="en-US" sz="2800">
                <a:latin typeface="Tahoma" pitchFamily="34" charset="0"/>
              </a:rPr>
              <a:t>(i) Exchange Rate Risk</a:t>
            </a:r>
          </a:p>
          <a:p>
            <a:pPr algn="just">
              <a:buFont typeface="Wingdings" pitchFamily="2" charset="2"/>
              <a:buNone/>
            </a:pPr>
            <a:r>
              <a:rPr lang="en-US" sz="2800">
                <a:latin typeface="Tahoma" pitchFamily="34" charset="0"/>
              </a:rPr>
              <a:t>(ii) Currency Control Risk</a:t>
            </a:r>
          </a:p>
          <a:p>
            <a:pPr algn="just">
              <a:buFont typeface="Wingdings" pitchFamily="2" charset="2"/>
              <a:buNone/>
            </a:pPr>
            <a:r>
              <a:rPr lang="en-US" sz="2800" b="1">
                <a:latin typeface="Tahoma" pitchFamily="34" charset="0"/>
              </a:rPr>
              <a:t>(i) Exchange Rate Risk: </a:t>
            </a:r>
            <a:r>
              <a:rPr lang="en-US" sz="2800">
                <a:latin typeface="Tahoma" pitchFamily="34" charset="0"/>
              </a:rPr>
              <a:t>Exchange rate risk results from the fluctuations in the relative values of the foreign currencies against each other when they are bought and sold on international financial markets.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r>
              <a:rPr lang="en-US" sz="4000" i="1">
                <a:latin typeface="Tahoma" pitchFamily="34" charset="0"/>
              </a:rPr>
              <a:t>Risk Management in Export-import Business</a:t>
            </a:r>
          </a:p>
        </p:txBody>
      </p:sp>
      <p:sp>
        <p:nvSpPr>
          <p:cNvPr id="35843" name="Rectangle 3"/>
          <p:cNvSpPr>
            <a:spLocks noGrp="1" noChangeArrowheads="1"/>
          </p:cNvSpPr>
          <p:nvPr>
            <p:ph idx="1"/>
          </p:nvPr>
        </p:nvSpPr>
        <p:spPr>
          <a:xfrm>
            <a:off x="228600" y="1600200"/>
            <a:ext cx="8686800" cy="5029200"/>
          </a:xfrm>
        </p:spPr>
        <p:txBody>
          <a:bodyPr/>
          <a:lstStyle/>
          <a:p>
            <a:pPr algn="just">
              <a:lnSpc>
                <a:spcPct val="80000"/>
              </a:lnSpc>
              <a:buFont typeface="Wingdings" pitchFamily="2" charset="2"/>
              <a:buNone/>
            </a:pPr>
            <a:r>
              <a:rPr lang="en-US" sz="2800" b="1">
                <a:latin typeface="Tahoma" pitchFamily="34" charset="0"/>
              </a:rPr>
              <a:t>(ii) Currency Control Risk:</a:t>
            </a:r>
            <a:r>
              <a:rPr lang="en-US" sz="2800">
                <a:latin typeface="Tahoma" pitchFamily="34" charset="0"/>
              </a:rPr>
              <a:t> </a:t>
            </a:r>
          </a:p>
          <a:p>
            <a:pPr algn="just">
              <a:lnSpc>
                <a:spcPct val="80000"/>
              </a:lnSpc>
            </a:pPr>
            <a:r>
              <a:rPr lang="en-US" sz="2800">
                <a:latin typeface="Tahoma" pitchFamily="34" charset="0"/>
              </a:rPr>
              <a:t>Some countries, particularly developing countries where access to ready foreign reserve is limited, put restrictions on currency transactions.</a:t>
            </a:r>
          </a:p>
          <a:p>
            <a:pPr algn="just">
              <a:lnSpc>
                <a:spcPct val="80000"/>
              </a:lnSpc>
            </a:pPr>
            <a:r>
              <a:rPr lang="en-US" sz="2800">
                <a:latin typeface="Tahoma" pitchFamily="34" charset="0"/>
              </a:rPr>
              <a:t> In order to preserve the little foreign exchange that is available for international transactions, such as importing merchandise, these countries restrict the amount of foreign currency that they will sell to private companies. </a:t>
            </a:r>
          </a:p>
          <a:p>
            <a:pPr algn="just">
              <a:lnSpc>
                <a:spcPct val="80000"/>
              </a:lnSpc>
            </a:pPr>
            <a:r>
              <a:rPr lang="en-US" sz="2800">
                <a:latin typeface="Tahoma" pitchFamily="34" charset="0"/>
              </a:rPr>
              <a:t>This limitation can cause problems for a U.S or any other country exporter waiting for payment from its foreign customer who cannot obtain the dollars needed to pay for the goods.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0"/>
            <a:ext cx="8229600" cy="1066800"/>
          </a:xfrm>
        </p:spPr>
        <p:txBody>
          <a:bodyPr>
            <a:normAutofit fontScale="90000"/>
          </a:bodyPr>
          <a:lstStyle/>
          <a:p>
            <a:r>
              <a:rPr lang="en-US" sz="4000" i="1">
                <a:latin typeface="Tahoma" pitchFamily="34" charset="0"/>
              </a:rPr>
              <a:t>Risk Management in Export-import Business</a:t>
            </a:r>
          </a:p>
        </p:txBody>
      </p:sp>
      <p:sp>
        <p:nvSpPr>
          <p:cNvPr id="36867" name="Rectangle 3"/>
          <p:cNvSpPr>
            <a:spLocks noGrp="1" noChangeArrowheads="1"/>
          </p:cNvSpPr>
          <p:nvPr>
            <p:ph idx="1"/>
          </p:nvPr>
        </p:nvSpPr>
        <p:spPr>
          <a:xfrm>
            <a:off x="228600" y="1371600"/>
            <a:ext cx="8763000" cy="5334000"/>
          </a:xfrm>
        </p:spPr>
        <p:txBody>
          <a:bodyPr/>
          <a:lstStyle/>
          <a:p>
            <a:pPr algn="just">
              <a:lnSpc>
                <a:spcPct val="90000"/>
              </a:lnSpc>
              <a:buFont typeface="Wingdings" pitchFamily="2" charset="2"/>
              <a:buNone/>
            </a:pPr>
            <a:r>
              <a:rPr lang="en-US" sz="2800" b="1">
                <a:latin typeface="Tahoma" pitchFamily="34" charset="0"/>
              </a:rPr>
              <a:t>(4) Special Transactions Risks in Contracts for the Sale of Goods: </a:t>
            </a:r>
          </a:p>
          <a:p>
            <a:pPr algn="just">
              <a:lnSpc>
                <a:spcPct val="90000"/>
              </a:lnSpc>
            </a:pPr>
            <a:r>
              <a:rPr lang="en-US" sz="2800">
                <a:latin typeface="Tahoma" pitchFamily="34" charset="0"/>
              </a:rPr>
              <a:t>Special risks are inherent in international transactions for the purchase and sale of goods.</a:t>
            </a:r>
            <a:r>
              <a:rPr lang="en-US" sz="2800" b="1">
                <a:latin typeface="Tahoma" pitchFamily="34" charset="0"/>
              </a:rPr>
              <a:t> </a:t>
            </a:r>
          </a:p>
          <a:p>
            <a:pPr algn="just">
              <a:lnSpc>
                <a:spcPct val="90000"/>
              </a:lnSpc>
            </a:pPr>
            <a:r>
              <a:rPr lang="en-US" sz="2800">
                <a:latin typeface="Tahoma" pitchFamily="34" charset="0"/>
              </a:rPr>
              <a:t>These transactions present special risks to both the parties because the process of shipping goods and receiving payment between distant countries is riskier than within a country.</a:t>
            </a:r>
            <a:r>
              <a:rPr lang="en-US" sz="2800" b="1">
                <a:latin typeface="Tahoma" pitchFamily="34" charset="0"/>
              </a:rPr>
              <a:t> </a:t>
            </a:r>
            <a:r>
              <a:rPr lang="en-US" sz="2800">
                <a:latin typeface="Tahoma" pitchFamily="34" charset="0"/>
              </a:rPr>
              <a:t>Such risks are:</a:t>
            </a:r>
          </a:p>
          <a:p>
            <a:pPr algn="just">
              <a:lnSpc>
                <a:spcPct val="90000"/>
              </a:lnSpc>
              <a:buFont typeface="Wingdings" pitchFamily="2" charset="2"/>
              <a:buNone/>
            </a:pPr>
            <a:r>
              <a:rPr lang="en-US" sz="2800"/>
              <a:t>(i) Payment or Credit Risk</a:t>
            </a:r>
          </a:p>
          <a:p>
            <a:pPr algn="just">
              <a:lnSpc>
                <a:spcPct val="90000"/>
              </a:lnSpc>
              <a:buFont typeface="Wingdings" pitchFamily="2" charset="2"/>
              <a:buNone/>
            </a:pPr>
            <a:r>
              <a:rPr lang="en-US" sz="2800"/>
              <a:t>(ii) Property or Marine Risk</a:t>
            </a:r>
          </a:p>
          <a:p>
            <a:pPr algn="just">
              <a:lnSpc>
                <a:spcPct val="90000"/>
              </a:lnSpc>
              <a:buFont typeface="Wingdings" pitchFamily="2" charset="2"/>
              <a:buNone/>
            </a:pPr>
            <a:r>
              <a:rPr lang="en-US" sz="2800"/>
              <a:t>(iii) Delivery Risk</a:t>
            </a:r>
          </a:p>
          <a:p>
            <a:pPr algn="just">
              <a:lnSpc>
                <a:spcPct val="90000"/>
              </a:lnSpc>
              <a:buFont typeface="Wingdings" pitchFamily="2" charset="2"/>
              <a:buNone/>
            </a:pPr>
            <a:r>
              <a:rPr lang="en-US" sz="2800"/>
              <a:t>(iv) Pilferage and Theft Risk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0"/>
            <a:ext cx="8229600" cy="1219200"/>
          </a:xfrm>
        </p:spPr>
        <p:txBody>
          <a:bodyPr>
            <a:normAutofit fontScale="90000"/>
          </a:bodyPr>
          <a:lstStyle/>
          <a:p>
            <a:r>
              <a:rPr lang="en-US" sz="4000" i="1">
                <a:latin typeface="Tahoma" pitchFamily="34" charset="0"/>
              </a:rPr>
              <a:t>Risk Management in Export-import Business</a:t>
            </a:r>
          </a:p>
        </p:txBody>
      </p:sp>
      <p:sp>
        <p:nvSpPr>
          <p:cNvPr id="37891" name="Rectangle 3"/>
          <p:cNvSpPr>
            <a:spLocks noGrp="1" noChangeArrowheads="1"/>
          </p:cNvSpPr>
          <p:nvPr>
            <p:ph idx="1"/>
          </p:nvPr>
        </p:nvSpPr>
        <p:spPr>
          <a:xfrm>
            <a:off x="228600" y="1556792"/>
            <a:ext cx="8458200" cy="5072608"/>
          </a:xfrm>
        </p:spPr>
        <p:txBody>
          <a:bodyPr/>
          <a:lstStyle/>
          <a:p>
            <a:pPr algn="just">
              <a:lnSpc>
                <a:spcPct val="80000"/>
              </a:lnSpc>
              <a:buFont typeface="Wingdings" pitchFamily="2" charset="2"/>
              <a:buNone/>
            </a:pPr>
            <a:r>
              <a:rPr lang="en-US" sz="2800" b="1" dirty="0">
                <a:latin typeface="Tahoma" pitchFamily="34" charset="0"/>
              </a:rPr>
              <a:t>(5) Managing Political Risk:</a:t>
            </a:r>
          </a:p>
          <a:p>
            <a:pPr algn="just">
              <a:lnSpc>
                <a:spcPct val="80000"/>
              </a:lnSpc>
              <a:buFont typeface="Wingdings" pitchFamily="2" charset="2"/>
              <a:buNone/>
            </a:pPr>
            <a:r>
              <a:rPr lang="en-US" sz="2800" b="1" dirty="0">
                <a:latin typeface="Tahoma" pitchFamily="34" charset="0"/>
              </a:rPr>
              <a:t> </a:t>
            </a:r>
            <a:endParaRPr lang="en-US" sz="2800" b="1" dirty="0" smtClean="0">
              <a:latin typeface="Tahoma" pitchFamily="34" charset="0"/>
            </a:endParaRPr>
          </a:p>
          <a:p>
            <a:pPr algn="just">
              <a:lnSpc>
                <a:spcPct val="80000"/>
              </a:lnSpc>
            </a:pPr>
            <a:r>
              <a:rPr lang="en-US" sz="2800" dirty="0" smtClean="0">
                <a:latin typeface="Tahoma" pitchFamily="34" charset="0"/>
              </a:rPr>
              <a:t>Political Risk is generally defined as the risk to a firm’s business interests arising form political instability or political change in a country in which the firm is doing business.</a:t>
            </a:r>
            <a:r>
              <a:rPr lang="en-US" sz="2800" b="1" dirty="0" smtClean="0">
                <a:latin typeface="Tahoma" pitchFamily="34" charset="0"/>
              </a:rPr>
              <a:t> </a:t>
            </a:r>
          </a:p>
          <a:p>
            <a:pPr algn="just">
              <a:lnSpc>
                <a:spcPct val="80000"/>
              </a:lnSpc>
            </a:pPr>
            <a:r>
              <a:rPr lang="en-US" sz="2800" dirty="0" smtClean="0">
                <a:latin typeface="Tahoma" pitchFamily="34" charset="0"/>
              </a:rPr>
              <a:t>Political </a:t>
            </a:r>
            <a:r>
              <a:rPr lang="en-US" sz="2800" dirty="0">
                <a:latin typeface="Tahoma" pitchFamily="34" charset="0"/>
              </a:rPr>
              <a:t>Risk includes risk derived from potentially adverse actions of Governments of the foreign countries in which one is doing business or whose laws and regulations one is subject to.</a:t>
            </a:r>
          </a:p>
          <a:p>
            <a:pPr algn="just">
              <a:lnSpc>
                <a:spcPct val="80000"/>
              </a:lnSpc>
            </a:pPr>
            <a:r>
              <a:rPr lang="en-US" sz="2800" dirty="0"/>
              <a:t>It also includes laws and Government policies instituted by the firm’s home country which adversely affect the firms that do business in a foreign country.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TotalTime>
  <Words>1164</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Module</vt:lpstr>
      <vt:lpstr>Risk Management in Export-Import Business </vt:lpstr>
      <vt:lpstr>Risk Management in Export-import Business </vt:lpstr>
      <vt:lpstr>Risk Management in Export-import Business</vt:lpstr>
      <vt:lpstr>Risk Management in Export-import Business</vt:lpstr>
      <vt:lpstr>Risk Management in Export-import Business</vt:lpstr>
      <vt:lpstr>Risk Management in Export-import Business</vt:lpstr>
      <vt:lpstr>Risk Management in Export-import Business</vt:lpstr>
      <vt:lpstr>Risk Management in Export-import Business</vt:lpstr>
      <vt:lpstr>Risk Management in Export-import Business</vt:lpstr>
      <vt:lpstr>Risk Management in Export-import Business</vt:lpstr>
      <vt:lpstr>Risk Management in Export-import Business</vt:lpstr>
      <vt:lpstr>Risk Management in Export-import Business</vt:lpstr>
      <vt:lpstr>Suggested Readings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 in Export-import Business </dc:title>
  <dc:creator>hp</dc:creator>
  <cp:lastModifiedBy>Kavita</cp:lastModifiedBy>
  <cp:revision>2</cp:revision>
  <dcterms:created xsi:type="dcterms:W3CDTF">2013-06-23T08:08:46Z</dcterms:created>
  <dcterms:modified xsi:type="dcterms:W3CDTF">2013-06-24T05:49:41Z</dcterms:modified>
</cp:coreProperties>
</file>