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61"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65F209B-26C5-4DC1-86F4-D3C4C835F3D8}" type="datetimeFigureOut">
              <a:rPr lang="en-GB" smtClean="0"/>
              <a:pPr/>
              <a:t>27/06/2011</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E0EE01D-36E9-4C38-858B-CD27FF08007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5F209B-26C5-4DC1-86F4-D3C4C835F3D8}" type="datetimeFigureOut">
              <a:rPr lang="en-GB" smtClean="0"/>
              <a:pPr/>
              <a:t>27/06/2011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EE01D-36E9-4C38-858B-CD27FF08007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5F209B-26C5-4DC1-86F4-D3C4C835F3D8}" type="datetimeFigureOut">
              <a:rPr lang="en-GB" smtClean="0"/>
              <a:pPr/>
              <a:t>27/06/2011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EE01D-36E9-4C38-858B-CD27FF08007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65F209B-26C5-4DC1-86F4-D3C4C835F3D8}" type="datetimeFigureOut">
              <a:rPr lang="en-GB" smtClean="0"/>
              <a:pPr/>
              <a:t>27/06/2011</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4E0EE01D-36E9-4C38-858B-CD27FF08007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65F209B-26C5-4DC1-86F4-D3C4C835F3D8}" type="datetimeFigureOut">
              <a:rPr lang="en-GB" smtClean="0"/>
              <a:pPr/>
              <a:t>27/06/2011</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4E0EE01D-36E9-4C38-858B-CD27FF08007F}" type="slidenum">
              <a:rPr lang="en-GB" smtClean="0"/>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65F209B-26C5-4DC1-86F4-D3C4C835F3D8}" type="datetimeFigureOut">
              <a:rPr lang="en-GB" smtClean="0"/>
              <a:pPr/>
              <a:t>27/06/2011</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4E0EE01D-36E9-4C38-858B-CD27FF08007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65F209B-26C5-4DC1-86F4-D3C4C835F3D8}" type="datetimeFigureOut">
              <a:rPr lang="en-GB" smtClean="0"/>
              <a:pPr/>
              <a:t>27/06/2011</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E0EE01D-36E9-4C38-858B-CD27FF08007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5F209B-26C5-4DC1-86F4-D3C4C835F3D8}" type="datetimeFigureOut">
              <a:rPr lang="en-GB" smtClean="0"/>
              <a:pPr/>
              <a:t>27/06/2011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0EE01D-36E9-4C38-858B-CD27FF08007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65F209B-26C5-4DC1-86F4-D3C4C835F3D8}" type="datetimeFigureOut">
              <a:rPr lang="en-GB" smtClean="0"/>
              <a:pPr/>
              <a:t>27/06/2011</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4E0EE01D-36E9-4C38-858B-CD27FF08007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65F209B-26C5-4DC1-86F4-D3C4C835F3D8}" type="datetimeFigureOut">
              <a:rPr lang="en-GB" smtClean="0"/>
              <a:pPr/>
              <a:t>27/06/2011</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E0EE01D-36E9-4C38-858B-CD27FF08007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65F209B-26C5-4DC1-86F4-D3C4C835F3D8}" type="datetimeFigureOut">
              <a:rPr lang="en-GB" smtClean="0"/>
              <a:pPr/>
              <a:t>27/06/2011</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E0EE01D-36E9-4C38-858B-CD27FF08007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65F209B-26C5-4DC1-86F4-D3C4C835F3D8}" type="datetimeFigureOut">
              <a:rPr lang="en-GB" smtClean="0"/>
              <a:pPr/>
              <a:t>27/06/2011</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E0EE01D-36E9-4C38-858B-CD27FF08007F}"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5400" dirty="0" smtClean="0"/>
              <a:t>Teleworking</a:t>
            </a:r>
            <a:endParaRPr lang="en-GB"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 is Teleworking?</a:t>
            </a:r>
            <a:endParaRPr lang="en-GB" dirty="0"/>
          </a:p>
        </p:txBody>
      </p:sp>
      <p:sp>
        <p:nvSpPr>
          <p:cNvPr id="3" name="Content Placeholder 2"/>
          <p:cNvSpPr>
            <a:spLocks noGrp="1"/>
          </p:cNvSpPr>
          <p:nvPr>
            <p:ph idx="1"/>
          </p:nvPr>
        </p:nvSpPr>
        <p:spPr/>
        <p:txBody>
          <a:bodyPr>
            <a:normAutofit fontScale="77500" lnSpcReduction="20000"/>
          </a:bodyPr>
          <a:lstStyle/>
          <a:p>
            <a:r>
              <a:rPr lang="en-GB" sz="3100" b="1" dirty="0" smtClean="0"/>
              <a:t>Teleworking </a:t>
            </a:r>
            <a:r>
              <a:rPr lang="en-GB" sz="3100" dirty="0" smtClean="0"/>
              <a:t>is the general term, referring to technology </a:t>
            </a:r>
            <a:br>
              <a:rPr lang="en-GB" sz="3100" dirty="0" smtClean="0"/>
            </a:br>
            <a:r>
              <a:rPr lang="en-GB" sz="3100" dirty="0" smtClean="0"/>
              <a:t>such as video and data conferencing which allows people and businesses to work with each other in a verity of different places, such as abroad. </a:t>
            </a:r>
          </a:p>
          <a:p>
            <a:pPr>
              <a:buNone/>
            </a:pPr>
            <a:endParaRPr lang="en-GB" sz="3100" dirty="0"/>
          </a:p>
          <a:p>
            <a:r>
              <a:rPr lang="en-GB" sz="3100" b="1" dirty="0" smtClean="0"/>
              <a:t>Telework </a:t>
            </a:r>
            <a:r>
              <a:rPr lang="en-GB" sz="3100" dirty="0" smtClean="0"/>
              <a:t>- A work arrangement where managers or supervisors direct or permit employees to perform their usual job duties away from their central workplace, providing that they do the work to the same standard as they would in the work place or office. </a:t>
            </a:r>
            <a:r>
              <a:rPr lang="en-GB" dirty="0" smtClean="0"/>
              <a:t/>
            </a:r>
            <a:br>
              <a:rPr lang="en-GB" dirty="0" smtClean="0"/>
            </a:b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200" dirty="0" smtClean="0"/>
              <a:t>Advantages and Disadvantages of Teleworking for the employee</a:t>
            </a:r>
            <a:endParaRPr lang="en-GB" sz="3200" dirty="0"/>
          </a:p>
        </p:txBody>
      </p:sp>
      <p:graphicFrame>
        <p:nvGraphicFramePr>
          <p:cNvPr id="4" name="Content Placeholder 3"/>
          <p:cNvGraphicFramePr>
            <a:graphicFrameLocks noGrp="1"/>
          </p:cNvGraphicFramePr>
          <p:nvPr>
            <p:ph idx="1"/>
          </p:nvPr>
        </p:nvGraphicFramePr>
        <p:xfrm>
          <a:off x="395536" y="1484784"/>
          <a:ext cx="8229600" cy="5238450"/>
        </p:xfrm>
        <a:graphic>
          <a:graphicData uri="http://schemas.openxmlformats.org/drawingml/2006/table">
            <a:tbl>
              <a:tblPr firstRow="1" bandRow="1">
                <a:tableStyleId>{5C22544A-7EE6-4342-B048-85BDC9FD1C3A}</a:tableStyleId>
              </a:tblPr>
              <a:tblGrid>
                <a:gridCol w="4114800"/>
                <a:gridCol w="4114800"/>
              </a:tblGrid>
              <a:tr h="550450">
                <a:tc>
                  <a:txBody>
                    <a:bodyPr/>
                    <a:lstStyle/>
                    <a:p>
                      <a:pPr algn="ctr"/>
                      <a:r>
                        <a:rPr lang="en-GB" dirty="0" smtClean="0"/>
                        <a:t>Advantages </a:t>
                      </a:r>
                      <a:endParaRPr lang="en-GB" dirty="0"/>
                    </a:p>
                  </a:txBody>
                  <a:tcPr/>
                </a:tc>
                <a:tc>
                  <a:txBody>
                    <a:bodyPr/>
                    <a:lstStyle/>
                    <a:p>
                      <a:pPr algn="ctr"/>
                      <a:r>
                        <a:rPr lang="en-GB" dirty="0" smtClean="0"/>
                        <a:t>Disadvantages</a:t>
                      </a:r>
                      <a:endParaRPr lang="en-GB" dirty="0"/>
                    </a:p>
                  </a:txBody>
                  <a:tcPr/>
                </a:tc>
              </a:tr>
              <a:tr h="723691">
                <a:tc>
                  <a:txBody>
                    <a:bodyPr/>
                    <a:lstStyle/>
                    <a:p>
                      <a:pPr marL="342900" lvl="0" indent="-342900" algn="l">
                        <a:lnSpc>
                          <a:spcPct val="115000"/>
                        </a:lnSpc>
                        <a:spcAft>
                          <a:spcPts val="0"/>
                        </a:spcAft>
                        <a:buFont typeface="Symbol"/>
                        <a:buNone/>
                      </a:pPr>
                      <a:r>
                        <a:rPr lang="en-GB" sz="1100" dirty="0">
                          <a:latin typeface="Calibri"/>
                          <a:ea typeface="Calibri"/>
                          <a:cs typeface="Times New Roman"/>
                        </a:rPr>
                        <a:t>Teleworking is a good way for the disabled, elderly, or those </a:t>
                      </a:r>
                      <a:r>
                        <a:rPr lang="en-GB" sz="1100" dirty="0" smtClean="0">
                          <a:latin typeface="Calibri"/>
                          <a:ea typeface="Calibri"/>
                          <a:cs typeface="Times New Roman"/>
                        </a:rPr>
                        <a:t>with</a:t>
                      </a:r>
                    </a:p>
                    <a:p>
                      <a:pPr marL="342900" lvl="0" indent="-342900" algn="l">
                        <a:lnSpc>
                          <a:spcPct val="115000"/>
                        </a:lnSpc>
                        <a:spcAft>
                          <a:spcPts val="0"/>
                        </a:spcAft>
                        <a:buFont typeface="Symbol"/>
                        <a:buNone/>
                      </a:pPr>
                      <a:r>
                        <a:rPr lang="en-GB" sz="1100" dirty="0" smtClean="0">
                          <a:latin typeface="Calibri"/>
                          <a:ea typeface="Calibri"/>
                          <a:cs typeface="Times New Roman"/>
                        </a:rPr>
                        <a:t>young </a:t>
                      </a:r>
                      <a:r>
                        <a:rPr lang="en-GB" sz="1100" dirty="0">
                          <a:latin typeface="Calibri"/>
                          <a:ea typeface="Calibri"/>
                          <a:cs typeface="Times New Roman"/>
                        </a:rPr>
                        <a:t>families to work from home, without the hassle of </a:t>
                      </a:r>
                      <a:r>
                        <a:rPr lang="en-GB" sz="1100" dirty="0" smtClean="0">
                          <a:latin typeface="Calibri"/>
                          <a:ea typeface="Calibri"/>
                          <a:cs typeface="Times New Roman"/>
                        </a:rPr>
                        <a:t>commuting</a:t>
                      </a:r>
                    </a:p>
                    <a:p>
                      <a:pPr marL="342900" lvl="0" indent="-342900" algn="l">
                        <a:lnSpc>
                          <a:spcPct val="115000"/>
                        </a:lnSpc>
                        <a:spcAft>
                          <a:spcPts val="0"/>
                        </a:spcAft>
                        <a:buFont typeface="Symbol"/>
                        <a:buNone/>
                      </a:pPr>
                      <a:r>
                        <a:rPr lang="en-GB" sz="1100" dirty="0" smtClean="0">
                          <a:latin typeface="Calibri"/>
                          <a:ea typeface="Calibri"/>
                          <a:cs typeface="Times New Roman"/>
                        </a:rPr>
                        <a:t>or </a:t>
                      </a:r>
                      <a:r>
                        <a:rPr lang="en-GB" sz="1100" dirty="0">
                          <a:latin typeface="Calibri"/>
                          <a:ea typeface="Calibri"/>
                          <a:cs typeface="Times New Roman"/>
                        </a:rPr>
                        <a:t>working to conventional office hours, such as 9-5</a:t>
                      </a:r>
                    </a:p>
                  </a:txBody>
                  <a:tcPr marL="68580" marR="68580" marT="0" marB="0"/>
                </a:tc>
                <a:tc>
                  <a:txBody>
                    <a:bodyPr/>
                    <a:lstStyle/>
                    <a:p>
                      <a:pPr marL="342900" lvl="0" indent="-342900" algn="l">
                        <a:lnSpc>
                          <a:spcPct val="115000"/>
                        </a:lnSpc>
                        <a:spcAft>
                          <a:spcPts val="0"/>
                        </a:spcAft>
                        <a:buFont typeface="Symbol"/>
                        <a:buNone/>
                      </a:pPr>
                      <a:r>
                        <a:rPr lang="en-GB" sz="1100" dirty="0">
                          <a:latin typeface="Calibri"/>
                          <a:ea typeface="Calibri"/>
                          <a:cs typeface="Times New Roman"/>
                        </a:rPr>
                        <a:t>Less integration with other employees of the firm, and the </a:t>
                      </a:r>
                      <a:r>
                        <a:rPr lang="en-GB" sz="1100" dirty="0" smtClean="0">
                          <a:latin typeface="Calibri"/>
                          <a:ea typeface="Calibri"/>
                          <a:cs typeface="Times New Roman"/>
                        </a:rPr>
                        <a:t>managers.</a:t>
                      </a:r>
                    </a:p>
                    <a:p>
                      <a:pPr marL="342900" lvl="0" indent="-342900" algn="l">
                        <a:lnSpc>
                          <a:spcPct val="115000"/>
                        </a:lnSpc>
                        <a:spcAft>
                          <a:spcPts val="0"/>
                        </a:spcAft>
                        <a:buFont typeface="Symbol"/>
                        <a:buNone/>
                      </a:pPr>
                      <a:r>
                        <a:rPr lang="en-GB" sz="1100" dirty="0" smtClean="0">
                          <a:latin typeface="Calibri"/>
                          <a:ea typeface="Calibri"/>
                          <a:cs typeface="Times New Roman"/>
                        </a:rPr>
                        <a:t>Employee </a:t>
                      </a:r>
                      <a:r>
                        <a:rPr lang="en-GB" sz="1100" dirty="0">
                          <a:latin typeface="Calibri"/>
                          <a:ea typeface="Calibri"/>
                          <a:cs typeface="Times New Roman"/>
                        </a:rPr>
                        <a:t>may feel distant. This can especially feel awkward at </a:t>
                      </a:r>
                      <a:r>
                        <a:rPr lang="en-GB" sz="1100" dirty="0" smtClean="0">
                          <a:latin typeface="Calibri"/>
                          <a:ea typeface="Calibri"/>
                          <a:cs typeface="Times New Roman"/>
                        </a:rPr>
                        <a:t>work</a:t>
                      </a: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GB" sz="1100" dirty="0" smtClean="0">
                          <a:latin typeface="Calibri"/>
                          <a:ea typeface="Calibri"/>
                          <a:cs typeface="Times New Roman"/>
                        </a:rPr>
                        <a:t>functions </a:t>
                      </a:r>
                      <a:r>
                        <a:rPr lang="en-GB" sz="1100" dirty="0">
                          <a:latin typeface="Calibri"/>
                          <a:ea typeface="Calibri"/>
                          <a:cs typeface="Times New Roman"/>
                        </a:rPr>
                        <a:t>in the employees don’t know each other</a:t>
                      </a:r>
                      <a:r>
                        <a:rPr lang="en-GB" sz="1100" dirty="0" smtClean="0">
                          <a:latin typeface="Calibri"/>
                          <a:ea typeface="Calibri"/>
                          <a:cs typeface="Times New Roman"/>
                        </a:rPr>
                        <a:t>. </a:t>
                      </a:r>
                      <a:r>
                        <a:rPr kumimoji="0" lang="en-GB" sz="1100" kern="1200" dirty="0" smtClean="0">
                          <a:solidFill>
                            <a:schemeClr val="dk1"/>
                          </a:solidFill>
                          <a:latin typeface="Calibri" pitchFamily="34" charset="0"/>
                          <a:ea typeface="+mn-ea"/>
                          <a:cs typeface="+mn-cs"/>
                        </a:rPr>
                        <a:t>Can disrupt</a:t>
                      </a: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kumimoji="0" lang="en-GB" sz="1100" kern="1200" dirty="0" smtClean="0">
                          <a:solidFill>
                            <a:schemeClr val="dk1"/>
                          </a:solidFill>
                          <a:latin typeface="Calibri" pitchFamily="34" charset="0"/>
                          <a:ea typeface="+mn-ea"/>
                          <a:cs typeface="+mn-cs"/>
                        </a:rPr>
                        <a:t>teamwork and organisational culture</a:t>
                      </a:r>
                    </a:p>
                    <a:p>
                      <a:pPr marL="342900" lvl="0" indent="-342900" algn="l">
                        <a:lnSpc>
                          <a:spcPct val="115000"/>
                        </a:lnSpc>
                        <a:spcAft>
                          <a:spcPts val="0"/>
                        </a:spcAft>
                        <a:buFont typeface="Symbol"/>
                        <a:buNone/>
                      </a:pPr>
                      <a:endParaRPr lang="en-GB" sz="1100" dirty="0">
                        <a:latin typeface="Calibri"/>
                        <a:ea typeface="Calibri"/>
                        <a:cs typeface="Times New Roman"/>
                      </a:endParaRPr>
                    </a:p>
                  </a:txBody>
                  <a:tcPr marL="68580" marR="68580" marT="0" marB="0"/>
                </a:tc>
              </a:tr>
              <a:tr h="723691">
                <a:tc>
                  <a:txBody>
                    <a:bodyPr/>
                    <a:lstStyle/>
                    <a:p>
                      <a:pPr lvl="0"/>
                      <a:r>
                        <a:rPr lang="en-GB" sz="1100" dirty="0">
                          <a:latin typeface="Calibri"/>
                          <a:ea typeface="Calibri"/>
                          <a:cs typeface="Times New Roman"/>
                        </a:rPr>
                        <a:t>Employee can avoid interruptions to their work schedule, such as having to commute daily. This ensures a higher productivity as they can get more work done, which may result in rewards and promotions</a:t>
                      </a:r>
                      <a:r>
                        <a:rPr lang="en-GB" sz="1100" dirty="0" smtClean="0">
                          <a:latin typeface="Calibri"/>
                          <a:ea typeface="Calibri"/>
                          <a:cs typeface="Times New Roman"/>
                        </a:rPr>
                        <a:t>.</a:t>
                      </a:r>
                      <a:r>
                        <a:rPr lang="en-GB" sz="1100" dirty="0" smtClean="0">
                          <a:latin typeface="Calibri" pitchFamily="34" charset="0"/>
                          <a:ea typeface="Calibri"/>
                          <a:cs typeface="Times New Roman"/>
                        </a:rPr>
                        <a:t> </a:t>
                      </a:r>
                      <a:r>
                        <a:rPr kumimoji="0" lang="en-GB" sz="1100" kern="1200" dirty="0" smtClean="0">
                          <a:solidFill>
                            <a:schemeClr val="dk1"/>
                          </a:solidFill>
                          <a:latin typeface="Calibri" pitchFamily="34" charset="0"/>
                          <a:ea typeface="+mn-ea"/>
                          <a:cs typeface="+mn-cs"/>
                        </a:rPr>
                        <a:t>Saves employees money. Employees save on gas, clothes, food, parking and </a:t>
                      </a:r>
                      <a:r>
                        <a:rPr kumimoji="0" lang="en-GB" sz="1100" kern="1200" dirty="0" err="1" smtClean="0">
                          <a:solidFill>
                            <a:schemeClr val="dk1"/>
                          </a:solidFill>
                          <a:latin typeface="Calibri" pitchFamily="34" charset="0"/>
                          <a:ea typeface="+mn-ea"/>
                          <a:cs typeface="+mn-cs"/>
                        </a:rPr>
                        <a:t>daycare</a:t>
                      </a:r>
                      <a:r>
                        <a:rPr kumimoji="0" lang="en-GB" sz="1100" kern="1200" dirty="0" smtClean="0">
                          <a:solidFill>
                            <a:schemeClr val="dk1"/>
                          </a:solidFill>
                          <a:latin typeface="Calibri" pitchFamily="34" charset="0"/>
                          <a:ea typeface="+mn-ea"/>
                          <a:cs typeface="+mn-cs"/>
                        </a:rPr>
                        <a:t>.</a:t>
                      </a:r>
                      <a:r>
                        <a:rPr kumimoji="0" lang="en-GB" sz="1100" kern="1200" baseline="0" dirty="0" smtClean="0">
                          <a:solidFill>
                            <a:schemeClr val="dk1"/>
                          </a:solidFill>
                          <a:latin typeface="Calibri" pitchFamily="34" charset="0"/>
                          <a:ea typeface="+mn-ea"/>
                          <a:cs typeface="+mn-cs"/>
                        </a:rPr>
                        <a:t> </a:t>
                      </a:r>
                      <a:endParaRPr kumimoji="0" lang="en-GB" sz="1100" kern="1200" dirty="0" smtClean="0">
                        <a:solidFill>
                          <a:schemeClr val="dk1"/>
                        </a:solidFill>
                        <a:latin typeface="Calibri" pitchFamily="34" charset="0"/>
                        <a:ea typeface="+mn-ea"/>
                        <a:cs typeface="+mn-cs"/>
                      </a:endParaRPr>
                    </a:p>
                    <a:p>
                      <a:pPr lvl="0"/>
                      <a:endParaRPr lang="en-GB" sz="1100" dirty="0">
                        <a:latin typeface="Calibri"/>
                        <a:ea typeface="Calibri"/>
                        <a:cs typeface="Times New Roman"/>
                      </a:endParaRPr>
                    </a:p>
                  </a:txBody>
                  <a:tcPr marL="68580" marR="68580" marT="0" marB="0"/>
                </a:tc>
                <a:tc>
                  <a:txBody>
                    <a:bodyPr/>
                    <a:lstStyle/>
                    <a:p>
                      <a:pPr marL="342900" lvl="0" indent="-342900" algn="l">
                        <a:lnSpc>
                          <a:spcPct val="115000"/>
                        </a:lnSpc>
                        <a:spcAft>
                          <a:spcPts val="0"/>
                        </a:spcAft>
                        <a:buFont typeface="Symbol"/>
                        <a:buNone/>
                      </a:pPr>
                      <a:r>
                        <a:rPr lang="en-GB" sz="1100" dirty="0">
                          <a:latin typeface="Calibri"/>
                          <a:ea typeface="Calibri"/>
                          <a:cs typeface="Times New Roman"/>
                        </a:rPr>
                        <a:t>Can feel lonely and very repetitive for example if the employee </a:t>
                      </a:r>
                      <a:r>
                        <a:rPr lang="en-GB" sz="1100" dirty="0" smtClean="0">
                          <a:latin typeface="Calibri"/>
                          <a:ea typeface="Calibri"/>
                          <a:cs typeface="Times New Roman"/>
                        </a:rPr>
                        <a:t>only</a:t>
                      </a:r>
                    </a:p>
                    <a:p>
                      <a:pPr marL="342900" lvl="0" indent="-342900" algn="l">
                        <a:lnSpc>
                          <a:spcPct val="115000"/>
                        </a:lnSpc>
                        <a:spcAft>
                          <a:spcPts val="0"/>
                        </a:spcAft>
                        <a:buFont typeface="Symbol"/>
                        <a:buNone/>
                      </a:pPr>
                      <a:r>
                        <a:rPr lang="en-GB" sz="1100" dirty="0" smtClean="0">
                          <a:latin typeface="Calibri"/>
                          <a:ea typeface="Calibri"/>
                          <a:cs typeface="Times New Roman"/>
                        </a:rPr>
                        <a:t>needs </a:t>
                      </a:r>
                      <a:r>
                        <a:rPr lang="en-GB" sz="1100" dirty="0">
                          <a:latin typeface="Calibri"/>
                          <a:ea typeface="Calibri"/>
                          <a:cs typeface="Times New Roman"/>
                        </a:rPr>
                        <a:t>a phone and a desk to work – they will be in the same </a:t>
                      </a:r>
                      <a:r>
                        <a:rPr lang="en-GB" sz="1100" dirty="0" smtClean="0">
                          <a:latin typeface="Calibri"/>
                          <a:ea typeface="Calibri"/>
                          <a:cs typeface="Times New Roman"/>
                        </a:rPr>
                        <a:t>room</a:t>
                      </a:r>
                    </a:p>
                    <a:p>
                      <a:pPr marL="342900" lvl="0" indent="-342900" algn="l">
                        <a:lnSpc>
                          <a:spcPct val="115000"/>
                        </a:lnSpc>
                        <a:spcAft>
                          <a:spcPts val="0"/>
                        </a:spcAft>
                        <a:buFont typeface="Symbol"/>
                        <a:buNone/>
                      </a:pPr>
                      <a:r>
                        <a:rPr lang="en-GB" sz="1100" dirty="0" smtClean="0">
                          <a:latin typeface="Calibri"/>
                          <a:ea typeface="Calibri"/>
                          <a:cs typeface="Times New Roman"/>
                        </a:rPr>
                        <a:t>every </a:t>
                      </a:r>
                      <a:r>
                        <a:rPr lang="en-GB" sz="1100" dirty="0">
                          <a:latin typeface="Calibri"/>
                          <a:ea typeface="Calibri"/>
                          <a:cs typeface="Times New Roman"/>
                        </a:rPr>
                        <a:t>day with very little interaction. This can become </a:t>
                      </a:r>
                      <a:r>
                        <a:rPr lang="en-GB" sz="1100" dirty="0" err="1">
                          <a:latin typeface="Calibri"/>
                          <a:ea typeface="Calibri"/>
                          <a:cs typeface="Times New Roman"/>
                        </a:rPr>
                        <a:t>demotivating</a:t>
                      </a:r>
                      <a:r>
                        <a:rPr lang="en-GB" sz="1100" dirty="0">
                          <a:latin typeface="Calibri"/>
                          <a:ea typeface="Calibri"/>
                          <a:cs typeface="Times New Roman"/>
                        </a:rPr>
                        <a:t>. </a:t>
                      </a:r>
                    </a:p>
                  </a:txBody>
                  <a:tcPr marL="68580" marR="68580" marT="0" marB="0"/>
                </a:tc>
              </a:tr>
              <a:tr h="550450">
                <a:tc>
                  <a:txBody>
                    <a:bodyPr/>
                    <a:lstStyle/>
                    <a:p>
                      <a:pPr marL="342900" lvl="0" indent="-342900" algn="l">
                        <a:lnSpc>
                          <a:spcPct val="115000"/>
                        </a:lnSpc>
                        <a:spcAft>
                          <a:spcPts val="0"/>
                        </a:spcAft>
                        <a:buFont typeface="Symbol"/>
                        <a:buNone/>
                      </a:pPr>
                      <a:r>
                        <a:rPr lang="en-GB" sz="1100" dirty="0">
                          <a:latin typeface="Calibri"/>
                          <a:ea typeface="Calibri"/>
                          <a:cs typeface="Times New Roman"/>
                        </a:rPr>
                        <a:t>If the employee is unwell and not able to commute, they might still </a:t>
                      </a:r>
                      <a:r>
                        <a:rPr lang="en-GB" sz="1100" dirty="0" smtClean="0">
                          <a:latin typeface="Calibri"/>
                          <a:ea typeface="Calibri"/>
                          <a:cs typeface="Times New Roman"/>
                        </a:rPr>
                        <a:t>be</a:t>
                      </a:r>
                    </a:p>
                    <a:p>
                      <a:pPr marL="342900" lvl="0" indent="-342900" algn="l">
                        <a:lnSpc>
                          <a:spcPct val="115000"/>
                        </a:lnSpc>
                        <a:spcAft>
                          <a:spcPts val="0"/>
                        </a:spcAft>
                        <a:buFont typeface="Symbol"/>
                        <a:buNone/>
                      </a:pPr>
                      <a:r>
                        <a:rPr lang="en-GB" sz="1100" dirty="0" smtClean="0">
                          <a:latin typeface="Calibri"/>
                          <a:ea typeface="Calibri"/>
                          <a:cs typeface="Times New Roman"/>
                        </a:rPr>
                        <a:t>able </a:t>
                      </a:r>
                      <a:r>
                        <a:rPr lang="en-GB" sz="1100" dirty="0">
                          <a:latin typeface="Calibri"/>
                          <a:ea typeface="Calibri"/>
                          <a:cs typeface="Times New Roman"/>
                        </a:rPr>
                        <a:t>to work from home which ensures they will be paid </a:t>
                      </a:r>
                      <a:r>
                        <a:rPr lang="en-GB" sz="1100" dirty="0" smtClean="0">
                          <a:latin typeface="Calibri"/>
                          <a:ea typeface="Calibri"/>
                          <a:cs typeface="Times New Roman"/>
                        </a:rPr>
                        <a:t>and</a:t>
                      </a:r>
                      <a:r>
                        <a:rPr lang="en-GB" sz="1100" baseline="0" dirty="0" smtClean="0">
                          <a:latin typeface="Calibri"/>
                          <a:ea typeface="Calibri"/>
                          <a:cs typeface="Times New Roman"/>
                        </a:rPr>
                        <a:t> </a:t>
                      </a:r>
                      <a:r>
                        <a:rPr lang="en-GB" sz="1100" dirty="0" smtClean="0">
                          <a:latin typeface="Calibri"/>
                          <a:ea typeface="Calibri"/>
                          <a:cs typeface="Times New Roman"/>
                        </a:rPr>
                        <a:t>will have</a:t>
                      </a:r>
                      <a:endParaRPr lang="en-GB" sz="1100" baseline="0" dirty="0" smtClean="0">
                        <a:latin typeface="Calibri"/>
                        <a:ea typeface="Calibri"/>
                        <a:cs typeface="Times New Roman"/>
                      </a:endParaRPr>
                    </a:p>
                    <a:p>
                      <a:pPr marL="342900" lvl="0" indent="-342900" algn="l">
                        <a:lnSpc>
                          <a:spcPct val="115000"/>
                        </a:lnSpc>
                        <a:spcAft>
                          <a:spcPts val="0"/>
                        </a:spcAft>
                        <a:buFont typeface="Symbol"/>
                        <a:buNone/>
                      </a:pPr>
                      <a:r>
                        <a:rPr lang="en-GB" sz="1100" dirty="0" smtClean="0">
                          <a:latin typeface="Calibri"/>
                          <a:ea typeface="Calibri"/>
                          <a:cs typeface="Times New Roman"/>
                        </a:rPr>
                        <a:t>a </a:t>
                      </a:r>
                      <a:r>
                        <a:rPr lang="en-GB" sz="1100" dirty="0">
                          <a:latin typeface="Calibri"/>
                          <a:ea typeface="Calibri"/>
                          <a:cs typeface="Times New Roman"/>
                        </a:rPr>
                        <a:t>lesser backlog of work to do.</a:t>
                      </a:r>
                    </a:p>
                  </a:txBody>
                  <a:tcPr marL="68580" marR="68580" marT="0" marB="0"/>
                </a:tc>
                <a:tc>
                  <a:txBody>
                    <a:bodyPr/>
                    <a:lstStyle/>
                    <a:p>
                      <a:pPr marL="342900" lvl="0" indent="-342900" algn="l">
                        <a:lnSpc>
                          <a:spcPct val="115000"/>
                        </a:lnSpc>
                        <a:spcAft>
                          <a:spcPts val="0"/>
                        </a:spcAft>
                        <a:buFont typeface="Symbol"/>
                        <a:buNone/>
                      </a:pPr>
                      <a:r>
                        <a:rPr lang="en-GB" sz="1100" dirty="0">
                          <a:latin typeface="Calibri"/>
                          <a:ea typeface="Calibri"/>
                          <a:cs typeface="Times New Roman"/>
                        </a:rPr>
                        <a:t>Employee does not benefit from as many fringe benefits such </a:t>
                      </a:r>
                      <a:r>
                        <a:rPr lang="en-GB" sz="1100" dirty="0" smtClean="0">
                          <a:latin typeface="Calibri"/>
                          <a:ea typeface="Calibri"/>
                          <a:cs typeface="Times New Roman"/>
                        </a:rPr>
                        <a:t>as</a:t>
                      </a:r>
                    </a:p>
                    <a:p>
                      <a:pPr marL="342900" lvl="0" indent="-342900" algn="l">
                        <a:lnSpc>
                          <a:spcPct val="115000"/>
                        </a:lnSpc>
                        <a:spcAft>
                          <a:spcPts val="0"/>
                        </a:spcAft>
                        <a:buFont typeface="Symbol"/>
                        <a:buNone/>
                      </a:pPr>
                      <a:r>
                        <a:rPr lang="en-GB" sz="1100" dirty="0" smtClean="0">
                          <a:latin typeface="Calibri"/>
                          <a:ea typeface="Calibri"/>
                          <a:cs typeface="Times New Roman"/>
                        </a:rPr>
                        <a:t>subsidised </a:t>
                      </a:r>
                      <a:r>
                        <a:rPr lang="en-GB" sz="1100" dirty="0">
                          <a:latin typeface="Calibri"/>
                          <a:ea typeface="Calibri"/>
                          <a:cs typeface="Times New Roman"/>
                        </a:rPr>
                        <a:t>food and drink – have to pay for this themselves.</a:t>
                      </a:r>
                    </a:p>
                  </a:txBody>
                  <a:tcPr marL="68580" marR="68580" marT="0" marB="0"/>
                </a:tc>
              </a:tr>
              <a:tr h="723691">
                <a:tc>
                  <a:txBody>
                    <a:bodyPr/>
                    <a:lstStyle/>
                    <a:p>
                      <a:pPr marL="342900" lvl="0" indent="-342900" algn="l">
                        <a:lnSpc>
                          <a:spcPct val="115000"/>
                        </a:lnSpc>
                        <a:spcAft>
                          <a:spcPts val="0"/>
                        </a:spcAft>
                        <a:buFont typeface="Symbol"/>
                        <a:buNone/>
                      </a:pPr>
                      <a:r>
                        <a:rPr lang="en-GB" sz="1100" dirty="0">
                          <a:latin typeface="Calibri" pitchFamily="34" charset="0"/>
                          <a:ea typeface="Calibri"/>
                          <a:cs typeface="Times New Roman"/>
                        </a:rPr>
                        <a:t>Can reduce the cost of living because the employee does not have </a:t>
                      </a:r>
                      <a:r>
                        <a:rPr lang="en-GB" sz="1100" dirty="0" smtClean="0">
                          <a:latin typeface="Calibri" pitchFamily="34" charset="0"/>
                          <a:ea typeface="Calibri"/>
                          <a:cs typeface="Times New Roman"/>
                        </a:rPr>
                        <a:t>to</a:t>
                      </a:r>
                    </a:p>
                    <a:p>
                      <a:pPr marL="342900" lvl="0" indent="-342900" algn="l">
                        <a:lnSpc>
                          <a:spcPct val="115000"/>
                        </a:lnSpc>
                        <a:spcAft>
                          <a:spcPts val="0"/>
                        </a:spcAft>
                        <a:buFont typeface="Symbol"/>
                        <a:buNone/>
                      </a:pPr>
                      <a:r>
                        <a:rPr lang="en-GB" sz="1100" dirty="0" smtClean="0">
                          <a:latin typeface="Calibri" pitchFamily="34" charset="0"/>
                          <a:ea typeface="Calibri"/>
                          <a:cs typeface="Times New Roman"/>
                        </a:rPr>
                        <a:t>spend </a:t>
                      </a:r>
                      <a:r>
                        <a:rPr lang="en-GB" sz="1100" dirty="0">
                          <a:latin typeface="Calibri" pitchFamily="34" charset="0"/>
                          <a:ea typeface="Calibri"/>
                          <a:cs typeface="Times New Roman"/>
                        </a:rPr>
                        <a:t>money in commuting to work, does not have to purchase </a:t>
                      </a:r>
                      <a:r>
                        <a:rPr lang="en-GB" sz="1100" dirty="0" smtClean="0">
                          <a:latin typeface="Calibri" pitchFamily="34" charset="0"/>
                          <a:ea typeface="Calibri"/>
                          <a:cs typeface="Times New Roman"/>
                        </a:rPr>
                        <a:t>lots</a:t>
                      </a:r>
                    </a:p>
                    <a:p>
                      <a:pPr marL="342900" lvl="0" indent="-342900" algn="l">
                        <a:lnSpc>
                          <a:spcPct val="115000"/>
                        </a:lnSpc>
                        <a:spcAft>
                          <a:spcPts val="0"/>
                        </a:spcAft>
                        <a:buFont typeface="Symbol"/>
                        <a:buNone/>
                      </a:pPr>
                      <a:r>
                        <a:rPr lang="en-GB" sz="1100" dirty="0" smtClean="0">
                          <a:latin typeface="Calibri" pitchFamily="34" charset="0"/>
                          <a:ea typeface="Calibri"/>
                          <a:cs typeface="Times New Roman"/>
                        </a:rPr>
                        <a:t>of </a:t>
                      </a:r>
                      <a:r>
                        <a:rPr lang="en-GB" sz="1100" dirty="0">
                          <a:latin typeface="Calibri" pitchFamily="34" charset="0"/>
                          <a:ea typeface="Calibri"/>
                          <a:cs typeface="Times New Roman"/>
                        </a:rPr>
                        <a:t>appropriate office clothing, and is able to live in cheaper </a:t>
                      </a:r>
                      <a:r>
                        <a:rPr lang="en-GB" sz="1100" dirty="0" smtClean="0">
                          <a:latin typeface="Calibri" pitchFamily="34" charset="0"/>
                          <a:ea typeface="Calibri"/>
                          <a:cs typeface="Times New Roman"/>
                        </a:rPr>
                        <a:t>out-of</a:t>
                      </a:r>
                    </a:p>
                    <a:p>
                      <a:pPr marL="342900" lvl="0" indent="-342900" algn="l">
                        <a:lnSpc>
                          <a:spcPct val="115000"/>
                        </a:lnSpc>
                        <a:spcAft>
                          <a:spcPts val="0"/>
                        </a:spcAft>
                        <a:buFont typeface="Symbol"/>
                        <a:buNone/>
                      </a:pPr>
                      <a:r>
                        <a:rPr lang="en-GB" sz="1100" dirty="0" smtClean="0">
                          <a:latin typeface="Calibri" pitchFamily="34" charset="0"/>
                          <a:ea typeface="Calibri"/>
                          <a:cs typeface="Times New Roman"/>
                        </a:rPr>
                        <a:t>town </a:t>
                      </a:r>
                      <a:r>
                        <a:rPr lang="en-GB" sz="1100" dirty="0">
                          <a:latin typeface="Calibri" pitchFamily="34" charset="0"/>
                          <a:ea typeface="Calibri"/>
                          <a:cs typeface="Times New Roman"/>
                        </a:rPr>
                        <a:t>housing, without this affecting their work.</a:t>
                      </a:r>
                    </a:p>
                  </a:txBody>
                  <a:tcPr marL="68580" marR="68580" marT="0" marB="0"/>
                </a:tc>
                <a:tc>
                  <a:txBody>
                    <a:bodyPr/>
                    <a:lstStyle/>
                    <a:p>
                      <a:pPr marL="342900" lvl="0" indent="-342900" algn="l">
                        <a:lnSpc>
                          <a:spcPct val="115000"/>
                        </a:lnSpc>
                        <a:spcAft>
                          <a:spcPts val="0"/>
                        </a:spcAft>
                        <a:buFont typeface="Symbol"/>
                        <a:buNone/>
                      </a:pPr>
                      <a:r>
                        <a:rPr lang="en-GB" sz="1100" dirty="0">
                          <a:latin typeface="Calibri" pitchFamily="34" charset="0"/>
                          <a:ea typeface="Calibri"/>
                          <a:cs typeface="Times New Roman"/>
                        </a:rPr>
                        <a:t>Can add to the employee’s personal costs; such as improving </a:t>
                      </a:r>
                      <a:r>
                        <a:rPr lang="en-GB" sz="1100" dirty="0" smtClean="0">
                          <a:latin typeface="Calibri" pitchFamily="34" charset="0"/>
                          <a:ea typeface="Calibri"/>
                          <a:cs typeface="Times New Roman"/>
                        </a:rPr>
                        <a:t>lighting,</a:t>
                      </a:r>
                    </a:p>
                    <a:p>
                      <a:pPr marL="342900" lvl="0" indent="-342900" algn="l">
                        <a:lnSpc>
                          <a:spcPct val="115000"/>
                        </a:lnSpc>
                        <a:spcAft>
                          <a:spcPts val="0"/>
                        </a:spcAft>
                        <a:buFont typeface="Symbol"/>
                        <a:buNone/>
                      </a:pPr>
                      <a:r>
                        <a:rPr lang="en-GB" sz="1100" dirty="0" smtClean="0">
                          <a:latin typeface="Calibri" pitchFamily="34" charset="0"/>
                          <a:ea typeface="Calibri"/>
                          <a:cs typeface="Times New Roman"/>
                        </a:rPr>
                        <a:t>improving </a:t>
                      </a:r>
                      <a:r>
                        <a:rPr lang="en-GB" sz="1100" dirty="0">
                          <a:latin typeface="Calibri" pitchFamily="34" charset="0"/>
                          <a:ea typeface="Calibri"/>
                          <a:cs typeface="Times New Roman"/>
                        </a:rPr>
                        <a:t>their telephone or internet connection, </a:t>
                      </a:r>
                      <a:r>
                        <a:rPr lang="en-GB" sz="1100" dirty="0" smtClean="0">
                          <a:latin typeface="Calibri" pitchFamily="34" charset="0"/>
                          <a:ea typeface="Calibri"/>
                          <a:cs typeface="Times New Roman"/>
                        </a:rPr>
                        <a:t>purchasing</a:t>
                      </a:r>
                    </a:p>
                    <a:p>
                      <a:pPr marL="342900" lvl="0" indent="-342900" algn="l">
                        <a:lnSpc>
                          <a:spcPct val="115000"/>
                        </a:lnSpc>
                        <a:spcAft>
                          <a:spcPts val="0"/>
                        </a:spcAft>
                        <a:buFont typeface="Symbol"/>
                        <a:buNone/>
                      </a:pPr>
                      <a:r>
                        <a:rPr lang="en-GB" sz="1100" dirty="0" smtClean="0">
                          <a:latin typeface="Calibri" pitchFamily="34" charset="0"/>
                          <a:ea typeface="Calibri"/>
                          <a:cs typeface="Times New Roman"/>
                        </a:rPr>
                        <a:t>software</a:t>
                      </a:r>
                      <a:r>
                        <a:rPr lang="en-GB" sz="1100" dirty="0">
                          <a:latin typeface="Calibri" pitchFamily="34" charset="0"/>
                          <a:ea typeface="Calibri"/>
                          <a:cs typeface="Times New Roman"/>
                        </a:rPr>
                        <a:t>.</a:t>
                      </a:r>
                    </a:p>
                  </a:txBody>
                  <a:tcPr marL="68580" marR="68580" marT="0" marB="0"/>
                </a:tc>
              </a:tr>
              <a:tr h="667688">
                <a:tc>
                  <a:txBody>
                    <a:bodyPr/>
                    <a:lstStyle/>
                    <a:p>
                      <a:pPr lvl="0">
                        <a:buFont typeface="Arial" pitchFamily="34" charset="0"/>
                        <a:buNone/>
                      </a:pPr>
                      <a:r>
                        <a:rPr kumimoji="0" lang="en-GB" sz="1100" kern="1200" dirty="0" smtClean="0">
                          <a:solidFill>
                            <a:schemeClr val="dk1"/>
                          </a:solidFill>
                          <a:latin typeface="Calibri" pitchFamily="34" charset="0"/>
                          <a:ea typeface="+mn-ea"/>
                          <a:cs typeface="+mn-cs"/>
                        </a:rPr>
                        <a:t>Improves employee satisfaction, 36% would choose teleworking over a pay rise and</a:t>
                      </a:r>
                      <a:r>
                        <a:rPr kumimoji="0" lang="en-GB" sz="1100" kern="1200" baseline="0" dirty="0" smtClean="0">
                          <a:solidFill>
                            <a:schemeClr val="dk1"/>
                          </a:solidFill>
                          <a:latin typeface="Calibri" pitchFamily="34" charset="0"/>
                          <a:ea typeface="+mn-ea"/>
                          <a:cs typeface="+mn-cs"/>
                        </a:rPr>
                        <a:t> </a:t>
                      </a:r>
                      <a:r>
                        <a:rPr kumimoji="0" lang="en-GB" sz="1100" kern="1200" dirty="0" smtClean="0">
                          <a:solidFill>
                            <a:schemeClr val="dk1"/>
                          </a:solidFill>
                          <a:latin typeface="Calibri" pitchFamily="34" charset="0"/>
                          <a:ea typeface="+mn-ea"/>
                          <a:cs typeface="+mn-cs"/>
                        </a:rPr>
                        <a:t>Two thirds of people want to work at home </a:t>
                      </a:r>
                    </a:p>
                    <a:p>
                      <a:endParaRPr lang="en-GB" sz="1100" dirty="0">
                        <a:latin typeface="Calibri" pitchFamily="34" charset="0"/>
                      </a:endParaRPr>
                    </a:p>
                  </a:txBody>
                  <a:tcPr/>
                </a:tc>
                <a:tc>
                  <a:txBody>
                    <a:bodyPr/>
                    <a:lstStyle/>
                    <a:p>
                      <a:pPr lvl="0"/>
                      <a:r>
                        <a:rPr kumimoji="0" lang="en-GB" sz="1100" kern="1200" dirty="0" smtClean="0">
                          <a:solidFill>
                            <a:schemeClr val="dk1"/>
                          </a:solidFill>
                          <a:latin typeface="Calibri" pitchFamily="34" charset="0"/>
                          <a:ea typeface="+mn-ea"/>
                          <a:cs typeface="+mn-cs"/>
                        </a:rPr>
                        <a:t>It’s not suitable for every one, Teleworkers must be self-directed</a:t>
                      </a:r>
                      <a:r>
                        <a:rPr kumimoji="0" lang="en-GB" sz="1100" kern="1200" baseline="0" dirty="0" smtClean="0">
                          <a:solidFill>
                            <a:schemeClr val="dk1"/>
                          </a:solidFill>
                          <a:latin typeface="Calibri" pitchFamily="34" charset="0"/>
                          <a:ea typeface="+mn-ea"/>
                          <a:cs typeface="+mn-cs"/>
                        </a:rPr>
                        <a:t> and t</a:t>
                      </a:r>
                      <a:r>
                        <a:rPr kumimoji="0" lang="en-GB" sz="1100" kern="1200" dirty="0" smtClean="0">
                          <a:solidFill>
                            <a:schemeClr val="dk1"/>
                          </a:solidFill>
                          <a:latin typeface="Calibri" pitchFamily="34" charset="0"/>
                          <a:ea typeface="+mn-ea"/>
                          <a:cs typeface="+mn-cs"/>
                        </a:rPr>
                        <a:t>hey must be comfortable with technology</a:t>
                      </a:r>
                    </a:p>
                    <a:p>
                      <a:endParaRPr lang="en-GB" sz="1100" dirty="0">
                        <a:latin typeface="Calibri" pitchFamily="34" charset="0"/>
                      </a:endParaRPr>
                    </a:p>
                  </a:txBody>
                  <a:tcPr/>
                </a:tc>
              </a:tr>
              <a:tr h="5504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latin typeface="Calibri" pitchFamily="34" charset="0"/>
                          <a:ea typeface="+mn-ea"/>
                          <a:cs typeface="+mn-cs"/>
                        </a:rPr>
                        <a:t>Location-independent job opportunities offer better employment options to rural workers. </a:t>
                      </a:r>
                    </a:p>
                    <a:p>
                      <a:endParaRPr lang="en-GB" dirty="0"/>
                    </a:p>
                  </a:txBody>
                  <a:tcPr/>
                </a:tc>
                <a:tc>
                  <a:txBody>
                    <a:bodyPr/>
                    <a:lstStyle/>
                    <a:p>
                      <a:endParaRPr lang="en-GB"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89298"/>
          </a:xfrm>
        </p:spPr>
        <p:txBody>
          <a:bodyPr>
            <a:normAutofit/>
          </a:bodyPr>
          <a:lstStyle/>
          <a:p>
            <a:pPr algn="ctr"/>
            <a:r>
              <a:rPr lang="en-GB" sz="3200" dirty="0" smtClean="0"/>
              <a:t>Advantages and Disadvantages of Teleworking for the employer</a:t>
            </a:r>
            <a:endParaRPr lang="en-GB" sz="3200" dirty="0"/>
          </a:p>
        </p:txBody>
      </p:sp>
      <p:graphicFrame>
        <p:nvGraphicFramePr>
          <p:cNvPr id="4" name="Content Placeholder 3"/>
          <p:cNvGraphicFramePr>
            <a:graphicFrameLocks noGrp="1"/>
          </p:cNvGraphicFramePr>
          <p:nvPr>
            <p:ph idx="1"/>
          </p:nvPr>
        </p:nvGraphicFramePr>
        <p:xfrm>
          <a:off x="467544" y="1556792"/>
          <a:ext cx="8229600" cy="5051685"/>
        </p:xfrm>
        <a:graphic>
          <a:graphicData uri="http://schemas.openxmlformats.org/drawingml/2006/table">
            <a:tbl>
              <a:tblPr firstRow="1" bandRow="1">
                <a:tableStyleId>{5C22544A-7EE6-4342-B048-85BDC9FD1C3A}</a:tableStyleId>
              </a:tblPr>
              <a:tblGrid>
                <a:gridCol w="4114800"/>
                <a:gridCol w="4114800"/>
              </a:tblGrid>
              <a:tr h="612015">
                <a:tc>
                  <a:txBody>
                    <a:bodyPr/>
                    <a:lstStyle/>
                    <a:p>
                      <a:pPr algn="ctr"/>
                      <a:r>
                        <a:rPr lang="en-GB" sz="1800" dirty="0" smtClean="0">
                          <a:latin typeface="Calibri" pitchFamily="34" charset="0"/>
                        </a:rPr>
                        <a:t>Advantages </a:t>
                      </a:r>
                      <a:endParaRPr lang="en-GB" sz="1800" dirty="0">
                        <a:latin typeface="Calibri" pitchFamily="34" charset="0"/>
                      </a:endParaRPr>
                    </a:p>
                  </a:txBody>
                  <a:tcPr/>
                </a:tc>
                <a:tc>
                  <a:txBody>
                    <a:bodyPr/>
                    <a:lstStyle/>
                    <a:p>
                      <a:pPr algn="ctr"/>
                      <a:r>
                        <a:rPr lang="en-GB" sz="1800" dirty="0" smtClean="0">
                          <a:latin typeface="Calibri" pitchFamily="34" charset="0"/>
                        </a:rPr>
                        <a:t>Disadvantages</a:t>
                      </a:r>
                      <a:endParaRPr lang="en-GB" sz="1800" dirty="0">
                        <a:latin typeface="Calibri" pitchFamily="34" charset="0"/>
                      </a:endParaRPr>
                    </a:p>
                  </a:txBody>
                  <a:tcPr/>
                </a:tc>
              </a:tr>
              <a:tr h="6120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latin typeface="Calibri" pitchFamily="34" charset="0"/>
                        </a:rPr>
                        <a:t>Fewer employees will be late to work, due to travel difficulties such as tube strikes, therefore employees will be more productive. </a:t>
                      </a:r>
                      <a:r>
                        <a:rPr kumimoji="0" lang="en-GB" sz="1100" kern="1200" dirty="0" smtClean="0">
                          <a:solidFill>
                            <a:schemeClr val="dk1"/>
                          </a:solidFill>
                          <a:latin typeface="Calibri" pitchFamily="34" charset="0"/>
                          <a:ea typeface="+mn-ea"/>
                          <a:cs typeface="+mn-cs"/>
                        </a:rPr>
                        <a:t>Increases productivity and performance by averagely 20%. </a:t>
                      </a:r>
                    </a:p>
                    <a:p>
                      <a:endParaRPr lang="en-GB" sz="1100" dirty="0">
                        <a:latin typeface="Calibri" pitchFamily="34" charset="0"/>
                      </a:endParaRPr>
                    </a:p>
                  </a:txBody>
                  <a:tcPr/>
                </a:tc>
                <a:tc>
                  <a:txBody>
                    <a:bodyPr/>
                    <a:lstStyle/>
                    <a:p>
                      <a:r>
                        <a:rPr kumimoji="0" lang="en-GB" sz="1100" kern="1200" dirty="0" smtClean="0">
                          <a:solidFill>
                            <a:schemeClr val="dk1"/>
                          </a:solidFill>
                          <a:latin typeface="Calibri" pitchFamily="34" charset="0"/>
                          <a:ea typeface="+mn-ea"/>
                          <a:cs typeface="+mn-cs"/>
                        </a:rPr>
                        <a:t>There may be many distractions in the employee’s home, such as watching TV, doing household chores, when they should be working. Reduces productivity.</a:t>
                      </a:r>
                      <a:endParaRPr lang="en-GB" sz="1100" dirty="0">
                        <a:latin typeface="Calibri" pitchFamily="34" charset="0"/>
                      </a:endParaRPr>
                    </a:p>
                  </a:txBody>
                  <a:tcPr/>
                </a:tc>
              </a:tr>
              <a:tr h="612015">
                <a:tc>
                  <a:txBody>
                    <a:bodyPr/>
                    <a:lstStyle/>
                    <a:p>
                      <a:r>
                        <a:rPr kumimoji="0" lang="en-GB" sz="1100" kern="1200" dirty="0" smtClean="0">
                          <a:latin typeface="Calibri" pitchFamily="34" charset="0"/>
                        </a:rPr>
                        <a:t>Less time taken off due to illness – employees may not be well enough to come into work, but may still be well enough to work from home. Reduces the firm’s absenteeism rate. </a:t>
                      </a:r>
                      <a:r>
                        <a:rPr kumimoji="0" lang="en-GB" sz="1100" kern="1200" dirty="0" smtClean="0">
                          <a:solidFill>
                            <a:schemeClr val="dk1"/>
                          </a:solidFill>
                          <a:latin typeface="Calibri" pitchFamily="34" charset="0"/>
                          <a:ea typeface="+mn-ea"/>
                          <a:cs typeface="+mn-cs"/>
                        </a:rPr>
                        <a:t>Less time taken off as maternity leave.</a:t>
                      </a:r>
                      <a:endParaRPr lang="en-GB" sz="1100" dirty="0">
                        <a:latin typeface="Calibri" pitchFamily="34" charset="0"/>
                      </a:endParaRPr>
                    </a:p>
                  </a:txBody>
                  <a:tcPr/>
                </a:tc>
                <a:tc>
                  <a:txBody>
                    <a:bodyPr/>
                    <a:lstStyle/>
                    <a:p>
                      <a:r>
                        <a:rPr kumimoji="0" lang="en-GB" sz="1100" kern="1200" dirty="0" smtClean="0">
                          <a:solidFill>
                            <a:schemeClr val="dk1"/>
                          </a:solidFill>
                          <a:latin typeface="Calibri" pitchFamily="34" charset="0"/>
                          <a:ea typeface="+mn-ea"/>
                          <a:cs typeface="+mn-cs"/>
                        </a:rPr>
                        <a:t>Cannot monitor and control employee’s work effectively and cannot prove that they have been working the contracted hours/done all of the work set, or their whereabouts.</a:t>
                      </a:r>
                      <a:endParaRPr lang="en-GB" sz="1100" dirty="0">
                        <a:latin typeface="Calibri" pitchFamily="34" charset="0"/>
                      </a:endParaRPr>
                    </a:p>
                  </a:txBody>
                  <a:tcPr/>
                </a:tc>
              </a:tr>
              <a:tr h="612015">
                <a:tc>
                  <a:txBody>
                    <a:bodyPr/>
                    <a:lstStyle/>
                    <a:p>
                      <a:r>
                        <a:rPr kumimoji="0" lang="en-GB" sz="1100" kern="1200" dirty="0" smtClean="0">
                          <a:solidFill>
                            <a:schemeClr val="dk1"/>
                          </a:solidFill>
                          <a:latin typeface="Calibri" pitchFamily="34" charset="0"/>
                          <a:ea typeface="+mn-ea"/>
                          <a:cs typeface="+mn-cs"/>
                        </a:rPr>
                        <a:t>May reduce the firm’s labour turnover because employees can work more flexibly to their own routine and therefore makes the firm an attractive place to work. </a:t>
                      </a:r>
                      <a:endParaRPr lang="en-GB" sz="1100" dirty="0">
                        <a:latin typeface="Calibri" pitchFamily="34" charset="0"/>
                      </a:endParaRPr>
                    </a:p>
                  </a:txBody>
                  <a:tcPr/>
                </a:tc>
                <a:tc>
                  <a:txBody>
                    <a:bodyPr/>
                    <a:lstStyle/>
                    <a:p>
                      <a:r>
                        <a:rPr kumimoji="0" lang="en-GB" sz="1100" kern="1200" dirty="0" smtClean="0">
                          <a:solidFill>
                            <a:schemeClr val="dk1"/>
                          </a:solidFill>
                          <a:latin typeface="Calibri" pitchFamily="34" charset="0"/>
                          <a:ea typeface="+mn-ea"/>
                          <a:cs typeface="+mn-cs"/>
                        </a:rPr>
                        <a:t>Can result in poor communication throughout the business, especially as staff will not know other members of staff or managers well. This can be </a:t>
                      </a:r>
                      <a:r>
                        <a:rPr kumimoji="0" lang="en-GB" sz="1100" kern="1200" dirty="0" err="1" smtClean="0">
                          <a:solidFill>
                            <a:schemeClr val="dk1"/>
                          </a:solidFill>
                          <a:latin typeface="Calibri" pitchFamily="34" charset="0"/>
                          <a:ea typeface="+mn-ea"/>
                          <a:cs typeface="+mn-cs"/>
                        </a:rPr>
                        <a:t>demotivating</a:t>
                      </a:r>
                      <a:r>
                        <a:rPr kumimoji="0" lang="en-GB" sz="1100" kern="1200" dirty="0" smtClean="0">
                          <a:solidFill>
                            <a:schemeClr val="dk1"/>
                          </a:solidFill>
                          <a:latin typeface="Calibri" pitchFamily="34" charset="0"/>
                          <a:ea typeface="+mn-ea"/>
                          <a:cs typeface="+mn-cs"/>
                        </a:rPr>
                        <a:t> and may reduce productivity. </a:t>
                      </a:r>
                      <a:endParaRPr lang="en-GB" sz="1100" dirty="0">
                        <a:latin typeface="Calibri" pitchFamily="34" charset="0"/>
                      </a:endParaRPr>
                    </a:p>
                  </a:txBody>
                  <a:tcPr/>
                </a:tc>
              </a:tr>
              <a:tr h="6120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latin typeface="Calibri" pitchFamily="34" charset="0"/>
                          <a:ea typeface="+mn-ea"/>
                          <a:cs typeface="+mn-cs"/>
                        </a:rPr>
                        <a:t>Cuts down on wasted meetings </a:t>
                      </a:r>
                    </a:p>
                    <a:p>
                      <a:endParaRPr lang="en-GB" sz="1100" dirty="0"/>
                    </a:p>
                  </a:txBody>
                  <a:tcPr/>
                </a:tc>
                <a:tc>
                  <a:txBody>
                    <a:bodyPr/>
                    <a:lstStyle/>
                    <a:p>
                      <a:r>
                        <a:rPr kumimoji="0" lang="en-GB" sz="1100" kern="1200" dirty="0" smtClean="0">
                          <a:solidFill>
                            <a:schemeClr val="dk1"/>
                          </a:solidFill>
                          <a:latin typeface="Calibri" pitchFamily="34" charset="0"/>
                          <a:ea typeface="+mn-ea"/>
                          <a:cs typeface="+mn-cs"/>
                        </a:rPr>
                        <a:t>Poor communication with clients – little contact face-to-face, as work is mainly done over the phone.</a:t>
                      </a:r>
                      <a:endParaRPr lang="en-GB" sz="1100" dirty="0">
                        <a:latin typeface="Calibri" pitchFamily="34" charset="0"/>
                      </a:endParaRPr>
                    </a:p>
                  </a:txBody>
                  <a:tcPr/>
                </a:tc>
              </a:tr>
              <a:tr h="6120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latin typeface="Calibri" pitchFamily="34" charset="0"/>
                          <a:ea typeface="+mn-ea"/>
                          <a:cs typeface="+mn-cs"/>
                        </a:rPr>
                        <a:t>Increases employees empowerment</a:t>
                      </a:r>
                    </a:p>
                    <a:p>
                      <a:endParaRPr lang="en-GB" sz="1100" dirty="0"/>
                    </a:p>
                  </a:txBody>
                  <a:tcPr/>
                </a:tc>
                <a:tc>
                  <a:txBody>
                    <a:bodyPr/>
                    <a:lstStyle/>
                    <a:p>
                      <a:pPr lvl="0"/>
                      <a:r>
                        <a:rPr kumimoji="0" lang="en-GB" sz="1100" kern="1200" dirty="0" smtClean="0">
                          <a:solidFill>
                            <a:schemeClr val="dk1"/>
                          </a:solidFill>
                          <a:latin typeface="Calibri" pitchFamily="34" charset="0"/>
                          <a:ea typeface="+mn-ea"/>
                          <a:cs typeface="+mn-cs"/>
                        </a:rPr>
                        <a:t>Start up cost and operating costs,</a:t>
                      </a:r>
                      <a:r>
                        <a:rPr kumimoji="0" lang="en-GB" sz="1100" kern="1200" baseline="0" dirty="0" smtClean="0">
                          <a:solidFill>
                            <a:schemeClr val="dk1"/>
                          </a:solidFill>
                          <a:latin typeface="Calibri" pitchFamily="34" charset="0"/>
                          <a:ea typeface="+mn-ea"/>
                          <a:cs typeface="+mn-cs"/>
                        </a:rPr>
                        <a:t> </a:t>
                      </a:r>
                      <a:r>
                        <a:rPr kumimoji="0" lang="en-GB" sz="1100" kern="1200" dirty="0" smtClean="0">
                          <a:solidFill>
                            <a:schemeClr val="dk1"/>
                          </a:solidFill>
                          <a:latin typeface="Calibri" pitchFamily="34" charset="0"/>
                          <a:ea typeface="+mn-ea"/>
                          <a:cs typeface="+mn-cs"/>
                        </a:rPr>
                        <a:t>Telework policy,</a:t>
                      </a:r>
                      <a:r>
                        <a:rPr kumimoji="0" lang="en-GB" sz="1100" kern="1200" baseline="0" dirty="0" smtClean="0">
                          <a:solidFill>
                            <a:schemeClr val="dk1"/>
                          </a:solidFill>
                          <a:latin typeface="Calibri" pitchFamily="34" charset="0"/>
                          <a:ea typeface="+mn-ea"/>
                          <a:cs typeface="+mn-cs"/>
                        </a:rPr>
                        <a:t> </a:t>
                      </a:r>
                      <a:r>
                        <a:rPr kumimoji="0" lang="en-GB" sz="1100" kern="1200" dirty="0" smtClean="0">
                          <a:solidFill>
                            <a:schemeClr val="dk1"/>
                          </a:solidFill>
                          <a:latin typeface="Calibri" pitchFamily="34" charset="0"/>
                          <a:ea typeface="+mn-ea"/>
                          <a:cs typeface="+mn-cs"/>
                        </a:rPr>
                        <a:t>Guidelines</a:t>
                      </a:r>
                      <a:r>
                        <a:rPr kumimoji="0" lang="en-GB" sz="1100" kern="1200" baseline="0" dirty="0" smtClean="0">
                          <a:solidFill>
                            <a:schemeClr val="dk1"/>
                          </a:solidFill>
                          <a:latin typeface="Calibri" pitchFamily="34" charset="0"/>
                          <a:ea typeface="+mn-ea"/>
                          <a:cs typeface="+mn-cs"/>
                        </a:rPr>
                        <a:t> and </a:t>
                      </a:r>
                      <a:r>
                        <a:rPr kumimoji="0" lang="en-GB" sz="1100" kern="1200" dirty="0" smtClean="0">
                          <a:solidFill>
                            <a:schemeClr val="dk1"/>
                          </a:solidFill>
                          <a:latin typeface="Calibri" pitchFamily="34" charset="0"/>
                          <a:ea typeface="+mn-ea"/>
                          <a:cs typeface="+mn-cs"/>
                        </a:rPr>
                        <a:t>Training.</a:t>
                      </a:r>
                      <a:r>
                        <a:rPr kumimoji="0" lang="en-GB" sz="1100" kern="1200" baseline="0" dirty="0" smtClean="0">
                          <a:solidFill>
                            <a:schemeClr val="dk1"/>
                          </a:solidFill>
                          <a:latin typeface="Calibri" pitchFamily="34" charset="0"/>
                          <a:ea typeface="+mn-ea"/>
                          <a:cs typeface="+mn-cs"/>
                        </a:rPr>
                        <a:t> </a:t>
                      </a:r>
                      <a:r>
                        <a:rPr kumimoji="0" lang="en-GB" sz="1100" kern="1200" dirty="0" smtClean="0">
                          <a:solidFill>
                            <a:schemeClr val="dk1"/>
                          </a:solidFill>
                          <a:latin typeface="Calibri" pitchFamily="34" charset="0"/>
                          <a:ea typeface="+mn-ea"/>
                          <a:cs typeface="+mn-cs"/>
                        </a:rPr>
                        <a:t>IT infrastructure changes may be necessary ,</a:t>
                      </a:r>
                      <a:r>
                        <a:rPr kumimoji="0" lang="en-GB" sz="1100" kern="1200" baseline="0" dirty="0" smtClean="0">
                          <a:solidFill>
                            <a:schemeClr val="dk1"/>
                          </a:solidFill>
                          <a:latin typeface="Calibri" pitchFamily="34" charset="0"/>
                          <a:ea typeface="+mn-ea"/>
                          <a:cs typeface="+mn-cs"/>
                        </a:rPr>
                        <a:t> </a:t>
                      </a:r>
                      <a:r>
                        <a:rPr kumimoji="0" lang="en-GB" sz="1100" kern="1200" dirty="0" smtClean="0">
                          <a:solidFill>
                            <a:schemeClr val="dk1"/>
                          </a:solidFill>
                          <a:latin typeface="Calibri" pitchFamily="34" charset="0"/>
                          <a:ea typeface="+mn-ea"/>
                          <a:cs typeface="+mn-cs"/>
                        </a:rPr>
                        <a:t>Companies need to address remote technical support issues</a:t>
                      </a:r>
                      <a:r>
                        <a:rPr kumimoji="0" lang="en-GB" sz="1100" kern="1200" baseline="0" dirty="0" smtClean="0">
                          <a:solidFill>
                            <a:schemeClr val="dk1"/>
                          </a:solidFill>
                          <a:latin typeface="Calibri" pitchFamily="34" charset="0"/>
                          <a:ea typeface="+mn-ea"/>
                          <a:cs typeface="+mn-cs"/>
                        </a:rPr>
                        <a:t> and </a:t>
                      </a:r>
                      <a:r>
                        <a:rPr kumimoji="0" lang="en-GB" sz="1100" kern="1200" dirty="0" smtClean="0">
                          <a:solidFill>
                            <a:schemeClr val="dk1"/>
                          </a:solidFill>
                          <a:latin typeface="Calibri" pitchFamily="34" charset="0"/>
                          <a:ea typeface="+mn-ea"/>
                          <a:cs typeface="+mn-cs"/>
                        </a:rPr>
                        <a:t>Teleworkers need access to company systems, software, and data</a:t>
                      </a:r>
                    </a:p>
                    <a:p>
                      <a:endParaRPr lang="en-GB" sz="1100" dirty="0">
                        <a:latin typeface="Calibri" pitchFamily="34" charset="0"/>
                      </a:endParaRPr>
                    </a:p>
                  </a:txBody>
                  <a:tcPr/>
                </a:tc>
              </a:tr>
              <a:tr h="612015">
                <a:tc>
                  <a:txBody>
                    <a:bodyPr/>
                    <a:lstStyle/>
                    <a:p>
                      <a:pPr lvl="0"/>
                      <a:r>
                        <a:rPr kumimoji="0" lang="en-GB" sz="1100" kern="1200" dirty="0" smtClean="0">
                          <a:solidFill>
                            <a:schemeClr val="dk1"/>
                          </a:solidFill>
                          <a:latin typeface="Calibri" pitchFamily="34" charset="0"/>
                          <a:ea typeface="+mn-ea"/>
                          <a:cs typeface="+mn-cs"/>
                        </a:rPr>
                        <a:t>Lowers overall costs for the firm; less office space and equipment needed, as well as other facilities such as a canteen. Saves employers money.</a:t>
                      </a:r>
                      <a:r>
                        <a:rPr kumimoji="0" lang="en-GB" sz="1100" kern="1200" baseline="0" dirty="0" smtClean="0">
                          <a:solidFill>
                            <a:schemeClr val="dk1"/>
                          </a:solidFill>
                          <a:latin typeface="Calibri" pitchFamily="34" charset="0"/>
                          <a:ea typeface="+mn-ea"/>
                          <a:cs typeface="+mn-cs"/>
                        </a:rPr>
                        <a:t> </a:t>
                      </a:r>
                      <a:r>
                        <a:rPr kumimoji="0" lang="en-GB" sz="1100" kern="1200" dirty="0" smtClean="0">
                          <a:solidFill>
                            <a:schemeClr val="dk1"/>
                          </a:solidFill>
                          <a:latin typeface="Calibri" pitchFamily="34" charset="0"/>
                          <a:ea typeface="+mn-ea"/>
                          <a:cs typeface="+mn-cs"/>
                        </a:rPr>
                        <a:t>Overheads will be reduce in costs</a:t>
                      </a:r>
                    </a:p>
                    <a:p>
                      <a:endParaRPr lang="en-GB" sz="1100" dirty="0"/>
                    </a:p>
                  </a:txBody>
                  <a:tcPr/>
                </a:tc>
                <a:tc>
                  <a:txBody>
                    <a:bodyPr/>
                    <a:lstStyle/>
                    <a:p>
                      <a:endParaRPr lang="en-GB"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a company that uses Teleworking …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bank, Lloyds TSB uses Tele-working, through the means like, mobiles, email and video conferencing. This allows staff to carry out some of their work at a distance, even at home. </a:t>
            </a:r>
          </a:p>
          <a:p>
            <a:r>
              <a:rPr lang="en-GB" dirty="0" smtClean="0"/>
              <a:t>British Gas have a Teleworking agreement for field engineers, representatives and managers. An example of what it include would be a statement that "regular health and safety checks will be undertaken by management and by accredited health and safety representatives ". </a:t>
            </a:r>
          </a:p>
          <a:p>
            <a:r>
              <a:rPr lang="en-GB" dirty="0" smtClean="0"/>
              <a:t>The cooperative bank has a Teleworking contract agreed with the Banking and Finance Union. It includes an adjustment to tax arrangements to make allowance for "reasonable household expenses". </a:t>
            </a:r>
            <a:br>
              <a:rPr lang="en-GB" dirty="0" smtClean="0"/>
            </a:b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 </a:t>
            </a:r>
            <a:endParaRPr lang="en-GB" dirty="0"/>
          </a:p>
        </p:txBody>
      </p:sp>
      <p:sp>
        <p:nvSpPr>
          <p:cNvPr id="3" name="Content Placeholder 2"/>
          <p:cNvSpPr>
            <a:spLocks noGrp="1"/>
          </p:cNvSpPr>
          <p:nvPr>
            <p:ph idx="1"/>
          </p:nvPr>
        </p:nvSpPr>
        <p:spPr>
          <a:xfrm>
            <a:off x="457200" y="1556792"/>
            <a:ext cx="8229600" cy="5112568"/>
          </a:xfrm>
        </p:spPr>
        <p:txBody>
          <a:bodyPr>
            <a:normAutofit fontScale="85000" lnSpcReduction="10000"/>
          </a:bodyPr>
          <a:lstStyle/>
          <a:p>
            <a:r>
              <a:rPr lang="en-GB" dirty="0" smtClean="0"/>
              <a:t>It is hard to say whether teleworking is good, or not – it depends on the nature of the business.</a:t>
            </a:r>
            <a:br>
              <a:rPr lang="en-GB" dirty="0" smtClean="0"/>
            </a:br>
            <a:endParaRPr lang="en-GB" dirty="0" smtClean="0"/>
          </a:p>
          <a:p>
            <a:r>
              <a:rPr lang="en-GB" dirty="0" smtClean="0"/>
              <a:t>For example, it works for some firms providing a face-to-face service with customers, such as Lloyds TSB and British Gas, or ones which can be sold over the phone regardless of location, such as the Cooperative Bank.</a:t>
            </a:r>
            <a:br>
              <a:rPr lang="en-GB" dirty="0" smtClean="0"/>
            </a:br>
            <a:endParaRPr lang="en-GB" dirty="0" smtClean="0"/>
          </a:p>
          <a:p>
            <a:r>
              <a:rPr lang="en-GB" dirty="0" smtClean="0"/>
              <a:t>But it may not be so successful for other firms, such as factory work (e.g. mass production, operating production lines), a chef/cook, dentist or doctor.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It is therefore entirely the  choice of the business owner whether they allow employees to telework, but they must thoroughly weigh the negatives, against the positives for the business first.</a:t>
            </a:r>
            <a:br>
              <a:rPr lang="en-GB" dirty="0" smtClean="0"/>
            </a:br>
            <a:endParaRPr lang="en-GB" dirty="0" smtClean="0"/>
          </a:p>
          <a:p>
            <a:r>
              <a:rPr lang="en-GB" dirty="0" smtClean="0"/>
              <a:t>In conclusion, if teleworking is possible, it is good because it considerably lowers costs to the firm, congestion on roads and increases the firms productivity. However, it is not always attractive because the employer cannot monitor work, and can cost the employee a lot to set up in their home.</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59</TotalTime>
  <Words>856</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Teleworking</vt:lpstr>
      <vt:lpstr>What is Teleworking?</vt:lpstr>
      <vt:lpstr>Advantages and Disadvantages of Teleworking for the employee</vt:lpstr>
      <vt:lpstr>Advantages and Disadvantages of Teleworking for the employer</vt:lpstr>
      <vt:lpstr>Examples of a company that uses Teleworking … </vt:lpstr>
      <vt:lpstr>Evaluation </vt:lpstr>
      <vt:lpstr>Slide 7</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Teleworking</dc:title>
  <dc:creator>Eloise Kenny</dc:creator>
  <cp:lastModifiedBy>Crook-M</cp:lastModifiedBy>
  <cp:revision>9</cp:revision>
  <dcterms:created xsi:type="dcterms:W3CDTF">2011-06-16T10:56:24Z</dcterms:created>
  <dcterms:modified xsi:type="dcterms:W3CDTF">2011-06-27T09:47:01Z</dcterms:modified>
</cp:coreProperties>
</file>