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Business – Role of Professionals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EIRC , 3</a:t>
            </a:r>
            <a:r>
              <a:rPr lang="en-US" baseline="30000" dirty="0" smtClean="0"/>
              <a:t>rd</a:t>
            </a:r>
            <a:r>
              <a:rPr lang="en-US" dirty="0" smtClean="0"/>
              <a:t> September , 2013</a:t>
            </a:r>
          </a:p>
          <a:p>
            <a:endParaRPr lang="en-US" dirty="0" smtClean="0"/>
          </a:p>
          <a:p>
            <a:r>
              <a:rPr lang="en-US" dirty="0" smtClean="0"/>
              <a:t>Bharat Baid FCA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Members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Ambitious Achievers</a:t>
            </a:r>
          </a:p>
          <a:p>
            <a:pPr eaLnBrk="1" hangingPunct="1"/>
            <a:r>
              <a:rPr lang="en-US" smtClean="0"/>
              <a:t>Optimizers</a:t>
            </a:r>
          </a:p>
          <a:p>
            <a:pPr eaLnBrk="1" hangingPunct="1"/>
            <a:r>
              <a:rPr lang="en-US" smtClean="0"/>
              <a:t>Alternative Path Seekers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Ambitious Achievers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Driven, committed, passionate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High entrepreneurial spirit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Want to create large institutions and set a scorching pace of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Share core family values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Seek recognition for performance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Believe they are the best, they are marketable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View family business as an opportunity to charter own course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Seek freedom to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Resist equality within family without involving the criterion of merit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Committed to the business and the family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View themselves as intrinsic part of the family business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Subscribe to core values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Seek to participate in running of the business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Focused on efficiency of operations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Value status, security and the perks / infrastructure that business provides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Returns from business to translate into enhanced cash pay outs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Alternate Path Seekers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•Key interests lie outside the business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•No interest or inclination towards business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•Value the status, perks and infrastructure that the business provides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•Seek support from the business to fund their interests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•Want to reserve the opportunity for their offspring to join the business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Four key principles need acceptance by every family member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1.Core family values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2.Wealth maximization -primary purpose of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3.Shareholding a birthright but right to manage must be earned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4.Leaders are trustees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Business should…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Evaluate performance transparently</a:t>
            </a:r>
          </a:p>
          <a:p>
            <a:pPr eaLnBrk="1" hangingPunct="1"/>
            <a:r>
              <a:rPr lang="en-US" smtClean="0"/>
              <a:t>Meet expectation on Security , life style and infrastructure support</a:t>
            </a:r>
          </a:p>
          <a:p>
            <a:pPr eaLnBrk="1" hangingPunct="1"/>
            <a:r>
              <a:rPr lang="en-US" smtClean="0"/>
              <a:t>Ensure Dividend payout and enhance profitability</a:t>
            </a:r>
          </a:p>
          <a:p>
            <a:pPr eaLnBrk="1" hangingPunct="1"/>
            <a:r>
              <a:rPr lang="en-US" smtClean="0"/>
              <a:t>Create a central fund to finance new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Business should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Align selected projects with profitability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Establish clarity with respect to nature and quantum of support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 freedom for execution of projects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Ensure Dividend payout to compensate non-family executives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Option to encash shareholding without loosing family 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 the long term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most competent people should head the business</a:t>
            </a:r>
          </a:p>
          <a:p>
            <a:pPr eaLnBrk="1" hangingPunct="1"/>
            <a:r>
              <a:rPr lang="en-US" smtClean="0"/>
              <a:t>Leadership transition should be smooth</a:t>
            </a:r>
          </a:p>
          <a:p>
            <a:pPr eaLnBrk="1" hangingPunct="1"/>
            <a:r>
              <a:rPr lang="en-US" smtClean="0"/>
              <a:t>Family Constitution should be followed</a:t>
            </a:r>
          </a:p>
          <a:p>
            <a:pPr eaLnBrk="1" hangingPunct="1"/>
            <a:r>
              <a:rPr lang="en-US" smtClean="0"/>
              <a:t>Only continuous wealth creation can sustain the family and the business.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Business Governance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Clear understanding between family , business stake holders and management</a:t>
            </a:r>
          </a:p>
          <a:p>
            <a:r>
              <a:rPr lang="en-US"/>
              <a:t>Effective family Council</a:t>
            </a:r>
          </a:p>
          <a:p>
            <a:r>
              <a:rPr lang="en-US"/>
              <a:t>Functional Family Constitution</a:t>
            </a:r>
          </a:p>
          <a:p>
            <a:r>
              <a:rPr lang="en-US"/>
              <a:t>Succession Planning</a:t>
            </a:r>
          </a:p>
          <a:p>
            <a:r>
              <a:rPr lang="en-US"/>
              <a:t>Attitude of Trust and sacrifice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Growths of successors and Family Business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Business becoming large and globalised</a:t>
            </a:r>
          </a:p>
          <a:p>
            <a:pPr>
              <a:lnSpc>
                <a:spcPct val="90000"/>
              </a:lnSpc>
            </a:pPr>
            <a:r>
              <a:rPr lang="en-US"/>
              <a:t>Aspirations and ambitions rising among the successors</a:t>
            </a:r>
          </a:p>
          <a:p>
            <a:pPr>
              <a:lnSpc>
                <a:spcPct val="90000"/>
              </a:lnSpc>
            </a:pPr>
            <a:r>
              <a:rPr lang="en-US"/>
              <a:t>Intolerance among siblings , cousins</a:t>
            </a:r>
          </a:p>
          <a:p>
            <a:pPr>
              <a:lnSpc>
                <a:spcPct val="90000"/>
              </a:lnSpc>
            </a:pPr>
            <a:r>
              <a:rPr lang="en-US"/>
              <a:t>Businesses under corporate structure difficult to divide</a:t>
            </a:r>
          </a:p>
          <a:p>
            <a:pPr>
              <a:lnSpc>
                <a:spcPct val="90000"/>
              </a:lnSpc>
            </a:pPr>
            <a:r>
              <a:rPr lang="en-US"/>
              <a:t>Demergers and SPVs among some of the complex solutions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Business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 business is considered to be a family business if any one of the following three conditions are fulfilled </a:t>
            </a:r>
          </a:p>
          <a:p>
            <a:r>
              <a:rPr lang="en-US" sz="2800"/>
              <a:t>(a) if a majority of the voting rights is with a family</a:t>
            </a:r>
          </a:p>
          <a:p>
            <a:r>
              <a:rPr lang="en-US" sz="2800"/>
              <a:t>(b) If the Chairman /MD is from a family</a:t>
            </a:r>
          </a:p>
          <a:p>
            <a:r>
              <a:rPr lang="en-US" sz="2800"/>
              <a:t>(c) If it can be reasonably said that in the event of the death of the Chairman the successor will be from the family.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Management Process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Balance between Family and Non Family Professionals</a:t>
            </a:r>
          </a:p>
          <a:p>
            <a:pPr>
              <a:lnSpc>
                <a:spcPct val="90000"/>
              </a:lnSpc>
            </a:pPr>
            <a:r>
              <a:rPr lang="en-US"/>
              <a:t>Keep interest of Family above personal Interest</a:t>
            </a:r>
          </a:p>
          <a:p>
            <a:pPr>
              <a:lnSpc>
                <a:spcPct val="90000"/>
              </a:lnSpc>
            </a:pPr>
            <a:r>
              <a:rPr lang="en-US"/>
              <a:t>Be ready to forego Dividend during recession</a:t>
            </a:r>
          </a:p>
          <a:p>
            <a:pPr>
              <a:lnSpc>
                <a:spcPct val="90000"/>
              </a:lnSpc>
            </a:pPr>
            <a:r>
              <a:rPr lang="en-US"/>
              <a:t>Reasonable remuneration policy</a:t>
            </a:r>
          </a:p>
          <a:p>
            <a:pPr>
              <a:lnSpc>
                <a:spcPct val="90000"/>
              </a:lnSpc>
            </a:pPr>
            <a:r>
              <a:rPr lang="en-US"/>
              <a:t>Missions , goals and aspirations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Succession – The ways to ease Transition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Clear and frank atmosphere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Transparency and not mystery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Take everyone on board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Hear out all concerns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Legal support to  create a sustainable succession plan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Shareholder’s Agreement should be binding on all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Family Constitution should be honored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Creation of a registered Will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Succession is postponed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insecurity , Business , family , Spouse</a:t>
            </a:r>
          </a:p>
          <a:p>
            <a:r>
              <a:rPr lang="en-US" dirty="0" smtClean="0"/>
              <a:t>Identity Crisis , reason to be is only Business</a:t>
            </a:r>
          </a:p>
          <a:p>
            <a:r>
              <a:rPr lang="en-US" dirty="0" smtClean="0"/>
              <a:t>Fear of Conflict among family members</a:t>
            </a:r>
          </a:p>
          <a:p>
            <a:r>
              <a:rPr lang="en-US" dirty="0" smtClean="0"/>
              <a:t>Concerns of the older generation – reward and security</a:t>
            </a:r>
          </a:p>
          <a:p>
            <a:r>
              <a:rPr lang="en-US" dirty="0" smtClean="0"/>
              <a:t>Taxes and other costs</a:t>
            </a:r>
          </a:p>
          <a:p>
            <a:r>
              <a:rPr lang="en-US" dirty="0" smtClean="0"/>
              <a:t>Younger generation – Lifestyle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successful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Business , family and ownership</a:t>
            </a:r>
          </a:p>
          <a:p>
            <a:r>
              <a:rPr lang="en-US" dirty="0" smtClean="0"/>
              <a:t>Business – Clear mission , Strategy , Structure, Technology , Culture</a:t>
            </a:r>
          </a:p>
          <a:p>
            <a:r>
              <a:rPr lang="en-US" dirty="0" smtClean="0"/>
              <a:t>Ownership – Legal Form , Distribution of ownership , Board of Directors , Shareholders Agreements</a:t>
            </a:r>
          </a:p>
          <a:p>
            <a:r>
              <a:rPr lang="en-US" dirty="0" smtClean="0"/>
              <a:t>Family –Roles and relationships , Cultural patterns and values ,Decision making ,Conflict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 in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of Ownership of Shares</a:t>
            </a:r>
          </a:p>
          <a:p>
            <a:r>
              <a:rPr lang="en-US" dirty="0" smtClean="0"/>
              <a:t>Transfer of management responsibilities</a:t>
            </a:r>
          </a:p>
          <a:p>
            <a:r>
              <a:rPr lang="en-US" dirty="0" smtClean="0"/>
              <a:t>Transfer of Authority</a:t>
            </a:r>
          </a:p>
          <a:p>
            <a:r>
              <a:rPr lang="en-US" dirty="0" smtClean="0"/>
              <a:t>The transformation of relationships</a:t>
            </a:r>
          </a:p>
          <a:p>
            <a:r>
              <a:rPr lang="en-US" dirty="0" smtClean="0"/>
              <a:t>Transfer of knowledge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next generation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Outside work experience</a:t>
            </a:r>
          </a:p>
          <a:p>
            <a:r>
              <a:rPr lang="en-US" dirty="0" smtClean="0"/>
              <a:t>Career path with responsibility and accountability</a:t>
            </a:r>
          </a:p>
          <a:p>
            <a:r>
              <a:rPr lang="en-US" dirty="0" smtClean="0"/>
              <a:t>Performance responsibility</a:t>
            </a:r>
          </a:p>
          <a:p>
            <a:r>
              <a:rPr lang="en-US" dirty="0" smtClean="0"/>
              <a:t>Mentoring and coaching</a:t>
            </a:r>
          </a:p>
          <a:p>
            <a:r>
              <a:rPr lang="en-US" dirty="0" smtClean="0"/>
              <a:t>Transmitting family values</a:t>
            </a:r>
          </a:p>
          <a:p>
            <a:r>
              <a:rPr lang="en-US" dirty="0" smtClean="0"/>
              <a:t>Education and executive development activities</a:t>
            </a:r>
          </a:p>
          <a:p>
            <a:r>
              <a:rPr lang="en-US" smtClean="0"/>
              <a:t>Peer network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Shareholders Agreements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Shareholders agreements - regulate the rights and interests between family members as well as their relationship with external shareholders , if any</a:t>
            </a:r>
          </a:p>
          <a:p>
            <a:pPr eaLnBrk="1" hangingPunct="1"/>
            <a:r>
              <a:rPr lang="en-US" dirty="0" smtClean="0"/>
              <a:t>Incorporate  the provisions of shareholders agreements , if any , into the articles of association of the Company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Family Constitution , Family Structures and External Advice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</a:t>
            </a:r>
            <a:r>
              <a:rPr lang="en-US" sz="2000" dirty="0" smtClean="0"/>
              <a:t>dopting </a:t>
            </a:r>
            <a:r>
              <a:rPr lang="en-US" sz="2000" dirty="0" smtClean="0"/>
              <a:t>a family Constitution that –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Regulates the relationship between family members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Lays down rules relating to induction into the business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Lays down rules relating to administration of the business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Lays down rules on succession to ownership and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Establishes family and business relationship for effective management.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Lays down dispute resolution procedures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Establishment of family council to address business and non-business issues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Have you appointed an external board of advisors who can give you expert advice from a neutral standpoint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Wills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</a:t>
            </a:r>
            <a:r>
              <a:rPr lang="en-US" sz="2400" dirty="0" smtClean="0"/>
              <a:t>xecution of  </a:t>
            </a:r>
            <a:r>
              <a:rPr lang="en-US" sz="2400" dirty="0" smtClean="0"/>
              <a:t>a will disposing of your interests in the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no, have you considered the effects of intestate succession under law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Have you appointed executors and made provisions for the safe custody of your will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Have you borne in mind the requirement of a probate and letter of administration for the execution of a will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Have you made nominations that may be made under various laws to overcome the delays that may be caused in obtaining a probate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Trusts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Have you considered the option of streamlining succession to ownership through the establishment of long duration trusts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Have you factored in the restriction on perpetual trusts under Indian laws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Have you provided for a suitable representation of all family groups and interests in the composition of the board of trustees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you want to provide for disqualification of beneficiaries and trustees under certain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Business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Main characteristics –</a:t>
            </a:r>
          </a:p>
          <a:p>
            <a:r>
              <a:rPr lang="en-US" sz="2800"/>
              <a:t>Strategic decision vested with the family</a:t>
            </a:r>
          </a:p>
          <a:p>
            <a:r>
              <a:rPr lang="en-US" sz="2800"/>
              <a:t>Family culture and behavior reflects in the family</a:t>
            </a:r>
          </a:p>
          <a:p>
            <a:r>
              <a:rPr lang="en-US" sz="2800"/>
              <a:t>Based on trust and loyalty between family</a:t>
            </a:r>
          </a:p>
          <a:p>
            <a:r>
              <a:rPr lang="en-US" sz="2800"/>
              <a:t>Essentially long term in nature</a:t>
            </a:r>
          </a:p>
          <a:p>
            <a:r>
              <a:rPr lang="en-US" sz="2800"/>
              <a:t>Low to moderate risk appetite</a:t>
            </a:r>
          </a:p>
          <a:p>
            <a:r>
              <a:rPr lang="en-US" sz="2800"/>
              <a:t>Vulnerable to family feuds</a:t>
            </a:r>
          </a:p>
          <a:p>
            <a:r>
              <a:rPr lang="en-US" sz="2800"/>
              <a:t>Low on innovation and creativity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Assets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any of your personal assets tied up in the business</a:t>
            </a:r>
          </a:p>
          <a:p>
            <a:pPr eaLnBrk="1" hangingPunct="1"/>
            <a:r>
              <a:rPr lang="en-US" smtClean="0"/>
              <a:t>Have you provided for the transmission of your personal assets by means of a  will</a:t>
            </a:r>
          </a:p>
          <a:p>
            <a:pPr eaLnBrk="1" hangingPunct="1"/>
            <a:r>
              <a:rPr lang="en-US" smtClean="0"/>
              <a:t>Have you considered settling your assets in a trust to streamline succession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Arbitration and Mediation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Trustworthiness</a:t>
            </a:r>
          </a:p>
          <a:p>
            <a:r>
              <a:rPr lang="en-US" dirty="0" smtClean="0"/>
              <a:t>Neutrality</a:t>
            </a:r>
          </a:p>
          <a:p>
            <a:r>
              <a:rPr lang="en-US" dirty="0" smtClean="0"/>
              <a:t>Perception</a:t>
            </a:r>
          </a:p>
          <a:p>
            <a:r>
              <a:rPr lang="en-US" dirty="0" smtClean="0"/>
              <a:t>Articulation and understanding</a:t>
            </a:r>
          </a:p>
          <a:p>
            <a:r>
              <a:rPr lang="en-US" dirty="0" smtClean="0"/>
              <a:t>Knowledge of Business</a:t>
            </a:r>
          </a:p>
          <a:p>
            <a:r>
              <a:rPr lang="en-US" dirty="0" smtClean="0"/>
              <a:t>Domain Expertise – Income Tax and Company Law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Interacting with the 2</a:t>
            </a:r>
            <a:r>
              <a:rPr lang="en-US" baseline="30000" dirty="0" smtClean="0"/>
              <a:t>nd</a:t>
            </a:r>
            <a:r>
              <a:rPr lang="en-US" dirty="0" smtClean="0"/>
              <a:t> Generation </a:t>
            </a:r>
          </a:p>
          <a:p>
            <a:r>
              <a:rPr lang="en-US" dirty="0" smtClean="0"/>
              <a:t>Training </a:t>
            </a:r>
          </a:p>
          <a:p>
            <a:r>
              <a:rPr lang="en-US" dirty="0" smtClean="0"/>
              <a:t>Skill sharpening</a:t>
            </a:r>
          </a:p>
          <a:p>
            <a:r>
              <a:rPr lang="en-US" dirty="0" smtClean="0"/>
              <a:t>Information Technology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of the right people</a:t>
            </a:r>
          </a:p>
          <a:p>
            <a:r>
              <a:rPr lang="en-US" dirty="0" smtClean="0"/>
              <a:t>Employees Training </a:t>
            </a:r>
          </a:p>
          <a:p>
            <a:r>
              <a:rPr lang="en-US" dirty="0" smtClean="0"/>
              <a:t>HRD issues , facilities and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Resolving complex issues</a:t>
            </a:r>
          </a:p>
          <a:p>
            <a:r>
              <a:rPr lang="en-US" dirty="0" smtClean="0"/>
              <a:t>Drafting the Family Constitution</a:t>
            </a:r>
          </a:p>
          <a:p>
            <a:r>
              <a:rPr lang="en-US" dirty="0" smtClean="0"/>
              <a:t>Drafting the Share holders Agreement</a:t>
            </a:r>
          </a:p>
          <a:p>
            <a:r>
              <a:rPr lang="en-US" dirty="0" smtClean="0"/>
              <a:t>Enabling smooth separation </a:t>
            </a:r>
          </a:p>
          <a:p>
            <a:r>
              <a:rPr lang="en-US" dirty="0" smtClean="0"/>
              <a:t>Custodianship of Brands , intangible Assets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Serving as trusted and neutral person on the Board as Independent Directors</a:t>
            </a:r>
          </a:p>
          <a:p>
            <a:r>
              <a:rPr lang="en-US" dirty="0" smtClean="0"/>
              <a:t>Serving as trusted Resource persons for advise on key issues</a:t>
            </a:r>
          </a:p>
          <a:p>
            <a:r>
              <a:rPr lang="en-US" dirty="0" smtClean="0"/>
              <a:t>Bridge between cousins consortiums</a:t>
            </a:r>
          </a:p>
          <a:p>
            <a:r>
              <a:rPr lang="en-US" dirty="0" smtClean="0"/>
              <a:t>Custodians of WILLS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Business - Challenges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Ushering in professionalism</a:t>
            </a:r>
          </a:p>
          <a:p>
            <a:pPr>
              <a:lnSpc>
                <a:spcPct val="90000"/>
              </a:lnSpc>
            </a:pPr>
            <a:r>
              <a:rPr lang="en-US"/>
              <a:t>Succession planning and implementation</a:t>
            </a:r>
          </a:p>
          <a:p>
            <a:pPr>
              <a:lnSpc>
                <a:spcPct val="90000"/>
              </a:lnSpc>
            </a:pPr>
            <a:r>
              <a:rPr lang="en-US"/>
              <a:t>Managing technological changes</a:t>
            </a:r>
          </a:p>
          <a:p>
            <a:pPr>
              <a:lnSpc>
                <a:spcPct val="90000"/>
              </a:lnSpc>
            </a:pPr>
            <a:r>
              <a:rPr lang="en-US"/>
              <a:t>Whether or not to go public</a:t>
            </a:r>
          </a:p>
          <a:p>
            <a:pPr>
              <a:lnSpc>
                <a:spcPct val="90000"/>
              </a:lnSpc>
            </a:pPr>
            <a:r>
              <a:rPr lang="en-US"/>
              <a:t>Balancing between Quarterly results and long term goals</a:t>
            </a:r>
          </a:p>
          <a:p>
            <a:pPr>
              <a:lnSpc>
                <a:spcPct val="90000"/>
              </a:lnSpc>
            </a:pPr>
            <a:r>
              <a:rPr lang="en-US"/>
              <a:t>Adopting Corporate governance practices in family run business.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Business - Challenges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Grooming family members to face challenges</a:t>
            </a:r>
          </a:p>
          <a:p>
            <a:r>
              <a:rPr lang="en-US"/>
              <a:t>Diversification into other businesses</a:t>
            </a:r>
          </a:p>
          <a:p>
            <a:r>
              <a:rPr lang="en-US"/>
              <a:t>Compliance issues</a:t>
            </a:r>
          </a:p>
          <a:p>
            <a:r>
              <a:rPr lang="en-US"/>
              <a:t>Ownership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Generation -Strength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Long term commitment</a:t>
            </a:r>
          </a:p>
          <a:p>
            <a:r>
              <a:rPr lang="en-US"/>
              <a:t>Passionate with strong belief and value system</a:t>
            </a:r>
          </a:p>
          <a:p>
            <a:r>
              <a:rPr lang="en-US"/>
              <a:t>Fast and straight forward decision making</a:t>
            </a:r>
          </a:p>
          <a:p>
            <a:r>
              <a:rPr lang="en-US"/>
              <a:t>Strong relationship with stakeholders</a:t>
            </a:r>
          </a:p>
          <a:p>
            <a:r>
              <a:rPr lang="en-US"/>
              <a:t>Low cost and overhead</a:t>
            </a:r>
          </a:p>
          <a:p>
            <a:r>
              <a:rPr lang="en-US"/>
              <a:t>Founder has overwhelming authority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Challenges for inner Circle Professionals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Define and document Strategy and policy</a:t>
            </a:r>
          </a:p>
          <a:p>
            <a:pPr>
              <a:lnSpc>
                <a:spcPct val="90000"/>
              </a:lnSpc>
            </a:pPr>
            <a:r>
              <a:rPr lang="en-US"/>
              <a:t>Get “Buy in” from patriarch and family managers</a:t>
            </a:r>
          </a:p>
          <a:p>
            <a:pPr>
              <a:lnSpc>
                <a:spcPct val="90000"/>
              </a:lnSpc>
            </a:pPr>
            <a:r>
              <a:rPr lang="en-US"/>
              <a:t>Provide domain knowledge and Management skills</a:t>
            </a:r>
          </a:p>
          <a:p>
            <a:pPr>
              <a:lnSpc>
                <a:spcPct val="90000"/>
              </a:lnSpc>
            </a:pPr>
            <a:r>
              <a:rPr lang="en-US"/>
              <a:t>Mentoring and training Core family managers</a:t>
            </a:r>
          </a:p>
          <a:p>
            <a:pPr>
              <a:lnSpc>
                <a:spcPct val="90000"/>
              </a:lnSpc>
            </a:pPr>
            <a:r>
              <a:rPr lang="en-US"/>
              <a:t>Interacting with family managers , power sharing , ego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Sustaining the business in the second Generation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Recruiting and training the best talent in the interest of business</a:t>
            </a:r>
          </a:p>
          <a:p>
            <a:r>
              <a:rPr lang="en-US"/>
              <a:t>Develop culture of trust and transparency</a:t>
            </a:r>
          </a:p>
          <a:p>
            <a:r>
              <a:rPr lang="en-US"/>
              <a:t>Develop and formalize organizational structure</a:t>
            </a:r>
          </a:p>
          <a:p>
            <a:r>
              <a:rPr lang="en-US"/>
              <a:t>Promote competent family members</a:t>
            </a:r>
          </a:p>
          <a:p>
            <a:r>
              <a:rPr lang="en-US"/>
              <a:t>Family hierarchy vs Business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Sustaining the business in the second Generation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Equal opportunity to be demonstrated</a:t>
            </a:r>
          </a:p>
          <a:p>
            <a:pPr>
              <a:lnSpc>
                <a:spcPct val="90000"/>
              </a:lnSpc>
            </a:pPr>
            <a:r>
              <a:rPr lang="en-US" sz="2400"/>
              <a:t>Professional inner circle managers are the buffer between family , extended family and professional managers.</a:t>
            </a:r>
          </a:p>
          <a:p>
            <a:pPr>
              <a:lnSpc>
                <a:spcPct val="90000"/>
              </a:lnSpc>
            </a:pPr>
            <a:r>
              <a:rPr lang="en-US" sz="2400"/>
              <a:t>Promote culture of trust</a:t>
            </a:r>
          </a:p>
          <a:p>
            <a:pPr>
              <a:lnSpc>
                <a:spcPct val="90000"/>
              </a:lnSpc>
            </a:pPr>
            <a:r>
              <a:rPr lang="en-US" sz="2400"/>
              <a:t>Perception of fairness: Pay and perks</a:t>
            </a:r>
          </a:p>
          <a:p>
            <a:pPr>
              <a:lnSpc>
                <a:spcPct val="90000"/>
              </a:lnSpc>
            </a:pPr>
            <a:r>
              <a:rPr lang="en-US" sz="2400"/>
              <a:t>Reward for management must be distinct from returns from ownership</a:t>
            </a:r>
          </a:p>
          <a:p>
            <a:pPr>
              <a:lnSpc>
                <a:spcPct val="90000"/>
              </a:lnSpc>
            </a:pPr>
            <a:r>
              <a:rPr lang="en-US" sz="2400"/>
              <a:t>Extra constitutional family benefits to be controlled and reframed as expenses from ownership returns</a:t>
            </a:r>
          </a:p>
          <a:p>
            <a:pPr>
              <a:lnSpc>
                <a:spcPct val="90000"/>
              </a:lnSpc>
            </a:pPr>
            <a:r>
              <a:rPr lang="en-US" sz="2400"/>
              <a:t>Transparency within family and professionals on structured benefits as per organizational hierarchy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1408</Words>
  <Application>Microsoft Office PowerPoint</Application>
  <PresentationFormat>On-screen Show (4:3)</PresentationFormat>
  <Paragraphs>221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Family Business – Role of Professionals</vt:lpstr>
      <vt:lpstr>Family Business</vt:lpstr>
      <vt:lpstr>Family Business</vt:lpstr>
      <vt:lpstr>Family Business - Challenges</vt:lpstr>
      <vt:lpstr>Family Business - Challenges</vt:lpstr>
      <vt:lpstr>First Generation -Strength </vt:lpstr>
      <vt:lpstr>Challenges for inner Circle Professionals</vt:lpstr>
      <vt:lpstr>Sustaining the business in the second Generation</vt:lpstr>
      <vt:lpstr>Sustaining the business in the second Generation</vt:lpstr>
      <vt:lpstr>Family Members</vt:lpstr>
      <vt:lpstr>Ambitious Achievers</vt:lpstr>
      <vt:lpstr>Optimizers</vt:lpstr>
      <vt:lpstr>Alternate Path Seekers</vt:lpstr>
      <vt:lpstr>Principles</vt:lpstr>
      <vt:lpstr>Family Business should…</vt:lpstr>
      <vt:lpstr>Family Business should</vt:lpstr>
      <vt:lpstr>Over the long term</vt:lpstr>
      <vt:lpstr>Family Business Governance</vt:lpstr>
      <vt:lpstr>Growths of successors and Family Business</vt:lpstr>
      <vt:lpstr>Strategic Management Process </vt:lpstr>
      <vt:lpstr>Succession – The ways to ease Transition</vt:lpstr>
      <vt:lpstr>Why Succession is postponed</vt:lpstr>
      <vt:lpstr>Key to successful succession</vt:lpstr>
      <vt:lpstr>Key steps in succession</vt:lpstr>
      <vt:lpstr>Planning for next generation </vt:lpstr>
      <vt:lpstr>Shareholders Agreements</vt:lpstr>
      <vt:lpstr>Family Constitution , Family Structures and External Advice</vt:lpstr>
      <vt:lpstr>Wills</vt:lpstr>
      <vt:lpstr>Trusts </vt:lpstr>
      <vt:lpstr>Personal Assets</vt:lpstr>
      <vt:lpstr>Arbitration and Mediation</vt:lpstr>
      <vt:lpstr>Mentoring </vt:lpstr>
      <vt:lpstr>Human Resources</vt:lpstr>
      <vt:lpstr>Conflict Resolution</vt:lpstr>
      <vt:lpstr>Custodians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Business</dc:title>
  <dc:creator>Bharat</dc:creator>
  <cp:lastModifiedBy>Bharat</cp:lastModifiedBy>
  <cp:revision>11</cp:revision>
  <dcterms:created xsi:type="dcterms:W3CDTF">2006-08-16T00:00:00Z</dcterms:created>
  <dcterms:modified xsi:type="dcterms:W3CDTF">2013-09-02T10:43:57Z</dcterms:modified>
</cp:coreProperties>
</file>