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77" r:id="rId3"/>
    <p:sldId id="279" r:id="rId4"/>
    <p:sldId id="280" r:id="rId5"/>
    <p:sldId id="283" r:id="rId6"/>
    <p:sldId id="284" r:id="rId7"/>
    <p:sldId id="285" r:id="rId8"/>
    <p:sldId id="286" r:id="rId9"/>
    <p:sldId id="287" r:id="rId10"/>
    <p:sldId id="288" r:id="rId11"/>
    <p:sldId id="289" r:id="rId12"/>
    <p:sldId id="290" r:id="rId13"/>
    <p:sldId id="292" r:id="rId14"/>
    <p:sldId id="274" r:id="rId15"/>
    <p:sldId id="294" r:id="rId16"/>
    <p:sldId id="303" r:id="rId17"/>
    <p:sldId id="296" r:id="rId18"/>
    <p:sldId id="297" r:id="rId19"/>
    <p:sldId id="299" r:id="rId20"/>
    <p:sldId id="301" r:id="rId21"/>
    <p:sldId id="304" r:id="rId22"/>
    <p:sldId id="306" r:id="rId23"/>
    <p:sldId id="307" r:id="rId24"/>
    <p:sldId id="298"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Lst>
  <p:sldSz cx="9144000" cy="6858000" type="screen4x3"/>
  <p:notesSz cx="9928225" cy="6797675"/>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C0C0C0"/>
    <a:srgbClr val="BBE2E3"/>
    <a:srgbClr val="A5D8E2"/>
    <a:srgbClr val="A4D1E5"/>
    <a:srgbClr val="304554"/>
    <a:srgbClr val="000000"/>
    <a:srgbClr val="254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6655" autoAdjust="0"/>
  </p:normalViewPr>
  <p:slideViewPr>
    <p:cSldViewPr>
      <p:cViewPr>
        <p:scale>
          <a:sx n="100" d="100"/>
          <a:sy n="100" d="100"/>
        </p:scale>
        <p:origin x="734" y="413"/>
      </p:cViewPr>
      <p:guideLst>
        <p:guide orient="horz" pos="2160"/>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556" y="-108"/>
      </p:cViewPr>
      <p:guideLst>
        <p:guide orient="horz" pos="2142"/>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302231" cy="339883"/>
          </a:xfrm>
          <a:prstGeom prst="rect">
            <a:avLst/>
          </a:prstGeom>
        </p:spPr>
        <p:txBody>
          <a:bodyPr vert="horz" lIns="95569" tIns="47784" rIns="95569" bIns="47784" rtlCol="0"/>
          <a:lstStyle>
            <a:lvl1pPr algn="l">
              <a:defRPr sz="1300">
                <a:latin typeface="Arial" charset="0"/>
              </a:defRPr>
            </a:lvl1pPr>
          </a:lstStyle>
          <a:p>
            <a:pPr>
              <a:defRPr/>
            </a:pPr>
            <a:endParaRPr lang="en-GB" dirty="0"/>
          </a:p>
        </p:txBody>
      </p:sp>
      <p:sp>
        <p:nvSpPr>
          <p:cNvPr id="3" name="Date Placeholder 2"/>
          <p:cNvSpPr>
            <a:spLocks noGrp="1"/>
          </p:cNvSpPr>
          <p:nvPr>
            <p:ph type="dt" sz="quarter" idx="1"/>
          </p:nvPr>
        </p:nvSpPr>
        <p:spPr>
          <a:xfrm>
            <a:off x="5623698" y="2"/>
            <a:ext cx="4302231" cy="339883"/>
          </a:xfrm>
          <a:prstGeom prst="rect">
            <a:avLst/>
          </a:prstGeom>
        </p:spPr>
        <p:txBody>
          <a:bodyPr vert="horz" lIns="95569" tIns="47784" rIns="95569" bIns="47784" rtlCol="0"/>
          <a:lstStyle>
            <a:lvl1pPr algn="r">
              <a:defRPr sz="1300">
                <a:latin typeface="Arial" charset="0"/>
              </a:defRPr>
            </a:lvl1pPr>
          </a:lstStyle>
          <a:p>
            <a:pPr>
              <a:defRPr/>
            </a:pPr>
            <a:fld id="{76906DF7-2423-4425-8C5C-C993A6F90883}" type="datetimeFigureOut">
              <a:rPr lang="en-GB"/>
              <a:pPr>
                <a:defRPr/>
              </a:pPr>
              <a:t>10/06/2013</a:t>
            </a:fld>
            <a:endParaRPr lang="en-GB" dirty="0"/>
          </a:p>
        </p:txBody>
      </p:sp>
      <p:sp>
        <p:nvSpPr>
          <p:cNvPr id="4" name="Footer Placeholder 3"/>
          <p:cNvSpPr>
            <a:spLocks noGrp="1"/>
          </p:cNvSpPr>
          <p:nvPr>
            <p:ph type="ftr" sz="quarter" idx="2"/>
          </p:nvPr>
        </p:nvSpPr>
        <p:spPr>
          <a:xfrm>
            <a:off x="2" y="6456613"/>
            <a:ext cx="4302231" cy="339883"/>
          </a:xfrm>
          <a:prstGeom prst="rect">
            <a:avLst/>
          </a:prstGeom>
        </p:spPr>
        <p:txBody>
          <a:bodyPr vert="horz" lIns="95569" tIns="47784" rIns="95569" bIns="47784" rtlCol="0" anchor="b"/>
          <a:lstStyle>
            <a:lvl1pPr algn="l">
              <a:defRPr sz="1300">
                <a:latin typeface="Arial" charset="0"/>
              </a:defRPr>
            </a:lvl1pPr>
          </a:lstStyle>
          <a:p>
            <a:pPr>
              <a:defRPr/>
            </a:pPr>
            <a:endParaRPr lang="en-GB" dirty="0"/>
          </a:p>
        </p:txBody>
      </p:sp>
      <p:sp>
        <p:nvSpPr>
          <p:cNvPr id="5" name="Slide Number Placeholder 4"/>
          <p:cNvSpPr>
            <a:spLocks noGrp="1"/>
          </p:cNvSpPr>
          <p:nvPr>
            <p:ph type="sldNum" sz="quarter" idx="3"/>
          </p:nvPr>
        </p:nvSpPr>
        <p:spPr>
          <a:xfrm>
            <a:off x="5623698" y="6456613"/>
            <a:ext cx="4302231" cy="339883"/>
          </a:xfrm>
          <a:prstGeom prst="rect">
            <a:avLst/>
          </a:prstGeom>
        </p:spPr>
        <p:txBody>
          <a:bodyPr vert="horz" lIns="95569" tIns="47784" rIns="95569" bIns="47784" rtlCol="0" anchor="b"/>
          <a:lstStyle>
            <a:lvl1pPr algn="r">
              <a:defRPr sz="1300">
                <a:latin typeface="Arial" charset="0"/>
              </a:defRPr>
            </a:lvl1pPr>
          </a:lstStyle>
          <a:p>
            <a:pPr>
              <a:defRPr/>
            </a:pPr>
            <a:fld id="{965B3CAD-E5BB-4D90-B10F-384F2C777683}" type="slidenum">
              <a:rPr lang="en-GB"/>
              <a:pPr>
                <a:defRPr/>
              </a:pPr>
              <a:t>‹#›</a:t>
            </a:fld>
            <a:endParaRPr lang="en-GB" dirty="0"/>
          </a:p>
        </p:txBody>
      </p:sp>
    </p:spTree>
    <p:extLst>
      <p:ext uri="{BB962C8B-B14F-4D97-AF65-F5344CB8AC3E}">
        <p14:creationId xmlns:p14="http://schemas.microsoft.com/office/powerpoint/2010/main" val="2685541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2"/>
            <a:ext cx="4302231" cy="339883"/>
          </a:xfrm>
          <a:prstGeom prst="rect">
            <a:avLst/>
          </a:prstGeom>
          <a:noFill/>
          <a:ln w="9525">
            <a:noFill/>
            <a:miter lim="800000"/>
            <a:headEnd/>
            <a:tailEnd/>
          </a:ln>
        </p:spPr>
        <p:txBody>
          <a:bodyPr vert="horz" wrap="square" lIns="95569" tIns="47784" rIns="95569" bIns="47784" numCol="1" anchor="t" anchorCtr="0" compatLnSpc="1">
            <a:prstTxWarp prst="textNoShape">
              <a:avLst/>
            </a:prstTxWarp>
          </a:bodyPr>
          <a:lstStyle>
            <a:lvl1pPr>
              <a:defRPr sz="1300">
                <a:latin typeface="Arial" charset="0"/>
              </a:defRPr>
            </a:lvl1pPr>
          </a:lstStyle>
          <a:p>
            <a:pPr>
              <a:defRPr/>
            </a:pPr>
            <a:endParaRPr lang="en-US" dirty="0"/>
          </a:p>
        </p:txBody>
      </p:sp>
      <p:sp>
        <p:nvSpPr>
          <p:cNvPr id="18435" name="Rectangle 3"/>
          <p:cNvSpPr>
            <a:spLocks noGrp="1" noChangeArrowheads="1"/>
          </p:cNvSpPr>
          <p:nvPr>
            <p:ph type="dt" idx="1"/>
          </p:nvPr>
        </p:nvSpPr>
        <p:spPr bwMode="auto">
          <a:xfrm>
            <a:off x="5625996" y="2"/>
            <a:ext cx="4302231" cy="339883"/>
          </a:xfrm>
          <a:prstGeom prst="rect">
            <a:avLst/>
          </a:prstGeom>
          <a:noFill/>
          <a:ln w="9525">
            <a:noFill/>
            <a:miter lim="800000"/>
            <a:headEnd/>
            <a:tailEnd/>
          </a:ln>
        </p:spPr>
        <p:txBody>
          <a:bodyPr vert="horz" wrap="square" lIns="95569" tIns="47784" rIns="95569" bIns="47784" numCol="1" anchor="t" anchorCtr="0" compatLnSpc="1">
            <a:prstTxWarp prst="textNoShape">
              <a:avLst/>
            </a:prstTxWarp>
          </a:bodyPr>
          <a:lstStyle>
            <a:lvl1pPr algn="r">
              <a:defRPr sz="1300">
                <a:latin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3263900" y="508000"/>
            <a:ext cx="3400425" cy="2551113"/>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1323767" y="3228897"/>
            <a:ext cx="7280699" cy="3058954"/>
          </a:xfrm>
          <a:prstGeom prst="rect">
            <a:avLst/>
          </a:prstGeom>
          <a:noFill/>
          <a:ln w="9525">
            <a:noFill/>
            <a:miter lim="800000"/>
            <a:headEnd/>
            <a:tailEnd/>
          </a:ln>
        </p:spPr>
        <p:txBody>
          <a:bodyPr vert="horz" wrap="square" lIns="95569" tIns="47784" rIns="95569" bIns="477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2" y="6457792"/>
            <a:ext cx="4302231" cy="339883"/>
          </a:xfrm>
          <a:prstGeom prst="rect">
            <a:avLst/>
          </a:prstGeom>
          <a:noFill/>
          <a:ln w="9525">
            <a:noFill/>
            <a:miter lim="800000"/>
            <a:headEnd/>
            <a:tailEnd/>
          </a:ln>
        </p:spPr>
        <p:txBody>
          <a:bodyPr vert="horz" wrap="square" lIns="95569" tIns="47784" rIns="95569" bIns="47784" numCol="1" anchor="b" anchorCtr="0" compatLnSpc="1">
            <a:prstTxWarp prst="textNoShape">
              <a:avLst/>
            </a:prstTxWarp>
          </a:bodyPr>
          <a:lstStyle>
            <a:lvl1pPr>
              <a:defRPr sz="1300">
                <a:latin typeface="Arial" charset="0"/>
              </a:defRPr>
            </a:lvl1pPr>
          </a:lstStyle>
          <a:p>
            <a:pPr>
              <a:defRPr/>
            </a:pPr>
            <a:endParaRPr lang="en-US" dirty="0"/>
          </a:p>
        </p:txBody>
      </p:sp>
      <p:sp>
        <p:nvSpPr>
          <p:cNvPr id="18439" name="Rectangle 7"/>
          <p:cNvSpPr>
            <a:spLocks noGrp="1" noChangeArrowheads="1"/>
          </p:cNvSpPr>
          <p:nvPr>
            <p:ph type="sldNum" sz="quarter" idx="5"/>
          </p:nvPr>
        </p:nvSpPr>
        <p:spPr bwMode="auto">
          <a:xfrm>
            <a:off x="5625996" y="6457792"/>
            <a:ext cx="4302231" cy="339883"/>
          </a:xfrm>
          <a:prstGeom prst="rect">
            <a:avLst/>
          </a:prstGeom>
          <a:noFill/>
          <a:ln w="9525">
            <a:noFill/>
            <a:miter lim="800000"/>
            <a:headEnd/>
            <a:tailEnd/>
          </a:ln>
        </p:spPr>
        <p:txBody>
          <a:bodyPr vert="horz" wrap="square" lIns="95569" tIns="47784" rIns="95569" bIns="47784" numCol="1" anchor="b" anchorCtr="0" compatLnSpc="1">
            <a:prstTxWarp prst="textNoShape">
              <a:avLst/>
            </a:prstTxWarp>
          </a:bodyPr>
          <a:lstStyle>
            <a:lvl1pPr algn="r">
              <a:defRPr sz="1300">
                <a:latin typeface="Arial" charset="0"/>
              </a:defRPr>
            </a:lvl1pPr>
          </a:lstStyle>
          <a:p>
            <a:pPr>
              <a:defRPr/>
            </a:pPr>
            <a:fld id="{02593310-E079-4791-97B9-585E4BE80A4F}" type="slidenum">
              <a:rPr lang="en-US"/>
              <a:pPr>
                <a:defRPr/>
              </a:pPr>
              <a:t>‹#›</a:t>
            </a:fld>
            <a:endParaRPr lang="en-US" dirty="0"/>
          </a:p>
        </p:txBody>
      </p:sp>
    </p:spTree>
    <p:extLst>
      <p:ext uri="{BB962C8B-B14F-4D97-AF65-F5344CB8AC3E}">
        <p14:creationId xmlns:p14="http://schemas.microsoft.com/office/powerpoint/2010/main" val="16767974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GB" dirty="0" smtClean="0">
              <a:latin typeface="Arial" pitchFamily="34" charset="0"/>
            </a:endParaRPr>
          </a:p>
        </p:txBody>
      </p:sp>
      <p:sp>
        <p:nvSpPr>
          <p:cNvPr id="17412" name="Slide Number Placeholder 3"/>
          <p:cNvSpPr>
            <a:spLocks noGrp="1"/>
          </p:cNvSpPr>
          <p:nvPr>
            <p:ph type="sldNum" sz="quarter" idx="5"/>
          </p:nvPr>
        </p:nvSpPr>
        <p:spPr>
          <a:noFill/>
        </p:spPr>
        <p:txBody>
          <a:bodyPr/>
          <a:lstStyle/>
          <a:p>
            <a:fld id="{F2F52E00-DDA3-4DDF-9FF7-AF130CD66091}" type="slidenum">
              <a:rPr lang="en-US" smtClean="0">
                <a:latin typeface="Arial" pitchFamily="34" charset="0"/>
              </a:rPr>
              <a:pPr/>
              <a:t>1</a:t>
            </a:fld>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4203700" y="0"/>
            <a:ext cx="1676400" cy="1257300"/>
          </a:xfrm>
          <a:ln/>
        </p:spPr>
      </p:sp>
      <p:sp>
        <p:nvSpPr>
          <p:cNvPr id="18435" name="Notes Placeholder 2"/>
          <p:cNvSpPr>
            <a:spLocks noGrp="1"/>
          </p:cNvSpPr>
          <p:nvPr>
            <p:ph type="body" idx="1"/>
          </p:nvPr>
        </p:nvSpPr>
        <p:spPr>
          <a:xfrm>
            <a:off x="586046" y="1311151"/>
            <a:ext cx="8965277" cy="5486526"/>
          </a:xfrm>
          <a:noFill/>
          <a:ln/>
        </p:spPr>
        <p:txBody>
          <a:bodyPr/>
          <a:lstStyle/>
          <a:p>
            <a:endParaRPr lang="en-IE" b="1" dirty="0" smtClean="0">
              <a:latin typeface="Arial" pitchFamily="34" charset="0"/>
            </a:endParaRPr>
          </a:p>
        </p:txBody>
      </p:sp>
      <p:sp>
        <p:nvSpPr>
          <p:cNvPr id="18436" name="Slide Number Placeholder 3"/>
          <p:cNvSpPr>
            <a:spLocks noGrp="1"/>
          </p:cNvSpPr>
          <p:nvPr>
            <p:ph type="sldNum" sz="quarter" idx="5"/>
          </p:nvPr>
        </p:nvSpPr>
        <p:spPr>
          <a:noFill/>
        </p:spPr>
        <p:txBody>
          <a:bodyPr/>
          <a:lstStyle/>
          <a:p>
            <a:fld id="{D6406579-C06E-44AB-A065-60AEAAF5B56E}" type="slidenum">
              <a:rPr lang="en-US" smtClean="0">
                <a:latin typeface="Arial" pitchFamily="34" charset="0"/>
              </a:rPr>
              <a:pPr/>
              <a:t>14</a:t>
            </a:fld>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413" name="Rectangle 5"/>
          <p:cNvSpPr>
            <a:spLocks noGrp="1" noChangeArrowheads="1"/>
          </p:cNvSpPr>
          <p:nvPr>
            <p:ph type="ctrTitle"/>
          </p:nvPr>
        </p:nvSpPr>
        <p:spPr>
          <a:xfrm>
            <a:off x="574675" y="3778250"/>
            <a:ext cx="7959725" cy="611188"/>
          </a:xfrm>
        </p:spPr>
        <p:txBody>
          <a:bodyPr tIns="0" anchor="ctr"/>
          <a:lstStyle>
            <a:lvl1pPr>
              <a:defRPr sz="3200">
                <a:solidFill>
                  <a:schemeClr val="accent6">
                    <a:lumMod val="75000"/>
                  </a:schemeClr>
                </a:solidFill>
              </a:defRPr>
            </a:lvl1pPr>
          </a:lstStyle>
          <a:p>
            <a:r>
              <a:rPr lang="en-US" dirty="0"/>
              <a:t>Click to edit Master title style</a:t>
            </a:r>
          </a:p>
        </p:txBody>
      </p:sp>
      <p:sp>
        <p:nvSpPr>
          <p:cNvPr id="17414" name="Rectangle 6"/>
          <p:cNvSpPr>
            <a:spLocks noGrp="1" noChangeArrowheads="1"/>
          </p:cNvSpPr>
          <p:nvPr>
            <p:ph type="subTitle" idx="1"/>
          </p:nvPr>
        </p:nvSpPr>
        <p:spPr>
          <a:xfrm>
            <a:off x="574675" y="4497388"/>
            <a:ext cx="7959725" cy="457200"/>
          </a:xfrm>
        </p:spPr>
        <p:txBody>
          <a:bodyPr/>
          <a:lstStyle>
            <a:lvl1pPr marL="0" indent="0">
              <a:buFontTx/>
              <a:buNone/>
              <a:defRPr sz="2400">
                <a:solidFill>
                  <a:schemeClr val="accent6">
                    <a:lumMod val="75000"/>
                  </a:schemeClr>
                </a:solidFill>
              </a:defRPr>
            </a:lvl1pPr>
          </a:lstStyle>
          <a:p>
            <a:r>
              <a:rPr lang="en-US" dirty="0"/>
              <a:t>Click to edit Master subtitle style</a:t>
            </a:r>
          </a:p>
        </p:txBody>
      </p:sp>
      <p:sp>
        <p:nvSpPr>
          <p:cNvPr id="4" name="Rectangle 3"/>
          <p:cNvSpPr>
            <a:spLocks noGrp="1" noChangeArrowheads="1"/>
          </p:cNvSpPr>
          <p:nvPr>
            <p:ph type="ftr" sz="quarter" idx="10"/>
          </p:nvPr>
        </p:nvSpPr>
        <p:spPr/>
        <p:txBody>
          <a:bodyPr/>
          <a:lstStyle>
            <a:lvl1pPr>
              <a:defRPr sz="1400"/>
            </a:lvl1pPr>
          </a:lstStyle>
          <a:p>
            <a:pPr>
              <a:defRPr/>
            </a:pPr>
            <a:r>
              <a:rPr lang="en-US" dirty="0"/>
              <a:t>School  of Business &amp; Economics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5263" y="0"/>
            <a:ext cx="1990725" cy="5791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3088" y="0"/>
            <a:ext cx="5819775"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chemeClr val="accent6">
                    <a:lumMod val="7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chemeClr val="accent6">
                    <a:lumMod val="75000"/>
                  </a:schemeClr>
                </a:solidFill>
              </a:defRPr>
            </a:lvl1pPr>
            <a:lvl3pPr>
              <a:defRPr sz="22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0"/>
          </p:nvPr>
        </p:nvSpPr>
        <p:spPr/>
        <p:txBody>
          <a:bodyPr/>
          <a:lstStyle>
            <a:lvl1pPr>
              <a:defRPr sz="1400"/>
            </a:lvl1pPr>
          </a:lstStyle>
          <a:p>
            <a:pPr>
              <a:defRPr/>
            </a:pPr>
            <a:r>
              <a:rPr lang="en-US" dirty="0"/>
              <a:t>School  of Business &amp; Economics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4675" y="1981200"/>
            <a:ext cx="3903663"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0738" y="1981200"/>
            <a:ext cx="390525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School  of Business &amp; Economics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5638800" y="6096000"/>
            <a:ext cx="2895600"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r">
              <a:defRPr sz="1100">
                <a:solidFill>
                  <a:srgbClr val="304554"/>
                </a:solidFill>
                <a:latin typeface="+mn-lt"/>
              </a:defRPr>
            </a:lvl1pPr>
          </a:lstStyle>
          <a:p>
            <a:pPr>
              <a:defRPr/>
            </a:pPr>
            <a:r>
              <a:rPr lang="en-US" dirty="0"/>
              <a:t>School  of Business &amp; Economics</a:t>
            </a:r>
          </a:p>
        </p:txBody>
      </p:sp>
      <p:sp>
        <p:nvSpPr>
          <p:cNvPr id="1027" name="Rectangle 2"/>
          <p:cNvSpPr>
            <a:spLocks noGrp="1" noChangeArrowheads="1"/>
          </p:cNvSpPr>
          <p:nvPr>
            <p:ph type="title"/>
          </p:nvPr>
        </p:nvSpPr>
        <p:spPr bwMode="auto">
          <a:xfrm>
            <a:off x="573088" y="0"/>
            <a:ext cx="7961312" cy="1800225"/>
          </a:xfrm>
          <a:prstGeom prst="rect">
            <a:avLst/>
          </a:prstGeom>
          <a:noFill/>
          <a:ln w="9525">
            <a:noFill/>
            <a:miter lim="800000"/>
            <a:headEnd/>
            <a:tailEnd/>
          </a:ln>
        </p:spPr>
        <p:txBody>
          <a:bodyPr vert="horz" wrap="square" lIns="0" tIns="432000" rIns="0" bIns="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74675" y="1981200"/>
            <a:ext cx="7961313" cy="3810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dt="0"/>
  <p:txStyles>
    <p:titleStyle>
      <a:lvl1pPr algn="l" rtl="0" eaLnBrk="0" fontAlgn="base" hangingPunct="0">
        <a:spcBef>
          <a:spcPct val="0"/>
        </a:spcBef>
        <a:spcAft>
          <a:spcPct val="0"/>
        </a:spcAft>
        <a:defRPr sz="3200">
          <a:solidFill>
            <a:srgbClr val="304554"/>
          </a:solidFill>
          <a:latin typeface="+mj-lt"/>
          <a:ea typeface="+mj-ea"/>
          <a:cs typeface="+mj-cs"/>
        </a:defRPr>
      </a:lvl1pPr>
      <a:lvl2pPr algn="l" rtl="0" eaLnBrk="0" fontAlgn="base" hangingPunct="0">
        <a:spcBef>
          <a:spcPct val="0"/>
        </a:spcBef>
        <a:spcAft>
          <a:spcPct val="0"/>
        </a:spcAft>
        <a:defRPr sz="3200">
          <a:solidFill>
            <a:srgbClr val="304554"/>
          </a:solidFill>
          <a:latin typeface="Georgia" pitchFamily="18" charset="0"/>
          <a:ea typeface="ＭＳ Ｐゴシック" pitchFamily="1" charset="-128"/>
        </a:defRPr>
      </a:lvl2pPr>
      <a:lvl3pPr algn="l" rtl="0" eaLnBrk="0" fontAlgn="base" hangingPunct="0">
        <a:spcBef>
          <a:spcPct val="0"/>
        </a:spcBef>
        <a:spcAft>
          <a:spcPct val="0"/>
        </a:spcAft>
        <a:defRPr sz="3200">
          <a:solidFill>
            <a:srgbClr val="304554"/>
          </a:solidFill>
          <a:latin typeface="Georgia" pitchFamily="18" charset="0"/>
          <a:ea typeface="ＭＳ Ｐゴシック" pitchFamily="1" charset="-128"/>
        </a:defRPr>
      </a:lvl3pPr>
      <a:lvl4pPr algn="l" rtl="0" eaLnBrk="0" fontAlgn="base" hangingPunct="0">
        <a:spcBef>
          <a:spcPct val="0"/>
        </a:spcBef>
        <a:spcAft>
          <a:spcPct val="0"/>
        </a:spcAft>
        <a:defRPr sz="3200">
          <a:solidFill>
            <a:srgbClr val="304554"/>
          </a:solidFill>
          <a:latin typeface="Georgia" pitchFamily="18" charset="0"/>
          <a:ea typeface="ＭＳ Ｐゴシック" pitchFamily="1" charset="-128"/>
        </a:defRPr>
      </a:lvl4pPr>
      <a:lvl5pPr algn="l" rtl="0" eaLnBrk="0" fontAlgn="base" hangingPunct="0">
        <a:spcBef>
          <a:spcPct val="0"/>
        </a:spcBef>
        <a:spcAft>
          <a:spcPct val="0"/>
        </a:spcAft>
        <a:defRPr sz="3200">
          <a:solidFill>
            <a:srgbClr val="304554"/>
          </a:solidFill>
          <a:latin typeface="Georgia" pitchFamily="18" charset="0"/>
          <a:ea typeface="ＭＳ Ｐゴシック" pitchFamily="1" charset="-128"/>
        </a:defRPr>
      </a:lvl5pPr>
      <a:lvl6pPr marL="457200" algn="l" rtl="0" fontAlgn="base">
        <a:spcBef>
          <a:spcPct val="0"/>
        </a:spcBef>
        <a:spcAft>
          <a:spcPct val="0"/>
        </a:spcAft>
        <a:defRPr sz="3200">
          <a:solidFill>
            <a:srgbClr val="304554"/>
          </a:solidFill>
          <a:latin typeface="Times New Roman" pitchFamily="18" charset="0"/>
          <a:ea typeface="ＭＳ Ｐゴシック" pitchFamily="1" charset="-128"/>
        </a:defRPr>
      </a:lvl6pPr>
      <a:lvl7pPr marL="914400" algn="l" rtl="0" fontAlgn="base">
        <a:spcBef>
          <a:spcPct val="0"/>
        </a:spcBef>
        <a:spcAft>
          <a:spcPct val="0"/>
        </a:spcAft>
        <a:defRPr sz="3200">
          <a:solidFill>
            <a:srgbClr val="304554"/>
          </a:solidFill>
          <a:latin typeface="Times New Roman" pitchFamily="18" charset="0"/>
          <a:ea typeface="ＭＳ Ｐゴシック" pitchFamily="1" charset="-128"/>
        </a:defRPr>
      </a:lvl7pPr>
      <a:lvl8pPr marL="1371600" algn="l" rtl="0" fontAlgn="base">
        <a:spcBef>
          <a:spcPct val="0"/>
        </a:spcBef>
        <a:spcAft>
          <a:spcPct val="0"/>
        </a:spcAft>
        <a:defRPr sz="3200">
          <a:solidFill>
            <a:srgbClr val="304554"/>
          </a:solidFill>
          <a:latin typeface="Times New Roman" pitchFamily="18" charset="0"/>
          <a:ea typeface="ＭＳ Ｐゴシック" pitchFamily="1" charset="-128"/>
        </a:defRPr>
      </a:lvl8pPr>
      <a:lvl9pPr marL="1828800" algn="l" rtl="0" fontAlgn="base">
        <a:spcBef>
          <a:spcPct val="0"/>
        </a:spcBef>
        <a:spcAft>
          <a:spcPct val="0"/>
        </a:spcAft>
        <a:defRPr sz="3200">
          <a:solidFill>
            <a:srgbClr val="304554"/>
          </a:solidFill>
          <a:latin typeface="Times New Roman" pitchFamily="18" charset="0"/>
          <a:ea typeface="ＭＳ Ｐゴシック" pitchFamily="1" charset="-128"/>
        </a:defRPr>
      </a:lvl9pPr>
    </p:titleStyle>
    <p:bodyStyle>
      <a:lvl1pPr marL="342900" indent="-342900" algn="l" rtl="0" eaLnBrk="0" fontAlgn="base" hangingPunct="0">
        <a:spcBef>
          <a:spcPct val="0"/>
        </a:spcBef>
        <a:spcAft>
          <a:spcPts val="900"/>
        </a:spcAft>
        <a:buChar char="•"/>
        <a:defRPr sz="2400">
          <a:solidFill>
            <a:srgbClr val="304554"/>
          </a:solidFill>
          <a:latin typeface="+mn-lt"/>
          <a:ea typeface="+mn-ea"/>
          <a:cs typeface="+mn-cs"/>
        </a:defRPr>
      </a:lvl1pPr>
      <a:lvl2pPr marL="742950" indent="-285750" algn="l" rtl="0" eaLnBrk="0" fontAlgn="base" hangingPunct="0">
        <a:spcBef>
          <a:spcPct val="0"/>
        </a:spcBef>
        <a:spcAft>
          <a:spcPts val="900"/>
        </a:spcAft>
        <a:buChar char="–"/>
        <a:defRPr sz="2400">
          <a:solidFill>
            <a:srgbClr val="304554"/>
          </a:solidFill>
          <a:latin typeface="+mn-lt"/>
          <a:ea typeface="+mn-ea"/>
        </a:defRPr>
      </a:lvl2pPr>
      <a:lvl3pPr marL="1143000" indent="-228600" algn="l" rtl="0" eaLnBrk="0" fontAlgn="base" hangingPunct="0">
        <a:spcBef>
          <a:spcPct val="0"/>
        </a:spcBef>
        <a:spcAft>
          <a:spcPts val="900"/>
        </a:spcAft>
        <a:buChar char="•"/>
        <a:defRPr sz="2100">
          <a:solidFill>
            <a:srgbClr val="304554"/>
          </a:solidFill>
          <a:latin typeface="+mn-lt"/>
          <a:ea typeface="+mn-ea"/>
        </a:defRPr>
      </a:lvl3pPr>
      <a:lvl4pPr marL="1562100" indent="-228600" algn="l" rtl="0" eaLnBrk="0" fontAlgn="base" hangingPunct="0">
        <a:spcBef>
          <a:spcPct val="0"/>
        </a:spcBef>
        <a:spcAft>
          <a:spcPts val="900"/>
        </a:spcAft>
        <a:buChar char="–"/>
        <a:defRPr>
          <a:solidFill>
            <a:srgbClr val="304554"/>
          </a:solidFill>
          <a:latin typeface="+mn-lt"/>
          <a:ea typeface="+mn-ea"/>
        </a:defRPr>
      </a:lvl4pPr>
      <a:lvl5pPr marL="1981200" indent="-228600" algn="l" rtl="0" eaLnBrk="0" fontAlgn="base" hangingPunct="0">
        <a:spcBef>
          <a:spcPct val="0"/>
        </a:spcBef>
        <a:spcAft>
          <a:spcPts val="900"/>
        </a:spcAft>
        <a:buChar char="»"/>
        <a:defRPr sz="1600">
          <a:solidFill>
            <a:srgbClr val="304554"/>
          </a:solidFill>
          <a:latin typeface="+mn-lt"/>
          <a:ea typeface="+mn-ea"/>
        </a:defRPr>
      </a:lvl5pPr>
      <a:lvl6pPr marL="2438400" indent="-228600" algn="l" rtl="0" fontAlgn="base">
        <a:spcBef>
          <a:spcPct val="0"/>
        </a:spcBef>
        <a:spcAft>
          <a:spcPts val="900"/>
        </a:spcAft>
        <a:buChar char="»"/>
        <a:defRPr sz="1600">
          <a:solidFill>
            <a:srgbClr val="304554"/>
          </a:solidFill>
          <a:latin typeface="+mn-lt"/>
          <a:ea typeface="+mn-ea"/>
        </a:defRPr>
      </a:lvl6pPr>
      <a:lvl7pPr marL="2895600" indent="-228600" algn="l" rtl="0" fontAlgn="base">
        <a:spcBef>
          <a:spcPct val="0"/>
        </a:spcBef>
        <a:spcAft>
          <a:spcPts val="900"/>
        </a:spcAft>
        <a:buChar char="»"/>
        <a:defRPr sz="1600">
          <a:solidFill>
            <a:srgbClr val="304554"/>
          </a:solidFill>
          <a:latin typeface="+mn-lt"/>
          <a:ea typeface="+mn-ea"/>
        </a:defRPr>
      </a:lvl7pPr>
      <a:lvl8pPr marL="3352800" indent="-228600" algn="l" rtl="0" fontAlgn="base">
        <a:spcBef>
          <a:spcPct val="0"/>
        </a:spcBef>
        <a:spcAft>
          <a:spcPts val="900"/>
        </a:spcAft>
        <a:buChar char="»"/>
        <a:defRPr sz="1600">
          <a:solidFill>
            <a:srgbClr val="304554"/>
          </a:solidFill>
          <a:latin typeface="+mn-lt"/>
          <a:ea typeface="+mn-ea"/>
        </a:defRPr>
      </a:lvl8pPr>
      <a:lvl9pPr marL="3810000" indent="-228600" algn="l" rtl="0" fontAlgn="base">
        <a:spcBef>
          <a:spcPct val="0"/>
        </a:spcBef>
        <a:spcAft>
          <a:spcPts val="900"/>
        </a:spcAft>
        <a:buChar char="»"/>
        <a:defRPr sz="1600">
          <a:solidFill>
            <a:srgbClr val="304554"/>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ftr" sz="quarter" idx="10"/>
          </p:nvPr>
        </p:nvSpPr>
        <p:spPr>
          <a:xfrm>
            <a:off x="5638800" y="6096000"/>
            <a:ext cx="3181350" cy="457200"/>
          </a:xfrm>
        </p:spPr>
        <p:txBody>
          <a:bodyPr/>
          <a:lstStyle/>
          <a:p>
            <a:pPr>
              <a:defRPr/>
            </a:pPr>
            <a:r>
              <a:rPr lang="en-US" dirty="0"/>
              <a:t>School of Business &amp; Economics</a:t>
            </a:r>
          </a:p>
        </p:txBody>
      </p:sp>
      <p:sp>
        <p:nvSpPr>
          <p:cNvPr id="21506" name="Rectangle 2"/>
          <p:cNvSpPr>
            <a:spLocks noGrp="1" noChangeArrowheads="1"/>
          </p:cNvSpPr>
          <p:nvPr>
            <p:ph type="ctrTitle"/>
          </p:nvPr>
        </p:nvSpPr>
        <p:spPr>
          <a:xfrm>
            <a:off x="574675" y="3714752"/>
            <a:ext cx="7959725" cy="1000132"/>
          </a:xfrm>
        </p:spPr>
        <p:txBody>
          <a:bodyPr/>
          <a:lstStyle/>
          <a:p>
            <a:pPr algn="ctr" eaLnBrk="1" hangingPunct="1">
              <a:defRPr/>
            </a:pPr>
            <a:r>
              <a:rPr lang="en-GB" sz="2400" b="1" dirty="0" smtClean="0"/>
              <a:t/>
            </a:r>
            <a:br>
              <a:rPr lang="en-GB" sz="2400" b="1" dirty="0" smtClean="0"/>
            </a:br>
            <a:r>
              <a:rPr lang="en-GB" sz="2400" b="1" dirty="0" smtClean="0"/>
              <a:t>Leadership, Knowledge Sharing &amp; Innovation: Implications for Performance </a:t>
            </a:r>
            <a:r>
              <a:rPr lang="en-GB" sz="2800" b="1" dirty="0" smtClean="0"/>
              <a:t/>
            </a:r>
            <a:br>
              <a:rPr lang="en-GB" sz="2800" b="1" dirty="0" smtClean="0"/>
            </a:br>
            <a:endParaRPr lang="en-US" sz="3000" b="1" dirty="0" smtClean="0"/>
          </a:p>
        </p:txBody>
      </p:sp>
      <p:sp>
        <p:nvSpPr>
          <p:cNvPr id="21507" name="Rectangle 3"/>
          <p:cNvSpPr>
            <a:spLocks noGrp="1" noChangeArrowheads="1"/>
          </p:cNvSpPr>
          <p:nvPr>
            <p:ph type="subTitle" idx="1"/>
          </p:nvPr>
        </p:nvSpPr>
        <p:spPr/>
        <p:txBody>
          <a:bodyPr/>
          <a:lstStyle/>
          <a:p>
            <a:pPr algn="ctr" eaLnBrk="1" hangingPunct="1">
              <a:defRPr/>
            </a:pPr>
            <a:endParaRPr lang="en-US" b="1" dirty="0" smtClean="0"/>
          </a:p>
          <a:p>
            <a:pPr algn="ctr" eaLnBrk="1" hangingPunct="1">
              <a:defRPr/>
            </a:pPr>
            <a:r>
              <a:rPr lang="en-US" b="1" dirty="0" smtClean="0"/>
              <a:t>NUI Galway</a:t>
            </a:r>
          </a:p>
          <a:p>
            <a:pPr algn="ctr" eaLnBrk="1" hangingPunct="1">
              <a:defRPr/>
            </a:pPr>
            <a:r>
              <a:rPr lang="en-US" b="1" dirty="0" smtClean="0"/>
              <a:t>Maura.Sheehan@nuigalway.ie</a:t>
            </a:r>
          </a:p>
        </p:txBody>
      </p:sp>
      <p:pic>
        <p:nvPicPr>
          <p:cNvPr id="4102" name="Picture 6" descr="NUIG Quad Image Cropped.jpg"/>
          <p:cNvPicPr>
            <a:picLocks noChangeAspect="1"/>
          </p:cNvPicPr>
          <p:nvPr/>
        </p:nvPicPr>
        <p:blipFill>
          <a:blip r:embed="rId3" cstate="print"/>
          <a:srcRect/>
          <a:stretch>
            <a:fillRect/>
          </a:stretch>
        </p:blipFill>
        <p:spPr bwMode="auto">
          <a:xfrm>
            <a:off x="0" y="14288"/>
            <a:ext cx="9144000" cy="3630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Knowledge Sharing and Innovation</a:t>
            </a:r>
            <a:endParaRPr lang="en-GB" sz="2800" dirty="0"/>
          </a:p>
        </p:txBody>
      </p:sp>
      <p:sp>
        <p:nvSpPr>
          <p:cNvPr id="3" name="Content Placeholder 2"/>
          <p:cNvSpPr>
            <a:spLocks noGrp="1"/>
          </p:cNvSpPr>
          <p:nvPr>
            <p:ph idx="1"/>
          </p:nvPr>
        </p:nvSpPr>
        <p:spPr/>
        <p:txBody>
          <a:bodyPr/>
          <a:lstStyle/>
          <a:p>
            <a:r>
              <a:rPr lang="en-GB" sz="2000" dirty="0" smtClean="0"/>
              <a:t>It is also likely that pro knowledge sharing behaviours can interact positively with both internal and external knowledge sharing to enhance innovation:</a:t>
            </a:r>
          </a:p>
          <a:p>
            <a:pPr>
              <a:buNone/>
            </a:pPr>
            <a:endParaRPr lang="en-GB" sz="2000" i="1" dirty="0" smtClean="0"/>
          </a:p>
          <a:p>
            <a:pPr>
              <a:buNone/>
            </a:pPr>
            <a:r>
              <a:rPr lang="en-GB" sz="2000" i="1" dirty="0" smtClean="0"/>
              <a:t>	Hypothesis 4:  Pro knowledge sharing leader behaviours and knowledge (both (a) internal and (b) external) sharing interact to positively influence innovation. </a:t>
            </a:r>
            <a:endParaRPr lang="en-GB" sz="2000" dirty="0" smtClean="0"/>
          </a:p>
          <a:p>
            <a:pPr>
              <a:buNone/>
            </a:pPr>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Innovation and Performance</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lstStyle/>
          <a:p>
            <a:r>
              <a:rPr lang="en-GB" sz="2000" dirty="0" smtClean="0"/>
              <a:t>While a better understanding of factors that enhance innovation is valuable, it is absolutely critical to examine whether innovation – particularly prior innovation – impacts positively on organisational performance.</a:t>
            </a:r>
          </a:p>
          <a:p>
            <a:pPr>
              <a:buNone/>
            </a:pPr>
            <a:endParaRPr lang="en-GB" sz="2000" dirty="0" smtClean="0"/>
          </a:p>
          <a:p>
            <a:r>
              <a:rPr lang="en-GB" sz="2000" dirty="0" smtClean="0"/>
              <a:t>Previous studies have indeed found that innovation contributes to positively to organisational performance (Capon et al., 1992; Damanpour, 1991; Garcia-Morales et al., 2008; Lopez-Cabrales et al, 2009; Perez-Luno et al., 2007).</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Innovation and Performance</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lstStyle/>
          <a:p>
            <a:r>
              <a:rPr lang="en-GB" sz="2000" dirty="0" smtClean="0"/>
              <a:t>This reflects, in part, innovator’s ability to create, expand and revitalise markets and to influence, and even change, consumer preferences and behaviour (Zhou, 2006). It is thus posited that: </a:t>
            </a:r>
          </a:p>
          <a:p>
            <a:pPr>
              <a:buNone/>
            </a:pPr>
            <a:endParaRPr lang="en-GB" sz="2000" dirty="0" smtClean="0"/>
          </a:p>
          <a:p>
            <a:pPr>
              <a:buNone/>
            </a:pPr>
            <a:r>
              <a:rPr lang="en-GB" sz="2000" i="1" dirty="0" smtClean="0"/>
              <a:t>	Hypotheses 5: Both measures of prior innovation (innovation and intensity) (2006-2009) are positively associated with subsidiary performance (financial and labour productivity) (2010-2012). </a:t>
            </a:r>
            <a:endParaRPr lang="en-GB" sz="2000" dirty="0" smtClean="0"/>
          </a:p>
          <a:p>
            <a:pPr>
              <a:buNone/>
            </a:pPr>
            <a:r>
              <a:rPr lang="en-GB" sz="2000" dirty="0" smtClean="0"/>
              <a:t> </a:t>
            </a:r>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Innovation and Performance</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lstStyle/>
          <a:p>
            <a:r>
              <a:rPr lang="en-GB" sz="1800" dirty="0" smtClean="0"/>
              <a:t>It is also plausible that knowledge transfer and pro knowledge sharing leader behaviours, and their interaction, can have a direct impact on performance (Barney and Wright’s (1998); Lepak and Snell, 2002, p. 519). The final hypothesis is:    </a:t>
            </a:r>
          </a:p>
          <a:p>
            <a:pPr>
              <a:buNone/>
            </a:pPr>
            <a:r>
              <a:rPr lang="en-GB" sz="1800" i="1" dirty="0" smtClean="0"/>
              <a:t>	Hypothesis 6(a): There will be a positisve association (direct) between pro knowledge sharing leader behaviours and subsidiary performance; Hypothesis 6(b): Internal knowledge sharing is positively associated with subsidiary performance; Hypothesis 6(c) External knowledge sharing is positively associated with subsidiary performance; 6(d): Pro knowledge sharing leader behaviours and internal knowledge sharing interact to positively influence subsidiary performance; 6(e) Pro knowledge sharing leader behaviours and external knowledge sharing interact to positively influence subsidiary performance.</a:t>
            </a:r>
            <a:endParaRPr lang="en-GB" sz="18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5638800" y="6096000"/>
            <a:ext cx="3181350" cy="457200"/>
          </a:xfrm>
        </p:spPr>
        <p:txBody>
          <a:bodyPr/>
          <a:lstStyle/>
          <a:p>
            <a:pPr>
              <a:defRPr/>
            </a:pPr>
            <a:r>
              <a:rPr lang="en-US" dirty="0"/>
              <a:t>School of Business &amp; Economics</a:t>
            </a:r>
          </a:p>
        </p:txBody>
      </p:sp>
      <p:sp>
        <p:nvSpPr>
          <p:cNvPr id="22530" name="Rectangle 2"/>
          <p:cNvSpPr>
            <a:spLocks noGrp="1" noChangeArrowheads="1"/>
          </p:cNvSpPr>
          <p:nvPr>
            <p:ph type="title"/>
          </p:nvPr>
        </p:nvSpPr>
        <p:spPr>
          <a:xfrm>
            <a:off x="395288" y="214290"/>
            <a:ext cx="8569325" cy="1458935"/>
          </a:xfrm>
        </p:spPr>
        <p:txBody>
          <a:bodyPr/>
          <a:lstStyle/>
          <a:p>
            <a:pPr eaLnBrk="1" hangingPunct="1">
              <a:defRPr/>
            </a:pPr>
            <a:r>
              <a:rPr lang="en-US" sz="2800" dirty="0" smtClean="0"/>
              <a:t>The Theoretical Model &amp; Key Hypotheses</a:t>
            </a:r>
          </a:p>
        </p:txBody>
      </p:sp>
      <p:sp>
        <p:nvSpPr>
          <p:cNvPr id="22531" name="Rectangle 3"/>
          <p:cNvSpPr>
            <a:spLocks noGrp="1" noChangeArrowheads="1"/>
          </p:cNvSpPr>
          <p:nvPr>
            <p:ph type="body" idx="1"/>
          </p:nvPr>
        </p:nvSpPr>
        <p:spPr>
          <a:xfrm>
            <a:off x="2771800" y="3068960"/>
            <a:ext cx="6372200" cy="2880990"/>
          </a:xfrm>
        </p:spPr>
        <p:txBody>
          <a:bodyPr/>
          <a:lstStyle/>
          <a:p>
            <a:endParaRPr lang="en-IE" sz="2000" dirty="0" smtClean="0"/>
          </a:p>
          <a:p>
            <a:endParaRPr lang="en-IE" sz="2000" dirty="0" smtClean="0"/>
          </a:p>
          <a:p>
            <a:endParaRPr lang="en-IE" sz="2000" dirty="0" smtClean="0"/>
          </a:p>
          <a:p>
            <a:endParaRPr lang="en-IE" sz="2000" dirty="0" smtClean="0"/>
          </a:p>
          <a:p>
            <a:pPr eaLnBrk="1" hangingPunct="1">
              <a:defRPr/>
            </a:pPr>
            <a:endParaRPr lang="en-GB" sz="2000" i="1" dirty="0" smtClean="0"/>
          </a:p>
        </p:txBody>
      </p:sp>
      <p:pic>
        <p:nvPicPr>
          <p:cNvPr id="1027" name="Picture 3"/>
          <p:cNvPicPr>
            <a:picLocks noChangeAspect="1" noChangeArrowheads="1"/>
          </p:cNvPicPr>
          <p:nvPr/>
        </p:nvPicPr>
        <p:blipFill>
          <a:blip r:embed="rId3" cstate="print"/>
          <a:srcRect/>
          <a:stretch>
            <a:fillRect/>
          </a:stretch>
        </p:blipFill>
        <p:spPr bwMode="auto">
          <a:xfrm>
            <a:off x="1365034" y="1916832"/>
            <a:ext cx="6015277" cy="41094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Methodology &amp; Study Variables</a:t>
            </a:r>
            <a:br>
              <a:rPr lang="en-GB" sz="3200" dirty="0"/>
            </a:br>
            <a:r>
              <a:rPr lang="en-GB" sz="2800" i="1" dirty="0" smtClean="0"/>
              <a:t>The </a:t>
            </a:r>
            <a:r>
              <a:rPr lang="en-GB" sz="2800" i="1" dirty="0"/>
              <a:t>Sample and Method</a:t>
            </a:r>
            <a:r>
              <a:rPr lang="en-GB" sz="3200" dirty="0"/>
              <a:t/>
            </a:r>
            <a:br>
              <a:rPr lang="en-GB" sz="3200" dirty="0"/>
            </a:br>
            <a:endParaRPr lang="en-GB" sz="3200" dirty="0"/>
          </a:p>
        </p:txBody>
      </p:sp>
      <p:sp>
        <p:nvSpPr>
          <p:cNvPr id="3" name="Content Placeholder 2"/>
          <p:cNvSpPr>
            <a:spLocks noGrp="1"/>
          </p:cNvSpPr>
          <p:nvPr>
            <p:ph idx="1"/>
          </p:nvPr>
        </p:nvSpPr>
        <p:spPr/>
        <p:txBody>
          <a:bodyPr/>
          <a:lstStyle/>
          <a:p>
            <a:r>
              <a:rPr lang="en-GB" sz="1800" dirty="0"/>
              <a:t>The population was provided by the Dun and Bradstreet’s Global Reference Solution (GRS) database. The GRS database is the most comprehensive and detailed source for information on complex companies (see Henriques, 2009 for detail). </a:t>
            </a:r>
          </a:p>
          <a:p>
            <a:r>
              <a:rPr lang="en-GB" sz="1800" dirty="0" smtClean="0"/>
              <a:t>The </a:t>
            </a:r>
            <a:r>
              <a:rPr lang="en-GB" sz="1800" dirty="0"/>
              <a:t>sample was drawn from the GRS database using the following criteria: the ‘global ultimate parent company’ was, (1) in the UK (the UK ownership criteria was used to eliminate potential ‘country of origin’ effects); (2) employed at least 200 people overall (this criteria was used so that the data could be compared with other such surveys – e.g., Cranet – which also uses this size criteria); and (3) had a subsidiary in at least one of the three non-UK study countries (i.e., Czech Republic, Hungary and Poland). </a:t>
            </a:r>
            <a:r>
              <a:rPr lang="en-GB" sz="1800" dirty="0" smtClean="0"/>
              <a:t> See Sheehan 2012 for further detail.</a:t>
            </a:r>
          </a:p>
          <a:p>
            <a:r>
              <a:rPr lang="en-GB" sz="1800" dirty="0" smtClean="0"/>
              <a:t>See Sheehan (2012) for a detailed discussion of the population, sample &amp; methods.</a:t>
            </a:r>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extLst>
      <p:ext uri="{BB962C8B-B14F-4D97-AF65-F5344CB8AC3E}">
        <p14:creationId xmlns:p14="http://schemas.microsoft.com/office/powerpoint/2010/main" val="3984965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Sample Methods, Time Lines, Respondents &amp; Variables</a:t>
            </a:r>
            <a:endParaRPr lang="en-GB" sz="2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1785918" y="1981200"/>
            <a:ext cx="5226622"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Methodology &amp; Study Variables</a:t>
            </a:r>
            <a:br>
              <a:rPr lang="en-GB" sz="2800" dirty="0" smtClean="0"/>
            </a:br>
            <a:r>
              <a:rPr lang="en-GB" sz="2400" i="1" dirty="0" smtClean="0"/>
              <a:t>The Sample and Method</a:t>
            </a:r>
            <a:endParaRPr lang="en-GB" sz="2800" dirty="0"/>
          </a:p>
        </p:txBody>
      </p:sp>
      <p:sp>
        <p:nvSpPr>
          <p:cNvPr id="3" name="Content Placeholder 2"/>
          <p:cNvSpPr>
            <a:spLocks noGrp="1"/>
          </p:cNvSpPr>
          <p:nvPr>
            <p:ph idx="1"/>
          </p:nvPr>
        </p:nvSpPr>
        <p:spPr/>
        <p:txBody>
          <a:bodyPr/>
          <a:lstStyle/>
          <a:p>
            <a:r>
              <a:rPr lang="en-GB" sz="1800" dirty="0" smtClean="0"/>
              <a:t>In the first wave of interviews, HR managers were asked to identify 10 employees in the subsidiary ten employees who were engaged in knowledge creation at work (e.g., participants were involved in the development of new products, services, processes, and technology). Not all subsidiaries had such workers and were therefore excluded by default (approximately 41 subsidiaries overall). </a:t>
            </a:r>
          </a:p>
          <a:p>
            <a:r>
              <a:rPr lang="en-GB" sz="1800" dirty="0" smtClean="0"/>
              <a:t>Surveys of these employees were administered through email, telephone - where necessary - and also during case study visits to 32 of subsidiaries (8 in each study country and with an almost equal split between manufacturing and services). A subsidiary is only included in the analysis if a minimum of 5 completed and usable surveys were returned. In total, 152 subsidiaries could be included (representing 53.1% of the original subsidiaries). The total number of surveys is 942. </a:t>
            </a:r>
          </a:p>
          <a:p>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Methodology &amp; Study Variables</a:t>
            </a:r>
            <a:br>
              <a:rPr lang="en-GB" sz="2800" dirty="0" smtClean="0"/>
            </a:br>
            <a:r>
              <a:rPr lang="en-GB" sz="2400" i="1" dirty="0" smtClean="0"/>
              <a:t>The Sample and Method</a:t>
            </a:r>
            <a:endParaRPr lang="en-GB" sz="2800" dirty="0"/>
          </a:p>
        </p:txBody>
      </p:sp>
      <p:sp>
        <p:nvSpPr>
          <p:cNvPr id="3" name="Content Placeholder 2"/>
          <p:cNvSpPr>
            <a:spLocks noGrp="1"/>
          </p:cNvSpPr>
          <p:nvPr>
            <p:ph idx="1"/>
          </p:nvPr>
        </p:nvSpPr>
        <p:spPr/>
        <p:txBody>
          <a:bodyPr/>
          <a:lstStyle/>
          <a:p>
            <a:r>
              <a:rPr lang="en-GB" sz="2000" dirty="0" smtClean="0"/>
              <a:t>These data were collected over the period January 2010-January 2011. </a:t>
            </a:r>
          </a:p>
          <a:p>
            <a:r>
              <a:rPr lang="en-GB" sz="2000" dirty="0" smtClean="0"/>
              <a:t>The respondents’ average age was 34.91 years (SD = 12.67), and their average tenure in the organisation was 5.28 (SD = 9.67). Thirty-five percent of respondents were female.</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Methodology &amp; Study Variables</a:t>
            </a:r>
            <a:br>
              <a:rPr lang="en-GB" sz="2800" dirty="0" smtClean="0"/>
            </a:br>
            <a:r>
              <a:rPr lang="en-GB" sz="2400" i="1" dirty="0" smtClean="0"/>
              <a:t>The Sample and Method</a:t>
            </a:r>
            <a:endParaRPr lang="en-GB" sz="2800" dirty="0"/>
          </a:p>
        </p:txBody>
      </p:sp>
      <p:sp>
        <p:nvSpPr>
          <p:cNvPr id="3" name="Content Placeholder 2"/>
          <p:cNvSpPr>
            <a:spLocks noGrp="1"/>
          </p:cNvSpPr>
          <p:nvPr>
            <p:ph idx="1"/>
          </p:nvPr>
        </p:nvSpPr>
        <p:spPr/>
        <p:txBody>
          <a:bodyPr/>
          <a:lstStyle/>
          <a:p>
            <a:r>
              <a:rPr lang="en-GB" sz="1800" dirty="0" smtClean="0"/>
              <a:t>Data on control variables and performance were extracted, at the subsidiary level, from Dun and Bradstreet’s GRS database. Missing values were asked about during telephone interviews, case study visits and/or by email correspondence. Nevertheless, 19 organisations needed to be excluded from the final analysis due to missing data. The final number of subsidiaries in the analysis is 133.</a:t>
            </a:r>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Context</a:t>
            </a:r>
            <a:endParaRPr lang="en-GB" sz="3200" dirty="0"/>
          </a:p>
        </p:txBody>
      </p:sp>
      <p:sp>
        <p:nvSpPr>
          <p:cNvPr id="3" name="Content Placeholder 2"/>
          <p:cNvSpPr>
            <a:spLocks noGrp="1"/>
          </p:cNvSpPr>
          <p:nvPr>
            <p:ph idx="1"/>
          </p:nvPr>
        </p:nvSpPr>
        <p:spPr/>
        <p:txBody>
          <a:bodyPr/>
          <a:lstStyle/>
          <a:p>
            <a:r>
              <a:rPr lang="en-GB" sz="2000" dirty="0" smtClean="0"/>
              <a:t>Among resources and capabilities that may help organisations obtain competitive advantage, knowledge  is a key strategic resource.</a:t>
            </a:r>
          </a:p>
          <a:p>
            <a:r>
              <a:rPr lang="en-GB" sz="2000" dirty="0" smtClean="0"/>
              <a:t>External and internal knowledge activities are widely recognised as indicators of knowledge flow that are central to innovation (e.g., Damanpour, 1991; von Krogh, Ichijo and Nonaka, 2000).</a:t>
            </a:r>
          </a:p>
          <a:p>
            <a:r>
              <a:rPr lang="en-GB" sz="2000" dirty="0" smtClean="0"/>
              <a:t>Yet, to date there has been little research aimed at understanding how leader behaviours encourage, support and enhance knowledge sharing (see  Carmeli et al., 2013; Nonaka &amp; Toyama, 2005 for notable exceptions). </a:t>
            </a:r>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Methodology &amp; Study Variables</a:t>
            </a:r>
            <a:br>
              <a:rPr lang="en-GB" sz="2800" dirty="0" smtClean="0"/>
            </a:br>
            <a:r>
              <a:rPr lang="en-GB" sz="2400" i="1" dirty="0" smtClean="0"/>
              <a:t>The Sample and Method</a:t>
            </a:r>
            <a:endParaRPr lang="en-GB" sz="2800" dirty="0"/>
          </a:p>
        </p:txBody>
      </p:sp>
      <p:sp>
        <p:nvSpPr>
          <p:cNvPr id="3" name="Content Placeholder 2"/>
          <p:cNvSpPr>
            <a:spLocks noGrp="1"/>
          </p:cNvSpPr>
          <p:nvPr>
            <p:ph idx="1"/>
          </p:nvPr>
        </p:nvSpPr>
        <p:spPr/>
        <p:txBody>
          <a:bodyPr/>
          <a:lstStyle/>
          <a:p>
            <a:r>
              <a:rPr lang="en-GB" sz="2000" dirty="0" smtClean="0"/>
              <a:t>This longitudinal approach enables the direction of relationships to be explored and for this study, it was critical to establish whether prior innovation (i.e., innovation in 2006-2009) enhanced future performance (2010-2012).  See Shipton et al. (2006) for further discussion.</a:t>
            </a:r>
          </a:p>
          <a:p>
            <a:r>
              <a:rPr lang="en-GB" sz="2000" dirty="0" smtClean="0"/>
              <a:t>Moreover, the use of so multiple respondents helps to reduce concern about potential common method bias (see Cascio, 2012 for a discussion).</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Study Variables</a:t>
            </a:r>
            <a:endParaRPr lang="en-GB" sz="3200" dirty="0"/>
          </a:p>
        </p:txBody>
      </p:sp>
      <p:sp>
        <p:nvSpPr>
          <p:cNvPr id="3" name="Content Placeholder 2"/>
          <p:cNvSpPr>
            <a:spLocks noGrp="1"/>
          </p:cNvSpPr>
          <p:nvPr>
            <p:ph idx="1"/>
          </p:nvPr>
        </p:nvSpPr>
        <p:spPr/>
        <p:txBody>
          <a:bodyPr/>
          <a:lstStyle/>
          <a:p>
            <a:pPr>
              <a:buNone/>
            </a:pPr>
            <a:r>
              <a:rPr lang="en-GB" sz="1800" i="1" dirty="0" smtClean="0"/>
              <a:t>	</a:t>
            </a:r>
            <a:r>
              <a:rPr lang="en-GB" sz="1600" i="1" dirty="0" smtClean="0"/>
              <a:t>Leader Behaviour</a:t>
            </a:r>
            <a:endParaRPr lang="en-GB" sz="1600" dirty="0" smtClean="0"/>
          </a:p>
          <a:p>
            <a:pPr>
              <a:buNone/>
            </a:pPr>
            <a:r>
              <a:rPr lang="en-GB" sz="1600" dirty="0" smtClean="0"/>
              <a:t>	Following previous studies on leadership and knowledge exchange or sharing (e.g., Carmeli, Gelbard and Reiter-Palmon, 2013; Carmeli &amp; Waldman, 2010; Connelly &amp; Kelloway, 2003), four items were constructed to assess the extent to which employees believe their line manager supports and encourages knowledge exchange (see the Appendix for detail). </a:t>
            </a:r>
          </a:p>
          <a:p>
            <a:pPr>
              <a:buNone/>
            </a:pPr>
            <a:r>
              <a:rPr lang="en-GB" sz="1600" i="1" dirty="0" smtClean="0"/>
              <a:t>	Knowledge Sharing</a:t>
            </a:r>
            <a:endParaRPr lang="en-GB" sz="1600" dirty="0" smtClean="0"/>
          </a:p>
          <a:p>
            <a:pPr>
              <a:buNone/>
            </a:pPr>
            <a:r>
              <a:rPr lang="en-GB" sz="1600" dirty="0" smtClean="0"/>
              <a:t>	Eight items were used to assess the extent to which employees exchange knowledge with colleagues inside and outside their organisation (see, for example, Lee, 2001; Lu, Leung &amp; Koch, 2006 who used similar measures). Respondents were asked to indicate on a five point scale (ranging from 1 = not at all to 5 = to a large extent) the extent to which they exchange knowledge with colleagues inside the organisation (i.e., internal knowledge sharing) and people outside the organisation (i.e., external knowledge sharing) (see Appendix for detail). </a:t>
            </a:r>
          </a:p>
          <a:p>
            <a:pPr>
              <a:buNone/>
            </a:pPr>
            <a:endParaRPr lang="en-GB" sz="1800" dirty="0" smtClean="0"/>
          </a:p>
          <a:p>
            <a:pPr>
              <a:buNone/>
            </a:pPr>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Study Variables</a:t>
            </a:r>
            <a:endParaRPr lang="en-GB" sz="2800" dirty="0"/>
          </a:p>
        </p:txBody>
      </p:sp>
      <p:sp>
        <p:nvSpPr>
          <p:cNvPr id="3" name="Content Placeholder 2"/>
          <p:cNvSpPr>
            <a:spLocks noGrp="1"/>
          </p:cNvSpPr>
          <p:nvPr>
            <p:ph idx="1"/>
          </p:nvPr>
        </p:nvSpPr>
        <p:spPr/>
        <p:txBody>
          <a:bodyPr/>
          <a:lstStyle/>
          <a:p>
            <a:pPr>
              <a:buNone/>
            </a:pPr>
            <a:r>
              <a:rPr lang="en-GB" sz="1800" i="1" dirty="0" smtClean="0"/>
              <a:t>Innovation:</a:t>
            </a:r>
          </a:p>
          <a:p>
            <a:r>
              <a:rPr lang="en-GB" sz="1800" dirty="0" smtClean="0"/>
              <a:t>Two measures of innovation examined are: (a) actual innovation which is a dummy variable reflecting whether a product or process innovation was introduced; and (b) innovation </a:t>
            </a:r>
            <a:r>
              <a:rPr lang="en-GB" sz="1800" i="1" dirty="0" smtClean="0"/>
              <a:t>intensity</a:t>
            </a:r>
            <a:r>
              <a:rPr lang="en-GB" sz="1800" dirty="0" smtClean="0"/>
              <a:t> which is measured by the share of innovative sales (product innovation only) in total sales (see Giannetti and Madi, 2013 who also use these two measures of innovation).  </a:t>
            </a:r>
          </a:p>
          <a:p>
            <a:r>
              <a:rPr lang="en-GB" sz="1800" dirty="0" smtClean="0"/>
              <a:t>This latter measure provides a more nuanced insight into innovation and particularly, how it links with other measures of competitive advantage – e.g., total sales. </a:t>
            </a:r>
          </a:p>
          <a:p>
            <a:pPr>
              <a:buNone/>
            </a:pPr>
            <a:r>
              <a:rPr lang="en-GB" sz="1800" dirty="0" smtClean="0"/>
              <a:t> </a:t>
            </a:r>
          </a:p>
          <a:p>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Study Variables &amp; Estimation Methods</a:t>
            </a:r>
            <a:endParaRPr lang="en-GB" sz="2800" dirty="0"/>
          </a:p>
        </p:txBody>
      </p:sp>
      <p:sp>
        <p:nvSpPr>
          <p:cNvPr id="3" name="Content Placeholder 2"/>
          <p:cNvSpPr>
            <a:spLocks noGrp="1"/>
          </p:cNvSpPr>
          <p:nvPr>
            <p:ph idx="1"/>
          </p:nvPr>
        </p:nvSpPr>
        <p:spPr/>
        <p:txBody>
          <a:bodyPr/>
          <a:lstStyle/>
          <a:p>
            <a:pPr>
              <a:buNone/>
            </a:pPr>
            <a:r>
              <a:rPr lang="en-GB" sz="1600" i="1" dirty="0" smtClean="0"/>
              <a:t>Performance</a:t>
            </a:r>
            <a:r>
              <a:rPr lang="en-GB" sz="1600" dirty="0" smtClean="0"/>
              <a:t> </a:t>
            </a:r>
          </a:p>
          <a:p>
            <a:r>
              <a:rPr lang="en-GB" sz="1600" b="1" dirty="0" smtClean="0"/>
              <a:t>Net income </a:t>
            </a:r>
            <a:r>
              <a:rPr lang="en-GB" sz="1600" dirty="0" smtClean="0"/>
              <a:t>(the subsidiary’s total income minus expenses in each accounting period) per employee is used to measure financial performance; </a:t>
            </a:r>
            <a:r>
              <a:rPr lang="en-GB" sz="1600" b="1" dirty="0" smtClean="0"/>
              <a:t>labour productivity </a:t>
            </a:r>
            <a:r>
              <a:rPr lang="en-GB" sz="1600" dirty="0" smtClean="0"/>
              <a:t>is estimated as the ratio of total revenues divided by total wages costs. These data were obtained from the D&amp;B Global Reference Solution (GRS) data base. </a:t>
            </a:r>
          </a:p>
          <a:p>
            <a:r>
              <a:rPr lang="en-GB" sz="1600" i="1" dirty="0" smtClean="0"/>
              <a:t> </a:t>
            </a:r>
            <a:r>
              <a:rPr lang="en-GB" sz="1600" dirty="0" smtClean="0"/>
              <a:t>Standard control variables are used.</a:t>
            </a:r>
          </a:p>
          <a:p>
            <a:pPr marL="0" indent="0">
              <a:buNone/>
            </a:pPr>
            <a:r>
              <a:rPr lang="en-GB" sz="1600" i="1" dirty="0" smtClean="0"/>
              <a:t>Estimation Methods</a:t>
            </a:r>
          </a:p>
          <a:p>
            <a:pPr marL="0" indent="0">
              <a:buNone/>
            </a:pPr>
            <a:r>
              <a:rPr lang="en-GB" sz="1800" dirty="0" smtClean="0"/>
              <a:t>Following Giannetti &amp; Madia (2013) a generalised (type II) Tobit model consisting of two equations, where the first equation is a probit reflecting whether the subsidiary innovated, or not (“innovation”) and the second equation is a linear regression (“intensity to innovate”) reflecting how much the firm innovates (Mohnen, </a:t>
            </a:r>
            <a:r>
              <a:rPr lang="en-GB" sz="1800" i="1" dirty="0" smtClean="0"/>
              <a:t>et al. </a:t>
            </a:r>
            <a:r>
              <a:rPr lang="en-GB" sz="1800" dirty="0" smtClean="0"/>
              <a:t>2006).</a:t>
            </a:r>
          </a:p>
          <a:p>
            <a:endParaRPr lang="en-GB" sz="1800" dirty="0" smtClean="0"/>
          </a:p>
          <a:p>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pPr>
              <a:buNone/>
            </a:pPr>
            <a:r>
              <a:rPr lang="en-GB" sz="2000" i="1" dirty="0" smtClean="0"/>
              <a:t>Leader Behaviours &amp; Knowledge Sharing</a:t>
            </a:r>
            <a:endParaRPr lang="en-GB" sz="2000" dirty="0" smtClean="0"/>
          </a:p>
          <a:p>
            <a:r>
              <a:rPr lang="en-GB" sz="1800" dirty="0" smtClean="0"/>
              <a:t>Hypotheses 1a and 1b, which predicted that leader behaviours would be positively associated with both internal and external knowledge sharing, are not rejected. Model 2 in Table 3 shows that leader behaviours are positively and significantly associated with internal knowledge sharing (p&lt;0.05) and external knowledge sharing (p&lt;0.001). </a:t>
            </a:r>
          </a:p>
          <a:p>
            <a:r>
              <a:rPr lang="en-GB" sz="1800" dirty="0" smtClean="0"/>
              <a:t>A significant improvement to the model’s R</a:t>
            </a:r>
            <a:r>
              <a:rPr lang="en-GB" sz="1800" baseline="30000" dirty="0" smtClean="0"/>
              <a:t>2</a:t>
            </a:r>
            <a:r>
              <a:rPr lang="en-GB" sz="1800" dirty="0" smtClean="0"/>
              <a:t> (between Model 1a and Model 2) when leadership behaviours is added into the estimations – by 53.8% (internal knowledge sharing specification) and 49.1% (external knowledge sharing model specification) suggests that these behaviours are important to understanding knowledge sharing in the sample subsidiaries. </a:t>
            </a:r>
          </a:p>
          <a:p>
            <a:pPr>
              <a:buNone/>
            </a:pP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pPr>
              <a:buNone/>
            </a:pPr>
            <a:r>
              <a:rPr lang="en-GB" sz="1800" i="1" dirty="0" smtClean="0"/>
              <a:t>Leader Behaviours, Knowledge Sharing and Innovation</a:t>
            </a:r>
            <a:endParaRPr lang="en-GB" sz="1800" dirty="0" smtClean="0"/>
          </a:p>
          <a:p>
            <a:endParaRPr lang="en-GB" sz="1800" dirty="0" smtClean="0"/>
          </a:p>
          <a:p>
            <a:r>
              <a:rPr lang="en-GB" sz="1800" dirty="0" smtClean="0"/>
              <a:t>Hypothesis 2 posited that there would be a positive direct relationship between leader behaviours and both types of innovation. The relationships are positive and significant (at p&lt;0.10) for both types of innovation. </a:t>
            </a:r>
          </a:p>
          <a:p>
            <a:r>
              <a:rPr lang="en-GB" sz="1800" dirty="0" smtClean="0"/>
              <a:t>Thus, the hypothesis that there is a positive direct association between leader behaviours that are pro-knowledge sharing and innovation is not rejected</a:t>
            </a:r>
            <a:r>
              <a:rPr lang="en-GB" sz="1800" dirty="0"/>
              <a:t>.</a:t>
            </a:r>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a:xfrm>
            <a:off x="539552" y="1988840"/>
            <a:ext cx="7961313" cy="3888432"/>
          </a:xfrm>
        </p:spPr>
        <p:txBody>
          <a:bodyPr/>
          <a:lstStyle/>
          <a:p>
            <a:r>
              <a:rPr lang="en-GB" sz="2000" dirty="0" smtClean="0"/>
              <a:t>Hypotheses 3(a) and 3(b) posit that both internal and external knowledge sharing would be positively associated with both types of innovation. </a:t>
            </a:r>
          </a:p>
          <a:p>
            <a:r>
              <a:rPr lang="en-GB" sz="2000" dirty="0" smtClean="0"/>
              <a:t>The results from Model 2 (Table 4) indicate a positive and significant relationship between </a:t>
            </a:r>
            <a:r>
              <a:rPr lang="en-GB" sz="2000" b="1" dirty="0" smtClean="0"/>
              <a:t>internal</a:t>
            </a:r>
            <a:r>
              <a:rPr lang="en-GB" sz="2000" dirty="0" smtClean="0"/>
              <a:t> knowledge sharing and </a:t>
            </a:r>
            <a:r>
              <a:rPr lang="en-GB" sz="2000" b="1" dirty="0" smtClean="0"/>
              <a:t>innovation</a:t>
            </a:r>
            <a:r>
              <a:rPr lang="en-GB" sz="2000" dirty="0" smtClean="0"/>
              <a:t> (p&lt;0.10) and </a:t>
            </a:r>
            <a:r>
              <a:rPr lang="en-GB" sz="2000" b="1" dirty="0" smtClean="0"/>
              <a:t>innovation intensity </a:t>
            </a:r>
            <a:r>
              <a:rPr lang="en-GB" sz="2000" dirty="0" smtClean="0"/>
              <a:t>(p&lt;0.05); for </a:t>
            </a:r>
            <a:r>
              <a:rPr lang="en-GB" sz="2000" b="1" dirty="0" smtClean="0"/>
              <a:t>external</a:t>
            </a:r>
            <a:r>
              <a:rPr lang="en-GB" sz="2000" dirty="0" smtClean="0"/>
              <a:t> knowledge sharing the relationship with </a:t>
            </a:r>
            <a:r>
              <a:rPr lang="en-GB" sz="2000" b="1" dirty="0" smtClean="0"/>
              <a:t>innovation</a:t>
            </a:r>
            <a:r>
              <a:rPr lang="en-GB" sz="2000" dirty="0" smtClean="0"/>
              <a:t> is positive and significant at p&lt;0.05 and at p&lt;0.10 levels for </a:t>
            </a:r>
            <a:r>
              <a:rPr lang="en-GB" sz="2000" b="1" dirty="0" smtClean="0"/>
              <a:t>innovation intensity</a:t>
            </a:r>
            <a:r>
              <a:rPr lang="en-GB" sz="2000" dirty="0" smtClean="0"/>
              <a:t>. Thus, these hypotheses are not rejected. </a:t>
            </a:r>
          </a:p>
          <a:p>
            <a:r>
              <a:rPr lang="en-GB" sz="2000" dirty="0" smtClean="0"/>
              <a:t>It appears that </a:t>
            </a:r>
            <a:r>
              <a:rPr lang="en-GB" sz="2000" b="1" dirty="0" smtClean="0"/>
              <a:t>internal</a:t>
            </a:r>
            <a:r>
              <a:rPr lang="en-GB" sz="2000" dirty="0" smtClean="0"/>
              <a:t> knowledge sharing is more significant for </a:t>
            </a:r>
            <a:r>
              <a:rPr lang="en-GB" sz="2000" b="1" dirty="0" smtClean="0"/>
              <a:t>innovation intensity</a:t>
            </a:r>
            <a:r>
              <a:rPr lang="en-GB" sz="2000" dirty="0" smtClean="0"/>
              <a:t>, whereas </a:t>
            </a:r>
            <a:r>
              <a:rPr lang="en-GB" sz="2000" b="1" dirty="0" smtClean="0"/>
              <a:t>external</a:t>
            </a:r>
            <a:r>
              <a:rPr lang="en-GB" sz="2000" dirty="0" smtClean="0"/>
              <a:t> knowledge sharing is more significant for </a:t>
            </a:r>
            <a:r>
              <a:rPr lang="en-GB" sz="2000" b="1" dirty="0" smtClean="0"/>
              <a:t>innovation</a:t>
            </a:r>
            <a:r>
              <a:rPr lang="en-GB" sz="2000" dirty="0" smtClean="0"/>
              <a:t>.</a:t>
            </a:r>
            <a:r>
              <a:rPr lang="en-GB" sz="2000" b="1" dirty="0" smtClean="0"/>
              <a:t> </a:t>
            </a:r>
          </a:p>
          <a:p>
            <a:r>
              <a:rPr lang="en-GB" sz="2000" dirty="0" smtClean="0"/>
              <a:t>. </a:t>
            </a:r>
          </a:p>
          <a:p>
            <a:r>
              <a:rPr lang="en-GB" sz="2000" dirty="0" smtClean="0"/>
              <a:t> </a:t>
            </a:r>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r>
              <a:rPr lang="en-GB" sz="2000" dirty="0" smtClean="0"/>
              <a:t>Model 3 examines whether there is an interaction effect between leader behaviours and knowledge sharing, which, in turn, influence innovation.  </a:t>
            </a:r>
          </a:p>
          <a:p>
            <a:r>
              <a:rPr lang="en-GB" sz="2000" dirty="0" smtClean="0"/>
              <a:t>The results show that leader behaviours and internal knowledge sharing interact to positively and significantly influence innovation (p&lt;0.05) and innovation intensity (p&lt;0.001). </a:t>
            </a:r>
          </a:p>
          <a:p>
            <a:r>
              <a:rPr lang="en-GB" sz="2000" dirty="0" smtClean="0"/>
              <a:t>Leader behaviours and external knowledge sharing also positively influence innovation (p&lt;0.001) and innovation intensity (p&lt;0.05).  Thus, hypothesis 4 is not rejected. </a:t>
            </a:r>
          </a:p>
          <a:p>
            <a:pPr>
              <a:buNone/>
            </a:pPr>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pPr>
              <a:buNone/>
            </a:pPr>
            <a:r>
              <a:rPr lang="en-GB" sz="1800" i="1" dirty="0" smtClean="0"/>
              <a:t>Innovation &amp; Performance</a:t>
            </a:r>
            <a:endParaRPr lang="en-GB" sz="1800" dirty="0" smtClean="0"/>
          </a:p>
          <a:p>
            <a:r>
              <a:rPr lang="en-GB" sz="1800" dirty="0" smtClean="0"/>
              <a:t>While the analysis has shown factors that are important to enhance innovation, it is critical to establish whether there is a positive association between (prior) innovation and performance. Financial performance and labour productivity are examined. </a:t>
            </a:r>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r>
              <a:rPr lang="en-GB" sz="2000" dirty="0" smtClean="0"/>
              <a:t>Model 1a, Table 5 shows that prior innovation positively and significantly influences financial performance (p&lt;0.05) and for prior innovation intensity the relationship is significant at p&lt;0.001. </a:t>
            </a:r>
          </a:p>
          <a:p>
            <a:r>
              <a:rPr lang="en-GB" sz="2000" dirty="0" smtClean="0"/>
              <a:t>Prior innovation is significantly associated with enhanced labour productivity (p&lt;0.001) and with innovation intensity at the p&lt;0.10 level (Model 1a). </a:t>
            </a:r>
          </a:p>
          <a:p>
            <a:r>
              <a:rPr lang="en-GB" sz="2000" dirty="0" smtClean="0"/>
              <a:t>Thus, hypothesis 5 is not rejected – prior innovation – of both types – enhances both financial performance and labour productivity. </a:t>
            </a:r>
          </a:p>
          <a:p>
            <a:pPr>
              <a:buNone/>
            </a:pPr>
            <a:endParaRPr lang="en-GB" sz="2000" dirty="0" smtClean="0"/>
          </a:p>
          <a:p>
            <a:endParaRPr lang="en-GB" sz="2000" dirty="0" smtClean="0"/>
          </a:p>
          <a:p>
            <a:pPr>
              <a:buNone/>
            </a:pP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Context</a:t>
            </a:r>
            <a:endParaRPr lang="en-GB" sz="2800" dirty="0"/>
          </a:p>
        </p:txBody>
      </p:sp>
      <p:sp>
        <p:nvSpPr>
          <p:cNvPr id="3" name="Content Placeholder 2"/>
          <p:cNvSpPr>
            <a:spLocks noGrp="1"/>
          </p:cNvSpPr>
          <p:nvPr>
            <p:ph idx="1"/>
          </p:nvPr>
        </p:nvSpPr>
        <p:spPr/>
        <p:txBody>
          <a:bodyPr/>
          <a:lstStyle/>
          <a:p>
            <a:r>
              <a:rPr lang="en-GB" sz="2000" dirty="0" smtClean="0"/>
              <a:t>This research links the knowledge sharing and leadership literatures to the innovation of firm performance literatures. </a:t>
            </a:r>
          </a:p>
          <a:p>
            <a:r>
              <a:rPr lang="en-GB" sz="2000" dirty="0" smtClean="0"/>
              <a:t>Specifically, set within a dynamic capabilities framework, whether leader behaviours enhance knowledge sharing; whether knowledge sharing is positively associated with innovation; and whether innovation is positively associated with performance is examined. </a:t>
            </a:r>
          </a:p>
          <a:p>
            <a:r>
              <a:rPr lang="en-GB" sz="2000" dirty="0" smtClean="0"/>
              <a:t>A multiple respondent, longitudinal database is used to examine these relationships. </a:t>
            </a:r>
          </a:p>
          <a:p>
            <a:r>
              <a:rPr lang="en-GB" sz="2000" dirty="0" smtClean="0"/>
              <a:t>These relationships are examined within domestic and overseas subsidiaries of UK owned MNCs</a:t>
            </a:r>
            <a:r>
              <a:rPr lang="en-GB" sz="2000" dirty="0"/>
              <a:t>. </a:t>
            </a:r>
            <a:r>
              <a:rPr lang="en-GB" sz="2000" dirty="0" smtClean="0"/>
              <a:t> The overseas subsidiaries are located </a:t>
            </a:r>
            <a:r>
              <a:rPr lang="en-GB" sz="2000" dirty="0"/>
              <a:t>in Czech Republic, Hungary &amp; </a:t>
            </a:r>
            <a:r>
              <a:rPr lang="en-GB" sz="2000" dirty="0" smtClean="0"/>
              <a:t>Poland</a:t>
            </a:r>
            <a:r>
              <a:rPr lang="en-GB" sz="2000" dirty="0"/>
              <a:t>.</a:t>
            </a:r>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Results</a:t>
            </a:r>
            <a:endParaRPr lang="en-GB" sz="3200" dirty="0"/>
          </a:p>
        </p:txBody>
      </p:sp>
      <p:sp>
        <p:nvSpPr>
          <p:cNvPr id="3" name="Content Placeholder 2"/>
          <p:cNvSpPr>
            <a:spLocks noGrp="1"/>
          </p:cNvSpPr>
          <p:nvPr>
            <p:ph idx="1"/>
          </p:nvPr>
        </p:nvSpPr>
        <p:spPr/>
        <p:txBody>
          <a:bodyPr/>
          <a:lstStyle/>
          <a:p>
            <a:r>
              <a:rPr lang="en-GB" sz="2000" dirty="0" smtClean="0"/>
              <a:t>For completeness, whether leader behaviours, knowledge sharing and their interactions is associated directly with performance is also examined Table 5 (Models 2 and 3). </a:t>
            </a:r>
          </a:p>
          <a:p>
            <a:r>
              <a:rPr lang="en-GB" sz="2000" dirty="0" smtClean="0"/>
              <a:t>Leader behaviours </a:t>
            </a:r>
            <a:r>
              <a:rPr lang="en-GB" sz="2000" b="1" dirty="0" smtClean="0"/>
              <a:t>do not </a:t>
            </a:r>
            <a:r>
              <a:rPr lang="en-GB" sz="2000" dirty="0" smtClean="0"/>
              <a:t>have a direct significant effect on either performance measure; </a:t>
            </a:r>
          </a:p>
          <a:p>
            <a:r>
              <a:rPr lang="en-GB" sz="2000" dirty="0" smtClean="0"/>
              <a:t>internal knowledge sharing is positively and significantly associated with enhanced labour productivity (p&lt;0.05); </a:t>
            </a:r>
          </a:p>
          <a:p>
            <a:r>
              <a:rPr lang="en-GB" sz="2000" dirty="0" smtClean="0"/>
              <a:t>and external knowledge sharing is negatively but not significantly so, associated with performance. </a:t>
            </a:r>
          </a:p>
          <a:p>
            <a:r>
              <a:rPr lang="en-GB" sz="2000" dirty="0" smtClean="0"/>
              <a:t>Thus, hypothesis 6(b) is up held; hypotheses 6(a) and 6(c) are not accepted. </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lstStyle/>
          <a:p>
            <a:r>
              <a:rPr lang="en-GB" sz="2000" dirty="0" smtClean="0"/>
              <a:t>No significant relationship is found for the interaction between leader behaviours and internal knowledge sharing and financial performance; however the interaction (between leader behaviours and internal knowledge) is positive and highly significant for </a:t>
            </a:r>
            <a:r>
              <a:rPr lang="en-GB" sz="2000" b="1" dirty="0" smtClean="0"/>
              <a:t>labour productivity</a:t>
            </a:r>
            <a:r>
              <a:rPr lang="en-GB" sz="2000" dirty="0" smtClean="0"/>
              <a:t> (p&lt;0.001). Thus hypothesis 6(d) is partially supported. </a:t>
            </a:r>
          </a:p>
          <a:p>
            <a:r>
              <a:rPr lang="en-GB" sz="2000" dirty="0" smtClean="0"/>
              <a:t>The interaction between leader behaviours and external knowledge sharing are not significantly associated with either measure of performance. Thus hypothesis 6(e) is not accepted. </a:t>
            </a:r>
          </a:p>
          <a:p>
            <a:pPr>
              <a:buNone/>
            </a:pPr>
            <a:r>
              <a:rPr lang="en-GB" sz="2000" dirty="0" smtClean="0"/>
              <a:t> </a:t>
            </a:r>
          </a:p>
          <a:p>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Conclusions</a:t>
            </a:r>
            <a:endParaRPr lang="en-GB" sz="3200" dirty="0"/>
          </a:p>
        </p:txBody>
      </p:sp>
      <p:sp>
        <p:nvSpPr>
          <p:cNvPr id="3" name="Content Placeholder 2"/>
          <p:cNvSpPr>
            <a:spLocks noGrp="1"/>
          </p:cNvSpPr>
          <p:nvPr>
            <p:ph idx="1"/>
          </p:nvPr>
        </p:nvSpPr>
        <p:spPr/>
        <p:txBody>
          <a:bodyPr/>
          <a:lstStyle/>
          <a:p>
            <a:r>
              <a:rPr lang="en-GB" sz="1800" dirty="0" smtClean="0"/>
              <a:t>Leader behaviours that are “pro knowledge sharing” have positive effects on both internal and external knowledge sharing. </a:t>
            </a:r>
          </a:p>
          <a:p>
            <a:r>
              <a:rPr lang="en-GB" sz="1800" dirty="0" smtClean="0"/>
              <a:t>Internal and external knowledge sharing are positively associated with innovation. Internal knowledge sharing seems critical to sustaining innovation (intensity); whereas external knowledge sharing appears to be very significant for the likelihood of innovating. </a:t>
            </a:r>
          </a:p>
          <a:p>
            <a:r>
              <a:rPr lang="en-GB" sz="1800" dirty="0" smtClean="0"/>
              <a:t>This perhaps reflects the importance of brining new knowledge (obtained through external sharing) into the subsidiary in relation to innovation; whereas internal knowledge sharing appears to be critical for sustaining innovation. </a:t>
            </a:r>
          </a:p>
          <a:p>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Conclusions</a:t>
            </a:r>
            <a:endParaRPr lang="en-GB" sz="3200" dirty="0"/>
          </a:p>
        </p:txBody>
      </p:sp>
      <p:sp>
        <p:nvSpPr>
          <p:cNvPr id="3" name="Content Placeholder 2"/>
          <p:cNvSpPr>
            <a:spLocks noGrp="1"/>
          </p:cNvSpPr>
          <p:nvPr>
            <p:ph idx="1"/>
          </p:nvPr>
        </p:nvSpPr>
        <p:spPr/>
        <p:txBody>
          <a:bodyPr/>
          <a:lstStyle/>
          <a:p>
            <a:r>
              <a:rPr lang="en-GB" sz="2000" dirty="0" smtClean="0"/>
              <a:t>The interaction between leader behaviours and both types of knowledge sharing are also significantly associated with both types of innovation. </a:t>
            </a:r>
          </a:p>
          <a:p>
            <a:r>
              <a:rPr lang="en-GB" sz="2000" dirty="0" smtClean="0"/>
              <a:t>Interestingly, the presence of leaders with “pro knowledge sharing” behaviours alone, is only marginally associated with innovation.</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1800" dirty="0" smtClean="0"/>
              <a:t>It was found that prior innovation and prior innovation intensity both significantly and positively influence financial performance and labour productivity. Given the importance placed on stimulating innovation in organisations, the finding that prior innovation does indeed enhance both financial performance and labour productivity is reassuring.  </a:t>
            </a:r>
          </a:p>
          <a:p>
            <a:r>
              <a:rPr lang="en-GB" sz="1800" dirty="0" smtClean="0"/>
              <a:t>The results also show that pro-knowledge sharing leader behaviours must be carefully operationalised to ensure that these behaviours positively influence internal and external knowledge sharing. </a:t>
            </a:r>
          </a:p>
          <a:p>
            <a:r>
              <a:rPr lang="en-GB" sz="1800" dirty="0" smtClean="0"/>
              <a:t>Simply having leaders with these behaviours present had minimal influence on innovation and no direct influence on performance.  Rather, these leader behaviours need to be used to enhance knowledge sharing which, in turn, was very positively associated with both measures of innovation and subsequent performance.</a:t>
            </a:r>
          </a:p>
          <a:p>
            <a:endParaRPr lang="en-GB" sz="1800" dirty="0" smtClean="0"/>
          </a:p>
          <a:p>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Analysis</a:t>
            </a:r>
            <a:endParaRPr lang="en-GB" dirty="0"/>
          </a:p>
        </p:txBody>
      </p:sp>
      <p:sp>
        <p:nvSpPr>
          <p:cNvPr id="3" name="Content Placeholder 2"/>
          <p:cNvSpPr>
            <a:spLocks noGrp="1"/>
          </p:cNvSpPr>
          <p:nvPr>
            <p:ph idx="1"/>
          </p:nvPr>
        </p:nvSpPr>
        <p:spPr/>
        <p:txBody>
          <a:bodyPr/>
          <a:lstStyle/>
          <a:p>
            <a:pPr marL="0" indent="0">
              <a:buNone/>
            </a:pPr>
            <a:r>
              <a:rPr lang="en-GB" sz="2000" dirty="0" smtClean="0"/>
              <a:t>Will Investigate:</a:t>
            </a:r>
          </a:p>
          <a:p>
            <a:endParaRPr lang="en-GB" sz="2000" dirty="0" smtClean="0"/>
          </a:p>
          <a:p>
            <a:r>
              <a:rPr lang="en-GB" sz="2000" dirty="0" smtClean="0"/>
              <a:t>The role of culture in knowledge sharing – Poland was the lowest – cultural factors at play here. Case study data will help with this.</a:t>
            </a:r>
          </a:p>
          <a:p>
            <a:pPr marL="0" indent="0">
              <a:buNone/>
            </a:pPr>
            <a:endParaRPr lang="en-GB" sz="2000" dirty="0" smtClean="0"/>
          </a:p>
          <a:p>
            <a:r>
              <a:rPr lang="en-GB" sz="2000" dirty="0" smtClean="0"/>
              <a:t>Other characteristics of leaders – have data on leadership styles.</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extLst>
      <p:ext uri="{BB962C8B-B14F-4D97-AF65-F5344CB8AC3E}">
        <p14:creationId xmlns:p14="http://schemas.microsoft.com/office/powerpoint/2010/main" val="22317095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Selected References</a:t>
            </a:r>
            <a:endParaRPr lang="en-GB" dirty="0"/>
          </a:p>
        </p:txBody>
      </p:sp>
      <p:sp>
        <p:nvSpPr>
          <p:cNvPr id="3" name="Content Placeholder 2"/>
          <p:cNvSpPr>
            <a:spLocks noGrp="1"/>
          </p:cNvSpPr>
          <p:nvPr>
            <p:ph idx="1"/>
          </p:nvPr>
        </p:nvSpPr>
        <p:spPr/>
        <p:txBody>
          <a:bodyPr/>
          <a:lstStyle/>
          <a:p>
            <a:r>
              <a:rPr lang="en-GB" sz="1400" dirty="0"/>
              <a:t>Anand, N. Gardner, H.K. and Morris, T. (2007). Knowledge-based innovation: emergence and embedding of new practice areas in management consulting firms. </a:t>
            </a:r>
            <a:r>
              <a:rPr lang="en-GB" sz="1400" i="1" dirty="0"/>
              <a:t>Academy of Management Journal</a:t>
            </a:r>
            <a:r>
              <a:rPr lang="en-GB" sz="1400" dirty="0"/>
              <a:t>, Vol. 50(2), 406-428</a:t>
            </a:r>
            <a:r>
              <a:rPr lang="en-GB" sz="1400" dirty="0" smtClean="0"/>
              <a:t>.</a:t>
            </a:r>
            <a:r>
              <a:rPr lang="en-GB" sz="1400" dirty="0"/>
              <a:t> </a:t>
            </a:r>
          </a:p>
          <a:p>
            <a:r>
              <a:rPr lang="en-GB" sz="1400" dirty="0"/>
              <a:t>Carmeli, A., Gelbard, R. and Reiter-Palmon, R. (2013). Leadership, Creative problem-solving capacity, and creative performance: the importance of knowledge sharing. </a:t>
            </a:r>
            <a:r>
              <a:rPr lang="en-GB" sz="1400" i="1" dirty="0"/>
              <a:t>Human Resource Management</a:t>
            </a:r>
            <a:r>
              <a:rPr lang="en-GB" sz="1400" dirty="0"/>
              <a:t>, Vol. 52(1), 95-122. </a:t>
            </a:r>
            <a:endParaRPr lang="en-GB" sz="1400" dirty="0" smtClean="0"/>
          </a:p>
          <a:p>
            <a:r>
              <a:rPr lang="en-GB" sz="1400" dirty="0" smtClean="0"/>
              <a:t>Carmeli, A., Waldman, D. (2010). Leadership, behavioural context and the performance of work groups in a knowledge-intensive setting. </a:t>
            </a:r>
            <a:r>
              <a:rPr lang="en-GB" sz="1400" i="1" dirty="0" smtClean="0"/>
              <a:t>Journal of Technology Transfer</a:t>
            </a:r>
            <a:r>
              <a:rPr lang="en-GB" sz="1400" dirty="0" smtClean="0"/>
              <a:t>, Vol. 35, 384-400.</a:t>
            </a:r>
          </a:p>
          <a:p>
            <a:r>
              <a:rPr lang="en-GB" sz="1400" dirty="0" smtClean="0"/>
              <a:t>Connelly, C. and Kelloway, K. (2003). Predictors of employees’ perceptions of knowledge sharing cultures. </a:t>
            </a:r>
            <a:r>
              <a:rPr lang="en-GB" sz="1400" i="1" dirty="0" smtClean="0"/>
              <a:t>Leadership and </a:t>
            </a:r>
            <a:r>
              <a:rPr lang="en-GB" sz="1400" i="1" dirty="0"/>
              <a:t>Organisational Development Journal</a:t>
            </a:r>
            <a:r>
              <a:rPr lang="en-GB" sz="1400" dirty="0"/>
              <a:t>, 24, 294-301</a:t>
            </a:r>
            <a:r>
              <a:rPr lang="en-GB" sz="1400" dirty="0" smtClean="0"/>
              <a:t>.</a:t>
            </a:r>
            <a:endParaRPr lang="en-GB" sz="1400" dirty="0"/>
          </a:p>
          <a:p>
            <a:r>
              <a:rPr lang="en-GB" sz="1400" dirty="0"/>
              <a:t>Giannetti, C. and Madia, M. (2013). Work arrangements and firm innovation: is there any relationship?. </a:t>
            </a:r>
            <a:r>
              <a:rPr lang="en-GB" sz="1400" i="1" dirty="0"/>
              <a:t>Cambridge Journal of Economics</a:t>
            </a:r>
            <a:r>
              <a:rPr lang="en-GB" sz="1400" dirty="0"/>
              <a:t>, Vol 37, 273-297</a:t>
            </a:r>
            <a:r>
              <a:rPr lang="en-GB" sz="1400" dirty="0" smtClean="0"/>
              <a:t>.</a:t>
            </a:r>
          </a:p>
          <a:p>
            <a:r>
              <a:rPr lang="en-GB" sz="1400" dirty="0" smtClean="0"/>
              <a:t>Lee, J. (2001). The impact of knowledge sharing, organisational capability and partnership quality on IS outsourcing success. </a:t>
            </a:r>
            <a:r>
              <a:rPr lang="en-GB" sz="1400" i="1" dirty="0" smtClean="0"/>
              <a:t>Informational and Management</a:t>
            </a:r>
            <a:r>
              <a:rPr lang="en-GB" sz="1400" dirty="0" smtClean="0"/>
              <a:t>, 38, 323-335.</a:t>
            </a:r>
            <a:endParaRPr lang="en-GB" sz="14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extLst>
      <p:ext uri="{BB962C8B-B14F-4D97-AF65-F5344CB8AC3E}">
        <p14:creationId xmlns:p14="http://schemas.microsoft.com/office/powerpoint/2010/main" val="2256526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Selected References</a:t>
            </a:r>
          </a:p>
        </p:txBody>
      </p:sp>
      <p:sp>
        <p:nvSpPr>
          <p:cNvPr id="3" name="Content Placeholder 2"/>
          <p:cNvSpPr>
            <a:spLocks noGrp="1"/>
          </p:cNvSpPr>
          <p:nvPr>
            <p:ph idx="1"/>
          </p:nvPr>
        </p:nvSpPr>
        <p:spPr/>
        <p:txBody>
          <a:bodyPr/>
          <a:lstStyle/>
          <a:p>
            <a:endParaRPr lang="en-GB" sz="1400" dirty="0"/>
          </a:p>
          <a:p>
            <a:r>
              <a:rPr lang="en-GB" sz="1400" dirty="0"/>
              <a:t>Lopez-Cabrales, A., Perez-Luno, A. and Valle Cabrera, R.V. (2009</a:t>
            </a:r>
            <a:r>
              <a:rPr lang="en-GB" sz="1400" dirty="0" smtClean="0"/>
              <a:t>). </a:t>
            </a:r>
            <a:r>
              <a:rPr lang="en-GB" sz="1400" dirty="0"/>
              <a:t>Knowledge as a mediator between HRM practices and innovative activity, </a:t>
            </a:r>
            <a:r>
              <a:rPr lang="en-GB" sz="1400" i="1" dirty="0"/>
              <a:t>Human Resource Management</a:t>
            </a:r>
            <a:r>
              <a:rPr lang="en-GB" sz="1400" dirty="0"/>
              <a:t>, Vol. 48(4), 485-503</a:t>
            </a:r>
            <a:r>
              <a:rPr lang="en-GB" sz="1400" dirty="0" smtClean="0"/>
              <a:t>.</a:t>
            </a:r>
          </a:p>
          <a:p>
            <a:r>
              <a:rPr lang="en-GB" sz="1400" dirty="0" smtClean="0"/>
              <a:t>Lu, L., Leung, K. and Koch, P.T. (2006).Managerial knowledge sharing: the role of individual, </a:t>
            </a:r>
            <a:r>
              <a:rPr lang="en-GB" sz="1400" dirty="0"/>
              <a:t>i</a:t>
            </a:r>
            <a:r>
              <a:rPr lang="en-GB" sz="1400" dirty="0" smtClean="0"/>
              <a:t>nterpersonal,  and organisational factors. </a:t>
            </a:r>
            <a:r>
              <a:rPr lang="en-GB" sz="1400" i="1" dirty="0" smtClean="0"/>
              <a:t>Management and Organisation Review</a:t>
            </a:r>
            <a:r>
              <a:rPr lang="en-GB" sz="1400" dirty="0" smtClean="0"/>
              <a:t>, 2, 15-41. </a:t>
            </a:r>
          </a:p>
          <a:p>
            <a:r>
              <a:rPr lang="en-GB" sz="1400" dirty="0" smtClean="0"/>
              <a:t>Mohnen, P., Mairesse, J. and Dagenais, M. (2006). Innovativity: a comparison across seven European countries. </a:t>
            </a:r>
            <a:r>
              <a:rPr lang="en-GB" sz="1400" i="1" dirty="0" smtClean="0"/>
              <a:t>Economics of Innovation and New Technology</a:t>
            </a:r>
            <a:r>
              <a:rPr lang="en-GB" sz="1400" dirty="0" smtClean="0"/>
              <a:t>, Vol. 14(4-5), 391-413.</a:t>
            </a:r>
          </a:p>
          <a:p>
            <a:r>
              <a:rPr lang="en-GB" sz="1400" dirty="0" smtClean="0"/>
              <a:t>Nonaka</a:t>
            </a:r>
            <a:r>
              <a:rPr lang="en-GB" sz="1400" dirty="0"/>
              <a:t>, I. and Toyama, R. (2005). The theory of the knowledge-creating firm: subjectivity, objectivity and leadership: a synthesis. </a:t>
            </a:r>
            <a:r>
              <a:rPr lang="en-GB" sz="1400" i="1" dirty="0"/>
              <a:t>Industrial and Corporate Change</a:t>
            </a:r>
            <a:r>
              <a:rPr lang="en-GB" sz="1400" dirty="0"/>
              <a:t>, Vol. 14, 419-436.</a:t>
            </a:r>
          </a:p>
          <a:p>
            <a:r>
              <a:rPr lang="en-GB" sz="1400" dirty="0"/>
              <a:t>Reiter-Palmon, R. and Illies, J.J. (2004). Leadership and creativity: Understanding leadership from a creative problem-solving perspective. </a:t>
            </a:r>
            <a:r>
              <a:rPr lang="en-GB" sz="1400" i="1" dirty="0"/>
              <a:t>Leadership Quarterly</a:t>
            </a:r>
            <a:r>
              <a:rPr lang="en-GB" sz="1400" dirty="0"/>
              <a:t>, Vol. 15, 55-77.  </a:t>
            </a:r>
            <a:endParaRPr lang="en-GB" sz="1400" dirty="0" smtClean="0"/>
          </a:p>
          <a:p>
            <a:r>
              <a:rPr lang="en-GB" sz="1400" dirty="0" smtClean="0"/>
              <a:t>Sheehan</a:t>
            </a:r>
            <a:r>
              <a:rPr lang="en-GB" sz="1400" dirty="0"/>
              <a:t>, M. (2012). Investing in management development in turbulent time and perceived organisational performance: a study of UK MNCs and their subsidiaries. </a:t>
            </a:r>
            <a:r>
              <a:rPr lang="en-GB" sz="1400" i="1" dirty="0"/>
              <a:t>The International Journal of Human Resource Management</a:t>
            </a:r>
            <a:r>
              <a:rPr lang="en-GB" sz="1400" dirty="0"/>
              <a:t>, Vol. 23(12), 2491-2513</a:t>
            </a:r>
            <a:r>
              <a:rPr lang="en-GB" sz="1400" dirty="0" smtClean="0"/>
              <a:t>.</a:t>
            </a:r>
            <a:r>
              <a:rPr lang="en-GB" sz="1400" dirty="0"/>
              <a:t> </a:t>
            </a:r>
          </a:p>
          <a:p>
            <a:endParaRPr lang="en-GB" sz="14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extLst>
      <p:ext uri="{BB962C8B-B14F-4D97-AF65-F5344CB8AC3E}">
        <p14:creationId xmlns:p14="http://schemas.microsoft.com/office/powerpoint/2010/main" val="12158933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Selected References</a:t>
            </a:r>
          </a:p>
        </p:txBody>
      </p:sp>
      <p:sp>
        <p:nvSpPr>
          <p:cNvPr id="3" name="Content Placeholder 2"/>
          <p:cNvSpPr>
            <a:spLocks noGrp="1"/>
          </p:cNvSpPr>
          <p:nvPr>
            <p:ph idx="1"/>
          </p:nvPr>
        </p:nvSpPr>
        <p:spPr/>
        <p:txBody>
          <a:bodyPr/>
          <a:lstStyle/>
          <a:p>
            <a:r>
              <a:rPr lang="en-GB" sz="1400" dirty="0"/>
              <a:t>Shipton, H., West, M., Dawson, J., Birdi, K. and Patterson, M. (2006) HRM as a predictor of innovation. </a:t>
            </a:r>
            <a:r>
              <a:rPr lang="en-GB" sz="1400" i="1" dirty="0"/>
              <a:t>Human Resource Management Journal</a:t>
            </a:r>
            <a:r>
              <a:rPr lang="en-GB" sz="1400" dirty="0"/>
              <a:t>, Vol. 16(1), 3-27.</a:t>
            </a:r>
          </a:p>
          <a:p>
            <a:r>
              <a:rPr lang="en-GB" sz="1400" dirty="0"/>
              <a:t>Teece, D.J., Pisano, G., Shuen, A. (1997). Dynamic capabilities and strategic management. </a:t>
            </a:r>
            <a:r>
              <a:rPr lang="en-GB" sz="1400" i="1" dirty="0"/>
              <a:t>Strategic Management Journal</a:t>
            </a:r>
            <a:r>
              <a:rPr lang="en-GB" sz="1400" dirty="0"/>
              <a:t>, Vol. 18(7), 509-533.</a:t>
            </a:r>
          </a:p>
          <a:p>
            <a:endParaRPr lang="en-GB" sz="14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extLst>
      <p:ext uri="{BB962C8B-B14F-4D97-AF65-F5344CB8AC3E}">
        <p14:creationId xmlns:p14="http://schemas.microsoft.com/office/powerpoint/2010/main" val="1298646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Context</a:t>
            </a:r>
            <a:endParaRPr lang="en-GB" sz="3200" dirty="0"/>
          </a:p>
        </p:txBody>
      </p:sp>
      <p:sp>
        <p:nvSpPr>
          <p:cNvPr id="3" name="Content Placeholder 2"/>
          <p:cNvSpPr>
            <a:spLocks noGrp="1"/>
          </p:cNvSpPr>
          <p:nvPr>
            <p:ph idx="1"/>
          </p:nvPr>
        </p:nvSpPr>
        <p:spPr/>
        <p:txBody>
          <a:bodyPr/>
          <a:lstStyle/>
          <a:p>
            <a:r>
              <a:rPr lang="en-GB" sz="1800" dirty="0" smtClean="0"/>
              <a:t>Knowledge sharing/exchange is understood here to refer to activities aimed at transferring or disseminating knowledge from one person or group to another (Lee, 2001). </a:t>
            </a:r>
          </a:p>
          <a:p>
            <a:r>
              <a:rPr lang="en-GB" sz="1800" dirty="0" smtClean="0"/>
              <a:t>Specifically, focus is given to implicit or tacit work experience that is shared and exchanged between employees within the workforce (</a:t>
            </a:r>
            <a:r>
              <a:rPr lang="en-GB" sz="1800" b="1" dirty="0" smtClean="0"/>
              <a:t>internal </a:t>
            </a:r>
            <a:r>
              <a:rPr lang="en-GB" sz="1800" dirty="0" smtClean="0"/>
              <a:t>knowledge sharing) and with colleagues outside of the employees’ organisation (</a:t>
            </a:r>
            <a:r>
              <a:rPr lang="en-GB" sz="1800" b="1" dirty="0" smtClean="0"/>
              <a:t>external </a:t>
            </a:r>
            <a:r>
              <a:rPr lang="en-GB" sz="1800" dirty="0" smtClean="0"/>
              <a:t>knowledge sharing). </a:t>
            </a:r>
          </a:p>
          <a:p>
            <a:r>
              <a:rPr lang="en-GB" sz="1800" dirty="0" smtClean="0"/>
              <a:t>The knowledge sharing measures are adapted from Lee (2001) &amp; Lu et al. (2006).</a:t>
            </a:r>
          </a:p>
          <a:p>
            <a:r>
              <a:rPr lang="en-GB" sz="1800" dirty="0" smtClean="0"/>
              <a:t>Leadership &amp; knowledge exchange/sharing measures adapted from Carmeli &amp; Waldman (2010); Connelly &amp; Kelloway (2003).</a:t>
            </a:r>
          </a:p>
          <a:p>
            <a:r>
              <a:rPr lang="en-GB" sz="1800" dirty="0"/>
              <a:t>See Tables in Appendix of </a:t>
            </a:r>
            <a:r>
              <a:rPr lang="en-GB" sz="1800" dirty="0" smtClean="0"/>
              <a:t>hand-out for further detail. </a:t>
            </a:r>
            <a:endParaRPr lang="en-GB" sz="1800" dirty="0"/>
          </a:p>
          <a:p>
            <a:endParaRPr lang="en-GB" sz="1800" dirty="0" smtClean="0"/>
          </a:p>
          <a:p>
            <a:endParaRPr lang="en-GB" sz="18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Leader Behaviours and Knowledge Sharing</a:t>
            </a:r>
            <a:endParaRPr lang="en-GB" sz="2800" dirty="0"/>
          </a:p>
        </p:txBody>
      </p:sp>
      <p:sp>
        <p:nvSpPr>
          <p:cNvPr id="3" name="Content Placeholder 2"/>
          <p:cNvSpPr>
            <a:spLocks noGrp="1"/>
          </p:cNvSpPr>
          <p:nvPr>
            <p:ph idx="1"/>
          </p:nvPr>
        </p:nvSpPr>
        <p:spPr>
          <a:xfrm>
            <a:off x="574675" y="1981200"/>
            <a:ext cx="7961313" cy="3948130"/>
          </a:xfrm>
        </p:spPr>
        <p:txBody>
          <a:bodyPr/>
          <a:lstStyle/>
          <a:p>
            <a:r>
              <a:rPr lang="en-GB" sz="2000" dirty="0" smtClean="0"/>
              <a:t>Drawing upon Carmeli et al.’s (2013) work, it is posited that leaders who support knowledge sharing and collaborative behaviours and encourage information exchange, openness and idea sharing are more likely to motivate their employees to share and exchange knowledge with others within and outside the organisation. Thus,  it is posited that:</a:t>
            </a:r>
          </a:p>
          <a:p>
            <a:pPr>
              <a:buNone/>
            </a:pPr>
            <a:r>
              <a:rPr lang="en-GB" sz="2000" dirty="0" smtClean="0"/>
              <a:t>	</a:t>
            </a:r>
            <a:r>
              <a:rPr lang="en-GB" sz="2000" i="1" dirty="0" smtClean="0"/>
              <a:t>Hypothesis 1(a): Leader behaviours which promote knowledge exchange (“pro knowledge exchange leadership behaviours”) are positively related to internal knowledge sharing; </a:t>
            </a:r>
            <a:endParaRPr lang="en-GB" sz="2000" dirty="0" smtClean="0"/>
          </a:p>
          <a:p>
            <a:pPr>
              <a:buNone/>
            </a:pPr>
            <a:r>
              <a:rPr lang="en-GB" sz="2000" i="1" dirty="0" smtClean="0"/>
              <a:t>	Hypothesis 1(b): Leader behaviours which promote knowledge exchange (“pro knowledge exchange leadership behaviours”) are positively related to external knowledge sharing.</a:t>
            </a:r>
            <a:endParaRPr lang="en-GB" sz="2000" dirty="0" smtClean="0"/>
          </a:p>
          <a:p>
            <a:endParaRPr lang="en-GB" sz="2000" dirty="0" smtClean="0"/>
          </a:p>
          <a:p>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Knowledge Sharing and Innovation</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lstStyle/>
          <a:p>
            <a:r>
              <a:rPr lang="en-GB" sz="2000" dirty="0" smtClean="0"/>
              <a:t>Sharing knowledge enables the capture of existing knowledge basis both within and outside the organisation. </a:t>
            </a:r>
          </a:p>
          <a:p>
            <a:r>
              <a:rPr lang="en-GB" sz="2000" dirty="0" smtClean="0"/>
              <a:t>Potential to enhance the development and introduction of new products and services and new processes within the organisation (Nonaka and Takeuchi, 1995; Wand and Noe, 2010). </a:t>
            </a:r>
          </a:p>
          <a:p>
            <a:r>
              <a:rPr lang="en-GB" sz="2000" dirty="0" smtClean="0"/>
              <a:t>If knowledge is not shared, however, experience and expertise will not be utilised to their full potential (Hansen, 199; 2002). </a:t>
            </a: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Knowledge Sharing and Innovation</a:t>
            </a:r>
            <a:endParaRPr lang="en-GB" sz="2800" dirty="0"/>
          </a:p>
        </p:txBody>
      </p:sp>
      <p:sp>
        <p:nvSpPr>
          <p:cNvPr id="3" name="Content Placeholder 2"/>
          <p:cNvSpPr>
            <a:spLocks noGrp="1"/>
          </p:cNvSpPr>
          <p:nvPr>
            <p:ph idx="1"/>
          </p:nvPr>
        </p:nvSpPr>
        <p:spPr/>
        <p:txBody>
          <a:bodyPr/>
          <a:lstStyle/>
          <a:p>
            <a:r>
              <a:rPr lang="en-GB" sz="2000" dirty="0" smtClean="0"/>
              <a:t>Yahoo’s CEO’s recent highly unpopular policy of banning all working from home to enable better “communication and collaboration” which she believes will be generated by employees working side-by-side shows the importance given to knowledge sharing – as well as the role of leadership in directing this sharing - in practice. </a:t>
            </a:r>
          </a:p>
          <a:p>
            <a:r>
              <a:rPr lang="en-GB" sz="2000" dirty="0" smtClean="0"/>
              <a:t>It is, therefore, plausible that there will be a direct impact of pro knowledge sharing leader behaviours on innovation. </a:t>
            </a:r>
          </a:p>
          <a:p>
            <a:pPr>
              <a:buNone/>
            </a:pPr>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Knowledge Sharing and Innovation</a:t>
            </a:r>
            <a:endParaRPr lang="en-GB" sz="2800" dirty="0"/>
          </a:p>
        </p:txBody>
      </p:sp>
      <p:sp>
        <p:nvSpPr>
          <p:cNvPr id="3" name="Content Placeholder 2"/>
          <p:cNvSpPr>
            <a:spLocks noGrp="1"/>
          </p:cNvSpPr>
          <p:nvPr>
            <p:ph idx="1"/>
          </p:nvPr>
        </p:nvSpPr>
        <p:spPr/>
        <p:txBody>
          <a:bodyPr/>
          <a:lstStyle/>
          <a:p>
            <a:r>
              <a:rPr lang="en-GB" sz="2000" dirty="0" smtClean="0"/>
              <a:t> Indeed, the leader plays a critical role in generating innovation (Tushman and Nadler, 1986) and is pivotal in creating a climate that encourages the abilities and management practices to sustain innovation.  Thus:</a:t>
            </a:r>
          </a:p>
          <a:p>
            <a:pPr>
              <a:buNone/>
            </a:pPr>
            <a:r>
              <a:rPr lang="en-GB" sz="2000" i="1" dirty="0" smtClean="0"/>
              <a:t>	</a:t>
            </a:r>
          </a:p>
          <a:p>
            <a:pPr>
              <a:buNone/>
            </a:pPr>
            <a:r>
              <a:rPr lang="en-GB" sz="2000" i="1" dirty="0" smtClean="0"/>
              <a:t>	Hypothesis 2:  There will be a positive association (direct) between pro knowledge sharing leader behaviours and (a) innovation and (b) innovation intensity.</a:t>
            </a:r>
            <a:endParaRPr lang="en-GB" sz="2000" dirty="0" smtClean="0"/>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Theoretical Framework:</a:t>
            </a:r>
            <a:br>
              <a:rPr lang="en-GB" sz="2800" dirty="0" smtClean="0"/>
            </a:br>
            <a:r>
              <a:rPr lang="en-GB" sz="2800" i="1" dirty="0" smtClean="0"/>
              <a:t> Knowledge Sharing and Innovation</a:t>
            </a:r>
            <a:endParaRPr lang="en-GB" sz="2800" dirty="0"/>
          </a:p>
        </p:txBody>
      </p:sp>
      <p:sp>
        <p:nvSpPr>
          <p:cNvPr id="3" name="Content Placeholder 2"/>
          <p:cNvSpPr>
            <a:spLocks noGrp="1"/>
          </p:cNvSpPr>
          <p:nvPr>
            <p:ph idx="1"/>
          </p:nvPr>
        </p:nvSpPr>
        <p:spPr/>
        <p:txBody>
          <a:bodyPr/>
          <a:lstStyle/>
          <a:p>
            <a:r>
              <a:rPr lang="en-GB" sz="2000" dirty="0" smtClean="0"/>
              <a:t>Studies that have examined knowledge and information sharing find evidence that both internal and external knowledge sharing are important for increased innovation (Ancona and Caldwell, 1992 (external sharing); Monge, Cozzens and Cotractor, 1992 (internal sharing); Troy, Szymanski and Rajan, 2001 (both types)). It is therefore posited that:</a:t>
            </a:r>
          </a:p>
          <a:p>
            <a:pPr>
              <a:buNone/>
            </a:pPr>
            <a:endParaRPr lang="en-GB" sz="2000" dirty="0" smtClean="0"/>
          </a:p>
          <a:p>
            <a:r>
              <a:rPr lang="en-GB" sz="2000" i="1" dirty="0" smtClean="0"/>
              <a:t>Hypothesis 3(a): Internal knowledge sharing is positively associated with innovation.</a:t>
            </a:r>
            <a:endParaRPr lang="en-GB" sz="2000" dirty="0" smtClean="0"/>
          </a:p>
          <a:p>
            <a:r>
              <a:rPr lang="en-GB" sz="2000" i="1" dirty="0" smtClean="0"/>
              <a:t>Hypothesis 3(b): External knowledge sharing is positively associated with innovation.</a:t>
            </a:r>
            <a:endParaRPr lang="en-GB" sz="2000" dirty="0" smtClean="0"/>
          </a:p>
          <a:p>
            <a:pPr marL="0" indent="0">
              <a:buNone/>
            </a:pPr>
            <a:r>
              <a:rPr lang="en-GB" sz="2000" dirty="0" smtClean="0"/>
              <a:t> </a:t>
            </a:r>
          </a:p>
          <a:p>
            <a:endParaRPr lang="en-GB" sz="2000" dirty="0"/>
          </a:p>
        </p:txBody>
      </p:sp>
      <p:sp>
        <p:nvSpPr>
          <p:cNvPr id="4" name="Footer Placeholder 3"/>
          <p:cNvSpPr>
            <a:spLocks noGrp="1"/>
          </p:cNvSpPr>
          <p:nvPr>
            <p:ph type="ftr" sz="quarter" idx="10"/>
          </p:nvPr>
        </p:nvSpPr>
        <p:spPr/>
        <p:txBody>
          <a:bodyPr/>
          <a:lstStyle/>
          <a:p>
            <a:pPr>
              <a:defRPr/>
            </a:pPr>
            <a:r>
              <a:rPr lang="en-US" dirty="0" smtClean="0"/>
              <a:t>School  of Business &amp; Economics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2938</TotalTime>
  <Words>3009</Words>
  <Application>Microsoft Office PowerPoint</Application>
  <PresentationFormat>On-screen Show (4:3)</PresentationFormat>
  <Paragraphs>206</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Blank Presentation</vt:lpstr>
      <vt:lpstr> Leadership, Knowledge Sharing &amp; Innovation: Implications for Performance  </vt:lpstr>
      <vt:lpstr>Context</vt:lpstr>
      <vt:lpstr>Context</vt:lpstr>
      <vt:lpstr>Context</vt:lpstr>
      <vt:lpstr>Theoretical Framework: Leader Behaviours and Knowledge Sharing</vt:lpstr>
      <vt:lpstr>Theoretical Framework:  Knowledge Sharing and Innovation </vt:lpstr>
      <vt:lpstr>Theoretical Framework:  Knowledge Sharing and Innovation</vt:lpstr>
      <vt:lpstr>Theoretical Framework:  Knowledge Sharing and Innovation</vt:lpstr>
      <vt:lpstr>Theoretical Framework:  Knowledge Sharing and Innovation</vt:lpstr>
      <vt:lpstr>Theoretical Framework:  Knowledge Sharing and Innovation</vt:lpstr>
      <vt:lpstr>Theoretical Framework:  Innovation and Performance </vt:lpstr>
      <vt:lpstr>Theoretical Framework:  Innovation and Performance </vt:lpstr>
      <vt:lpstr>Theoretical Framework:  Innovation and Performance </vt:lpstr>
      <vt:lpstr>The Theoretical Model &amp; Key Hypotheses</vt:lpstr>
      <vt:lpstr>Methodology &amp; Study Variables The Sample and Method </vt:lpstr>
      <vt:lpstr>Sample Methods, Time Lines, Respondents &amp; Variables</vt:lpstr>
      <vt:lpstr>Methodology &amp; Study Variables The Sample and Method</vt:lpstr>
      <vt:lpstr>Methodology &amp; Study Variables The Sample and Method</vt:lpstr>
      <vt:lpstr>Methodology &amp; Study Variables The Sample and Method</vt:lpstr>
      <vt:lpstr>Methodology &amp; Study Variables The Sample and Method</vt:lpstr>
      <vt:lpstr>Study Variables</vt:lpstr>
      <vt:lpstr>Study Variables</vt:lpstr>
      <vt:lpstr>Study Variables &amp; Estimation Methods</vt:lpstr>
      <vt:lpstr>Results</vt:lpstr>
      <vt:lpstr>Results</vt:lpstr>
      <vt:lpstr>Results</vt:lpstr>
      <vt:lpstr>Results</vt:lpstr>
      <vt:lpstr>Results</vt:lpstr>
      <vt:lpstr>Results</vt:lpstr>
      <vt:lpstr>Results</vt:lpstr>
      <vt:lpstr>Results</vt:lpstr>
      <vt:lpstr>Conclusions</vt:lpstr>
      <vt:lpstr>Conclusions</vt:lpstr>
      <vt:lpstr>Conclusions</vt:lpstr>
      <vt:lpstr>Future Analysis</vt:lpstr>
      <vt:lpstr>Selected References</vt:lpstr>
      <vt:lpstr>Selected References</vt:lpstr>
      <vt:lpstr>Selected References</vt:lpstr>
    </vt:vector>
  </TitlesOfParts>
  <Company>BFK Strategic Design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BFK Strategic Design Ltd</dc:creator>
  <cp:lastModifiedBy>Teresa Aldren</cp:lastModifiedBy>
  <cp:revision>201</cp:revision>
  <cp:lastPrinted>2013-06-10T08:37:58Z</cp:lastPrinted>
  <dcterms:created xsi:type="dcterms:W3CDTF">2009-04-28T13:07:38Z</dcterms:created>
  <dcterms:modified xsi:type="dcterms:W3CDTF">2013-06-10T08:57:01Z</dcterms:modified>
</cp:coreProperties>
</file>