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9" r:id="rId3"/>
    <p:sldId id="258" r:id="rId4"/>
    <p:sldId id="257" r:id="rId5"/>
    <p:sldId id="260" r:id="rId6"/>
    <p:sldId id="261" r:id="rId7"/>
    <p:sldId id="263" r:id="rId8"/>
    <p:sldId id="264" r:id="rId9"/>
    <p:sldId id="265" r:id="rId10"/>
    <p:sldId id="268" r:id="rId11"/>
    <p:sldId id="259"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2" d="100"/>
          <a:sy n="122" d="100"/>
        </p:scale>
        <p:origin x="-9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8D569A-3887-4F8F-8D0A-F751B8CA0807}" type="datetimeFigureOut">
              <a:rPr lang="en-GB" smtClean="0"/>
              <a:t>05/01/2016</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A2069-72E8-4062-944D-8FE980FBA9E0}" type="slidenum">
              <a:rPr lang="en-GB" smtClean="0"/>
              <a:t>‹#›</a:t>
            </a:fld>
            <a:endParaRPr lang="en-GB" dirty="0"/>
          </a:p>
        </p:txBody>
      </p:sp>
    </p:spTree>
    <p:extLst>
      <p:ext uri="{BB962C8B-B14F-4D97-AF65-F5344CB8AC3E}">
        <p14:creationId xmlns:p14="http://schemas.microsoft.com/office/powerpoint/2010/main" val="369861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5CBC0F-24C8-41CF-AF0A-6114AA4DAE75}" type="datetime1">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0B3E4D-91FA-46F2-8EAE-AE1D2225040B}" type="datetime1">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10AF8D-1289-4F4C-81D8-EFB6419A3228}" type="datetime1">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3156B4F-FA10-47FD-9B19-AEB76BBC895B}" type="datetime1">
              <a:rPr lang="en-US" smtClean="0"/>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BF878DC-CC20-4497-8DD8-454A9EE05F13}" type="datetime1">
              <a:rPr lang="en-US" smtClean="0"/>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7D07E55-6A70-4175-8B83-925AF15E07C0}" type="datetime1">
              <a:rPr lang="en-US" smtClean="0"/>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745FC-EB0A-4AD0-AB8A-9F47AA3E89AA}" type="datetime1">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F294D9-8269-4754-AC97-D4452B83DC88}" type="datetime1">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F7E77-0751-4096-A535-BEDA7945340F}" type="datetime1">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ACD809-D594-466B-820C-DBE045D80D14}" type="datetime1">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18B31F-59FE-4C49-A7A6-431B09FDB8A6}" type="datetime1">
              <a:rPr lang="en-US" smtClean="0"/>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8E6B00-1FB3-49C9-BE7A-21801DE14AA4}" type="datetime1">
              <a:rPr lang="en-US" smtClean="0"/>
              <a:t>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99C022-A247-4017-90F8-A5714CEACD8C}" type="datetime1">
              <a:rPr lang="en-US" smtClean="0"/>
              <a:t>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125EE-F56C-4C88-81E9-0B2C2F0FDED6}" type="datetime1">
              <a:rPr lang="en-US" smtClean="0"/>
              <a:t>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EB451AF-D5B7-4ED6-96A0-6994549C6BAF}" type="datetime1">
              <a:rPr lang="en-US" smtClean="0"/>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018E07-AB24-419B-AE65-71CFE481F6BC}" type="datetime1">
              <a:rPr lang="en-US" smtClean="0"/>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CDA9F93-C969-4A91-969B-1B0E31AFD27C}" type="datetime1">
              <a:rPr lang="en-US" smtClean="0"/>
              <a:t>1/5/2016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mailto:dion@dionlindsayconsulting.com" TargetMode="External"/><Relationship Id="rId2" Type="http://schemas.openxmlformats.org/officeDocument/2006/relationships/hyperlink" Target="mailto:lesley@knowing-how.com" TargetMode="External"/><Relationship Id="rId1" Type="http://schemas.openxmlformats.org/officeDocument/2006/relationships/slideLayout" Target="../slideLayouts/slideLayout8.xml"/><Relationship Id="rId5" Type="http://schemas.openxmlformats.org/officeDocument/2006/relationships/image" Target="../media/image9.jpg"/><Relationship Id="rId4" Type="http://schemas.openxmlformats.org/officeDocument/2006/relationships/hyperlink" Target="http://www.knowing-how.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740915"/>
            <a:ext cx="8915399" cy="2262781"/>
          </a:xfrm>
        </p:spPr>
        <p:txBody>
          <a:bodyPr/>
          <a:lstStyle/>
          <a:p>
            <a:r>
              <a:rPr lang="en-GB" dirty="0" smtClean="0"/>
              <a:t>Smart Knowledge Sharing</a:t>
            </a:r>
            <a:endParaRPr lang="en-GB" dirty="0"/>
          </a:p>
        </p:txBody>
      </p:sp>
      <p:sp>
        <p:nvSpPr>
          <p:cNvPr id="3" name="Subtitle 2"/>
          <p:cNvSpPr>
            <a:spLocks noGrp="1"/>
          </p:cNvSpPr>
          <p:nvPr>
            <p:ph type="subTitle" idx="1"/>
          </p:nvPr>
        </p:nvSpPr>
        <p:spPr>
          <a:xfrm>
            <a:off x="2578308" y="4058399"/>
            <a:ext cx="8915399" cy="763693"/>
          </a:xfrm>
        </p:spPr>
        <p:txBody>
          <a:bodyPr>
            <a:normAutofit/>
          </a:bodyPr>
          <a:lstStyle/>
          <a:p>
            <a:r>
              <a:rPr lang="en-GB" dirty="0" smtClean="0"/>
              <a:t>For those organizations and teams who need to up their skills in sharing knowledge: </a:t>
            </a:r>
            <a:r>
              <a:rPr lang="en-GB" b="1" dirty="0" smtClean="0">
                <a:solidFill>
                  <a:schemeClr val="accent1"/>
                </a:solidFill>
              </a:rPr>
              <a:t>transforming unknowns into knowns</a:t>
            </a:r>
          </a:p>
        </p:txBody>
      </p:sp>
      <p:sp>
        <p:nvSpPr>
          <p:cNvPr id="4" name="TextBox 3"/>
          <p:cNvSpPr txBox="1"/>
          <p:nvPr/>
        </p:nvSpPr>
        <p:spPr>
          <a:xfrm>
            <a:off x="2606861" y="5520727"/>
            <a:ext cx="8498804" cy="307777"/>
          </a:xfrm>
          <a:prstGeom prst="rect">
            <a:avLst/>
          </a:prstGeom>
          <a:noFill/>
        </p:spPr>
        <p:txBody>
          <a:bodyPr wrap="square" rtlCol="0">
            <a:spAutoFit/>
          </a:bodyPr>
          <a:lstStyle/>
          <a:p>
            <a:r>
              <a:rPr lang="en-GB" sz="1400" dirty="0" smtClean="0"/>
              <a:t>CONCEPT  </a:t>
            </a:r>
            <a:r>
              <a:rPr lang="en-GB" sz="1400" dirty="0" smtClean="0"/>
              <a:t>CREATED AND PRESENTED BY Dr Lesley Crane</a:t>
            </a:r>
            <a:r>
              <a:rPr lang="en-GB" sz="1400" dirty="0"/>
              <a:t> </a:t>
            </a:r>
            <a:r>
              <a:rPr lang="en-GB" sz="1400" dirty="0" smtClean="0"/>
              <a:t>and Dion Lindsay</a:t>
            </a:r>
          </a:p>
        </p:txBody>
      </p:sp>
      <p:sp>
        <p:nvSpPr>
          <p:cNvPr id="6" name="Footer Placeholder 5"/>
          <p:cNvSpPr>
            <a:spLocks noGrp="1"/>
          </p:cNvSpPr>
          <p:nvPr>
            <p:ph type="ftr" sz="quarter" idx="11"/>
          </p:nvPr>
        </p:nvSpPr>
        <p:spPr>
          <a:xfrm>
            <a:off x="2597027" y="6174883"/>
            <a:ext cx="7619999" cy="365125"/>
          </a:xfrm>
        </p:spPr>
        <p:txBody>
          <a:bodyPr/>
          <a:lstStyle/>
          <a:p>
            <a:r>
              <a:rPr lang="en-US" dirty="0" smtClean="0"/>
              <a:t>©. Lesley Crane and Dion Lindsay, 2016.</a:t>
            </a:r>
            <a:endParaRPr lang="en-US" dirty="0"/>
          </a:p>
        </p:txBody>
      </p:sp>
    </p:spTree>
    <p:extLst>
      <p:ext uri="{BB962C8B-B14F-4D97-AF65-F5344CB8AC3E}">
        <p14:creationId xmlns:p14="http://schemas.microsoft.com/office/powerpoint/2010/main" val="3746959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446088"/>
            <a:ext cx="8229601" cy="976312"/>
          </a:xfrm>
        </p:spPr>
        <p:txBody>
          <a:bodyPr/>
          <a:lstStyle/>
          <a:p>
            <a:r>
              <a:rPr lang="en-GB" dirty="0" smtClean="0"/>
              <a:t>Smart knowledge sharing: </a:t>
            </a:r>
            <a:r>
              <a:rPr lang="en-GB" smtClean="0"/>
              <a:t>Case 3</a:t>
            </a:r>
            <a:endParaRPr lang="en-GB" dirty="0"/>
          </a:p>
        </p:txBody>
      </p:sp>
      <p:sp>
        <p:nvSpPr>
          <p:cNvPr id="4" name="Text Placeholder 3"/>
          <p:cNvSpPr>
            <a:spLocks noGrp="1"/>
          </p:cNvSpPr>
          <p:nvPr>
            <p:ph type="body" sz="half" idx="2"/>
          </p:nvPr>
        </p:nvSpPr>
        <p:spPr>
          <a:xfrm>
            <a:off x="2589212" y="1598612"/>
            <a:ext cx="3505199" cy="4122249"/>
          </a:xfrm>
        </p:spPr>
        <p:txBody>
          <a:bodyPr>
            <a:normAutofit fontScale="77500" lnSpcReduction="20000"/>
          </a:bodyPr>
          <a:lstStyle/>
          <a:p>
            <a:r>
              <a:rPr lang="en-GB" sz="1500" dirty="0" smtClean="0"/>
              <a:t>A software company wants to develop a next generation version of a popular product, and sets up some discussion groups with customers to capture ideas and feedback. There is always the risk in these activities for people to say what they think others want to hear. Participants will also and invariably only state a fraction of their experiences in using the product. How can you tap into deeper levels of know-how?</a:t>
            </a:r>
          </a:p>
          <a:p>
            <a:r>
              <a:rPr lang="en-GB" sz="1500" b="1" dirty="0" smtClean="0"/>
              <a:t>Solution</a:t>
            </a:r>
            <a:r>
              <a:rPr lang="en-GB" sz="1500" dirty="0" smtClean="0"/>
              <a:t>: </a:t>
            </a:r>
          </a:p>
          <a:p>
            <a:r>
              <a:rPr lang="en-GB" sz="1500" i="1" dirty="0" smtClean="0"/>
              <a:t>Break the group into smaller teams and ask them to play the part of an advertising team in a game scenario. Their task is to create an ad campaign for a super product that answers people’s strongest and most subtle wants and needs. Set a time for the task. At the end, ask each team to present their campaign to the group. All vote for the best one, and offer the winners a good prize and certificate. Make sure that all the ‘runners up’ also get certificates. Record the game for subsequent analysis. The game can be followed up by one-on-ones, post-analysis.</a:t>
            </a:r>
            <a:endParaRPr lang="en-GB" sz="1500" i="1" dirty="0"/>
          </a:p>
        </p:txBody>
      </p:sp>
      <p:sp>
        <p:nvSpPr>
          <p:cNvPr id="6" name="TextBox 5"/>
          <p:cNvSpPr txBox="1"/>
          <p:nvPr/>
        </p:nvSpPr>
        <p:spPr>
          <a:xfrm>
            <a:off x="2685011" y="5771670"/>
            <a:ext cx="8028969" cy="830997"/>
          </a:xfrm>
          <a:prstGeom prst="rect">
            <a:avLst/>
          </a:prstGeom>
          <a:noFill/>
        </p:spPr>
        <p:txBody>
          <a:bodyPr wrap="square" rtlCol="0">
            <a:spAutoFit/>
          </a:bodyPr>
          <a:lstStyle/>
          <a:p>
            <a:r>
              <a:rPr lang="en-GB" sz="1200" b="1" dirty="0" smtClean="0"/>
              <a:t>Stimulus</a:t>
            </a:r>
            <a:r>
              <a:rPr lang="en-GB" sz="1200" dirty="0" smtClean="0"/>
              <a:t>: The game acts to trigger knowledge and experience of using the product in a competitive environment which mediates best performance. </a:t>
            </a:r>
            <a:r>
              <a:rPr lang="en-GB" sz="1200" b="1" dirty="0" smtClean="0"/>
              <a:t>Analysis: </a:t>
            </a:r>
            <a:r>
              <a:rPr lang="en-GB" sz="1200" dirty="0" smtClean="0"/>
              <a:t>Digs in to what participants understand and really feel about the product. </a:t>
            </a:r>
            <a:r>
              <a:rPr lang="en-GB" sz="1200" b="1" dirty="0" smtClean="0"/>
              <a:t>Result: </a:t>
            </a:r>
            <a:r>
              <a:rPr lang="en-GB" sz="1200" dirty="0" smtClean="0"/>
              <a:t>A detailed schematic for future product developments and enhancements that would not have been available to standard surveys or interviews.</a:t>
            </a:r>
            <a:endParaRPr lang="en-GB" sz="1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8813" y="1724819"/>
            <a:ext cx="3810000" cy="2857500"/>
          </a:xfrm>
        </p:spPr>
      </p:pic>
    </p:spTree>
    <p:extLst>
      <p:ext uri="{BB962C8B-B14F-4D97-AF65-F5344CB8AC3E}">
        <p14:creationId xmlns:p14="http://schemas.microsoft.com/office/powerpoint/2010/main" val="3394424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Smart Knowledge </a:t>
            </a:r>
            <a:r>
              <a:rPr lang="en-GB" dirty="0"/>
              <a:t>S</a:t>
            </a:r>
            <a:r>
              <a:rPr lang="en-GB" dirty="0" smtClean="0"/>
              <a:t>haring</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8813" y="1248569"/>
            <a:ext cx="3810000" cy="3810000"/>
          </a:xfrm>
        </p:spPr>
      </p:pic>
      <p:sp>
        <p:nvSpPr>
          <p:cNvPr id="4" name="Text Placeholder 3"/>
          <p:cNvSpPr>
            <a:spLocks noGrp="1"/>
          </p:cNvSpPr>
          <p:nvPr>
            <p:ph type="body" sz="half" idx="2"/>
          </p:nvPr>
        </p:nvSpPr>
        <p:spPr/>
        <p:txBody>
          <a:bodyPr>
            <a:normAutofit fontScale="77500" lnSpcReduction="20000"/>
          </a:bodyPr>
          <a:lstStyle/>
          <a:p>
            <a:pPr marL="285750" indent="-285750">
              <a:buFont typeface="Arial" panose="020B0604020202020204" pitchFamily="34" charset="0"/>
              <a:buChar char="•"/>
            </a:pPr>
            <a:r>
              <a:rPr lang="en-GB" dirty="0" smtClean="0"/>
              <a:t>Is about….</a:t>
            </a:r>
          </a:p>
          <a:p>
            <a:pPr marL="742950" lvl="1" indent="-285750">
              <a:buFont typeface="Arial" panose="020B0604020202020204" pitchFamily="34" charset="0"/>
              <a:buChar char="•"/>
            </a:pPr>
            <a:r>
              <a:rPr lang="en-GB" dirty="0" smtClean="0"/>
              <a:t>VALUE</a:t>
            </a:r>
          </a:p>
          <a:p>
            <a:pPr marL="742950" lvl="1" indent="-285750">
              <a:buFont typeface="Arial" panose="020B0604020202020204" pitchFamily="34" charset="0"/>
              <a:buChar char="•"/>
            </a:pPr>
            <a:r>
              <a:rPr lang="en-GB" dirty="0" smtClean="0"/>
              <a:t>BEHAVIOUR</a:t>
            </a:r>
          </a:p>
          <a:p>
            <a:pPr marL="742950" lvl="1" indent="-285750">
              <a:buFont typeface="Arial" panose="020B0604020202020204" pitchFamily="34" charset="0"/>
              <a:buChar char="•"/>
            </a:pPr>
            <a:r>
              <a:rPr lang="en-GB" dirty="0" smtClean="0"/>
              <a:t>PERFORMANCE</a:t>
            </a:r>
            <a:endParaRPr lang="en-GB" dirty="0"/>
          </a:p>
          <a:p>
            <a:pPr marL="285750" indent="-285750">
              <a:buFont typeface="Arial" panose="020B0604020202020204" pitchFamily="34" charset="0"/>
              <a:buChar char="•"/>
            </a:pPr>
            <a:r>
              <a:rPr lang="en-GB" dirty="0" smtClean="0"/>
              <a:t>Provides solutions for improving knowledge sharing outcomes in:</a:t>
            </a:r>
          </a:p>
          <a:p>
            <a:pPr marL="742950" lvl="1" indent="-285750">
              <a:buFont typeface="Arial" panose="020B0604020202020204" pitchFamily="34" charset="0"/>
              <a:buChar char="•"/>
            </a:pPr>
            <a:r>
              <a:rPr lang="en-GB" dirty="0" smtClean="0"/>
              <a:t>Succession planning</a:t>
            </a:r>
          </a:p>
          <a:p>
            <a:pPr marL="742950" lvl="1" indent="-285750">
              <a:buFont typeface="Arial" panose="020B0604020202020204" pitchFamily="34" charset="0"/>
              <a:buChar char="•"/>
            </a:pPr>
            <a:r>
              <a:rPr lang="en-GB" dirty="0" smtClean="0"/>
              <a:t>Team working</a:t>
            </a:r>
          </a:p>
          <a:p>
            <a:pPr marL="742950" lvl="1" indent="-285750">
              <a:buFont typeface="Arial" panose="020B0604020202020204" pitchFamily="34" charset="0"/>
              <a:buChar char="•"/>
            </a:pPr>
            <a:r>
              <a:rPr lang="en-GB" dirty="0" smtClean="0"/>
              <a:t>Management</a:t>
            </a:r>
          </a:p>
          <a:p>
            <a:pPr marL="742950" lvl="1" indent="-285750">
              <a:buFont typeface="Arial" panose="020B0604020202020204" pitchFamily="34" charset="0"/>
              <a:buChar char="•"/>
            </a:pPr>
            <a:r>
              <a:rPr lang="en-GB" dirty="0" smtClean="0"/>
              <a:t>Social learning</a:t>
            </a:r>
          </a:p>
          <a:p>
            <a:pPr marL="742950" lvl="1" indent="-285750">
              <a:buFont typeface="Arial" panose="020B0604020202020204" pitchFamily="34" charset="0"/>
              <a:buChar char="•"/>
            </a:pPr>
            <a:r>
              <a:rPr lang="en-GB" dirty="0" smtClean="0"/>
              <a:t>Leadership</a:t>
            </a:r>
          </a:p>
          <a:p>
            <a:pPr marL="742950" lvl="1" indent="-285750">
              <a:buFont typeface="Arial" panose="020B0604020202020204" pitchFamily="34" charset="0"/>
              <a:buChar char="•"/>
            </a:pPr>
            <a:r>
              <a:rPr lang="en-GB" dirty="0" smtClean="0"/>
              <a:t>Customer / product research</a:t>
            </a:r>
          </a:p>
          <a:p>
            <a:pPr marL="285750" indent="-285750">
              <a:buFont typeface="Arial" panose="020B0604020202020204" pitchFamily="34" charset="0"/>
              <a:buChar char="•"/>
            </a:pPr>
            <a:r>
              <a:rPr lang="en-GB" dirty="0" smtClean="0"/>
              <a:t>Takes a </a:t>
            </a:r>
            <a:r>
              <a:rPr lang="en-GB" i="1" dirty="0" smtClean="0"/>
              <a:t>blended approach</a:t>
            </a:r>
            <a:r>
              <a:rPr lang="en-GB" dirty="0" smtClean="0"/>
              <a:t>, mixing different knowledge sharing (learning) strategies relevant to the social context, and making best use of technologies.</a:t>
            </a:r>
          </a:p>
          <a:p>
            <a:pPr marL="285750" indent="-285750">
              <a:buFont typeface="Arial" panose="020B0604020202020204" pitchFamily="34" charset="0"/>
              <a:buChar char="•"/>
            </a:pPr>
            <a:r>
              <a:rPr lang="en-GB" dirty="0" smtClean="0"/>
              <a:t>Places the emphasis on social interaction.</a:t>
            </a:r>
          </a:p>
          <a:p>
            <a:pPr marL="285750" indent="-285750">
              <a:buFont typeface="Arial" panose="020B0604020202020204" pitchFamily="34" charset="0"/>
              <a:buChar char="•"/>
            </a:pPr>
            <a:r>
              <a:rPr lang="en-GB" dirty="0" smtClean="0"/>
              <a:t>Analysis is a key part of the solution – providing access to knowledge that would not be available to conventional methods.</a:t>
            </a:r>
          </a:p>
          <a:p>
            <a:pPr marL="742950" lvl="1" indent="-285750">
              <a:buFont typeface="Arial" panose="020B0604020202020204" pitchFamily="34" charset="0"/>
              <a:buChar char="•"/>
            </a:pPr>
            <a:endParaRPr lang="en-GB" dirty="0" smtClean="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6" name="TextBox 5"/>
          <p:cNvSpPr txBox="1"/>
          <p:nvPr/>
        </p:nvSpPr>
        <p:spPr>
          <a:xfrm>
            <a:off x="2751513" y="5943600"/>
            <a:ext cx="7962467" cy="369332"/>
          </a:xfrm>
          <a:prstGeom prst="rect">
            <a:avLst/>
          </a:prstGeom>
          <a:noFill/>
        </p:spPr>
        <p:txBody>
          <a:bodyPr wrap="square" rtlCol="0">
            <a:spAutoFit/>
          </a:bodyPr>
          <a:lstStyle/>
          <a:p>
            <a:r>
              <a:rPr lang="en-GB" b="1" dirty="0" smtClean="0">
                <a:solidFill>
                  <a:schemeClr val="accent1"/>
                </a:solidFill>
              </a:rPr>
              <a:t>Essentials of tacit knowing – consciousness doesn’t function without it.</a:t>
            </a:r>
            <a:endParaRPr lang="en-GB" b="1" dirty="0">
              <a:solidFill>
                <a:schemeClr val="accent1"/>
              </a:solidFill>
            </a:endParaRPr>
          </a:p>
        </p:txBody>
      </p:sp>
    </p:spTree>
    <p:extLst>
      <p:ext uri="{BB962C8B-B14F-4D97-AF65-F5344CB8AC3E}">
        <p14:creationId xmlns:p14="http://schemas.microsoft.com/office/powerpoint/2010/main" val="220630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Smart Knowledge </a:t>
            </a:r>
            <a:r>
              <a:rPr lang="en-GB" dirty="0"/>
              <a:t>S</a:t>
            </a:r>
            <a:r>
              <a:rPr lang="en-GB" dirty="0" smtClean="0"/>
              <a:t>haring</a:t>
            </a:r>
            <a:endParaRPr lang="en-GB" dirty="0"/>
          </a:p>
        </p:txBody>
      </p:sp>
      <p:sp>
        <p:nvSpPr>
          <p:cNvPr id="4" name="Text Placeholder 3"/>
          <p:cNvSpPr>
            <a:spLocks noGrp="1"/>
          </p:cNvSpPr>
          <p:nvPr>
            <p:ph type="body" sz="half" idx="2"/>
          </p:nvPr>
        </p:nvSpPr>
        <p:spPr>
          <a:xfrm>
            <a:off x="2589212" y="1598613"/>
            <a:ext cx="3505199" cy="3958125"/>
          </a:xfrm>
        </p:spPr>
        <p:txBody>
          <a:bodyPr>
            <a:normAutofit/>
          </a:bodyPr>
          <a:lstStyle/>
          <a:p>
            <a:r>
              <a:rPr lang="en-GB" dirty="0" smtClean="0"/>
              <a:t>If you’d like to know more, please contact:</a:t>
            </a:r>
          </a:p>
          <a:p>
            <a:endParaRPr lang="en-GB" dirty="0" smtClean="0"/>
          </a:p>
          <a:p>
            <a:pPr algn="ctr"/>
            <a:r>
              <a:rPr lang="en-GB" sz="1200" dirty="0" smtClean="0"/>
              <a:t>Lesley Crane </a:t>
            </a:r>
          </a:p>
          <a:p>
            <a:pPr algn="ctr"/>
            <a:r>
              <a:rPr lang="en-GB" sz="1200" dirty="0" smtClean="0"/>
              <a:t>(</a:t>
            </a:r>
            <a:r>
              <a:rPr lang="en-GB" sz="1200" dirty="0" smtClean="0">
                <a:hlinkClick r:id="rId2"/>
              </a:rPr>
              <a:t>lesley@knowing-how.com</a:t>
            </a:r>
            <a:r>
              <a:rPr lang="en-GB" sz="1200" dirty="0" smtClean="0"/>
              <a:t>)</a:t>
            </a:r>
          </a:p>
          <a:p>
            <a:pPr algn="ctr"/>
            <a:endParaRPr lang="en-GB" sz="1200" dirty="0" smtClean="0"/>
          </a:p>
          <a:p>
            <a:pPr algn="ctr"/>
            <a:r>
              <a:rPr lang="en-GB" sz="1200" dirty="0"/>
              <a:t>Dion Lindsay </a:t>
            </a:r>
            <a:endParaRPr lang="en-GB" sz="1200" dirty="0" smtClean="0"/>
          </a:p>
          <a:p>
            <a:pPr algn="ctr"/>
            <a:r>
              <a:rPr lang="en-GB" sz="1200" dirty="0" smtClean="0"/>
              <a:t>(</a:t>
            </a:r>
            <a:r>
              <a:rPr lang="en-GB" sz="1200" dirty="0" smtClean="0">
                <a:hlinkClick r:id="rId3"/>
              </a:rPr>
              <a:t>dion@dionlindsayconsulting.com</a:t>
            </a:r>
            <a:r>
              <a:rPr lang="en-GB" sz="1200" dirty="0" smtClean="0"/>
              <a:t>)</a:t>
            </a:r>
          </a:p>
          <a:p>
            <a:pPr algn="ctr"/>
            <a:endParaRPr lang="en-GB" sz="1200" dirty="0"/>
          </a:p>
          <a:p>
            <a:pPr algn="ctr"/>
            <a:endParaRPr lang="en-GB" sz="1200" dirty="0" smtClean="0"/>
          </a:p>
          <a:p>
            <a:pPr algn="ctr"/>
            <a:r>
              <a:rPr lang="en-GB" dirty="0" smtClean="0">
                <a:hlinkClick r:id="rId4"/>
              </a:rPr>
              <a:t>www.knowing-how.com</a:t>
            </a:r>
            <a:endParaRPr lang="en-GB" dirty="0" smtClean="0"/>
          </a:p>
          <a:p>
            <a:endParaRPr lang="en-GB" dirty="0"/>
          </a:p>
        </p:txBody>
      </p:sp>
      <p:sp>
        <p:nvSpPr>
          <p:cNvPr id="6" name="TextBox 5"/>
          <p:cNvSpPr txBox="1"/>
          <p:nvPr/>
        </p:nvSpPr>
        <p:spPr>
          <a:xfrm>
            <a:off x="2726575" y="5943600"/>
            <a:ext cx="7962467" cy="646331"/>
          </a:xfrm>
          <a:prstGeom prst="rect">
            <a:avLst/>
          </a:prstGeom>
          <a:noFill/>
        </p:spPr>
        <p:txBody>
          <a:bodyPr wrap="square" rtlCol="0">
            <a:spAutoFit/>
          </a:bodyPr>
          <a:lstStyle/>
          <a:p>
            <a:r>
              <a:rPr lang="en-GB" b="1" dirty="0" smtClean="0">
                <a:solidFill>
                  <a:schemeClr val="accent1"/>
                </a:solidFill>
              </a:rPr>
              <a:t>Essentials of tacit knowing – consciousness doesn’t function without it.</a:t>
            </a:r>
          </a:p>
          <a:p>
            <a:endParaRPr lang="en-GB" sz="1000" dirty="0"/>
          </a:p>
          <a:p>
            <a:r>
              <a:rPr lang="en-GB" sz="800" dirty="0" smtClean="0"/>
              <a:t>Images courtesy of Stuart Miles and Tigger 11</a:t>
            </a:r>
            <a:r>
              <a:rPr lang="en-GB" sz="800" baseline="30000" dirty="0" smtClean="0"/>
              <a:t>th</a:t>
            </a:r>
            <a:r>
              <a:rPr lang="en-GB" sz="800" dirty="0" smtClean="0"/>
              <a:t> at Freedigitalphotos.net</a:t>
            </a:r>
            <a:endParaRPr lang="en-GB" sz="800" dirty="0"/>
          </a:p>
        </p:txBody>
      </p:sp>
      <p:pic>
        <p:nvPicPr>
          <p:cNvPr id="8" name="Content Placeholder 7"/>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7008813" y="1248569"/>
            <a:ext cx="3810000" cy="3810000"/>
          </a:xfrm>
        </p:spPr>
      </p:pic>
    </p:spTree>
    <p:extLst>
      <p:ext uri="{BB962C8B-B14F-4D97-AF65-F5344CB8AC3E}">
        <p14:creationId xmlns:p14="http://schemas.microsoft.com/office/powerpoint/2010/main" val="349620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571644"/>
          </a:xfrm>
        </p:spPr>
        <p:txBody>
          <a:bodyPr>
            <a:normAutofit/>
          </a:bodyPr>
          <a:lstStyle/>
          <a:p>
            <a:r>
              <a:rPr lang="en-GB" sz="2000" dirty="0" smtClean="0"/>
              <a:t>About the authors</a:t>
            </a:r>
            <a:endParaRPr lang="en-GB" sz="2000" dirty="0"/>
          </a:p>
        </p:txBody>
      </p:sp>
      <p:sp>
        <p:nvSpPr>
          <p:cNvPr id="3" name="Content Placeholder 2"/>
          <p:cNvSpPr>
            <a:spLocks noGrp="1"/>
          </p:cNvSpPr>
          <p:nvPr>
            <p:ph sz="half" idx="1"/>
          </p:nvPr>
        </p:nvSpPr>
        <p:spPr>
          <a:xfrm>
            <a:off x="2589212" y="1477140"/>
            <a:ext cx="4313864" cy="2750983"/>
          </a:xfrm>
        </p:spPr>
        <p:txBody>
          <a:bodyPr>
            <a:normAutofit fontScale="47500" lnSpcReduction="20000"/>
          </a:bodyPr>
          <a:lstStyle/>
          <a:p>
            <a:pPr marL="0" indent="0">
              <a:buNone/>
            </a:pPr>
            <a:r>
              <a:rPr lang="en-GB" b="1" dirty="0" smtClean="0"/>
              <a:t>Lesley Crane PhD, MA, BSc Hons</a:t>
            </a:r>
          </a:p>
          <a:p>
            <a:pPr marL="0" indent="0">
              <a:buNone/>
            </a:pPr>
            <a:r>
              <a:rPr lang="en-GB" dirty="0" smtClean="0"/>
              <a:t>Lesley is a consultant </a:t>
            </a:r>
            <a:r>
              <a:rPr lang="en-GB" dirty="0"/>
              <a:t>and author specialising in organizational change through effective learning and knowledge sharing. </a:t>
            </a:r>
            <a:r>
              <a:rPr lang="en-GB" dirty="0" smtClean="0"/>
              <a:t>She is committed to designing </a:t>
            </a:r>
            <a:r>
              <a:rPr lang="en-GB" dirty="0"/>
              <a:t>and implementing solutions which allow and motivate people to achieve their real potential through effective learning and knowledge sharing. </a:t>
            </a:r>
          </a:p>
          <a:p>
            <a:pPr marL="0" indent="0">
              <a:buNone/>
            </a:pPr>
            <a:r>
              <a:rPr lang="en-GB" dirty="0"/>
              <a:t>As a learning specialist, </a:t>
            </a:r>
            <a:r>
              <a:rPr lang="en-GB" dirty="0" smtClean="0"/>
              <a:t>her </a:t>
            </a:r>
            <a:r>
              <a:rPr lang="en-GB" dirty="0"/>
              <a:t>track record and background </a:t>
            </a:r>
            <a:r>
              <a:rPr lang="en-GB" dirty="0" smtClean="0"/>
              <a:t>combines the </a:t>
            </a:r>
            <a:r>
              <a:rPr lang="en-GB" dirty="0"/>
              <a:t>commercial world and academia. </a:t>
            </a:r>
            <a:r>
              <a:rPr lang="en-GB" dirty="0" smtClean="0"/>
              <a:t>She has experience working in a range of diverse sectors including local and national government, energy, environment, heritage, aerospace and defence, and education, affording a </a:t>
            </a:r>
            <a:r>
              <a:rPr lang="en-GB" dirty="0"/>
              <a:t>broad spectrum of </a:t>
            </a:r>
            <a:r>
              <a:rPr lang="en-GB" dirty="0" smtClean="0"/>
              <a:t>insights. Added to this, Lesley has a </a:t>
            </a:r>
            <a:r>
              <a:rPr lang="en-GB" dirty="0"/>
              <a:t>growing number of publications in organizational science journals and management publications. </a:t>
            </a:r>
            <a:r>
              <a:rPr lang="en-GB" dirty="0" smtClean="0"/>
              <a:t>Her </a:t>
            </a:r>
            <a:r>
              <a:rPr lang="en-GB" dirty="0"/>
              <a:t>first book </a:t>
            </a:r>
            <a:r>
              <a:rPr lang="en-GB" dirty="0" smtClean="0"/>
              <a:t>was published in 2015, </a:t>
            </a:r>
            <a:r>
              <a:rPr lang="en-GB" dirty="0"/>
              <a:t>with a second due out 2016. </a:t>
            </a:r>
          </a:p>
          <a:p>
            <a:pPr marL="0" indent="0">
              <a:buNone/>
            </a:pPr>
            <a:r>
              <a:rPr lang="en-GB" dirty="0" smtClean="0"/>
              <a:t>Lesley also serves </a:t>
            </a:r>
            <a:r>
              <a:rPr lang="en-GB" dirty="0"/>
              <a:t>as an official reviewer for </a:t>
            </a:r>
            <a:r>
              <a:rPr lang="en-GB" dirty="0" smtClean="0"/>
              <a:t>the Journal of Knowledge </a:t>
            </a:r>
            <a:r>
              <a:rPr lang="en-GB" dirty="0"/>
              <a:t>Management, </a:t>
            </a:r>
            <a:r>
              <a:rPr lang="en-GB" dirty="0" smtClean="0"/>
              <a:t>amongst others, and contributes </a:t>
            </a:r>
            <a:r>
              <a:rPr lang="en-GB" dirty="0"/>
              <a:t>to international conferences as a speaker on the topics of learning, knowledge management and change</a:t>
            </a:r>
            <a:r>
              <a:rPr lang="en-GB" dirty="0" smtClean="0"/>
              <a:t>.</a:t>
            </a:r>
          </a:p>
          <a:p>
            <a:pPr marL="0" indent="0">
              <a:buNone/>
            </a:pPr>
            <a:r>
              <a:rPr lang="en-GB" dirty="0" smtClean="0"/>
              <a:t> </a:t>
            </a:r>
            <a:endParaRPr lang="en-GB" dirty="0"/>
          </a:p>
        </p:txBody>
      </p:sp>
      <p:sp>
        <p:nvSpPr>
          <p:cNvPr id="4" name="Content Placeholder 3"/>
          <p:cNvSpPr>
            <a:spLocks noGrp="1"/>
          </p:cNvSpPr>
          <p:nvPr>
            <p:ph sz="half" idx="2"/>
          </p:nvPr>
        </p:nvSpPr>
        <p:spPr>
          <a:xfrm>
            <a:off x="7190747" y="2126222"/>
            <a:ext cx="4313864" cy="2312916"/>
          </a:xfrm>
        </p:spPr>
        <p:txBody>
          <a:bodyPr>
            <a:normAutofit fontScale="47500" lnSpcReduction="20000"/>
          </a:bodyPr>
          <a:lstStyle/>
          <a:p>
            <a:pPr marL="0" indent="0">
              <a:buNone/>
            </a:pPr>
            <a:r>
              <a:rPr lang="en-GB" b="1" dirty="0" smtClean="0"/>
              <a:t>Dion Lindsay</a:t>
            </a:r>
          </a:p>
          <a:p>
            <a:pPr marL="0" indent="0">
              <a:buNone/>
            </a:pPr>
            <a:r>
              <a:rPr lang="en-GB" dirty="0" smtClean="0"/>
              <a:t>Dion is an </a:t>
            </a:r>
            <a:r>
              <a:rPr lang="en-GB" dirty="0"/>
              <a:t>experienced knowledge and information management consultant and trainer. </a:t>
            </a:r>
            <a:r>
              <a:rPr lang="en-GB" dirty="0" smtClean="0"/>
              <a:t>Typically, his clients </a:t>
            </a:r>
            <a:r>
              <a:rPr lang="en-GB" dirty="0"/>
              <a:t>are </a:t>
            </a:r>
            <a:r>
              <a:rPr lang="en-GB" dirty="0" smtClean="0"/>
              <a:t>committed </a:t>
            </a:r>
            <a:r>
              <a:rPr lang="en-GB" dirty="0"/>
              <a:t>to strategic change and/or rapid growth. </a:t>
            </a:r>
            <a:br>
              <a:rPr lang="en-GB" dirty="0"/>
            </a:br>
            <a:r>
              <a:rPr lang="en-GB" dirty="0"/>
              <a:t/>
            </a:r>
            <a:br>
              <a:rPr lang="en-GB" dirty="0"/>
            </a:br>
            <a:r>
              <a:rPr lang="en-GB" dirty="0" smtClean="0"/>
              <a:t>He designs </a:t>
            </a:r>
            <a:r>
              <a:rPr lang="en-GB" dirty="0"/>
              <a:t>techniques and strategies for mobilising </a:t>
            </a:r>
            <a:r>
              <a:rPr lang="en-GB" dirty="0" smtClean="0"/>
              <a:t>an enterprise's </a:t>
            </a:r>
            <a:r>
              <a:rPr lang="en-GB" dirty="0"/>
              <a:t>knowledge and information, collaborative working and social </a:t>
            </a:r>
            <a:r>
              <a:rPr lang="en-GB" dirty="0" smtClean="0"/>
              <a:t>media. He possesses </a:t>
            </a:r>
            <a:r>
              <a:rPr lang="en-GB" dirty="0"/>
              <a:t>a detailed understanding of how </a:t>
            </a:r>
            <a:r>
              <a:rPr lang="en-GB" dirty="0" smtClean="0"/>
              <a:t>these </a:t>
            </a:r>
            <a:r>
              <a:rPr lang="en-GB" dirty="0"/>
              <a:t>are being used across all sectors and a keen sense of what works. Many of </a:t>
            </a:r>
            <a:r>
              <a:rPr lang="en-GB" dirty="0" smtClean="0"/>
              <a:t>his </a:t>
            </a:r>
            <a:r>
              <a:rPr lang="en-GB" dirty="0"/>
              <a:t>current clients are intranet managements and libraries developing their KM and IM potential</a:t>
            </a:r>
            <a:r>
              <a:rPr lang="en-GB" dirty="0" smtClean="0"/>
              <a:t>.</a:t>
            </a:r>
          </a:p>
          <a:p>
            <a:pPr marL="0" indent="0">
              <a:buNone/>
            </a:pPr>
            <a:r>
              <a:rPr lang="en-GB" dirty="0" smtClean="0"/>
              <a:t>Dion particularly excels in designing </a:t>
            </a:r>
            <a:r>
              <a:rPr lang="en-GB" dirty="0"/>
              <a:t>strategies which have bite and relevance, </a:t>
            </a:r>
            <a:r>
              <a:rPr lang="en-GB" dirty="0" smtClean="0"/>
              <a:t>from strategic </a:t>
            </a:r>
            <a:r>
              <a:rPr lang="en-GB" dirty="0"/>
              <a:t>planning and programme leadership, </a:t>
            </a:r>
            <a:r>
              <a:rPr lang="en-GB" dirty="0" smtClean="0"/>
              <a:t>to in-house </a:t>
            </a:r>
            <a:r>
              <a:rPr lang="en-GB" dirty="0"/>
              <a:t>education and training, coaching and public master classes</a:t>
            </a:r>
            <a:r>
              <a:rPr lang="en-GB" dirty="0" smtClean="0"/>
              <a:t>.</a:t>
            </a:r>
          </a:p>
          <a:p>
            <a:pPr marL="0" indent="0">
              <a:buNone/>
            </a:pPr>
            <a:r>
              <a:rPr lang="en-GB" dirty="0"/>
              <a:t>H</a:t>
            </a:r>
            <a:r>
              <a:rPr lang="en-GB" dirty="0" smtClean="0"/>
              <a:t>is </a:t>
            </a:r>
            <a:r>
              <a:rPr lang="en-GB" dirty="0"/>
              <a:t>"Best Practices in Social Media Governance" </a:t>
            </a:r>
            <a:r>
              <a:rPr lang="en-GB" dirty="0" smtClean="0"/>
              <a:t>is published </a:t>
            </a:r>
            <a:r>
              <a:rPr lang="en-GB" dirty="0"/>
              <a:t>Ark </a:t>
            </a:r>
            <a:r>
              <a:rPr lang="en-GB" dirty="0" smtClean="0"/>
              <a:t>Group.</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425109">
            <a:off x="3836253" y="4296990"/>
            <a:ext cx="1561733" cy="122066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8678" y="5519372"/>
            <a:ext cx="1594338" cy="522203"/>
          </a:xfrm>
          <a:prstGeom prst="rect">
            <a:avLst/>
          </a:prstGeom>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6517" y="4204056"/>
            <a:ext cx="1115891" cy="1576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9692" y="5455740"/>
            <a:ext cx="1860062" cy="432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8836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5687280" cy="976312"/>
          </a:xfrm>
        </p:spPr>
        <p:txBody>
          <a:bodyPr/>
          <a:lstStyle/>
          <a:p>
            <a:r>
              <a:rPr lang="en-GB" dirty="0" smtClean="0"/>
              <a:t>Setting the scene</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8813" y="1458119"/>
            <a:ext cx="3810000" cy="3390900"/>
          </a:xfrm>
        </p:spPr>
      </p:pic>
      <p:sp>
        <p:nvSpPr>
          <p:cNvPr id="4" name="Text Placeholder 3"/>
          <p:cNvSpPr>
            <a:spLocks noGrp="1"/>
          </p:cNvSpPr>
          <p:nvPr>
            <p:ph type="body" sz="half" idx="2"/>
          </p:nvPr>
        </p:nvSpPr>
        <p:spPr>
          <a:xfrm>
            <a:off x="2589212" y="1598614"/>
            <a:ext cx="3869777" cy="3801818"/>
          </a:xfrm>
        </p:spPr>
        <p:txBody>
          <a:bodyPr>
            <a:normAutofit fontScale="92500" lnSpcReduction="20000"/>
          </a:bodyPr>
          <a:lstStyle/>
          <a:p>
            <a:pPr marL="285750" indent="-285750">
              <a:buFont typeface="Arial" panose="020B0604020202020204" pitchFamily="34" charset="0"/>
              <a:buChar char="•"/>
            </a:pPr>
            <a:r>
              <a:rPr lang="en-GB" dirty="0" smtClean="0"/>
              <a:t>Innovation and disruption now </a:t>
            </a:r>
            <a:r>
              <a:rPr lang="en-GB" dirty="0" smtClean="0"/>
              <a:t>critical in a landscape of unprecedented </a:t>
            </a:r>
            <a:r>
              <a:rPr lang="en-GB" dirty="0" smtClean="0"/>
              <a:t>change and opportunity.</a:t>
            </a:r>
            <a:endParaRPr lang="en-GB" dirty="0" smtClean="0"/>
          </a:p>
          <a:p>
            <a:pPr marL="285750" indent="-285750">
              <a:buFont typeface="Arial" panose="020B0604020202020204" pitchFamily="34" charset="0"/>
              <a:buChar char="•"/>
            </a:pPr>
            <a:r>
              <a:rPr lang="en-GB" dirty="0" smtClean="0"/>
              <a:t>In this complex landscape, knowledge sharing is fundamental to effective performance, values and sustainable achievement.</a:t>
            </a:r>
          </a:p>
          <a:p>
            <a:pPr marL="285750" indent="-285750">
              <a:buFont typeface="Arial" panose="020B0604020202020204" pitchFamily="34" charset="0"/>
              <a:buChar char="•"/>
            </a:pPr>
            <a:r>
              <a:rPr lang="en-GB" dirty="0" smtClean="0"/>
              <a:t>Sharing knowledge may be ‘baked into’ human DNA, but plenty evidence suggests that knowledge sharing is far from ‘baked into’ the business.</a:t>
            </a:r>
          </a:p>
          <a:p>
            <a:pPr marL="285750" indent="-285750">
              <a:buFont typeface="Arial" panose="020B0604020202020204" pitchFamily="34" charset="0"/>
              <a:buChar char="•"/>
            </a:pPr>
            <a:r>
              <a:rPr lang="en-GB" dirty="0" smtClean="0"/>
              <a:t>How can knowledge sharing be made more effective?</a:t>
            </a:r>
          </a:p>
          <a:p>
            <a:pPr marL="285750" indent="-285750">
              <a:buFont typeface="Arial" panose="020B0604020202020204" pitchFamily="34" charset="0"/>
              <a:buChar char="•"/>
            </a:pPr>
            <a:r>
              <a:rPr lang="en-GB" dirty="0" smtClean="0"/>
              <a:t>Developing a strategy for effective knowledge sharing is, of course, contingent to individual contexts and circumstances - </a:t>
            </a:r>
            <a:r>
              <a:rPr lang="en-GB" i="1" dirty="0" smtClean="0"/>
              <a:t>but</a:t>
            </a:r>
            <a:r>
              <a:rPr lang="en-GB" dirty="0" smtClean="0"/>
              <a:t> there is </a:t>
            </a:r>
            <a:r>
              <a:rPr lang="en-GB" b="1" dirty="0" smtClean="0"/>
              <a:t>one common issue</a:t>
            </a:r>
            <a:r>
              <a:rPr lang="en-GB" dirty="0" smtClean="0"/>
              <a:t>:</a:t>
            </a:r>
          </a:p>
        </p:txBody>
      </p:sp>
      <p:sp>
        <p:nvSpPr>
          <p:cNvPr id="6" name="TextBox 5"/>
          <p:cNvSpPr txBox="1"/>
          <p:nvPr/>
        </p:nvSpPr>
        <p:spPr>
          <a:xfrm>
            <a:off x="2829157" y="5470778"/>
            <a:ext cx="8182707" cy="738664"/>
          </a:xfrm>
          <a:prstGeom prst="rect">
            <a:avLst/>
          </a:prstGeom>
          <a:noFill/>
        </p:spPr>
        <p:txBody>
          <a:bodyPr wrap="square" rtlCol="0">
            <a:spAutoFit/>
          </a:bodyPr>
          <a:lstStyle/>
          <a:p>
            <a:r>
              <a:rPr lang="en-GB" sz="1400" i="1" dirty="0" smtClean="0"/>
              <a:t>People </a:t>
            </a:r>
            <a:r>
              <a:rPr lang="en-GB" sz="1400" i="1" dirty="0"/>
              <a:t>know far more than they know that they </a:t>
            </a:r>
            <a:r>
              <a:rPr lang="en-GB" sz="1400" i="1" dirty="0" smtClean="0"/>
              <a:t>know</a:t>
            </a:r>
            <a:r>
              <a:rPr lang="en-GB" sz="1400" i="1" dirty="0"/>
              <a:t>.</a:t>
            </a:r>
            <a:endParaRPr lang="en-GB" sz="1400" i="1" dirty="0" smtClean="0"/>
          </a:p>
          <a:p>
            <a:r>
              <a:rPr lang="en-GB" sz="1400" i="1" dirty="0" smtClean="0"/>
              <a:t>How can </a:t>
            </a:r>
            <a:r>
              <a:rPr lang="en-GB" sz="1400" i="1" dirty="0"/>
              <a:t>people share what they don’t know that they know? </a:t>
            </a:r>
            <a:endParaRPr lang="en-GB" sz="1400" i="1" dirty="0" smtClean="0"/>
          </a:p>
          <a:p>
            <a:r>
              <a:rPr lang="en-GB" sz="1400" i="1" dirty="0" smtClean="0"/>
              <a:t>How does it work?</a:t>
            </a:r>
            <a:endParaRPr lang="en-GB" dirty="0"/>
          </a:p>
        </p:txBody>
      </p:sp>
    </p:spTree>
    <p:extLst>
      <p:ext uri="{BB962C8B-B14F-4D97-AF65-F5344CB8AC3E}">
        <p14:creationId xmlns:p14="http://schemas.microsoft.com/office/powerpoint/2010/main" val="2942326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212" y="446088"/>
            <a:ext cx="5530973" cy="976312"/>
          </a:xfrm>
        </p:spPr>
        <p:txBody>
          <a:bodyPr/>
          <a:lstStyle/>
          <a:p>
            <a:r>
              <a:rPr lang="en-GB" dirty="0" smtClean="0"/>
              <a:t>Here’s the science bit…5:95</a:t>
            </a:r>
            <a:endParaRPr lang="en-GB" dirty="0"/>
          </a:p>
        </p:txBody>
      </p:sp>
      <p:sp>
        <p:nvSpPr>
          <p:cNvPr id="6" name="Text Placeholder 5"/>
          <p:cNvSpPr>
            <a:spLocks noGrp="1"/>
          </p:cNvSpPr>
          <p:nvPr>
            <p:ph type="body" sz="half" idx="2"/>
          </p:nvPr>
        </p:nvSpPr>
        <p:spPr/>
        <p:txBody>
          <a:bodyPr>
            <a:normAutofit fontScale="92500" lnSpcReduction="20000"/>
          </a:bodyPr>
          <a:lstStyle/>
          <a:p>
            <a:pPr marL="285750" indent="-285750">
              <a:buFont typeface="Arial" panose="020B0604020202020204" pitchFamily="34" charset="0"/>
              <a:buChar char="•"/>
            </a:pPr>
            <a:r>
              <a:rPr lang="en-GB" dirty="0" smtClean="0"/>
              <a:t>Research in the neurosciences supports the view that you are consciously aware of your actions only 5% of the average day. </a:t>
            </a:r>
            <a:endParaRPr lang="en-GB" dirty="0"/>
          </a:p>
          <a:p>
            <a:pPr marL="285750" indent="-285750">
              <a:buFont typeface="Arial" panose="020B0604020202020204" pitchFamily="34" charset="0"/>
              <a:buChar char="•"/>
            </a:pPr>
            <a:r>
              <a:rPr lang="en-GB" dirty="0" smtClean="0"/>
              <a:t>This suggests that 95% of what you know – what you act on - is not normally or easily available to conscious awareness.</a:t>
            </a:r>
          </a:p>
          <a:p>
            <a:pPr marL="285750" indent="-285750">
              <a:buFont typeface="Arial" panose="020B0604020202020204" pitchFamily="34" charset="0"/>
              <a:buChar char="•"/>
            </a:pPr>
            <a:r>
              <a:rPr lang="en-GB" dirty="0" smtClean="0"/>
              <a:t>Conventional strategies and practices in organizational knowledge sharing mostly only directly address, capture, codify and distribute </a:t>
            </a:r>
            <a:r>
              <a:rPr lang="en-GB" b="1" i="1" dirty="0" smtClean="0"/>
              <a:t>a fraction </a:t>
            </a:r>
            <a:r>
              <a:rPr lang="en-GB" dirty="0" smtClean="0"/>
              <a:t>of actual knowledge.</a:t>
            </a:r>
          </a:p>
          <a:p>
            <a:pPr marL="285750" indent="-285750">
              <a:buFont typeface="Arial" panose="020B0604020202020204" pitchFamily="34" charset="0"/>
              <a:buChar char="•"/>
            </a:pPr>
            <a:r>
              <a:rPr lang="en-GB" dirty="0" smtClean="0"/>
              <a:t>The rest remains unavailable</a:t>
            </a:r>
            <a:r>
              <a:rPr lang="en-GB" dirty="0"/>
              <a:t> </a:t>
            </a:r>
            <a:r>
              <a:rPr lang="en-GB" dirty="0" smtClean="0"/>
              <a:t>and unshared. </a:t>
            </a:r>
          </a:p>
          <a:p>
            <a:pPr marL="285750" indent="-285750">
              <a:buFont typeface="Arial" panose="020B0604020202020204" pitchFamily="34" charset="0"/>
              <a:buChar char="•"/>
            </a:pPr>
            <a:r>
              <a:rPr lang="en-GB" dirty="0" smtClean="0"/>
              <a:t>But, research in cognitive psychology – evidenced in the findings of Lesley’s research spread over 5 years - supports the claim that this kind of knowledge – </a:t>
            </a:r>
            <a:r>
              <a:rPr lang="en-GB" b="1" dirty="0" smtClean="0"/>
              <a:t>tacit knowing </a:t>
            </a:r>
            <a:r>
              <a:rPr lang="en-GB" dirty="0" smtClean="0"/>
              <a:t>– influences what we do, what we think and how we behave.</a:t>
            </a:r>
            <a:endParaRPr lang="en-GB"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66312" y="1422400"/>
            <a:ext cx="3847668" cy="3847668"/>
          </a:xfrm>
        </p:spPr>
      </p:pic>
      <p:sp>
        <p:nvSpPr>
          <p:cNvPr id="10" name="TextBox 9"/>
          <p:cNvSpPr txBox="1"/>
          <p:nvPr/>
        </p:nvSpPr>
        <p:spPr>
          <a:xfrm>
            <a:off x="2751513" y="5943600"/>
            <a:ext cx="7962467" cy="307777"/>
          </a:xfrm>
          <a:prstGeom prst="rect">
            <a:avLst/>
          </a:prstGeom>
          <a:noFill/>
        </p:spPr>
        <p:txBody>
          <a:bodyPr wrap="square" rtlCol="0">
            <a:spAutoFit/>
          </a:bodyPr>
          <a:lstStyle/>
          <a:p>
            <a:r>
              <a:rPr lang="en-GB" sz="1400" i="1" dirty="0" smtClean="0"/>
              <a:t>Tacit </a:t>
            </a:r>
            <a:r>
              <a:rPr lang="en-GB" sz="1400" i="1" dirty="0" smtClean="0"/>
              <a:t>knowing makes explicit knowing and knowledge actionable</a:t>
            </a:r>
            <a:r>
              <a:rPr lang="en-GB" sz="1400" i="1" dirty="0" smtClean="0"/>
              <a:t>.</a:t>
            </a:r>
            <a:endParaRPr lang="en-GB" sz="1400" i="1" dirty="0" smtClean="0"/>
          </a:p>
        </p:txBody>
      </p:sp>
    </p:spTree>
    <p:extLst>
      <p:ext uri="{BB962C8B-B14F-4D97-AF65-F5344CB8AC3E}">
        <p14:creationId xmlns:p14="http://schemas.microsoft.com/office/powerpoint/2010/main" val="3450694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5:95 – how is this?</a:t>
            </a:r>
            <a:endParaRPr lang="en-GB" dirty="0"/>
          </a:p>
        </p:txBody>
      </p:sp>
      <p:sp>
        <p:nvSpPr>
          <p:cNvPr id="6" name="Text Placeholder 5"/>
          <p:cNvSpPr>
            <a:spLocks noGrp="1"/>
          </p:cNvSpPr>
          <p:nvPr>
            <p:ph type="body" sz="half" idx="2"/>
          </p:nvPr>
        </p:nvSpPr>
        <p:spPr>
          <a:xfrm>
            <a:off x="2589212" y="1598613"/>
            <a:ext cx="3505199" cy="4051910"/>
          </a:xfrm>
        </p:spPr>
        <p:txBody>
          <a:bodyPr>
            <a:normAutofit fontScale="92500" lnSpcReduction="10000"/>
          </a:bodyPr>
          <a:lstStyle/>
          <a:p>
            <a:pPr marL="285750" indent="-285750">
              <a:buFont typeface="Arial" panose="020B0604020202020204" pitchFamily="34" charset="0"/>
              <a:buChar char="•"/>
            </a:pPr>
            <a:r>
              <a:rPr lang="en-GB" dirty="0" smtClean="0"/>
              <a:t>Human consciousness is limited:</a:t>
            </a:r>
          </a:p>
          <a:p>
            <a:pPr marL="742950" lvl="1" indent="-285750">
              <a:buFont typeface="Arial" panose="020B0604020202020204" pitchFamily="34" charset="0"/>
              <a:buChar char="•"/>
            </a:pPr>
            <a:r>
              <a:rPr lang="en-GB" dirty="0" smtClean="0"/>
              <a:t>We can only cope with so much cognitive load at any given time – what used to be called the ‘magic 7 +/- 2 rule’;</a:t>
            </a:r>
          </a:p>
          <a:p>
            <a:pPr marL="742950" lvl="1" indent="-285750">
              <a:buFont typeface="Arial" panose="020B0604020202020204" pitchFamily="34" charset="0"/>
              <a:buChar char="•"/>
            </a:pPr>
            <a:r>
              <a:rPr lang="en-GB" dirty="0" smtClean="0"/>
              <a:t>Working memory is – let’s face it – pretty limited</a:t>
            </a:r>
            <a:r>
              <a:rPr lang="en-GB" dirty="0"/>
              <a:t> </a:t>
            </a:r>
            <a:r>
              <a:rPr lang="en-GB" dirty="0" smtClean="0"/>
              <a:t>if we can’t retain more than between 5 to 9 things in our heads at any one time!</a:t>
            </a:r>
          </a:p>
          <a:p>
            <a:pPr marL="285750" indent="-285750">
              <a:buFont typeface="Arial" panose="020B0604020202020204" pitchFamily="34" charset="0"/>
              <a:buChar char="•"/>
            </a:pPr>
            <a:r>
              <a:rPr lang="en-GB" dirty="0" smtClean="0"/>
              <a:t>Consequently, the human ability to unconsciously (implicitly) learn through assimilating information from the environment - without awareness - is critical to normal everyday action and functioning – making sense of the world.</a:t>
            </a:r>
          </a:p>
          <a:p>
            <a:pPr marL="285750" indent="-285750">
              <a:buFont typeface="Arial" panose="020B0604020202020204" pitchFamily="34" charset="0"/>
              <a:buChar char="•"/>
            </a:pPr>
            <a:r>
              <a:rPr lang="en-GB" dirty="0" smtClean="0"/>
              <a:t>If you had to rely on conscious awareness all of the time, you’d probably never get out of bed!</a:t>
            </a:r>
          </a:p>
          <a:p>
            <a:pPr marL="742950" lvl="1" indent="-285750">
              <a:buFont typeface="Arial" panose="020B0604020202020204" pitchFamily="34" charset="0"/>
              <a:buChar char="•"/>
            </a:pPr>
            <a:endParaRPr lang="en-GB"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66312" y="1422400"/>
            <a:ext cx="3847668" cy="3847668"/>
          </a:xfrm>
        </p:spPr>
      </p:pic>
      <p:sp>
        <p:nvSpPr>
          <p:cNvPr id="10" name="TextBox 9"/>
          <p:cNvSpPr txBox="1"/>
          <p:nvPr/>
        </p:nvSpPr>
        <p:spPr>
          <a:xfrm>
            <a:off x="2751513" y="5943600"/>
            <a:ext cx="7962467" cy="523220"/>
          </a:xfrm>
          <a:prstGeom prst="rect">
            <a:avLst/>
          </a:prstGeom>
          <a:noFill/>
        </p:spPr>
        <p:txBody>
          <a:bodyPr wrap="square" rtlCol="0">
            <a:spAutoFit/>
          </a:bodyPr>
          <a:lstStyle/>
          <a:p>
            <a:r>
              <a:rPr lang="en-GB" sz="1400" i="1" dirty="0"/>
              <a:t>T</a:t>
            </a:r>
            <a:r>
              <a:rPr lang="en-GB" sz="1400" i="1" dirty="0" smtClean="0"/>
              <a:t>acit </a:t>
            </a:r>
            <a:r>
              <a:rPr lang="en-GB" sz="1400" i="1" dirty="0" smtClean="0"/>
              <a:t>knowing provides the ‘code’ to make explicit knowledge </a:t>
            </a:r>
            <a:r>
              <a:rPr lang="en-GB" sz="1400" i="1" dirty="0" smtClean="0"/>
              <a:t>actionable</a:t>
            </a:r>
            <a:r>
              <a:rPr lang="en-GB" sz="1400" i="1" dirty="0" smtClean="0"/>
              <a:t>, and to make sense of the world.</a:t>
            </a:r>
            <a:endParaRPr lang="en-GB" sz="1400" i="1" dirty="0" smtClean="0"/>
          </a:p>
        </p:txBody>
      </p:sp>
    </p:spTree>
    <p:extLst>
      <p:ext uri="{BB962C8B-B14F-4D97-AF65-F5344CB8AC3E}">
        <p14:creationId xmlns:p14="http://schemas.microsoft.com/office/powerpoint/2010/main" val="1403349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4817428" cy="976312"/>
          </a:xfrm>
        </p:spPr>
        <p:txBody>
          <a:bodyPr/>
          <a:lstStyle/>
          <a:p>
            <a:r>
              <a:rPr lang="en-GB" dirty="0" smtClean="0"/>
              <a:t>This is what we’re talking about</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8813" y="1248569"/>
            <a:ext cx="3810000" cy="3810000"/>
          </a:xfrm>
        </p:spPr>
      </p:pic>
      <p:sp>
        <p:nvSpPr>
          <p:cNvPr id="4" name="Text Placeholder 3"/>
          <p:cNvSpPr>
            <a:spLocks noGrp="1"/>
          </p:cNvSpPr>
          <p:nvPr>
            <p:ph type="body" sz="half" idx="2"/>
          </p:nvPr>
        </p:nvSpPr>
        <p:spPr/>
        <p:txBody>
          <a:bodyPr>
            <a:normAutofit/>
          </a:bodyPr>
          <a:lstStyle/>
          <a:p>
            <a:pPr marL="285750" indent="-285750">
              <a:buFont typeface="Arial" panose="020B0604020202020204" pitchFamily="34" charset="0"/>
              <a:buChar char="•"/>
            </a:pPr>
            <a:r>
              <a:rPr lang="en-GB" dirty="0" smtClean="0"/>
              <a:t>Recognition moments….</a:t>
            </a:r>
          </a:p>
          <a:p>
            <a:r>
              <a:rPr lang="en-GB" i="1" dirty="0" smtClean="0"/>
              <a:t>We’ve all had them – a moment when you suddenly realise that you </a:t>
            </a:r>
            <a:r>
              <a:rPr lang="en-GB" b="1" i="1" dirty="0" smtClean="0"/>
              <a:t>already know </a:t>
            </a:r>
            <a:r>
              <a:rPr lang="en-GB" i="1" dirty="0" smtClean="0"/>
              <a:t>something that someone is telling you, or while you’re reading a book, for instance. </a:t>
            </a:r>
            <a:r>
              <a:rPr lang="en-GB" b="1" i="1" dirty="0" smtClean="0"/>
              <a:t>But you didn’t know that you knew</a:t>
            </a:r>
            <a:r>
              <a:rPr lang="en-GB" i="1" dirty="0" smtClean="0"/>
              <a:t>!</a:t>
            </a:r>
          </a:p>
          <a:p>
            <a:r>
              <a:rPr lang="en-GB" i="1" dirty="0" smtClean="0"/>
              <a:t>Often called ‘déjà vu’, these are moments when something triggers connection to tacit knowing, bringing </a:t>
            </a:r>
            <a:r>
              <a:rPr lang="en-GB" b="1" i="1" dirty="0" smtClean="0"/>
              <a:t>previously unacknowledged knowledge </a:t>
            </a:r>
            <a:r>
              <a:rPr lang="en-GB" i="1" dirty="0" smtClean="0"/>
              <a:t>into conscious thought.</a:t>
            </a:r>
          </a:p>
          <a:p>
            <a:r>
              <a:rPr lang="en-GB" i="1" dirty="0" smtClean="0"/>
              <a:t>That is one of the reasons why </a:t>
            </a:r>
            <a:r>
              <a:rPr lang="en-GB" b="1" i="1" dirty="0" smtClean="0"/>
              <a:t>social proximity </a:t>
            </a:r>
            <a:r>
              <a:rPr lang="en-GB" i="1" dirty="0" smtClean="0"/>
              <a:t>is important to smart knowledge sharing. It also underlines the importance of both </a:t>
            </a:r>
            <a:r>
              <a:rPr lang="en-GB" b="1" i="1" dirty="0" smtClean="0"/>
              <a:t>social context </a:t>
            </a:r>
            <a:r>
              <a:rPr lang="en-GB" i="1" dirty="0" smtClean="0"/>
              <a:t>and </a:t>
            </a:r>
            <a:r>
              <a:rPr lang="en-GB" b="1" i="1" dirty="0" smtClean="0"/>
              <a:t>relationships</a:t>
            </a:r>
            <a:r>
              <a:rPr lang="en-GB" i="1" dirty="0" smtClean="0"/>
              <a:t>.</a:t>
            </a:r>
          </a:p>
          <a:p>
            <a:pPr marL="742950" lvl="1" indent="-285750">
              <a:buFont typeface="Arial" panose="020B0604020202020204" pitchFamily="34" charset="0"/>
              <a:buChar char="•"/>
            </a:pPr>
            <a:endParaRPr lang="en-GB" dirty="0" smtClean="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6" name="TextBox 5"/>
          <p:cNvSpPr txBox="1"/>
          <p:nvPr/>
        </p:nvSpPr>
        <p:spPr>
          <a:xfrm>
            <a:off x="2751513" y="5943600"/>
            <a:ext cx="7962467" cy="307777"/>
          </a:xfrm>
          <a:prstGeom prst="rect">
            <a:avLst/>
          </a:prstGeom>
          <a:noFill/>
        </p:spPr>
        <p:txBody>
          <a:bodyPr wrap="square" rtlCol="0">
            <a:spAutoFit/>
          </a:bodyPr>
          <a:lstStyle/>
          <a:p>
            <a:r>
              <a:rPr lang="en-GB" sz="1400" i="1" dirty="0" smtClean="0"/>
              <a:t>So now you know, does it matter?</a:t>
            </a:r>
            <a:endParaRPr lang="en-GB" sz="1400" i="1" dirty="0"/>
          </a:p>
        </p:txBody>
      </p:sp>
    </p:spTree>
    <p:extLst>
      <p:ext uri="{BB962C8B-B14F-4D97-AF65-F5344CB8AC3E}">
        <p14:creationId xmlns:p14="http://schemas.microsoft.com/office/powerpoint/2010/main" val="55521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4817428" cy="976312"/>
          </a:xfrm>
        </p:spPr>
        <p:txBody>
          <a:bodyPr/>
          <a:lstStyle/>
          <a:p>
            <a:r>
              <a:rPr lang="en-GB" i="1" dirty="0" smtClean="0"/>
              <a:t>Why</a:t>
            </a:r>
            <a:r>
              <a:rPr lang="en-GB" dirty="0" smtClean="0"/>
              <a:t> it </a:t>
            </a:r>
            <a:r>
              <a:rPr lang="en-GB" dirty="0" smtClean="0"/>
              <a:t>matters</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8813" y="1248569"/>
            <a:ext cx="3810000" cy="3810000"/>
          </a:xfrm>
        </p:spPr>
      </p:pic>
      <p:sp>
        <p:nvSpPr>
          <p:cNvPr id="4" name="Text Placeholder 3"/>
          <p:cNvSpPr>
            <a:spLocks noGrp="1"/>
          </p:cNvSpPr>
          <p:nvPr>
            <p:ph type="body" sz="half" idx="2"/>
          </p:nvPr>
        </p:nvSpPr>
        <p:spPr/>
        <p:txBody>
          <a:bodyPr>
            <a:normAutofit/>
          </a:bodyPr>
          <a:lstStyle/>
          <a:p>
            <a:pPr marL="285750" indent="-285750">
              <a:buFont typeface="Arial" panose="020B0604020202020204" pitchFamily="34" charset="0"/>
              <a:buChar char="•"/>
            </a:pPr>
            <a:r>
              <a:rPr lang="en-GB" dirty="0" smtClean="0"/>
              <a:t>In the course of their work and practice, people acquire a vast amount of tacit knowledge.</a:t>
            </a:r>
          </a:p>
          <a:p>
            <a:pPr marL="285750" indent="-285750">
              <a:buFont typeface="Arial" panose="020B0604020202020204" pitchFamily="34" charset="0"/>
              <a:buChar char="•"/>
            </a:pPr>
            <a:r>
              <a:rPr lang="en-GB" dirty="0" smtClean="0"/>
              <a:t>Some of this is concerned with everyday mundane activities.</a:t>
            </a:r>
          </a:p>
          <a:p>
            <a:pPr marL="285750" indent="-285750">
              <a:buFont typeface="Arial" panose="020B0604020202020204" pitchFamily="34" charset="0"/>
              <a:buChar char="•"/>
            </a:pPr>
            <a:r>
              <a:rPr lang="en-GB" dirty="0" smtClean="0"/>
              <a:t>But a great deal is specific to their work. The source of their expertise and value to the business.</a:t>
            </a:r>
          </a:p>
          <a:p>
            <a:pPr marL="285750" indent="-285750">
              <a:buFont typeface="Arial" panose="020B0604020202020204" pitchFamily="34" charset="0"/>
              <a:buChar char="•"/>
            </a:pPr>
            <a:r>
              <a:rPr lang="en-GB" dirty="0" smtClean="0"/>
              <a:t>If asked to describe what they do in their work, this is not the kind of stuff that will readily come to mind.</a:t>
            </a:r>
          </a:p>
          <a:p>
            <a:pPr marL="285750" indent="-285750">
              <a:buFont typeface="Arial" panose="020B0604020202020204" pitchFamily="34" charset="0"/>
              <a:buChar char="•"/>
            </a:pPr>
            <a:r>
              <a:rPr lang="en-GB" i="1" dirty="0" smtClean="0"/>
              <a:t>But</a:t>
            </a:r>
            <a:r>
              <a:rPr lang="en-GB" dirty="0" smtClean="0"/>
              <a:t>, by paying attention to – by analysing – what people say, we can directly see how people think, and how they make sense of their world. Their tacit knowing.</a:t>
            </a:r>
            <a:endParaRPr lang="en-GB" dirty="0"/>
          </a:p>
          <a:p>
            <a:pPr marL="285750" indent="-285750">
              <a:buFont typeface="Arial" panose="020B0604020202020204" pitchFamily="34" charset="0"/>
              <a:buChar char="•"/>
            </a:pPr>
            <a:endParaRPr lang="en-GB" dirty="0"/>
          </a:p>
        </p:txBody>
      </p:sp>
      <p:sp>
        <p:nvSpPr>
          <p:cNvPr id="6" name="TextBox 5"/>
          <p:cNvSpPr txBox="1"/>
          <p:nvPr/>
        </p:nvSpPr>
        <p:spPr>
          <a:xfrm>
            <a:off x="2751513" y="5943600"/>
            <a:ext cx="7962467" cy="523220"/>
          </a:xfrm>
          <a:prstGeom prst="rect">
            <a:avLst/>
          </a:prstGeom>
          <a:noFill/>
        </p:spPr>
        <p:txBody>
          <a:bodyPr wrap="square" rtlCol="0">
            <a:spAutoFit/>
          </a:bodyPr>
          <a:lstStyle/>
          <a:p>
            <a:r>
              <a:rPr lang="en-GB" sz="1400" i="1" dirty="0" smtClean="0"/>
              <a:t>External </a:t>
            </a:r>
            <a:r>
              <a:rPr lang="en-GB" sz="1400" i="1" dirty="0" smtClean="0"/>
              <a:t>stimuli can act like a magnet for tacit </a:t>
            </a:r>
            <a:r>
              <a:rPr lang="en-GB" sz="1400" i="1" dirty="0" smtClean="0"/>
              <a:t>knowledge - next, some examples of how this works.</a:t>
            </a:r>
            <a:endParaRPr lang="en-GB" sz="1400" i="1" dirty="0" smtClean="0"/>
          </a:p>
        </p:txBody>
      </p:sp>
    </p:spTree>
    <p:extLst>
      <p:ext uri="{BB962C8B-B14F-4D97-AF65-F5344CB8AC3E}">
        <p14:creationId xmlns:p14="http://schemas.microsoft.com/office/powerpoint/2010/main" val="932672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446088"/>
            <a:ext cx="8229601" cy="976312"/>
          </a:xfrm>
        </p:spPr>
        <p:txBody>
          <a:bodyPr/>
          <a:lstStyle/>
          <a:p>
            <a:r>
              <a:rPr lang="en-GB" dirty="0" smtClean="0"/>
              <a:t>Smart knowledge sharing: Case 1</a:t>
            </a:r>
            <a:endParaRPr lang="en-GB" dirty="0"/>
          </a:p>
        </p:txBody>
      </p:sp>
      <p:sp>
        <p:nvSpPr>
          <p:cNvPr id="4" name="Text Placeholder 3"/>
          <p:cNvSpPr>
            <a:spLocks noGrp="1"/>
          </p:cNvSpPr>
          <p:nvPr>
            <p:ph type="body" sz="half" idx="2"/>
          </p:nvPr>
        </p:nvSpPr>
        <p:spPr>
          <a:xfrm>
            <a:off x="2589212" y="1598613"/>
            <a:ext cx="3505199" cy="3622064"/>
          </a:xfrm>
        </p:spPr>
        <p:txBody>
          <a:bodyPr>
            <a:normAutofit/>
          </a:bodyPr>
          <a:lstStyle/>
          <a:p>
            <a:r>
              <a:rPr lang="en-GB" sz="1200" dirty="0" smtClean="0"/>
              <a:t>You head a team of talented people from a range of different disciplines – e.g., a multidisciplinary team in healthcare – and you need them to work together more effectively by sharing more of what they know. It is important to avoid / break down disciplinary silo thinking.</a:t>
            </a:r>
          </a:p>
          <a:p>
            <a:r>
              <a:rPr lang="en-GB" sz="1200" b="1" dirty="0" smtClean="0"/>
              <a:t>Solution</a:t>
            </a:r>
            <a:r>
              <a:rPr lang="en-GB" sz="1200" dirty="0" smtClean="0"/>
              <a:t>:</a:t>
            </a:r>
          </a:p>
          <a:p>
            <a:r>
              <a:rPr lang="en-GB" sz="1200" i="1" dirty="0" smtClean="0"/>
              <a:t>Table a subject for group discussion. Have everyone assume the role of someone else on the team. Then engage the group in discussion of the subject. Gauge the discussion, and at the right moment, ask all to assume their real roles, and have the team discuss each others’ perspectives. Record the meeting for subsequent analysis.</a:t>
            </a:r>
          </a:p>
          <a:p>
            <a:endParaRPr lang="en-GB" dirty="0"/>
          </a:p>
        </p:txBody>
      </p:sp>
      <p:sp>
        <p:nvSpPr>
          <p:cNvPr id="6" name="TextBox 5"/>
          <p:cNvSpPr txBox="1"/>
          <p:nvPr/>
        </p:nvSpPr>
        <p:spPr>
          <a:xfrm>
            <a:off x="2685011" y="5302770"/>
            <a:ext cx="8028969" cy="830997"/>
          </a:xfrm>
          <a:prstGeom prst="rect">
            <a:avLst/>
          </a:prstGeom>
          <a:noFill/>
        </p:spPr>
        <p:txBody>
          <a:bodyPr wrap="square" rtlCol="0">
            <a:spAutoFit/>
          </a:bodyPr>
          <a:lstStyle/>
          <a:p>
            <a:r>
              <a:rPr lang="en-GB" sz="1200" b="1" dirty="0" smtClean="0"/>
              <a:t>Stimulus</a:t>
            </a:r>
            <a:r>
              <a:rPr lang="en-GB" sz="1200" dirty="0" smtClean="0"/>
              <a:t>: The stimulus is hearing another talk around your own role which taps into levels of detail and ‘forgotten’ knowledge that you didn’t know you had, or had discounted as irrelevant. </a:t>
            </a:r>
            <a:r>
              <a:rPr lang="en-GB" sz="1200" b="1" dirty="0" smtClean="0"/>
              <a:t>Analysis: </a:t>
            </a:r>
            <a:r>
              <a:rPr lang="en-GB" sz="1200" dirty="0" smtClean="0"/>
              <a:t>Meeting talk is analysed for psychological action and consequence and the outcomes discussed openly with the team. </a:t>
            </a:r>
            <a:r>
              <a:rPr lang="en-GB" sz="1200" b="1" dirty="0" smtClean="0"/>
              <a:t>Result: </a:t>
            </a:r>
            <a:r>
              <a:rPr lang="en-GB" sz="1200" dirty="0"/>
              <a:t>G</a:t>
            </a:r>
            <a:r>
              <a:rPr lang="en-GB" sz="1200" dirty="0" smtClean="0"/>
              <a:t>reater mutual understanding and more in-depth exchange of knowledge.</a:t>
            </a:r>
            <a:endParaRPr lang="en-GB" sz="1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8813" y="1724819"/>
            <a:ext cx="3810000" cy="2857500"/>
          </a:xfrm>
        </p:spPr>
      </p:pic>
    </p:spTree>
    <p:extLst>
      <p:ext uri="{BB962C8B-B14F-4D97-AF65-F5344CB8AC3E}">
        <p14:creationId xmlns:p14="http://schemas.microsoft.com/office/powerpoint/2010/main" val="178785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446088"/>
            <a:ext cx="8229601" cy="976312"/>
          </a:xfrm>
        </p:spPr>
        <p:txBody>
          <a:bodyPr/>
          <a:lstStyle/>
          <a:p>
            <a:r>
              <a:rPr lang="en-GB" dirty="0" smtClean="0"/>
              <a:t>Smart knowledge sharing: Case 2</a:t>
            </a:r>
            <a:endParaRPr lang="en-GB" dirty="0"/>
          </a:p>
        </p:txBody>
      </p:sp>
      <p:sp>
        <p:nvSpPr>
          <p:cNvPr id="4" name="Text Placeholder 3"/>
          <p:cNvSpPr>
            <a:spLocks noGrp="1"/>
          </p:cNvSpPr>
          <p:nvPr>
            <p:ph type="body" sz="half" idx="2"/>
          </p:nvPr>
        </p:nvSpPr>
        <p:spPr/>
        <p:txBody>
          <a:bodyPr>
            <a:normAutofit/>
          </a:bodyPr>
          <a:lstStyle/>
          <a:p>
            <a:r>
              <a:rPr lang="en-GB" sz="1200" dirty="0" smtClean="0"/>
              <a:t>A key member of the team is retiring, or leaving for another role. You have a succession plan in place but you are concerned to ensure that you are able to capture as much of this person’s knowledge as you can – including the knowledge they don’t know they know!</a:t>
            </a:r>
          </a:p>
          <a:p>
            <a:r>
              <a:rPr lang="en-GB" sz="1200" b="1" dirty="0" smtClean="0"/>
              <a:t>Solution</a:t>
            </a:r>
            <a:r>
              <a:rPr lang="en-GB" sz="1200" dirty="0" smtClean="0"/>
              <a:t>: </a:t>
            </a:r>
          </a:p>
          <a:p>
            <a:r>
              <a:rPr lang="en-GB" sz="1200" i="1" dirty="0" smtClean="0"/>
              <a:t>Conduct a series of structured one-to-one interviews. In the first, reverse the roles so that the key expert becomes the question-asker, and the interviewer assumes the role of the key person. At the next, present the results of the first interview in the form of a narrative, and discuss each part carefully with the key expert. Repeat this over two or three more sessions, particularly looking for ‘trigger points’ in the dialogue. Meetings recorded for subsequent analysis.</a:t>
            </a:r>
          </a:p>
          <a:p>
            <a:endParaRPr lang="en-GB" dirty="0"/>
          </a:p>
        </p:txBody>
      </p:sp>
      <p:sp>
        <p:nvSpPr>
          <p:cNvPr id="6" name="TextBox 5"/>
          <p:cNvSpPr txBox="1"/>
          <p:nvPr/>
        </p:nvSpPr>
        <p:spPr>
          <a:xfrm>
            <a:off x="2685011" y="5607555"/>
            <a:ext cx="8028969" cy="1015663"/>
          </a:xfrm>
          <a:prstGeom prst="rect">
            <a:avLst/>
          </a:prstGeom>
          <a:noFill/>
        </p:spPr>
        <p:txBody>
          <a:bodyPr wrap="square" rtlCol="0">
            <a:spAutoFit/>
          </a:bodyPr>
          <a:lstStyle/>
          <a:p>
            <a:r>
              <a:rPr lang="en-GB" sz="1200" b="1" dirty="0" smtClean="0"/>
              <a:t>Stimulus</a:t>
            </a:r>
            <a:r>
              <a:rPr lang="en-GB" sz="1200" dirty="0" smtClean="0"/>
              <a:t>: The role reversal and subsequent narrative development serve to generate and build recall trigger points which dig into the kinds of detailed emotionally-based knowledge often not easily available to conscious recollection. </a:t>
            </a:r>
            <a:r>
              <a:rPr lang="en-GB" sz="1200" b="1" dirty="0" smtClean="0"/>
              <a:t>Analysis: </a:t>
            </a:r>
            <a:r>
              <a:rPr lang="en-GB" sz="1200" dirty="0" smtClean="0"/>
              <a:t>Identifies key triggers points. </a:t>
            </a:r>
            <a:r>
              <a:rPr lang="en-GB" sz="1200" b="1" dirty="0" smtClean="0"/>
              <a:t>Result: </a:t>
            </a:r>
            <a:r>
              <a:rPr lang="en-GB" sz="1200" dirty="0"/>
              <a:t>Y</a:t>
            </a:r>
            <a:r>
              <a:rPr lang="en-GB" sz="1200" dirty="0" smtClean="0"/>
              <a:t>ou are able to build a detailed portfolio of knowledge specific to the experiences, expertise and job knowledge possessed by the individual.</a:t>
            </a:r>
            <a:endParaRPr lang="en-GB" sz="1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8813" y="1724819"/>
            <a:ext cx="3810000" cy="2857500"/>
          </a:xfrm>
        </p:spPr>
      </p:pic>
    </p:spTree>
    <p:extLst>
      <p:ext uri="{BB962C8B-B14F-4D97-AF65-F5344CB8AC3E}">
        <p14:creationId xmlns:p14="http://schemas.microsoft.com/office/powerpoint/2010/main" val="37254733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1445</TotalTime>
  <Words>1705</Words>
  <Application>Microsoft Office PowerPoint</Application>
  <PresentationFormat>Custom</PresentationFormat>
  <Paragraphs>97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Smart Knowledge Sharing</vt:lpstr>
      <vt:lpstr>About the authors</vt:lpstr>
      <vt:lpstr>Setting the scene</vt:lpstr>
      <vt:lpstr>Here’s the science bit…5:95</vt:lpstr>
      <vt:lpstr>5:95 – how is this?</vt:lpstr>
      <vt:lpstr>This is what we’re talking about</vt:lpstr>
      <vt:lpstr>Why it matters</vt:lpstr>
      <vt:lpstr>Smart knowledge sharing: Case 1</vt:lpstr>
      <vt:lpstr>Smart knowledge sharing: Case 2</vt:lpstr>
      <vt:lpstr>Smart knowledge sharing: Case 3</vt:lpstr>
      <vt:lpstr>Smart Knowledge Sharing</vt:lpstr>
      <vt:lpstr>Smart Knowledge Sharing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Knowledge Sharing</dc:title>
  <dc:creator>Lesley</dc:creator>
  <cp:lastModifiedBy>Lesley</cp:lastModifiedBy>
  <cp:revision>59</cp:revision>
  <dcterms:created xsi:type="dcterms:W3CDTF">2015-11-13T10:05:48Z</dcterms:created>
  <dcterms:modified xsi:type="dcterms:W3CDTF">2016-01-05T09:20:57Z</dcterms:modified>
  <cp:contentStatus/>
</cp:coreProperties>
</file>