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60" autoAdjust="0"/>
  </p:normalViewPr>
  <p:slideViewPr>
    <p:cSldViewPr>
      <p:cViewPr>
        <p:scale>
          <a:sx n="78" d="100"/>
          <a:sy n="78" d="100"/>
        </p:scale>
        <p:origin x="-114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5D678-CA56-4CC3-A4D6-991207050B8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4F393-FE17-4459-9606-4879AA59D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Paper has appendix with summaries of the 14 studies.. Not entirely completed</a:t>
            </a:r>
          </a:p>
          <a:p>
            <a:r>
              <a:rPr lang="en-US" dirty="0" smtClean="0"/>
              <a:t>Paper has glossary</a:t>
            </a:r>
            <a:r>
              <a:rPr lang="en-US" baseline="0" dirty="0" smtClean="0"/>
              <a:t> of terms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F393-FE17-4459-9606-4879AA59DE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30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is this a good representative</a:t>
            </a:r>
            <a:r>
              <a:rPr lang="en-US" baseline="0" dirty="0" smtClean="0"/>
              <a:t> sample? Does it capture what has been done in various agencies/evaluation departments?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F393-FE17-4459-9606-4879AA59DE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1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F393-FE17-4459-9606-4879AA59DE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7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Strategic directions better in</a:t>
            </a:r>
            <a:r>
              <a:rPr lang="en-US" baseline="0" dirty="0" smtClean="0"/>
              <a:t> some agencies than others..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F393-FE17-4459-9606-4879AA59DE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02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Need for better listening and responding to demand for KPS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Need for more explicit knowledge strategies in MDBs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Need for better ways to exert quality control in knowledge generation, and monitor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Need for findings (better) ways to measure results / impact of knowledge work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Need for better ways of sharing knowledge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F393-FE17-4459-9606-4879AA59DE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61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what types of knowledge do MDBs have comparative advantage?</a:t>
            </a:r>
          </a:p>
          <a:p>
            <a:r>
              <a:rPr lang="en-US" dirty="0" smtClean="0"/>
              <a:t>How is that best generated? ESW, TA, TC, use of consultants?</a:t>
            </a:r>
          </a:p>
          <a:p>
            <a:r>
              <a:rPr lang="en-US" dirty="0" smtClean="0"/>
              <a:t>Separate institutes, knowledge departments and/or embedded in operational departments?</a:t>
            </a:r>
          </a:p>
          <a:p>
            <a:r>
              <a:rPr lang="en-US" dirty="0" smtClean="0"/>
              <a:t>How can MDBs collaborate better in knowledge generation and sharing?</a:t>
            </a:r>
          </a:p>
          <a:p>
            <a:r>
              <a:rPr lang="en-US" dirty="0" smtClean="0"/>
              <a:t>How can MDBs share knowledge most efficiently?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F393-FE17-4459-9606-4879AA59DE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3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9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0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8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4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9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2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03D79-A941-4D53-920E-C505CE28CFE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36FF-3704-4BF3-948A-CB954D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33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Knowledge Generation and Sharing by MDBs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700" dirty="0" smtClean="0">
                <a:solidFill>
                  <a:schemeClr val="tx1"/>
                </a:solidFill>
              </a:rPr>
              <a:t>Evidence from Evaluation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ECG meeting 24 Oct 2013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109970"/>
            <a:ext cx="787400" cy="748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4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for the paper: 14 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550486"/>
              </p:ext>
            </p:extLst>
          </p:nvPr>
        </p:nvGraphicFramePr>
        <p:xfrm>
          <a:off x="609600" y="1371600"/>
          <a:ext cx="8077200" cy="4800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536"/>
                <a:gridCol w="591834"/>
                <a:gridCol w="655883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Institution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indent="2794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Name of </a:t>
                      </a:r>
                      <a:r>
                        <a:rPr lang="fr-FR" sz="1400" dirty="0" err="1">
                          <a:effectLst/>
                        </a:rPr>
                        <a:t>evaluation</a:t>
                      </a:r>
                      <a:r>
                        <a:rPr lang="fr-FR" sz="1400" dirty="0">
                          <a:effectLst/>
                        </a:rPr>
                        <a:t> (and </a:t>
                      </a:r>
                      <a:r>
                        <a:rPr lang="fr-FR" sz="1400" dirty="0" err="1">
                          <a:effectLst/>
                        </a:rPr>
                        <a:t>evaluation</a:t>
                      </a:r>
                      <a:r>
                        <a:rPr lang="fr-FR" sz="1400" dirty="0">
                          <a:effectLst/>
                        </a:rPr>
                        <a:t> unit)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1930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AfDB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Review of the African Development Bank’s Economic and Sector Work (2005−2010). Operations Evaluation Department (OPEV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3302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AsDB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Knowledge Products and Services: Building a Stronger Knowledge Institution. Special Evaluation Study, Independent Evaluation </a:t>
                      </a:r>
                      <a:r>
                        <a:rPr lang="en-US" sz="1200" dirty="0" smtClean="0">
                          <a:effectLst/>
                        </a:rPr>
                        <a:t>Department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3505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AsDB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Performance of the </a:t>
                      </a:r>
                      <a:r>
                        <a:rPr lang="en-US" sz="1200" dirty="0" err="1">
                          <a:effectLst/>
                        </a:rPr>
                        <a:t>AsDBI</a:t>
                      </a:r>
                      <a:r>
                        <a:rPr lang="en-US" sz="1200" dirty="0">
                          <a:effectLst/>
                        </a:rPr>
                        <a:t>: Research, Capacity Building and Training, and Outreach and Knowledge Management, Independent Evaluation </a:t>
                      </a:r>
                      <a:r>
                        <a:rPr lang="en-US" sz="1200" dirty="0" smtClean="0">
                          <a:effectLst/>
                        </a:rPr>
                        <a:t>Department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ECG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Evaluating Technical Assistance: Taking Stock of the Practices of International Financial </a:t>
                      </a:r>
                      <a:r>
                        <a:rPr lang="en-US" sz="1200" dirty="0" smtClean="0">
                          <a:effectLst/>
                        </a:rPr>
                        <a:t>Institutions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IDB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Evaluation of the IDB's Studies (RE-323). Office of Evaluation and </a:t>
                      </a:r>
                      <a:r>
                        <a:rPr lang="en-US" sz="1200" dirty="0" smtClean="0">
                          <a:effectLst/>
                        </a:rPr>
                        <a:t>Oversight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IFAD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IFAD’s institutional efficiency and efficiency of IFAD-funded operations Corporate-level evaluation, Independent Office of Evaluation of </a:t>
                      </a:r>
                      <a:r>
                        <a:rPr lang="en-US" sz="1200" dirty="0" smtClean="0">
                          <a:effectLst/>
                        </a:rPr>
                        <a:t>IFAD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2133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IMF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Research at the IMF: Relevance and Utilization. Independent Evaluation Office (IEO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World Bank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Knowledge-Based Country Programs, An Evaluation of the World Bank Group Experience. Independent Evaluation Group (IEG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World Bank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Matrix System at Work, An Evaluation of the World Bank’s Organizational Effectiveness – Chapter 3: The Promise of a Knowledge Bank (pages 41-65). Independent Evaluation Group (IEG),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2207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World Bank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State of World Bank Knowledge Services: Knowledge for </a:t>
                      </a:r>
                      <a:r>
                        <a:rPr lang="en-US" sz="1200" dirty="0" smtClean="0">
                          <a:effectLst/>
                        </a:rPr>
                        <a:t>Development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312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World Bank Institute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Using Knowledge Exchange for Capacity Development: What Works in Global Practice? Three case studies in assessment of knowledge exchange programs using a results-focused methodology (with the Korea Development Institute)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World Bank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Evaluation of knowledge for Private Sector Development. Independent Evaluation Group (IEG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: an Independent Evaluation of IFC’s Development Results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World Bank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Using Knowledge to Improve Development Effectiveness, An Evaluation of World Bank Economic and Sector Work and Technical Assistance, 2000–2006. Independent Evaluation Group (IEG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  <a:tr h="2207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World Bank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Sharing Knowledge: Innovations and Remaining Challenges. Operations Evaluation Department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5195" marR="5519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542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8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85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6108700"/>
            <a:ext cx="785813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3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Areas of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bank concept came up in 1990s</a:t>
            </a:r>
          </a:p>
          <a:p>
            <a:r>
              <a:rPr lang="en-US" dirty="0" smtClean="0"/>
              <a:t>Funding for KPS increased over the years</a:t>
            </a:r>
          </a:p>
          <a:p>
            <a:r>
              <a:rPr lang="en-US" dirty="0" smtClean="0"/>
              <a:t>KPS architecture improved in many banks although a lot remains to be done</a:t>
            </a:r>
          </a:p>
          <a:p>
            <a:r>
              <a:rPr lang="en-US" dirty="0" smtClean="0"/>
              <a:t>KPS increased a lot; somewhat </a:t>
            </a:r>
            <a:r>
              <a:rPr lang="en-US" dirty="0" err="1" smtClean="0"/>
              <a:t>adhoc</a:t>
            </a:r>
            <a:endParaRPr lang="en-US" dirty="0" smtClean="0"/>
          </a:p>
          <a:p>
            <a:r>
              <a:rPr lang="en-US" dirty="0" smtClean="0"/>
              <a:t>Knowledge brokering expanded</a:t>
            </a:r>
          </a:p>
          <a:p>
            <a:r>
              <a:rPr lang="en-US" dirty="0" smtClean="0"/>
              <a:t>Progress unsatisfactory overall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6108700"/>
            <a:ext cx="785813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5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Lack of uniform interpretation of KM </a:t>
            </a:r>
          </a:p>
          <a:p>
            <a:r>
              <a:rPr lang="en-US" dirty="0"/>
              <a:t>W</a:t>
            </a:r>
            <a:r>
              <a:rPr lang="en-US" dirty="0" smtClean="0"/>
              <a:t>eak strategic directions</a:t>
            </a:r>
          </a:p>
          <a:p>
            <a:r>
              <a:rPr lang="en-US" dirty="0" smtClean="0"/>
              <a:t>Supply driven approach</a:t>
            </a:r>
          </a:p>
          <a:p>
            <a:r>
              <a:rPr lang="en-US" dirty="0" smtClean="0"/>
              <a:t>Insufficient capturing of tacit knowledge in operations</a:t>
            </a:r>
          </a:p>
          <a:p>
            <a:r>
              <a:rPr lang="en-US" dirty="0" smtClean="0"/>
              <a:t>Silos in HQ, and weak flow of knowledge from and to field offices</a:t>
            </a:r>
          </a:p>
          <a:p>
            <a:r>
              <a:rPr lang="en-US" dirty="0" smtClean="0"/>
              <a:t>Weak flow of knowledge from beneficiaries back to HQ and into KPS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6096000"/>
            <a:ext cx="785813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3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 </a:t>
            </a:r>
            <a:r>
              <a:rPr lang="en-US" dirty="0" smtClean="0"/>
              <a:t>Customize </a:t>
            </a:r>
            <a:r>
              <a:rPr lang="en-US" dirty="0"/>
              <a:t>according to specific client needs</a:t>
            </a:r>
            <a:endParaRPr lang="en-US" sz="4000" dirty="0"/>
          </a:p>
          <a:p>
            <a:r>
              <a:rPr lang="en-US" dirty="0"/>
              <a:t> </a:t>
            </a:r>
            <a:r>
              <a:rPr lang="en-US" dirty="0" smtClean="0"/>
              <a:t>Create </a:t>
            </a:r>
            <a:r>
              <a:rPr lang="en-US" dirty="0"/>
              <a:t>more knowledge that is operationally relevant </a:t>
            </a:r>
            <a:endParaRPr lang="en-US" sz="4000" dirty="0"/>
          </a:p>
          <a:p>
            <a:r>
              <a:rPr lang="en-US" dirty="0"/>
              <a:t> </a:t>
            </a:r>
            <a:r>
              <a:rPr lang="en-US" dirty="0" smtClean="0"/>
              <a:t>Improve </a:t>
            </a:r>
            <a:r>
              <a:rPr lang="en-US" dirty="0"/>
              <a:t>the overall quality and coordination of knowledge products and services</a:t>
            </a:r>
            <a:endParaRPr lang="en-US" sz="4000" dirty="0"/>
          </a:p>
          <a:p>
            <a:r>
              <a:rPr lang="en-US" dirty="0"/>
              <a:t> </a:t>
            </a:r>
            <a:r>
              <a:rPr lang="en-US" dirty="0" smtClean="0"/>
              <a:t>Assign </a:t>
            </a:r>
            <a:r>
              <a:rPr lang="en-US" dirty="0"/>
              <a:t>clear indicators to monitor knowledge management effectiveness </a:t>
            </a:r>
            <a:endParaRPr lang="en-US" sz="4000" dirty="0"/>
          </a:p>
          <a:p>
            <a:r>
              <a:rPr lang="en-US" dirty="0"/>
              <a:t> </a:t>
            </a:r>
            <a:r>
              <a:rPr lang="en-US" dirty="0" smtClean="0"/>
              <a:t>Use </a:t>
            </a:r>
            <a:r>
              <a:rPr lang="en-US" dirty="0"/>
              <a:t>the new technologies to </a:t>
            </a:r>
            <a:r>
              <a:rPr lang="en-US" dirty="0" smtClean="0"/>
              <a:t>analyze data </a:t>
            </a:r>
            <a:r>
              <a:rPr lang="en-US" dirty="0"/>
              <a:t>according to the needs of the various audiences</a:t>
            </a:r>
            <a:endParaRPr lang="en-US" sz="4000" dirty="0"/>
          </a:p>
          <a:p>
            <a:r>
              <a:rPr lang="en-US" dirty="0"/>
              <a:t> </a:t>
            </a:r>
            <a:r>
              <a:rPr lang="en-US" dirty="0" smtClean="0"/>
              <a:t>Better </a:t>
            </a:r>
            <a:r>
              <a:rPr lang="en-US" dirty="0"/>
              <a:t>capture </a:t>
            </a:r>
            <a:r>
              <a:rPr lang="en-US" dirty="0" smtClean="0"/>
              <a:t>emerging issues </a:t>
            </a:r>
            <a:r>
              <a:rPr lang="en-US" dirty="0"/>
              <a:t>that </a:t>
            </a:r>
            <a:r>
              <a:rPr lang="en-US" dirty="0" smtClean="0"/>
              <a:t>need </a:t>
            </a:r>
            <a:r>
              <a:rPr lang="en-US" dirty="0"/>
              <a:t>special attention</a:t>
            </a:r>
            <a:endParaRPr lang="en-US" sz="4000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6108700"/>
            <a:ext cx="785813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58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version after your comments</a:t>
            </a:r>
          </a:p>
          <a:p>
            <a:r>
              <a:rPr lang="en-US" dirty="0" smtClean="0"/>
              <a:t>More discussion of what worked?</a:t>
            </a:r>
          </a:p>
          <a:p>
            <a:r>
              <a:rPr lang="en-US" dirty="0" smtClean="0"/>
              <a:t>Decision on publishing as ECG product in next ECG meeting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6108700"/>
            <a:ext cx="785813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9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622</Words>
  <Application>Microsoft Office PowerPoint</Application>
  <PresentationFormat>On-screen Show (4:3)</PresentationFormat>
  <Paragraphs>96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Knowledge Generation and Sharing by MDBs</vt:lpstr>
      <vt:lpstr>Basis for the paper: 14 studies</vt:lpstr>
      <vt:lpstr>Findings: Areas of Progress</vt:lpstr>
      <vt:lpstr>Findings: gaps</vt:lpstr>
      <vt:lpstr>Areas for Improvement</vt:lpstr>
      <vt:lpstr>What is next?</vt:lpstr>
    </vt:vector>
  </TitlesOfParts>
  <Company>Asian Development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Generation and Sharing by MDBs</dc:title>
  <dc:creator>Walter A. M. Kolkma</dc:creator>
  <cp:lastModifiedBy>Therese</cp:lastModifiedBy>
  <cp:revision>19</cp:revision>
  <dcterms:created xsi:type="dcterms:W3CDTF">2013-10-21T13:48:54Z</dcterms:created>
  <dcterms:modified xsi:type="dcterms:W3CDTF">2013-10-24T03:24:11Z</dcterms:modified>
</cp:coreProperties>
</file>