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259" r:id="rId4"/>
    <p:sldId id="257" r:id="rId5"/>
    <p:sldId id="258" r:id="rId6"/>
    <p:sldId id="260" r:id="rId7"/>
    <p:sldId id="261" r:id="rId8"/>
    <p:sldId id="264" r:id="rId9"/>
    <p:sldId id="265" r:id="rId10"/>
    <p:sldId id="272" r:id="rId11"/>
    <p:sldId id="271" r:id="rId12"/>
    <p:sldId id="274" r:id="rId13"/>
    <p:sldId id="266" r:id="rId14"/>
    <p:sldId id="267" r:id="rId15"/>
    <p:sldId id="262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AD12D-4D9A-4004-BF81-ED6F42388A3C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4AE87-B00C-4C1B-B37E-A80802F9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2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know</a:t>
            </a:r>
            <a:r>
              <a:rPr lang="en-US" baseline="0" dirty="0" smtClean="0"/>
              <a:t> this doesn’t always happen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4AE87-B00C-4C1B-B37E-A80802F96A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77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Accounting principles</a:t>
            </a:r>
            <a:r>
              <a:rPr lang="en-US" baseline="0" dirty="0" smtClean="0"/>
              <a:t> always apply. Some times something is inadvertently left in a budget and its not an allowable expense. Chances are it won’t become an allowable expense just because it was budgeted.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4AE87-B00C-4C1B-B37E-A80802F96A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53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each one and show on-line examples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4AE87-B00C-4C1B-B37E-A80802F96A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19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PI/PD</a:t>
            </a:r>
            <a:r>
              <a:rPr lang="en-US" baseline="0" dirty="0" smtClean="0"/>
              <a:t> do not have access to on-line reports; stumbling blocks to reconciling?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4AE87-B00C-4C1B-B37E-A80802F96A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21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4AE87-B00C-4C1B-B37E-A80802F96A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80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each one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4AE87-B00C-4C1B-B37E-A80802F96A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0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58D0-CC80-4064-BA1B-261E986F58CF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A5EA-1AA4-411F-9A2E-E481BE9EF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5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58D0-CC80-4064-BA1B-261E986F58CF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A5EA-1AA4-411F-9A2E-E481BE9EF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5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58D0-CC80-4064-BA1B-261E986F58CF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A5EA-1AA4-411F-9A2E-E481BE9EF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5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58D0-CC80-4064-BA1B-261E986F58CF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A5EA-1AA4-411F-9A2E-E481BE9EF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58D0-CC80-4064-BA1B-261E986F58CF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A5EA-1AA4-411F-9A2E-E481BE9EF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58D0-CC80-4064-BA1B-261E986F58CF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A5EA-1AA4-411F-9A2E-E481BE9EF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58D0-CC80-4064-BA1B-261E986F58CF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A5EA-1AA4-411F-9A2E-E481BE9EF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7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58D0-CC80-4064-BA1B-261E986F58CF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A5EA-1AA4-411F-9A2E-E481BE9EF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5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58D0-CC80-4064-BA1B-261E986F58CF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A5EA-1AA4-411F-9A2E-E481BE9EF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2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58D0-CC80-4064-BA1B-261E986F58CF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A5EA-1AA4-411F-9A2E-E481BE9EF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7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358D0-CC80-4064-BA1B-261E986F58CF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A5EA-1AA4-411F-9A2E-E481BE9EF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0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358D0-CC80-4064-BA1B-261E986F58CF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7A5EA-1AA4-411F-9A2E-E481BE9EF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6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.edu/rsp/budget-developme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253413" cy="572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October 2013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Grant Group Meeting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Presented by: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Lori and Nancy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Office of Research &amp;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 Sponsored Programs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721435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66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752600" y="2133600"/>
            <a:ext cx="5943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1200" y="2743200"/>
            <a:ext cx="2743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8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304625" y="-152614313"/>
            <a:ext cx="311753250" cy="31208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152225" y="-152461913"/>
            <a:ext cx="311753250" cy="31208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830"/>
            <a:ext cx="6483756" cy="649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81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5562600" cy="561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8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Reports and Reconciliation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GCAFS </a:t>
            </a:r>
          </a:p>
          <a:p>
            <a:r>
              <a:rPr lang="en-US" dirty="0"/>
              <a:t> </a:t>
            </a:r>
            <a:r>
              <a:rPr lang="en-US" dirty="0" smtClean="0"/>
              <a:t>On-line reports</a:t>
            </a:r>
          </a:p>
          <a:p>
            <a:r>
              <a:rPr lang="en-US" dirty="0" smtClean="0"/>
              <a:t>Do you use a shadow system???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7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318212"/>
            <a:ext cx="5431029" cy="61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00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Re-Budgeting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Sometimes prior permission is needed when re-budgeting. Sometimes permission is not needed.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u="sng" dirty="0" smtClean="0"/>
              <a:t>Certain costs </a:t>
            </a:r>
            <a:r>
              <a:rPr lang="en-US" dirty="0" smtClean="0"/>
              <a:t>such as participant and F&amp;A need prior approval. </a:t>
            </a:r>
          </a:p>
          <a:p>
            <a:pPr marL="0" indent="0">
              <a:buNone/>
            </a:pPr>
            <a:r>
              <a:rPr lang="en-US" i="1" u="sng" dirty="0" smtClean="0"/>
              <a:t>Amount</a:t>
            </a:r>
            <a:r>
              <a:rPr lang="en-US" dirty="0" smtClean="0"/>
              <a:t> being re-budgeted might need  prior approval. </a:t>
            </a:r>
          </a:p>
          <a:p>
            <a:pPr marL="0" indent="0">
              <a:buNone/>
            </a:pPr>
            <a:r>
              <a:rPr lang="en-US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579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Resources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NSPA</a:t>
            </a:r>
          </a:p>
          <a:p>
            <a:pPr marL="0" indent="0" algn="ctr">
              <a:buNone/>
            </a:pPr>
            <a:r>
              <a:rPr lang="en-US" dirty="0" smtClean="0"/>
              <a:t>Contract</a:t>
            </a:r>
          </a:p>
          <a:p>
            <a:pPr marL="0" indent="0" algn="ctr">
              <a:buNone/>
            </a:pPr>
            <a:r>
              <a:rPr lang="en-US" dirty="0" smtClean="0"/>
              <a:t>RSP Staff</a:t>
            </a:r>
          </a:p>
          <a:p>
            <a:pPr marL="0" indent="0" algn="ctr">
              <a:buNone/>
            </a:pPr>
            <a:r>
              <a:rPr lang="en-US" dirty="0" smtClean="0"/>
              <a:t>Sponsor RFP</a:t>
            </a:r>
          </a:p>
          <a:p>
            <a:pPr marL="0" indent="0" algn="ctr">
              <a:buNone/>
            </a:pPr>
            <a:r>
              <a:rPr lang="en-US" dirty="0" smtClean="0"/>
              <a:t>Website</a:t>
            </a:r>
          </a:p>
          <a:p>
            <a:pPr marL="0" indent="0" algn="ctr">
              <a:buNone/>
            </a:pPr>
            <a:r>
              <a:rPr lang="en-US" dirty="0" smtClean="0"/>
              <a:t>A-21</a:t>
            </a:r>
          </a:p>
          <a:p>
            <a:pPr marL="0" indent="0" algn="ctr">
              <a:buNone/>
            </a:pPr>
            <a:r>
              <a:rPr lang="en-US" dirty="0" smtClean="0"/>
              <a:t>UNI Office of Business Operations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6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THANK YOU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2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61744"/>
            <a:ext cx="8305800" cy="265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5401" y="475129"/>
            <a:ext cx="8151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</a:rPr>
              <a:t>Budgeting for better or worse… </a:t>
            </a:r>
            <a:endParaRPr lang="en-US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5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In a perfect world…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PI/PD shares project budgets with you prior to submission…</a:t>
            </a:r>
          </a:p>
          <a:p>
            <a:r>
              <a:rPr lang="en-US" dirty="0" smtClean="0"/>
              <a:t>Accounts are established and budgets are spent to the penny…</a:t>
            </a:r>
          </a:p>
          <a:p>
            <a:r>
              <a:rPr lang="en-US" dirty="0" smtClean="0"/>
              <a:t>Nothing ever gets posted to the wrong account… </a:t>
            </a:r>
          </a:p>
          <a:p>
            <a:r>
              <a:rPr lang="en-US" dirty="0" smtClean="0"/>
              <a:t>Your PI/PD never purchases anything without telling you first…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Budget Basics – major line items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Personnel</a:t>
            </a:r>
          </a:p>
          <a:p>
            <a:pPr lvl="1"/>
            <a:r>
              <a:rPr lang="en-US" dirty="0" smtClean="0"/>
              <a:t>Fringe Benefits</a:t>
            </a:r>
          </a:p>
          <a:p>
            <a:pPr lvl="1"/>
            <a:r>
              <a:rPr lang="en-US" dirty="0" smtClean="0"/>
              <a:t>Travel</a:t>
            </a:r>
          </a:p>
          <a:p>
            <a:pPr lvl="1"/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Materials and Supplies</a:t>
            </a:r>
          </a:p>
          <a:p>
            <a:pPr lvl="1"/>
            <a:r>
              <a:rPr lang="en-US" dirty="0" smtClean="0"/>
              <a:t>Contractual</a:t>
            </a:r>
          </a:p>
          <a:p>
            <a:pPr lvl="1"/>
            <a:r>
              <a:rPr lang="en-US" dirty="0" smtClean="0"/>
              <a:t>Construction</a:t>
            </a:r>
          </a:p>
          <a:p>
            <a:pPr lvl="1"/>
            <a:r>
              <a:rPr lang="en-US" dirty="0" smtClean="0"/>
              <a:t>Participant Costs</a:t>
            </a:r>
          </a:p>
          <a:p>
            <a:pPr lvl="1"/>
            <a:r>
              <a:rPr lang="en-US" dirty="0" smtClean="0"/>
              <a:t>F&amp;A (Indirect Costs)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86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Line Item vs. Detailed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Travel…..$11,180.00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38762843"/>
              </p:ext>
            </p:extLst>
          </p:nvPr>
        </p:nvGraphicFramePr>
        <p:xfrm>
          <a:off x="3657600" y="1676400"/>
          <a:ext cx="5257800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401"/>
                <a:gridCol w="643331"/>
                <a:gridCol w="219898"/>
                <a:gridCol w="2014828"/>
                <a:gridCol w="265928"/>
                <a:gridCol w="431007"/>
                <a:gridCol w="25400"/>
                <a:gridCol w="300607"/>
                <a:gridCol w="558016"/>
                <a:gridCol w="737384"/>
              </a:tblGrid>
              <a:tr h="30869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TRAVEL 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sng" strike="noStrike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317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Airfare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From :  Waterloo To: DC ; 1 of people * 1 trips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$700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317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Waterloo to Tallahassee 1 person 2 trips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$1,600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5163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Waterloo to TBD domestic conference locations 1 person 3 trips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$2,400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58108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Lodging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 of people * 5 nights 2 trips to Tallahassee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$1,500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317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 person 4 conferences (DC+3) 4 nights each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$2,200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317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. </a:t>
                      </a:r>
                      <a:r>
                        <a:rPr lang="en-US" sz="1400" u="none" strike="noStrike" dirty="0">
                          <a:effectLst/>
                        </a:rPr>
                        <a:t>Meals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 of people * 32 of days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$1,280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59990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Mileage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From: To:   ; # trips * # Roundtrip Miles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317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Registration (estimates SRSM 400, ARA 200, Campbell 300)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$900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5163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local transportation (taxis to and from airports @$100 per trip)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$600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317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SUBTOTAL - DOMESTIC TRAVEL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$11,180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9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Line Item vs Detailed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Other Direct Costs…$53,200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48879095"/>
              </p:ext>
            </p:extLst>
          </p:nvPr>
        </p:nvGraphicFramePr>
        <p:xfrm>
          <a:off x="5257800" y="1676397"/>
          <a:ext cx="3429001" cy="4193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583"/>
                <a:gridCol w="472870"/>
                <a:gridCol w="1642602"/>
                <a:gridCol w="179978"/>
                <a:gridCol w="163615"/>
                <a:gridCol w="729353"/>
              </a:tblGrid>
              <a:tr h="26158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OTHER DIRECT COSTS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6158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Materials and Supplies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67698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Laptop, software, hard drives, back up drives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2,500 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6158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Items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 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5132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Publication/Documentation/Dissemination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500 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6158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Consultants (External to UNI)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50,000 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6158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Computer Services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 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6158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Subawards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52150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Grad. Assist. Tuition 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 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5132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Postage, Telephone, Gen. Services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200 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6158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Other </a:t>
                      </a:r>
                      <a:r>
                        <a:rPr lang="en-US" sz="1400" u="none" strike="noStrike" dirty="0">
                          <a:effectLst/>
                        </a:rPr>
                        <a:t>- list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 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6158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SUBTOTAL</a:t>
                      </a:r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$53,200 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63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Budget Justification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Narrative for the numbers…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is important </a:t>
            </a:r>
            <a:r>
              <a:rPr lang="en-US" dirty="0" smtClean="0"/>
              <a:t>when </a:t>
            </a:r>
            <a:r>
              <a:rPr lang="en-US" dirty="0" smtClean="0"/>
              <a:t>clarification is needed.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3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85" y="838200"/>
            <a:ext cx="8533854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20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These are the budgets of our lives…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3"/>
              </a:rPr>
              <a:t>Internal budget </a:t>
            </a:r>
            <a:endParaRPr lang="en-US" dirty="0" smtClean="0"/>
          </a:p>
          <a:p>
            <a:r>
              <a:rPr lang="en-US" dirty="0" smtClean="0"/>
              <a:t>Proposal budget (sponsor format/categories)</a:t>
            </a:r>
          </a:p>
          <a:p>
            <a:r>
              <a:rPr lang="en-US" dirty="0" smtClean="0"/>
              <a:t>Contract budget (might incorporate proposal budget)</a:t>
            </a:r>
          </a:p>
          <a:p>
            <a:r>
              <a:rPr lang="en-US" dirty="0" smtClean="0"/>
              <a:t>NSPA </a:t>
            </a:r>
          </a:p>
          <a:p>
            <a:r>
              <a:rPr lang="en-US" dirty="0" smtClean="0"/>
              <a:t>GCAFS</a:t>
            </a:r>
          </a:p>
          <a:p>
            <a:r>
              <a:rPr lang="en-US" dirty="0" smtClean="0"/>
              <a:t>Invoice</a:t>
            </a:r>
          </a:p>
          <a:p>
            <a:r>
              <a:rPr lang="en-US" dirty="0" smtClean="0"/>
              <a:t>Shadow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79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454</Words>
  <Application>Microsoft Office PowerPoint</Application>
  <PresentationFormat>On-screen Show (4:3)</PresentationFormat>
  <Paragraphs>130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October 2013 Grant Group Meeting</vt:lpstr>
      <vt:lpstr>PowerPoint Presentation</vt:lpstr>
      <vt:lpstr>In a perfect world…</vt:lpstr>
      <vt:lpstr>Budget Basics – major line items</vt:lpstr>
      <vt:lpstr>Line Item vs. Detailed</vt:lpstr>
      <vt:lpstr>Line Item vs Detailed</vt:lpstr>
      <vt:lpstr>Budget Justification</vt:lpstr>
      <vt:lpstr>PowerPoint Presentation</vt:lpstr>
      <vt:lpstr>These are the budgets of our lives…</vt:lpstr>
      <vt:lpstr>PowerPoint Presentation</vt:lpstr>
      <vt:lpstr>PowerPoint Presentation</vt:lpstr>
      <vt:lpstr>PowerPoint Presentation</vt:lpstr>
      <vt:lpstr>PowerPoint Presentation</vt:lpstr>
      <vt:lpstr>Reports and Reconciliation</vt:lpstr>
      <vt:lpstr>PowerPoint Presentation</vt:lpstr>
      <vt:lpstr>Re-Budgeting</vt:lpstr>
      <vt:lpstr>Resources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Budgets and Budgeting</dc:title>
  <dc:creator>Lori L Miller</dc:creator>
  <cp:lastModifiedBy>Lori L Miller</cp:lastModifiedBy>
  <cp:revision>29</cp:revision>
  <dcterms:created xsi:type="dcterms:W3CDTF">2013-10-24T19:38:56Z</dcterms:created>
  <dcterms:modified xsi:type="dcterms:W3CDTF">2013-10-25T21:32:34Z</dcterms:modified>
</cp:coreProperties>
</file>