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405" r:id="rId4"/>
    <p:sldId id="375" r:id="rId5"/>
    <p:sldId id="377" r:id="rId6"/>
    <p:sldId id="378" r:id="rId7"/>
    <p:sldId id="379" r:id="rId8"/>
    <p:sldId id="407" r:id="rId9"/>
    <p:sldId id="380" r:id="rId10"/>
    <p:sldId id="381" r:id="rId11"/>
    <p:sldId id="401" r:id="rId12"/>
    <p:sldId id="400" r:id="rId13"/>
    <p:sldId id="408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409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402" r:id="rId33"/>
    <p:sldId id="403" r:id="rId34"/>
    <p:sldId id="404" r:id="rId35"/>
    <p:sldId id="37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6339" autoAdjust="0"/>
  </p:normalViewPr>
  <p:slideViewPr>
    <p:cSldViewPr>
      <p:cViewPr varScale="1">
        <p:scale>
          <a:sx n="105" d="100"/>
          <a:sy n="105" d="100"/>
        </p:scale>
        <p:origin x="1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B9973-69FF-4344-8FC4-EA40B35C21D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BB5A0-325C-4D56-ABE0-8BC54F40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4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6F8A-5017-4E1F-910F-A323CB7EFF19}" type="datetime1">
              <a:rPr lang="en-US" smtClean="0"/>
              <a:t>3/12/2015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ACE0-80BA-4ABE-AAAA-DC35491ADBF5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C01A-BFC3-42F3-BC39-AB13ABAC37F8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 rtl="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>
            <a:lvl1pPr algn="just" rtl="0">
              <a:defRPr sz="2800">
                <a:latin typeface="Times New Roman" pitchFamily="18" charset="0"/>
                <a:cs typeface="Times New Roman" pitchFamily="18" charset="0"/>
              </a:defRPr>
            </a:lvl1pPr>
            <a:lvl2pPr algn="just" rtl="0">
              <a:defRPr sz="2800">
                <a:latin typeface="Times New Roman" pitchFamily="18" charset="0"/>
                <a:cs typeface="Times New Roman" pitchFamily="18" charset="0"/>
              </a:defRPr>
            </a:lvl2pPr>
            <a:lvl3pPr algn="just" rtl="0">
              <a:defRPr sz="2400">
                <a:latin typeface="Times New Roman" pitchFamily="18" charset="0"/>
                <a:cs typeface="Times New Roman" pitchFamily="18" charset="0"/>
              </a:defRPr>
            </a:lvl3pPr>
            <a:lvl4pPr algn="just" rtl="0">
              <a:defRPr sz="2400">
                <a:latin typeface="Times New Roman" pitchFamily="18" charset="0"/>
                <a:cs typeface="Times New Roman" pitchFamily="18" charset="0"/>
              </a:defRPr>
            </a:lvl4pPr>
            <a:lvl5pPr algn="just" rtl="0">
              <a:defRPr sz="24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F698-FCF9-486D-A03A-55F25CE3FD25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cs typeface="B Lotus" pitchFamily="2" charset="-7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7784-6F0B-44F4-8173-62A0CC1479B6}" type="datetime1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D12D-BFE2-408B-82EC-C8D6F08D2009}" type="datetime1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8443-D4D8-4FA7-929E-C696149321F4}" type="datetime1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54B-85CA-4C3B-910A-514B192B02CC}" type="datetime1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247E-7791-4F01-8675-264674B43357}" type="datetime1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8421-A135-4F67-8EB7-ECC705E39E85}" type="datetime1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F458-D326-4D0E-BB7B-782062275D82}" type="datetime1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0490BC-0487-42D3-93B7-F606A5DC5E31}" type="datetime1">
              <a:rPr lang="en-US" smtClean="0"/>
              <a:t>3/12/2015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B Nazanin" pitchFamily="2" charset="-78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4" y="3062514"/>
            <a:ext cx="8951212" cy="1052286"/>
          </a:xfrm>
        </p:spPr>
        <p:txBody>
          <a:bodyPr>
            <a:noAutofit/>
          </a:bodyPr>
          <a:lstStyle/>
          <a:p>
            <a:pPr algn="ctr" rtl="1"/>
            <a:r>
              <a:rPr lang="en-US" sz="6600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a:rPr>
              <a:t>Decision Tree</a:t>
            </a:r>
            <a:endParaRPr lang="en-US" sz="16600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" y="4112342"/>
            <a:ext cx="7854696" cy="688258"/>
          </a:xfr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rtl="0">
              <a:spcBef>
                <a:spcPct val="0"/>
              </a:spcBef>
            </a:pPr>
            <a:r>
              <a:rPr lang="en-US" sz="32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</a:rPr>
              <a:t>Mohammad Ali </a:t>
            </a:r>
            <a:r>
              <a:rPr lang="en-US" sz="3200" b="1" dirty="0" err="1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</a:rPr>
              <a:t>Keyvanrad</a:t>
            </a:r>
            <a:endParaRPr lang="fa-IR" sz="3200" b="1" dirty="0" smtClean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4794" y="569594"/>
            <a:ext cx="5814412" cy="92333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en-US"/>
            </a:defPPr>
            <a:lvl1pPr lvl="0" algn="r">
              <a:spcBef>
                <a:spcPct val="0"/>
              </a:spcBef>
              <a:defRPr sz="5400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latin typeface="1169Win2" pitchFamily="2" charset="0"/>
              <a:cs typeface="B Nazanin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2752" y="1219200"/>
            <a:ext cx="7851648" cy="762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pPr algn="ctr" rtl="1"/>
            <a:r>
              <a:rPr lang="en-US" sz="4400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a:rPr>
              <a:t>Machine Learning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4053" y="609600"/>
            <a:ext cx="7851648" cy="762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pPr algn="ctr" rtl="1"/>
            <a:r>
              <a:rPr lang="en-US" sz="5000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a:rPr>
              <a:t>In the Name of God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7790" y="5334000"/>
            <a:ext cx="7854696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marL="0" marR="45720" indent="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457200" indent="0" algn="ct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0" algn="ct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371600" indent="0" algn="ct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828800" indent="0" algn="ct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ct val="0"/>
              </a:spcBef>
            </a:pPr>
            <a:r>
              <a:rPr lang="en-US" sz="28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</a:rPr>
              <a:t>Thanks to: </a:t>
            </a:r>
            <a:endParaRPr lang="en-US" sz="2800" b="1" dirty="0" smtClean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</a:endParaRPr>
          </a:p>
          <a:p>
            <a:pPr algn="l" rtl="0">
              <a:spcBef>
                <a:spcPct val="0"/>
              </a:spcBef>
            </a:pPr>
            <a:r>
              <a:rPr lang="en-US" sz="28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</a:rPr>
              <a:t>Tom Mitchell (Carnegie Mellon University )</a:t>
            </a:r>
          </a:p>
          <a:p>
            <a:pPr algn="l" rtl="0">
              <a:spcBef>
                <a:spcPct val="0"/>
              </a:spcBef>
            </a:pPr>
            <a:r>
              <a:rPr lang="en-US" sz="28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</a:rPr>
              <a:t>Rich </a:t>
            </a:r>
            <a:r>
              <a:rPr lang="en-US" sz="2800" b="1" dirty="0" err="1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</a:rPr>
              <a:t>Caruana</a:t>
            </a:r>
            <a:r>
              <a:rPr lang="en-US" sz="28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</a:rPr>
              <a:t> (Cornell University)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3117440" y="6457890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0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rPr>
              <a:t>1393-1394 </a:t>
            </a:r>
            <a:r>
              <a:rPr lang="en-US" sz="20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rPr>
              <a:t>(Spring)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3999"/>
            <a:ext cx="7924800" cy="532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3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467600" cy="52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1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8" b="42853"/>
          <a:stretch/>
        </p:blipFill>
        <p:spPr bwMode="auto">
          <a:xfrm>
            <a:off x="685800" y="1676400"/>
            <a:ext cx="8077200" cy="44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4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Decision tree representation</a:t>
            </a:r>
          </a:p>
          <a:p>
            <a:pPr rtl="0"/>
            <a:r>
              <a:rPr lang="en-US" sz="3200" dirty="0" smtClean="0"/>
              <a:t>ID3 learning algorithm</a:t>
            </a:r>
          </a:p>
          <a:p>
            <a:pPr rtl="0"/>
            <a:r>
              <a:rPr lang="en-US" sz="3200" b="1" dirty="0" smtClean="0">
                <a:solidFill>
                  <a:srgbClr val="FF0000"/>
                </a:solidFill>
              </a:rPr>
              <a:t>Entropy, Information gain</a:t>
            </a:r>
          </a:p>
          <a:p>
            <a:r>
              <a:rPr lang="en-US" sz="3200" dirty="0" smtClean="0"/>
              <a:t>Issues in decision tree learning</a:t>
            </a:r>
          </a:p>
          <a:p>
            <a:pPr rtl="0"/>
            <a:endParaRPr lang="fa-IR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6019800" cy="5181600"/>
              </a:xfrm>
            </p:spPr>
            <p:txBody>
              <a:bodyPr/>
              <a:lstStyle/>
              <a:p>
                <a:r>
                  <a:rPr lang="en-US" dirty="0" smtClean="0"/>
                  <a:t>Entropy measure the impurity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Or is </a:t>
                </a:r>
                <a:r>
                  <a:rPr lang="en-US" dirty="0"/>
                  <a:t>a measure of the </a:t>
                </a:r>
                <a:r>
                  <a:rPr lang="en-US" dirty="0" smtClean="0"/>
                  <a:t>uncertainty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 a sample of training examples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⊕</m:t>
                        </m:r>
                      </m:sub>
                    </m:sSub>
                  </m:oMath>
                </a14:m>
                <a:r>
                  <a:rPr lang="en-US" dirty="0" smtClean="0"/>
                  <a:t> is the proportion of positive examples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⊝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proportion of </a:t>
                </a:r>
                <a:r>
                  <a:rPr lang="en-US" dirty="0" smtClean="0"/>
                  <a:t>negative examples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6019800" cy="5181600"/>
              </a:xfrm>
              <a:blipFill rotWithShape="1">
                <a:blip r:embed="rId2"/>
                <a:stretch>
                  <a:fillRect l="-1417" t="-1176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6974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17" y="3733801"/>
            <a:ext cx="3011283" cy="311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 H(S) = - \sum_{x \in X} p(x) \log_{2} p(x)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3450"/>
            <a:ext cx="425916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𝐸𝑛𝑡𝑟𝑜𝑝𝑦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latin typeface="Cambria Math"/>
                      </a:rPr>
                      <m:t>)= </m:t>
                    </m:r>
                  </m:oMath>
                </a14:m>
                <a:r>
                  <a:rPr lang="en-US" dirty="0" smtClean="0"/>
                  <a:t>expected number of bits needed to encode class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⊖</m:t>
                    </m:r>
                  </m:oMath>
                </a14:m>
                <a:r>
                  <a:rPr lang="en-US" dirty="0" smtClean="0"/>
                  <a:t>) of randomly drawn member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(under the optimal, shortest-length code)</a:t>
                </a:r>
              </a:p>
              <a:p>
                <a:r>
                  <a:rPr lang="en-US" dirty="0" smtClean="0"/>
                  <a:t>Why?</a:t>
                </a:r>
              </a:p>
              <a:p>
                <a:pPr lvl="1"/>
                <a:r>
                  <a:rPr lang="en-US" dirty="0" smtClean="0"/>
                  <a:t>Information theory: optimal length code assigns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dirty="0" smtClean="0"/>
                  <a:t> bits to message having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117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2643" y="4377192"/>
            <a:ext cx="3103157" cy="23284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81472" y="4746787"/>
                <a:ext cx="31564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72" y="4746787"/>
                <a:ext cx="315644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128" r="-387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373879" y="5198313"/>
                <a:ext cx="22482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𝐸𝑛𝑡𝑟𝑜𝑝𝑦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79" y="5198313"/>
                <a:ext cx="2248243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252" r="-2168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 H(S) = - \sum_{x \in X} p(x) \log_{2} p(x)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1" y="6078684"/>
            <a:ext cx="3448889" cy="5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Expected reduction in entropy due to </a:t>
                </a:r>
                <a:r>
                  <a:rPr lang="en-US" dirty="0"/>
                  <a:t>splitting on an </a:t>
                </a:r>
                <a:r>
                  <a:rPr lang="en-US" dirty="0" smtClean="0"/>
                  <a:t>attribute</a:t>
                </a:r>
              </a:p>
              <a:p>
                <a:endParaRPr lang="en-US" dirty="0"/>
              </a:p>
              <a:p>
                <a:pPr lvl="2"/>
                <a:endParaRPr lang="en-US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𝑉𝑎𝑙𝑢𝑒𝑠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the set of all possible values for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the subset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for which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has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17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86" y="2553578"/>
            <a:ext cx="7252814" cy="72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8001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467600" cy="52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6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Next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Attribute is the best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6886"/>
            <a:ext cx="8531103" cy="416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2866930" cy="1219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7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957"/>
          <a:stretch/>
        </p:blipFill>
        <p:spPr bwMode="auto">
          <a:xfrm>
            <a:off x="1406812" y="87304"/>
            <a:ext cx="6898988" cy="677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5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Decision tree representation</a:t>
            </a:r>
          </a:p>
          <a:p>
            <a:pPr rtl="0"/>
            <a:r>
              <a:rPr lang="en-US" sz="3200" dirty="0" smtClean="0"/>
              <a:t>ID3 learning algorithm</a:t>
            </a:r>
          </a:p>
          <a:p>
            <a:pPr rtl="0"/>
            <a:r>
              <a:rPr lang="en-US" sz="3200" dirty="0" smtClean="0"/>
              <a:t>Entropy, Information gain</a:t>
            </a:r>
          </a:p>
          <a:p>
            <a:r>
              <a:rPr lang="en-US" sz="3200" dirty="0" smtClean="0"/>
              <a:t>Issues in decision tree learning</a:t>
            </a:r>
          </a:p>
          <a:p>
            <a:pPr rtl="0"/>
            <a:endParaRPr lang="fa-IR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Hypothesis Space Search by ID3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5181600"/>
          </a:xfrm>
        </p:spPr>
        <p:txBody>
          <a:bodyPr/>
          <a:lstStyle/>
          <a:p>
            <a:r>
              <a:rPr lang="en-US" dirty="0"/>
              <a:t>The hypothesis space searched by ID3 is the set of possible decision trees</a:t>
            </a:r>
            <a:r>
              <a:rPr lang="en-US" dirty="0" smtClean="0"/>
              <a:t>.</a:t>
            </a:r>
          </a:p>
          <a:p>
            <a:r>
              <a:rPr lang="en-US" dirty="0"/>
              <a:t>ID3 performs a </a:t>
            </a:r>
            <a:r>
              <a:rPr lang="en-US" dirty="0" smtClean="0"/>
              <a:t>simple-to complex</a:t>
            </a:r>
            <a:r>
              <a:rPr lang="en-US" dirty="0"/>
              <a:t>, hill-climbing search through this hypothesis </a:t>
            </a:r>
            <a:r>
              <a:rPr lang="en-US" dirty="0" smtClean="0"/>
              <a:t>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0442"/>
            <a:ext cx="45466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9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Decision tree representation</a:t>
            </a:r>
          </a:p>
          <a:p>
            <a:pPr rtl="0"/>
            <a:r>
              <a:rPr lang="en-US" sz="3200" dirty="0" smtClean="0"/>
              <a:t>ID3 learning algorithm</a:t>
            </a:r>
          </a:p>
          <a:p>
            <a:pPr rtl="0"/>
            <a:r>
              <a:rPr lang="en-US" sz="3200" dirty="0" smtClean="0"/>
              <a:t>Entropy, Information gain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Issues in decision tree learning</a:t>
            </a:r>
          </a:p>
          <a:p>
            <a:pPr rtl="0"/>
            <a:endParaRPr lang="fa-IR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ID3 grows each branch of the tree just deeply enough to perfectly classify the training </a:t>
            </a:r>
            <a:r>
              <a:rPr lang="en-US" dirty="0" smtClean="0"/>
              <a:t>examples.</a:t>
            </a:r>
          </a:p>
          <a:p>
            <a:pPr lvl="1"/>
            <a:r>
              <a:rPr lang="en-US" dirty="0" smtClean="0"/>
              <a:t>Difficulties</a:t>
            </a:r>
          </a:p>
          <a:p>
            <a:pPr lvl="2"/>
            <a:r>
              <a:rPr lang="en-US" dirty="0" smtClean="0"/>
              <a:t>Noise </a:t>
            </a:r>
            <a:r>
              <a:rPr lang="en-US" dirty="0"/>
              <a:t>in the </a:t>
            </a:r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Small data</a:t>
            </a:r>
          </a:p>
          <a:p>
            <a:r>
              <a:rPr lang="en-US" dirty="0"/>
              <a:t>Consider adding noisy training example #15</a:t>
            </a:r>
          </a:p>
          <a:p>
            <a:pPr lvl="1"/>
            <a:r>
              <a:rPr lang="en-US" dirty="0"/>
              <a:t>Sunny, Hot, Normal, Strong, </a:t>
            </a:r>
            <a:r>
              <a:rPr lang="en-US" dirty="0" err="1"/>
              <a:t>PlayTennis</a:t>
            </a:r>
            <a:r>
              <a:rPr lang="en-US" dirty="0"/>
              <a:t>=No</a:t>
            </a:r>
          </a:p>
          <a:p>
            <a:pPr lvl="1"/>
            <a:r>
              <a:rPr lang="en-US" dirty="0"/>
              <a:t>Effect?</a:t>
            </a:r>
          </a:p>
          <a:p>
            <a:pPr lvl="2"/>
            <a:r>
              <a:rPr lang="en-US" dirty="0"/>
              <a:t>Construct a more complex </a:t>
            </a:r>
            <a:r>
              <a:rPr lang="en-US" dirty="0" smtClean="0"/>
              <a:t>tree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error of hypothesis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over</a:t>
                </a:r>
              </a:p>
              <a:p>
                <a:pPr lvl="1"/>
                <a:r>
                  <a:rPr lang="en-US" dirty="0" smtClean="0"/>
                  <a:t>Training data: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𝑒𝑟𝑟𝑜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𝑡𝑟𝑎𝑖𝑛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h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Entire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of data 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𝑒𝑟𝑟𝑜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h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overfits</a:t>
                </a:r>
                <a:r>
                  <a:rPr lang="en-US" dirty="0" smtClean="0"/>
                  <a:t> training data if there is an alternative hypothesis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191000"/>
            <a:ext cx="4838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2" y="5715000"/>
            <a:ext cx="4029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0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in Decision Tree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0" y="1447800"/>
            <a:ext cx="84391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</a:t>
            </a:r>
            <a:r>
              <a:rPr lang="en-US" dirty="0" err="1" smtClean="0"/>
              <a:t>overfitiing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can we avoid </a:t>
                </a:r>
                <a:r>
                  <a:rPr lang="en-US" dirty="0" err="1" smtClean="0"/>
                  <a:t>overfitting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/>
                  <a:t>Stop growing before it reaches the </a:t>
                </a:r>
                <a:r>
                  <a:rPr lang="en-US" dirty="0" smtClean="0"/>
                  <a:t>point where </a:t>
                </a:r>
                <a:r>
                  <a:rPr lang="en-US" dirty="0"/>
                  <a:t>it perfectly classifies the training </a:t>
                </a:r>
                <a:r>
                  <a:rPr lang="en-US" dirty="0" smtClean="0"/>
                  <a:t>data</a:t>
                </a:r>
                <a:r>
                  <a:rPr lang="en-US" dirty="0"/>
                  <a:t> (more direct)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Grow full tree, </a:t>
                </a:r>
                <a:r>
                  <a:rPr lang="en-US" dirty="0"/>
                  <a:t>then post-prune (more successful)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How to select “best” tree?</a:t>
                </a:r>
              </a:p>
              <a:p>
                <a:pPr lvl="1"/>
                <a:r>
                  <a:rPr lang="en-US" dirty="0" smtClean="0"/>
                  <a:t>Measure performance over training data</a:t>
                </a:r>
              </a:p>
              <a:p>
                <a:pPr lvl="1"/>
                <a:r>
                  <a:rPr lang="en-US" dirty="0" smtClean="0"/>
                  <a:t>Measure performance over separate validation data</a:t>
                </a:r>
              </a:p>
              <a:p>
                <a:pPr lvl="1"/>
                <a:r>
                  <a:rPr lang="en-US" dirty="0"/>
                  <a:t>MDL (Minimum Description Length):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𝑆𝑖𝑧𝑒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𝑡𝑟𝑒𝑒</m:t>
                    </m:r>
                    <m:r>
                      <a:rPr lang="en-US" i="1" dirty="0" smtClean="0">
                        <a:latin typeface="Cambria Math"/>
                      </a:rPr>
                      <m:t>)+</m:t>
                    </m:r>
                    <m:r>
                      <a:rPr lang="en-US" i="1" dirty="0" smtClean="0">
                        <a:latin typeface="Cambria Math"/>
                      </a:rPr>
                      <m:t>𝑠𝑖𝑧𝑒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𝑚𝑖𝑠𝑐𝑙𝑎𝑠𝑠𝑖𝑓𝑖𝑐𝑎𝑡𝑖𝑜𝑛𝑠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𝑡𝑟𝑒𝑒</m:t>
                    </m:r>
                    <m:r>
                      <a:rPr lang="en-US" i="1" dirty="0" smtClean="0">
                        <a:latin typeface="Cambria Math"/>
                      </a:rPr>
                      <m:t>))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17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Reduced-Error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data into </a:t>
            </a:r>
            <a:r>
              <a:rPr lang="en-US" dirty="0" smtClean="0">
                <a:solidFill>
                  <a:srgbClr val="C00000"/>
                </a:solidFill>
              </a:rPr>
              <a:t>training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validation</a:t>
            </a:r>
            <a:r>
              <a:rPr lang="en-US" dirty="0" smtClean="0"/>
              <a:t> set</a:t>
            </a:r>
          </a:p>
          <a:p>
            <a:r>
              <a:rPr lang="en-US" dirty="0" smtClean="0"/>
              <a:t>Do until further pruning is </a:t>
            </a:r>
            <a:r>
              <a:rPr lang="en-US" dirty="0"/>
              <a:t>harmful (decreases accuracy of the tree over the validation set)</a:t>
            </a:r>
            <a:endParaRPr lang="en-US" dirty="0" smtClean="0"/>
          </a:p>
          <a:p>
            <a:pPr lvl="1"/>
            <a:r>
              <a:rPr lang="en-US" dirty="0" smtClean="0"/>
              <a:t>Evaluate impact on validation set of pruning each possible node (plus those below it)</a:t>
            </a:r>
          </a:p>
          <a:p>
            <a:pPr lvl="1"/>
            <a:r>
              <a:rPr lang="en-US" dirty="0" smtClean="0"/>
              <a:t>Greedily remove the one that most improves validation set accuracy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Reduced-Error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391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8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Post-Pruning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attribute test along the path from the root to the leaf becomes a rule </a:t>
            </a:r>
            <a:r>
              <a:rPr lang="en-US" dirty="0" smtClean="0">
                <a:solidFill>
                  <a:srgbClr val="C00000"/>
                </a:solidFill>
              </a:rPr>
              <a:t>antecedent</a:t>
            </a:r>
            <a:r>
              <a:rPr lang="en-US" dirty="0" smtClean="0"/>
              <a:t> </a:t>
            </a:r>
            <a:r>
              <a:rPr lang="en-US" dirty="0" smtClean="0"/>
              <a:t>(precondition)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ethod</a:t>
            </a:r>
            <a:endParaRPr lang="en-US" dirty="0"/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Convert tree to equivalent set of rules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Prune each rule independently of others</a:t>
            </a:r>
          </a:p>
          <a:p>
            <a:pPr lvl="2"/>
            <a:r>
              <a:rPr lang="en-US" dirty="0"/>
              <a:t>each such rule is pruned by removing any </a:t>
            </a:r>
            <a:r>
              <a:rPr lang="en-US" dirty="0" smtClean="0"/>
              <a:t>antecedent, whose </a:t>
            </a:r>
            <a:r>
              <a:rPr lang="en-US" dirty="0"/>
              <a:t>removal does not worsen its estimated accuracy</a:t>
            </a:r>
            <a:endParaRPr lang="en-US" dirty="0" smtClean="0"/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Sort final rules into desired sequence for use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Perhaps most frequently used method (e.g., C4.5)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A Tree to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591788"/>
            <a:ext cx="5567362" cy="320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855854"/>
            <a:ext cx="5232400" cy="19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3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rgbClr val="FF0000"/>
                </a:solidFill>
              </a:rPr>
              <a:t>Decision tree representation</a:t>
            </a:r>
          </a:p>
          <a:p>
            <a:pPr rtl="0"/>
            <a:r>
              <a:rPr lang="en-US" sz="3200" dirty="0" smtClean="0"/>
              <a:t>ID3 learning algorithm</a:t>
            </a:r>
          </a:p>
          <a:p>
            <a:pPr rtl="0"/>
            <a:r>
              <a:rPr lang="en-US" sz="3200" dirty="0" smtClean="0"/>
              <a:t>Entropy, Information gain</a:t>
            </a:r>
          </a:p>
          <a:p>
            <a:r>
              <a:rPr lang="en-US" sz="3200" dirty="0" smtClean="0"/>
              <a:t>Issues in decision tree learning</a:t>
            </a:r>
          </a:p>
          <a:p>
            <a:pPr rtl="0"/>
            <a:endParaRPr lang="fa-IR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Post-Pruning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advantages of </a:t>
            </a:r>
            <a:r>
              <a:rPr lang="en-US" dirty="0"/>
              <a:t>convert the decision tree to rules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pruning decision regarding </a:t>
            </a:r>
            <a:r>
              <a:rPr lang="en-US" dirty="0" smtClean="0"/>
              <a:t>an attribute </a:t>
            </a:r>
            <a:r>
              <a:rPr lang="en-US" dirty="0"/>
              <a:t>test can be made differently for each </a:t>
            </a:r>
            <a:r>
              <a:rPr lang="en-US" dirty="0" smtClean="0"/>
              <a:t>path.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If </a:t>
            </a:r>
            <a:r>
              <a:rPr lang="en-US" dirty="0">
                <a:solidFill>
                  <a:srgbClr val="00B050"/>
                </a:solidFill>
              </a:rPr>
              <a:t>the </a:t>
            </a:r>
            <a:r>
              <a:rPr lang="en-US" dirty="0" smtClean="0">
                <a:solidFill>
                  <a:srgbClr val="00B050"/>
                </a:solidFill>
              </a:rPr>
              <a:t>tree itself </a:t>
            </a:r>
            <a:r>
              <a:rPr lang="en-US" dirty="0">
                <a:solidFill>
                  <a:srgbClr val="00B050"/>
                </a:solidFill>
              </a:rPr>
              <a:t>were pruned, the only two choices would be to remove the </a:t>
            </a:r>
            <a:r>
              <a:rPr lang="en-US" dirty="0" smtClean="0">
                <a:solidFill>
                  <a:srgbClr val="00B050"/>
                </a:solidFill>
              </a:rPr>
              <a:t>decision node </a:t>
            </a:r>
            <a:r>
              <a:rPr lang="en-US" dirty="0">
                <a:solidFill>
                  <a:srgbClr val="00B050"/>
                </a:solidFill>
              </a:rPr>
              <a:t>completely, or to retain it in its original form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lvl="1"/>
            <a:r>
              <a:rPr lang="en-US" dirty="0"/>
              <a:t>Converting to rules removes the distinction between attribute tests that </a:t>
            </a:r>
            <a:r>
              <a:rPr lang="en-US" dirty="0" smtClean="0"/>
              <a:t>occur near </a:t>
            </a:r>
            <a:r>
              <a:rPr lang="en-US" dirty="0"/>
              <a:t>the root of the tree and those that occur near the leaves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Converting to rules improves readability. Rules are often easier </a:t>
            </a:r>
            <a:r>
              <a:rPr lang="en-US" dirty="0" smtClean="0"/>
              <a:t>for to </a:t>
            </a:r>
            <a:r>
              <a:rPr lang="en-US" dirty="0"/>
              <a:t>understand.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Continuous-Valued Attributes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Partition </a:t>
                </a:r>
                <a:r>
                  <a:rPr lang="en-US" dirty="0"/>
                  <a:t>the continuous attribute value into a discrete </a:t>
                </a:r>
                <a:r>
                  <a:rPr lang="en-US" dirty="0" smtClean="0"/>
                  <a:t>set of </a:t>
                </a:r>
                <a:r>
                  <a:rPr lang="en-US" dirty="0"/>
                  <a:t>intervals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These candidate </a:t>
                </a:r>
                <a:r>
                  <a:rPr lang="en-US" dirty="0" smtClean="0"/>
                  <a:t>thresholds can </a:t>
                </a:r>
                <a:r>
                  <a:rPr lang="en-US" dirty="0"/>
                  <a:t>then be evaluated by computing the information gain associated with each</a:t>
                </a:r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𝑇𝑒𝑚𝑝𝑒𝑟𝑎𝑡𝑢𝑟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54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>
                        <a:latin typeface="Cambria Math"/>
                      </a:rPr>
                      <m:t>𝑇𝑒𝑚𝑝𝑒𝑟𝑎𝑡𝑢𝑟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/>
                          </a:rPr>
                          <m:t>85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000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6210300" cy="90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029200" y="3123894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162800" y="3123894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25734" y="4049962"/>
                <a:ext cx="158889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48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734" y="4049962"/>
                <a:ext cx="1588897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12103" y="4038294"/>
                <a:ext cx="158889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90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85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103" y="4038294"/>
                <a:ext cx="1588897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9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Unknown Attribute 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What if some examples missing values of A?</a:t>
                </a:r>
              </a:p>
              <a:p>
                <a:pPr lvl="1"/>
                <a:r>
                  <a:rPr lang="en-US" dirty="0" smtClean="0"/>
                  <a:t>Use training example anyway, sort through tree</a:t>
                </a:r>
              </a:p>
              <a:p>
                <a:pPr marL="1124712" lvl="2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If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tests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, assign most common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among other examples sorted to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.</a:t>
                </a:r>
              </a:p>
              <a:p>
                <a:pPr marL="1124712" lvl="2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Assign most common value of A </a:t>
                </a:r>
                <a:r>
                  <a:rPr lang="en-US" dirty="0">
                    <a:solidFill>
                      <a:srgbClr val="00B050"/>
                    </a:solidFill>
                  </a:rPr>
                  <a:t>among other examples sorted to node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with same target value.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17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28800" y="4191000"/>
            <a:ext cx="5791200" cy="2667000"/>
            <a:chOff x="1828800" y="4191000"/>
            <a:chExt cx="5791200" cy="26670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8" b="42853"/>
            <a:stretch/>
          </p:blipFill>
          <p:spPr bwMode="auto">
            <a:xfrm>
              <a:off x="1828800" y="4191000"/>
              <a:ext cx="57912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209800" y="6508106"/>
              <a:ext cx="82529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Humidity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1200" y="6508106"/>
              <a:ext cx="838200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Wind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Unknown Attribute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24712" lvl="2" indent="-457200">
                  <a:buFont typeface="+mj-lt"/>
                  <a:buAutoNum type="arabicPeriod" startAt="3"/>
                </a:pPr>
                <a:r>
                  <a:rPr lang="en-US" sz="2300" dirty="0">
                    <a:solidFill>
                      <a:srgbClr val="00B050"/>
                    </a:solidFill>
                  </a:rPr>
                  <a:t>Assign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3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300" dirty="0">
                    <a:solidFill>
                      <a:srgbClr val="00B050"/>
                    </a:solidFill>
                  </a:rPr>
                  <a:t> to each possible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3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300" dirty="0">
                    <a:solidFill>
                      <a:srgbClr val="00B05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300" i="1" dirty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300" dirty="0">
                  <a:solidFill>
                    <a:srgbClr val="00B050"/>
                  </a:solidFill>
                </a:endParaRPr>
              </a:p>
              <a:p>
                <a:pPr lvl="3"/>
                <a:r>
                  <a:rPr lang="en-US" sz="2300" dirty="0"/>
                  <a:t>Assign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3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300" dirty="0"/>
                  <a:t> of example to each descendant in tree </a:t>
                </a:r>
              </a:p>
              <a:p>
                <a:pPr lvl="3"/>
                <a:r>
                  <a:rPr lang="en-US" sz="2300" dirty="0"/>
                  <a:t>fractional examples are used for the purpose of computing information </a:t>
                </a:r>
                <a:r>
                  <a:rPr lang="en-US" sz="2300" dirty="0" smtClean="0"/>
                  <a:t>Gain</a:t>
                </a:r>
                <a:endParaRPr lang="en-US" sz="2300" dirty="0"/>
              </a:p>
              <a:p>
                <a:pPr lvl="3"/>
                <a:r>
                  <a:rPr lang="en-US" sz="2300" dirty="0"/>
                  <a:t>Classify new examples in same fashion(summing the weights of the instance fragments classified in different ways at the leaf nodes)</a:t>
                </a:r>
              </a:p>
              <a:p>
                <a:endParaRPr lang="en-US" sz="23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1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0" y="4191000"/>
            <a:ext cx="5791200" cy="2667000"/>
            <a:chOff x="1828800" y="4191000"/>
            <a:chExt cx="5791200" cy="26670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8" b="42853"/>
            <a:stretch/>
          </p:blipFill>
          <p:spPr bwMode="auto">
            <a:xfrm>
              <a:off x="1828800" y="4191000"/>
              <a:ext cx="57912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209800" y="6508106"/>
              <a:ext cx="82529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Humidity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200" y="6508106"/>
              <a:ext cx="838200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Wind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9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with Costs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</a:t>
                </a:r>
              </a:p>
              <a:p>
                <a:pPr lvl="1"/>
                <a:r>
                  <a:rPr lang="en-US" dirty="0" smtClean="0"/>
                  <a:t>Medical diagnosis, “Blood Test” has cost $150</a:t>
                </a:r>
              </a:p>
              <a:p>
                <a:r>
                  <a:rPr lang="en-US" dirty="0" smtClean="0"/>
                  <a:t>How to learn a consistent tree with low expected cost?</a:t>
                </a:r>
              </a:p>
              <a:p>
                <a:r>
                  <a:rPr lang="en-US" dirty="0" smtClean="0"/>
                  <a:t>One approach: Replace gain by</a:t>
                </a:r>
              </a:p>
              <a:p>
                <a:pPr lvl="1"/>
                <a:r>
                  <a:rPr lang="en-US" dirty="0" smtClean="0"/>
                  <a:t>Tan and </a:t>
                </a:r>
                <a:r>
                  <a:rPr lang="en-US" dirty="0" err="1" smtClean="0"/>
                  <a:t>Schlimmer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𝐺𝑎𝑖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𝐶𝑜𝑠𝑡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Nunez</a:t>
                </a:r>
                <a:endParaRPr lang="en-US" b="0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𝐺𝑎𝑖𝑛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𝐶𝑜𝑠𝑡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determines importance of cost.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176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495800" cy="564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for </a:t>
            </a:r>
            <a:r>
              <a:rPr lang="en-US" dirty="0" smtClean="0"/>
              <a:t>Play Tennis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924800" cy="459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686800" cy="37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34000" y="2133600"/>
            <a:ext cx="3276600" cy="411480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pitchFamily="2" charset="2"/>
              <a:buChar char=" "/>
            </a:pPr>
            <a:r>
              <a:rPr lang="en-US" sz="2400" dirty="0" smtClean="0"/>
              <a:t>internal node = 		</a:t>
            </a:r>
            <a:r>
              <a:rPr lang="en-US" sz="2400" i="1" dirty="0" smtClean="0"/>
              <a:t>attribute test</a:t>
            </a:r>
            <a:endParaRPr lang="en-US" sz="2400" dirty="0" smtClean="0"/>
          </a:p>
          <a:p>
            <a:pPr>
              <a:buFont typeface="Monotype Sorts" pitchFamily="2" charset="2"/>
              <a:buChar char=" "/>
            </a:pPr>
            <a:endParaRPr lang="en-US" sz="2400" dirty="0" smtClean="0"/>
          </a:p>
          <a:p>
            <a:pPr>
              <a:buFont typeface="Monotype Sorts" pitchFamily="2" charset="2"/>
              <a:buChar char=" "/>
            </a:pPr>
            <a:endParaRPr lang="en-US" sz="2400" dirty="0" smtClean="0"/>
          </a:p>
          <a:p>
            <a:pPr>
              <a:buFont typeface="Monotype Sorts" pitchFamily="2" charset="2"/>
              <a:buChar char=" "/>
            </a:pPr>
            <a:r>
              <a:rPr lang="en-US" sz="2400" dirty="0" smtClean="0"/>
              <a:t>branch =			</a:t>
            </a:r>
            <a:r>
              <a:rPr lang="en-US" sz="2400" i="1" dirty="0" smtClean="0"/>
              <a:t>attribute value</a:t>
            </a:r>
            <a:endParaRPr lang="en-US" sz="2400" dirty="0" smtClean="0"/>
          </a:p>
          <a:p>
            <a:pPr>
              <a:buFont typeface="Monotype Sorts" pitchFamily="2" charset="2"/>
              <a:buChar char=" "/>
            </a:pPr>
            <a:endParaRPr lang="en-US" sz="2400" dirty="0" smtClean="0"/>
          </a:p>
          <a:p>
            <a:pPr>
              <a:buFont typeface="Monotype Sorts" pitchFamily="2" charset="2"/>
              <a:buChar char=" "/>
            </a:pPr>
            <a:endParaRPr lang="en-US" sz="2400" dirty="0" smtClean="0"/>
          </a:p>
          <a:p>
            <a:pPr>
              <a:buFont typeface="Monotype Sorts" pitchFamily="2" charset="2"/>
              <a:buChar char=" "/>
            </a:pPr>
            <a:r>
              <a:rPr lang="en-US" sz="2400" dirty="0" smtClean="0"/>
              <a:t>leaf node = 			</a:t>
            </a:r>
            <a:r>
              <a:rPr lang="en-US" sz="2400" i="1" dirty="0" smtClean="0"/>
              <a:t>classification</a:t>
            </a:r>
            <a:endParaRPr lang="en-US" sz="2400" dirty="0"/>
          </a:p>
        </p:txBody>
      </p:sp>
      <p:pic>
        <p:nvPicPr>
          <p:cNvPr id="6" name="Picture 5" descr=" dt-f1.gif                                                      000089CEVoyager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09800"/>
            <a:ext cx="4495800" cy="3995738"/>
          </a:xfrm>
          <a:prstGeom prst="rect">
            <a:avLst/>
          </a:prstGeom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3581400" y="2438400"/>
            <a:ext cx="26670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4648200" y="2819400"/>
            <a:ext cx="16002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4191000" y="3505200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953000" y="44958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3200400" y="4419600"/>
            <a:ext cx="304800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 flipV="1">
            <a:off x="5257800" y="60198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Decision tree </a:t>
            </a:r>
            <a:r>
              <a:rPr lang="en-US" sz="5400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decision trees represent a </a:t>
            </a:r>
            <a:r>
              <a:rPr lang="en-US" dirty="0" smtClean="0"/>
              <a:t>disjunction </a:t>
            </a:r>
            <a:r>
              <a:rPr lang="en-US" dirty="0"/>
              <a:t>of </a:t>
            </a:r>
            <a:r>
              <a:rPr lang="en-US" dirty="0" smtClean="0"/>
              <a:t>conjunctions of constraints </a:t>
            </a:r>
            <a:r>
              <a:rPr lang="en-US" dirty="0"/>
              <a:t>on the attribute values of instances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Disjunction: </a:t>
            </a:r>
            <a:r>
              <a:rPr lang="en-US" dirty="0" smtClean="0">
                <a:solidFill>
                  <a:srgbClr val="C00000"/>
                </a:solidFill>
              </a:rPr>
              <a:t>or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Conjunctions: </a:t>
            </a:r>
            <a:r>
              <a:rPr lang="en-US" dirty="0" smtClean="0">
                <a:solidFill>
                  <a:srgbClr val="C00000"/>
                </a:solidFill>
              </a:rPr>
              <a:t>and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91150"/>
            <a:ext cx="6238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38" y="2362200"/>
            <a:ext cx="5049737" cy="292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Appropriate Problems For </a:t>
            </a:r>
            <a:br>
              <a:rPr lang="en-US" dirty="0" smtClean="0"/>
            </a:br>
            <a:r>
              <a:rPr lang="en-US" dirty="0" smtClean="0"/>
              <a:t>Decision Tree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Instances </a:t>
            </a:r>
            <a:r>
              <a:rPr lang="en-US" dirty="0"/>
              <a:t>are represented by attribute-value </a:t>
            </a:r>
            <a:r>
              <a:rPr lang="en-US" dirty="0" smtClean="0"/>
              <a:t>pairs</a:t>
            </a:r>
          </a:p>
          <a:p>
            <a:r>
              <a:rPr lang="en-US" dirty="0"/>
              <a:t>The </a:t>
            </a:r>
            <a:r>
              <a:rPr lang="en-US" dirty="0" smtClean="0"/>
              <a:t>target function </a:t>
            </a:r>
            <a:r>
              <a:rPr lang="en-US" dirty="0"/>
              <a:t>has discrete output </a:t>
            </a:r>
            <a:r>
              <a:rPr lang="en-US" dirty="0" smtClean="0"/>
              <a:t>values</a:t>
            </a:r>
          </a:p>
          <a:p>
            <a:r>
              <a:rPr lang="en-US" dirty="0"/>
              <a:t>Disjunctive descriptions may be </a:t>
            </a:r>
            <a:r>
              <a:rPr lang="en-US" dirty="0" smtClean="0"/>
              <a:t>required</a:t>
            </a:r>
          </a:p>
          <a:p>
            <a:r>
              <a:rPr lang="en-US" dirty="0"/>
              <a:t>The training data may contain </a:t>
            </a:r>
            <a:r>
              <a:rPr lang="en-US" dirty="0" smtClean="0"/>
              <a:t>errors</a:t>
            </a:r>
          </a:p>
          <a:p>
            <a:r>
              <a:rPr lang="en-US" dirty="0"/>
              <a:t>The training data may contain missing attribute </a:t>
            </a:r>
            <a:r>
              <a:rPr lang="en-US" dirty="0" smtClean="0"/>
              <a:t>values</a:t>
            </a:r>
          </a:p>
          <a:p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Medical diagnosis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Decision tree representation</a:t>
            </a:r>
          </a:p>
          <a:p>
            <a:pPr rtl="0"/>
            <a:r>
              <a:rPr lang="en-US" sz="3200" b="1" dirty="0" smtClean="0">
                <a:solidFill>
                  <a:srgbClr val="FF0000"/>
                </a:solidFill>
              </a:rPr>
              <a:t>ID3 learning algorithm</a:t>
            </a:r>
          </a:p>
          <a:p>
            <a:pPr rtl="0"/>
            <a:r>
              <a:rPr lang="en-US" sz="3200" dirty="0" smtClean="0"/>
              <a:t>Entropy, Information gain</a:t>
            </a:r>
          </a:p>
          <a:p>
            <a:r>
              <a:rPr lang="en-US" sz="3200" dirty="0" smtClean="0"/>
              <a:t>Issues in decision tree learning</a:t>
            </a:r>
          </a:p>
          <a:p>
            <a:pPr rtl="0"/>
            <a:endParaRPr lang="fa-IR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Top-Down Induction of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Main loop</a:t>
            </a:r>
            <a:endParaRPr lang="en-US" sz="2000" dirty="0">
              <a:solidFill>
                <a:srgbClr val="C00000"/>
              </a:solidFill>
            </a:endParaRPr>
          </a:p>
          <a:p>
            <a:pPr lvl="1"/>
            <a:r>
              <a:rPr lang="en-US" sz="2400" i="1" dirty="0"/>
              <a:t>find “best” attribute test to install at root</a:t>
            </a:r>
          </a:p>
          <a:p>
            <a:pPr lvl="1"/>
            <a:r>
              <a:rPr lang="en-US" sz="2400" i="1" dirty="0"/>
              <a:t>split data on root test</a:t>
            </a:r>
          </a:p>
          <a:p>
            <a:pPr lvl="1"/>
            <a:r>
              <a:rPr lang="en-US" sz="2400" i="1" dirty="0"/>
              <a:t>find “best” attribute tests to install at each new node</a:t>
            </a:r>
          </a:p>
          <a:p>
            <a:pPr lvl="1"/>
            <a:r>
              <a:rPr lang="en-US" sz="2400" i="1" dirty="0"/>
              <a:t>split data on new tests</a:t>
            </a:r>
          </a:p>
          <a:p>
            <a:pPr lvl="1"/>
            <a:r>
              <a:rPr lang="en-US" sz="2400" i="1" dirty="0"/>
              <a:t>repeat </a:t>
            </a:r>
            <a:r>
              <a:rPr lang="en-US" sz="2400" i="1" dirty="0" smtClean="0"/>
              <a:t>until training examples perfectly classified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Which attribute is best?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6629400" cy="18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44103</TotalTime>
  <Words>904</Words>
  <Application>Microsoft Office PowerPoint</Application>
  <PresentationFormat>On-screen Show (4:3)</PresentationFormat>
  <Paragraphs>215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1169Win2</vt:lpstr>
      <vt:lpstr>Arial</vt:lpstr>
      <vt:lpstr>B Lotus</vt:lpstr>
      <vt:lpstr>B Nazanin</vt:lpstr>
      <vt:lpstr>Calibri</vt:lpstr>
      <vt:lpstr>Cambria Math</vt:lpstr>
      <vt:lpstr>Constantia</vt:lpstr>
      <vt:lpstr>Monotype Sorts</vt:lpstr>
      <vt:lpstr>Times New Roman</vt:lpstr>
      <vt:lpstr>Wingdings 2</vt:lpstr>
      <vt:lpstr>Flow</vt:lpstr>
      <vt:lpstr>Decision Tree</vt:lpstr>
      <vt:lpstr>Outline</vt:lpstr>
      <vt:lpstr>Outline</vt:lpstr>
      <vt:lpstr>Decision Tree for Play Tennis</vt:lpstr>
      <vt:lpstr>Decision Trees</vt:lpstr>
      <vt:lpstr>Decision tree representation</vt:lpstr>
      <vt:lpstr>Appropriate Problems For  Decision Tree Learning</vt:lpstr>
      <vt:lpstr>Outline</vt:lpstr>
      <vt:lpstr>Top-Down Induction of Decision Trees</vt:lpstr>
      <vt:lpstr>ID3</vt:lpstr>
      <vt:lpstr>ID3</vt:lpstr>
      <vt:lpstr>ID3</vt:lpstr>
      <vt:lpstr>Outline</vt:lpstr>
      <vt:lpstr>Entropy</vt:lpstr>
      <vt:lpstr>Entropy</vt:lpstr>
      <vt:lpstr>Information Gain</vt:lpstr>
      <vt:lpstr>Training Examples</vt:lpstr>
      <vt:lpstr>Selecting the Next Attribute</vt:lpstr>
      <vt:lpstr>PowerPoint Presentation</vt:lpstr>
      <vt:lpstr>Hypothesis Space Search by ID3</vt:lpstr>
      <vt:lpstr>Outline</vt:lpstr>
      <vt:lpstr>Overfitting</vt:lpstr>
      <vt:lpstr>Overfitting</vt:lpstr>
      <vt:lpstr>Overfitting in Decision Tree Learning</vt:lpstr>
      <vt:lpstr>Avoiding overfitiing</vt:lpstr>
      <vt:lpstr>Reduced-Error Pruning</vt:lpstr>
      <vt:lpstr>Effect of Reduced-Error Pruning</vt:lpstr>
      <vt:lpstr>Rule Post-Pruning</vt:lpstr>
      <vt:lpstr>Converting A Tree to Rules</vt:lpstr>
      <vt:lpstr>Rule Post-Pruning</vt:lpstr>
      <vt:lpstr>Continuous-Valued Attributes</vt:lpstr>
      <vt:lpstr>Unknown Attribute Values</vt:lpstr>
      <vt:lpstr>Unknown Attribute Values</vt:lpstr>
      <vt:lpstr>Attribute with Costs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</dc:title>
  <dc:creator>Keyvanrad</dc:creator>
  <cp:lastModifiedBy>MAK</cp:lastModifiedBy>
  <cp:revision>606</cp:revision>
  <dcterms:created xsi:type="dcterms:W3CDTF">2006-08-16T00:00:00Z</dcterms:created>
  <dcterms:modified xsi:type="dcterms:W3CDTF">2015-03-12T05:15:43Z</dcterms:modified>
</cp:coreProperties>
</file>