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ink/ink1.xml" ContentType="application/inkml+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4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98" r:id="rId20"/>
    <p:sldId id="300" r:id="rId21"/>
    <p:sldId id="301" r:id="rId22"/>
    <p:sldId id="30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6" r:id="rId45"/>
    <p:sldId id="297" r:id="rId46"/>
  </p:sldIdLst>
  <p:sldSz cx="9144000" cy="6858000" type="screen4x3"/>
  <p:notesSz cx="7772400" cy="10058400"/>
  <p:defaultTextStyle>
    <a:defPPr>
      <a:defRPr lang="en-GB"/>
    </a:defPPr>
    <a:lvl1pPr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SimSun" charset="-122"/>
        <a:cs typeface="+mn-cs"/>
      </a:defRPr>
    </a:lvl1pPr>
    <a:lvl2pPr marL="742950" indent="-28575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SimSun" charset="-122"/>
        <a:cs typeface="+mn-cs"/>
      </a:defRPr>
    </a:lvl2pPr>
    <a:lvl3pPr marL="1143000" indent="-22860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SimSun" charset="-122"/>
        <a:cs typeface="+mn-cs"/>
      </a:defRPr>
    </a:lvl3pPr>
    <a:lvl4pPr marL="1600200" indent="-22860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SimSun" charset="-122"/>
        <a:cs typeface="+mn-cs"/>
      </a:defRPr>
    </a:lvl4pPr>
    <a:lvl5pPr marL="2057400" indent="-22860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SimSun" charset="-122"/>
        <a:cs typeface="+mn-cs"/>
      </a:defRPr>
    </a:lvl5pPr>
    <a:lvl6pPr marL="2286000" algn="l" defTabSz="914400" rtl="0" eaLnBrk="1" latinLnBrk="0" hangingPunct="1">
      <a:defRPr kern="1200">
        <a:solidFill>
          <a:schemeClr val="bg1"/>
        </a:solidFill>
        <a:latin typeface="Arial" charset="0"/>
        <a:ea typeface="SimSun" charset="-122"/>
        <a:cs typeface="+mn-cs"/>
      </a:defRPr>
    </a:lvl6pPr>
    <a:lvl7pPr marL="2743200" algn="l" defTabSz="914400" rtl="0" eaLnBrk="1" latinLnBrk="0" hangingPunct="1">
      <a:defRPr kern="1200">
        <a:solidFill>
          <a:schemeClr val="bg1"/>
        </a:solidFill>
        <a:latin typeface="Arial" charset="0"/>
        <a:ea typeface="SimSun" charset="-122"/>
        <a:cs typeface="+mn-cs"/>
      </a:defRPr>
    </a:lvl7pPr>
    <a:lvl8pPr marL="3200400" algn="l" defTabSz="914400" rtl="0" eaLnBrk="1" latinLnBrk="0" hangingPunct="1">
      <a:defRPr kern="1200">
        <a:solidFill>
          <a:schemeClr val="bg1"/>
        </a:solidFill>
        <a:latin typeface="Arial" charset="0"/>
        <a:ea typeface="SimSun" charset="-122"/>
        <a:cs typeface="+mn-cs"/>
      </a:defRPr>
    </a:lvl8pPr>
    <a:lvl9pPr marL="3657600" algn="l" defTabSz="914400" rtl="0" eaLnBrk="1" latinLnBrk="0" hangingPunct="1">
      <a:defRPr kern="1200">
        <a:solidFill>
          <a:schemeClr val="bg1"/>
        </a:solidFill>
        <a:latin typeface="Arial" charset="0"/>
        <a:ea typeface="SimSun"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47" autoAdjust="0"/>
    <p:restoredTop sz="94660"/>
  </p:normalViewPr>
  <p:slideViewPr>
    <p:cSldViewPr>
      <p:cViewPr>
        <p:scale>
          <a:sx n="75" d="100"/>
          <a:sy n="75" d="100"/>
        </p:scale>
        <p:origin x="1458" y="21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10-31T06:16:08.078"/>
    </inkml:context>
    <inkml:brush xml:id="br0">
      <inkml:brushProperty name="width" value="0.05292" units="cm"/>
      <inkml:brushProperty name="height" value="0.05292" units="cm"/>
      <inkml:brushProperty name="fitToCurve" value="1"/>
    </inkml:brush>
  </inkml:definitions>
  <inkml:trace contextRef="#ctx0" brushRef="#br0">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7772400" cy="10058400"/>
          </a:xfrm>
          <a:prstGeom prst="roundRect">
            <a:avLst>
              <a:gd name="adj" fmla="val 19"/>
            </a:avLst>
          </a:prstGeom>
          <a:solidFill>
            <a:srgbClr val="FFFFFF"/>
          </a:solidFill>
          <a:ln w="9360">
            <a:noFill/>
            <a:miter lim="800000"/>
            <a:headEnd/>
            <a:tailEnd/>
          </a:ln>
          <a:effectLst/>
        </p:spPr>
        <p:txBody>
          <a:bodyPr wrap="none" anchor="ctr"/>
          <a:lstStyle/>
          <a:p>
            <a:endParaRPr lang="en-US"/>
          </a:p>
        </p:txBody>
      </p:sp>
      <p:sp>
        <p:nvSpPr>
          <p:cNvPr id="3074" name="AutoShape 2"/>
          <p:cNvSpPr>
            <a:spLocks noChangeArrowheads="1"/>
          </p:cNvSpPr>
          <p:nvPr/>
        </p:nvSpPr>
        <p:spPr bwMode="auto">
          <a:xfrm>
            <a:off x="0" y="0"/>
            <a:ext cx="7772400" cy="10058400"/>
          </a:xfrm>
          <a:prstGeom prst="roundRect">
            <a:avLst>
              <a:gd name="adj" fmla="val 19"/>
            </a:avLst>
          </a:prstGeom>
          <a:solidFill>
            <a:srgbClr val="FFFFFF"/>
          </a:solidFill>
          <a:ln w="9525">
            <a:noFill/>
            <a:round/>
            <a:headEnd/>
            <a:tailEnd/>
          </a:ln>
          <a:effectLst/>
        </p:spPr>
        <p:txBody>
          <a:bodyPr wrap="none" anchor="ctr"/>
          <a:lstStyle/>
          <a:p>
            <a:endParaRPr lang="en-US"/>
          </a:p>
        </p:txBody>
      </p:sp>
      <p:sp>
        <p:nvSpPr>
          <p:cNvPr id="3075" name="Rectangle 3"/>
          <p:cNvSpPr>
            <a:spLocks noGrp="1" noRot="1" noChangeAspect="1" noChangeArrowheads="1"/>
          </p:cNvSpPr>
          <p:nvPr>
            <p:ph type="sldImg"/>
          </p:nvPr>
        </p:nvSpPr>
        <p:spPr bwMode="auto">
          <a:xfrm>
            <a:off x="1371600" y="763588"/>
            <a:ext cx="5024438" cy="3767137"/>
          </a:xfrm>
          <a:prstGeom prst="rect">
            <a:avLst/>
          </a:prstGeom>
          <a:noFill/>
          <a:ln w="9525">
            <a:noFill/>
            <a:round/>
            <a:headEnd/>
            <a:tailEnd/>
          </a:ln>
          <a:effectLst/>
        </p:spPr>
      </p:sp>
      <p:sp>
        <p:nvSpPr>
          <p:cNvPr id="3076" name="Rectangle 4"/>
          <p:cNvSpPr>
            <a:spLocks noGrp="1" noChangeArrowheads="1"/>
          </p:cNvSpPr>
          <p:nvPr>
            <p:ph type="body"/>
          </p:nvPr>
        </p:nvSpPr>
        <p:spPr bwMode="auto">
          <a:xfrm>
            <a:off x="777875" y="4776788"/>
            <a:ext cx="6213475" cy="45212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smtClean="0"/>
          </a:p>
        </p:txBody>
      </p:sp>
      <p:sp>
        <p:nvSpPr>
          <p:cNvPr id="3077" name="Rectangle 5"/>
          <p:cNvSpPr>
            <a:spLocks noGrp="1" noChangeArrowheads="1"/>
          </p:cNvSpPr>
          <p:nvPr>
            <p:ph type="hdr"/>
          </p:nvPr>
        </p:nvSpPr>
        <p:spPr bwMode="auto">
          <a:xfrm>
            <a:off x="0" y="0"/>
            <a:ext cx="3368675" cy="4984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nSpc>
                <a:spcPct val="95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cs typeface="Arial Unicode MS" charset="0"/>
              </a:defRPr>
            </a:lvl1pPr>
          </a:lstStyle>
          <a:p>
            <a:endParaRPr lang="en-US"/>
          </a:p>
        </p:txBody>
      </p:sp>
      <p:sp>
        <p:nvSpPr>
          <p:cNvPr id="3078" name="Rectangle 6"/>
          <p:cNvSpPr>
            <a:spLocks noGrp="1" noChangeArrowheads="1"/>
          </p:cNvSpPr>
          <p:nvPr>
            <p:ph type="dt"/>
          </p:nvPr>
        </p:nvSpPr>
        <p:spPr bwMode="auto">
          <a:xfrm>
            <a:off x="4398963" y="0"/>
            <a:ext cx="3368675" cy="4984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95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cs typeface="Arial Unicode MS" charset="0"/>
              </a:defRPr>
            </a:lvl1pPr>
          </a:lstStyle>
          <a:p>
            <a:endParaRPr lang="en-US"/>
          </a:p>
        </p:txBody>
      </p:sp>
      <p:sp>
        <p:nvSpPr>
          <p:cNvPr id="3079" name="Rectangle 7"/>
          <p:cNvSpPr>
            <a:spLocks noGrp="1" noChangeArrowheads="1"/>
          </p:cNvSpPr>
          <p:nvPr>
            <p:ph type="ftr"/>
          </p:nvPr>
        </p:nvSpPr>
        <p:spPr bwMode="auto">
          <a:xfrm>
            <a:off x="0" y="9555163"/>
            <a:ext cx="3368675" cy="49847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nSpc>
                <a:spcPct val="95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cs typeface="Arial Unicode MS" charset="0"/>
              </a:defRPr>
            </a:lvl1pPr>
          </a:lstStyle>
          <a:p>
            <a:endParaRPr lang="en-US"/>
          </a:p>
        </p:txBody>
      </p:sp>
      <p:sp>
        <p:nvSpPr>
          <p:cNvPr id="3080" name="Rectangle 8"/>
          <p:cNvSpPr>
            <a:spLocks noGrp="1" noChangeArrowheads="1"/>
          </p:cNvSpPr>
          <p:nvPr>
            <p:ph type="sldNum"/>
          </p:nvPr>
        </p:nvSpPr>
        <p:spPr bwMode="auto">
          <a:xfrm>
            <a:off x="4398963" y="9555163"/>
            <a:ext cx="3368675" cy="49847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lnSpc>
                <a:spcPct val="95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cs typeface="Arial Unicode MS" charset="0"/>
              </a:defRPr>
            </a:lvl1pPr>
          </a:lstStyle>
          <a:p>
            <a:fld id="{8592BEB6-B129-4F77-B2F2-F4B9E70AC5C1}" type="slidenum">
              <a:rPr lang="en-US"/>
              <a:pPr/>
              <a:t>‹#›</a:t>
            </a:fld>
            <a:endParaRPr lang="en-US"/>
          </a:p>
        </p:txBody>
      </p:sp>
    </p:spTree>
    <p:extLst>
      <p:ext uri="{BB962C8B-B14F-4D97-AF65-F5344CB8AC3E}">
        <p14:creationId xmlns:p14="http://schemas.microsoft.com/office/powerpoint/2010/main" val="115564700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BFF39794-2859-49F3-80FE-E7365C82304B}" type="slidenum">
              <a:rPr lang="en-US"/>
              <a:pPr/>
              <a:t>1</a:t>
            </a:fld>
            <a:endParaRPr lang="en-US"/>
          </a:p>
        </p:txBody>
      </p:sp>
      <p:sp>
        <p:nvSpPr>
          <p:cNvPr id="47105"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47106" name="Rectangle 2"/>
          <p:cNvSpPr txBox="1">
            <a:spLocks noGrp="1" noChangeArrowheads="1"/>
          </p:cNvSpPr>
          <p:nvPr>
            <p:ph type="body" idx="1"/>
          </p:nvPr>
        </p:nvSpPr>
        <p:spPr bwMode="auto">
          <a:xfrm>
            <a:off x="777875" y="4776788"/>
            <a:ext cx="6215063" cy="4522787"/>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30773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D4B98380-31B3-43E2-8284-FA295C040D26}" type="slidenum">
              <a:rPr lang="en-US"/>
              <a:pPr/>
              <a:t>10</a:t>
            </a:fld>
            <a:endParaRPr lang="en-US"/>
          </a:p>
        </p:txBody>
      </p:sp>
      <p:sp>
        <p:nvSpPr>
          <p:cNvPr id="56321"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56322" name="Rectangle 2"/>
          <p:cNvSpPr txBox="1">
            <a:spLocks noGrp="1" noChangeArrowheads="1"/>
          </p:cNvSpPr>
          <p:nvPr>
            <p:ph type="body" idx="1"/>
          </p:nvPr>
        </p:nvSpPr>
        <p:spPr bwMode="auto">
          <a:xfrm>
            <a:off x="777875" y="4776788"/>
            <a:ext cx="6215063" cy="4522787"/>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12644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02A0616E-FD3B-43B9-8907-61F2406D155F}" type="slidenum">
              <a:rPr lang="en-US"/>
              <a:pPr/>
              <a:t>11</a:t>
            </a:fld>
            <a:endParaRPr lang="en-US"/>
          </a:p>
        </p:txBody>
      </p:sp>
      <p:sp>
        <p:nvSpPr>
          <p:cNvPr id="57345"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57346" name="Rectangle 2"/>
          <p:cNvSpPr txBox="1">
            <a:spLocks noGrp="1" noChangeArrowheads="1"/>
          </p:cNvSpPr>
          <p:nvPr>
            <p:ph type="body" idx="1"/>
          </p:nvPr>
        </p:nvSpPr>
        <p:spPr bwMode="auto">
          <a:xfrm>
            <a:off x="777875" y="4776788"/>
            <a:ext cx="6215063" cy="4522787"/>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720209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1EC8901D-B28E-4752-8456-40FC3E163D3F}" type="slidenum">
              <a:rPr lang="en-US"/>
              <a:pPr/>
              <a:t>12</a:t>
            </a:fld>
            <a:endParaRPr lang="en-US"/>
          </a:p>
        </p:txBody>
      </p:sp>
      <p:sp>
        <p:nvSpPr>
          <p:cNvPr id="58369"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58370" name="Rectangle 2"/>
          <p:cNvSpPr txBox="1">
            <a:spLocks noGrp="1" noChangeArrowheads="1"/>
          </p:cNvSpPr>
          <p:nvPr>
            <p:ph type="body" idx="1"/>
          </p:nvPr>
        </p:nvSpPr>
        <p:spPr bwMode="auto">
          <a:xfrm>
            <a:off x="777875" y="4776788"/>
            <a:ext cx="6215063" cy="4522787"/>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595756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09751CD6-A73B-4FB0-B6CD-81FF13F422EA}" type="slidenum">
              <a:rPr lang="en-US"/>
              <a:pPr/>
              <a:t>13</a:t>
            </a:fld>
            <a:endParaRPr lang="en-US"/>
          </a:p>
        </p:txBody>
      </p:sp>
      <p:sp>
        <p:nvSpPr>
          <p:cNvPr id="59393"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59394" name="Rectangle 2"/>
          <p:cNvSpPr txBox="1">
            <a:spLocks noGrp="1" noChangeArrowheads="1"/>
          </p:cNvSpPr>
          <p:nvPr>
            <p:ph type="body" idx="1"/>
          </p:nvPr>
        </p:nvSpPr>
        <p:spPr bwMode="auto">
          <a:xfrm>
            <a:off x="777875" y="4776788"/>
            <a:ext cx="6215063" cy="4522787"/>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589916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AFF794F4-A6D5-4FE2-8D2B-5CBA1AA12E20}" type="slidenum">
              <a:rPr lang="en-US"/>
              <a:pPr/>
              <a:t>14</a:t>
            </a:fld>
            <a:endParaRPr lang="en-US"/>
          </a:p>
        </p:txBody>
      </p:sp>
      <p:sp>
        <p:nvSpPr>
          <p:cNvPr id="60417"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60418" name="Rectangle 2"/>
          <p:cNvSpPr txBox="1">
            <a:spLocks noGrp="1" noChangeArrowheads="1"/>
          </p:cNvSpPr>
          <p:nvPr>
            <p:ph type="body" idx="1"/>
          </p:nvPr>
        </p:nvSpPr>
        <p:spPr bwMode="auto">
          <a:xfrm>
            <a:off x="777875" y="4776788"/>
            <a:ext cx="6215063" cy="4522787"/>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481695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D6B4A39D-A397-4422-9064-766B438FC699}" type="slidenum">
              <a:rPr lang="en-US"/>
              <a:pPr/>
              <a:t>15</a:t>
            </a:fld>
            <a:endParaRPr lang="en-US"/>
          </a:p>
        </p:txBody>
      </p:sp>
      <p:sp>
        <p:nvSpPr>
          <p:cNvPr id="61441" name="Rectangle 1"/>
          <p:cNvSpPr txBox="1">
            <a:spLocks noGrp="1" noRot="1" noChangeAspect="1" noChangeArrowheads="1"/>
          </p:cNvSpPr>
          <p:nvPr>
            <p:ph type="sldImg"/>
          </p:nvPr>
        </p:nvSpPr>
        <p:spPr bwMode="auto">
          <a:xfrm>
            <a:off x="1371600" y="763588"/>
            <a:ext cx="5026025" cy="3768725"/>
          </a:xfrm>
          <a:prstGeom prst="rect">
            <a:avLst/>
          </a:prstGeom>
          <a:solidFill>
            <a:srgbClr val="FFFFFF"/>
          </a:solidFill>
          <a:ln>
            <a:solidFill>
              <a:srgbClr val="000000"/>
            </a:solidFill>
            <a:miter lim="800000"/>
            <a:headEnd/>
            <a:tailEnd/>
          </a:ln>
        </p:spPr>
      </p:sp>
      <p:sp>
        <p:nvSpPr>
          <p:cNvPr id="61442" name="Rectangle 2"/>
          <p:cNvSpPr txBox="1">
            <a:spLocks noGrp="1" noChangeArrowheads="1"/>
          </p:cNvSpPr>
          <p:nvPr>
            <p:ph type="body" idx="1"/>
          </p:nvPr>
        </p:nvSpPr>
        <p:spPr bwMode="auto">
          <a:xfrm>
            <a:off x="777875" y="4776788"/>
            <a:ext cx="6215063" cy="4432300"/>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958535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B76F57F2-5421-4465-8B20-FA0773FD4AA9}" type="slidenum">
              <a:rPr lang="en-US"/>
              <a:pPr/>
              <a:t>16</a:t>
            </a:fld>
            <a:endParaRPr lang="en-US"/>
          </a:p>
        </p:txBody>
      </p:sp>
      <p:sp>
        <p:nvSpPr>
          <p:cNvPr id="62465" name="Rectangle 1"/>
          <p:cNvSpPr txBox="1">
            <a:spLocks noGrp="1" noRot="1" noChangeAspect="1" noChangeArrowheads="1"/>
          </p:cNvSpPr>
          <p:nvPr>
            <p:ph type="sldImg"/>
          </p:nvPr>
        </p:nvSpPr>
        <p:spPr bwMode="auto">
          <a:xfrm>
            <a:off x="1371600" y="763588"/>
            <a:ext cx="5026025" cy="3768725"/>
          </a:xfrm>
          <a:prstGeom prst="rect">
            <a:avLst/>
          </a:prstGeom>
          <a:solidFill>
            <a:srgbClr val="FFFFFF"/>
          </a:solidFill>
          <a:ln>
            <a:solidFill>
              <a:srgbClr val="000000"/>
            </a:solidFill>
            <a:miter lim="800000"/>
            <a:headEnd/>
            <a:tailEnd/>
          </a:ln>
        </p:spPr>
      </p:sp>
      <p:sp>
        <p:nvSpPr>
          <p:cNvPr id="62466" name="Rectangle 2"/>
          <p:cNvSpPr txBox="1">
            <a:spLocks noGrp="1" noChangeArrowheads="1"/>
          </p:cNvSpPr>
          <p:nvPr>
            <p:ph type="body" idx="1"/>
          </p:nvPr>
        </p:nvSpPr>
        <p:spPr bwMode="auto">
          <a:xfrm>
            <a:off x="777875" y="4776788"/>
            <a:ext cx="6215063" cy="4432300"/>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10578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035B9710-4762-4F7A-B37C-B24650B5A375}" type="slidenum">
              <a:rPr lang="en-US"/>
              <a:pPr/>
              <a:t>17</a:t>
            </a:fld>
            <a:endParaRPr lang="en-US"/>
          </a:p>
        </p:txBody>
      </p:sp>
      <p:sp>
        <p:nvSpPr>
          <p:cNvPr id="63489" name="Rectangle 1"/>
          <p:cNvSpPr txBox="1">
            <a:spLocks noGrp="1" noRot="1" noChangeAspect="1" noChangeArrowheads="1"/>
          </p:cNvSpPr>
          <p:nvPr>
            <p:ph type="sldImg"/>
          </p:nvPr>
        </p:nvSpPr>
        <p:spPr bwMode="auto">
          <a:xfrm>
            <a:off x="1371600" y="763588"/>
            <a:ext cx="5026025" cy="3768725"/>
          </a:xfrm>
          <a:prstGeom prst="rect">
            <a:avLst/>
          </a:prstGeom>
          <a:solidFill>
            <a:srgbClr val="FFFFFF"/>
          </a:solidFill>
          <a:ln>
            <a:solidFill>
              <a:srgbClr val="000000"/>
            </a:solidFill>
            <a:miter lim="800000"/>
            <a:headEnd/>
            <a:tailEnd/>
          </a:ln>
        </p:spPr>
      </p:sp>
      <p:sp>
        <p:nvSpPr>
          <p:cNvPr id="63490" name="Rectangle 2"/>
          <p:cNvSpPr txBox="1">
            <a:spLocks noGrp="1" noChangeArrowheads="1"/>
          </p:cNvSpPr>
          <p:nvPr>
            <p:ph type="body" idx="1"/>
          </p:nvPr>
        </p:nvSpPr>
        <p:spPr bwMode="auto">
          <a:xfrm>
            <a:off x="777875" y="4776788"/>
            <a:ext cx="6215063" cy="4432300"/>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344908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BFF39794-2859-49F3-80FE-E7365C82304B}" type="slidenum">
              <a:rPr lang="en-US"/>
              <a:pPr/>
              <a:t>19</a:t>
            </a:fld>
            <a:endParaRPr lang="en-US"/>
          </a:p>
        </p:txBody>
      </p:sp>
      <p:sp>
        <p:nvSpPr>
          <p:cNvPr id="47105"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47106" name="Rectangle 2"/>
          <p:cNvSpPr txBox="1">
            <a:spLocks noGrp="1" noChangeArrowheads="1"/>
          </p:cNvSpPr>
          <p:nvPr>
            <p:ph type="body" idx="1"/>
          </p:nvPr>
        </p:nvSpPr>
        <p:spPr bwMode="auto">
          <a:xfrm>
            <a:off x="777875" y="4776788"/>
            <a:ext cx="6215063" cy="4522787"/>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843876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FADF2770-A6D5-42EA-9BB6-BC6641D733CF}" type="slidenum">
              <a:rPr lang="en-US"/>
              <a:pPr/>
              <a:t>20</a:t>
            </a:fld>
            <a:endParaRPr lang="en-US"/>
          </a:p>
        </p:txBody>
      </p:sp>
      <p:sp>
        <p:nvSpPr>
          <p:cNvPr id="48129" name="Rectangle 1"/>
          <p:cNvSpPr txBox="1">
            <a:spLocks noGrp="1" noRot="1" noChangeAspect="1" noChangeArrowheads="1"/>
          </p:cNvSpPr>
          <p:nvPr>
            <p:ph type="sldImg"/>
          </p:nvPr>
        </p:nvSpPr>
        <p:spPr bwMode="auto">
          <a:xfrm>
            <a:off x="1371600" y="763588"/>
            <a:ext cx="5026025" cy="3768725"/>
          </a:xfrm>
          <a:prstGeom prst="rect">
            <a:avLst/>
          </a:prstGeom>
          <a:solidFill>
            <a:srgbClr val="FFFFFF"/>
          </a:solidFill>
          <a:ln>
            <a:solidFill>
              <a:srgbClr val="000000"/>
            </a:solidFill>
            <a:miter lim="800000"/>
            <a:headEnd/>
            <a:tailEnd/>
          </a:ln>
        </p:spPr>
      </p:sp>
      <p:sp>
        <p:nvSpPr>
          <p:cNvPr id="48130" name="Rectangle 2"/>
          <p:cNvSpPr txBox="1">
            <a:spLocks noGrp="1" noChangeArrowheads="1"/>
          </p:cNvSpPr>
          <p:nvPr>
            <p:ph type="body" idx="1"/>
          </p:nvPr>
        </p:nvSpPr>
        <p:spPr bwMode="auto">
          <a:xfrm>
            <a:off x="777875" y="4776788"/>
            <a:ext cx="6215063" cy="4432300"/>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80602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FADF2770-A6D5-42EA-9BB6-BC6641D733CF}" type="slidenum">
              <a:rPr lang="en-US"/>
              <a:pPr/>
              <a:t>2</a:t>
            </a:fld>
            <a:endParaRPr lang="en-US"/>
          </a:p>
        </p:txBody>
      </p:sp>
      <p:sp>
        <p:nvSpPr>
          <p:cNvPr id="48129" name="Rectangle 1"/>
          <p:cNvSpPr txBox="1">
            <a:spLocks noGrp="1" noRot="1" noChangeAspect="1" noChangeArrowheads="1"/>
          </p:cNvSpPr>
          <p:nvPr>
            <p:ph type="sldImg"/>
          </p:nvPr>
        </p:nvSpPr>
        <p:spPr bwMode="auto">
          <a:xfrm>
            <a:off x="1371600" y="763588"/>
            <a:ext cx="5026025" cy="3768725"/>
          </a:xfrm>
          <a:prstGeom prst="rect">
            <a:avLst/>
          </a:prstGeom>
          <a:solidFill>
            <a:srgbClr val="FFFFFF"/>
          </a:solidFill>
          <a:ln>
            <a:solidFill>
              <a:srgbClr val="000000"/>
            </a:solidFill>
            <a:miter lim="800000"/>
            <a:headEnd/>
            <a:tailEnd/>
          </a:ln>
        </p:spPr>
      </p:sp>
      <p:sp>
        <p:nvSpPr>
          <p:cNvPr id="48130" name="Rectangle 2"/>
          <p:cNvSpPr txBox="1">
            <a:spLocks noGrp="1" noChangeArrowheads="1"/>
          </p:cNvSpPr>
          <p:nvPr>
            <p:ph type="body" idx="1"/>
          </p:nvPr>
        </p:nvSpPr>
        <p:spPr bwMode="auto">
          <a:xfrm>
            <a:off x="777875" y="4776788"/>
            <a:ext cx="6215063" cy="4432300"/>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716221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035B9710-4762-4F7A-B37C-B24650B5A375}" type="slidenum">
              <a:rPr lang="en-US"/>
              <a:pPr/>
              <a:t>21</a:t>
            </a:fld>
            <a:endParaRPr lang="en-US"/>
          </a:p>
        </p:txBody>
      </p:sp>
      <p:sp>
        <p:nvSpPr>
          <p:cNvPr id="63489" name="Rectangle 1"/>
          <p:cNvSpPr txBox="1">
            <a:spLocks noGrp="1" noRot="1" noChangeAspect="1" noChangeArrowheads="1"/>
          </p:cNvSpPr>
          <p:nvPr>
            <p:ph type="sldImg"/>
          </p:nvPr>
        </p:nvSpPr>
        <p:spPr bwMode="auto">
          <a:xfrm>
            <a:off x="1371600" y="763588"/>
            <a:ext cx="5026025" cy="3768725"/>
          </a:xfrm>
          <a:prstGeom prst="rect">
            <a:avLst/>
          </a:prstGeom>
          <a:solidFill>
            <a:srgbClr val="FFFFFF"/>
          </a:solidFill>
          <a:ln>
            <a:solidFill>
              <a:srgbClr val="000000"/>
            </a:solidFill>
            <a:miter lim="800000"/>
            <a:headEnd/>
            <a:tailEnd/>
          </a:ln>
        </p:spPr>
      </p:sp>
      <p:sp>
        <p:nvSpPr>
          <p:cNvPr id="63490" name="Rectangle 2"/>
          <p:cNvSpPr txBox="1">
            <a:spLocks noGrp="1" noChangeArrowheads="1"/>
          </p:cNvSpPr>
          <p:nvPr>
            <p:ph type="body" idx="1"/>
          </p:nvPr>
        </p:nvSpPr>
        <p:spPr bwMode="auto">
          <a:xfrm>
            <a:off x="777875" y="4776788"/>
            <a:ext cx="6215063" cy="4432300"/>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27839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548819B6-5C93-414A-B106-7C07E3B69A27}" type="slidenum">
              <a:rPr lang="en-US"/>
              <a:pPr/>
              <a:t>22</a:t>
            </a:fld>
            <a:endParaRPr lang="en-US"/>
          </a:p>
        </p:txBody>
      </p:sp>
      <p:sp>
        <p:nvSpPr>
          <p:cNvPr id="64513"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64514" name="Rectangle 2"/>
          <p:cNvSpPr txBox="1">
            <a:spLocks noGrp="1" noChangeArrowheads="1"/>
          </p:cNvSpPr>
          <p:nvPr>
            <p:ph type="body" idx="1"/>
          </p:nvPr>
        </p:nvSpPr>
        <p:spPr bwMode="auto">
          <a:xfrm>
            <a:off x="777875" y="4776788"/>
            <a:ext cx="6215063" cy="4522787"/>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844848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741F0EF6-6F55-4DB4-B434-C3B1CFD3A74A}" type="slidenum">
              <a:rPr lang="en-US"/>
              <a:pPr/>
              <a:t>23</a:t>
            </a:fld>
            <a:endParaRPr lang="en-US"/>
          </a:p>
        </p:txBody>
      </p:sp>
      <p:sp>
        <p:nvSpPr>
          <p:cNvPr id="65537"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65538" name="Rectangle 2"/>
          <p:cNvSpPr txBox="1">
            <a:spLocks noGrp="1" noChangeArrowheads="1"/>
          </p:cNvSpPr>
          <p:nvPr>
            <p:ph type="body" idx="1"/>
          </p:nvPr>
        </p:nvSpPr>
        <p:spPr bwMode="auto">
          <a:xfrm>
            <a:off x="777875" y="4776788"/>
            <a:ext cx="6215063" cy="4522787"/>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102882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C5E71420-AADD-4FFE-B46E-2A5F2FCC2C76}" type="slidenum">
              <a:rPr lang="en-US"/>
              <a:pPr/>
              <a:t>24</a:t>
            </a:fld>
            <a:endParaRPr lang="en-US"/>
          </a:p>
        </p:txBody>
      </p:sp>
      <p:sp>
        <p:nvSpPr>
          <p:cNvPr id="66561" name="Rectangle 1"/>
          <p:cNvSpPr txBox="1">
            <a:spLocks noGrp="1" noRot="1" noChangeAspect="1" noChangeArrowheads="1"/>
          </p:cNvSpPr>
          <p:nvPr>
            <p:ph type="sldImg"/>
          </p:nvPr>
        </p:nvSpPr>
        <p:spPr bwMode="auto">
          <a:xfrm>
            <a:off x="1371600" y="763588"/>
            <a:ext cx="5026025" cy="3768725"/>
          </a:xfrm>
          <a:prstGeom prst="rect">
            <a:avLst/>
          </a:prstGeom>
          <a:solidFill>
            <a:srgbClr val="FFFFFF"/>
          </a:solidFill>
          <a:ln>
            <a:solidFill>
              <a:srgbClr val="000000"/>
            </a:solidFill>
            <a:miter lim="800000"/>
            <a:headEnd/>
            <a:tailEnd/>
          </a:ln>
        </p:spPr>
      </p:sp>
      <p:sp>
        <p:nvSpPr>
          <p:cNvPr id="66562" name="Rectangle 2"/>
          <p:cNvSpPr txBox="1">
            <a:spLocks noGrp="1" noChangeArrowheads="1"/>
          </p:cNvSpPr>
          <p:nvPr>
            <p:ph type="body" idx="1"/>
          </p:nvPr>
        </p:nvSpPr>
        <p:spPr bwMode="auto">
          <a:xfrm>
            <a:off x="777875" y="4776788"/>
            <a:ext cx="6215063" cy="4432300"/>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488942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9956A431-EF3E-41CF-93DA-FC3C17CB22E3}" type="slidenum">
              <a:rPr lang="en-US"/>
              <a:pPr/>
              <a:t>25</a:t>
            </a:fld>
            <a:endParaRPr lang="en-US"/>
          </a:p>
        </p:txBody>
      </p:sp>
      <p:sp>
        <p:nvSpPr>
          <p:cNvPr id="67585" name="Rectangle 1"/>
          <p:cNvSpPr txBox="1">
            <a:spLocks noGrp="1" noRot="1" noChangeAspect="1" noChangeArrowheads="1"/>
          </p:cNvSpPr>
          <p:nvPr>
            <p:ph type="sldImg"/>
          </p:nvPr>
        </p:nvSpPr>
        <p:spPr bwMode="auto">
          <a:xfrm>
            <a:off x="1371600" y="763588"/>
            <a:ext cx="5026025" cy="3768725"/>
          </a:xfrm>
          <a:prstGeom prst="rect">
            <a:avLst/>
          </a:prstGeom>
          <a:solidFill>
            <a:srgbClr val="FFFFFF"/>
          </a:solidFill>
          <a:ln>
            <a:solidFill>
              <a:srgbClr val="000000"/>
            </a:solidFill>
            <a:miter lim="800000"/>
            <a:headEnd/>
            <a:tailEnd/>
          </a:ln>
        </p:spPr>
      </p:sp>
      <p:sp>
        <p:nvSpPr>
          <p:cNvPr id="67586" name="Rectangle 2"/>
          <p:cNvSpPr txBox="1">
            <a:spLocks noGrp="1" noChangeArrowheads="1"/>
          </p:cNvSpPr>
          <p:nvPr>
            <p:ph type="body" idx="1"/>
          </p:nvPr>
        </p:nvSpPr>
        <p:spPr bwMode="auto">
          <a:xfrm>
            <a:off x="777875" y="4776788"/>
            <a:ext cx="6215063" cy="4432300"/>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77065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B632462A-3FDC-450C-8AA1-64DE40055FC6}" type="slidenum">
              <a:rPr lang="en-US"/>
              <a:pPr/>
              <a:t>26</a:t>
            </a:fld>
            <a:endParaRPr lang="en-US"/>
          </a:p>
        </p:txBody>
      </p:sp>
      <p:sp>
        <p:nvSpPr>
          <p:cNvPr id="68609" name="Rectangle 1"/>
          <p:cNvSpPr txBox="1">
            <a:spLocks noGrp="1" noRot="1" noChangeAspect="1" noChangeArrowheads="1"/>
          </p:cNvSpPr>
          <p:nvPr>
            <p:ph type="sldImg"/>
          </p:nvPr>
        </p:nvSpPr>
        <p:spPr bwMode="auto">
          <a:xfrm>
            <a:off x="1371600" y="763588"/>
            <a:ext cx="5026025" cy="3768725"/>
          </a:xfrm>
          <a:prstGeom prst="rect">
            <a:avLst/>
          </a:prstGeom>
          <a:solidFill>
            <a:srgbClr val="FFFFFF"/>
          </a:solidFill>
          <a:ln>
            <a:solidFill>
              <a:srgbClr val="000000"/>
            </a:solidFill>
            <a:miter lim="800000"/>
            <a:headEnd/>
            <a:tailEnd/>
          </a:ln>
        </p:spPr>
      </p:sp>
      <p:sp>
        <p:nvSpPr>
          <p:cNvPr id="68610" name="Rectangle 2"/>
          <p:cNvSpPr txBox="1">
            <a:spLocks noGrp="1" noChangeArrowheads="1"/>
          </p:cNvSpPr>
          <p:nvPr>
            <p:ph type="body" idx="1"/>
          </p:nvPr>
        </p:nvSpPr>
        <p:spPr bwMode="auto">
          <a:xfrm>
            <a:off x="777875" y="4776788"/>
            <a:ext cx="6215063" cy="4432300"/>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549008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387AD7E7-444C-46B6-947F-17A7A101AC14}" type="slidenum">
              <a:rPr lang="en-US"/>
              <a:pPr/>
              <a:t>27</a:t>
            </a:fld>
            <a:endParaRPr lang="en-US"/>
          </a:p>
        </p:txBody>
      </p:sp>
      <p:sp>
        <p:nvSpPr>
          <p:cNvPr id="69633"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69634" name="Rectangle 2"/>
          <p:cNvSpPr txBox="1">
            <a:spLocks noGrp="1" noChangeArrowheads="1"/>
          </p:cNvSpPr>
          <p:nvPr>
            <p:ph type="body" idx="1"/>
          </p:nvPr>
        </p:nvSpPr>
        <p:spPr bwMode="auto">
          <a:xfrm>
            <a:off x="777875" y="4776788"/>
            <a:ext cx="6215063" cy="4522787"/>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679202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E5777C91-732E-4A1E-83E9-D7371359D628}" type="slidenum">
              <a:rPr lang="en-US"/>
              <a:pPr/>
              <a:t>28</a:t>
            </a:fld>
            <a:endParaRPr lang="en-US"/>
          </a:p>
        </p:txBody>
      </p:sp>
      <p:sp>
        <p:nvSpPr>
          <p:cNvPr id="70657" name="Rectangle 1"/>
          <p:cNvSpPr txBox="1">
            <a:spLocks noGrp="1" noRot="1" noChangeAspect="1" noChangeArrowheads="1"/>
          </p:cNvSpPr>
          <p:nvPr>
            <p:ph type="sldImg"/>
          </p:nvPr>
        </p:nvSpPr>
        <p:spPr bwMode="auto">
          <a:xfrm>
            <a:off x="1371600" y="763588"/>
            <a:ext cx="5026025" cy="3768725"/>
          </a:xfrm>
          <a:prstGeom prst="rect">
            <a:avLst/>
          </a:prstGeom>
          <a:solidFill>
            <a:srgbClr val="FFFFFF"/>
          </a:solidFill>
          <a:ln>
            <a:solidFill>
              <a:srgbClr val="000000"/>
            </a:solidFill>
            <a:miter lim="800000"/>
            <a:headEnd/>
            <a:tailEnd/>
          </a:ln>
        </p:spPr>
      </p:sp>
      <p:sp>
        <p:nvSpPr>
          <p:cNvPr id="70658" name="Rectangle 2"/>
          <p:cNvSpPr txBox="1">
            <a:spLocks noGrp="1" noChangeArrowheads="1"/>
          </p:cNvSpPr>
          <p:nvPr>
            <p:ph type="body" idx="1"/>
          </p:nvPr>
        </p:nvSpPr>
        <p:spPr bwMode="auto">
          <a:xfrm>
            <a:off x="777875" y="4776788"/>
            <a:ext cx="6215063" cy="4432300"/>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171356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82409FEB-8333-4FEE-A873-5C2291588B81}" type="slidenum">
              <a:rPr lang="en-US"/>
              <a:pPr/>
              <a:t>29</a:t>
            </a:fld>
            <a:endParaRPr lang="en-US"/>
          </a:p>
        </p:txBody>
      </p:sp>
      <p:sp>
        <p:nvSpPr>
          <p:cNvPr id="71681"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71682" name="Rectangle 2"/>
          <p:cNvSpPr txBox="1">
            <a:spLocks noGrp="1" noChangeArrowheads="1"/>
          </p:cNvSpPr>
          <p:nvPr>
            <p:ph type="body" idx="1"/>
          </p:nvPr>
        </p:nvSpPr>
        <p:spPr bwMode="auto">
          <a:xfrm>
            <a:off x="777875" y="4776788"/>
            <a:ext cx="6215063" cy="4522787"/>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03024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F3CA8263-9E17-4324-989A-F49E6056F560}" type="slidenum">
              <a:rPr lang="en-US"/>
              <a:pPr/>
              <a:t>30</a:t>
            </a:fld>
            <a:endParaRPr lang="en-US"/>
          </a:p>
        </p:txBody>
      </p:sp>
      <p:sp>
        <p:nvSpPr>
          <p:cNvPr id="72705"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72706" name="Rectangle 2"/>
          <p:cNvSpPr txBox="1">
            <a:spLocks noGrp="1" noChangeArrowheads="1"/>
          </p:cNvSpPr>
          <p:nvPr>
            <p:ph type="body" idx="1"/>
          </p:nvPr>
        </p:nvSpPr>
        <p:spPr bwMode="auto">
          <a:xfrm>
            <a:off x="777875" y="4776788"/>
            <a:ext cx="6215063" cy="4522787"/>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13309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30ABFF05-1B7D-4B8A-B062-2B1FDF36A2BA}" type="slidenum">
              <a:rPr lang="en-US"/>
              <a:pPr/>
              <a:t>3</a:t>
            </a:fld>
            <a:endParaRPr lang="en-US"/>
          </a:p>
        </p:txBody>
      </p:sp>
      <p:sp>
        <p:nvSpPr>
          <p:cNvPr id="49153"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49154" name="Rectangle 2"/>
          <p:cNvSpPr txBox="1">
            <a:spLocks noGrp="1" noChangeArrowheads="1"/>
          </p:cNvSpPr>
          <p:nvPr>
            <p:ph type="body" idx="1"/>
          </p:nvPr>
        </p:nvSpPr>
        <p:spPr bwMode="auto">
          <a:xfrm>
            <a:off x="777875" y="4776788"/>
            <a:ext cx="6215063" cy="4522787"/>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4861245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207C3277-847D-48E6-9CB3-2634C9AFF5DA}" type="slidenum">
              <a:rPr lang="en-US"/>
              <a:pPr/>
              <a:t>31</a:t>
            </a:fld>
            <a:endParaRPr lang="en-US"/>
          </a:p>
        </p:txBody>
      </p:sp>
      <p:sp>
        <p:nvSpPr>
          <p:cNvPr id="73729" name="Rectangle 1"/>
          <p:cNvSpPr txBox="1">
            <a:spLocks noGrp="1" noRot="1" noChangeAspect="1" noChangeArrowheads="1"/>
          </p:cNvSpPr>
          <p:nvPr>
            <p:ph type="sldImg"/>
          </p:nvPr>
        </p:nvSpPr>
        <p:spPr bwMode="auto">
          <a:xfrm>
            <a:off x="1371600" y="763588"/>
            <a:ext cx="5026025" cy="3768725"/>
          </a:xfrm>
          <a:prstGeom prst="rect">
            <a:avLst/>
          </a:prstGeom>
          <a:solidFill>
            <a:srgbClr val="FFFFFF"/>
          </a:solidFill>
          <a:ln>
            <a:solidFill>
              <a:srgbClr val="000000"/>
            </a:solidFill>
            <a:miter lim="800000"/>
            <a:headEnd/>
            <a:tailEnd/>
          </a:ln>
        </p:spPr>
      </p:sp>
      <p:sp>
        <p:nvSpPr>
          <p:cNvPr id="73730" name="Rectangle 2"/>
          <p:cNvSpPr txBox="1">
            <a:spLocks noGrp="1" noChangeArrowheads="1"/>
          </p:cNvSpPr>
          <p:nvPr>
            <p:ph type="body" idx="1"/>
          </p:nvPr>
        </p:nvSpPr>
        <p:spPr bwMode="auto">
          <a:xfrm>
            <a:off x="777875" y="4776788"/>
            <a:ext cx="6215063" cy="4432300"/>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441229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69B6E460-2A97-43E7-B646-03D4E30CE8A8}" type="slidenum">
              <a:rPr lang="en-US"/>
              <a:pPr/>
              <a:t>32</a:t>
            </a:fld>
            <a:endParaRPr lang="en-US"/>
          </a:p>
        </p:txBody>
      </p:sp>
      <p:sp>
        <p:nvSpPr>
          <p:cNvPr id="74753" name="Rectangle 1"/>
          <p:cNvSpPr txBox="1">
            <a:spLocks noGrp="1" noRot="1" noChangeAspect="1" noChangeArrowheads="1"/>
          </p:cNvSpPr>
          <p:nvPr>
            <p:ph type="sldImg"/>
          </p:nvPr>
        </p:nvSpPr>
        <p:spPr bwMode="auto">
          <a:xfrm>
            <a:off x="1371600" y="763588"/>
            <a:ext cx="5026025" cy="3768725"/>
          </a:xfrm>
          <a:prstGeom prst="rect">
            <a:avLst/>
          </a:prstGeom>
          <a:solidFill>
            <a:srgbClr val="FFFFFF"/>
          </a:solidFill>
          <a:ln>
            <a:solidFill>
              <a:srgbClr val="000000"/>
            </a:solidFill>
            <a:miter lim="800000"/>
            <a:headEnd/>
            <a:tailEnd/>
          </a:ln>
        </p:spPr>
      </p:sp>
      <p:sp>
        <p:nvSpPr>
          <p:cNvPr id="74754" name="Rectangle 2"/>
          <p:cNvSpPr txBox="1">
            <a:spLocks noGrp="1" noChangeArrowheads="1"/>
          </p:cNvSpPr>
          <p:nvPr>
            <p:ph type="body" idx="1"/>
          </p:nvPr>
        </p:nvSpPr>
        <p:spPr bwMode="auto">
          <a:xfrm>
            <a:off x="777875" y="4776788"/>
            <a:ext cx="6215063" cy="4432300"/>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406093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8036CE32-16FC-4AED-A969-F405F38D987F}" type="slidenum">
              <a:rPr lang="en-US"/>
              <a:pPr/>
              <a:t>33</a:t>
            </a:fld>
            <a:endParaRPr lang="en-US"/>
          </a:p>
        </p:txBody>
      </p:sp>
      <p:sp>
        <p:nvSpPr>
          <p:cNvPr id="75777"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75778" name="Rectangle 2"/>
          <p:cNvSpPr txBox="1">
            <a:spLocks noGrp="1" noChangeArrowheads="1"/>
          </p:cNvSpPr>
          <p:nvPr>
            <p:ph type="body" idx="1"/>
          </p:nvPr>
        </p:nvSpPr>
        <p:spPr bwMode="auto">
          <a:xfrm>
            <a:off x="777875" y="4776788"/>
            <a:ext cx="6215063" cy="4522787"/>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1452040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C100EC1B-EC71-4A77-965A-7A87D2D9263F}" type="slidenum">
              <a:rPr lang="en-US"/>
              <a:pPr/>
              <a:t>34</a:t>
            </a:fld>
            <a:endParaRPr lang="en-US"/>
          </a:p>
        </p:txBody>
      </p:sp>
      <p:sp>
        <p:nvSpPr>
          <p:cNvPr id="76801"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76802" name="Rectangle 2"/>
          <p:cNvSpPr txBox="1">
            <a:spLocks noGrp="1" noChangeArrowheads="1"/>
          </p:cNvSpPr>
          <p:nvPr>
            <p:ph type="body" idx="1"/>
          </p:nvPr>
        </p:nvSpPr>
        <p:spPr bwMode="auto">
          <a:xfrm>
            <a:off x="777875" y="4776788"/>
            <a:ext cx="6215063" cy="4522787"/>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30566526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E61BC006-6298-4F58-90FF-17FD6EBFF685}" type="slidenum">
              <a:rPr lang="en-US"/>
              <a:pPr/>
              <a:t>35</a:t>
            </a:fld>
            <a:endParaRPr lang="en-US"/>
          </a:p>
        </p:txBody>
      </p:sp>
      <p:sp>
        <p:nvSpPr>
          <p:cNvPr id="77825"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77826" name="Rectangle 2"/>
          <p:cNvSpPr txBox="1">
            <a:spLocks noGrp="1" noChangeArrowheads="1"/>
          </p:cNvSpPr>
          <p:nvPr>
            <p:ph type="body" idx="1"/>
          </p:nvPr>
        </p:nvSpPr>
        <p:spPr bwMode="auto">
          <a:xfrm>
            <a:off x="777875" y="4776788"/>
            <a:ext cx="6215063" cy="4522787"/>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9165974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039CBC1B-D3D0-4796-AB52-0F12C3B6F124}" type="slidenum">
              <a:rPr lang="en-US"/>
              <a:pPr/>
              <a:t>36</a:t>
            </a:fld>
            <a:endParaRPr lang="en-US"/>
          </a:p>
        </p:txBody>
      </p:sp>
      <p:sp>
        <p:nvSpPr>
          <p:cNvPr id="78849" name="Rectangle 1"/>
          <p:cNvSpPr txBox="1">
            <a:spLocks noGrp="1" noRot="1" noChangeAspect="1" noChangeArrowheads="1"/>
          </p:cNvSpPr>
          <p:nvPr>
            <p:ph type="sldImg"/>
          </p:nvPr>
        </p:nvSpPr>
        <p:spPr bwMode="auto">
          <a:xfrm>
            <a:off x="1371600" y="763588"/>
            <a:ext cx="5026025" cy="3768725"/>
          </a:xfrm>
          <a:prstGeom prst="rect">
            <a:avLst/>
          </a:prstGeom>
          <a:solidFill>
            <a:srgbClr val="FFFFFF"/>
          </a:solidFill>
          <a:ln>
            <a:solidFill>
              <a:srgbClr val="000000"/>
            </a:solidFill>
            <a:miter lim="800000"/>
            <a:headEnd/>
            <a:tailEnd/>
          </a:ln>
        </p:spPr>
      </p:sp>
      <p:sp>
        <p:nvSpPr>
          <p:cNvPr id="78850" name="Rectangle 2"/>
          <p:cNvSpPr txBox="1">
            <a:spLocks noGrp="1" noChangeArrowheads="1"/>
          </p:cNvSpPr>
          <p:nvPr>
            <p:ph type="body" idx="1"/>
          </p:nvPr>
        </p:nvSpPr>
        <p:spPr bwMode="auto">
          <a:xfrm>
            <a:off x="777875" y="4776788"/>
            <a:ext cx="6215063" cy="4432300"/>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4608022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F96291EC-3B72-4C07-A920-8B83069829E3}" type="slidenum">
              <a:rPr lang="en-US"/>
              <a:pPr/>
              <a:t>37</a:t>
            </a:fld>
            <a:endParaRPr lang="en-US"/>
          </a:p>
        </p:txBody>
      </p:sp>
      <p:sp>
        <p:nvSpPr>
          <p:cNvPr id="79873"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79874" name="Rectangle 2"/>
          <p:cNvSpPr txBox="1">
            <a:spLocks noGrp="1" noChangeArrowheads="1"/>
          </p:cNvSpPr>
          <p:nvPr>
            <p:ph type="body" idx="1"/>
          </p:nvPr>
        </p:nvSpPr>
        <p:spPr bwMode="auto">
          <a:xfrm>
            <a:off x="777875" y="4776788"/>
            <a:ext cx="6215063" cy="4522787"/>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6752903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F6483655-2A3E-46E9-A876-87AED516A529}" type="slidenum">
              <a:rPr lang="en-US"/>
              <a:pPr/>
              <a:t>38</a:t>
            </a:fld>
            <a:endParaRPr lang="en-US"/>
          </a:p>
        </p:txBody>
      </p:sp>
      <p:sp>
        <p:nvSpPr>
          <p:cNvPr id="80897"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80898" name="Rectangle 2"/>
          <p:cNvSpPr txBox="1">
            <a:spLocks noGrp="1" noChangeArrowheads="1"/>
          </p:cNvSpPr>
          <p:nvPr>
            <p:ph type="body" idx="1"/>
          </p:nvPr>
        </p:nvSpPr>
        <p:spPr bwMode="auto">
          <a:xfrm>
            <a:off x="777875" y="4776788"/>
            <a:ext cx="6215063" cy="4522787"/>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5573661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BAF8E345-8787-4078-89A6-CCB21F1D2050}" type="slidenum">
              <a:rPr lang="en-US"/>
              <a:pPr/>
              <a:t>39</a:t>
            </a:fld>
            <a:endParaRPr lang="en-US"/>
          </a:p>
        </p:txBody>
      </p:sp>
      <p:sp>
        <p:nvSpPr>
          <p:cNvPr id="81921"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81922" name="Rectangle 2"/>
          <p:cNvSpPr txBox="1">
            <a:spLocks noGrp="1" noChangeArrowheads="1"/>
          </p:cNvSpPr>
          <p:nvPr>
            <p:ph type="body" idx="1"/>
          </p:nvPr>
        </p:nvSpPr>
        <p:spPr bwMode="auto">
          <a:xfrm>
            <a:off x="777875" y="4776788"/>
            <a:ext cx="6215063" cy="4522787"/>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3629972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EA91959C-DBF9-483B-A695-19415BD0C570}" type="slidenum">
              <a:rPr lang="en-US"/>
              <a:pPr/>
              <a:t>40</a:t>
            </a:fld>
            <a:endParaRPr lang="en-US"/>
          </a:p>
        </p:txBody>
      </p:sp>
      <p:sp>
        <p:nvSpPr>
          <p:cNvPr id="82945"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82946" name="Rectangle 2"/>
          <p:cNvSpPr txBox="1">
            <a:spLocks noGrp="1" noChangeArrowheads="1"/>
          </p:cNvSpPr>
          <p:nvPr>
            <p:ph type="body" idx="1"/>
          </p:nvPr>
        </p:nvSpPr>
        <p:spPr bwMode="auto">
          <a:xfrm>
            <a:off x="777875" y="4776788"/>
            <a:ext cx="6215063" cy="4522787"/>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3716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54FBEEA9-CD06-4218-B70C-E540B44937E1}" type="slidenum">
              <a:rPr lang="en-US"/>
              <a:pPr/>
              <a:t>4</a:t>
            </a:fld>
            <a:endParaRPr lang="en-US"/>
          </a:p>
        </p:txBody>
      </p:sp>
      <p:sp>
        <p:nvSpPr>
          <p:cNvPr id="50177"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50178" name="Rectangle 2"/>
          <p:cNvSpPr txBox="1">
            <a:spLocks noGrp="1" noChangeArrowheads="1"/>
          </p:cNvSpPr>
          <p:nvPr>
            <p:ph type="body" idx="1"/>
          </p:nvPr>
        </p:nvSpPr>
        <p:spPr bwMode="auto">
          <a:xfrm>
            <a:off x="777875" y="4776788"/>
            <a:ext cx="6215063" cy="4522787"/>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6786642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336EE791-955E-4A3C-9507-868F99EEF045}" type="slidenum">
              <a:rPr lang="en-US"/>
              <a:pPr/>
              <a:t>41</a:t>
            </a:fld>
            <a:endParaRPr lang="en-US"/>
          </a:p>
        </p:txBody>
      </p:sp>
      <p:sp>
        <p:nvSpPr>
          <p:cNvPr id="83969"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83970" name="Rectangle 2"/>
          <p:cNvSpPr txBox="1">
            <a:spLocks noGrp="1" noChangeArrowheads="1"/>
          </p:cNvSpPr>
          <p:nvPr>
            <p:ph type="body" idx="1"/>
          </p:nvPr>
        </p:nvSpPr>
        <p:spPr bwMode="auto">
          <a:xfrm>
            <a:off x="777875" y="4776788"/>
            <a:ext cx="6215063" cy="4522787"/>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2241699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407D860C-8F00-4BA8-AF8C-B97AC2B05A26}" type="slidenum">
              <a:rPr lang="en-US"/>
              <a:pPr/>
              <a:t>42</a:t>
            </a:fld>
            <a:endParaRPr lang="en-US"/>
          </a:p>
        </p:txBody>
      </p:sp>
      <p:sp>
        <p:nvSpPr>
          <p:cNvPr id="84993"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84994" name="Rectangle 2"/>
          <p:cNvSpPr txBox="1">
            <a:spLocks noGrp="1" noChangeArrowheads="1"/>
          </p:cNvSpPr>
          <p:nvPr>
            <p:ph type="body" idx="1"/>
          </p:nvPr>
        </p:nvSpPr>
        <p:spPr bwMode="auto">
          <a:xfrm>
            <a:off x="777875" y="4776788"/>
            <a:ext cx="6215063" cy="4522787"/>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7311046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9A51A14B-C009-4CA9-9202-39FB2D6D31A8}" type="slidenum">
              <a:rPr lang="en-US"/>
              <a:pPr/>
              <a:t>43</a:t>
            </a:fld>
            <a:endParaRPr lang="en-US"/>
          </a:p>
        </p:txBody>
      </p:sp>
      <p:sp>
        <p:nvSpPr>
          <p:cNvPr id="88065"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88066" name="Rectangle 2"/>
          <p:cNvSpPr txBox="1">
            <a:spLocks noGrp="1" noChangeArrowheads="1"/>
          </p:cNvSpPr>
          <p:nvPr>
            <p:ph type="body" idx="1"/>
          </p:nvPr>
        </p:nvSpPr>
        <p:spPr bwMode="auto">
          <a:xfrm>
            <a:off x="777875" y="4776788"/>
            <a:ext cx="6215063" cy="4522787"/>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4031874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707BF1C0-2F09-4B3F-912F-0D6E8F7DDBB4}" type="slidenum">
              <a:rPr lang="en-US"/>
              <a:pPr/>
              <a:t>44</a:t>
            </a:fld>
            <a:endParaRPr lang="en-US"/>
          </a:p>
        </p:txBody>
      </p:sp>
      <p:sp>
        <p:nvSpPr>
          <p:cNvPr id="89089"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89090" name="Rectangle 2"/>
          <p:cNvSpPr txBox="1">
            <a:spLocks noGrp="1" noChangeArrowheads="1"/>
          </p:cNvSpPr>
          <p:nvPr>
            <p:ph type="body" idx="1"/>
          </p:nvPr>
        </p:nvSpPr>
        <p:spPr bwMode="auto">
          <a:xfrm>
            <a:off x="777875" y="4776788"/>
            <a:ext cx="6215063" cy="4522787"/>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7747012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499310AA-EB1E-4530-9311-F883DEAFF966}" type="slidenum">
              <a:rPr lang="en-US"/>
              <a:pPr/>
              <a:t>5</a:t>
            </a:fld>
            <a:endParaRPr lang="en-US"/>
          </a:p>
        </p:txBody>
      </p:sp>
      <p:sp>
        <p:nvSpPr>
          <p:cNvPr id="51201"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51202" name="Rectangle 2"/>
          <p:cNvSpPr txBox="1">
            <a:spLocks noGrp="1" noChangeArrowheads="1"/>
          </p:cNvSpPr>
          <p:nvPr>
            <p:ph type="body" idx="1"/>
          </p:nvPr>
        </p:nvSpPr>
        <p:spPr bwMode="auto">
          <a:xfrm>
            <a:off x="777875" y="4776788"/>
            <a:ext cx="6215063" cy="4522787"/>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85993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A76C04B7-6FDB-468F-8355-EBBB1A360181}" type="slidenum">
              <a:rPr lang="en-US"/>
              <a:pPr/>
              <a:t>6</a:t>
            </a:fld>
            <a:endParaRPr lang="en-US"/>
          </a:p>
        </p:txBody>
      </p:sp>
      <p:sp>
        <p:nvSpPr>
          <p:cNvPr id="52225"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52226" name="Rectangle 2"/>
          <p:cNvSpPr txBox="1">
            <a:spLocks noGrp="1" noChangeArrowheads="1"/>
          </p:cNvSpPr>
          <p:nvPr>
            <p:ph type="body" idx="1"/>
          </p:nvPr>
        </p:nvSpPr>
        <p:spPr bwMode="auto">
          <a:xfrm>
            <a:off x="777875" y="4776788"/>
            <a:ext cx="6215063" cy="4522787"/>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692206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F00F5106-4216-46A5-A0D4-A664F9C3B367}" type="slidenum">
              <a:rPr lang="en-US"/>
              <a:pPr/>
              <a:t>7</a:t>
            </a:fld>
            <a:endParaRPr lang="en-US"/>
          </a:p>
        </p:txBody>
      </p:sp>
      <p:sp>
        <p:nvSpPr>
          <p:cNvPr id="53249"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53250" name="Rectangle 2"/>
          <p:cNvSpPr txBox="1">
            <a:spLocks noGrp="1" noChangeArrowheads="1"/>
          </p:cNvSpPr>
          <p:nvPr>
            <p:ph type="body" idx="1"/>
          </p:nvPr>
        </p:nvSpPr>
        <p:spPr bwMode="auto">
          <a:xfrm>
            <a:off x="777875" y="4776788"/>
            <a:ext cx="6215063" cy="4522787"/>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868665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707C63A8-5313-4175-A5A1-FC6004D8E39C}" type="slidenum">
              <a:rPr lang="en-US"/>
              <a:pPr/>
              <a:t>8</a:t>
            </a:fld>
            <a:endParaRPr lang="en-US"/>
          </a:p>
        </p:txBody>
      </p:sp>
      <p:sp>
        <p:nvSpPr>
          <p:cNvPr id="54273"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54274" name="Rectangle 2"/>
          <p:cNvSpPr txBox="1">
            <a:spLocks noGrp="1" noChangeArrowheads="1"/>
          </p:cNvSpPr>
          <p:nvPr>
            <p:ph type="body" idx="1"/>
          </p:nvPr>
        </p:nvSpPr>
        <p:spPr bwMode="auto">
          <a:xfrm>
            <a:off x="777875" y="4776788"/>
            <a:ext cx="6215063" cy="4522787"/>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068220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4097AA15-2454-441F-9F06-22AB96F99DCA}" type="slidenum">
              <a:rPr lang="en-US"/>
              <a:pPr/>
              <a:t>9</a:t>
            </a:fld>
            <a:endParaRPr lang="en-US"/>
          </a:p>
        </p:txBody>
      </p:sp>
      <p:sp>
        <p:nvSpPr>
          <p:cNvPr id="55297"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55298" name="Rectangle 2"/>
          <p:cNvSpPr txBox="1">
            <a:spLocks noGrp="1" noChangeArrowheads="1"/>
          </p:cNvSpPr>
          <p:nvPr>
            <p:ph type="body" idx="1"/>
          </p:nvPr>
        </p:nvSpPr>
        <p:spPr bwMode="auto">
          <a:xfrm>
            <a:off x="777875" y="4776788"/>
            <a:ext cx="6215063" cy="4522787"/>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97233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idx="10"/>
          </p:nvPr>
        </p:nvSpPr>
        <p:spPr/>
        <p:txBody>
          <a:bodyPr/>
          <a:lstStyle>
            <a:lvl1pPr>
              <a:defRPr/>
            </a:lvl1pPr>
          </a:lstStyle>
          <a:p>
            <a:r>
              <a:rPr lang="en-US"/>
              <a:t>10/10/12</a:t>
            </a:r>
          </a:p>
        </p:txBody>
      </p:sp>
      <p:sp>
        <p:nvSpPr>
          <p:cNvPr id="5" name="Slide Number Placeholder 4"/>
          <p:cNvSpPr>
            <a:spLocks noGrp="1"/>
          </p:cNvSpPr>
          <p:nvPr>
            <p:ph type="sldNum" idx="11"/>
          </p:nvPr>
        </p:nvSpPr>
        <p:spPr/>
        <p:txBody>
          <a:bodyPr/>
          <a:lstStyle>
            <a:lvl1pPr>
              <a:defRPr/>
            </a:lvl1pPr>
          </a:lstStyle>
          <a:p>
            <a:fld id="{C3A5976A-2086-421F-AA60-F86211AE86D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r>
              <a:rPr lang="en-US"/>
              <a:t>10/10/12</a:t>
            </a:r>
          </a:p>
        </p:txBody>
      </p:sp>
      <p:sp>
        <p:nvSpPr>
          <p:cNvPr id="5" name="Slide Number Placeholder 4"/>
          <p:cNvSpPr>
            <a:spLocks noGrp="1"/>
          </p:cNvSpPr>
          <p:nvPr>
            <p:ph type="sldNum" idx="11"/>
          </p:nvPr>
        </p:nvSpPr>
        <p:spPr/>
        <p:txBody>
          <a:bodyPr/>
          <a:lstStyle>
            <a:lvl1pPr>
              <a:defRPr/>
            </a:lvl1pPr>
          </a:lstStyle>
          <a:p>
            <a:fld id="{EC8EE28B-9C97-4ADD-A02E-4A75EBE80D9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1604963"/>
            <a:ext cx="2055813" cy="452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4963"/>
            <a:ext cx="6016625" cy="452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r>
              <a:rPr lang="en-US"/>
              <a:t>10/10/12</a:t>
            </a:r>
          </a:p>
        </p:txBody>
      </p:sp>
      <p:sp>
        <p:nvSpPr>
          <p:cNvPr id="5" name="Slide Number Placeholder 4"/>
          <p:cNvSpPr>
            <a:spLocks noGrp="1"/>
          </p:cNvSpPr>
          <p:nvPr>
            <p:ph type="sldNum" idx="11"/>
          </p:nvPr>
        </p:nvSpPr>
        <p:spPr/>
        <p:txBody>
          <a:bodyPr/>
          <a:lstStyle>
            <a:lvl1pPr>
              <a:defRPr/>
            </a:lvl1pPr>
          </a:lstStyle>
          <a:p>
            <a:fld id="{9EDF912E-E46A-40AC-AAC5-0352610E464C}"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2130425"/>
            <a:ext cx="7767638" cy="1465263"/>
          </a:xfrm>
        </p:spPr>
        <p:txBody>
          <a:bodyPr/>
          <a:lstStyle/>
          <a:p>
            <a:r>
              <a:rPr lang="en-US" smtClean="0"/>
              <a:t>Click to edit Master title style</a:t>
            </a:r>
            <a:endParaRPr lang="en-US"/>
          </a:p>
        </p:txBody>
      </p:sp>
      <p:sp>
        <p:nvSpPr>
          <p:cNvPr id="3" name="Date Placeholder 2"/>
          <p:cNvSpPr>
            <a:spLocks noGrp="1"/>
          </p:cNvSpPr>
          <p:nvPr>
            <p:ph type="dt" idx="10"/>
          </p:nvPr>
        </p:nvSpPr>
        <p:spPr>
          <a:xfrm>
            <a:off x="457200" y="6356350"/>
            <a:ext cx="2128838" cy="390525"/>
          </a:xfrm>
        </p:spPr>
        <p:txBody>
          <a:bodyPr/>
          <a:lstStyle>
            <a:lvl1pPr>
              <a:defRPr/>
            </a:lvl1pPr>
          </a:lstStyle>
          <a:p>
            <a:r>
              <a:rPr lang="en-US"/>
              <a:t>10/10/12</a:t>
            </a:r>
          </a:p>
        </p:txBody>
      </p:sp>
      <p:sp>
        <p:nvSpPr>
          <p:cNvPr id="4" name="Slide Number Placeholder 3"/>
          <p:cNvSpPr>
            <a:spLocks noGrp="1"/>
          </p:cNvSpPr>
          <p:nvPr>
            <p:ph type="sldNum" idx="11"/>
          </p:nvPr>
        </p:nvSpPr>
        <p:spPr>
          <a:xfrm>
            <a:off x="6553200" y="6356350"/>
            <a:ext cx="2128838" cy="390525"/>
          </a:xfrm>
        </p:spPr>
        <p:txBody>
          <a:bodyPr/>
          <a:lstStyle>
            <a:lvl1pPr>
              <a:defRPr/>
            </a:lvl1pPr>
          </a:lstStyle>
          <a:p>
            <a:fld id="{D9DAD147-11F6-4872-B551-F08FA00D0AEE}"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idx="10"/>
          </p:nvPr>
        </p:nvSpPr>
        <p:spPr/>
        <p:txBody>
          <a:bodyPr/>
          <a:lstStyle>
            <a:lvl1pPr>
              <a:defRPr/>
            </a:lvl1pPr>
          </a:lstStyle>
          <a:p>
            <a:r>
              <a:rPr lang="en-US"/>
              <a:t>10/10/12</a:t>
            </a:r>
          </a:p>
        </p:txBody>
      </p:sp>
      <p:sp>
        <p:nvSpPr>
          <p:cNvPr id="5" name="Slide Number Placeholder 4"/>
          <p:cNvSpPr>
            <a:spLocks noGrp="1"/>
          </p:cNvSpPr>
          <p:nvPr>
            <p:ph type="sldNum" idx="11"/>
          </p:nvPr>
        </p:nvSpPr>
        <p:spPr/>
        <p:txBody>
          <a:bodyPr/>
          <a:lstStyle>
            <a:lvl1pPr>
              <a:defRPr/>
            </a:lvl1pPr>
          </a:lstStyle>
          <a:p>
            <a:fld id="{6D0F0749-E205-471B-A21B-3CE1E104DA90}"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r>
              <a:rPr lang="en-US"/>
              <a:t>10/10/12</a:t>
            </a:r>
          </a:p>
        </p:txBody>
      </p:sp>
      <p:sp>
        <p:nvSpPr>
          <p:cNvPr id="5" name="Slide Number Placeholder 4"/>
          <p:cNvSpPr>
            <a:spLocks noGrp="1"/>
          </p:cNvSpPr>
          <p:nvPr>
            <p:ph type="sldNum" idx="11"/>
          </p:nvPr>
        </p:nvSpPr>
        <p:spPr/>
        <p:txBody>
          <a:bodyPr/>
          <a:lstStyle>
            <a:lvl1pPr>
              <a:defRPr/>
            </a:lvl1pPr>
          </a:lstStyle>
          <a:p>
            <a:fld id="{C7E140C2-E276-4B3A-9BD0-52B1EA20C240}"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a:t>10/10/12</a:t>
            </a:r>
          </a:p>
        </p:txBody>
      </p:sp>
      <p:sp>
        <p:nvSpPr>
          <p:cNvPr id="5" name="Slide Number Placeholder 4"/>
          <p:cNvSpPr>
            <a:spLocks noGrp="1"/>
          </p:cNvSpPr>
          <p:nvPr>
            <p:ph type="sldNum" idx="11"/>
          </p:nvPr>
        </p:nvSpPr>
        <p:spPr/>
        <p:txBody>
          <a:bodyPr/>
          <a:lstStyle>
            <a:lvl1pPr>
              <a:defRPr/>
            </a:lvl1pPr>
          </a:lstStyle>
          <a:p>
            <a:fld id="{0F214DE6-CE17-4875-B9C5-0C645894CAC6}"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5425"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0200"/>
            <a:ext cx="4037013"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p:txBody>
          <a:bodyPr/>
          <a:lstStyle>
            <a:lvl1pPr>
              <a:defRPr/>
            </a:lvl1pPr>
          </a:lstStyle>
          <a:p>
            <a:r>
              <a:rPr lang="en-US"/>
              <a:t>10/10/12</a:t>
            </a:r>
          </a:p>
        </p:txBody>
      </p:sp>
      <p:sp>
        <p:nvSpPr>
          <p:cNvPr id="6" name="Slide Number Placeholder 5"/>
          <p:cNvSpPr>
            <a:spLocks noGrp="1"/>
          </p:cNvSpPr>
          <p:nvPr>
            <p:ph type="sldNum" idx="11"/>
          </p:nvPr>
        </p:nvSpPr>
        <p:spPr/>
        <p:txBody>
          <a:bodyPr/>
          <a:lstStyle>
            <a:lvl1pPr>
              <a:defRPr/>
            </a:lvl1pPr>
          </a:lstStyle>
          <a:p>
            <a:fld id="{F9543C4D-2D65-4AB8-8985-5C59816A44BA}"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idx="10"/>
          </p:nvPr>
        </p:nvSpPr>
        <p:spPr/>
        <p:txBody>
          <a:bodyPr/>
          <a:lstStyle>
            <a:lvl1pPr>
              <a:defRPr/>
            </a:lvl1pPr>
          </a:lstStyle>
          <a:p>
            <a:r>
              <a:rPr lang="en-US"/>
              <a:t>10/10/12</a:t>
            </a:r>
          </a:p>
        </p:txBody>
      </p:sp>
      <p:sp>
        <p:nvSpPr>
          <p:cNvPr id="8" name="Slide Number Placeholder 7"/>
          <p:cNvSpPr>
            <a:spLocks noGrp="1"/>
          </p:cNvSpPr>
          <p:nvPr>
            <p:ph type="sldNum" idx="11"/>
          </p:nvPr>
        </p:nvSpPr>
        <p:spPr/>
        <p:txBody>
          <a:bodyPr/>
          <a:lstStyle>
            <a:lvl1pPr>
              <a:defRPr/>
            </a:lvl1pPr>
          </a:lstStyle>
          <a:p>
            <a:fld id="{1A02A02E-3DF3-43F8-93C6-5F785F15F835}"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lvl1pPr>
              <a:defRPr/>
            </a:lvl1pPr>
          </a:lstStyle>
          <a:p>
            <a:r>
              <a:rPr lang="en-US"/>
              <a:t>10/10/12</a:t>
            </a:r>
          </a:p>
        </p:txBody>
      </p:sp>
      <p:sp>
        <p:nvSpPr>
          <p:cNvPr id="4" name="Slide Number Placeholder 3"/>
          <p:cNvSpPr>
            <a:spLocks noGrp="1"/>
          </p:cNvSpPr>
          <p:nvPr>
            <p:ph type="sldNum" idx="11"/>
          </p:nvPr>
        </p:nvSpPr>
        <p:spPr/>
        <p:txBody>
          <a:bodyPr/>
          <a:lstStyle>
            <a:lvl1pPr>
              <a:defRPr/>
            </a:lvl1pPr>
          </a:lstStyle>
          <a:p>
            <a:fld id="{E03DC31C-8C6F-4BAF-8E6C-9EE397F1E13F}"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10/10/12</a:t>
            </a:r>
          </a:p>
        </p:txBody>
      </p:sp>
      <p:sp>
        <p:nvSpPr>
          <p:cNvPr id="3" name="Slide Number Placeholder 2"/>
          <p:cNvSpPr>
            <a:spLocks noGrp="1"/>
          </p:cNvSpPr>
          <p:nvPr>
            <p:ph type="sldNum" idx="11"/>
          </p:nvPr>
        </p:nvSpPr>
        <p:spPr/>
        <p:txBody>
          <a:bodyPr/>
          <a:lstStyle>
            <a:lvl1pPr>
              <a:defRPr/>
            </a:lvl1pPr>
          </a:lstStyle>
          <a:p>
            <a:fld id="{91BA141D-73EF-45BB-BC6C-71845F9A520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r>
              <a:rPr lang="en-US"/>
              <a:t>10/10/12</a:t>
            </a:r>
          </a:p>
        </p:txBody>
      </p:sp>
      <p:sp>
        <p:nvSpPr>
          <p:cNvPr id="5" name="Slide Number Placeholder 4"/>
          <p:cNvSpPr>
            <a:spLocks noGrp="1"/>
          </p:cNvSpPr>
          <p:nvPr>
            <p:ph type="sldNum" idx="11"/>
          </p:nvPr>
        </p:nvSpPr>
        <p:spPr/>
        <p:txBody>
          <a:bodyPr/>
          <a:lstStyle>
            <a:lvl1pPr>
              <a:defRPr/>
            </a:lvl1pPr>
          </a:lstStyle>
          <a:p>
            <a:fld id="{56A82B5F-CE4B-4227-9F0E-4FF4DD51BB46}"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r>
              <a:rPr lang="en-US"/>
              <a:t>10/10/12</a:t>
            </a:r>
          </a:p>
        </p:txBody>
      </p:sp>
      <p:sp>
        <p:nvSpPr>
          <p:cNvPr id="6" name="Slide Number Placeholder 5"/>
          <p:cNvSpPr>
            <a:spLocks noGrp="1"/>
          </p:cNvSpPr>
          <p:nvPr>
            <p:ph type="sldNum" idx="11"/>
          </p:nvPr>
        </p:nvSpPr>
        <p:spPr/>
        <p:txBody>
          <a:bodyPr/>
          <a:lstStyle>
            <a:lvl1pPr>
              <a:defRPr/>
            </a:lvl1pPr>
          </a:lstStyle>
          <a:p>
            <a:fld id="{C3CE1ED6-D0C6-4B65-AFCF-83204EADABB2}"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r>
              <a:rPr lang="en-US"/>
              <a:t>10/10/12</a:t>
            </a:r>
          </a:p>
        </p:txBody>
      </p:sp>
      <p:sp>
        <p:nvSpPr>
          <p:cNvPr id="6" name="Slide Number Placeholder 5"/>
          <p:cNvSpPr>
            <a:spLocks noGrp="1"/>
          </p:cNvSpPr>
          <p:nvPr>
            <p:ph type="sldNum" idx="11"/>
          </p:nvPr>
        </p:nvSpPr>
        <p:spPr/>
        <p:txBody>
          <a:bodyPr/>
          <a:lstStyle>
            <a:lvl1pPr>
              <a:defRPr/>
            </a:lvl1pPr>
          </a:lstStyle>
          <a:p>
            <a:fld id="{2413A202-9024-4B47-B191-E903DF24C5FE}"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r>
              <a:rPr lang="en-US"/>
              <a:t>10/10/12</a:t>
            </a:r>
          </a:p>
        </p:txBody>
      </p:sp>
      <p:sp>
        <p:nvSpPr>
          <p:cNvPr id="5" name="Slide Number Placeholder 4"/>
          <p:cNvSpPr>
            <a:spLocks noGrp="1"/>
          </p:cNvSpPr>
          <p:nvPr>
            <p:ph type="sldNum" idx="11"/>
          </p:nvPr>
        </p:nvSpPr>
        <p:spPr/>
        <p:txBody>
          <a:bodyPr/>
          <a:lstStyle>
            <a:lvl1pPr>
              <a:defRPr/>
            </a:lvl1pPr>
          </a:lstStyle>
          <a:p>
            <a:fld id="{0B0B3421-A521-4F9F-8A41-3BB09A23448B}"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46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6625" cy="5846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r>
              <a:rPr lang="en-US"/>
              <a:t>10/10/12</a:t>
            </a:r>
          </a:p>
        </p:txBody>
      </p:sp>
      <p:sp>
        <p:nvSpPr>
          <p:cNvPr id="5" name="Slide Number Placeholder 4"/>
          <p:cNvSpPr>
            <a:spLocks noGrp="1"/>
          </p:cNvSpPr>
          <p:nvPr>
            <p:ph type="sldNum" idx="11"/>
          </p:nvPr>
        </p:nvSpPr>
        <p:spPr/>
        <p:txBody>
          <a:bodyPr/>
          <a:lstStyle>
            <a:lvl1pPr>
              <a:defRPr/>
            </a:lvl1pPr>
          </a:lstStyle>
          <a:p>
            <a:fld id="{3153CC7C-B839-4F5B-BECB-78F8C69F4F00}" type="slidenum">
              <a:rPr lang="en-US"/>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4838" cy="113823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4838" cy="4521200"/>
          </a:xfrm>
        </p:spPr>
        <p:txBody>
          <a:bodyPr/>
          <a:lstStyle/>
          <a:p>
            <a:endParaRPr lang="en-US"/>
          </a:p>
        </p:txBody>
      </p:sp>
      <p:sp>
        <p:nvSpPr>
          <p:cNvPr id="4" name="Date Placeholder 3"/>
          <p:cNvSpPr>
            <a:spLocks noGrp="1"/>
          </p:cNvSpPr>
          <p:nvPr>
            <p:ph type="dt" idx="10"/>
          </p:nvPr>
        </p:nvSpPr>
        <p:spPr>
          <a:xfrm>
            <a:off x="457200" y="6356350"/>
            <a:ext cx="2128838" cy="409575"/>
          </a:xfrm>
        </p:spPr>
        <p:txBody>
          <a:bodyPr/>
          <a:lstStyle>
            <a:lvl1pPr>
              <a:defRPr/>
            </a:lvl1pPr>
          </a:lstStyle>
          <a:p>
            <a:r>
              <a:rPr lang="en-US"/>
              <a:t>10/10/12</a:t>
            </a:r>
          </a:p>
        </p:txBody>
      </p:sp>
      <p:sp>
        <p:nvSpPr>
          <p:cNvPr id="5" name="Slide Number Placeholder 4"/>
          <p:cNvSpPr>
            <a:spLocks noGrp="1"/>
          </p:cNvSpPr>
          <p:nvPr>
            <p:ph type="sldNum" idx="11"/>
          </p:nvPr>
        </p:nvSpPr>
        <p:spPr>
          <a:xfrm>
            <a:off x="6553200" y="6356350"/>
            <a:ext cx="2128838" cy="414338"/>
          </a:xfrm>
        </p:spPr>
        <p:txBody>
          <a:bodyPr/>
          <a:lstStyle>
            <a:lvl1pPr>
              <a:defRPr/>
            </a:lvl1pPr>
          </a:lstStyle>
          <a:p>
            <a:fld id="{403A6B96-C1A5-4E98-9B63-7E678BDF8B2F}" type="slidenum">
              <a:rPr lang="en-US"/>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2130425"/>
            <a:ext cx="7767638" cy="1465263"/>
          </a:xfrm>
        </p:spPr>
        <p:txBody>
          <a:bodyPr/>
          <a:lstStyle/>
          <a:p>
            <a:r>
              <a:rPr lang="en-US" smtClean="0"/>
              <a:t>Click to edit Master title style</a:t>
            </a:r>
            <a:endParaRPr lang="en-US"/>
          </a:p>
        </p:txBody>
      </p:sp>
      <p:sp>
        <p:nvSpPr>
          <p:cNvPr id="3" name="Date Placeholder 2"/>
          <p:cNvSpPr>
            <a:spLocks noGrp="1"/>
          </p:cNvSpPr>
          <p:nvPr>
            <p:ph type="dt" idx="10"/>
          </p:nvPr>
        </p:nvSpPr>
        <p:spPr>
          <a:xfrm>
            <a:off x="457200" y="6356350"/>
            <a:ext cx="2128838" cy="390525"/>
          </a:xfrm>
        </p:spPr>
        <p:txBody>
          <a:bodyPr/>
          <a:lstStyle>
            <a:lvl1pPr>
              <a:defRPr/>
            </a:lvl1pPr>
          </a:lstStyle>
          <a:p>
            <a:r>
              <a:rPr lang="en-US"/>
              <a:t>10/10/12</a:t>
            </a:r>
          </a:p>
        </p:txBody>
      </p:sp>
      <p:sp>
        <p:nvSpPr>
          <p:cNvPr id="4" name="Slide Number Placeholder 3"/>
          <p:cNvSpPr>
            <a:spLocks noGrp="1"/>
          </p:cNvSpPr>
          <p:nvPr>
            <p:ph type="sldNum" idx="11"/>
          </p:nvPr>
        </p:nvSpPr>
        <p:spPr>
          <a:xfrm>
            <a:off x="6553200" y="6356350"/>
            <a:ext cx="2128838" cy="390525"/>
          </a:xfrm>
        </p:spPr>
        <p:txBody>
          <a:bodyPr/>
          <a:lstStyle>
            <a:lvl1pPr>
              <a:defRPr/>
            </a:lvl1pPr>
          </a:lstStyle>
          <a:p>
            <a:fld id="{D9DAD147-11F6-4872-B551-F08FA00D0AE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a:t>10/10/12</a:t>
            </a:r>
          </a:p>
        </p:txBody>
      </p:sp>
      <p:sp>
        <p:nvSpPr>
          <p:cNvPr id="5" name="Slide Number Placeholder 4"/>
          <p:cNvSpPr>
            <a:spLocks noGrp="1"/>
          </p:cNvSpPr>
          <p:nvPr>
            <p:ph type="sldNum" idx="11"/>
          </p:nvPr>
        </p:nvSpPr>
        <p:spPr/>
        <p:txBody>
          <a:bodyPr/>
          <a:lstStyle>
            <a:lvl1pPr>
              <a:defRPr/>
            </a:lvl1pPr>
          </a:lstStyle>
          <a:p>
            <a:fld id="{B220FF71-E3A6-470E-8976-F6F44F7FB20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4963"/>
            <a:ext cx="4035425"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4963"/>
            <a:ext cx="4037013"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p:txBody>
          <a:bodyPr/>
          <a:lstStyle>
            <a:lvl1pPr>
              <a:defRPr/>
            </a:lvl1pPr>
          </a:lstStyle>
          <a:p>
            <a:r>
              <a:rPr lang="en-US"/>
              <a:t>10/10/12</a:t>
            </a:r>
          </a:p>
        </p:txBody>
      </p:sp>
      <p:sp>
        <p:nvSpPr>
          <p:cNvPr id="6" name="Slide Number Placeholder 5"/>
          <p:cNvSpPr>
            <a:spLocks noGrp="1"/>
          </p:cNvSpPr>
          <p:nvPr>
            <p:ph type="sldNum" idx="11"/>
          </p:nvPr>
        </p:nvSpPr>
        <p:spPr/>
        <p:txBody>
          <a:bodyPr/>
          <a:lstStyle>
            <a:lvl1pPr>
              <a:defRPr/>
            </a:lvl1pPr>
          </a:lstStyle>
          <a:p>
            <a:fld id="{CA703E48-4310-4281-8B91-79418B8D1B8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idx="10"/>
          </p:nvPr>
        </p:nvSpPr>
        <p:spPr/>
        <p:txBody>
          <a:bodyPr/>
          <a:lstStyle>
            <a:lvl1pPr>
              <a:defRPr/>
            </a:lvl1pPr>
          </a:lstStyle>
          <a:p>
            <a:r>
              <a:rPr lang="en-US"/>
              <a:t>10/10/12</a:t>
            </a:r>
          </a:p>
        </p:txBody>
      </p:sp>
      <p:sp>
        <p:nvSpPr>
          <p:cNvPr id="8" name="Slide Number Placeholder 7"/>
          <p:cNvSpPr>
            <a:spLocks noGrp="1"/>
          </p:cNvSpPr>
          <p:nvPr>
            <p:ph type="sldNum" idx="11"/>
          </p:nvPr>
        </p:nvSpPr>
        <p:spPr/>
        <p:txBody>
          <a:bodyPr/>
          <a:lstStyle>
            <a:lvl1pPr>
              <a:defRPr/>
            </a:lvl1pPr>
          </a:lstStyle>
          <a:p>
            <a:fld id="{6BE938FB-FDD0-4EB8-AAFB-011C961831C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lvl1pPr>
              <a:defRPr/>
            </a:lvl1pPr>
          </a:lstStyle>
          <a:p>
            <a:r>
              <a:rPr lang="en-US"/>
              <a:t>10/10/12</a:t>
            </a:r>
          </a:p>
        </p:txBody>
      </p:sp>
      <p:sp>
        <p:nvSpPr>
          <p:cNvPr id="4" name="Slide Number Placeholder 3"/>
          <p:cNvSpPr>
            <a:spLocks noGrp="1"/>
          </p:cNvSpPr>
          <p:nvPr>
            <p:ph type="sldNum" idx="11"/>
          </p:nvPr>
        </p:nvSpPr>
        <p:spPr/>
        <p:txBody>
          <a:bodyPr/>
          <a:lstStyle>
            <a:lvl1pPr>
              <a:defRPr/>
            </a:lvl1pPr>
          </a:lstStyle>
          <a:p>
            <a:fld id="{62F0FECE-9C5D-4032-B756-6B22B0D3954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10/10/12</a:t>
            </a:r>
          </a:p>
        </p:txBody>
      </p:sp>
      <p:sp>
        <p:nvSpPr>
          <p:cNvPr id="3" name="Slide Number Placeholder 2"/>
          <p:cNvSpPr>
            <a:spLocks noGrp="1"/>
          </p:cNvSpPr>
          <p:nvPr>
            <p:ph type="sldNum" idx="11"/>
          </p:nvPr>
        </p:nvSpPr>
        <p:spPr/>
        <p:txBody>
          <a:bodyPr/>
          <a:lstStyle>
            <a:lvl1pPr>
              <a:defRPr/>
            </a:lvl1pPr>
          </a:lstStyle>
          <a:p>
            <a:fld id="{5270974F-0F57-47EF-B3A2-33B6B6FA203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r>
              <a:rPr lang="en-US"/>
              <a:t>10/10/12</a:t>
            </a:r>
          </a:p>
        </p:txBody>
      </p:sp>
      <p:sp>
        <p:nvSpPr>
          <p:cNvPr id="6" name="Slide Number Placeholder 5"/>
          <p:cNvSpPr>
            <a:spLocks noGrp="1"/>
          </p:cNvSpPr>
          <p:nvPr>
            <p:ph type="sldNum" idx="11"/>
          </p:nvPr>
        </p:nvSpPr>
        <p:spPr/>
        <p:txBody>
          <a:bodyPr/>
          <a:lstStyle>
            <a:lvl1pPr>
              <a:defRPr/>
            </a:lvl1pPr>
          </a:lstStyle>
          <a:p>
            <a:fld id="{B6EDC063-AF5A-4EE0-9055-F3BC8E3A61E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r>
              <a:rPr lang="en-US"/>
              <a:t>10/10/12</a:t>
            </a:r>
          </a:p>
        </p:txBody>
      </p:sp>
      <p:sp>
        <p:nvSpPr>
          <p:cNvPr id="6" name="Slide Number Placeholder 5"/>
          <p:cNvSpPr>
            <a:spLocks noGrp="1"/>
          </p:cNvSpPr>
          <p:nvPr>
            <p:ph type="sldNum" idx="11"/>
          </p:nvPr>
        </p:nvSpPr>
        <p:spPr/>
        <p:txBody>
          <a:bodyPr/>
          <a:lstStyle>
            <a:lvl1pPr>
              <a:defRPr/>
            </a:lvl1pPr>
          </a:lstStyle>
          <a:p>
            <a:fld id="{4523448A-1F7C-4972-A4FE-38AC3DFEF89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2130425"/>
            <a:ext cx="7767638" cy="1465263"/>
          </a:xfrm>
          <a:prstGeom prst="rect">
            <a:avLst/>
          </a:prstGeom>
          <a:noFill/>
          <a:ln w="9525">
            <a:noFill/>
            <a:round/>
            <a:headEnd/>
            <a:tailEnd/>
          </a:ln>
          <a:effectLst/>
        </p:spPr>
        <p:txBody>
          <a:bodyPr vert="horz" wrap="square" lIns="91440" tIns="91440" rIns="91440" bIns="45720" numCol="1" anchor="t"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dt"/>
          </p:nvPr>
        </p:nvSpPr>
        <p:spPr bwMode="auto">
          <a:xfrm>
            <a:off x="457200" y="6356350"/>
            <a:ext cx="2128838" cy="390525"/>
          </a:xfrm>
          <a:prstGeom prst="rect">
            <a:avLst/>
          </a:prstGeom>
          <a:noFill/>
          <a:ln w="9525">
            <a:noFill/>
            <a:round/>
            <a:headEnd/>
            <a:tailEnd/>
          </a:ln>
          <a:effectLst/>
        </p:spPr>
        <p:txBody>
          <a:bodyPr vert="horz" wrap="square" lIns="91440" tIns="91440" rIns="91440" bIns="45720" numCol="1" anchor="t"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defRPr>
            </a:lvl1pPr>
          </a:lstStyle>
          <a:p>
            <a:r>
              <a:rPr lang="en-US"/>
              <a:t>10/10/12</a:t>
            </a:r>
          </a:p>
        </p:txBody>
      </p:sp>
      <p:sp>
        <p:nvSpPr>
          <p:cNvPr id="1027" name="Text Box 3"/>
          <p:cNvSpPr txBox="1">
            <a:spLocks noChangeArrowheads="1"/>
          </p:cNvSpPr>
          <p:nvPr/>
        </p:nvSpPr>
        <p:spPr bwMode="auto">
          <a:xfrm>
            <a:off x="3124200" y="6356350"/>
            <a:ext cx="2895600" cy="365125"/>
          </a:xfrm>
          <a:prstGeom prst="rect">
            <a:avLst/>
          </a:prstGeom>
          <a:noFill/>
          <a:ln w="9525">
            <a:noFill/>
            <a:round/>
            <a:headEnd/>
            <a:tailEnd/>
          </a:ln>
          <a:effectLst/>
        </p:spPr>
        <p:txBody>
          <a:bodyPr wrap="none" anchor="ctr"/>
          <a:lstStyle/>
          <a:p>
            <a:endParaRPr lang="en-US"/>
          </a:p>
        </p:txBody>
      </p:sp>
      <p:sp>
        <p:nvSpPr>
          <p:cNvPr id="1028" name="Rectangle 4"/>
          <p:cNvSpPr>
            <a:spLocks noGrp="1" noChangeArrowheads="1"/>
          </p:cNvSpPr>
          <p:nvPr>
            <p:ph type="sldNum"/>
          </p:nvPr>
        </p:nvSpPr>
        <p:spPr bwMode="auto">
          <a:xfrm>
            <a:off x="6553200" y="6356350"/>
            <a:ext cx="2128838" cy="390525"/>
          </a:xfrm>
          <a:prstGeom prst="rect">
            <a:avLst/>
          </a:prstGeom>
          <a:noFill/>
          <a:ln w="9525">
            <a:noFill/>
            <a:round/>
            <a:headEnd/>
            <a:tailEnd/>
          </a:ln>
          <a:effectLst/>
        </p:spPr>
        <p:txBody>
          <a:bodyPr vert="horz" wrap="square" lIns="91440" tIns="91440" rIns="91440" bIns="45720" numCol="1" anchor="t"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defRPr>
            </a:lvl1pPr>
          </a:lstStyle>
          <a:p>
            <a:fld id="{2BF2D3F9-0A76-4093-94E8-A34CC7694A29}" type="slidenum">
              <a:rPr lang="en-US"/>
              <a:pPr/>
              <a:t>‹#›</a:t>
            </a:fld>
            <a:endParaRPr lang="en-US"/>
          </a:p>
        </p:txBody>
      </p:sp>
      <p:sp>
        <p:nvSpPr>
          <p:cNvPr id="1029" name="Rectangle 5"/>
          <p:cNvSpPr>
            <a:spLocks noGrp="1" noChangeArrowheads="1"/>
          </p:cNvSpPr>
          <p:nvPr>
            <p:ph type="body" idx="1"/>
          </p:nvPr>
        </p:nvSpPr>
        <p:spPr bwMode="auto">
          <a:xfrm>
            <a:off x="457200" y="1604963"/>
            <a:ext cx="8224838" cy="45212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72" r:id="rId12"/>
  </p:sldLayoutIdLst>
  <p:hf sldNum="0" hdr="0" ftr="0"/>
  <p:txStyles>
    <p:titleStyle>
      <a:lvl1pPr algn="l" defTabSz="457200" rtl="0" fontAlgn="base">
        <a:lnSpc>
          <a:spcPct val="102000"/>
        </a:lnSpc>
        <a:spcBef>
          <a:spcPct val="0"/>
        </a:spcBef>
        <a:spcAft>
          <a:spcPct val="0"/>
        </a:spcAft>
        <a:buClr>
          <a:srgbClr val="000000"/>
        </a:buClr>
        <a:buSzPct val="100000"/>
        <a:buFont typeface="Times New Roman" pitchFamily="16" charset="0"/>
        <a:defRPr>
          <a:solidFill>
            <a:srgbClr val="000000"/>
          </a:solidFill>
          <a:latin typeface="+mj-lt"/>
          <a:ea typeface="+mj-ea"/>
          <a:cs typeface="+mj-cs"/>
        </a:defRPr>
      </a:lvl1pPr>
      <a:lvl2pPr marL="742950" indent="-285750" algn="l" defTabSz="457200" rtl="0" fontAlgn="base">
        <a:lnSpc>
          <a:spcPct val="102000"/>
        </a:lnSpc>
        <a:spcBef>
          <a:spcPct val="0"/>
        </a:spcBef>
        <a:spcAft>
          <a:spcPct val="0"/>
        </a:spcAft>
        <a:buClr>
          <a:srgbClr val="000000"/>
        </a:buClr>
        <a:buSzPct val="100000"/>
        <a:buFont typeface="Times New Roman" pitchFamily="16" charset="0"/>
        <a:defRPr>
          <a:solidFill>
            <a:srgbClr val="000000"/>
          </a:solidFill>
          <a:latin typeface="Calibri" charset="0"/>
          <a:ea typeface="SimSun" charset="-122"/>
        </a:defRPr>
      </a:lvl2pPr>
      <a:lvl3pPr marL="1143000" indent="-228600" algn="l" defTabSz="457200" rtl="0" fontAlgn="base">
        <a:lnSpc>
          <a:spcPct val="102000"/>
        </a:lnSpc>
        <a:spcBef>
          <a:spcPct val="0"/>
        </a:spcBef>
        <a:spcAft>
          <a:spcPct val="0"/>
        </a:spcAft>
        <a:buClr>
          <a:srgbClr val="000000"/>
        </a:buClr>
        <a:buSzPct val="100000"/>
        <a:buFont typeface="Times New Roman" pitchFamily="16" charset="0"/>
        <a:defRPr>
          <a:solidFill>
            <a:srgbClr val="000000"/>
          </a:solidFill>
          <a:latin typeface="Calibri" charset="0"/>
          <a:ea typeface="SimSun" charset="-122"/>
        </a:defRPr>
      </a:lvl3pPr>
      <a:lvl4pPr marL="1600200" indent="-228600" algn="l" defTabSz="457200" rtl="0" fontAlgn="base">
        <a:lnSpc>
          <a:spcPct val="102000"/>
        </a:lnSpc>
        <a:spcBef>
          <a:spcPct val="0"/>
        </a:spcBef>
        <a:spcAft>
          <a:spcPct val="0"/>
        </a:spcAft>
        <a:buClr>
          <a:srgbClr val="000000"/>
        </a:buClr>
        <a:buSzPct val="100000"/>
        <a:buFont typeface="Times New Roman" pitchFamily="16" charset="0"/>
        <a:defRPr>
          <a:solidFill>
            <a:srgbClr val="000000"/>
          </a:solidFill>
          <a:latin typeface="Calibri" charset="0"/>
          <a:ea typeface="SimSun" charset="-122"/>
        </a:defRPr>
      </a:lvl4pPr>
      <a:lvl5pPr marL="2057400" indent="-228600" algn="l" defTabSz="457200" rtl="0" fontAlgn="base">
        <a:lnSpc>
          <a:spcPct val="102000"/>
        </a:lnSpc>
        <a:spcBef>
          <a:spcPct val="0"/>
        </a:spcBef>
        <a:spcAft>
          <a:spcPct val="0"/>
        </a:spcAft>
        <a:buClr>
          <a:srgbClr val="000000"/>
        </a:buClr>
        <a:buSzPct val="100000"/>
        <a:buFont typeface="Times New Roman" pitchFamily="16" charset="0"/>
        <a:defRPr>
          <a:solidFill>
            <a:srgbClr val="000000"/>
          </a:solidFill>
          <a:latin typeface="Calibri" charset="0"/>
          <a:ea typeface="SimSun" charset="-122"/>
        </a:defRPr>
      </a:lvl5pPr>
      <a:lvl6pPr marL="2514600" indent="-228600" algn="l" defTabSz="457200" rtl="0" fontAlgn="base">
        <a:lnSpc>
          <a:spcPct val="102000"/>
        </a:lnSpc>
        <a:spcBef>
          <a:spcPct val="0"/>
        </a:spcBef>
        <a:spcAft>
          <a:spcPct val="0"/>
        </a:spcAft>
        <a:buClr>
          <a:srgbClr val="000000"/>
        </a:buClr>
        <a:buSzPct val="100000"/>
        <a:buFont typeface="Times New Roman" pitchFamily="16" charset="0"/>
        <a:defRPr>
          <a:solidFill>
            <a:srgbClr val="000000"/>
          </a:solidFill>
          <a:latin typeface="Calibri" charset="0"/>
          <a:ea typeface="SimSun" charset="-122"/>
        </a:defRPr>
      </a:lvl6pPr>
      <a:lvl7pPr marL="2971800" indent="-228600" algn="l" defTabSz="457200" rtl="0" fontAlgn="base">
        <a:lnSpc>
          <a:spcPct val="102000"/>
        </a:lnSpc>
        <a:spcBef>
          <a:spcPct val="0"/>
        </a:spcBef>
        <a:spcAft>
          <a:spcPct val="0"/>
        </a:spcAft>
        <a:buClr>
          <a:srgbClr val="000000"/>
        </a:buClr>
        <a:buSzPct val="100000"/>
        <a:buFont typeface="Times New Roman" pitchFamily="16" charset="0"/>
        <a:defRPr>
          <a:solidFill>
            <a:srgbClr val="000000"/>
          </a:solidFill>
          <a:latin typeface="Calibri" charset="0"/>
          <a:ea typeface="SimSun" charset="-122"/>
        </a:defRPr>
      </a:lvl7pPr>
      <a:lvl8pPr marL="3429000" indent="-228600" algn="l" defTabSz="457200" rtl="0" fontAlgn="base">
        <a:lnSpc>
          <a:spcPct val="102000"/>
        </a:lnSpc>
        <a:spcBef>
          <a:spcPct val="0"/>
        </a:spcBef>
        <a:spcAft>
          <a:spcPct val="0"/>
        </a:spcAft>
        <a:buClr>
          <a:srgbClr val="000000"/>
        </a:buClr>
        <a:buSzPct val="100000"/>
        <a:buFont typeface="Times New Roman" pitchFamily="16" charset="0"/>
        <a:defRPr>
          <a:solidFill>
            <a:srgbClr val="000000"/>
          </a:solidFill>
          <a:latin typeface="Calibri" charset="0"/>
          <a:ea typeface="SimSun" charset="-122"/>
        </a:defRPr>
      </a:lvl8pPr>
      <a:lvl9pPr marL="3886200" indent="-228600" algn="l" defTabSz="457200" rtl="0" fontAlgn="base">
        <a:lnSpc>
          <a:spcPct val="102000"/>
        </a:lnSpc>
        <a:spcBef>
          <a:spcPct val="0"/>
        </a:spcBef>
        <a:spcAft>
          <a:spcPct val="0"/>
        </a:spcAft>
        <a:buClr>
          <a:srgbClr val="000000"/>
        </a:buClr>
        <a:buSzPct val="100000"/>
        <a:buFont typeface="Times New Roman" pitchFamily="16" charset="0"/>
        <a:defRPr>
          <a:solidFill>
            <a:srgbClr val="000000"/>
          </a:solidFill>
          <a:latin typeface="Calibri" charset="0"/>
          <a:ea typeface="SimSun" charset="-122"/>
        </a:defRPr>
      </a:lvl9pPr>
    </p:titleStyle>
    <p:bodyStyle>
      <a:lvl1pPr marL="342900" indent="-342900" algn="l" defTabSz="457200" rtl="0" fontAlgn="base">
        <a:lnSpc>
          <a:spcPct val="102000"/>
        </a:lnSpc>
        <a:spcBef>
          <a:spcPct val="0"/>
        </a:spcBef>
        <a:spcAft>
          <a:spcPts val="1425"/>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57200" rtl="0" fontAlgn="base">
        <a:lnSpc>
          <a:spcPct val="102000"/>
        </a:lnSpc>
        <a:spcBef>
          <a:spcPct val="0"/>
        </a:spcBef>
        <a:spcAft>
          <a:spcPts val="1138"/>
        </a:spcAft>
        <a:buClr>
          <a:srgbClr val="000000"/>
        </a:buClr>
        <a:buSzPct val="100000"/>
        <a:buFont typeface="Times New Roman" pitchFamily="16" charset="0"/>
        <a:defRPr sz="2400">
          <a:solidFill>
            <a:srgbClr val="000000"/>
          </a:solidFill>
          <a:latin typeface="+mn-lt"/>
          <a:ea typeface="+mn-ea"/>
        </a:defRPr>
      </a:lvl2pPr>
      <a:lvl3pPr marL="1143000" indent="-228600" algn="l" defTabSz="457200" rtl="0" fontAlgn="base">
        <a:lnSpc>
          <a:spcPct val="102000"/>
        </a:lnSpc>
        <a:spcBef>
          <a:spcPct val="0"/>
        </a:spcBef>
        <a:spcAft>
          <a:spcPts val="850"/>
        </a:spcAft>
        <a:buClr>
          <a:srgbClr val="000000"/>
        </a:buClr>
        <a:buSzPct val="100000"/>
        <a:buFont typeface="Times New Roman" pitchFamily="16" charset="0"/>
        <a:defRPr sz="2000">
          <a:solidFill>
            <a:srgbClr val="000000"/>
          </a:solidFill>
          <a:latin typeface="+mn-lt"/>
          <a:ea typeface="+mn-ea"/>
        </a:defRPr>
      </a:lvl3pPr>
      <a:lvl4pPr marL="1600200" indent="-228600" algn="l" defTabSz="457200" rtl="0" fontAlgn="base">
        <a:lnSpc>
          <a:spcPct val="102000"/>
        </a:lnSpc>
        <a:spcBef>
          <a:spcPct val="0"/>
        </a:spcBef>
        <a:spcAft>
          <a:spcPts val="575"/>
        </a:spcAft>
        <a:buClr>
          <a:srgbClr val="000000"/>
        </a:buClr>
        <a:buSzPct val="100000"/>
        <a:buFont typeface="Times New Roman" pitchFamily="16" charset="0"/>
        <a:defRPr sz="2000">
          <a:solidFill>
            <a:srgbClr val="000000"/>
          </a:solidFill>
          <a:latin typeface="+mn-lt"/>
          <a:ea typeface="+mn-ea"/>
        </a:defRPr>
      </a:lvl4pPr>
      <a:lvl5pPr marL="2057400" indent="-228600" algn="l" defTabSz="457200" rtl="0" fontAlgn="base">
        <a:lnSpc>
          <a:spcPct val="102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5pPr>
      <a:lvl6pPr marL="2514600" indent="-228600" algn="l" defTabSz="457200" rtl="0" fontAlgn="base">
        <a:lnSpc>
          <a:spcPct val="102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6pPr>
      <a:lvl7pPr marL="2971800" indent="-228600" algn="l" defTabSz="457200" rtl="0" fontAlgn="base">
        <a:lnSpc>
          <a:spcPct val="102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7pPr>
      <a:lvl8pPr marL="3429000" indent="-228600" algn="l" defTabSz="457200" rtl="0" fontAlgn="base">
        <a:lnSpc>
          <a:spcPct val="102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8pPr>
      <a:lvl9pPr marL="3886200" indent="-228600" algn="l" defTabSz="457200" rtl="0" fontAlgn="base">
        <a:lnSpc>
          <a:spcPct val="102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title"/>
          </p:nvPr>
        </p:nvSpPr>
        <p:spPr bwMode="auto">
          <a:xfrm>
            <a:off x="457200" y="274638"/>
            <a:ext cx="8224838" cy="1138237"/>
          </a:xfrm>
          <a:prstGeom prst="rect">
            <a:avLst/>
          </a:prstGeom>
          <a:noFill/>
          <a:ln w="9525">
            <a:noFill/>
            <a:round/>
            <a:headEnd/>
            <a:tailEnd/>
          </a:ln>
          <a:effectLst/>
        </p:spPr>
        <p:txBody>
          <a:bodyPr vert="horz" wrap="square" lIns="91440" tIns="91440" rIns="91440" bIns="45720" numCol="1" anchor="t" anchorCtr="0" compatLnSpc="1">
            <a:prstTxWarp prst="textNoShape">
              <a:avLst/>
            </a:prstTxWarp>
          </a:bodyPr>
          <a:lstStyle/>
          <a:p>
            <a:pPr lvl="0"/>
            <a:r>
              <a:rPr lang="en-GB" smtClean="0"/>
              <a:t>Click to edit the title text format</a:t>
            </a:r>
          </a:p>
        </p:txBody>
      </p:sp>
      <p:sp>
        <p:nvSpPr>
          <p:cNvPr id="2050" name="Rectangle 2"/>
          <p:cNvSpPr>
            <a:spLocks noGrp="1" noChangeArrowheads="1"/>
          </p:cNvSpPr>
          <p:nvPr>
            <p:ph type="body" idx="1"/>
          </p:nvPr>
        </p:nvSpPr>
        <p:spPr bwMode="auto">
          <a:xfrm>
            <a:off x="457200" y="1600200"/>
            <a:ext cx="8224838" cy="4521200"/>
          </a:xfrm>
          <a:prstGeom prst="rect">
            <a:avLst/>
          </a:prstGeom>
          <a:noFill/>
          <a:ln w="9525">
            <a:noFill/>
            <a:round/>
            <a:headEnd/>
            <a:tailEnd/>
          </a:ln>
          <a:effectLst/>
        </p:spPr>
        <p:txBody>
          <a:bodyPr vert="horz" wrap="square" lIns="91440" tIns="91440" rIns="91440" bIns="4572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2051" name="Rectangle 3"/>
          <p:cNvSpPr>
            <a:spLocks noGrp="1" noChangeArrowheads="1"/>
          </p:cNvSpPr>
          <p:nvPr>
            <p:ph type="dt"/>
          </p:nvPr>
        </p:nvSpPr>
        <p:spPr bwMode="auto">
          <a:xfrm>
            <a:off x="457200" y="6356350"/>
            <a:ext cx="2128838" cy="409575"/>
          </a:xfrm>
          <a:prstGeom prst="rect">
            <a:avLst/>
          </a:prstGeom>
          <a:noFill/>
          <a:ln w="9525">
            <a:noFill/>
            <a:round/>
            <a:headEnd/>
            <a:tailEnd/>
          </a:ln>
          <a:effectLst/>
        </p:spPr>
        <p:txBody>
          <a:bodyPr vert="horz" wrap="square" lIns="91440" tIns="91440" rIns="91440" bIns="45720" numCol="1" anchor="t" anchorCtr="0" compatLnSpc="1">
            <a:prstTxWarp prst="textNoShape">
              <a:avLst/>
            </a:prstTxWarp>
          </a:bodyPr>
          <a:lstStyle>
            <a:lvl1pPr hangingPunct="1">
              <a:lnSpc>
                <a:spcPct val="100000"/>
              </a:lnSpc>
              <a:buClrTx/>
              <a:buFontTx/>
              <a:buNone/>
              <a:tabLst>
                <a:tab pos="723900" algn="l"/>
                <a:tab pos="1447800" algn="l"/>
              </a:tabLst>
              <a:defRPr>
                <a:solidFill>
                  <a:srgbClr val="000000"/>
                </a:solidFill>
                <a:latin typeface="+mn-lt"/>
                <a:cs typeface="Arial Unicode MS" charset="0"/>
              </a:defRPr>
            </a:lvl1pPr>
          </a:lstStyle>
          <a:p>
            <a:r>
              <a:rPr lang="en-US"/>
              <a:t>10/10/12</a:t>
            </a:r>
          </a:p>
        </p:txBody>
      </p:sp>
      <p:sp>
        <p:nvSpPr>
          <p:cNvPr id="2052" name="Text Box 4"/>
          <p:cNvSpPr txBox="1">
            <a:spLocks noChangeArrowheads="1"/>
          </p:cNvSpPr>
          <p:nvPr/>
        </p:nvSpPr>
        <p:spPr bwMode="auto">
          <a:xfrm>
            <a:off x="3124200" y="6356350"/>
            <a:ext cx="2895600" cy="365125"/>
          </a:xfrm>
          <a:prstGeom prst="rect">
            <a:avLst/>
          </a:prstGeom>
          <a:noFill/>
          <a:ln w="9525">
            <a:noFill/>
            <a:round/>
            <a:headEnd/>
            <a:tailEnd/>
          </a:ln>
          <a:effectLst/>
        </p:spPr>
        <p:txBody>
          <a:bodyPr wrap="none" anchor="ctr"/>
          <a:lstStyle/>
          <a:p>
            <a:endParaRPr lang="en-US"/>
          </a:p>
        </p:txBody>
      </p:sp>
      <p:sp>
        <p:nvSpPr>
          <p:cNvPr id="2053" name="Rectangle 5"/>
          <p:cNvSpPr>
            <a:spLocks noGrp="1" noChangeArrowheads="1"/>
          </p:cNvSpPr>
          <p:nvPr>
            <p:ph type="sldNum"/>
          </p:nvPr>
        </p:nvSpPr>
        <p:spPr bwMode="auto">
          <a:xfrm>
            <a:off x="6553200" y="6356350"/>
            <a:ext cx="2128838" cy="414338"/>
          </a:xfrm>
          <a:prstGeom prst="rect">
            <a:avLst/>
          </a:prstGeom>
          <a:noFill/>
          <a:ln w="9525">
            <a:noFill/>
            <a:round/>
            <a:headEnd/>
            <a:tailEnd/>
          </a:ln>
          <a:effectLst/>
        </p:spPr>
        <p:txBody>
          <a:bodyPr vert="horz" wrap="square" lIns="91440" tIns="91440" rIns="91440" bIns="45720" numCol="1" anchor="t" anchorCtr="0" compatLnSpc="1">
            <a:prstTxWarp prst="textNoShape">
              <a:avLst/>
            </a:prstTxWarp>
          </a:bodyPr>
          <a:lstStyle>
            <a:lvl1pPr hangingPunct="1">
              <a:lnSpc>
                <a:spcPct val="100000"/>
              </a:lnSpc>
              <a:buClrTx/>
              <a:buFontTx/>
              <a:buNone/>
              <a:tabLst>
                <a:tab pos="723900" algn="l"/>
                <a:tab pos="1447800" algn="l"/>
              </a:tabLst>
              <a:defRPr>
                <a:solidFill>
                  <a:srgbClr val="000000"/>
                </a:solidFill>
                <a:latin typeface="+mn-lt"/>
                <a:cs typeface="Arial Unicode MS" charset="0"/>
              </a:defRPr>
            </a:lvl1pPr>
          </a:lstStyle>
          <a:p>
            <a:fld id="{B8B754D2-4895-4F1D-BF3C-8694374A94B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 id="2147483674" r:id="rId13"/>
  </p:sldLayoutIdLst>
  <p:hf sldNum="0" hdr="0" ftr="0"/>
  <p:txStyles>
    <p:titleStyle>
      <a:lvl1pPr algn="l" defTabSz="457200" rtl="0" fontAlgn="base">
        <a:lnSpc>
          <a:spcPct val="102000"/>
        </a:lnSpc>
        <a:spcBef>
          <a:spcPct val="0"/>
        </a:spcBef>
        <a:spcAft>
          <a:spcPct val="0"/>
        </a:spcAft>
        <a:buClr>
          <a:srgbClr val="000000"/>
        </a:buClr>
        <a:buSzPct val="100000"/>
        <a:buFont typeface="Times New Roman" pitchFamily="16" charset="0"/>
        <a:defRPr>
          <a:solidFill>
            <a:srgbClr val="000000"/>
          </a:solidFill>
          <a:latin typeface="+mj-lt"/>
          <a:ea typeface="+mj-ea"/>
          <a:cs typeface="+mj-cs"/>
        </a:defRPr>
      </a:lvl1pPr>
      <a:lvl2pPr marL="742950" indent="-285750" algn="l" defTabSz="457200" rtl="0" fontAlgn="base">
        <a:lnSpc>
          <a:spcPct val="102000"/>
        </a:lnSpc>
        <a:spcBef>
          <a:spcPct val="0"/>
        </a:spcBef>
        <a:spcAft>
          <a:spcPct val="0"/>
        </a:spcAft>
        <a:buClr>
          <a:srgbClr val="000000"/>
        </a:buClr>
        <a:buSzPct val="100000"/>
        <a:buFont typeface="Times New Roman" pitchFamily="16" charset="0"/>
        <a:defRPr>
          <a:solidFill>
            <a:srgbClr val="000000"/>
          </a:solidFill>
          <a:latin typeface="Calibri" charset="0"/>
          <a:ea typeface="SimSun" charset="-122"/>
        </a:defRPr>
      </a:lvl2pPr>
      <a:lvl3pPr marL="1143000" indent="-228600" algn="l" defTabSz="457200" rtl="0" fontAlgn="base">
        <a:lnSpc>
          <a:spcPct val="102000"/>
        </a:lnSpc>
        <a:spcBef>
          <a:spcPct val="0"/>
        </a:spcBef>
        <a:spcAft>
          <a:spcPct val="0"/>
        </a:spcAft>
        <a:buClr>
          <a:srgbClr val="000000"/>
        </a:buClr>
        <a:buSzPct val="100000"/>
        <a:buFont typeface="Times New Roman" pitchFamily="16" charset="0"/>
        <a:defRPr>
          <a:solidFill>
            <a:srgbClr val="000000"/>
          </a:solidFill>
          <a:latin typeface="Calibri" charset="0"/>
          <a:ea typeface="SimSun" charset="-122"/>
        </a:defRPr>
      </a:lvl3pPr>
      <a:lvl4pPr marL="1600200" indent="-228600" algn="l" defTabSz="457200" rtl="0" fontAlgn="base">
        <a:lnSpc>
          <a:spcPct val="102000"/>
        </a:lnSpc>
        <a:spcBef>
          <a:spcPct val="0"/>
        </a:spcBef>
        <a:spcAft>
          <a:spcPct val="0"/>
        </a:spcAft>
        <a:buClr>
          <a:srgbClr val="000000"/>
        </a:buClr>
        <a:buSzPct val="100000"/>
        <a:buFont typeface="Times New Roman" pitchFamily="16" charset="0"/>
        <a:defRPr>
          <a:solidFill>
            <a:srgbClr val="000000"/>
          </a:solidFill>
          <a:latin typeface="Calibri" charset="0"/>
          <a:ea typeface="SimSun" charset="-122"/>
        </a:defRPr>
      </a:lvl4pPr>
      <a:lvl5pPr marL="2057400" indent="-228600" algn="l" defTabSz="457200" rtl="0" fontAlgn="base">
        <a:lnSpc>
          <a:spcPct val="102000"/>
        </a:lnSpc>
        <a:spcBef>
          <a:spcPct val="0"/>
        </a:spcBef>
        <a:spcAft>
          <a:spcPct val="0"/>
        </a:spcAft>
        <a:buClr>
          <a:srgbClr val="000000"/>
        </a:buClr>
        <a:buSzPct val="100000"/>
        <a:buFont typeface="Times New Roman" pitchFamily="16" charset="0"/>
        <a:defRPr>
          <a:solidFill>
            <a:srgbClr val="000000"/>
          </a:solidFill>
          <a:latin typeface="Calibri" charset="0"/>
          <a:ea typeface="SimSun" charset="-122"/>
        </a:defRPr>
      </a:lvl5pPr>
      <a:lvl6pPr marL="2514600" indent="-228600" algn="l" defTabSz="457200" rtl="0" fontAlgn="base">
        <a:lnSpc>
          <a:spcPct val="102000"/>
        </a:lnSpc>
        <a:spcBef>
          <a:spcPct val="0"/>
        </a:spcBef>
        <a:spcAft>
          <a:spcPct val="0"/>
        </a:spcAft>
        <a:buClr>
          <a:srgbClr val="000000"/>
        </a:buClr>
        <a:buSzPct val="100000"/>
        <a:buFont typeface="Times New Roman" pitchFamily="16" charset="0"/>
        <a:defRPr>
          <a:solidFill>
            <a:srgbClr val="000000"/>
          </a:solidFill>
          <a:latin typeface="Calibri" charset="0"/>
          <a:ea typeface="SimSun" charset="-122"/>
        </a:defRPr>
      </a:lvl6pPr>
      <a:lvl7pPr marL="2971800" indent="-228600" algn="l" defTabSz="457200" rtl="0" fontAlgn="base">
        <a:lnSpc>
          <a:spcPct val="102000"/>
        </a:lnSpc>
        <a:spcBef>
          <a:spcPct val="0"/>
        </a:spcBef>
        <a:spcAft>
          <a:spcPct val="0"/>
        </a:spcAft>
        <a:buClr>
          <a:srgbClr val="000000"/>
        </a:buClr>
        <a:buSzPct val="100000"/>
        <a:buFont typeface="Times New Roman" pitchFamily="16" charset="0"/>
        <a:defRPr>
          <a:solidFill>
            <a:srgbClr val="000000"/>
          </a:solidFill>
          <a:latin typeface="Calibri" charset="0"/>
          <a:ea typeface="SimSun" charset="-122"/>
        </a:defRPr>
      </a:lvl7pPr>
      <a:lvl8pPr marL="3429000" indent="-228600" algn="l" defTabSz="457200" rtl="0" fontAlgn="base">
        <a:lnSpc>
          <a:spcPct val="102000"/>
        </a:lnSpc>
        <a:spcBef>
          <a:spcPct val="0"/>
        </a:spcBef>
        <a:spcAft>
          <a:spcPct val="0"/>
        </a:spcAft>
        <a:buClr>
          <a:srgbClr val="000000"/>
        </a:buClr>
        <a:buSzPct val="100000"/>
        <a:buFont typeface="Times New Roman" pitchFamily="16" charset="0"/>
        <a:defRPr>
          <a:solidFill>
            <a:srgbClr val="000000"/>
          </a:solidFill>
          <a:latin typeface="Calibri" charset="0"/>
          <a:ea typeface="SimSun" charset="-122"/>
        </a:defRPr>
      </a:lvl8pPr>
      <a:lvl9pPr marL="3886200" indent="-228600" algn="l" defTabSz="457200" rtl="0" fontAlgn="base">
        <a:lnSpc>
          <a:spcPct val="102000"/>
        </a:lnSpc>
        <a:spcBef>
          <a:spcPct val="0"/>
        </a:spcBef>
        <a:spcAft>
          <a:spcPct val="0"/>
        </a:spcAft>
        <a:buClr>
          <a:srgbClr val="000000"/>
        </a:buClr>
        <a:buSzPct val="100000"/>
        <a:buFont typeface="Times New Roman" pitchFamily="16" charset="0"/>
        <a:defRPr>
          <a:solidFill>
            <a:srgbClr val="000000"/>
          </a:solidFill>
          <a:latin typeface="Calibri" charset="0"/>
          <a:ea typeface="SimSun" charset="-122"/>
        </a:defRPr>
      </a:lvl9pPr>
    </p:titleStyle>
    <p:bodyStyle>
      <a:lvl1pPr marL="342900" indent="-342900" algn="l" defTabSz="457200" rtl="0" fontAlgn="base">
        <a:lnSpc>
          <a:spcPct val="102000"/>
        </a:lnSpc>
        <a:spcBef>
          <a:spcPct val="0"/>
        </a:spcBef>
        <a:spcAft>
          <a:spcPts val="1425"/>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57200" rtl="0" fontAlgn="base">
        <a:lnSpc>
          <a:spcPct val="102000"/>
        </a:lnSpc>
        <a:spcBef>
          <a:spcPct val="0"/>
        </a:spcBef>
        <a:spcAft>
          <a:spcPts val="1138"/>
        </a:spcAft>
        <a:buClr>
          <a:srgbClr val="000000"/>
        </a:buClr>
        <a:buSzPct val="100000"/>
        <a:buFont typeface="Times New Roman" pitchFamily="16" charset="0"/>
        <a:defRPr sz="2400">
          <a:solidFill>
            <a:srgbClr val="000000"/>
          </a:solidFill>
          <a:latin typeface="+mn-lt"/>
          <a:ea typeface="+mn-ea"/>
        </a:defRPr>
      </a:lvl2pPr>
      <a:lvl3pPr marL="1143000" indent="-228600" algn="l" defTabSz="457200" rtl="0" fontAlgn="base">
        <a:lnSpc>
          <a:spcPct val="102000"/>
        </a:lnSpc>
        <a:spcBef>
          <a:spcPct val="0"/>
        </a:spcBef>
        <a:spcAft>
          <a:spcPts val="850"/>
        </a:spcAft>
        <a:buClr>
          <a:srgbClr val="000000"/>
        </a:buClr>
        <a:buSzPct val="100000"/>
        <a:buFont typeface="Times New Roman" pitchFamily="16" charset="0"/>
        <a:defRPr sz="2000">
          <a:solidFill>
            <a:srgbClr val="000000"/>
          </a:solidFill>
          <a:latin typeface="+mn-lt"/>
          <a:ea typeface="+mn-ea"/>
        </a:defRPr>
      </a:lvl3pPr>
      <a:lvl4pPr marL="1600200" indent="-228600" algn="l" defTabSz="457200" rtl="0" fontAlgn="base">
        <a:lnSpc>
          <a:spcPct val="102000"/>
        </a:lnSpc>
        <a:spcBef>
          <a:spcPct val="0"/>
        </a:spcBef>
        <a:spcAft>
          <a:spcPts val="575"/>
        </a:spcAft>
        <a:buClr>
          <a:srgbClr val="000000"/>
        </a:buClr>
        <a:buSzPct val="100000"/>
        <a:buFont typeface="Times New Roman" pitchFamily="16" charset="0"/>
        <a:defRPr sz="2000">
          <a:solidFill>
            <a:srgbClr val="000000"/>
          </a:solidFill>
          <a:latin typeface="+mn-lt"/>
          <a:ea typeface="+mn-ea"/>
        </a:defRPr>
      </a:lvl4pPr>
      <a:lvl5pPr marL="2057400" indent="-228600" algn="l" defTabSz="457200" rtl="0" fontAlgn="base">
        <a:lnSpc>
          <a:spcPct val="102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5pPr>
      <a:lvl6pPr marL="2514600" indent="-228600" algn="l" defTabSz="457200" rtl="0" fontAlgn="base">
        <a:lnSpc>
          <a:spcPct val="102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6pPr>
      <a:lvl7pPr marL="2971800" indent="-228600" algn="l" defTabSz="457200" rtl="0" fontAlgn="base">
        <a:lnSpc>
          <a:spcPct val="102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7pPr>
      <a:lvl8pPr marL="3429000" indent="-228600" algn="l" defTabSz="457200" rtl="0" fontAlgn="base">
        <a:lnSpc>
          <a:spcPct val="102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8pPr>
      <a:lvl9pPr marL="3886200" indent="-228600" algn="l" defTabSz="457200" rtl="0" fontAlgn="base">
        <a:lnSpc>
          <a:spcPct val="102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9.xml"/><Relationship Id="rId1" Type="http://schemas.openxmlformats.org/officeDocument/2006/relationships/slideLayout" Target="../slideLayouts/slideLayout14.xml"/><Relationship Id="rId4" Type="http://schemas.openxmlformats.org/officeDocument/2006/relationships/image" Target="../media/image1.e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idx="4294967295"/>
          </p:nvPr>
        </p:nvSpPr>
        <p:spPr>
          <a:xfrm>
            <a:off x="685800" y="2130425"/>
            <a:ext cx="8001000" cy="1417638"/>
          </a:xfrm>
          <a:ln/>
        </p:spPr>
        <p:txBody>
          <a:bodyPr/>
          <a:lstStyle/>
          <a:p>
            <a:pPr algn="ctr">
              <a:lnSpc>
                <a:spcPct val="15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dirty="0">
                <a:latin typeface="Arial" charset="0"/>
              </a:rPr>
              <a:t/>
            </a:r>
            <a:br>
              <a:rPr lang="en-US" sz="2800" b="1" dirty="0">
                <a:latin typeface="Arial" charset="0"/>
              </a:rPr>
            </a:br>
            <a:r>
              <a:rPr lang="en-US" sz="2800" b="1" dirty="0">
                <a:latin typeface="Arial" charset="0"/>
              </a:rPr>
              <a:t>HUMAN RESOURCE PLANNING</a:t>
            </a:r>
          </a:p>
        </p:txBody>
      </p:sp>
      <p:sp>
        <p:nvSpPr>
          <p:cNvPr id="4098" name="Rectangle 2"/>
          <p:cNvSpPr>
            <a:spLocks noChangeArrowheads="1"/>
          </p:cNvSpPr>
          <p:nvPr/>
        </p:nvSpPr>
        <p:spPr bwMode="auto">
          <a:xfrm>
            <a:off x="1600200" y="3962400"/>
            <a:ext cx="6400800" cy="1752600"/>
          </a:xfrm>
          <a:prstGeom prst="rect">
            <a:avLst/>
          </a:prstGeom>
          <a:noFill/>
          <a:ln w="9525">
            <a:noFill/>
            <a:round/>
            <a:headEnd/>
            <a:tailEnd/>
          </a:ln>
          <a:effectLst/>
        </p:spPr>
        <p:txBody>
          <a:bodyPr tIns="91440"/>
          <a:lstStyle/>
          <a:p>
            <a:pPr hangingPunct="1">
              <a:lnSpc>
                <a:spcPct val="15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400">
              <a:solidFill>
                <a:srgbClr val="000000"/>
              </a:solidFill>
            </a:endParaRPr>
          </a:p>
          <a:p>
            <a:pPr hangingPunct="1">
              <a:lnSpc>
                <a:spcPct val="15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40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457200" y="274638"/>
            <a:ext cx="8229600" cy="1143000"/>
          </a:xfrm>
          <a:ln/>
        </p:spPr>
        <p:txBody>
          <a:bodyPr/>
          <a:lstStyle/>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latin typeface="Arial" charset="0"/>
              </a:rPr>
              <a:t>IMPORTANCE OF HRP</a:t>
            </a:r>
          </a:p>
        </p:txBody>
      </p:sp>
      <p:sp>
        <p:nvSpPr>
          <p:cNvPr id="13314" name="Text Box 2"/>
          <p:cNvSpPr txBox="1">
            <a:spLocks noChangeArrowheads="1"/>
          </p:cNvSpPr>
          <p:nvPr/>
        </p:nvSpPr>
        <p:spPr bwMode="auto">
          <a:xfrm>
            <a:off x="685800" y="1050925"/>
            <a:ext cx="8229600" cy="5349875"/>
          </a:xfrm>
          <a:prstGeom prst="rect">
            <a:avLst/>
          </a:prstGeom>
          <a:noFill/>
          <a:ln w="9525">
            <a:noFill/>
            <a:round/>
            <a:headEnd/>
            <a:tailEnd/>
          </a:ln>
          <a:effectLst/>
        </p:spPr>
        <p:txBody>
          <a:bodyPr tIns="91440"/>
          <a:lstStyle/>
          <a:p>
            <a:pPr marL="339725" indent="-339725" hangingPunct="1">
              <a:lnSpc>
                <a:spcPct val="150000"/>
              </a:lnSpc>
              <a:spcBef>
                <a:spcPts val="638"/>
              </a:spcBef>
              <a:spcAft>
                <a:spcPts val="1425"/>
              </a:spcAft>
              <a:buSzPct val="4500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400" b="1" dirty="0">
                <a:solidFill>
                  <a:srgbClr val="000000"/>
                </a:solidFill>
              </a:rPr>
              <a:t>7</a:t>
            </a:r>
            <a:r>
              <a:rPr lang="en-US" sz="2400" b="1" dirty="0" smtClean="0">
                <a:solidFill>
                  <a:srgbClr val="000000"/>
                </a:solidFill>
              </a:rPr>
              <a:t>.	 Resistance </a:t>
            </a:r>
            <a:r>
              <a:rPr lang="en-US" sz="2400" b="1" dirty="0">
                <a:solidFill>
                  <a:srgbClr val="000000"/>
                </a:solidFill>
              </a:rPr>
              <a:t>to Change and Move</a:t>
            </a:r>
          </a:p>
          <a:p>
            <a:pPr marL="339725" indent="-339725" hangingPunct="1">
              <a:lnSpc>
                <a:spcPct val="150000"/>
              </a:lnSpc>
              <a:spcBef>
                <a:spcPts val="638"/>
              </a:spcBef>
              <a:spcAft>
                <a:spcPts val="1425"/>
              </a:spcAft>
              <a:buSzPct val="45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400" b="1" dirty="0">
                <a:solidFill>
                  <a:srgbClr val="000000"/>
                </a:solidFill>
              </a:rPr>
              <a:t>Employee resist to change and move </a:t>
            </a:r>
          </a:p>
          <a:p>
            <a:pPr marL="339725" indent="-339725" hangingPunct="1">
              <a:lnSpc>
                <a:spcPct val="100000"/>
              </a:lnSpc>
              <a:spcBef>
                <a:spcPts val="650"/>
              </a:spcBef>
              <a:spcAft>
                <a:spcPts val="863"/>
              </a:spcAft>
              <a:buSzPct val="45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400" b="1" dirty="0">
                <a:solidFill>
                  <a:srgbClr val="000000"/>
                </a:solidFill>
              </a:rPr>
              <a:t>HRP assists to plan well ahead employees' transfer/posting and movement from one place to other in smooth way</a:t>
            </a:r>
          </a:p>
          <a:p>
            <a:pPr marL="339725" indent="-339725" hangingPunct="1">
              <a:lnSpc>
                <a:spcPct val="100000"/>
              </a:lnSpc>
              <a:spcBef>
                <a:spcPts val="650"/>
              </a:spcBef>
              <a:spcAft>
                <a:spcPts val="863"/>
              </a:spcAft>
              <a:buSzPct val="45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400" b="1" dirty="0">
                <a:solidFill>
                  <a:srgbClr val="000000"/>
                </a:solidFill>
              </a:rPr>
              <a:t>Dedication, commitment and loyalty of employees can be assured</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457200" y="274638"/>
            <a:ext cx="8229600" cy="1143000"/>
          </a:xfrm>
          <a:ln/>
        </p:spPr>
        <p:txBody>
          <a:bodyPr/>
          <a:lstStyle/>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latin typeface="Arial" charset="0"/>
              </a:rPr>
              <a:t>IMPORTANCE OF HRP</a:t>
            </a:r>
          </a:p>
        </p:txBody>
      </p:sp>
      <p:sp>
        <p:nvSpPr>
          <p:cNvPr id="14338" name="Text Box 2"/>
          <p:cNvSpPr txBox="1">
            <a:spLocks noChangeArrowheads="1"/>
          </p:cNvSpPr>
          <p:nvPr/>
        </p:nvSpPr>
        <p:spPr bwMode="auto">
          <a:xfrm>
            <a:off x="457200" y="1143000"/>
            <a:ext cx="8229600" cy="5121275"/>
          </a:xfrm>
          <a:prstGeom prst="rect">
            <a:avLst/>
          </a:prstGeom>
          <a:noFill/>
          <a:ln w="9525">
            <a:noFill/>
            <a:round/>
            <a:headEnd/>
            <a:tailEnd/>
          </a:ln>
          <a:effectLst/>
        </p:spPr>
        <p:txBody>
          <a:bodyPr tIns="91440"/>
          <a:lstStyle/>
          <a:p>
            <a:pPr marL="342900" indent="-338138" hangingPunct="1">
              <a:lnSpc>
                <a:spcPct val="150000"/>
              </a:lnSpc>
              <a:spcBef>
                <a:spcPts val="638"/>
              </a:spcBef>
              <a:spcAft>
                <a:spcPts val="1425"/>
              </a:spcAft>
              <a:buClrTx/>
              <a:buFontTx/>
              <a:buNone/>
              <a:tabLst>
                <a:tab pos="342900" algn="l"/>
                <a:tab pos="720725" algn="l"/>
                <a:tab pos="1444625" algn="l"/>
                <a:tab pos="2171700" algn="l"/>
                <a:tab pos="2892425" algn="l"/>
                <a:tab pos="3616325" algn="l"/>
                <a:tab pos="4340225" algn="l"/>
                <a:tab pos="5064125" algn="l"/>
                <a:tab pos="5788025" algn="l"/>
                <a:tab pos="6515100" algn="l"/>
                <a:tab pos="7235825" algn="l"/>
                <a:tab pos="7959725" algn="l"/>
                <a:tab pos="8226425" algn="l"/>
                <a:tab pos="8683625" algn="l"/>
                <a:tab pos="9140825" algn="l"/>
                <a:tab pos="9598025" algn="l"/>
                <a:tab pos="10055225" algn="l"/>
                <a:tab pos="10512425" algn="l"/>
                <a:tab pos="10514013" algn="l"/>
              </a:tabLst>
            </a:pPr>
            <a:r>
              <a:rPr lang="en-US" sz="2800" b="1" dirty="0">
                <a:solidFill>
                  <a:srgbClr val="000000"/>
                </a:solidFill>
              </a:rPr>
              <a:t>8.	</a:t>
            </a:r>
            <a:r>
              <a:rPr lang="en-US" sz="2400" b="1" dirty="0">
                <a:solidFill>
                  <a:srgbClr val="000000"/>
                </a:solidFill>
              </a:rPr>
              <a:t>Unite the Perspective of Line and Staff Managers</a:t>
            </a:r>
          </a:p>
          <a:p>
            <a:pPr marL="342900" indent="-338138" hangingPunct="1">
              <a:lnSpc>
                <a:spcPct val="100000"/>
              </a:lnSpc>
              <a:spcBef>
                <a:spcPts val="650"/>
              </a:spcBef>
              <a:spcAft>
                <a:spcPts val="1013"/>
              </a:spcAft>
              <a:buSzPct val="45000"/>
              <a:buFont typeface="Arial" charset="0"/>
              <a:buChar char="•"/>
              <a:tabLst>
                <a:tab pos="342900" algn="l"/>
                <a:tab pos="720725" algn="l"/>
                <a:tab pos="1444625" algn="l"/>
                <a:tab pos="2171700" algn="l"/>
                <a:tab pos="2892425" algn="l"/>
                <a:tab pos="3616325" algn="l"/>
                <a:tab pos="4340225" algn="l"/>
                <a:tab pos="5064125" algn="l"/>
                <a:tab pos="5788025" algn="l"/>
                <a:tab pos="6515100" algn="l"/>
                <a:tab pos="7235825" algn="l"/>
                <a:tab pos="7959725" algn="l"/>
                <a:tab pos="8226425" algn="l"/>
                <a:tab pos="8683625" algn="l"/>
                <a:tab pos="9140825" algn="l"/>
                <a:tab pos="9598025" algn="l"/>
                <a:tab pos="10055225" algn="l"/>
                <a:tab pos="10512425" algn="l"/>
                <a:tab pos="10514013" algn="l"/>
              </a:tabLst>
            </a:pPr>
            <a:r>
              <a:rPr lang="en-US" sz="2400" b="1" dirty="0">
                <a:solidFill>
                  <a:srgbClr val="000000"/>
                </a:solidFill>
              </a:rPr>
              <a:t>HRP identify and harmonize the purpose of  HR staff and line managers</a:t>
            </a:r>
          </a:p>
          <a:p>
            <a:pPr marL="342900" indent="-338138" hangingPunct="1">
              <a:lnSpc>
                <a:spcPct val="100000"/>
              </a:lnSpc>
              <a:spcBef>
                <a:spcPts val="650"/>
              </a:spcBef>
              <a:spcAft>
                <a:spcPts val="1013"/>
              </a:spcAft>
              <a:buSzPct val="45000"/>
              <a:buFont typeface="Arial" charset="0"/>
              <a:buChar char="•"/>
              <a:tabLst>
                <a:tab pos="342900" algn="l"/>
                <a:tab pos="720725" algn="l"/>
                <a:tab pos="1444625" algn="l"/>
                <a:tab pos="2171700" algn="l"/>
                <a:tab pos="2892425" algn="l"/>
                <a:tab pos="3616325" algn="l"/>
                <a:tab pos="4340225" algn="l"/>
                <a:tab pos="5064125" algn="l"/>
                <a:tab pos="5788025" algn="l"/>
                <a:tab pos="6515100" algn="l"/>
                <a:tab pos="7235825" algn="l"/>
                <a:tab pos="7959725" algn="l"/>
                <a:tab pos="8226425" algn="l"/>
                <a:tab pos="8683625" algn="l"/>
                <a:tab pos="9140825" algn="l"/>
                <a:tab pos="9598025" algn="l"/>
                <a:tab pos="10055225" algn="l"/>
                <a:tab pos="10512425" algn="l"/>
                <a:tab pos="10514013" algn="l"/>
              </a:tabLst>
            </a:pPr>
            <a:r>
              <a:rPr lang="en-US" sz="2400" b="1" dirty="0">
                <a:solidFill>
                  <a:srgbClr val="000000"/>
                </a:solidFill>
              </a:rPr>
              <a:t>For HRP, HR staff require input </a:t>
            </a:r>
            <a:r>
              <a:rPr lang="en-US" sz="2400" b="1" dirty="0" smtClean="0">
                <a:solidFill>
                  <a:srgbClr val="000000"/>
                </a:solidFill>
              </a:rPr>
              <a:t>from </a:t>
            </a:r>
            <a:r>
              <a:rPr lang="en-US" sz="2400" b="1" dirty="0">
                <a:solidFill>
                  <a:srgbClr val="000000"/>
                </a:solidFill>
              </a:rPr>
              <a:t>Line manager as unit managers knows better the human resource need of their department</a:t>
            </a:r>
          </a:p>
          <a:p>
            <a:pPr marL="342900" indent="-338138" hangingPunct="1">
              <a:lnSpc>
                <a:spcPct val="100000"/>
              </a:lnSpc>
              <a:spcBef>
                <a:spcPts val="650"/>
              </a:spcBef>
              <a:spcAft>
                <a:spcPts val="1013"/>
              </a:spcAft>
              <a:buSzPct val="45000"/>
              <a:buFont typeface="Arial" charset="0"/>
              <a:buChar char="•"/>
              <a:tabLst>
                <a:tab pos="342900" algn="l"/>
                <a:tab pos="720725" algn="l"/>
                <a:tab pos="1444625" algn="l"/>
                <a:tab pos="2171700" algn="l"/>
                <a:tab pos="2892425" algn="l"/>
                <a:tab pos="3616325" algn="l"/>
                <a:tab pos="4340225" algn="l"/>
                <a:tab pos="5064125" algn="l"/>
                <a:tab pos="5788025" algn="l"/>
                <a:tab pos="6515100" algn="l"/>
                <a:tab pos="7235825" algn="l"/>
                <a:tab pos="7959725" algn="l"/>
                <a:tab pos="8226425" algn="l"/>
                <a:tab pos="8683625" algn="l"/>
                <a:tab pos="9140825" algn="l"/>
                <a:tab pos="9598025" algn="l"/>
                <a:tab pos="10055225" algn="l"/>
                <a:tab pos="10512425" algn="l"/>
                <a:tab pos="10514013" algn="l"/>
              </a:tabLst>
            </a:pPr>
            <a:r>
              <a:rPr lang="en-US" sz="2400" b="1" dirty="0">
                <a:solidFill>
                  <a:srgbClr val="000000"/>
                </a:solidFill>
              </a:rPr>
              <a:t>Effective communication between line and HR managers critical for successful HRP</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457200" y="274638"/>
            <a:ext cx="8229600" cy="1282700"/>
          </a:xfrm>
          <a:ln/>
        </p:spPr>
        <p:txBody>
          <a:bodyPr/>
          <a:lstStyle/>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latin typeface="Arial" charset="0"/>
              </a:rPr>
              <a:t>OTHER BENEFITS</a:t>
            </a:r>
          </a:p>
        </p:txBody>
      </p:sp>
      <p:sp>
        <p:nvSpPr>
          <p:cNvPr id="15362" name="Text Box 2"/>
          <p:cNvSpPr txBox="1">
            <a:spLocks noChangeArrowheads="1"/>
          </p:cNvSpPr>
          <p:nvPr/>
        </p:nvSpPr>
        <p:spPr bwMode="auto">
          <a:xfrm>
            <a:off x="457200" y="914400"/>
            <a:ext cx="8229600" cy="7939088"/>
          </a:xfrm>
          <a:prstGeom prst="rect">
            <a:avLst/>
          </a:prstGeom>
          <a:noFill/>
          <a:ln w="9525">
            <a:noFill/>
            <a:round/>
            <a:headEnd/>
            <a:tailEnd/>
          </a:ln>
          <a:effectLst/>
        </p:spPr>
        <p:txBody>
          <a:bodyPr tIns="91440"/>
          <a:lstStyle/>
          <a:p>
            <a:pPr marL="339725" indent="-339725" hangingPunct="1">
              <a:lnSpc>
                <a:spcPct val="100000"/>
              </a:lnSpc>
              <a:spcBef>
                <a:spcPts val="650"/>
              </a:spcBef>
              <a:spcAft>
                <a:spcPts val="725"/>
              </a:spcAft>
              <a:buSzPct val="45000"/>
              <a:buFont typeface="Arial" charset="0"/>
              <a:buNone/>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endParaRPr lang="en-US" sz="2400" b="1" dirty="0">
              <a:solidFill>
                <a:srgbClr val="000000"/>
              </a:solidFill>
            </a:endParaRPr>
          </a:p>
          <a:p>
            <a:pPr marL="339725" indent="-339725" hangingPunct="1">
              <a:lnSpc>
                <a:spcPct val="100000"/>
              </a:lnSpc>
              <a:spcBef>
                <a:spcPts val="650"/>
              </a:spcBef>
              <a:spcAft>
                <a:spcPts val="725"/>
              </a:spcAft>
              <a:buSzPct val="45000"/>
              <a:buFont typeface="Arial" pitchFamily="34"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400" b="1" dirty="0">
                <a:solidFill>
                  <a:srgbClr val="000000"/>
                </a:solidFill>
              </a:rPr>
              <a:t>Top management has a better view of influence and impact of business decisions on HR dimensions </a:t>
            </a:r>
          </a:p>
          <a:p>
            <a:pPr marL="339725" indent="-339725" hangingPunct="1">
              <a:lnSpc>
                <a:spcPct val="100000"/>
              </a:lnSpc>
              <a:spcBef>
                <a:spcPts val="650"/>
              </a:spcBef>
              <a:spcAft>
                <a:spcPts val="725"/>
              </a:spcAft>
              <a:buSzPct val="45000"/>
              <a:buFont typeface="Arial" pitchFamily="34"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400" b="1" dirty="0">
                <a:solidFill>
                  <a:srgbClr val="000000"/>
                </a:solidFill>
              </a:rPr>
              <a:t>HR cost can be lessen if human resource needs are known before time </a:t>
            </a:r>
          </a:p>
          <a:p>
            <a:pPr marL="339725" indent="-339725" hangingPunct="1">
              <a:lnSpc>
                <a:spcPct val="100000"/>
              </a:lnSpc>
              <a:spcBef>
                <a:spcPts val="650"/>
              </a:spcBef>
              <a:spcAft>
                <a:spcPts val="725"/>
              </a:spcAft>
              <a:buSzPct val="45000"/>
              <a:buFont typeface="Arial" pitchFamily="34"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400" b="1" dirty="0">
                <a:solidFill>
                  <a:srgbClr val="000000"/>
                </a:solidFill>
              </a:rPr>
              <a:t>Enough time available to locate talent from market </a:t>
            </a:r>
          </a:p>
          <a:p>
            <a:pPr marL="339725" indent="-339725" hangingPunct="1">
              <a:lnSpc>
                <a:spcPct val="100000"/>
              </a:lnSpc>
              <a:spcBef>
                <a:spcPts val="650"/>
              </a:spcBef>
              <a:spcAft>
                <a:spcPts val="725"/>
              </a:spcAft>
              <a:buSzPct val="45000"/>
              <a:buFont typeface="Arial" pitchFamily="34"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400" b="1" dirty="0">
                <a:solidFill>
                  <a:srgbClr val="000000"/>
                </a:solidFill>
              </a:rPr>
              <a:t>Inclusion of women and minorities </a:t>
            </a:r>
          </a:p>
          <a:p>
            <a:pPr marL="339725" indent="-339725" hangingPunct="1">
              <a:lnSpc>
                <a:spcPct val="100000"/>
              </a:lnSpc>
              <a:spcBef>
                <a:spcPts val="650"/>
              </a:spcBef>
              <a:spcAft>
                <a:spcPts val="725"/>
              </a:spcAft>
              <a:buSzPct val="45000"/>
              <a:buFont typeface="Arial" pitchFamily="34"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400" b="1" dirty="0">
                <a:solidFill>
                  <a:srgbClr val="000000"/>
                </a:solidFill>
              </a:rPr>
              <a:t>Training and Development plans can be made well before time</a:t>
            </a:r>
          </a:p>
          <a:p>
            <a:pPr marL="339725" indent="-339725" hangingPunct="1">
              <a:lnSpc>
                <a:spcPct val="100000"/>
              </a:lnSpc>
              <a:spcBef>
                <a:spcPts val="650"/>
              </a:spcBef>
              <a:spcAft>
                <a:spcPts val="725"/>
              </a:spcAft>
              <a:buClrTx/>
              <a:buFont typeface="Arial" pitchFamily="34"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endParaRPr lang="en-US" sz="2400" b="1"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xfrm>
            <a:off x="457200" y="274638"/>
            <a:ext cx="8229600" cy="1282700"/>
          </a:xfrm>
          <a:ln/>
        </p:spPr>
        <p:txBody>
          <a:bodyPr/>
          <a:lstStyle/>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latin typeface="Arial" charset="0"/>
              </a:rPr>
              <a:t>FACTORS AFFECTING HRP</a:t>
            </a:r>
          </a:p>
        </p:txBody>
      </p:sp>
      <p:sp>
        <p:nvSpPr>
          <p:cNvPr id="16386" name="Text Box 2"/>
          <p:cNvSpPr txBox="1">
            <a:spLocks noChangeArrowheads="1"/>
          </p:cNvSpPr>
          <p:nvPr/>
        </p:nvSpPr>
        <p:spPr bwMode="auto">
          <a:xfrm>
            <a:off x="0" y="1143000"/>
            <a:ext cx="8686800" cy="6845300"/>
          </a:xfrm>
          <a:prstGeom prst="rect">
            <a:avLst/>
          </a:prstGeom>
          <a:noFill/>
          <a:ln w="9525">
            <a:noFill/>
            <a:round/>
            <a:headEnd/>
            <a:tailEnd/>
          </a:ln>
          <a:effectLst/>
        </p:spPr>
        <p:txBody>
          <a:bodyPr tIns="91440"/>
          <a:lstStyle/>
          <a:p>
            <a:pPr marL="741363" lvl="1" indent="-284163" hangingPunct="1">
              <a:lnSpc>
                <a:spcPct val="100000"/>
              </a:lnSpc>
              <a:spcAft>
                <a:spcPts val="1425"/>
              </a:spcAft>
              <a:tabLst>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Lst>
            </a:pPr>
            <a:r>
              <a:rPr lang="en-US" sz="2400" b="1" dirty="0">
                <a:solidFill>
                  <a:srgbClr val="000000"/>
                </a:solidFill>
              </a:rPr>
              <a:t>1	</a:t>
            </a:r>
            <a:r>
              <a:rPr lang="en-US" sz="2400" b="1" dirty="0" smtClean="0">
                <a:solidFill>
                  <a:srgbClr val="000000"/>
                </a:solidFill>
              </a:rPr>
              <a:t>	Type </a:t>
            </a:r>
            <a:r>
              <a:rPr lang="en-US" sz="2400" b="1" dirty="0">
                <a:solidFill>
                  <a:srgbClr val="000000"/>
                </a:solidFill>
              </a:rPr>
              <a:t>and strategy of an organization</a:t>
            </a:r>
          </a:p>
          <a:p>
            <a:pPr marL="341313" indent="-338138" hangingPunct="1">
              <a:lnSpc>
                <a:spcPct val="100000"/>
              </a:lnSpc>
              <a:spcAft>
                <a:spcPts val="1425"/>
              </a:spcAft>
              <a:buClrTx/>
              <a:buSzTx/>
              <a:buFontTx/>
              <a:buNone/>
              <a:tabLst>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Lst>
            </a:pPr>
            <a:r>
              <a:rPr lang="en-US" sz="2400" b="1" dirty="0">
                <a:solidFill>
                  <a:srgbClr val="000000"/>
                </a:solidFill>
              </a:rPr>
              <a:t>	  </a:t>
            </a:r>
            <a:r>
              <a:rPr lang="en-US" sz="2400" b="1" dirty="0" smtClean="0">
                <a:solidFill>
                  <a:srgbClr val="000000"/>
                </a:solidFill>
              </a:rPr>
              <a:t>2    	Organizational </a:t>
            </a:r>
            <a:r>
              <a:rPr lang="en-US" sz="2400" b="1" dirty="0">
                <a:solidFill>
                  <a:srgbClr val="000000"/>
                </a:solidFill>
              </a:rPr>
              <a:t>growth cycle and planning</a:t>
            </a:r>
          </a:p>
          <a:p>
            <a:pPr marL="741363" lvl="1" indent="-284163" hangingPunct="1">
              <a:lnSpc>
                <a:spcPct val="100000"/>
              </a:lnSpc>
              <a:spcAft>
                <a:spcPts val="1425"/>
              </a:spcAft>
              <a:tabLst>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Lst>
            </a:pPr>
            <a:r>
              <a:rPr lang="en-US" sz="2400" b="1" dirty="0">
                <a:solidFill>
                  <a:srgbClr val="000000"/>
                </a:solidFill>
              </a:rPr>
              <a:t>3    </a:t>
            </a:r>
            <a:r>
              <a:rPr lang="en-US" sz="2400" b="1" dirty="0" smtClean="0">
                <a:solidFill>
                  <a:srgbClr val="000000"/>
                </a:solidFill>
              </a:rPr>
              <a:t>	Environmental </a:t>
            </a:r>
            <a:r>
              <a:rPr lang="en-US" sz="2400" b="1" dirty="0">
                <a:solidFill>
                  <a:srgbClr val="000000"/>
                </a:solidFill>
              </a:rPr>
              <a:t>uncertainties</a:t>
            </a:r>
          </a:p>
          <a:p>
            <a:pPr marL="741363" lvl="1" indent="-284163" hangingPunct="1">
              <a:lnSpc>
                <a:spcPct val="100000"/>
              </a:lnSpc>
              <a:spcAft>
                <a:spcPts val="1425"/>
              </a:spcAft>
              <a:tabLst>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Lst>
            </a:pPr>
            <a:r>
              <a:rPr lang="en-US" sz="2400" b="1" dirty="0">
                <a:solidFill>
                  <a:srgbClr val="000000"/>
                </a:solidFill>
              </a:rPr>
              <a:t>4	</a:t>
            </a:r>
            <a:r>
              <a:rPr lang="en-US" sz="2400" b="1" dirty="0" smtClean="0">
                <a:solidFill>
                  <a:srgbClr val="000000"/>
                </a:solidFill>
              </a:rPr>
              <a:t>	Time </a:t>
            </a:r>
            <a:r>
              <a:rPr lang="en-US" sz="2400" b="1" dirty="0">
                <a:solidFill>
                  <a:srgbClr val="000000"/>
                </a:solidFill>
              </a:rPr>
              <a:t>horizon</a:t>
            </a:r>
          </a:p>
          <a:p>
            <a:pPr marL="741363" lvl="1" indent="-284163" hangingPunct="1">
              <a:lnSpc>
                <a:spcPct val="100000"/>
              </a:lnSpc>
              <a:spcAft>
                <a:spcPts val="1425"/>
              </a:spcAft>
              <a:tabLst>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Lst>
            </a:pPr>
            <a:r>
              <a:rPr lang="en-US" sz="2400" b="1" dirty="0">
                <a:solidFill>
                  <a:srgbClr val="000000"/>
                </a:solidFill>
              </a:rPr>
              <a:t>5	</a:t>
            </a:r>
            <a:r>
              <a:rPr lang="en-US" sz="2400" b="1" dirty="0" smtClean="0">
                <a:solidFill>
                  <a:srgbClr val="000000"/>
                </a:solidFill>
              </a:rPr>
              <a:t>	Type </a:t>
            </a:r>
            <a:r>
              <a:rPr lang="en-US" sz="2400" b="1" dirty="0">
                <a:solidFill>
                  <a:srgbClr val="000000"/>
                </a:solidFill>
              </a:rPr>
              <a:t>and quality of forecasting information</a:t>
            </a:r>
          </a:p>
          <a:p>
            <a:pPr marL="741363" lvl="1" indent="-284163" hangingPunct="1">
              <a:lnSpc>
                <a:spcPct val="100000"/>
              </a:lnSpc>
              <a:spcAft>
                <a:spcPts val="1425"/>
              </a:spcAft>
              <a:tabLst>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Lst>
            </a:pPr>
            <a:r>
              <a:rPr lang="en-US" sz="2400" b="1" dirty="0">
                <a:solidFill>
                  <a:srgbClr val="000000"/>
                </a:solidFill>
              </a:rPr>
              <a:t>6	</a:t>
            </a:r>
            <a:r>
              <a:rPr lang="en-US" sz="2400" b="1" dirty="0" smtClean="0">
                <a:solidFill>
                  <a:srgbClr val="000000"/>
                </a:solidFill>
              </a:rPr>
              <a:t>	Nature </a:t>
            </a:r>
            <a:r>
              <a:rPr lang="en-US" sz="2400" b="1" dirty="0">
                <a:solidFill>
                  <a:srgbClr val="000000"/>
                </a:solidFill>
              </a:rPr>
              <a:t>of job being filled</a:t>
            </a:r>
          </a:p>
          <a:p>
            <a:pPr marL="741363" lvl="1" indent="-284163" hangingPunct="1">
              <a:lnSpc>
                <a:spcPct val="100000"/>
              </a:lnSpc>
              <a:spcAft>
                <a:spcPts val="1425"/>
              </a:spcAft>
              <a:tabLst>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Lst>
            </a:pPr>
            <a:r>
              <a:rPr lang="en-US" sz="2400" b="1" dirty="0">
                <a:solidFill>
                  <a:srgbClr val="000000"/>
                </a:solidFill>
              </a:rPr>
              <a:t>7	</a:t>
            </a:r>
            <a:r>
              <a:rPr lang="en-US" sz="2400" b="1" dirty="0" smtClean="0">
                <a:solidFill>
                  <a:srgbClr val="000000"/>
                </a:solidFill>
              </a:rPr>
              <a:t>	Outsourcing</a:t>
            </a:r>
            <a:endParaRPr lang="en-US" sz="2400" b="1" dirty="0">
              <a:solidFill>
                <a:srgbClr val="000000"/>
              </a:solidFill>
            </a:endParaRPr>
          </a:p>
          <a:p>
            <a:pPr marL="341313" indent="-338138" hangingPunct="1">
              <a:lnSpc>
                <a:spcPct val="100000"/>
              </a:lnSpc>
              <a:spcAft>
                <a:spcPts val="1425"/>
              </a:spcAft>
              <a:buClrTx/>
              <a:buFontTx/>
              <a:buNone/>
              <a:tabLst>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Lst>
            </a:pPr>
            <a:endParaRPr lang="en-US" sz="2400" b="1" dirty="0">
              <a:solidFill>
                <a:srgbClr val="000000"/>
              </a:solidFill>
            </a:endParaRPr>
          </a:p>
          <a:p>
            <a:pPr marL="341313" indent="-338138" hangingPunct="1">
              <a:lnSpc>
                <a:spcPct val="100000"/>
              </a:lnSpc>
              <a:spcAft>
                <a:spcPts val="1425"/>
              </a:spcAft>
              <a:buClrTx/>
              <a:buFontTx/>
              <a:buNone/>
              <a:tabLst>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Lst>
            </a:pPr>
            <a:endParaRPr lang="en-US" sz="2400" b="1"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xfrm>
            <a:off x="457200" y="76200"/>
            <a:ext cx="8229600" cy="1282700"/>
          </a:xfrm>
          <a:ln/>
        </p:spPr>
        <p:txBody>
          <a:bodyPr/>
          <a:lstStyle/>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dirty="0">
                <a:latin typeface="Arial" charset="0"/>
              </a:rPr>
              <a:t>FACTORS EFFECTING HRP</a:t>
            </a:r>
          </a:p>
        </p:txBody>
      </p:sp>
      <p:sp>
        <p:nvSpPr>
          <p:cNvPr id="17410" name="Text Box 2"/>
          <p:cNvSpPr txBox="1">
            <a:spLocks noChangeArrowheads="1"/>
          </p:cNvSpPr>
          <p:nvPr/>
        </p:nvSpPr>
        <p:spPr bwMode="auto">
          <a:xfrm>
            <a:off x="304800" y="838200"/>
            <a:ext cx="8686800" cy="6845300"/>
          </a:xfrm>
          <a:prstGeom prst="rect">
            <a:avLst/>
          </a:prstGeom>
          <a:noFill/>
          <a:ln w="9525">
            <a:noFill/>
            <a:round/>
            <a:headEnd/>
            <a:tailEnd/>
          </a:ln>
          <a:effectLst/>
        </p:spPr>
        <p:txBody>
          <a:bodyPr tIns="91440"/>
          <a:lstStyle/>
          <a:p>
            <a:pPr marL="741363" lvl="1" indent="-284163" hangingPunct="1">
              <a:lnSpc>
                <a:spcPct val="100000"/>
              </a:lnSpc>
              <a:spcAft>
                <a:spcPts val="1425"/>
              </a:spcAft>
              <a:tabLst>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Lst>
            </a:pPr>
            <a:r>
              <a:rPr lang="en-US" sz="2400" b="1" dirty="0">
                <a:solidFill>
                  <a:srgbClr val="000000"/>
                </a:solidFill>
              </a:rPr>
              <a:t>1	Type and strategy of an organization</a:t>
            </a:r>
          </a:p>
          <a:p>
            <a:pPr marL="341313" indent="-338138" hangingPunct="1">
              <a:lnSpc>
                <a:spcPct val="100000"/>
              </a:lnSpc>
              <a:spcAft>
                <a:spcPts val="1425"/>
              </a:spcAft>
              <a:buClrTx/>
              <a:buSzTx/>
              <a:buFont typeface="Arial" pitchFamily="34" charset="0"/>
              <a:buChar char="•"/>
              <a:tabLst>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Lst>
            </a:pPr>
            <a:r>
              <a:rPr lang="en-US" sz="2400" b="1" dirty="0" smtClean="0">
                <a:solidFill>
                  <a:srgbClr val="000000"/>
                </a:solidFill>
              </a:rPr>
              <a:t>Global </a:t>
            </a:r>
            <a:r>
              <a:rPr lang="en-US" sz="2400" b="1" dirty="0">
                <a:solidFill>
                  <a:srgbClr val="000000"/>
                </a:solidFill>
              </a:rPr>
              <a:t>expansion strategy mean hiring of </a:t>
            </a:r>
            <a:r>
              <a:rPr lang="en-US" sz="2400" b="1" dirty="0" smtClean="0">
                <a:solidFill>
                  <a:srgbClr val="000000"/>
                </a:solidFill>
              </a:rPr>
              <a:t>employees whereas </a:t>
            </a:r>
            <a:r>
              <a:rPr lang="en-US" sz="2400" b="1" dirty="0">
                <a:solidFill>
                  <a:srgbClr val="000000"/>
                </a:solidFill>
              </a:rPr>
              <a:t>mergers and acquisition strategy means 		   downsizing/layoff</a:t>
            </a:r>
          </a:p>
          <a:p>
            <a:pPr marL="341313" indent="-338138" hangingPunct="1">
              <a:lnSpc>
                <a:spcPct val="100000"/>
              </a:lnSpc>
              <a:spcAft>
                <a:spcPts val="1425"/>
              </a:spcAft>
              <a:buClrTx/>
              <a:buSzTx/>
              <a:buFont typeface="Arial" pitchFamily="34" charset="0"/>
              <a:buChar char="•"/>
              <a:tabLst>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Lst>
            </a:pPr>
            <a:r>
              <a:rPr lang="en-US" sz="2400" b="1" dirty="0" smtClean="0">
                <a:solidFill>
                  <a:srgbClr val="000000"/>
                </a:solidFill>
              </a:rPr>
              <a:t>The </a:t>
            </a:r>
            <a:r>
              <a:rPr lang="en-US" sz="2400" b="1" dirty="0">
                <a:solidFill>
                  <a:srgbClr val="000000"/>
                </a:solidFill>
              </a:rPr>
              <a:t>decision whether to be proactive or reactive in 	   HRP</a:t>
            </a:r>
          </a:p>
          <a:p>
            <a:pPr marL="341313" indent="-338138" hangingPunct="1">
              <a:lnSpc>
                <a:spcPct val="100000"/>
              </a:lnSpc>
              <a:spcAft>
                <a:spcPts val="1425"/>
              </a:spcAft>
              <a:buClrTx/>
              <a:buSzTx/>
              <a:buFontTx/>
              <a:buNone/>
              <a:tabLst>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Lst>
            </a:pPr>
            <a:r>
              <a:rPr lang="en-US" sz="2400" b="1" dirty="0">
                <a:solidFill>
                  <a:srgbClr val="000000"/>
                </a:solidFill>
              </a:rPr>
              <a:t>	   </a:t>
            </a:r>
            <a:r>
              <a:rPr lang="en-US" sz="2400" b="1" dirty="0" smtClean="0">
                <a:solidFill>
                  <a:srgbClr val="000000"/>
                </a:solidFill>
              </a:rPr>
              <a:t>2</a:t>
            </a:r>
            <a:r>
              <a:rPr lang="en-US" sz="2400" b="1" dirty="0">
                <a:solidFill>
                  <a:srgbClr val="000000"/>
                </a:solidFill>
              </a:rPr>
              <a:t> </a:t>
            </a:r>
            <a:r>
              <a:rPr lang="en-US" sz="2400" b="1" dirty="0" smtClean="0">
                <a:solidFill>
                  <a:srgbClr val="000000"/>
                </a:solidFill>
              </a:rPr>
              <a:t> Organizational </a:t>
            </a:r>
            <a:r>
              <a:rPr lang="en-US" sz="2400" b="1" dirty="0">
                <a:solidFill>
                  <a:srgbClr val="000000"/>
                </a:solidFill>
              </a:rPr>
              <a:t>Growth Cycle</a:t>
            </a:r>
          </a:p>
          <a:p>
            <a:pPr marL="341313" indent="-338138" hangingPunct="1">
              <a:lnSpc>
                <a:spcPct val="100000"/>
              </a:lnSpc>
              <a:spcAft>
                <a:spcPts val="1425"/>
              </a:spcAft>
              <a:buClrTx/>
              <a:buSzTx/>
              <a:buFont typeface="Arial" pitchFamily="34" charset="0"/>
              <a:buChar char="•"/>
              <a:tabLst>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Lst>
            </a:pPr>
            <a:r>
              <a:rPr lang="en-US" sz="2400" b="1" dirty="0" smtClean="0">
                <a:solidFill>
                  <a:srgbClr val="000000"/>
                </a:solidFill>
              </a:rPr>
              <a:t>Small </a:t>
            </a:r>
            <a:r>
              <a:rPr lang="en-US" sz="2400" b="1" dirty="0">
                <a:solidFill>
                  <a:srgbClr val="000000"/>
                </a:solidFill>
              </a:rPr>
              <a:t>organization at the start of business </a:t>
            </a:r>
            <a:r>
              <a:rPr lang="en-US" sz="2400" b="1" dirty="0" smtClean="0">
                <a:solidFill>
                  <a:srgbClr val="000000"/>
                </a:solidFill>
              </a:rPr>
              <a:t>may </a:t>
            </a:r>
            <a:r>
              <a:rPr lang="en-US" sz="2400" b="1" dirty="0">
                <a:solidFill>
                  <a:srgbClr val="000000"/>
                </a:solidFill>
              </a:rPr>
              <a:t>not 	   have HRP</a:t>
            </a:r>
          </a:p>
          <a:p>
            <a:pPr marL="341313" indent="-338138" hangingPunct="1">
              <a:lnSpc>
                <a:spcPct val="100000"/>
              </a:lnSpc>
              <a:spcAft>
                <a:spcPts val="1425"/>
              </a:spcAft>
              <a:buClrTx/>
              <a:buSzTx/>
              <a:buFont typeface="Arial" pitchFamily="34" charset="0"/>
              <a:buChar char="•"/>
              <a:tabLst>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Lst>
            </a:pPr>
            <a:r>
              <a:rPr lang="en-US" sz="2400" b="1" dirty="0" smtClean="0">
                <a:solidFill>
                  <a:srgbClr val="000000"/>
                </a:solidFill>
              </a:rPr>
              <a:t>In </a:t>
            </a:r>
            <a:r>
              <a:rPr lang="en-US" sz="2400" b="1" dirty="0">
                <a:solidFill>
                  <a:srgbClr val="000000"/>
                </a:solidFill>
              </a:rPr>
              <a:t>growth stage focus is on recruitment</a:t>
            </a:r>
          </a:p>
          <a:p>
            <a:pPr marL="341313" indent="-338138" hangingPunct="1">
              <a:lnSpc>
                <a:spcPct val="100000"/>
              </a:lnSpc>
              <a:spcAft>
                <a:spcPts val="1425"/>
              </a:spcAft>
              <a:buClrTx/>
              <a:buSzTx/>
              <a:buFont typeface="Arial" pitchFamily="34" charset="0"/>
              <a:buChar char="•"/>
              <a:tabLst>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Lst>
            </a:pPr>
            <a:r>
              <a:rPr lang="en-US" sz="2400" b="1" dirty="0" smtClean="0">
                <a:solidFill>
                  <a:srgbClr val="000000"/>
                </a:solidFill>
              </a:rPr>
              <a:t>In </a:t>
            </a:r>
            <a:r>
              <a:rPr lang="en-US" sz="2400" b="1" dirty="0">
                <a:solidFill>
                  <a:srgbClr val="000000"/>
                </a:solidFill>
              </a:rPr>
              <a:t>declining phase HRP is reactive in nature and focus </a:t>
            </a:r>
            <a:r>
              <a:rPr lang="en-US" sz="2400" b="1" dirty="0" smtClean="0">
                <a:solidFill>
                  <a:srgbClr val="000000"/>
                </a:solidFill>
              </a:rPr>
              <a:t>  </a:t>
            </a:r>
            <a:r>
              <a:rPr lang="en-US" sz="2400" b="1" dirty="0">
                <a:solidFill>
                  <a:srgbClr val="000000"/>
                </a:solidFill>
              </a:rPr>
              <a:t>is on retirement, and layoff</a:t>
            </a:r>
          </a:p>
          <a:p>
            <a:pPr marL="341313" indent="-338138" hangingPunct="1">
              <a:lnSpc>
                <a:spcPct val="100000"/>
              </a:lnSpc>
              <a:spcAft>
                <a:spcPts val="1425"/>
              </a:spcAft>
              <a:buClrTx/>
              <a:buSzTx/>
              <a:buFontTx/>
              <a:buNone/>
              <a:tabLst>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Lst>
            </a:pPr>
            <a:r>
              <a:rPr lang="en-US" sz="2400" b="1" dirty="0">
                <a:solidFill>
                  <a:srgbClr val="000000"/>
                </a:solidFill>
              </a:rPr>
              <a:t>	</a:t>
            </a:r>
          </a:p>
          <a:p>
            <a:pPr marL="741363" lvl="1" indent="-284163" hangingPunct="1">
              <a:lnSpc>
                <a:spcPct val="100000"/>
              </a:lnSpc>
              <a:spcAft>
                <a:spcPts val="1425"/>
              </a:spcAft>
              <a:tabLst>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Lst>
            </a:pPr>
            <a:r>
              <a:rPr lang="en-US" sz="2400" b="1" dirty="0">
                <a:solidFill>
                  <a:srgbClr val="000000"/>
                </a:solidFill>
              </a:rPr>
              <a:t> </a:t>
            </a:r>
          </a:p>
          <a:p>
            <a:pPr marL="341313" indent="-338138" hangingPunct="1">
              <a:lnSpc>
                <a:spcPct val="100000"/>
              </a:lnSpc>
              <a:spcAft>
                <a:spcPts val="1425"/>
              </a:spcAft>
              <a:buClrTx/>
              <a:buSzTx/>
              <a:buFontTx/>
              <a:buNone/>
              <a:tabLst>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Lst>
            </a:pPr>
            <a:r>
              <a:rPr lang="en-US" sz="2400" b="1" dirty="0">
                <a:solidFill>
                  <a:srgbClr val="000000"/>
                </a:solidFill>
              </a:rPr>
              <a:t>	   </a:t>
            </a:r>
          </a:p>
          <a:p>
            <a:pPr marL="341313" indent="-338138" hangingPunct="1">
              <a:lnSpc>
                <a:spcPct val="100000"/>
              </a:lnSpc>
              <a:spcAft>
                <a:spcPts val="1425"/>
              </a:spcAft>
              <a:buClrTx/>
              <a:buFontTx/>
              <a:buNone/>
              <a:tabLst>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Lst>
            </a:pPr>
            <a:endParaRPr lang="en-US" sz="2400" b="1" dirty="0">
              <a:solidFill>
                <a:srgbClr val="000000"/>
              </a:solidFill>
            </a:endParaRPr>
          </a:p>
          <a:p>
            <a:pPr marL="341313" indent="-338138" hangingPunct="1">
              <a:lnSpc>
                <a:spcPct val="100000"/>
              </a:lnSpc>
              <a:spcAft>
                <a:spcPts val="1425"/>
              </a:spcAft>
              <a:buClrTx/>
              <a:buFontTx/>
              <a:buNone/>
              <a:tabLst>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Lst>
            </a:pPr>
            <a:endParaRPr lang="en-US" sz="2400" b="1"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457200" y="274638"/>
            <a:ext cx="8229600" cy="1282700"/>
          </a:xfrm>
          <a:prstGeom prst="rect">
            <a:avLst/>
          </a:prstGeom>
          <a:noFill/>
          <a:ln w="9525">
            <a:noFill/>
            <a:round/>
            <a:headEnd/>
            <a:tailEnd/>
          </a:ln>
          <a:effectLst/>
        </p:spPr>
        <p:txBody>
          <a:bodyPr tIns="91440"/>
          <a:lstStyle/>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00"/>
                </a:solidFill>
              </a:rPr>
              <a:t>FACTORS EFFECTING HRP</a:t>
            </a:r>
          </a:p>
        </p:txBody>
      </p:sp>
      <p:sp>
        <p:nvSpPr>
          <p:cNvPr id="18435" name="Rectangle 3"/>
          <p:cNvSpPr>
            <a:spLocks noGrp="1" noChangeArrowheads="1"/>
          </p:cNvSpPr>
          <p:nvPr>
            <p:ph type="body" idx="1"/>
          </p:nvPr>
        </p:nvSpPr>
        <p:spPr>
          <a:xfrm>
            <a:off x="457200" y="1046162"/>
            <a:ext cx="8226425" cy="6650038"/>
          </a:xfrm>
          <a:ln/>
        </p:spPr>
        <p:txBody>
          <a:bodyPr/>
          <a:lstStyle/>
          <a:p>
            <a:pPr indent="-341313">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b="1" dirty="0" smtClean="0">
                <a:latin typeface="Arial   " pitchFamily="32" charset="0"/>
              </a:rPr>
              <a:t>3	Environmental </a:t>
            </a:r>
            <a:r>
              <a:rPr lang="en-US" sz="2400" b="1" dirty="0">
                <a:latin typeface="Arial   " pitchFamily="32" charset="0"/>
              </a:rPr>
              <a:t>Uncertainties</a:t>
            </a:r>
          </a:p>
          <a:p>
            <a:pPr lvl="1" indent="-284163">
              <a:lnSpc>
                <a:spcPct val="100000"/>
              </a:lnSpc>
              <a:spcAft>
                <a:spcPts val="288"/>
              </a:spcAft>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b="1" dirty="0">
                <a:latin typeface="Arial   " pitchFamily="32" charset="0"/>
              </a:rPr>
              <a:t>Degree of uncertainty determines focus and time</a:t>
            </a:r>
          </a:p>
          <a:p>
            <a:pPr lvl="1" indent="-284163">
              <a:lnSpc>
                <a:spcPct val="100000"/>
              </a:lnSpc>
              <a:spcAft>
                <a:spcPts val="288"/>
              </a:spcAft>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b="1" dirty="0">
                <a:latin typeface="Arial   " pitchFamily="32" charset="0"/>
              </a:rPr>
              <a:t>span of HRP</a:t>
            </a:r>
          </a:p>
          <a:p>
            <a:pPr indent="-341313">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400" b="1" dirty="0">
              <a:latin typeface="Arial   " pitchFamily="32" charset="0"/>
            </a:endParaRPr>
          </a:p>
          <a:p>
            <a:pPr indent="-341313">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b="1" dirty="0" smtClean="0">
                <a:latin typeface="Arial   " pitchFamily="32" charset="0"/>
              </a:rPr>
              <a:t>4	Time </a:t>
            </a:r>
            <a:r>
              <a:rPr lang="en-US" sz="2400" b="1" dirty="0">
                <a:latin typeface="Arial   " pitchFamily="32" charset="0"/>
              </a:rPr>
              <a:t>Horizon</a:t>
            </a:r>
          </a:p>
          <a:p>
            <a:pPr lvl="1" indent="-284163">
              <a:lnSpc>
                <a:spcPct val="100000"/>
              </a:lnSpc>
              <a:spcAft>
                <a:spcPts val="288"/>
              </a:spcAft>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b="1" dirty="0">
                <a:latin typeface="Arial   " pitchFamily="32" charset="0"/>
              </a:rPr>
              <a:t>Short term and long term personnel plans depend</a:t>
            </a:r>
          </a:p>
          <a:p>
            <a:pPr lvl="1" indent="-284163">
              <a:lnSpc>
                <a:spcPct val="100000"/>
              </a:lnSpc>
              <a:spcAft>
                <a:spcPts val="288"/>
              </a:spcAft>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b="1" dirty="0">
                <a:latin typeface="Arial   " pitchFamily="32" charset="0"/>
              </a:rPr>
              <a:t>upon level of </a:t>
            </a:r>
            <a:r>
              <a:rPr lang="en-US" b="1" dirty="0" smtClean="0">
                <a:latin typeface="Arial   " pitchFamily="32" charset="0"/>
              </a:rPr>
              <a:t>uncertainty</a:t>
            </a:r>
          </a:p>
          <a:p>
            <a:pPr lvl="1" indent="-284163">
              <a:lnSpc>
                <a:spcPct val="100000"/>
              </a:lnSpc>
              <a:spcAft>
                <a:spcPts val="288"/>
              </a:spcAft>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b="1" dirty="0" smtClean="0">
              <a:latin typeface="Arial   " pitchFamily="32" charset="0"/>
            </a:endParaRPr>
          </a:p>
          <a:p>
            <a:pPr marL="342900" lvl="1" indent="-341313">
              <a:spcAft>
                <a:spcPts val="1425"/>
              </a:spcAft>
              <a:buClr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b="1" dirty="0">
                <a:latin typeface="Arial   " pitchFamily="32" charset="0"/>
                <a:cs typeface="+mn-cs"/>
              </a:rPr>
              <a:t>5	Quality of Information</a:t>
            </a:r>
          </a:p>
          <a:p>
            <a:pPr lvl="1" indent="-284163">
              <a:lnSpc>
                <a:spcPct val="100000"/>
              </a:lnSpc>
              <a:spcAft>
                <a:spcPts val="288"/>
              </a:spcAft>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b="1" dirty="0">
                <a:latin typeface="Arial   " pitchFamily="32" charset="0"/>
              </a:rPr>
              <a:t>   HRIS and Job analysis information need to be in place that provide accurate and timely data for HRP </a:t>
            </a:r>
          </a:p>
          <a:p>
            <a:pPr lvl="1" indent="-284163">
              <a:lnSpc>
                <a:spcPct val="100000"/>
              </a:lnSpc>
              <a:spcAft>
                <a:spcPts val="288"/>
              </a:spcAft>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b="1" dirty="0">
              <a:latin typeface="Arial   " pitchFamily="32" charset="0"/>
            </a:endParaRPr>
          </a:p>
          <a:p>
            <a:pPr lvl="1" indent="-284163">
              <a:lnSpc>
                <a:spcPct val="100000"/>
              </a:lnSpc>
              <a:spcAft>
                <a:spcPts val="288"/>
              </a:spcAft>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b="1" dirty="0">
              <a:latin typeface="Arial   " pitchFamily="32" charset="0"/>
            </a:endParaRPr>
          </a:p>
          <a:p>
            <a:pPr indent="-341313">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xfrm>
            <a:off x="457200" y="274638"/>
            <a:ext cx="8226425" cy="1187450"/>
          </a:xfrm>
          <a:ln/>
        </p:spPr>
        <p:txBody>
          <a:bodyPr/>
          <a:lstStyle/>
          <a:p>
            <a:endParaRPr lang="en-US"/>
          </a:p>
        </p:txBody>
      </p:sp>
      <p:sp>
        <p:nvSpPr>
          <p:cNvPr id="19458" name="Rectangle 2"/>
          <p:cNvSpPr>
            <a:spLocks noGrp="1" noChangeArrowheads="1"/>
          </p:cNvSpPr>
          <p:nvPr>
            <p:ph type="body" idx="1"/>
          </p:nvPr>
        </p:nvSpPr>
        <p:spPr>
          <a:xfrm>
            <a:off x="460375" y="1600200"/>
            <a:ext cx="8226425" cy="4770438"/>
          </a:xfrm>
          <a:ln/>
        </p:spPr>
        <p:txBody>
          <a:bodyPr/>
          <a:lstStyle/>
          <a:p>
            <a:pPr indent="-341313">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b="1" dirty="0" smtClean="0">
                <a:latin typeface="Arial" charset="0"/>
              </a:rPr>
              <a:t>6	Nature </a:t>
            </a:r>
            <a:r>
              <a:rPr lang="en-US" sz="2400" b="1" dirty="0">
                <a:latin typeface="Arial" charset="0"/>
              </a:rPr>
              <a:t>of Jobs being filled</a:t>
            </a:r>
          </a:p>
          <a:p>
            <a:pPr indent="-341313">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b="1" dirty="0" smtClean="0">
                <a:latin typeface="Arial" charset="0"/>
              </a:rPr>
              <a:t>	Job </a:t>
            </a:r>
            <a:r>
              <a:rPr lang="en-US" sz="2400" b="1" dirty="0">
                <a:latin typeface="Arial" charset="0"/>
              </a:rPr>
              <a:t>vacancies exist due to retirement, separation, job hoping, promotion, and growth</a:t>
            </a:r>
          </a:p>
          <a:p>
            <a:pPr indent="-341313">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b="1" dirty="0" smtClean="0">
                <a:latin typeface="Arial" charset="0"/>
              </a:rPr>
              <a:t>	Managerial </a:t>
            </a:r>
            <a:r>
              <a:rPr lang="en-US" sz="2400" b="1" dirty="0">
                <a:latin typeface="Arial" charset="0"/>
              </a:rPr>
              <a:t>and technical positions are difficult to fill in </a:t>
            </a:r>
          </a:p>
          <a:p>
            <a:pPr indent="-341313">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b="1" dirty="0">
                <a:latin typeface="Arial" charset="0"/>
              </a:rPr>
              <a:t>	</a:t>
            </a:r>
            <a:r>
              <a:rPr lang="en-US" sz="2400" b="1" dirty="0" smtClean="0">
                <a:latin typeface="Arial" charset="0"/>
              </a:rPr>
              <a:t>Sufficient </a:t>
            </a:r>
            <a:r>
              <a:rPr lang="en-US" sz="2400" b="1" dirty="0">
                <a:latin typeface="Arial" charset="0"/>
              </a:rPr>
              <a:t>lead time is required to hire suitable candidates of vacant position</a:t>
            </a:r>
          </a:p>
          <a:p>
            <a:pPr indent="-341313">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b="1" dirty="0" smtClean="0">
                <a:latin typeface="Arial" charset="0"/>
              </a:rPr>
              <a:t>7	Outsourcing</a:t>
            </a:r>
            <a:endParaRPr lang="en-US" sz="2400" b="1" dirty="0">
              <a:latin typeface="Arial" charset="0"/>
            </a:endParaRPr>
          </a:p>
          <a:p>
            <a:pPr indent="-341313">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b="1" dirty="0" smtClean="0">
                <a:latin typeface="Arial" charset="0"/>
              </a:rPr>
              <a:t>	Sub </a:t>
            </a:r>
            <a:r>
              <a:rPr lang="en-US" sz="2400" b="1" dirty="0">
                <a:latin typeface="Arial" charset="0"/>
              </a:rPr>
              <a:t>contracting or outsourcing critical business activities limits new hiring in this case HRP is not much required </a:t>
            </a:r>
          </a:p>
        </p:txBody>
      </p:sp>
      <p:sp>
        <p:nvSpPr>
          <p:cNvPr id="19459" name="Text Box 3"/>
          <p:cNvSpPr txBox="1">
            <a:spLocks noChangeArrowheads="1"/>
          </p:cNvSpPr>
          <p:nvPr/>
        </p:nvSpPr>
        <p:spPr bwMode="auto">
          <a:xfrm>
            <a:off x="457200" y="274638"/>
            <a:ext cx="8229600" cy="1282700"/>
          </a:xfrm>
          <a:prstGeom prst="rect">
            <a:avLst/>
          </a:prstGeom>
          <a:noFill/>
          <a:ln w="9525">
            <a:noFill/>
            <a:round/>
            <a:headEnd/>
            <a:tailEnd/>
          </a:ln>
          <a:effectLst/>
        </p:spPr>
        <p:txBody>
          <a:bodyPr tIns="91440"/>
          <a:lstStyle/>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00"/>
                </a:solidFill>
              </a:rPr>
              <a:t>FACTORS EFFECTING HRP</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xfrm>
            <a:off x="457200" y="274638"/>
            <a:ext cx="8226425" cy="1277937"/>
          </a:xfrm>
          <a:ln/>
        </p:spPr>
        <p:txBody>
          <a:bodyPr/>
          <a:lstStyle/>
          <a:p>
            <a:endParaRPr lang="en-US"/>
          </a:p>
        </p:txBody>
      </p:sp>
      <p:sp>
        <p:nvSpPr>
          <p:cNvPr id="20482" name="Rectangle 2"/>
          <p:cNvSpPr>
            <a:spLocks noGrp="1" noChangeArrowheads="1"/>
          </p:cNvSpPr>
          <p:nvPr>
            <p:ph type="body" idx="1"/>
          </p:nvPr>
        </p:nvSpPr>
        <p:spPr>
          <a:xfrm>
            <a:off x="457200" y="1282700"/>
            <a:ext cx="8226425" cy="4660900"/>
          </a:xfrm>
          <a:ln/>
        </p:spPr>
        <p:txBody>
          <a:bodyPr/>
          <a:lstStyle/>
          <a:p>
            <a:endParaRPr lang="en-US" dirty="0"/>
          </a:p>
        </p:txBody>
      </p:sp>
      <p:sp>
        <p:nvSpPr>
          <p:cNvPr id="20483" name="Text Box 3"/>
          <p:cNvSpPr txBox="1">
            <a:spLocks noChangeArrowheads="1"/>
          </p:cNvSpPr>
          <p:nvPr/>
        </p:nvSpPr>
        <p:spPr bwMode="auto">
          <a:xfrm>
            <a:off x="1957388" y="685800"/>
            <a:ext cx="5815012" cy="565150"/>
          </a:xfrm>
          <a:prstGeom prst="rect">
            <a:avLst/>
          </a:prstGeom>
          <a:noFill/>
          <a:ln w="9525">
            <a:noFill/>
            <a:round/>
            <a:headEnd/>
            <a:tailEnd/>
          </a:ln>
          <a:effectLst/>
        </p:spPr>
        <p:txBody>
          <a:bodyPr tIns="91440"/>
          <a:lstStyle/>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00"/>
                </a:solidFill>
              </a:rPr>
              <a:t>THE PLANNING PROCESS</a:t>
            </a:r>
          </a:p>
        </p:txBody>
      </p:sp>
      <p:sp>
        <p:nvSpPr>
          <p:cNvPr id="20484" name="AutoShape 4"/>
          <p:cNvSpPr>
            <a:spLocks noChangeArrowheads="1"/>
          </p:cNvSpPr>
          <p:nvPr/>
        </p:nvSpPr>
        <p:spPr bwMode="auto">
          <a:xfrm>
            <a:off x="914400" y="2971800"/>
            <a:ext cx="1600200" cy="685800"/>
          </a:xfrm>
          <a:prstGeom prst="roundRect">
            <a:avLst>
              <a:gd name="adj" fmla="val 231"/>
            </a:avLst>
          </a:prstGeom>
          <a:solidFill>
            <a:srgbClr val="99CCFF"/>
          </a:solidFill>
          <a:ln w="9525">
            <a:solidFill>
              <a:srgbClr val="000000"/>
            </a:solidFill>
            <a:round/>
            <a:headEnd/>
            <a:tailEnd/>
          </a:ln>
          <a:effectLst/>
        </p:spPr>
        <p:txBody>
          <a:bodyPr lIns="90000" tIns="45000" rIns="90000" bIns="45000" anchor="ctr" anchorCtr="1"/>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HR needs </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Forecast</a:t>
            </a:r>
          </a:p>
        </p:txBody>
      </p:sp>
      <p:sp>
        <p:nvSpPr>
          <p:cNvPr id="20485" name="AutoShape 5"/>
          <p:cNvSpPr>
            <a:spLocks noChangeArrowheads="1"/>
          </p:cNvSpPr>
          <p:nvPr/>
        </p:nvSpPr>
        <p:spPr bwMode="auto">
          <a:xfrm>
            <a:off x="6858000" y="2971800"/>
            <a:ext cx="1600200" cy="685800"/>
          </a:xfrm>
          <a:prstGeom prst="roundRect">
            <a:avLst>
              <a:gd name="adj" fmla="val 231"/>
            </a:avLst>
          </a:prstGeom>
          <a:solidFill>
            <a:srgbClr val="99CCFF"/>
          </a:solidFill>
          <a:ln w="9525">
            <a:solidFill>
              <a:srgbClr val="000000"/>
            </a:solidFill>
            <a:round/>
            <a:headEnd/>
            <a:tailEnd/>
          </a:ln>
          <a:effectLst/>
        </p:spPr>
        <p:txBody>
          <a:bodyPr lIns="90000" tIns="45000" rIns="90000" bIns="45000" anchor="ctr" anchorCtr="1"/>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HR supply </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Forecast</a:t>
            </a:r>
          </a:p>
        </p:txBody>
      </p:sp>
      <p:sp>
        <p:nvSpPr>
          <p:cNvPr id="20486" name="AutoShape 6"/>
          <p:cNvSpPr>
            <a:spLocks noChangeArrowheads="1"/>
          </p:cNvSpPr>
          <p:nvPr/>
        </p:nvSpPr>
        <p:spPr bwMode="auto">
          <a:xfrm>
            <a:off x="3429000" y="1828800"/>
            <a:ext cx="2514600" cy="685800"/>
          </a:xfrm>
          <a:prstGeom prst="roundRect">
            <a:avLst>
              <a:gd name="adj" fmla="val 231"/>
            </a:avLst>
          </a:prstGeom>
          <a:solidFill>
            <a:srgbClr val="99CCFF"/>
          </a:solidFill>
          <a:ln w="9525">
            <a:solidFill>
              <a:srgbClr val="000000"/>
            </a:solidFill>
            <a:round/>
            <a:headEnd/>
            <a:tailEnd/>
          </a:ln>
          <a:effectLst/>
        </p:spPr>
        <p:txBody>
          <a:bodyPr lIns="90000" tIns="45000" rIns="90000" bIns="45000" anchor="ctr" anchorCtr="1"/>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Corporate objectives </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and policies</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 </a:t>
            </a:r>
          </a:p>
        </p:txBody>
      </p:sp>
      <p:sp>
        <p:nvSpPr>
          <p:cNvPr id="20487" name="AutoShape 7"/>
          <p:cNvSpPr>
            <a:spLocks noChangeArrowheads="1"/>
          </p:cNvSpPr>
          <p:nvPr/>
        </p:nvSpPr>
        <p:spPr bwMode="auto">
          <a:xfrm>
            <a:off x="3429000" y="2971800"/>
            <a:ext cx="2514600" cy="685800"/>
          </a:xfrm>
          <a:prstGeom prst="roundRect">
            <a:avLst>
              <a:gd name="adj" fmla="val 231"/>
            </a:avLst>
          </a:prstGeom>
          <a:solidFill>
            <a:srgbClr val="99CCFF"/>
          </a:solidFill>
          <a:ln w="9525">
            <a:solidFill>
              <a:srgbClr val="000000"/>
            </a:solidFill>
            <a:round/>
            <a:headEnd/>
            <a:tailEnd/>
          </a:ln>
          <a:effectLst/>
        </p:spPr>
        <p:txBody>
          <a:bodyPr lIns="90000" tIns="45000" rIns="90000" bIns="45000" anchor="ctr" anchorCtr="1"/>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HR Programs</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 </a:t>
            </a:r>
          </a:p>
        </p:txBody>
      </p:sp>
      <p:sp>
        <p:nvSpPr>
          <p:cNvPr id="20488" name="AutoShape 8"/>
          <p:cNvSpPr>
            <a:spLocks noChangeArrowheads="1"/>
          </p:cNvSpPr>
          <p:nvPr/>
        </p:nvSpPr>
        <p:spPr bwMode="auto">
          <a:xfrm>
            <a:off x="3429000" y="4114800"/>
            <a:ext cx="2514600" cy="685800"/>
          </a:xfrm>
          <a:prstGeom prst="roundRect">
            <a:avLst>
              <a:gd name="adj" fmla="val 231"/>
            </a:avLst>
          </a:prstGeom>
          <a:solidFill>
            <a:srgbClr val="99CCFF"/>
          </a:solidFill>
          <a:ln w="9525">
            <a:solidFill>
              <a:srgbClr val="000000"/>
            </a:solidFill>
            <a:round/>
            <a:headEnd/>
            <a:tailEnd/>
          </a:ln>
          <a:effectLst/>
        </p:spPr>
        <p:txBody>
          <a:bodyPr lIns="90000" tIns="45000" rIns="90000" bIns="45000" anchor="ctr" anchorCtr="1"/>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HRP Implementation</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 </a:t>
            </a:r>
          </a:p>
        </p:txBody>
      </p:sp>
      <p:sp>
        <p:nvSpPr>
          <p:cNvPr id="20489" name="AutoShape 9"/>
          <p:cNvSpPr>
            <a:spLocks noChangeArrowheads="1"/>
          </p:cNvSpPr>
          <p:nvPr/>
        </p:nvSpPr>
        <p:spPr bwMode="auto">
          <a:xfrm>
            <a:off x="3429000" y="5257800"/>
            <a:ext cx="2514600" cy="685800"/>
          </a:xfrm>
          <a:prstGeom prst="roundRect">
            <a:avLst>
              <a:gd name="adj" fmla="val 231"/>
            </a:avLst>
          </a:prstGeom>
          <a:solidFill>
            <a:srgbClr val="99CCFF"/>
          </a:solidFill>
          <a:ln w="9525">
            <a:solidFill>
              <a:srgbClr val="000000"/>
            </a:solidFill>
            <a:round/>
            <a:headEnd/>
            <a:tailEnd/>
          </a:ln>
          <a:effectLst/>
        </p:spPr>
        <p:txBody>
          <a:bodyPr lIns="90000" tIns="45000" rIns="90000" bIns="45000" anchor="ctr" anchorCtr="1"/>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Control and evaluation </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Of programs</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 </a:t>
            </a:r>
          </a:p>
        </p:txBody>
      </p:sp>
      <p:sp>
        <p:nvSpPr>
          <p:cNvPr id="20490" name="AutoShape 10"/>
          <p:cNvSpPr>
            <a:spLocks noChangeArrowheads="1"/>
          </p:cNvSpPr>
          <p:nvPr/>
        </p:nvSpPr>
        <p:spPr bwMode="auto">
          <a:xfrm>
            <a:off x="457200" y="5029200"/>
            <a:ext cx="2286000" cy="1600200"/>
          </a:xfrm>
          <a:prstGeom prst="roundRect">
            <a:avLst>
              <a:gd name="adj" fmla="val 97"/>
            </a:avLst>
          </a:prstGeom>
          <a:solidFill>
            <a:srgbClr val="99CCFF"/>
          </a:solidFill>
          <a:ln w="9525">
            <a:solidFill>
              <a:srgbClr val="000000"/>
            </a:solidFill>
            <a:round/>
            <a:headEnd/>
            <a:tailEnd/>
          </a:ln>
          <a:effectLst/>
        </p:spPr>
        <p:txBody>
          <a:bodyPr lIns="90000" tIns="45000" rIns="90000" bIns="45000" anchor="ctr" anchorCtr="1"/>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Surplus</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Restricted hiring</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Reduced hours</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VRS, layoff etc</a:t>
            </a:r>
          </a:p>
        </p:txBody>
      </p:sp>
      <p:sp>
        <p:nvSpPr>
          <p:cNvPr id="20491" name="AutoShape 11"/>
          <p:cNvSpPr>
            <a:spLocks noChangeArrowheads="1"/>
          </p:cNvSpPr>
          <p:nvPr/>
        </p:nvSpPr>
        <p:spPr bwMode="auto">
          <a:xfrm>
            <a:off x="6400800" y="5029200"/>
            <a:ext cx="2286000" cy="1600200"/>
          </a:xfrm>
          <a:prstGeom prst="roundRect">
            <a:avLst>
              <a:gd name="adj" fmla="val 97"/>
            </a:avLst>
          </a:prstGeom>
          <a:solidFill>
            <a:srgbClr val="99CCFF"/>
          </a:solidFill>
          <a:ln w="9525">
            <a:solidFill>
              <a:srgbClr val="000000"/>
            </a:solidFill>
            <a:round/>
            <a:headEnd/>
            <a:tailEnd/>
          </a:ln>
          <a:effectLst/>
        </p:spPr>
        <p:txBody>
          <a:bodyPr lIns="90000" tIns="45000" rIns="90000" bIns="45000" anchor="ctr" anchorCtr="1"/>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Shortages</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Recruitment</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endParaRPr>
          </a:p>
        </p:txBody>
      </p:sp>
      <p:sp>
        <p:nvSpPr>
          <p:cNvPr id="20492" name="AutoShape 12"/>
          <p:cNvSpPr>
            <a:spLocks noChangeArrowheads="1"/>
          </p:cNvSpPr>
          <p:nvPr/>
        </p:nvSpPr>
        <p:spPr bwMode="auto">
          <a:xfrm>
            <a:off x="2514600" y="3200400"/>
            <a:ext cx="914400" cy="228600"/>
          </a:xfrm>
          <a:prstGeom prst="rightArrow">
            <a:avLst>
              <a:gd name="adj1" fmla="val 50000"/>
              <a:gd name="adj2" fmla="val 100000"/>
            </a:avLst>
          </a:prstGeom>
          <a:solidFill>
            <a:srgbClr val="99CCFF"/>
          </a:solidFill>
          <a:ln w="9525">
            <a:solidFill>
              <a:srgbClr val="000000"/>
            </a:solidFill>
            <a:round/>
            <a:headEnd/>
            <a:tailEnd/>
          </a:ln>
          <a:effectLst/>
        </p:spPr>
        <p:txBody>
          <a:bodyPr wrap="none" anchor="ctr"/>
          <a:lstStyle/>
          <a:p>
            <a:endParaRPr lang="en-US"/>
          </a:p>
        </p:txBody>
      </p:sp>
      <p:sp>
        <p:nvSpPr>
          <p:cNvPr id="20493" name="AutoShape 13"/>
          <p:cNvSpPr>
            <a:spLocks noChangeArrowheads="1"/>
          </p:cNvSpPr>
          <p:nvPr/>
        </p:nvSpPr>
        <p:spPr bwMode="auto">
          <a:xfrm>
            <a:off x="5943600" y="3200400"/>
            <a:ext cx="914400" cy="228600"/>
          </a:xfrm>
          <a:prstGeom prst="rightArrow">
            <a:avLst>
              <a:gd name="adj1" fmla="val 50000"/>
              <a:gd name="adj2" fmla="val 100000"/>
            </a:avLst>
          </a:prstGeom>
          <a:solidFill>
            <a:srgbClr val="99CCFF"/>
          </a:solidFill>
          <a:ln w="9525">
            <a:solidFill>
              <a:srgbClr val="000000"/>
            </a:solidFill>
            <a:round/>
            <a:headEnd/>
            <a:tailEnd/>
          </a:ln>
          <a:effectLst/>
        </p:spPr>
        <p:txBody>
          <a:bodyPr wrap="none" anchor="ctr"/>
          <a:lstStyle/>
          <a:p>
            <a:endParaRPr lang="en-US"/>
          </a:p>
        </p:txBody>
      </p:sp>
      <p:sp>
        <p:nvSpPr>
          <p:cNvPr id="20494" name="AutoShape 14"/>
          <p:cNvSpPr>
            <a:spLocks noChangeArrowheads="1"/>
          </p:cNvSpPr>
          <p:nvPr/>
        </p:nvSpPr>
        <p:spPr bwMode="auto">
          <a:xfrm>
            <a:off x="4572000" y="2514600"/>
            <a:ext cx="228600" cy="457200"/>
          </a:xfrm>
          <a:prstGeom prst="downArrow">
            <a:avLst>
              <a:gd name="adj1" fmla="val 50000"/>
              <a:gd name="adj2" fmla="val 50000"/>
            </a:avLst>
          </a:prstGeom>
          <a:solidFill>
            <a:srgbClr val="99CCFF"/>
          </a:solidFill>
          <a:ln w="9525">
            <a:solidFill>
              <a:srgbClr val="000000"/>
            </a:solidFill>
            <a:round/>
            <a:headEnd/>
            <a:tailEnd/>
          </a:ln>
          <a:effectLst/>
        </p:spPr>
        <p:txBody>
          <a:bodyPr wrap="none" anchor="ctr"/>
          <a:lstStyle/>
          <a:p>
            <a:endParaRPr lang="en-US"/>
          </a:p>
        </p:txBody>
      </p:sp>
      <p:sp>
        <p:nvSpPr>
          <p:cNvPr id="20495" name="AutoShape 15"/>
          <p:cNvSpPr>
            <a:spLocks noChangeArrowheads="1"/>
          </p:cNvSpPr>
          <p:nvPr/>
        </p:nvSpPr>
        <p:spPr bwMode="auto">
          <a:xfrm>
            <a:off x="4572000" y="3657600"/>
            <a:ext cx="228600" cy="457200"/>
          </a:xfrm>
          <a:prstGeom prst="downArrow">
            <a:avLst>
              <a:gd name="adj1" fmla="val 50000"/>
              <a:gd name="adj2" fmla="val 50000"/>
            </a:avLst>
          </a:prstGeom>
          <a:solidFill>
            <a:srgbClr val="99CCFF"/>
          </a:solidFill>
          <a:ln w="9525">
            <a:solidFill>
              <a:srgbClr val="000000"/>
            </a:solidFill>
            <a:round/>
            <a:headEnd/>
            <a:tailEnd/>
          </a:ln>
          <a:effectLst/>
        </p:spPr>
        <p:txBody>
          <a:bodyPr wrap="none" anchor="ctr"/>
          <a:lstStyle/>
          <a:p>
            <a:endParaRPr lang="en-US"/>
          </a:p>
        </p:txBody>
      </p:sp>
      <p:sp>
        <p:nvSpPr>
          <p:cNvPr id="20496" name="AutoShape 16"/>
          <p:cNvSpPr>
            <a:spLocks noChangeArrowheads="1"/>
          </p:cNvSpPr>
          <p:nvPr/>
        </p:nvSpPr>
        <p:spPr bwMode="auto">
          <a:xfrm>
            <a:off x="4572000" y="4800600"/>
            <a:ext cx="228600" cy="457200"/>
          </a:xfrm>
          <a:prstGeom prst="downArrow">
            <a:avLst>
              <a:gd name="adj1" fmla="val 50000"/>
              <a:gd name="adj2" fmla="val 50000"/>
            </a:avLst>
          </a:prstGeom>
          <a:solidFill>
            <a:srgbClr val="99CCFF"/>
          </a:solidFill>
          <a:ln w="9525">
            <a:solidFill>
              <a:srgbClr val="000000"/>
            </a:solidFill>
            <a:round/>
            <a:headEnd/>
            <a:tailEnd/>
          </a:ln>
          <a:effectLst/>
        </p:spPr>
        <p:txBody>
          <a:bodyPr wrap="none" anchor="ctr"/>
          <a:lstStyle/>
          <a:p>
            <a:endParaRPr lang="en-US"/>
          </a:p>
        </p:txBody>
      </p:sp>
      <p:sp>
        <p:nvSpPr>
          <p:cNvPr id="20497" name="AutoShape 17"/>
          <p:cNvSpPr>
            <a:spLocks noChangeArrowheads="1"/>
          </p:cNvSpPr>
          <p:nvPr/>
        </p:nvSpPr>
        <p:spPr bwMode="auto">
          <a:xfrm>
            <a:off x="2743200" y="5715000"/>
            <a:ext cx="685800" cy="228600"/>
          </a:xfrm>
          <a:prstGeom prst="leftArrow">
            <a:avLst>
              <a:gd name="adj1" fmla="val 50000"/>
              <a:gd name="adj2" fmla="val 75000"/>
            </a:avLst>
          </a:prstGeom>
          <a:solidFill>
            <a:srgbClr val="99CCFF"/>
          </a:solidFill>
          <a:ln w="9525">
            <a:solidFill>
              <a:srgbClr val="000000"/>
            </a:solidFill>
            <a:round/>
            <a:headEnd/>
            <a:tailEnd/>
          </a:ln>
          <a:effectLst/>
        </p:spPr>
        <p:txBody>
          <a:bodyPr wrap="none" anchor="ctr"/>
          <a:lstStyle/>
          <a:p>
            <a:endParaRPr lang="en-US"/>
          </a:p>
        </p:txBody>
      </p:sp>
      <p:sp>
        <p:nvSpPr>
          <p:cNvPr id="20498" name="AutoShape 18"/>
          <p:cNvSpPr>
            <a:spLocks noChangeArrowheads="1"/>
          </p:cNvSpPr>
          <p:nvPr/>
        </p:nvSpPr>
        <p:spPr bwMode="auto">
          <a:xfrm>
            <a:off x="5943600" y="5715000"/>
            <a:ext cx="457200" cy="228600"/>
          </a:xfrm>
          <a:prstGeom prst="rightArrow">
            <a:avLst>
              <a:gd name="adj1" fmla="val 50000"/>
              <a:gd name="adj2" fmla="val 50000"/>
            </a:avLst>
          </a:prstGeom>
          <a:solidFill>
            <a:srgbClr val="99CCFF"/>
          </a:solidFill>
          <a:ln w="9525">
            <a:solidFill>
              <a:srgbClr val="000000"/>
            </a:solidFill>
            <a:round/>
            <a:headEnd/>
            <a:tailEnd/>
          </a:ln>
          <a:effectLst/>
        </p:spPr>
        <p:txBody>
          <a:bodyPr wrap="none" anchor="ctr"/>
          <a:lstStyle/>
          <a:p>
            <a:endParaRPr lang="en-US"/>
          </a:p>
        </p:txBody>
      </p:sp>
      <p:sp>
        <p:nvSpPr>
          <p:cNvPr id="20499" name="Text Box 19"/>
          <p:cNvSpPr txBox="1">
            <a:spLocks noChangeArrowheads="1"/>
          </p:cNvSpPr>
          <p:nvPr/>
        </p:nvSpPr>
        <p:spPr bwMode="auto">
          <a:xfrm>
            <a:off x="2743200" y="6400800"/>
            <a:ext cx="4114800" cy="344488"/>
          </a:xfrm>
          <a:prstGeom prst="rect">
            <a:avLst/>
          </a:prstGeom>
          <a:noFill/>
          <a:ln w="9525">
            <a:noFill/>
            <a:round/>
            <a:headEnd/>
            <a:tailEnd/>
          </a:ln>
          <a:effectLst/>
        </p:spPr>
        <p:txBody>
          <a:bodyPr lIns="90000" tIns="45000" rIns="90000" bIns="450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Source: Aswathappa, 2008, p.82</a:t>
            </a:r>
          </a:p>
        </p:txBody>
      </p:sp>
      <p:sp>
        <p:nvSpPr>
          <p:cNvPr id="20500" name="AutoShape 20"/>
          <p:cNvSpPr>
            <a:spLocks noChangeArrowheads="1"/>
          </p:cNvSpPr>
          <p:nvPr/>
        </p:nvSpPr>
        <p:spPr bwMode="auto">
          <a:xfrm>
            <a:off x="3200400" y="1371600"/>
            <a:ext cx="3200400" cy="228600"/>
          </a:xfrm>
          <a:prstGeom prst="roundRect">
            <a:avLst>
              <a:gd name="adj" fmla="val 694"/>
            </a:avLst>
          </a:prstGeom>
          <a:solidFill>
            <a:srgbClr val="99CCFF"/>
          </a:solidFill>
          <a:ln w="9525">
            <a:solidFill>
              <a:srgbClr val="000000"/>
            </a:solidFill>
            <a:round/>
            <a:headEnd/>
            <a:tailEnd/>
          </a:ln>
          <a:effectLst/>
        </p:spPr>
        <p:txBody>
          <a:bodyPr lIns="90000" tIns="45000" rIns="90000" bIns="45000" anchor="ctr" anchorCtr="1"/>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Environmental scanning</a:t>
            </a:r>
          </a:p>
        </p:txBody>
      </p:sp>
      <p:cxnSp>
        <p:nvCxnSpPr>
          <p:cNvPr id="23" name="Straight Arrow Connector 22"/>
          <p:cNvCxnSpPr/>
          <p:nvPr/>
        </p:nvCxnSpPr>
        <p:spPr bwMode="auto">
          <a:xfrm rot="10800000" flipV="1">
            <a:off x="2133600" y="2057400"/>
            <a:ext cx="1295400" cy="914400"/>
          </a:xfrm>
          <a:prstGeom prst="straightConnector1">
            <a:avLst/>
          </a:prstGeom>
          <a:solidFill>
            <a:srgbClr val="00B8FF"/>
          </a:solidFill>
          <a:ln w="9525" cap="flat" cmpd="sng" algn="ctr">
            <a:solidFill>
              <a:schemeClr val="tx1"/>
            </a:solidFill>
            <a:prstDash val="solid"/>
            <a:round/>
            <a:headEnd type="arrow"/>
            <a:tailEnd type="arrow"/>
          </a:ln>
          <a:effectLst/>
        </p:spPr>
      </p:cxnSp>
      <p:cxnSp>
        <p:nvCxnSpPr>
          <p:cNvPr id="27" name="Straight Arrow Connector 26"/>
          <p:cNvCxnSpPr/>
          <p:nvPr/>
        </p:nvCxnSpPr>
        <p:spPr bwMode="auto">
          <a:xfrm>
            <a:off x="6019800" y="2133600"/>
            <a:ext cx="1143000" cy="838200"/>
          </a:xfrm>
          <a:prstGeom prst="straightConnector1">
            <a:avLst/>
          </a:prstGeom>
          <a:solidFill>
            <a:srgbClr val="00B8FF"/>
          </a:solidFill>
          <a:ln w="9525" cap="flat" cmpd="sng" algn="ctr">
            <a:solidFill>
              <a:schemeClr val="tx1"/>
            </a:solidFill>
            <a:prstDash val="solid"/>
            <a:round/>
            <a:headEnd type="arrow"/>
            <a:tailEnd type="arrow"/>
          </a:ln>
          <a:effectLst/>
        </p:spPr>
      </p:cxnSp>
      <p:cxnSp>
        <p:nvCxnSpPr>
          <p:cNvPr id="29" name="Straight Arrow Connector 28"/>
          <p:cNvCxnSpPr/>
          <p:nvPr/>
        </p:nvCxnSpPr>
        <p:spPr bwMode="auto">
          <a:xfrm rot="16200000" flipH="1">
            <a:off x="1866900" y="3924300"/>
            <a:ext cx="1828800" cy="1295400"/>
          </a:xfrm>
          <a:prstGeom prst="straightConnector1">
            <a:avLst/>
          </a:prstGeom>
          <a:solidFill>
            <a:srgbClr val="00B8FF"/>
          </a:solidFill>
          <a:ln w="9525" cap="flat" cmpd="sng" algn="ctr">
            <a:solidFill>
              <a:schemeClr val="tx1"/>
            </a:solidFill>
            <a:prstDash val="solid"/>
            <a:round/>
            <a:headEnd type="arrow"/>
            <a:tailEnd type="arrow"/>
          </a:ln>
          <a:effectLst/>
        </p:spPr>
      </p:cxnSp>
      <p:cxnSp>
        <p:nvCxnSpPr>
          <p:cNvPr id="31" name="Straight Arrow Connector 30"/>
          <p:cNvCxnSpPr/>
          <p:nvPr/>
        </p:nvCxnSpPr>
        <p:spPr bwMode="auto">
          <a:xfrm rot="5400000" flipH="1" flipV="1">
            <a:off x="5676900" y="3771900"/>
            <a:ext cx="1600200" cy="1371600"/>
          </a:xfrm>
          <a:prstGeom prst="straightConnector1">
            <a:avLst/>
          </a:prstGeom>
          <a:solidFill>
            <a:srgbClr val="00B8FF"/>
          </a:solidFill>
          <a:ln w="9525" cap="flat" cmpd="sng" algn="ctr">
            <a:solidFill>
              <a:schemeClr val="tx1"/>
            </a:solidFill>
            <a:prstDash val="solid"/>
            <a:round/>
            <a:headEnd type="arrow"/>
            <a:tailEnd type="arrow"/>
          </a:ln>
          <a:effectLst/>
        </p:spPr>
      </p:cxnSp>
      <p:cxnSp>
        <p:nvCxnSpPr>
          <p:cNvPr id="38" name="Straight Arrow Connector 37"/>
          <p:cNvCxnSpPr/>
          <p:nvPr/>
        </p:nvCxnSpPr>
        <p:spPr bwMode="auto">
          <a:xfrm rot="10800000">
            <a:off x="6400800" y="1524000"/>
            <a:ext cx="2438400" cy="1588"/>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40" name="Straight Arrow Connector 39"/>
          <p:cNvCxnSpPr/>
          <p:nvPr/>
        </p:nvCxnSpPr>
        <p:spPr bwMode="auto">
          <a:xfrm>
            <a:off x="304800" y="1524000"/>
            <a:ext cx="2895600" cy="1588"/>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43" name="Straight Connector 42"/>
          <p:cNvCxnSpPr/>
          <p:nvPr/>
        </p:nvCxnSpPr>
        <p:spPr bwMode="auto">
          <a:xfrm rot="5400000">
            <a:off x="6172200" y="4191000"/>
            <a:ext cx="53340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7" name="Straight Connector 46"/>
          <p:cNvCxnSpPr/>
          <p:nvPr/>
        </p:nvCxnSpPr>
        <p:spPr bwMode="auto">
          <a:xfrm rot="5400000" flipH="1" flipV="1">
            <a:off x="8686800" y="6858000"/>
            <a:ext cx="1588"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9" name="Straight Connector 48"/>
          <p:cNvCxnSpPr/>
          <p:nvPr/>
        </p:nvCxnSpPr>
        <p:spPr bwMode="auto">
          <a:xfrm rot="10800000" flipV="1">
            <a:off x="304800" y="6705600"/>
            <a:ext cx="8534400" cy="762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1" name="Straight Connector 50"/>
          <p:cNvCxnSpPr/>
          <p:nvPr/>
        </p:nvCxnSpPr>
        <p:spPr bwMode="auto">
          <a:xfrm rot="5400000" flipH="1" flipV="1">
            <a:off x="-2361406" y="4191000"/>
            <a:ext cx="5333206" cy="794"/>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b="1" dirty="0" smtClean="0">
                <a:latin typeface="Arial" pitchFamily="34" charset="0"/>
                <a:cs typeface="Arial" pitchFamily="34" charset="0"/>
              </a:rPr>
              <a:t>Summary </a:t>
            </a:r>
            <a:endParaRPr lang="en-US" sz="2400" b="1" dirty="0">
              <a:latin typeface="Arial" pitchFamily="34" charset="0"/>
              <a:cs typeface="Arial" pitchFamily="34" charset="0"/>
            </a:endParaRPr>
          </a:p>
        </p:txBody>
      </p:sp>
      <p:sp>
        <p:nvSpPr>
          <p:cNvPr id="3" name="Content Placeholder 2"/>
          <p:cNvSpPr>
            <a:spLocks noGrp="1"/>
          </p:cNvSpPr>
          <p:nvPr>
            <p:ph idx="1"/>
          </p:nvPr>
        </p:nvSpPr>
        <p:spPr/>
        <p:txBody>
          <a:bodyPr/>
          <a:lstStyle/>
          <a:p>
            <a:pPr indent="-341313">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b="1" dirty="0" smtClean="0">
                <a:latin typeface="Arial" charset="0"/>
              </a:rPr>
              <a:t>Human Resource Planning</a:t>
            </a:r>
          </a:p>
          <a:p>
            <a:pPr indent="-341313">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b="1" dirty="0" smtClean="0">
                <a:latin typeface="Arial" charset="0"/>
              </a:rPr>
              <a:t>Importance of HRP</a:t>
            </a:r>
          </a:p>
          <a:p>
            <a:pPr indent="-341313">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b="1" dirty="0" smtClean="0">
                <a:latin typeface="Arial" charset="0"/>
              </a:rPr>
              <a:t>Factors Affecting HRP</a:t>
            </a:r>
          </a:p>
          <a:p>
            <a:pPr indent="-341313">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b="1" dirty="0" smtClean="0">
                <a:latin typeface="Arial" charset="0"/>
              </a:rPr>
              <a:t>The Planning Process</a:t>
            </a:r>
            <a:endParaRPr lang="en-US" dirty="0"/>
          </a:p>
        </p:txBody>
      </p:sp>
      <p:sp>
        <p:nvSpPr>
          <p:cNvPr id="4" name="Date Placeholder 3"/>
          <p:cNvSpPr>
            <a:spLocks noGrp="1"/>
          </p:cNvSpPr>
          <p:nvPr>
            <p:ph type="dt" idx="10"/>
          </p:nvPr>
        </p:nvSpPr>
        <p:spPr/>
        <p:txBody>
          <a:bodyPr/>
          <a:lstStyle/>
          <a:p>
            <a:r>
              <a:rPr lang="en-US" smtClean="0"/>
              <a:t>10/10/12</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idx="4294967295"/>
          </p:nvPr>
        </p:nvSpPr>
        <p:spPr>
          <a:xfrm>
            <a:off x="685800" y="2130425"/>
            <a:ext cx="8001000" cy="1417638"/>
          </a:xfrm>
          <a:ln/>
        </p:spPr>
        <p:txBody>
          <a:bodyPr/>
          <a:lstStyle/>
          <a:p>
            <a:pPr algn="ctr">
              <a:lnSpc>
                <a:spcPct val="15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dirty="0">
                <a:latin typeface="Arial" charset="0"/>
              </a:rPr>
              <a:t>CHAPTER 4</a:t>
            </a:r>
            <a:br>
              <a:rPr lang="en-US" sz="2800" b="1" dirty="0">
                <a:latin typeface="Arial" charset="0"/>
              </a:rPr>
            </a:br>
            <a:r>
              <a:rPr lang="en-US" sz="2800" b="1" dirty="0">
                <a:latin typeface="Arial" charset="0"/>
              </a:rPr>
              <a:t>HUMAN RESOURCE PLANNING</a:t>
            </a:r>
          </a:p>
        </p:txBody>
      </p:sp>
      <p:sp>
        <p:nvSpPr>
          <p:cNvPr id="4098" name="Rectangle 2"/>
          <p:cNvSpPr>
            <a:spLocks noChangeArrowheads="1"/>
          </p:cNvSpPr>
          <p:nvPr/>
        </p:nvSpPr>
        <p:spPr bwMode="auto">
          <a:xfrm>
            <a:off x="1600200" y="3962400"/>
            <a:ext cx="6400800" cy="1752600"/>
          </a:xfrm>
          <a:prstGeom prst="rect">
            <a:avLst/>
          </a:prstGeom>
          <a:noFill/>
          <a:ln w="9525">
            <a:noFill/>
            <a:round/>
            <a:headEnd/>
            <a:tailEnd/>
          </a:ln>
          <a:effectLst/>
        </p:spPr>
        <p:txBody>
          <a:bodyPr tIns="91440"/>
          <a:lstStyle/>
          <a:p>
            <a:pPr hangingPunct="1">
              <a:lnSpc>
                <a:spcPct val="15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400">
              <a:solidFill>
                <a:srgbClr val="000000"/>
              </a:solidFill>
            </a:endParaRPr>
          </a:p>
          <a:p>
            <a:pPr hangingPunct="1">
              <a:lnSpc>
                <a:spcPct val="15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40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4294967295"/>
          </p:nvPr>
        </p:nvSpPr>
        <p:spPr>
          <a:xfrm>
            <a:off x="457200" y="1600200"/>
            <a:ext cx="8226425" cy="5910262"/>
          </a:xfrm>
          <a:ln/>
        </p:spPr>
        <p:txBody>
          <a:bodyPr/>
          <a:lstStyle/>
          <a:p>
            <a:pPr indent="-341313">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b="1" dirty="0">
                <a:latin typeface="Arial" charset="0"/>
              </a:rPr>
              <a:t>Human Resource Planning</a:t>
            </a:r>
          </a:p>
          <a:p>
            <a:pPr indent="-341313">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b="1" dirty="0">
                <a:latin typeface="Arial" charset="0"/>
              </a:rPr>
              <a:t>Importance of HRP</a:t>
            </a:r>
          </a:p>
          <a:p>
            <a:pPr indent="-341313">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b="1" dirty="0">
                <a:latin typeface="Arial" charset="0"/>
              </a:rPr>
              <a:t>Factors Affecting HRP</a:t>
            </a:r>
          </a:p>
          <a:p>
            <a:pPr indent="-341313">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b="1" dirty="0">
                <a:latin typeface="Arial" charset="0"/>
              </a:rPr>
              <a:t>The Planning Process</a:t>
            </a:r>
          </a:p>
          <a:p>
            <a:pPr indent="-341313">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b="1" dirty="0">
                <a:latin typeface="Arial" charset="0"/>
              </a:rPr>
              <a:t>Forecasting Techniques</a:t>
            </a:r>
          </a:p>
          <a:p>
            <a:pPr indent="-341313">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b="1" dirty="0">
                <a:latin typeface="Arial" charset="0"/>
              </a:rPr>
              <a:t>HR Plan Implementation</a:t>
            </a:r>
          </a:p>
          <a:p>
            <a:pPr indent="-341313">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b="1" dirty="0">
                <a:latin typeface="Arial" charset="0"/>
              </a:rPr>
              <a:t>Downsizing Plan</a:t>
            </a:r>
          </a:p>
          <a:p>
            <a:pPr indent="-341313">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b="1" dirty="0">
                <a:latin typeface="Arial" charset="0"/>
              </a:rPr>
              <a:t>Managerial Succession Planning</a:t>
            </a:r>
          </a:p>
          <a:p>
            <a:pPr indent="-341313">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b="1" dirty="0">
                <a:latin typeface="Arial" charset="0"/>
              </a:rPr>
              <a:t>Requisite for HRP</a:t>
            </a:r>
          </a:p>
          <a:p>
            <a:pPr indent="-341313">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400" b="1" dirty="0">
              <a:latin typeface="Arial" charset="0"/>
            </a:endParaRPr>
          </a:p>
          <a:p>
            <a:pPr indent="-341313">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400" dirty="0">
              <a:latin typeface="Arial" charset="0"/>
            </a:endParaRPr>
          </a:p>
        </p:txBody>
      </p:sp>
      <p:sp>
        <p:nvSpPr>
          <p:cNvPr id="5123" name="Text Box 3"/>
          <p:cNvSpPr txBox="1">
            <a:spLocks noChangeArrowheads="1"/>
          </p:cNvSpPr>
          <p:nvPr/>
        </p:nvSpPr>
        <p:spPr bwMode="auto">
          <a:xfrm>
            <a:off x="457200" y="274638"/>
            <a:ext cx="8229600" cy="1282700"/>
          </a:xfrm>
          <a:prstGeom prst="rect">
            <a:avLst/>
          </a:prstGeom>
          <a:noFill/>
          <a:ln w="9525">
            <a:noFill/>
            <a:round/>
            <a:headEnd/>
            <a:tailEnd/>
          </a:ln>
          <a:effectLst/>
        </p:spPr>
        <p:txBody>
          <a:bodyPr tIns="91440"/>
          <a:lstStyle/>
          <a:p>
            <a:pPr algn="ctr" hangingPunct="1">
              <a:lnSpc>
                <a:spcPct val="15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00"/>
                </a:solidFill>
              </a:rPr>
              <a:t>Lecture Overview</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4294967295"/>
          </p:nvPr>
        </p:nvSpPr>
        <p:spPr>
          <a:xfrm>
            <a:off x="457200" y="1600200"/>
            <a:ext cx="8226425" cy="5910262"/>
          </a:xfrm>
          <a:ln/>
        </p:spPr>
        <p:txBody>
          <a:bodyPr/>
          <a:lstStyle/>
          <a:p>
            <a:pPr indent="-341313">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b="1" dirty="0" smtClean="0">
                <a:latin typeface="Arial" charset="0"/>
              </a:rPr>
              <a:t>The </a:t>
            </a:r>
            <a:r>
              <a:rPr lang="en-US" sz="2400" b="1" dirty="0">
                <a:latin typeface="Arial" charset="0"/>
              </a:rPr>
              <a:t>Planning Process</a:t>
            </a:r>
          </a:p>
          <a:p>
            <a:pPr indent="-341313">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b="1" dirty="0">
                <a:latin typeface="Arial" charset="0"/>
              </a:rPr>
              <a:t>Forecasting Techniques</a:t>
            </a:r>
          </a:p>
          <a:p>
            <a:pPr indent="-341313">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b="1" dirty="0">
                <a:latin typeface="Arial" charset="0"/>
              </a:rPr>
              <a:t>HR Plan Implementation</a:t>
            </a:r>
          </a:p>
          <a:p>
            <a:pPr indent="-341313">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b="1" dirty="0">
                <a:latin typeface="Arial" charset="0"/>
              </a:rPr>
              <a:t>Downsizing Plan</a:t>
            </a:r>
          </a:p>
          <a:p>
            <a:pPr indent="-341313">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b="1" dirty="0">
                <a:latin typeface="Arial" charset="0"/>
              </a:rPr>
              <a:t>Managerial Succession Planning</a:t>
            </a:r>
          </a:p>
          <a:p>
            <a:pPr indent="-341313">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b="1" dirty="0">
                <a:latin typeface="Arial" charset="0"/>
              </a:rPr>
              <a:t>Requisite for HRP</a:t>
            </a:r>
          </a:p>
          <a:p>
            <a:pPr indent="-341313">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400" b="1" dirty="0">
              <a:latin typeface="Arial" charset="0"/>
            </a:endParaRPr>
          </a:p>
          <a:p>
            <a:pPr indent="-341313">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400" dirty="0">
              <a:latin typeface="Arial" charset="0"/>
            </a:endParaRPr>
          </a:p>
        </p:txBody>
      </p:sp>
      <p:sp>
        <p:nvSpPr>
          <p:cNvPr id="5123" name="Text Box 3"/>
          <p:cNvSpPr txBox="1">
            <a:spLocks noChangeArrowheads="1"/>
          </p:cNvSpPr>
          <p:nvPr/>
        </p:nvSpPr>
        <p:spPr bwMode="auto">
          <a:xfrm>
            <a:off x="457200" y="274638"/>
            <a:ext cx="8229600" cy="1282700"/>
          </a:xfrm>
          <a:prstGeom prst="rect">
            <a:avLst/>
          </a:prstGeom>
          <a:noFill/>
          <a:ln w="9525">
            <a:noFill/>
            <a:round/>
            <a:headEnd/>
            <a:tailEnd/>
          </a:ln>
          <a:effectLst/>
        </p:spPr>
        <p:txBody>
          <a:bodyPr tIns="91440"/>
          <a:lstStyle/>
          <a:p>
            <a:pPr algn="ctr" hangingPunct="1">
              <a:lnSpc>
                <a:spcPct val="15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00"/>
                </a:solidFill>
              </a:rPr>
              <a:t>Lecture Overview</a:t>
            </a:r>
          </a:p>
        </p:txBody>
      </p:sp>
      <mc:AlternateContent xmlns:mc="http://schemas.openxmlformats.org/markup-compatibility/2006">
        <mc:Choice xmlns:p14="http://schemas.microsoft.com/office/powerpoint/2010/main" Requires="p14">
          <p:contentPart p14:bwMode="auto" r:id="rId3">
            <p14:nvContentPartPr>
              <p14:cNvPr id="90114" name="Ink 2"/>
              <p14:cNvContentPartPr>
                <a14:cpLocks xmlns:a14="http://schemas.microsoft.com/office/drawing/2010/main" noRot="1" noChangeAspect="1" noEditPoints="1" noChangeArrowheads="1" noChangeShapeType="1"/>
              </p14:cNvContentPartPr>
              <p14:nvPr/>
            </p14:nvContentPartPr>
            <p14:xfrm>
              <a:off x="10144125" y="12317413"/>
              <a:ext cx="0" cy="0"/>
            </p14:xfrm>
          </p:contentPart>
        </mc:Choice>
        <mc:Fallback>
          <p:pic>
            <p:nvPicPr>
              <p:cNvPr id="90114" name="Ink 2"/>
              <p:cNvPicPr>
                <a:picLocks noRot="1" noChangeAspect="1" noEditPoints="1" noChangeArrowheads="1" noChangeShapeType="1"/>
              </p:cNvPicPr>
              <p:nvPr/>
            </p:nvPicPr>
            <p:blipFill>
              <a:blip r:embed="rId4"/>
              <a:stretch>
                <a:fillRect/>
              </a:stretch>
            </p:blipFill>
            <p:spPr>
              <a:xfrm>
                <a:off x="10144125" y="12317413"/>
                <a:ext cx="0" cy="0"/>
              </a:xfrm>
              <a:prstGeom prst="rect">
                <a:avLst/>
              </a:prstGeom>
            </p:spPr>
          </p:pic>
        </mc:Fallback>
      </mc:AlternateContent>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xfrm>
            <a:off x="457200" y="274638"/>
            <a:ext cx="8226425" cy="1277937"/>
          </a:xfrm>
          <a:ln/>
        </p:spPr>
        <p:txBody>
          <a:bodyPr/>
          <a:lstStyle/>
          <a:p>
            <a:endParaRPr lang="en-US"/>
          </a:p>
        </p:txBody>
      </p:sp>
      <p:sp>
        <p:nvSpPr>
          <p:cNvPr id="20482" name="Rectangle 2"/>
          <p:cNvSpPr>
            <a:spLocks noGrp="1" noChangeArrowheads="1"/>
          </p:cNvSpPr>
          <p:nvPr>
            <p:ph type="body" idx="1"/>
          </p:nvPr>
        </p:nvSpPr>
        <p:spPr>
          <a:xfrm>
            <a:off x="457200" y="1282700"/>
            <a:ext cx="8226425" cy="4660900"/>
          </a:xfrm>
          <a:ln/>
        </p:spPr>
        <p:txBody>
          <a:bodyPr/>
          <a:lstStyle/>
          <a:p>
            <a:endParaRPr lang="en-US" dirty="0"/>
          </a:p>
        </p:txBody>
      </p:sp>
      <p:sp>
        <p:nvSpPr>
          <p:cNvPr id="20483" name="Text Box 3"/>
          <p:cNvSpPr txBox="1">
            <a:spLocks noChangeArrowheads="1"/>
          </p:cNvSpPr>
          <p:nvPr/>
        </p:nvSpPr>
        <p:spPr bwMode="auto">
          <a:xfrm>
            <a:off x="1957388" y="685800"/>
            <a:ext cx="5815012" cy="565150"/>
          </a:xfrm>
          <a:prstGeom prst="rect">
            <a:avLst/>
          </a:prstGeom>
          <a:noFill/>
          <a:ln w="9525">
            <a:noFill/>
            <a:round/>
            <a:headEnd/>
            <a:tailEnd/>
          </a:ln>
          <a:effectLst/>
        </p:spPr>
        <p:txBody>
          <a:bodyPr tIns="91440"/>
          <a:lstStyle/>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00"/>
                </a:solidFill>
              </a:rPr>
              <a:t>THE PLANNING PROCESS</a:t>
            </a:r>
          </a:p>
        </p:txBody>
      </p:sp>
      <p:sp>
        <p:nvSpPr>
          <p:cNvPr id="20484" name="AutoShape 4"/>
          <p:cNvSpPr>
            <a:spLocks noChangeArrowheads="1"/>
          </p:cNvSpPr>
          <p:nvPr/>
        </p:nvSpPr>
        <p:spPr bwMode="auto">
          <a:xfrm>
            <a:off x="914400" y="2971800"/>
            <a:ext cx="1600200" cy="685800"/>
          </a:xfrm>
          <a:prstGeom prst="roundRect">
            <a:avLst>
              <a:gd name="adj" fmla="val 231"/>
            </a:avLst>
          </a:prstGeom>
          <a:solidFill>
            <a:srgbClr val="99CCFF"/>
          </a:solidFill>
          <a:ln w="9525">
            <a:solidFill>
              <a:srgbClr val="000000"/>
            </a:solidFill>
            <a:round/>
            <a:headEnd/>
            <a:tailEnd/>
          </a:ln>
          <a:effectLst/>
        </p:spPr>
        <p:txBody>
          <a:bodyPr lIns="90000" tIns="45000" rIns="90000" bIns="45000" anchor="ctr" anchorCtr="1"/>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HR needs </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Forecast</a:t>
            </a:r>
          </a:p>
        </p:txBody>
      </p:sp>
      <p:sp>
        <p:nvSpPr>
          <p:cNvPr id="20485" name="AutoShape 5"/>
          <p:cNvSpPr>
            <a:spLocks noChangeArrowheads="1"/>
          </p:cNvSpPr>
          <p:nvPr/>
        </p:nvSpPr>
        <p:spPr bwMode="auto">
          <a:xfrm>
            <a:off x="6858000" y="2971800"/>
            <a:ext cx="1600200" cy="685800"/>
          </a:xfrm>
          <a:prstGeom prst="roundRect">
            <a:avLst>
              <a:gd name="adj" fmla="val 231"/>
            </a:avLst>
          </a:prstGeom>
          <a:solidFill>
            <a:srgbClr val="99CCFF"/>
          </a:solidFill>
          <a:ln w="9525">
            <a:solidFill>
              <a:srgbClr val="000000"/>
            </a:solidFill>
            <a:round/>
            <a:headEnd/>
            <a:tailEnd/>
          </a:ln>
          <a:effectLst/>
        </p:spPr>
        <p:txBody>
          <a:bodyPr lIns="90000" tIns="45000" rIns="90000" bIns="45000" anchor="ctr" anchorCtr="1"/>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HR supply </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Forecast</a:t>
            </a:r>
          </a:p>
        </p:txBody>
      </p:sp>
      <p:sp>
        <p:nvSpPr>
          <p:cNvPr id="20486" name="AutoShape 6"/>
          <p:cNvSpPr>
            <a:spLocks noChangeArrowheads="1"/>
          </p:cNvSpPr>
          <p:nvPr/>
        </p:nvSpPr>
        <p:spPr bwMode="auto">
          <a:xfrm>
            <a:off x="3429000" y="1828800"/>
            <a:ext cx="2514600" cy="685800"/>
          </a:xfrm>
          <a:prstGeom prst="roundRect">
            <a:avLst>
              <a:gd name="adj" fmla="val 231"/>
            </a:avLst>
          </a:prstGeom>
          <a:solidFill>
            <a:srgbClr val="99CCFF"/>
          </a:solidFill>
          <a:ln w="9525">
            <a:solidFill>
              <a:srgbClr val="000000"/>
            </a:solidFill>
            <a:round/>
            <a:headEnd/>
            <a:tailEnd/>
          </a:ln>
          <a:effectLst/>
        </p:spPr>
        <p:txBody>
          <a:bodyPr lIns="90000" tIns="45000" rIns="90000" bIns="45000" anchor="ctr" anchorCtr="1"/>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Corporate objectives </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and policies</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 </a:t>
            </a:r>
          </a:p>
        </p:txBody>
      </p:sp>
      <p:sp>
        <p:nvSpPr>
          <p:cNvPr id="20487" name="AutoShape 7"/>
          <p:cNvSpPr>
            <a:spLocks noChangeArrowheads="1"/>
          </p:cNvSpPr>
          <p:nvPr/>
        </p:nvSpPr>
        <p:spPr bwMode="auto">
          <a:xfrm>
            <a:off x="3429000" y="2971800"/>
            <a:ext cx="2514600" cy="685800"/>
          </a:xfrm>
          <a:prstGeom prst="roundRect">
            <a:avLst>
              <a:gd name="adj" fmla="val 231"/>
            </a:avLst>
          </a:prstGeom>
          <a:solidFill>
            <a:srgbClr val="99CCFF"/>
          </a:solidFill>
          <a:ln w="9525">
            <a:solidFill>
              <a:srgbClr val="000000"/>
            </a:solidFill>
            <a:round/>
            <a:headEnd/>
            <a:tailEnd/>
          </a:ln>
          <a:effectLst/>
        </p:spPr>
        <p:txBody>
          <a:bodyPr lIns="90000" tIns="45000" rIns="90000" bIns="45000" anchor="ctr" anchorCtr="1"/>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HR Programs</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 </a:t>
            </a:r>
          </a:p>
        </p:txBody>
      </p:sp>
      <p:sp>
        <p:nvSpPr>
          <p:cNvPr id="20488" name="AutoShape 8"/>
          <p:cNvSpPr>
            <a:spLocks noChangeArrowheads="1"/>
          </p:cNvSpPr>
          <p:nvPr/>
        </p:nvSpPr>
        <p:spPr bwMode="auto">
          <a:xfrm>
            <a:off x="3429000" y="4114800"/>
            <a:ext cx="2514600" cy="685800"/>
          </a:xfrm>
          <a:prstGeom prst="roundRect">
            <a:avLst>
              <a:gd name="adj" fmla="val 231"/>
            </a:avLst>
          </a:prstGeom>
          <a:solidFill>
            <a:srgbClr val="99CCFF"/>
          </a:solidFill>
          <a:ln w="9525">
            <a:solidFill>
              <a:srgbClr val="000000"/>
            </a:solidFill>
            <a:round/>
            <a:headEnd/>
            <a:tailEnd/>
          </a:ln>
          <a:effectLst/>
        </p:spPr>
        <p:txBody>
          <a:bodyPr lIns="90000" tIns="45000" rIns="90000" bIns="45000" anchor="ctr" anchorCtr="1"/>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HRP Implementation</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 </a:t>
            </a:r>
          </a:p>
        </p:txBody>
      </p:sp>
      <p:sp>
        <p:nvSpPr>
          <p:cNvPr id="20489" name="AutoShape 9"/>
          <p:cNvSpPr>
            <a:spLocks noChangeArrowheads="1"/>
          </p:cNvSpPr>
          <p:nvPr/>
        </p:nvSpPr>
        <p:spPr bwMode="auto">
          <a:xfrm>
            <a:off x="3429000" y="5257800"/>
            <a:ext cx="2514600" cy="685800"/>
          </a:xfrm>
          <a:prstGeom prst="roundRect">
            <a:avLst>
              <a:gd name="adj" fmla="val 231"/>
            </a:avLst>
          </a:prstGeom>
          <a:solidFill>
            <a:srgbClr val="99CCFF"/>
          </a:solidFill>
          <a:ln w="9525">
            <a:solidFill>
              <a:srgbClr val="000000"/>
            </a:solidFill>
            <a:round/>
            <a:headEnd/>
            <a:tailEnd/>
          </a:ln>
          <a:effectLst/>
        </p:spPr>
        <p:txBody>
          <a:bodyPr lIns="90000" tIns="45000" rIns="90000" bIns="45000" anchor="ctr" anchorCtr="1"/>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Control and evaluation </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Of programs</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 </a:t>
            </a:r>
          </a:p>
        </p:txBody>
      </p:sp>
      <p:sp>
        <p:nvSpPr>
          <p:cNvPr id="20490" name="AutoShape 10"/>
          <p:cNvSpPr>
            <a:spLocks noChangeArrowheads="1"/>
          </p:cNvSpPr>
          <p:nvPr/>
        </p:nvSpPr>
        <p:spPr bwMode="auto">
          <a:xfrm>
            <a:off x="457200" y="5029200"/>
            <a:ext cx="2286000" cy="1600200"/>
          </a:xfrm>
          <a:prstGeom prst="roundRect">
            <a:avLst>
              <a:gd name="adj" fmla="val 97"/>
            </a:avLst>
          </a:prstGeom>
          <a:solidFill>
            <a:srgbClr val="99CCFF"/>
          </a:solidFill>
          <a:ln w="9525">
            <a:solidFill>
              <a:srgbClr val="000000"/>
            </a:solidFill>
            <a:round/>
            <a:headEnd/>
            <a:tailEnd/>
          </a:ln>
          <a:effectLst/>
        </p:spPr>
        <p:txBody>
          <a:bodyPr lIns="90000" tIns="45000" rIns="90000" bIns="45000" anchor="ctr" anchorCtr="1"/>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Surplus</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Restricted hiring</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Reduced hours</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VRS, layoff etc</a:t>
            </a:r>
          </a:p>
        </p:txBody>
      </p:sp>
      <p:sp>
        <p:nvSpPr>
          <p:cNvPr id="20491" name="AutoShape 11"/>
          <p:cNvSpPr>
            <a:spLocks noChangeArrowheads="1"/>
          </p:cNvSpPr>
          <p:nvPr/>
        </p:nvSpPr>
        <p:spPr bwMode="auto">
          <a:xfrm>
            <a:off x="6400800" y="5029200"/>
            <a:ext cx="2286000" cy="1600200"/>
          </a:xfrm>
          <a:prstGeom prst="roundRect">
            <a:avLst>
              <a:gd name="adj" fmla="val 97"/>
            </a:avLst>
          </a:prstGeom>
          <a:solidFill>
            <a:srgbClr val="99CCFF"/>
          </a:solidFill>
          <a:ln w="9525">
            <a:solidFill>
              <a:srgbClr val="000000"/>
            </a:solidFill>
            <a:round/>
            <a:headEnd/>
            <a:tailEnd/>
          </a:ln>
          <a:effectLst/>
        </p:spPr>
        <p:txBody>
          <a:bodyPr lIns="90000" tIns="45000" rIns="90000" bIns="45000" anchor="ctr" anchorCtr="1"/>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Shortages</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Recruitment</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endParaRPr>
          </a:p>
        </p:txBody>
      </p:sp>
      <p:sp>
        <p:nvSpPr>
          <p:cNvPr id="20492" name="AutoShape 12"/>
          <p:cNvSpPr>
            <a:spLocks noChangeArrowheads="1"/>
          </p:cNvSpPr>
          <p:nvPr/>
        </p:nvSpPr>
        <p:spPr bwMode="auto">
          <a:xfrm>
            <a:off x="2514600" y="3200400"/>
            <a:ext cx="914400" cy="228600"/>
          </a:xfrm>
          <a:prstGeom prst="rightArrow">
            <a:avLst>
              <a:gd name="adj1" fmla="val 50000"/>
              <a:gd name="adj2" fmla="val 100000"/>
            </a:avLst>
          </a:prstGeom>
          <a:solidFill>
            <a:srgbClr val="99CCFF"/>
          </a:solidFill>
          <a:ln w="9525">
            <a:solidFill>
              <a:srgbClr val="000000"/>
            </a:solidFill>
            <a:round/>
            <a:headEnd/>
            <a:tailEnd/>
          </a:ln>
          <a:effectLst/>
        </p:spPr>
        <p:txBody>
          <a:bodyPr wrap="none" anchor="ctr"/>
          <a:lstStyle/>
          <a:p>
            <a:endParaRPr lang="en-US"/>
          </a:p>
        </p:txBody>
      </p:sp>
      <p:sp>
        <p:nvSpPr>
          <p:cNvPr id="20493" name="AutoShape 13"/>
          <p:cNvSpPr>
            <a:spLocks noChangeArrowheads="1"/>
          </p:cNvSpPr>
          <p:nvPr/>
        </p:nvSpPr>
        <p:spPr bwMode="auto">
          <a:xfrm>
            <a:off x="5943600" y="3200400"/>
            <a:ext cx="914400" cy="228600"/>
          </a:xfrm>
          <a:prstGeom prst="rightArrow">
            <a:avLst>
              <a:gd name="adj1" fmla="val 50000"/>
              <a:gd name="adj2" fmla="val 100000"/>
            </a:avLst>
          </a:prstGeom>
          <a:solidFill>
            <a:srgbClr val="99CCFF"/>
          </a:solidFill>
          <a:ln w="9525">
            <a:solidFill>
              <a:srgbClr val="000000"/>
            </a:solidFill>
            <a:round/>
            <a:headEnd/>
            <a:tailEnd/>
          </a:ln>
          <a:effectLst/>
        </p:spPr>
        <p:txBody>
          <a:bodyPr wrap="none" anchor="ctr"/>
          <a:lstStyle/>
          <a:p>
            <a:endParaRPr lang="en-US"/>
          </a:p>
        </p:txBody>
      </p:sp>
      <p:sp>
        <p:nvSpPr>
          <p:cNvPr id="20494" name="AutoShape 14"/>
          <p:cNvSpPr>
            <a:spLocks noChangeArrowheads="1"/>
          </p:cNvSpPr>
          <p:nvPr/>
        </p:nvSpPr>
        <p:spPr bwMode="auto">
          <a:xfrm>
            <a:off x="4572000" y="2514600"/>
            <a:ext cx="228600" cy="457200"/>
          </a:xfrm>
          <a:prstGeom prst="downArrow">
            <a:avLst>
              <a:gd name="adj1" fmla="val 50000"/>
              <a:gd name="adj2" fmla="val 50000"/>
            </a:avLst>
          </a:prstGeom>
          <a:solidFill>
            <a:srgbClr val="99CCFF"/>
          </a:solidFill>
          <a:ln w="9525">
            <a:solidFill>
              <a:srgbClr val="000000"/>
            </a:solidFill>
            <a:round/>
            <a:headEnd/>
            <a:tailEnd/>
          </a:ln>
          <a:effectLst/>
        </p:spPr>
        <p:txBody>
          <a:bodyPr wrap="none" anchor="ctr"/>
          <a:lstStyle/>
          <a:p>
            <a:endParaRPr lang="en-US"/>
          </a:p>
        </p:txBody>
      </p:sp>
      <p:sp>
        <p:nvSpPr>
          <p:cNvPr id="20495" name="AutoShape 15"/>
          <p:cNvSpPr>
            <a:spLocks noChangeArrowheads="1"/>
          </p:cNvSpPr>
          <p:nvPr/>
        </p:nvSpPr>
        <p:spPr bwMode="auto">
          <a:xfrm>
            <a:off x="4572000" y="3657600"/>
            <a:ext cx="228600" cy="457200"/>
          </a:xfrm>
          <a:prstGeom prst="downArrow">
            <a:avLst>
              <a:gd name="adj1" fmla="val 50000"/>
              <a:gd name="adj2" fmla="val 50000"/>
            </a:avLst>
          </a:prstGeom>
          <a:solidFill>
            <a:srgbClr val="99CCFF"/>
          </a:solidFill>
          <a:ln w="9525">
            <a:solidFill>
              <a:srgbClr val="000000"/>
            </a:solidFill>
            <a:round/>
            <a:headEnd/>
            <a:tailEnd/>
          </a:ln>
          <a:effectLst/>
        </p:spPr>
        <p:txBody>
          <a:bodyPr wrap="none" anchor="ctr"/>
          <a:lstStyle/>
          <a:p>
            <a:endParaRPr lang="en-US"/>
          </a:p>
        </p:txBody>
      </p:sp>
      <p:sp>
        <p:nvSpPr>
          <p:cNvPr id="20496" name="AutoShape 16"/>
          <p:cNvSpPr>
            <a:spLocks noChangeArrowheads="1"/>
          </p:cNvSpPr>
          <p:nvPr/>
        </p:nvSpPr>
        <p:spPr bwMode="auto">
          <a:xfrm>
            <a:off x="4572000" y="4800600"/>
            <a:ext cx="228600" cy="457200"/>
          </a:xfrm>
          <a:prstGeom prst="downArrow">
            <a:avLst>
              <a:gd name="adj1" fmla="val 50000"/>
              <a:gd name="adj2" fmla="val 50000"/>
            </a:avLst>
          </a:prstGeom>
          <a:solidFill>
            <a:srgbClr val="99CCFF"/>
          </a:solidFill>
          <a:ln w="9525">
            <a:solidFill>
              <a:srgbClr val="000000"/>
            </a:solidFill>
            <a:round/>
            <a:headEnd/>
            <a:tailEnd/>
          </a:ln>
          <a:effectLst/>
        </p:spPr>
        <p:txBody>
          <a:bodyPr wrap="none" anchor="ctr"/>
          <a:lstStyle/>
          <a:p>
            <a:endParaRPr lang="en-US"/>
          </a:p>
        </p:txBody>
      </p:sp>
      <p:sp>
        <p:nvSpPr>
          <p:cNvPr id="20497" name="AutoShape 17"/>
          <p:cNvSpPr>
            <a:spLocks noChangeArrowheads="1"/>
          </p:cNvSpPr>
          <p:nvPr/>
        </p:nvSpPr>
        <p:spPr bwMode="auto">
          <a:xfrm>
            <a:off x="2743200" y="5715000"/>
            <a:ext cx="685800" cy="228600"/>
          </a:xfrm>
          <a:prstGeom prst="leftArrow">
            <a:avLst>
              <a:gd name="adj1" fmla="val 50000"/>
              <a:gd name="adj2" fmla="val 75000"/>
            </a:avLst>
          </a:prstGeom>
          <a:solidFill>
            <a:srgbClr val="99CCFF"/>
          </a:solidFill>
          <a:ln w="9525">
            <a:solidFill>
              <a:srgbClr val="000000"/>
            </a:solidFill>
            <a:round/>
            <a:headEnd/>
            <a:tailEnd/>
          </a:ln>
          <a:effectLst/>
        </p:spPr>
        <p:txBody>
          <a:bodyPr wrap="none" anchor="ctr"/>
          <a:lstStyle/>
          <a:p>
            <a:endParaRPr lang="en-US"/>
          </a:p>
        </p:txBody>
      </p:sp>
      <p:sp>
        <p:nvSpPr>
          <p:cNvPr id="20498" name="AutoShape 18"/>
          <p:cNvSpPr>
            <a:spLocks noChangeArrowheads="1"/>
          </p:cNvSpPr>
          <p:nvPr/>
        </p:nvSpPr>
        <p:spPr bwMode="auto">
          <a:xfrm>
            <a:off x="5943600" y="5715000"/>
            <a:ext cx="457200" cy="228600"/>
          </a:xfrm>
          <a:prstGeom prst="rightArrow">
            <a:avLst>
              <a:gd name="adj1" fmla="val 50000"/>
              <a:gd name="adj2" fmla="val 50000"/>
            </a:avLst>
          </a:prstGeom>
          <a:solidFill>
            <a:srgbClr val="99CCFF"/>
          </a:solidFill>
          <a:ln w="9525">
            <a:solidFill>
              <a:srgbClr val="000000"/>
            </a:solidFill>
            <a:round/>
            <a:headEnd/>
            <a:tailEnd/>
          </a:ln>
          <a:effectLst/>
        </p:spPr>
        <p:txBody>
          <a:bodyPr wrap="none" anchor="ctr"/>
          <a:lstStyle/>
          <a:p>
            <a:endParaRPr lang="en-US"/>
          </a:p>
        </p:txBody>
      </p:sp>
      <p:sp>
        <p:nvSpPr>
          <p:cNvPr id="20499" name="Text Box 19"/>
          <p:cNvSpPr txBox="1">
            <a:spLocks noChangeArrowheads="1"/>
          </p:cNvSpPr>
          <p:nvPr/>
        </p:nvSpPr>
        <p:spPr bwMode="auto">
          <a:xfrm>
            <a:off x="2743200" y="6400800"/>
            <a:ext cx="4114800" cy="344488"/>
          </a:xfrm>
          <a:prstGeom prst="rect">
            <a:avLst/>
          </a:prstGeom>
          <a:noFill/>
          <a:ln w="9525">
            <a:noFill/>
            <a:round/>
            <a:headEnd/>
            <a:tailEnd/>
          </a:ln>
          <a:effectLst/>
        </p:spPr>
        <p:txBody>
          <a:bodyPr lIns="90000" tIns="45000" rIns="90000" bIns="450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Source: Aswathappa, 2008, p.82</a:t>
            </a:r>
          </a:p>
        </p:txBody>
      </p:sp>
      <p:sp>
        <p:nvSpPr>
          <p:cNvPr id="20500" name="AutoShape 20"/>
          <p:cNvSpPr>
            <a:spLocks noChangeArrowheads="1"/>
          </p:cNvSpPr>
          <p:nvPr/>
        </p:nvSpPr>
        <p:spPr bwMode="auto">
          <a:xfrm>
            <a:off x="3200400" y="1371600"/>
            <a:ext cx="3200400" cy="228600"/>
          </a:xfrm>
          <a:prstGeom prst="roundRect">
            <a:avLst>
              <a:gd name="adj" fmla="val 694"/>
            </a:avLst>
          </a:prstGeom>
          <a:solidFill>
            <a:srgbClr val="99CCFF"/>
          </a:solidFill>
          <a:ln w="9525">
            <a:solidFill>
              <a:srgbClr val="000000"/>
            </a:solidFill>
            <a:round/>
            <a:headEnd/>
            <a:tailEnd/>
          </a:ln>
          <a:effectLst/>
        </p:spPr>
        <p:txBody>
          <a:bodyPr lIns="90000" tIns="45000" rIns="90000" bIns="45000" anchor="ctr" anchorCtr="1"/>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Environmental scanning</a:t>
            </a:r>
          </a:p>
        </p:txBody>
      </p:sp>
      <p:cxnSp>
        <p:nvCxnSpPr>
          <p:cNvPr id="23" name="Straight Arrow Connector 22"/>
          <p:cNvCxnSpPr/>
          <p:nvPr/>
        </p:nvCxnSpPr>
        <p:spPr bwMode="auto">
          <a:xfrm rot="10800000" flipV="1">
            <a:off x="2133600" y="2057400"/>
            <a:ext cx="1295400" cy="914400"/>
          </a:xfrm>
          <a:prstGeom prst="straightConnector1">
            <a:avLst/>
          </a:prstGeom>
          <a:solidFill>
            <a:srgbClr val="00B8FF"/>
          </a:solidFill>
          <a:ln w="9525" cap="flat" cmpd="sng" algn="ctr">
            <a:solidFill>
              <a:schemeClr val="tx1"/>
            </a:solidFill>
            <a:prstDash val="solid"/>
            <a:round/>
            <a:headEnd type="arrow"/>
            <a:tailEnd type="arrow"/>
          </a:ln>
          <a:effectLst/>
        </p:spPr>
      </p:cxnSp>
      <p:cxnSp>
        <p:nvCxnSpPr>
          <p:cNvPr id="27" name="Straight Arrow Connector 26"/>
          <p:cNvCxnSpPr/>
          <p:nvPr/>
        </p:nvCxnSpPr>
        <p:spPr bwMode="auto">
          <a:xfrm>
            <a:off x="6019800" y="2133600"/>
            <a:ext cx="1143000" cy="838200"/>
          </a:xfrm>
          <a:prstGeom prst="straightConnector1">
            <a:avLst/>
          </a:prstGeom>
          <a:solidFill>
            <a:srgbClr val="00B8FF"/>
          </a:solidFill>
          <a:ln w="9525" cap="flat" cmpd="sng" algn="ctr">
            <a:solidFill>
              <a:schemeClr val="tx1"/>
            </a:solidFill>
            <a:prstDash val="solid"/>
            <a:round/>
            <a:headEnd type="arrow"/>
            <a:tailEnd type="arrow"/>
          </a:ln>
          <a:effectLst/>
        </p:spPr>
      </p:cxnSp>
      <p:cxnSp>
        <p:nvCxnSpPr>
          <p:cNvPr id="29" name="Straight Arrow Connector 28"/>
          <p:cNvCxnSpPr/>
          <p:nvPr/>
        </p:nvCxnSpPr>
        <p:spPr bwMode="auto">
          <a:xfrm rot="16200000" flipH="1">
            <a:off x="1866900" y="3924300"/>
            <a:ext cx="1828800" cy="1295400"/>
          </a:xfrm>
          <a:prstGeom prst="straightConnector1">
            <a:avLst/>
          </a:prstGeom>
          <a:solidFill>
            <a:srgbClr val="00B8FF"/>
          </a:solidFill>
          <a:ln w="9525" cap="flat" cmpd="sng" algn="ctr">
            <a:solidFill>
              <a:schemeClr val="tx1"/>
            </a:solidFill>
            <a:prstDash val="solid"/>
            <a:round/>
            <a:headEnd type="arrow"/>
            <a:tailEnd type="arrow"/>
          </a:ln>
          <a:effectLst/>
        </p:spPr>
      </p:cxnSp>
      <p:cxnSp>
        <p:nvCxnSpPr>
          <p:cNvPr id="31" name="Straight Arrow Connector 30"/>
          <p:cNvCxnSpPr/>
          <p:nvPr/>
        </p:nvCxnSpPr>
        <p:spPr bwMode="auto">
          <a:xfrm rot="5400000" flipH="1" flipV="1">
            <a:off x="5676900" y="3771900"/>
            <a:ext cx="1600200" cy="1371600"/>
          </a:xfrm>
          <a:prstGeom prst="straightConnector1">
            <a:avLst/>
          </a:prstGeom>
          <a:solidFill>
            <a:srgbClr val="00B8FF"/>
          </a:solidFill>
          <a:ln w="9525" cap="flat" cmpd="sng" algn="ctr">
            <a:solidFill>
              <a:schemeClr val="tx1"/>
            </a:solidFill>
            <a:prstDash val="solid"/>
            <a:round/>
            <a:headEnd type="arrow"/>
            <a:tailEnd type="arrow"/>
          </a:ln>
          <a:effectLst/>
        </p:spPr>
      </p:cxnSp>
      <p:cxnSp>
        <p:nvCxnSpPr>
          <p:cNvPr id="38" name="Straight Arrow Connector 37"/>
          <p:cNvCxnSpPr/>
          <p:nvPr/>
        </p:nvCxnSpPr>
        <p:spPr bwMode="auto">
          <a:xfrm rot="10800000">
            <a:off x="6400800" y="1524000"/>
            <a:ext cx="2438400" cy="1588"/>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40" name="Straight Arrow Connector 39"/>
          <p:cNvCxnSpPr/>
          <p:nvPr/>
        </p:nvCxnSpPr>
        <p:spPr bwMode="auto">
          <a:xfrm>
            <a:off x="304800" y="1524000"/>
            <a:ext cx="2895600" cy="1588"/>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43" name="Straight Connector 42"/>
          <p:cNvCxnSpPr/>
          <p:nvPr/>
        </p:nvCxnSpPr>
        <p:spPr bwMode="auto">
          <a:xfrm rot="5400000">
            <a:off x="6172200" y="4191000"/>
            <a:ext cx="53340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7" name="Straight Connector 46"/>
          <p:cNvCxnSpPr/>
          <p:nvPr/>
        </p:nvCxnSpPr>
        <p:spPr bwMode="auto">
          <a:xfrm rot="5400000" flipH="1" flipV="1">
            <a:off x="8686800" y="6858000"/>
            <a:ext cx="1588"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9" name="Straight Connector 48"/>
          <p:cNvCxnSpPr/>
          <p:nvPr/>
        </p:nvCxnSpPr>
        <p:spPr bwMode="auto">
          <a:xfrm rot="10800000" flipV="1">
            <a:off x="304800" y="6705600"/>
            <a:ext cx="8534400" cy="762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1" name="Straight Connector 50"/>
          <p:cNvCxnSpPr/>
          <p:nvPr/>
        </p:nvCxnSpPr>
        <p:spPr bwMode="auto">
          <a:xfrm rot="5400000" flipH="1" flipV="1">
            <a:off x="-2361406" y="4191000"/>
            <a:ext cx="5333206" cy="794"/>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a:xfrm>
            <a:off x="457200" y="274638"/>
            <a:ext cx="8229600" cy="1282700"/>
          </a:xfrm>
          <a:ln/>
        </p:spPr>
        <p:txBody>
          <a:bodyPr/>
          <a:lstStyle/>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latin typeface="Arial" charset="0"/>
              </a:rPr>
              <a:t>THE PLANNING PROCESS</a:t>
            </a:r>
          </a:p>
        </p:txBody>
      </p:sp>
      <p:sp>
        <p:nvSpPr>
          <p:cNvPr id="21506" name="Text Box 2"/>
          <p:cNvSpPr txBox="1">
            <a:spLocks noChangeArrowheads="1"/>
          </p:cNvSpPr>
          <p:nvPr/>
        </p:nvSpPr>
        <p:spPr bwMode="auto">
          <a:xfrm>
            <a:off x="457200" y="1143000"/>
            <a:ext cx="8229600" cy="5697538"/>
          </a:xfrm>
          <a:prstGeom prst="rect">
            <a:avLst/>
          </a:prstGeom>
          <a:noFill/>
          <a:ln w="9525">
            <a:noFill/>
            <a:round/>
            <a:headEnd/>
            <a:tailEnd/>
          </a:ln>
          <a:effectLst/>
        </p:spPr>
        <p:txBody>
          <a:bodyPr tIns="91440"/>
          <a:lstStyle/>
          <a:p>
            <a:pPr marL="1198563" lvl="1" indent="-736600" hangingPunct="1">
              <a:lnSpc>
                <a:spcPct val="100000"/>
              </a:lnSpc>
              <a:spcAft>
                <a:spcPts val="1013"/>
              </a:spcAft>
              <a:tabLst>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 pos="10342563" algn="l"/>
              </a:tabLst>
            </a:pPr>
            <a:r>
              <a:rPr lang="en-US" sz="2400" b="1" dirty="0">
                <a:solidFill>
                  <a:srgbClr val="000000"/>
                </a:solidFill>
              </a:rPr>
              <a:t>Environmental scanning</a:t>
            </a:r>
          </a:p>
          <a:p>
            <a:pPr marL="1198563" lvl="1" indent="-736600" hangingPunct="1">
              <a:lnSpc>
                <a:spcPct val="100000"/>
              </a:lnSpc>
              <a:spcAft>
                <a:spcPts val="438"/>
              </a:spcAft>
              <a:tabLst>
                <a:tab pos="463550"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 pos="10342563" algn="l"/>
              </a:tabLst>
            </a:pPr>
            <a:r>
              <a:rPr lang="en-US" sz="2000" b="1" dirty="0">
                <a:solidFill>
                  <a:srgbClr val="000000"/>
                </a:solidFill>
              </a:rPr>
              <a:t>Analysis of external forces like socio-economic </a:t>
            </a:r>
            <a:r>
              <a:rPr lang="en-US" sz="2000" b="1" dirty="0" smtClean="0">
                <a:solidFill>
                  <a:srgbClr val="000000"/>
                </a:solidFill>
              </a:rPr>
              <a:t>changes,</a:t>
            </a:r>
          </a:p>
          <a:p>
            <a:pPr marL="1198563" lvl="1" indent="-736600" hangingPunct="1">
              <a:lnSpc>
                <a:spcPct val="100000"/>
              </a:lnSpc>
              <a:spcAft>
                <a:spcPts val="438"/>
              </a:spcAft>
              <a:tabLst>
                <a:tab pos="463550"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 pos="10342563" algn="l"/>
              </a:tabLst>
            </a:pPr>
            <a:r>
              <a:rPr lang="en-US" sz="2000" b="1" dirty="0" smtClean="0">
                <a:solidFill>
                  <a:srgbClr val="000000"/>
                </a:solidFill>
              </a:rPr>
              <a:t>demographic </a:t>
            </a:r>
            <a:r>
              <a:rPr lang="en-US" sz="2000" b="1" dirty="0">
                <a:solidFill>
                  <a:srgbClr val="000000"/>
                </a:solidFill>
              </a:rPr>
              <a:t>changes, technological changes, </a:t>
            </a:r>
            <a:r>
              <a:rPr lang="en-US" sz="2000" b="1" dirty="0" smtClean="0">
                <a:solidFill>
                  <a:srgbClr val="000000"/>
                </a:solidFill>
              </a:rPr>
              <a:t>government</a:t>
            </a:r>
          </a:p>
          <a:p>
            <a:pPr marL="1198563" lvl="1" indent="-736600" hangingPunct="1">
              <a:lnSpc>
                <a:spcPct val="100000"/>
              </a:lnSpc>
              <a:spcAft>
                <a:spcPts val="438"/>
              </a:spcAft>
              <a:tabLst>
                <a:tab pos="463550"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 pos="10342563" algn="l"/>
              </a:tabLst>
            </a:pPr>
            <a:r>
              <a:rPr lang="en-US" sz="2000" b="1" dirty="0" smtClean="0">
                <a:solidFill>
                  <a:srgbClr val="000000"/>
                </a:solidFill>
              </a:rPr>
              <a:t>policies</a:t>
            </a:r>
            <a:r>
              <a:rPr lang="en-US" sz="2000" b="1" dirty="0">
                <a:solidFill>
                  <a:srgbClr val="000000"/>
                </a:solidFill>
              </a:rPr>
              <a:t>, political situation </a:t>
            </a:r>
          </a:p>
          <a:p>
            <a:pPr marL="457200" indent="-454025" hangingPunct="1">
              <a:lnSpc>
                <a:spcPct val="100000"/>
              </a:lnSpc>
              <a:spcAft>
                <a:spcPts val="1013"/>
              </a:spcAft>
              <a:buSzPct val="45000"/>
              <a:buFont typeface="Arial" charset="0"/>
              <a:buNone/>
              <a:tabLst>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 pos="10342563" algn="l"/>
              </a:tabLst>
            </a:pPr>
            <a:r>
              <a:rPr lang="en-US" sz="2400" b="1" dirty="0" smtClean="0">
                <a:solidFill>
                  <a:srgbClr val="000000"/>
                </a:solidFill>
              </a:rPr>
              <a:t>	</a:t>
            </a:r>
          </a:p>
          <a:p>
            <a:pPr marL="457200" indent="-454025" hangingPunct="1">
              <a:lnSpc>
                <a:spcPct val="100000"/>
              </a:lnSpc>
              <a:spcAft>
                <a:spcPts val="1013"/>
              </a:spcAft>
              <a:buSzPct val="45000"/>
              <a:buFont typeface="Arial" charset="0"/>
              <a:buNone/>
              <a:tabLst>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 pos="10342563" algn="l"/>
              </a:tabLst>
            </a:pPr>
            <a:r>
              <a:rPr lang="en-US" sz="2400" b="1" dirty="0">
                <a:solidFill>
                  <a:srgbClr val="000000"/>
                </a:solidFill>
              </a:rPr>
              <a:t>	</a:t>
            </a:r>
            <a:r>
              <a:rPr lang="en-US" sz="2400" b="1" dirty="0" smtClean="0">
                <a:solidFill>
                  <a:srgbClr val="000000"/>
                </a:solidFill>
              </a:rPr>
              <a:t>Organizational </a:t>
            </a:r>
            <a:r>
              <a:rPr lang="en-US" sz="2400" b="1" dirty="0">
                <a:solidFill>
                  <a:srgbClr val="000000"/>
                </a:solidFill>
              </a:rPr>
              <a:t>objectives and policies</a:t>
            </a:r>
          </a:p>
          <a:p>
            <a:pPr marL="457200" indent="-454025" hangingPunct="1">
              <a:lnSpc>
                <a:spcPct val="100000"/>
              </a:lnSpc>
              <a:spcAft>
                <a:spcPts val="1013"/>
              </a:spcAft>
              <a:buSzPct val="45000"/>
              <a:buFont typeface="Arial" charset="0"/>
              <a:buNone/>
              <a:tabLst>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 pos="10342563" algn="l"/>
              </a:tabLst>
            </a:pPr>
            <a:r>
              <a:rPr lang="en-US" sz="2000" b="1" dirty="0" smtClean="0">
                <a:solidFill>
                  <a:srgbClr val="000000"/>
                </a:solidFill>
              </a:rPr>
              <a:t>	Organizational </a:t>
            </a:r>
            <a:r>
              <a:rPr lang="en-US" sz="2000" b="1" dirty="0">
                <a:solidFill>
                  <a:srgbClr val="000000"/>
                </a:solidFill>
              </a:rPr>
              <a:t>objectives determine objectives of HR plan</a:t>
            </a:r>
          </a:p>
          <a:p>
            <a:pPr marL="457200" indent="-454025" hangingPunct="1">
              <a:lnSpc>
                <a:spcPct val="100000"/>
              </a:lnSpc>
              <a:spcAft>
                <a:spcPts val="1013"/>
              </a:spcAft>
              <a:buSzPct val="45000"/>
              <a:buFont typeface="Arial" charset="0"/>
              <a:buAutoNum type="arabicPeriod"/>
              <a:tabLst>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 pos="10342563" algn="l"/>
              </a:tabLst>
            </a:pPr>
            <a:r>
              <a:rPr lang="en-US" sz="2000" b="1" dirty="0">
                <a:solidFill>
                  <a:srgbClr val="000000"/>
                </a:solidFill>
              </a:rPr>
              <a:t>Are vacancies to be filled through promotions?</a:t>
            </a:r>
          </a:p>
          <a:p>
            <a:pPr marL="457200" indent="-454025" hangingPunct="1">
              <a:lnSpc>
                <a:spcPct val="100000"/>
              </a:lnSpc>
              <a:spcAft>
                <a:spcPts val="1013"/>
              </a:spcAft>
              <a:buSzPct val="45000"/>
              <a:buFont typeface="Arial" charset="0"/>
              <a:buAutoNum type="arabicPeriod"/>
              <a:tabLst>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 pos="10342563" algn="l"/>
              </a:tabLst>
            </a:pPr>
            <a:r>
              <a:rPr lang="en-US" sz="2000" b="1" dirty="0">
                <a:solidFill>
                  <a:srgbClr val="000000"/>
                </a:solidFill>
              </a:rPr>
              <a:t>How to implement downsizing plan?</a:t>
            </a:r>
          </a:p>
          <a:p>
            <a:pPr marL="457200" indent="-454025" hangingPunct="1">
              <a:lnSpc>
                <a:spcPct val="100000"/>
              </a:lnSpc>
              <a:spcAft>
                <a:spcPts val="1013"/>
              </a:spcAft>
              <a:buSzPct val="45000"/>
              <a:buFont typeface="Arial" charset="0"/>
              <a:buAutoNum type="arabicPeriod"/>
              <a:tabLst>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 pos="10342563" algn="l"/>
              </a:tabLst>
            </a:pPr>
            <a:r>
              <a:rPr lang="en-US" sz="2000" b="1" dirty="0">
                <a:solidFill>
                  <a:srgbClr val="000000"/>
                </a:solidFill>
              </a:rPr>
              <a:t>How to ensure availability of adaptive and flexible work environment</a:t>
            </a:r>
          </a:p>
          <a:p>
            <a:pPr marL="457200" indent="-454025" hangingPunct="1">
              <a:lnSpc>
                <a:spcPct val="100000"/>
              </a:lnSpc>
              <a:spcAft>
                <a:spcPts val="1013"/>
              </a:spcAft>
              <a:buSzPct val="45000"/>
              <a:buFont typeface="Arial" charset="0"/>
              <a:buNone/>
              <a:tabLst>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 pos="10342563" algn="l"/>
              </a:tabLst>
            </a:pPr>
            <a:endParaRPr lang="en-US" sz="2400" b="1" dirty="0">
              <a:solidFill>
                <a:srgbClr val="000000"/>
              </a:solidFill>
            </a:endParaRPr>
          </a:p>
          <a:p>
            <a:pPr marL="457200" indent="-454025" hangingPunct="1">
              <a:lnSpc>
                <a:spcPct val="150000"/>
              </a:lnSpc>
              <a:spcBef>
                <a:spcPts val="638"/>
              </a:spcBef>
              <a:spcAft>
                <a:spcPts val="1425"/>
              </a:spcAft>
              <a:buClrTx/>
              <a:buFontTx/>
              <a:buNone/>
              <a:tabLst>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 pos="10342563" algn="l"/>
              </a:tabLst>
            </a:pPr>
            <a:endParaRPr lang="en-US" sz="2400" b="1"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xfrm>
            <a:off x="457200" y="274638"/>
            <a:ext cx="8229600" cy="1282700"/>
          </a:xfrm>
          <a:ln/>
        </p:spPr>
        <p:txBody>
          <a:bodyPr/>
          <a:lstStyle/>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dirty="0">
                <a:latin typeface="Arial" charset="0"/>
              </a:rPr>
              <a:t>THE PLANNING PROCESS</a:t>
            </a:r>
          </a:p>
        </p:txBody>
      </p:sp>
      <p:sp>
        <p:nvSpPr>
          <p:cNvPr id="22530" name="Text Box 2"/>
          <p:cNvSpPr txBox="1">
            <a:spLocks noChangeArrowheads="1"/>
          </p:cNvSpPr>
          <p:nvPr/>
        </p:nvSpPr>
        <p:spPr bwMode="auto">
          <a:xfrm>
            <a:off x="457200" y="1143000"/>
            <a:ext cx="8229600" cy="5697538"/>
          </a:xfrm>
          <a:prstGeom prst="rect">
            <a:avLst/>
          </a:prstGeom>
          <a:noFill/>
          <a:ln w="9525">
            <a:noFill/>
            <a:round/>
            <a:headEnd/>
            <a:tailEnd/>
          </a:ln>
          <a:effectLst/>
        </p:spPr>
        <p:txBody>
          <a:bodyPr tIns="91440"/>
          <a:lstStyle/>
          <a:p>
            <a:pPr marL="1198563" lvl="1" indent="-1198563" hangingPunct="1">
              <a:lnSpc>
                <a:spcPct val="100000"/>
              </a:lnSpc>
              <a:spcAft>
                <a:spcPts val="1013"/>
              </a:spcAft>
              <a:tabLst>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 pos="10342563" algn="l"/>
              </a:tabLst>
            </a:pPr>
            <a:r>
              <a:rPr lang="en-US" sz="2400" b="1" dirty="0">
                <a:solidFill>
                  <a:srgbClr val="000000"/>
                </a:solidFill>
              </a:rPr>
              <a:t>HR Demand Forecast</a:t>
            </a:r>
          </a:p>
          <a:p>
            <a:pPr marL="231775" lvl="1" indent="-231775" hangingPunct="1">
              <a:lnSpc>
                <a:spcPct val="100000"/>
              </a:lnSpc>
              <a:spcAft>
                <a:spcPts val="438"/>
              </a:spcAft>
              <a:buFont typeface="Arial" pitchFamily="34" charset="0"/>
              <a:buChar char="•"/>
              <a:tabLst>
                <a:tab pos="74771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 pos="10342563" algn="l"/>
              </a:tabLst>
            </a:pPr>
            <a:r>
              <a:rPr lang="en-US" sz="2000" b="1" dirty="0">
                <a:solidFill>
                  <a:srgbClr val="000000"/>
                </a:solidFill>
              </a:rPr>
              <a:t>The process of estimating organization's quantity and </a:t>
            </a:r>
            <a:r>
              <a:rPr lang="en-US" sz="2000" b="1" dirty="0" smtClean="0">
                <a:solidFill>
                  <a:srgbClr val="000000"/>
                </a:solidFill>
              </a:rPr>
              <a:t>quality</a:t>
            </a:r>
          </a:p>
          <a:p>
            <a:pPr marL="231775" lvl="1" indent="-231775" hangingPunct="1">
              <a:lnSpc>
                <a:spcPct val="100000"/>
              </a:lnSpc>
              <a:spcAft>
                <a:spcPts val="438"/>
              </a:spcAft>
              <a:tabLst>
                <a:tab pos="74771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 pos="10342563" algn="l"/>
              </a:tabLst>
            </a:pPr>
            <a:r>
              <a:rPr lang="en-US" sz="2000" b="1" dirty="0" smtClean="0">
                <a:solidFill>
                  <a:srgbClr val="000000"/>
                </a:solidFill>
              </a:rPr>
              <a:t>	of </a:t>
            </a:r>
            <a:r>
              <a:rPr lang="en-US" sz="2000" b="1" dirty="0">
                <a:solidFill>
                  <a:srgbClr val="000000"/>
                </a:solidFill>
              </a:rPr>
              <a:t>future workforce</a:t>
            </a:r>
          </a:p>
          <a:p>
            <a:pPr marL="231775" lvl="1" indent="-231775" hangingPunct="1">
              <a:lnSpc>
                <a:spcPct val="100000"/>
              </a:lnSpc>
              <a:spcAft>
                <a:spcPts val="438"/>
              </a:spcAft>
              <a:buFont typeface="Arial" pitchFamily="34" charset="0"/>
              <a:buChar char="•"/>
              <a:tabLst>
                <a:tab pos="74771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 pos="10342563" algn="l"/>
              </a:tabLst>
            </a:pPr>
            <a:r>
              <a:rPr lang="en-US" sz="2000" b="1" dirty="0">
                <a:solidFill>
                  <a:srgbClr val="000000"/>
                </a:solidFill>
              </a:rPr>
              <a:t>In manufacturing concern estimated sale volume </a:t>
            </a:r>
            <a:r>
              <a:rPr lang="en-US" sz="2000" b="1" dirty="0" smtClean="0">
                <a:solidFill>
                  <a:srgbClr val="000000"/>
                </a:solidFill>
              </a:rPr>
              <a:t>converted</a:t>
            </a:r>
          </a:p>
          <a:p>
            <a:pPr marL="231775" lvl="1" indent="-231775" hangingPunct="1">
              <a:lnSpc>
                <a:spcPct val="100000"/>
              </a:lnSpc>
              <a:spcAft>
                <a:spcPts val="438"/>
              </a:spcAft>
              <a:tabLst>
                <a:tab pos="74771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 pos="10342563" algn="l"/>
              </a:tabLst>
            </a:pPr>
            <a:r>
              <a:rPr lang="en-US" sz="2000" b="1" dirty="0" smtClean="0">
                <a:solidFill>
                  <a:srgbClr val="000000"/>
                </a:solidFill>
              </a:rPr>
              <a:t>	into </a:t>
            </a:r>
            <a:r>
              <a:rPr lang="en-US" sz="2000" b="1" dirty="0">
                <a:solidFill>
                  <a:srgbClr val="000000"/>
                </a:solidFill>
              </a:rPr>
              <a:t>production plan that gives idea of working </a:t>
            </a:r>
            <a:r>
              <a:rPr lang="en-US" sz="2000" b="1" dirty="0" smtClean="0">
                <a:solidFill>
                  <a:srgbClr val="000000"/>
                </a:solidFill>
              </a:rPr>
              <a:t>hours/number</a:t>
            </a:r>
          </a:p>
          <a:p>
            <a:pPr marL="231775" lvl="1" indent="-231775" hangingPunct="1">
              <a:lnSpc>
                <a:spcPct val="100000"/>
              </a:lnSpc>
              <a:spcAft>
                <a:spcPts val="438"/>
              </a:spcAft>
              <a:tabLst>
                <a:tab pos="74771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 pos="10342563" algn="l"/>
              </a:tabLst>
            </a:pPr>
            <a:r>
              <a:rPr lang="en-US" sz="2000" b="1" dirty="0" smtClean="0">
                <a:solidFill>
                  <a:srgbClr val="000000"/>
                </a:solidFill>
              </a:rPr>
              <a:t>	of </a:t>
            </a:r>
            <a:r>
              <a:rPr lang="en-US" sz="2000" b="1" dirty="0">
                <a:solidFill>
                  <a:srgbClr val="000000"/>
                </a:solidFill>
              </a:rPr>
              <a:t>workers</a:t>
            </a:r>
          </a:p>
          <a:p>
            <a:pPr marL="231775" lvl="1" indent="-231775" hangingPunct="1">
              <a:lnSpc>
                <a:spcPct val="100000"/>
              </a:lnSpc>
              <a:spcAft>
                <a:spcPts val="438"/>
              </a:spcAft>
              <a:buFont typeface="Arial" pitchFamily="34" charset="0"/>
              <a:buChar char="•"/>
              <a:tabLst>
                <a:tab pos="74771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 pos="10342563" algn="l"/>
              </a:tabLst>
            </a:pPr>
            <a:r>
              <a:rPr lang="en-US" sz="2000" b="1" dirty="0">
                <a:solidFill>
                  <a:srgbClr val="000000"/>
                </a:solidFill>
              </a:rPr>
              <a:t>HR demand forecast must consider both internal (</a:t>
            </a:r>
            <a:r>
              <a:rPr lang="en-US" sz="2000" b="1" dirty="0" smtClean="0">
                <a:solidFill>
                  <a:srgbClr val="000000"/>
                </a:solidFill>
              </a:rPr>
              <a:t>budget</a:t>
            </a:r>
          </a:p>
          <a:p>
            <a:pPr marL="231775" lvl="1" indent="-231775" hangingPunct="1">
              <a:lnSpc>
                <a:spcPct val="100000"/>
              </a:lnSpc>
              <a:spcAft>
                <a:spcPts val="438"/>
              </a:spcAft>
              <a:tabLst>
                <a:tab pos="74771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 pos="10342563" algn="l"/>
              </a:tabLst>
            </a:pPr>
            <a:r>
              <a:rPr lang="en-US" sz="2000" b="1" dirty="0" smtClean="0">
                <a:solidFill>
                  <a:srgbClr val="000000"/>
                </a:solidFill>
              </a:rPr>
              <a:t>	constraints</a:t>
            </a:r>
            <a:r>
              <a:rPr lang="en-US" sz="2000" b="1" dirty="0">
                <a:solidFill>
                  <a:srgbClr val="000000"/>
                </a:solidFill>
              </a:rPr>
              <a:t>, production level, new products and </a:t>
            </a:r>
            <a:r>
              <a:rPr lang="en-US" sz="2000" b="1" dirty="0" smtClean="0">
                <a:solidFill>
                  <a:srgbClr val="000000"/>
                </a:solidFill>
              </a:rPr>
              <a:t>services,</a:t>
            </a:r>
          </a:p>
          <a:p>
            <a:pPr marL="231775" lvl="1" indent="-231775" hangingPunct="1">
              <a:lnSpc>
                <a:spcPct val="100000"/>
              </a:lnSpc>
              <a:spcAft>
                <a:spcPts val="438"/>
              </a:spcAft>
              <a:tabLst>
                <a:tab pos="74771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 pos="10342563" algn="l"/>
              </a:tabLst>
            </a:pPr>
            <a:r>
              <a:rPr lang="en-US" sz="2000" b="1" dirty="0" smtClean="0">
                <a:solidFill>
                  <a:srgbClr val="000000"/>
                </a:solidFill>
              </a:rPr>
              <a:t>	employment </a:t>
            </a:r>
            <a:r>
              <a:rPr lang="en-US" sz="2000" b="1" dirty="0">
                <a:solidFill>
                  <a:srgbClr val="000000"/>
                </a:solidFill>
              </a:rPr>
              <a:t>policy etc.)  and external factors (local and </a:t>
            </a:r>
            <a:r>
              <a:rPr lang="en-US" sz="2000" b="1" dirty="0" smtClean="0">
                <a:solidFill>
                  <a:srgbClr val="000000"/>
                </a:solidFill>
              </a:rPr>
              <a:t>global</a:t>
            </a:r>
          </a:p>
          <a:p>
            <a:pPr marL="231775" lvl="1" indent="-231775" hangingPunct="1">
              <a:lnSpc>
                <a:spcPct val="100000"/>
              </a:lnSpc>
              <a:spcAft>
                <a:spcPts val="438"/>
              </a:spcAft>
              <a:tabLst>
                <a:tab pos="74771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 pos="10342563" algn="l"/>
              </a:tabLst>
            </a:pPr>
            <a:r>
              <a:rPr lang="en-US" sz="2000" b="1" dirty="0" smtClean="0">
                <a:solidFill>
                  <a:srgbClr val="000000"/>
                </a:solidFill>
              </a:rPr>
              <a:t>	competition</a:t>
            </a:r>
            <a:r>
              <a:rPr lang="en-US" sz="2000" b="1" dirty="0">
                <a:solidFill>
                  <a:srgbClr val="000000"/>
                </a:solidFill>
              </a:rPr>
              <a:t>, economy, political and legal conditions etc.)</a:t>
            </a:r>
          </a:p>
          <a:p>
            <a:pPr marL="1198563" lvl="1" indent="-736600" hangingPunct="1">
              <a:lnSpc>
                <a:spcPct val="100000"/>
              </a:lnSpc>
              <a:spcAft>
                <a:spcPts val="438"/>
              </a:spcAft>
              <a:tabLst>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 pos="10342563" algn="l"/>
              </a:tabLst>
            </a:pPr>
            <a:r>
              <a:rPr lang="en-US" sz="2000" b="1" u="sng" dirty="0">
                <a:solidFill>
                  <a:srgbClr val="000000"/>
                </a:solidFill>
              </a:rPr>
              <a:t>HR demand forecast help to </a:t>
            </a:r>
          </a:p>
          <a:p>
            <a:pPr marL="1198563" lvl="1" indent="-736600" hangingPunct="1">
              <a:lnSpc>
                <a:spcPct val="100000"/>
              </a:lnSpc>
              <a:spcAft>
                <a:spcPts val="438"/>
              </a:spcAft>
              <a:tabLst>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 pos="10342563" algn="l"/>
              </a:tabLst>
            </a:pPr>
            <a:r>
              <a:rPr lang="en-US" sz="2000" b="1" dirty="0" smtClean="0">
                <a:solidFill>
                  <a:srgbClr val="000000"/>
                </a:solidFill>
              </a:rPr>
              <a:t>1) quantify </a:t>
            </a:r>
            <a:r>
              <a:rPr lang="en-US" sz="2000" b="1" dirty="0">
                <a:solidFill>
                  <a:srgbClr val="000000"/>
                </a:solidFill>
              </a:rPr>
              <a:t>the jobs required to produce number of goods </a:t>
            </a:r>
            <a:r>
              <a:rPr lang="en-US" sz="2000" b="1" dirty="0" smtClean="0">
                <a:solidFill>
                  <a:srgbClr val="000000"/>
                </a:solidFill>
              </a:rPr>
              <a:t>or</a:t>
            </a:r>
          </a:p>
          <a:p>
            <a:pPr marL="1198563" lvl="1" indent="-736600" hangingPunct="1">
              <a:lnSpc>
                <a:spcPct val="100000"/>
              </a:lnSpc>
              <a:spcAft>
                <a:spcPts val="438"/>
              </a:spcAft>
              <a:tabLst>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 pos="10342563" algn="l"/>
              </a:tabLst>
            </a:pPr>
            <a:r>
              <a:rPr lang="en-US" sz="2000" b="1" dirty="0" smtClean="0">
                <a:solidFill>
                  <a:srgbClr val="000000"/>
                </a:solidFill>
              </a:rPr>
              <a:t>offering </a:t>
            </a:r>
            <a:r>
              <a:rPr lang="en-US" sz="2000" b="1" dirty="0">
                <a:solidFill>
                  <a:srgbClr val="000000"/>
                </a:solidFill>
              </a:rPr>
              <a:t>service 2) identify desirable staff mix 3) </a:t>
            </a:r>
            <a:r>
              <a:rPr lang="en-US" sz="2000" b="1" dirty="0" smtClean="0">
                <a:solidFill>
                  <a:srgbClr val="000000"/>
                </a:solidFill>
              </a:rPr>
              <a:t>determine</a:t>
            </a:r>
          </a:p>
          <a:p>
            <a:pPr marL="1198563" lvl="1" indent="-736600" hangingPunct="1">
              <a:lnSpc>
                <a:spcPct val="100000"/>
              </a:lnSpc>
              <a:spcAft>
                <a:spcPts val="438"/>
              </a:spcAft>
              <a:tabLst>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 pos="10342563" algn="l"/>
              </a:tabLst>
            </a:pPr>
            <a:r>
              <a:rPr lang="en-US" sz="2000" b="1" dirty="0" smtClean="0">
                <a:solidFill>
                  <a:srgbClr val="000000"/>
                </a:solidFill>
              </a:rPr>
              <a:t>appropriate </a:t>
            </a:r>
            <a:r>
              <a:rPr lang="en-US" sz="2000" b="1" dirty="0">
                <a:solidFill>
                  <a:srgbClr val="000000"/>
                </a:solidFill>
              </a:rPr>
              <a:t>level of staff in each department 4) </a:t>
            </a:r>
            <a:r>
              <a:rPr lang="en-US" sz="2000" b="1" dirty="0" smtClean="0">
                <a:solidFill>
                  <a:srgbClr val="000000"/>
                </a:solidFill>
              </a:rPr>
              <a:t>prevent</a:t>
            </a:r>
          </a:p>
          <a:p>
            <a:pPr marL="1198563" lvl="1" indent="-736600" hangingPunct="1">
              <a:lnSpc>
                <a:spcPct val="100000"/>
              </a:lnSpc>
              <a:spcAft>
                <a:spcPts val="438"/>
              </a:spcAft>
              <a:tabLst>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 pos="9885363" algn="l"/>
                <a:tab pos="10342563" algn="l"/>
              </a:tabLst>
            </a:pPr>
            <a:r>
              <a:rPr lang="en-US" sz="2000" b="1" dirty="0" smtClean="0">
                <a:solidFill>
                  <a:srgbClr val="000000"/>
                </a:solidFill>
              </a:rPr>
              <a:t>shortages </a:t>
            </a:r>
            <a:r>
              <a:rPr lang="en-US" sz="2000" b="1" dirty="0">
                <a:solidFill>
                  <a:srgbClr val="000000"/>
                </a:solidFill>
              </a:rPr>
              <a:t>5) monitor compliance</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Grp="1" noChangeArrowheads="1"/>
          </p:cNvSpPr>
          <p:nvPr>
            <p:ph type="title"/>
          </p:nvPr>
        </p:nvSpPr>
        <p:spPr>
          <a:xfrm>
            <a:off x="457200" y="274638"/>
            <a:ext cx="8226425" cy="1277937"/>
          </a:xfrm>
          <a:ln/>
        </p:spPr>
        <p:txBody>
          <a:bodyP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600" b="1">
                <a:latin typeface="Arial" charset="0"/>
              </a:rPr>
              <a:t>Forecasting Techniques </a:t>
            </a:r>
          </a:p>
        </p:txBody>
      </p:sp>
      <p:sp>
        <p:nvSpPr>
          <p:cNvPr id="23554" name="Rectangle 2"/>
          <p:cNvSpPr>
            <a:spLocks noGrp="1" noChangeArrowheads="1"/>
          </p:cNvSpPr>
          <p:nvPr>
            <p:ph type="body" idx="1"/>
          </p:nvPr>
        </p:nvSpPr>
        <p:spPr>
          <a:xfrm>
            <a:off x="457200" y="744538"/>
            <a:ext cx="8226425" cy="6176962"/>
          </a:xfrm>
          <a:ln/>
        </p:spPr>
        <p:txBody>
          <a:bodyPr/>
          <a:lstStyle/>
          <a:p>
            <a:pPr indent="-341313">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b="1" dirty="0">
                <a:latin typeface="Arial" charset="0"/>
              </a:rPr>
              <a:t>Managerial Judgments</a:t>
            </a:r>
          </a:p>
          <a:p>
            <a:pPr indent="-341313">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000" b="1" dirty="0">
                <a:latin typeface="Arial" charset="0"/>
              </a:rPr>
              <a:t>Managers brainstorm and decide the future demand</a:t>
            </a:r>
          </a:p>
          <a:p>
            <a:pPr indent="-341313">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000" b="1" dirty="0">
                <a:latin typeface="Arial" charset="0"/>
              </a:rPr>
              <a:t>In bottom up approach line managers submit their future demands </a:t>
            </a:r>
          </a:p>
          <a:p>
            <a:pPr indent="-341313">
              <a:lnSpc>
                <a:spcPct val="100000"/>
              </a:lnSpc>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000" b="1" dirty="0">
                <a:latin typeface="Arial" charset="0"/>
              </a:rPr>
              <a:t>In  top down approach top management decides company's </a:t>
            </a:r>
            <a:r>
              <a:rPr lang="en-US" sz="2000" b="1" dirty="0" smtClean="0">
                <a:latin typeface="Arial" charset="0"/>
              </a:rPr>
              <a:t>and departments </a:t>
            </a:r>
            <a:r>
              <a:rPr lang="en-US" sz="2000" b="1" dirty="0">
                <a:latin typeface="Arial" charset="0"/>
              </a:rPr>
              <a:t>future workforce demand </a:t>
            </a:r>
          </a:p>
          <a:p>
            <a:pPr indent="-341313">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b="1" dirty="0">
                <a:latin typeface="Arial" charset="0"/>
              </a:rPr>
              <a:t>Ratio Trend Analysis</a:t>
            </a:r>
          </a:p>
          <a:p>
            <a:pPr indent="-341313">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000" b="1" dirty="0">
                <a:latin typeface="Arial" charset="0"/>
              </a:rPr>
              <a:t>Quick and easy way to forecast demand</a:t>
            </a:r>
          </a:p>
          <a:p>
            <a:pPr indent="-341313">
              <a:lnSpc>
                <a:spcPct val="100000"/>
              </a:lnSpc>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000" b="1" dirty="0">
                <a:latin typeface="Arial" charset="0"/>
              </a:rPr>
              <a:t>Past ratio between sales volume and number of workers </a:t>
            </a:r>
            <a:r>
              <a:rPr lang="en-US" sz="2000" b="1" dirty="0" smtClean="0">
                <a:latin typeface="Arial" charset="0"/>
              </a:rPr>
              <a:t>are reviewed to </a:t>
            </a:r>
            <a:r>
              <a:rPr lang="en-US" sz="2000" b="1" dirty="0">
                <a:latin typeface="Arial" charset="0"/>
              </a:rPr>
              <a:t>determine future demands</a:t>
            </a:r>
          </a:p>
          <a:p>
            <a:pPr indent="-341313">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b="1" dirty="0">
                <a:latin typeface="Arial" charset="0"/>
              </a:rPr>
              <a:t>Regression Analysis</a:t>
            </a:r>
          </a:p>
          <a:p>
            <a:pPr indent="-341313">
              <a:lnSpc>
                <a:spcPct val="100000"/>
              </a:lnSpc>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000" b="1" dirty="0">
                <a:latin typeface="Arial" charset="0"/>
              </a:rPr>
              <a:t>Statistical analysis technique that depicts the </a:t>
            </a:r>
            <a:r>
              <a:rPr lang="en-US" sz="2000" b="1" dirty="0" smtClean="0">
                <a:latin typeface="Arial" charset="0"/>
              </a:rPr>
              <a:t>relationship between </a:t>
            </a:r>
            <a:r>
              <a:rPr lang="en-US" sz="2000" b="1" dirty="0">
                <a:latin typeface="Arial" charset="0"/>
              </a:rPr>
              <a:t>sales volume and workforce size </a:t>
            </a:r>
          </a:p>
          <a:p>
            <a:pPr indent="-341313">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400" b="1" dirty="0">
              <a:latin typeface="Arial"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xfrm>
            <a:off x="457200" y="274638"/>
            <a:ext cx="8226425" cy="1187450"/>
          </a:xfrm>
          <a:ln/>
        </p:spPr>
        <p:txBody>
          <a:bodyPr/>
          <a:lstStyle/>
          <a:p>
            <a:endParaRPr lang="en-US"/>
          </a:p>
        </p:txBody>
      </p:sp>
      <p:sp>
        <p:nvSpPr>
          <p:cNvPr id="24578" name="Rectangle 2"/>
          <p:cNvSpPr>
            <a:spLocks noGrp="1" noChangeArrowheads="1"/>
          </p:cNvSpPr>
          <p:nvPr>
            <p:ph type="body" idx="1"/>
          </p:nvPr>
        </p:nvSpPr>
        <p:spPr>
          <a:xfrm>
            <a:off x="457200" y="1600200"/>
            <a:ext cx="8226425" cy="4570413"/>
          </a:xfrm>
          <a:ln/>
        </p:spPr>
        <p:txBody>
          <a:bodyPr/>
          <a:lstStyle/>
          <a:p>
            <a:pPr indent="-341313">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200" b="1" dirty="0">
                <a:latin typeface="Arial" charset="0"/>
              </a:rPr>
              <a:t>Workforce Study Techniques</a:t>
            </a:r>
          </a:p>
          <a:p>
            <a:pPr indent="-341313">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200" b="1" dirty="0">
                <a:latin typeface="Arial" charset="0"/>
              </a:rPr>
              <a:t>Calculation of amount of </a:t>
            </a:r>
            <a:r>
              <a:rPr lang="en-US" sz="2200" b="1" dirty="0" err="1">
                <a:latin typeface="Arial" charset="0"/>
              </a:rPr>
              <a:t>labour</a:t>
            </a:r>
            <a:r>
              <a:rPr lang="en-US" sz="2200" b="1" dirty="0">
                <a:latin typeface="Arial" charset="0"/>
              </a:rPr>
              <a:t> required by determining length of operations and units of production </a:t>
            </a:r>
          </a:p>
          <a:p>
            <a:pPr indent="-341313">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000" b="1" dirty="0">
                <a:latin typeface="Arial" charset="0"/>
              </a:rPr>
              <a:t>Planned output for next year 			20,000 unit</a:t>
            </a:r>
          </a:p>
          <a:p>
            <a:pPr indent="-341313">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000" b="1" dirty="0">
                <a:latin typeface="Arial" charset="0"/>
              </a:rPr>
              <a:t>Standard hours per unit				5</a:t>
            </a:r>
          </a:p>
          <a:p>
            <a:pPr indent="-341313">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000" b="1" dirty="0">
                <a:latin typeface="Arial" charset="0"/>
              </a:rPr>
              <a:t>Planned hours for the year			100,000</a:t>
            </a:r>
          </a:p>
          <a:p>
            <a:pPr indent="-341313">
              <a:lnSpc>
                <a:spcPct val="100000"/>
              </a:lnSpc>
              <a:spcAft>
                <a:spcPct val="0"/>
              </a:spcAft>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000" b="1" dirty="0">
                <a:latin typeface="Arial" charset="0"/>
              </a:rPr>
              <a:t>Productive hours per man				2,000</a:t>
            </a:r>
          </a:p>
          <a:p>
            <a:pPr indent="-341313">
              <a:lnSpc>
                <a:spcPct val="100000"/>
              </a:lnSpc>
              <a:spcAft>
                <a:spcPct val="0"/>
              </a:spcAft>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000" b="1" dirty="0">
                <a:latin typeface="Arial" charset="0"/>
              </a:rPr>
              <a:t>(allowing normal overtime, absenteeism and idle time)</a:t>
            </a:r>
          </a:p>
          <a:p>
            <a:pPr indent="-341313">
              <a:lnSpc>
                <a:spcPct val="100000"/>
              </a:lnSpc>
              <a:spcAft>
                <a:spcPct val="0"/>
              </a:spcAft>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000" b="1" dirty="0">
                <a:latin typeface="Arial" charset="0"/>
              </a:rPr>
              <a:t>Number of direct </a:t>
            </a:r>
            <a:r>
              <a:rPr lang="en-US" sz="2000" b="1" dirty="0" err="1">
                <a:latin typeface="Arial" charset="0"/>
              </a:rPr>
              <a:t>labour</a:t>
            </a:r>
            <a:r>
              <a:rPr lang="en-US" sz="2000" b="1" dirty="0">
                <a:latin typeface="Arial" charset="0"/>
              </a:rPr>
              <a:t> required		50</a:t>
            </a:r>
          </a:p>
          <a:p>
            <a:pPr indent="-341313">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000" b="1" dirty="0">
              <a:latin typeface="Arial" charset="0"/>
            </a:endParaRPr>
          </a:p>
        </p:txBody>
      </p:sp>
      <p:sp>
        <p:nvSpPr>
          <p:cNvPr id="24579" name="Text Box 3"/>
          <p:cNvSpPr txBox="1">
            <a:spLocks noChangeArrowheads="1"/>
          </p:cNvSpPr>
          <p:nvPr/>
        </p:nvSpPr>
        <p:spPr bwMode="auto">
          <a:xfrm>
            <a:off x="457200" y="274638"/>
            <a:ext cx="8226425" cy="1277937"/>
          </a:xfrm>
          <a:prstGeom prst="rect">
            <a:avLst/>
          </a:prstGeom>
          <a:noFill/>
          <a:ln w="9525">
            <a:noFill/>
            <a:round/>
            <a:headEnd/>
            <a:tailEnd/>
          </a:ln>
          <a:effectLst/>
        </p:spPr>
        <p:txBody>
          <a:bodyPr tIns="91440"/>
          <a:lstStyle/>
          <a:p>
            <a:pPr algn="ctr" hangingPunct="1">
              <a:lnSpc>
                <a:spcPct val="102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600" b="1">
                <a:solidFill>
                  <a:srgbClr val="000000"/>
                </a:solidFill>
              </a:rPr>
              <a:t>Forecasting Techniques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ChangeArrowheads="1"/>
          </p:cNvSpPr>
          <p:nvPr>
            <p:ph type="title"/>
          </p:nvPr>
        </p:nvSpPr>
        <p:spPr>
          <a:xfrm>
            <a:off x="457200" y="274638"/>
            <a:ext cx="8226425" cy="1187450"/>
          </a:xfrm>
          <a:ln/>
        </p:spPr>
        <p:txBody>
          <a:bodyPr/>
          <a:lstStyle/>
          <a:p>
            <a:endParaRPr lang="en-US"/>
          </a:p>
        </p:txBody>
      </p:sp>
      <p:sp>
        <p:nvSpPr>
          <p:cNvPr id="25602" name="Rectangle 2"/>
          <p:cNvSpPr>
            <a:spLocks noGrp="1" noChangeArrowheads="1"/>
          </p:cNvSpPr>
          <p:nvPr>
            <p:ph type="body" idx="1"/>
          </p:nvPr>
        </p:nvSpPr>
        <p:spPr>
          <a:xfrm>
            <a:off x="457200" y="1143000"/>
            <a:ext cx="8226425" cy="5957888"/>
          </a:xfrm>
          <a:ln/>
        </p:spPr>
        <p:txBody>
          <a:bodyPr/>
          <a:lstStyle/>
          <a:p>
            <a:pPr indent="-341313">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200" b="1" dirty="0">
                <a:latin typeface="Arial" charset="0"/>
              </a:rPr>
              <a:t>Delphi Technique </a:t>
            </a:r>
          </a:p>
          <a:p>
            <a:pPr indent="-341313">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000" b="1" dirty="0">
                <a:latin typeface="Arial" charset="0"/>
              </a:rPr>
              <a:t>Experts estimated HR needs</a:t>
            </a:r>
          </a:p>
          <a:p>
            <a:pPr indent="-341313">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000" b="1" dirty="0">
                <a:latin typeface="Arial" charset="0"/>
              </a:rPr>
              <a:t>The responses are summarized and then send again to experts for further processing</a:t>
            </a:r>
          </a:p>
          <a:p>
            <a:pPr indent="-341313">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000" b="1" dirty="0">
                <a:latin typeface="Arial" charset="0"/>
              </a:rPr>
              <a:t>The process continues till consensus reach or opinion begins to match</a:t>
            </a:r>
          </a:p>
          <a:p>
            <a:pPr indent="-341313">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000" b="1" dirty="0">
                <a:latin typeface="Arial" charset="0"/>
              </a:rPr>
              <a:t>New Venture Analysis</a:t>
            </a:r>
          </a:p>
          <a:p>
            <a:pPr indent="-341313">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000" b="1" dirty="0">
                <a:latin typeface="Arial" charset="0"/>
              </a:rPr>
              <a:t>Useful for new business ventures</a:t>
            </a:r>
          </a:p>
          <a:p>
            <a:pPr indent="-341313">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000" b="1" dirty="0">
                <a:latin typeface="Arial" charset="0"/>
              </a:rPr>
              <a:t>Estimating HR needs based on analysis of existing companies in same business </a:t>
            </a:r>
          </a:p>
          <a:p>
            <a:pPr marL="347663" lvl="1" indent="-347663">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000" b="1" dirty="0">
                <a:latin typeface="Arial" charset="0"/>
              </a:rPr>
              <a:t>For example: Company starting coal </a:t>
            </a:r>
            <a:r>
              <a:rPr lang="en-US" sz="2000" b="1" dirty="0" smtClean="0">
                <a:latin typeface="Arial" charset="0"/>
              </a:rPr>
              <a:t>mine </a:t>
            </a:r>
            <a:r>
              <a:rPr lang="en-US" sz="2000" b="1" dirty="0">
                <a:latin typeface="Arial" charset="0"/>
              </a:rPr>
              <a:t>operation can predict future personnel needs by analyzing the workforce demand of companies operating in industry </a:t>
            </a:r>
          </a:p>
          <a:p>
            <a:pPr indent="-341313">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200" b="1" dirty="0">
              <a:latin typeface="Arial" charset="0"/>
            </a:endParaRPr>
          </a:p>
        </p:txBody>
      </p:sp>
      <p:sp>
        <p:nvSpPr>
          <p:cNvPr id="25603" name="Text Box 3"/>
          <p:cNvSpPr txBox="1">
            <a:spLocks noChangeArrowheads="1"/>
          </p:cNvSpPr>
          <p:nvPr/>
        </p:nvSpPr>
        <p:spPr bwMode="auto">
          <a:xfrm>
            <a:off x="457200" y="274638"/>
            <a:ext cx="8226425" cy="1277937"/>
          </a:xfrm>
          <a:prstGeom prst="rect">
            <a:avLst/>
          </a:prstGeom>
          <a:noFill/>
          <a:ln w="9525">
            <a:noFill/>
            <a:round/>
            <a:headEnd/>
            <a:tailEnd/>
          </a:ln>
          <a:effectLst/>
        </p:spPr>
        <p:txBody>
          <a:bodyPr tIns="91440"/>
          <a:lstStyle/>
          <a:p>
            <a:pPr algn="ctr" hangingPunct="1">
              <a:lnSpc>
                <a:spcPct val="102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600" b="1">
                <a:solidFill>
                  <a:srgbClr val="000000"/>
                </a:solidFill>
              </a:rPr>
              <a:t>Forecasting Techniques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Grp="1" noChangeArrowheads="1"/>
          </p:cNvSpPr>
          <p:nvPr>
            <p:ph type="title"/>
          </p:nvPr>
        </p:nvSpPr>
        <p:spPr>
          <a:xfrm>
            <a:off x="457200" y="274638"/>
            <a:ext cx="8229600" cy="639762"/>
          </a:xfrm>
          <a:ln/>
        </p:spPr>
        <p:txBody>
          <a:bodyPr/>
          <a:lstStyle/>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a:latin typeface="Arial" charset="0"/>
              </a:rPr>
              <a:t>HR SUPPLY FORECAST</a:t>
            </a:r>
          </a:p>
        </p:txBody>
      </p:sp>
      <p:sp>
        <p:nvSpPr>
          <p:cNvPr id="26626" name="Text Box 2"/>
          <p:cNvSpPr txBox="1">
            <a:spLocks noChangeArrowheads="1"/>
          </p:cNvSpPr>
          <p:nvPr/>
        </p:nvSpPr>
        <p:spPr bwMode="auto">
          <a:xfrm>
            <a:off x="457200" y="1050925"/>
            <a:ext cx="8686800" cy="4664075"/>
          </a:xfrm>
          <a:prstGeom prst="rect">
            <a:avLst/>
          </a:prstGeom>
          <a:noFill/>
          <a:ln w="9525">
            <a:noFill/>
            <a:round/>
            <a:headEnd/>
            <a:tailEnd/>
          </a:ln>
          <a:effectLst/>
        </p:spPr>
        <p:txBody>
          <a:bodyPr tIns="91440"/>
          <a:lstStyle/>
          <a:p>
            <a:pPr marL="339725" indent="-339725" hangingPunct="1">
              <a:lnSpc>
                <a:spcPct val="100000"/>
              </a:lnSpc>
              <a:spcAft>
                <a:spcPts val="1425"/>
              </a:spcAft>
              <a:buSzPct val="45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000" b="1" dirty="0">
                <a:solidFill>
                  <a:srgbClr val="000000"/>
                </a:solidFill>
              </a:rPr>
              <a:t>After demand forecast, next step is to consider the availability and ability to procure the required number of workers/employees </a:t>
            </a:r>
          </a:p>
          <a:p>
            <a:pPr marL="339725" indent="-339725" hangingPunct="1">
              <a:lnSpc>
                <a:spcPct val="100000"/>
              </a:lnSpc>
              <a:spcAft>
                <a:spcPts val="1300"/>
              </a:spcAft>
              <a:buSzPct val="45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000" b="1" dirty="0">
                <a:solidFill>
                  <a:srgbClr val="000000"/>
                </a:solidFill>
              </a:rPr>
              <a:t>In supply forecast availability of kind and number of workers from both inside and outside sources are measured  </a:t>
            </a:r>
          </a:p>
          <a:p>
            <a:pPr marL="339725" indent="-339725" hangingPunct="1">
              <a:lnSpc>
                <a:spcPct val="150000"/>
              </a:lnSpc>
              <a:spcAft>
                <a:spcPts val="1425"/>
              </a:spcAft>
              <a:buSzPct val="45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000" b="1" dirty="0">
                <a:solidFill>
                  <a:srgbClr val="000000"/>
                </a:solidFill>
              </a:rPr>
              <a:t>In benefits of supply forecast are </a:t>
            </a:r>
          </a:p>
          <a:p>
            <a:pPr marL="339725" indent="-339725" hangingPunct="1">
              <a:lnSpc>
                <a:spcPct val="150000"/>
              </a:lnSpc>
              <a:spcAft>
                <a:spcPts val="1425"/>
              </a:spcAft>
              <a:buSzPct val="45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000" b="1" dirty="0">
                <a:solidFill>
                  <a:srgbClr val="000000"/>
                </a:solidFill>
              </a:rPr>
              <a:t>1) prevent shortages of employees 2) assess existing staffing level 3) clarify staff mixes for future 4) quantify the positions and people available in future</a:t>
            </a:r>
          </a:p>
          <a:p>
            <a:pPr marL="339725" indent="-339725" hangingPunct="1">
              <a:lnSpc>
                <a:spcPct val="100000"/>
              </a:lnSpc>
              <a:spcAft>
                <a:spcPts val="1425"/>
              </a:spcAft>
              <a:buSzPct val="45000"/>
              <a:buFont typeface="Arial" pitchFamily="34"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000" b="1" dirty="0">
                <a:solidFill>
                  <a:srgbClr val="000000"/>
                </a:solidFill>
              </a:rPr>
              <a:t>HR audit keep records of employee skills and abilities  </a:t>
            </a:r>
          </a:p>
          <a:p>
            <a:pPr marL="339725" indent="-339725" hangingPunct="1">
              <a:lnSpc>
                <a:spcPct val="100000"/>
              </a:lnSpc>
              <a:spcAft>
                <a:spcPts val="1425"/>
              </a:spcAft>
              <a:buSzPct val="45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000" b="1" dirty="0">
                <a:solidFill>
                  <a:srgbClr val="000000"/>
                </a:solidFill>
              </a:rPr>
              <a:t>HR audit of non management staff are called skill inventories and those of managerial staff is called management inventories </a:t>
            </a:r>
          </a:p>
          <a:p>
            <a:pPr marL="339725" indent="-339725" hangingPunct="1">
              <a:lnSpc>
                <a:spcPct val="150000"/>
              </a:lnSpc>
              <a:spcAft>
                <a:spcPts val="1425"/>
              </a:spcAft>
              <a:buClrTx/>
              <a:buFontTx/>
              <a:buNone/>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endParaRPr lang="en-US" sz="2400" b="1"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a:xfrm>
            <a:off x="457200" y="274638"/>
            <a:ext cx="8226425" cy="1277937"/>
          </a:xfrm>
          <a:ln/>
        </p:spPr>
        <p:txBody>
          <a:bodyPr/>
          <a:lstStyle/>
          <a:p>
            <a:endParaRPr lang="en-US"/>
          </a:p>
        </p:txBody>
      </p:sp>
      <p:sp>
        <p:nvSpPr>
          <p:cNvPr id="27650" name="Rectangle 2"/>
          <p:cNvSpPr>
            <a:spLocks noGrp="1" noChangeArrowheads="1"/>
          </p:cNvSpPr>
          <p:nvPr>
            <p:ph type="body" idx="1"/>
          </p:nvPr>
        </p:nvSpPr>
        <p:spPr>
          <a:xfrm>
            <a:off x="457200" y="1600200"/>
            <a:ext cx="8226425" cy="5145088"/>
          </a:xfrm>
          <a:ln/>
        </p:spPr>
        <p:txBody>
          <a:bodyPr/>
          <a:lstStyle/>
          <a:p>
            <a:pPr marL="0" indent="-341313">
              <a:lnSpc>
                <a:spcPct val="100000"/>
              </a:lnSpc>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200" b="1" dirty="0">
                <a:latin typeface="Arial" charset="0"/>
              </a:rPr>
              <a:t>Skill inventories provide information about non </a:t>
            </a:r>
            <a:r>
              <a:rPr lang="en-US" sz="2200" b="1" dirty="0" smtClean="0">
                <a:latin typeface="Arial" charset="0"/>
              </a:rPr>
              <a:t>managers   	and </a:t>
            </a:r>
            <a:r>
              <a:rPr lang="en-US" sz="2200" b="1" dirty="0">
                <a:latin typeface="Arial" charset="0"/>
              </a:rPr>
              <a:t>used for making transfer and promotion decisions</a:t>
            </a:r>
          </a:p>
          <a:p>
            <a:pPr indent="-341313">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200" b="1" dirty="0">
                <a:latin typeface="Arial" charset="0"/>
              </a:rPr>
              <a:t>The seven categories of information included in </a:t>
            </a:r>
            <a:r>
              <a:rPr lang="en-US" sz="2200" b="1" dirty="0" smtClean="0">
                <a:latin typeface="Arial" charset="0"/>
              </a:rPr>
              <a:t>skill inventories </a:t>
            </a:r>
            <a:r>
              <a:rPr lang="en-US" sz="2200" b="1" dirty="0">
                <a:latin typeface="Arial" charset="0"/>
              </a:rPr>
              <a:t>are</a:t>
            </a:r>
          </a:p>
          <a:p>
            <a:pPr indent="-341313">
              <a:lnSpc>
                <a:spcPct val="100000"/>
              </a:lnSpc>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b="1" dirty="0">
                <a:latin typeface="Arial" charset="0"/>
              </a:rPr>
              <a:t>1) Personal data: Age, gender, marital status</a:t>
            </a:r>
          </a:p>
          <a:p>
            <a:pPr indent="-341313">
              <a:lnSpc>
                <a:spcPct val="100000"/>
              </a:lnSpc>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b="1" dirty="0">
                <a:latin typeface="Arial" charset="0"/>
              </a:rPr>
              <a:t>2) Skills: Education level, job experience, training</a:t>
            </a:r>
          </a:p>
          <a:p>
            <a:pPr indent="-341313">
              <a:lnSpc>
                <a:spcPct val="100000"/>
              </a:lnSpc>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b="1" dirty="0">
                <a:latin typeface="Arial" charset="0"/>
              </a:rPr>
              <a:t>3) Special Qualification: Professional bodies membership, achievements</a:t>
            </a:r>
          </a:p>
          <a:p>
            <a:pPr indent="-341313">
              <a:lnSpc>
                <a:spcPct val="100000"/>
              </a:lnSpc>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b="1" dirty="0">
                <a:latin typeface="Arial" charset="0"/>
              </a:rPr>
              <a:t>4) Salary and Job history: various job held, past and present pay</a:t>
            </a:r>
          </a:p>
          <a:p>
            <a:pPr indent="-341313">
              <a:lnSpc>
                <a:spcPct val="100000"/>
              </a:lnSpc>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b="1" dirty="0">
                <a:latin typeface="Arial" charset="0"/>
              </a:rPr>
              <a:t>5) Company date: retirement date and seniority</a:t>
            </a:r>
          </a:p>
          <a:p>
            <a:pPr indent="-341313">
              <a:lnSpc>
                <a:spcPct val="100000"/>
              </a:lnSpc>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b="1" dirty="0">
                <a:latin typeface="Arial" charset="0"/>
              </a:rPr>
              <a:t>6) Capacity of individual: health status, scores on psychological, physical test, and IQ test</a:t>
            </a:r>
          </a:p>
          <a:p>
            <a:pPr indent="-341313">
              <a:lnSpc>
                <a:spcPct val="100000"/>
              </a:lnSpc>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b="1" dirty="0">
                <a:latin typeface="Arial" charset="0"/>
              </a:rPr>
              <a:t>7) Special preference of individual: geographic location, type of job </a:t>
            </a:r>
          </a:p>
        </p:txBody>
      </p:sp>
      <p:sp>
        <p:nvSpPr>
          <p:cNvPr id="27651" name="Text Box 3"/>
          <p:cNvSpPr txBox="1">
            <a:spLocks noChangeArrowheads="1"/>
          </p:cNvSpPr>
          <p:nvPr/>
        </p:nvSpPr>
        <p:spPr bwMode="auto">
          <a:xfrm>
            <a:off x="457200" y="274638"/>
            <a:ext cx="8229600" cy="639762"/>
          </a:xfrm>
          <a:prstGeom prst="rect">
            <a:avLst/>
          </a:prstGeom>
          <a:noFill/>
          <a:ln w="9525">
            <a:noFill/>
            <a:round/>
            <a:headEnd/>
            <a:tailEnd/>
          </a:ln>
          <a:effectLst/>
        </p:spPr>
        <p:txBody>
          <a:bodyPr tIns="91440"/>
          <a:lstStyle/>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a:solidFill>
                  <a:srgbClr val="000000"/>
                </a:solidFill>
              </a:rPr>
              <a:t>HR SUPPLY FORECAST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ChangeArrowheads="1"/>
          </p:cNvSpPr>
          <p:nvPr>
            <p:ph type="title"/>
          </p:nvPr>
        </p:nvSpPr>
        <p:spPr>
          <a:xfrm>
            <a:off x="457200" y="274638"/>
            <a:ext cx="8229600" cy="1282700"/>
          </a:xfrm>
          <a:ln/>
        </p:spPr>
        <p:txBody>
          <a:bodyPr/>
          <a:lstStyle/>
          <a:p>
            <a:pPr algn="ctr">
              <a:lnSpc>
                <a:spcPct val="15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a:latin typeface="Arial" charset="0"/>
              </a:rPr>
              <a:t>MANAGEMENT INVENTORIES</a:t>
            </a:r>
          </a:p>
        </p:txBody>
      </p:sp>
      <p:sp>
        <p:nvSpPr>
          <p:cNvPr id="28674" name="Text Box 2"/>
          <p:cNvSpPr txBox="1">
            <a:spLocks noChangeArrowheads="1"/>
          </p:cNvSpPr>
          <p:nvPr/>
        </p:nvSpPr>
        <p:spPr bwMode="auto">
          <a:xfrm>
            <a:off x="457200" y="685800"/>
            <a:ext cx="8229600" cy="5440363"/>
          </a:xfrm>
          <a:prstGeom prst="rect">
            <a:avLst/>
          </a:prstGeom>
          <a:noFill/>
          <a:ln w="9525">
            <a:noFill/>
            <a:round/>
            <a:headEnd/>
            <a:tailEnd/>
          </a:ln>
          <a:effectLst/>
        </p:spPr>
        <p:txBody>
          <a:bodyPr tIns="91440"/>
          <a:lstStyle/>
          <a:p>
            <a:pPr marL="339725" indent="-339725" hangingPunct="1">
              <a:lnSpc>
                <a:spcPct val="150000"/>
              </a:lnSpc>
              <a:spcAft>
                <a:spcPts val="1425"/>
              </a:spcAft>
              <a:buSzPct val="45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b="1" dirty="0">
                <a:solidFill>
                  <a:srgbClr val="000000"/>
                </a:solidFill>
              </a:rPr>
              <a:t>The information on management inventories include following details </a:t>
            </a:r>
          </a:p>
          <a:p>
            <a:pPr marL="339725" indent="-339725" hangingPunct="1">
              <a:lnSpc>
                <a:spcPct val="150000"/>
              </a:lnSpc>
              <a:spcAft>
                <a:spcPts val="1425"/>
              </a:spcAft>
              <a:buSzPct val="45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b="1" dirty="0">
                <a:solidFill>
                  <a:srgbClr val="000000"/>
                </a:solidFill>
              </a:rPr>
              <a:t>Work history</a:t>
            </a:r>
          </a:p>
          <a:p>
            <a:pPr marL="339725" indent="-339725" hangingPunct="1">
              <a:lnSpc>
                <a:spcPct val="150000"/>
              </a:lnSpc>
              <a:spcAft>
                <a:spcPts val="1425"/>
              </a:spcAft>
              <a:buSzPct val="45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b="1" dirty="0">
                <a:solidFill>
                  <a:srgbClr val="000000"/>
                </a:solidFill>
              </a:rPr>
              <a:t>Strength </a:t>
            </a:r>
          </a:p>
          <a:p>
            <a:pPr marL="339725" indent="-339725" hangingPunct="1">
              <a:lnSpc>
                <a:spcPct val="150000"/>
              </a:lnSpc>
              <a:spcAft>
                <a:spcPts val="1425"/>
              </a:spcAft>
              <a:buSzPct val="45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b="1" dirty="0">
                <a:solidFill>
                  <a:srgbClr val="000000"/>
                </a:solidFill>
              </a:rPr>
              <a:t>Weakness</a:t>
            </a:r>
          </a:p>
          <a:p>
            <a:pPr marL="339725" indent="-339725" hangingPunct="1">
              <a:lnSpc>
                <a:spcPct val="150000"/>
              </a:lnSpc>
              <a:spcAft>
                <a:spcPts val="1425"/>
              </a:spcAft>
              <a:buSzPct val="45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b="1" dirty="0">
                <a:solidFill>
                  <a:srgbClr val="000000"/>
                </a:solidFill>
              </a:rPr>
              <a:t>Promotion potential</a:t>
            </a:r>
          </a:p>
          <a:p>
            <a:pPr marL="339725" indent="-339725" hangingPunct="1">
              <a:lnSpc>
                <a:spcPct val="150000"/>
              </a:lnSpc>
              <a:spcAft>
                <a:spcPts val="1425"/>
              </a:spcAft>
              <a:buSzPct val="45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b="1" dirty="0">
                <a:solidFill>
                  <a:srgbClr val="000000"/>
                </a:solidFill>
              </a:rPr>
              <a:t>Career goals</a:t>
            </a:r>
          </a:p>
          <a:p>
            <a:pPr marL="339725" indent="-339725" hangingPunct="1">
              <a:lnSpc>
                <a:spcPct val="150000"/>
              </a:lnSpc>
              <a:spcAft>
                <a:spcPts val="1425"/>
              </a:spcAft>
              <a:buSzPct val="45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b="1" dirty="0">
                <a:solidFill>
                  <a:srgbClr val="000000"/>
                </a:solidFill>
              </a:rPr>
              <a:t>Personal data</a:t>
            </a:r>
          </a:p>
          <a:p>
            <a:pPr marL="339725" indent="-339725" hangingPunct="1">
              <a:lnSpc>
                <a:spcPct val="150000"/>
              </a:lnSpc>
              <a:spcAft>
                <a:spcPts val="1425"/>
              </a:spcAft>
              <a:buSzPct val="45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b="1" dirty="0">
                <a:solidFill>
                  <a:srgbClr val="000000"/>
                </a:solidFill>
              </a:rPr>
              <a:t>Number and type of employee supervised</a:t>
            </a:r>
          </a:p>
          <a:p>
            <a:pPr marL="339725" indent="-339725" hangingPunct="1">
              <a:lnSpc>
                <a:spcPct val="150000"/>
              </a:lnSpc>
              <a:spcAft>
                <a:spcPts val="1425"/>
              </a:spcAft>
              <a:buSzPct val="45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b="1" dirty="0">
                <a:solidFill>
                  <a:srgbClr val="000000"/>
                </a:solidFill>
              </a:rPr>
              <a:t>Total budget managed</a:t>
            </a:r>
          </a:p>
          <a:p>
            <a:pPr marL="339725" indent="-339725" hangingPunct="1">
              <a:lnSpc>
                <a:spcPct val="150000"/>
              </a:lnSpc>
              <a:spcAft>
                <a:spcPts val="1425"/>
              </a:spcAft>
              <a:buSzPct val="45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b="1" dirty="0">
                <a:solidFill>
                  <a:srgbClr val="000000"/>
                </a:solidFill>
              </a:rPr>
              <a:t>Previous management duties</a:t>
            </a:r>
          </a:p>
          <a:p>
            <a:pPr marL="339725" indent="-339725" hangingPunct="1">
              <a:lnSpc>
                <a:spcPct val="150000"/>
              </a:lnSpc>
              <a:spcAft>
                <a:spcPts val="1425"/>
              </a:spcAft>
              <a:buClrTx/>
              <a:buFontTx/>
              <a:buNone/>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endParaRPr lang="en-US" b="1"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457200" y="274638"/>
            <a:ext cx="8229600" cy="1282700"/>
          </a:xfrm>
          <a:ln/>
        </p:spPr>
        <p:txBody>
          <a:bodyPr/>
          <a:lstStyle/>
          <a:p>
            <a:pPr algn="ctr">
              <a:lnSpc>
                <a:spcPct val="15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latin typeface="Arial" charset="0"/>
              </a:rPr>
              <a:t>HUMAN RESOURCE PLANNING</a:t>
            </a:r>
          </a:p>
        </p:txBody>
      </p:sp>
      <p:sp>
        <p:nvSpPr>
          <p:cNvPr id="6146" name="Text Box 2"/>
          <p:cNvSpPr txBox="1">
            <a:spLocks noChangeArrowheads="1"/>
          </p:cNvSpPr>
          <p:nvPr/>
        </p:nvSpPr>
        <p:spPr bwMode="auto">
          <a:xfrm>
            <a:off x="711200" y="1143000"/>
            <a:ext cx="8229600" cy="5807075"/>
          </a:xfrm>
          <a:prstGeom prst="rect">
            <a:avLst/>
          </a:prstGeom>
          <a:noFill/>
          <a:ln w="9525">
            <a:noFill/>
            <a:round/>
            <a:headEnd/>
            <a:tailEnd/>
          </a:ln>
          <a:effectLst/>
        </p:spPr>
        <p:txBody>
          <a:bodyPr tIns="91440"/>
          <a:lstStyle/>
          <a:p>
            <a:pPr marL="339725" indent="-339725" hangingPunct="1">
              <a:lnSpc>
                <a:spcPct val="150000"/>
              </a:lnSpc>
              <a:spcBef>
                <a:spcPts val="638"/>
              </a:spcBef>
              <a:spcAft>
                <a:spcPts val="1425"/>
              </a:spcAft>
              <a:buSzPct val="45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400" b="1">
                <a:solidFill>
                  <a:srgbClr val="000000"/>
                </a:solidFill>
              </a:rPr>
              <a:t>Human Resource Planning</a:t>
            </a:r>
          </a:p>
          <a:p>
            <a:pPr marL="339725" indent="-339725" hangingPunct="1">
              <a:lnSpc>
                <a:spcPct val="150000"/>
              </a:lnSpc>
              <a:spcBef>
                <a:spcPts val="638"/>
              </a:spcBef>
              <a:spcAft>
                <a:spcPts val="1425"/>
              </a:spcAft>
              <a:buClrTx/>
              <a:buFontTx/>
              <a:buNone/>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400" b="1">
                <a:solidFill>
                  <a:srgbClr val="000000"/>
                </a:solidFill>
              </a:rPr>
              <a:t>   “HRP is process of forecasting firm's future demand and supply of the right type of people in the right numbers”</a:t>
            </a:r>
          </a:p>
          <a:p>
            <a:pPr marL="339725" indent="-339725" algn="r" hangingPunct="1">
              <a:lnSpc>
                <a:spcPct val="150000"/>
              </a:lnSpc>
              <a:spcBef>
                <a:spcPts val="638"/>
              </a:spcBef>
              <a:spcAft>
                <a:spcPts val="1425"/>
              </a:spcAft>
              <a:buClrTx/>
              <a:buFontTx/>
              <a:buNone/>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000" b="1">
                <a:solidFill>
                  <a:srgbClr val="000000"/>
                </a:solidFill>
              </a:rPr>
              <a:t>(P.75)</a:t>
            </a:r>
          </a:p>
          <a:p>
            <a:pPr marL="339725" indent="-339725" hangingPunct="1">
              <a:lnSpc>
                <a:spcPct val="150000"/>
              </a:lnSpc>
              <a:spcBef>
                <a:spcPts val="638"/>
              </a:spcBef>
              <a:spcAft>
                <a:spcPts val="1425"/>
              </a:spcAft>
              <a:buSzPct val="45000"/>
              <a:buFont typeface="Symbol" charset="2"/>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000" b="1">
                <a:solidFill>
                  <a:srgbClr val="000000"/>
                </a:solidFill>
              </a:rPr>
              <a:t>   HRM department should initiate the recruitment and selection process after HRP</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Grp="1" noChangeArrowheads="1"/>
          </p:cNvSpPr>
          <p:nvPr>
            <p:ph type="title"/>
          </p:nvPr>
        </p:nvSpPr>
        <p:spPr>
          <a:xfrm>
            <a:off x="457200" y="274638"/>
            <a:ext cx="8229600" cy="1282700"/>
          </a:xfrm>
          <a:ln/>
        </p:spPr>
        <p:txBody>
          <a:bodyPr/>
          <a:lstStyle/>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latin typeface="Arial" charset="0"/>
              </a:rPr>
              <a:t>INTERNAL SUPPLY</a:t>
            </a:r>
          </a:p>
        </p:txBody>
      </p:sp>
      <p:sp>
        <p:nvSpPr>
          <p:cNvPr id="29698" name="Text Box 2"/>
          <p:cNvSpPr txBox="1">
            <a:spLocks noChangeArrowheads="1"/>
          </p:cNvSpPr>
          <p:nvPr/>
        </p:nvSpPr>
        <p:spPr bwMode="auto">
          <a:xfrm>
            <a:off x="457200" y="1600200"/>
            <a:ext cx="8229600" cy="4664075"/>
          </a:xfrm>
          <a:prstGeom prst="rect">
            <a:avLst/>
          </a:prstGeom>
          <a:noFill/>
          <a:ln w="9525">
            <a:noFill/>
            <a:round/>
            <a:headEnd/>
            <a:tailEnd/>
          </a:ln>
          <a:effectLst/>
        </p:spPr>
        <p:txBody>
          <a:bodyPr tIns="91440"/>
          <a:lstStyle/>
          <a:p>
            <a:pPr marL="339725" indent="-339725" hangingPunct="1">
              <a:lnSpc>
                <a:spcPct val="150000"/>
              </a:lnSpc>
              <a:spcBef>
                <a:spcPts val="638"/>
              </a:spcBef>
              <a:spcAft>
                <a:spcPts val="1425"/>
              </a:spcAft>
              <a:buSzPct val="45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200" b="1" dirty="0">
                <a:solidFill>
                  <a:srgbClr val="000000"/>
                </a:solidFill>
              </a:rPr>
              <a:t>Techniques generally used for </a:t>
            </a:r>
            <a:r>
              <a:rPr lang="en-US" sz="2200" b="1" dirty="0" smtClean="0">
                <a:solidFill>
                  <a:srgbClr val="000000"/>
                </a:solidFill>
              </a:rPr>
              <a:t>forecast internal supply</a:t>
            </a:r>
            <a:endParaRPr lang="en-US" sz="2200" b="1" dirty="0">
              <a:solidFill>
                <a:srgbClr val="000000"/>
              </a:solidFill>
            </a:endParaRPr>
          </a:p>
          <a:p>
            <a:pPr marL="739775" lvl="1" indent="-282575" hangingPunct="1">
              <a:lnSpc>
                <a:spcPct val="100000"/>
              </a:lnSpc>
              <a:spcBef>
                <a:spcPts val="575"/>
              </a:spcBef>
              <a:buSzPct val="45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000" b="1" dirty="0">
                <a:solidFill>
                  <a:srgbClr val="000000"/>
                </a:solidFill>
              </a:rPr>
              <a:t>Inflows and outflows</a:t>
            </a:r>
          </a:p>
          <a:p>
            <a:pPr marL="739775" lvl="1" indent="-282575" hangingPunct="1">
              <a:lnSpc>
                <a:spcPct val="100000"/>
              </a:lnSpc>
              <a:spcBef>
                <a:spcPts val="575"/>
              </a:spcBef>
              <a:buSzPct val="45000"/>
              <a:buFont typeface="Arial" charset="0"/>
              <a:buNone/>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1400" b="1" dirty="0" smtClean="0">
                <a:solidFill>
                  <a:srgbClr val="000000"/>
                </a:solidFill>
              </a:rPr>
              <a:t>	current </a:t>
            </a:r>
            <a:r>
              <a:rPr lang="en-US" sz="1400" b="1" dirty="0">
                <a:solidFill>
                  <a:srgbClr val="000000"/>
                </a:solidFill>
              </a:rPr>
              <a:t>personnel level – outflows + inflows = internal supply </a:t>
            </a:r>
          </a:p>
          <a:p>
            <a:pPr marL="339725" indent="-339725" hangingPunct="1">
              <a:lnSpc>
                <a:spcPct val="100000"/>
              </a:lnSpc>
              <a:spcBef>
                <a:spcPts val="575"/>
              </a:spcBef>
              <a:buClrTx/>
              <a:buSzTx/>
              <a:buFontTx/>
              <a:buNone/>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endParaRPr lang="en-US" sz="1400" b="1" dirty="0">
              <a:solidFill>
                <a:srgbClr val="000000"/>
              </a:solidFill>
            </a:endParaRPr>
          </a:p>
          <a:p>
            <a:pPr marL="739775" lvl="1" indent="-282575" hangingPunct="1">
              <a:lnSpc>
                <a:spcPct val="100000"/>
              </a:lnSpc>
              <a:spcBef>
                <a:spcPts val="563"/>
              </a:spcBef>
              <a:spcAft>
                <a:spcPts val="1425"/>
              </a:spcAft>
              <a:buSzPct val="45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000" b="1" dirty="0">
                <a:solidFill>
                  <a:srgbClr val="000000"/>
                </a:solidFill>
              </a:rPr>
              <a:t>Turn over rate</a:t>
            </a:r>
          </a:p>
          <a:p>
            <a:pPr marL="339725" indent="-339725" hangingPunct="1">
              <a:lnSpc>
                <a:spcPct val="100000"/>
              </a:lnSpc>
              <a:spcBef>
                <a:spcPts val="575"/>
              </a:spcBef>
              <a:buClrTx/>
              <a:buSzTx/>
              <a:buFontTx/>
              <a:buNone/>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1400" b="1" dirty="0">
                <a:solidFill>
                  <a:srgbClr val="000000"/>
                </a:solidFill>
              </a:rPr>
              <a:t>		turnover =</a:t>
            </a:r>
            <a:r>
              <a:rPr lang="en-US" sz="1400" b="1" u="sng" dirty="0">
                <a:solidFill>
                  <a:srgbClr val="000000"/>
                </a:solidFill>
              </a:rPr>
              <a:t> total number of separations during one year  </a:t>
            </a:r>
            <a:r>
              <a:rPr lang="en-US" sz="1400" b="1" dirty="0">
                <a:solidFill>
                  <a:srgbClr val="000000"/>
                </a:solidFill>
              </a:rPr>
              <a:t>  </a:t>
            </a:r>
            <a:r>
              <a:rPr lang="en-US" sz="1400" b="1" dirty="0" smtClean="0">
                <a:solidFill>
                  <a:srgbClr val="000000"/>
                </a:solidFill>
              </a:rPr>
              <a:t>x  </a:t>
            </a:r>
            <a:r>
              <a:rPr lang="en-US" sz="1400" b="1" dirty="0">
                <a:solidFill>
                  <a:srgbClr val="000000"/>
                </a:solidFill>
              </a:rPr>
              <a:t>100</a:t>
            </a:r>
          </a:p>
          <a:p>
            <a:pPr lvl="3" hangingPunct="1">
              <a:lnSpc>
                <a:spcPct val="100000"/>
              </a:lnSpc>
              <a:spcBef>
                <a:spcPts val="575"/>
              </a:spcBef>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1400" b="1" dirty="0">
                <a:solidFill>
                  <a:srgbClr val="000000"/>
                </a:solidFill>
              </a:rPr>
              <a:t>    average number of employees during the year  </a:t>
            </a:r>
          </a:p>
          <a:p>
            <a:pPr marL="739775" lvl="1" indent="-282575" hangingPunct="1">
              <a:lnSpc>
                <a:spcPct val="100000"/>
              </a:lnSpc>
              <a:spcBef>
                <a:spcPts val="575"/>
              </a:spcBef>
              <a:buSzPct val="45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000" b="1" dirty="0">
                <a:solidFill>
                  <a:srgbClr val="000000"/>
                </a:solidFill>
              </a:rPr>
              <a:t>Conditions of work and absenteeism</a:t>
            </a:r>
          </a:p>
          <a:p>
            <a:pPr marL="739775" lvl="1" indent="-282575" hangingPunct="1">
              <a:lnSpc>
                <a:spcPct val="100000"/>
              </a:lnSpc>
              <a:spcBef>
                <a:spcPts val="575"/>
              </a:spcBef>
              <a:buSzPct val="45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1600" b="1" dirty="0">
                <a:solidFill>
                  <a:srgbClr val="000000"/>
                </a:solidFill>
              </a:rPr>
              <a:t>Assessment of change in work conditions such as normal weekly hours, retirement policy, overtime policy, holidays, policy for employment of part time workers, and shifts provides fair assessment of internal supply</a:t>
            </a:r>
          </a:p>
          <a:p>
            <a:pPr marL="739775" lvl="1" indent="-282575" hangingPunct="1">
              <a:lnSpc>
                <a:spcPct val="100000"/>
              </a:lnSpc>
              <a:spcBef>
                <a:spcPts val="575"/>
              </a:spcBef>
              <a:buSzPct val="45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1600" b="1" dirty="0">
                <a:solidFill>
                  <a:srgbClr val="000000"/>
                </a:solidFill>
              </a:rPr>
              <a:t>Absenteeism when person  supposed to work but does not report for duty</a:t>
            </a:r>
          </a:p>
          <a:p>
            <a:pPr marL="739775" lvl="1" indent="-282575" hangingPunct="1">
              <a:lnSpc>
                <a:spcPct val="100000"/>
              </a:lnSpc>
              <a:spcBef>
                <a:spcPts val="575"/>
              </a:spcBef>
              <a:buSzPct val="45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1600" b="1" dirty="0">
                <a:solidFill>
                  <a:srgbClr val="000000"/>
                </a:solidFill>
              </a:rPr>
              <a:t> absenteeism</a:t>
            </a:r>
            <a:r>
              <a:rPr lang="en-US" sz="1600" b="1" u="sng" dirty="0">
                <a:solidFill>
                  <a:srgbClr val="000000"/>
                </a:solidFill>
              </a:rPr>
              <a:t>= number of persons- days lost                             </a:t>
            </a:r>
            <a:r>
              <a:rPr lang="en-US" sz="1600" b="1" dirty="0">
                <a:solidFill>
                  <a:srgbClr val="000000"/>
                </a:solidFill>
              </a:rPr>
              <a:t>      </a:t>
            </a:r>
            <a:r>
              <a:rPr lang="en-US" sz="1300" b="1" dirty="0">
                <a:solidFill>
                  <a:srgbClr val="000000"/>
                </a:solidFill>
              </a:rPr>
              <a:t> x 100</a:t>
            </a:r>
          </a:p>
          <a:p>
            <a:pPr lvl="4" hangingPunct="1">
              <a:lnSpc>
                <a:spcPct val="100000"/>
              </a:lnSpc>
              <a:spcBef>
                <a:spcPts val="575"/>
              </a:spcBef>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1600" b="1" dirty="0">
                <a:solidFill>
                  <a:srgbClr val="000000"/>
                </a:solidFill>
              </a:rPr>
              <a:t>average number of persons x number of working days   </a:t>
            </a:r>
          </a:p>
          <a:p>
            <a:pPr marL="739775" lvl="1" indent="-282575" hangingPunct="1">
              <a:lnSpc>
                <a:spcPct val="100000"/>
              </a:lnSpc>
              <a:spcBef>
                <a:spcPts val="575"/>
              </a:spcBef>
              <a:buSzPct val="45000"/>
              <a:buFont typeface="Arial" charset="0"/>
              <a:buNone/>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endParaRPr lang="en-US" sz="2000" b="1"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ChangeArrowheads="1"/>
          </p:cNvSpPr>
          <p:nvPr>
            <p:ph type="title"/>
          </p:nvPr>
        </p:nvSpPr>
        <p:spPr>
          <a:xfrm>
            <a:off x="457200" y="274638"/>
            <a:ext cx="8226425" cy="1277937"/>
          </a:xfrm>
          <a:ln/>
        </p:spPr>
        <p:txBody>
          <a:bodyPr/>
          <a:lstStyle/>
          <a:p>
            <a:endParaRPr lang="en-US"/>
          </a:p>
        </p:txBody>
      </p:sp>
      <p:sp>
        <p:nvSpPr>
          <p:cNvPr id="30722" name="Rectangle 2"/>
          <p:cNvSpPr>
            <a:spLocks noGrp="1" noChangeArrowheads="1"/>
          </p:cNvSpPr>
          <p:nvPr>
            <p:ph type="body" idx="1"/>
          </p:nvPr>
        </p:nvSpPr>
        <p:spPr>
          <a:xfrm>
            <a:off x="457200" y="1600200"/>
            <a:ext cx="8226425" cy="4586288"/>
          </a:xfrm>
          <a:ln/>
        </p:spPr>
        <p:txBody>
          <a:bodyPr/>
          <a:lstStyle/>
          <a:p>
            <a:pP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b="1" dirty="0">
                <a:latin typeface="Arial" charset="0"/>
              </a:rPr>
              <a:t>Productivity level</a:t>
            </a:r>
          </a:p>
          <a:p>
            <a:pPr>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000" b="1" dirty="0">
                <a:latin typeface="Arial" charset="0"/>
              </a:rPr>
              <a:t>Change in productivity level affect the number of workers </a:t>
            </a:r>
            <a:r>
              <a:rPr lang="en-US" sz="2000" b="1" dirty="0" smtClean="0">
                <a:latin typeface="Arial" charset="0"/>
              </a:rPr>
              <a:t>required for </a:t>
            </a:r>
            <a:r>
              <a:rPr lang="en-US" sz="2000" b="1" dirty="0">
                <a:latin typeface="Arial" charset="0"/>
              </a:rPr>
              <a:t>per unit production</a:t>
            </a:r>
          </a:p>
          <a:p>
            <a:pPr>
              <a:lnSpc>
                <a:spcPct val="100000"/>
              </a:lnSpc>
              <a:spcAft>
                <a:spcPts val="725"/>
              </a:spcAft>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b="1" dirty="0" smtClean="0">
                <a:latin typeface="Arial" charset="0"/>
              </a:rPr>
              <a:t>For </a:t>
            </a:r>
            <a:r>
              <a:rPr lang="en-US" sz="1600" b="1" dirty="0">
                <a:latin typeface="Arial" charset="0"/>
              </a:rPr>
              <a:t>example: Average sales per person is 50,000 thousands unit in a year. </a:t>
            </a:r>
          </a:p>
          <a:p>
            <a:pPr>
              <a:lnSpc>
                <a:spcPct val="100000"/>
              </a:lnSpc>
              <a:spcAft>
                <a:spcPts val="725"/>
              </a:spcAft>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b="1" dirty="0">
                <a:latin typeface="Arial" charset="0"/>
              </a:rPr>
              <a:t>        </a:t>
            </a:r>
            <a:r>
              <a:rPr lang="en-US" sz="1600" b="1" dirty="0" smtClean="0">
                <a:latin typeface="Arial" charset="0"/>
              </a:rPr>
              <a:t>              The </a:t>
            </a:r>
            <a:r>
              <a:rPr lang="en-US" sz="1600" b="1" dirty="0">
                <a:latin typeface="Arial" charset="0"/>
              </a:rPr>
              <a:t>productivity level increase at 10 percent per year. </a:t>
            </a:r>
          </a:p>
          <a:p>
            <a:pPr>
              <a:lnSpc>
                <a:spcPct val="100000"/>
              </a:lnSpc>
              <a:spcAft>
                <a:spcPts val="725"/>
              </a:spcAft>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b="1" dirty="0">
                <a:latin typeface="Arial" charset="0"/>
              </a:rPr>
              <a:t>        </a:t>
            </a:r>
            <a:r>
              <a:rPr lang="en-US" sz="1600" b="1" dirty="0" smtClean="0">
                <a:latin typeface="Arial" charset="0"/>
              </a:rPr>
              <a:t>               </a:t>
            </a:r>
            <a:r>
              <a:rPr lang="en-US" sz="1600" b="1" dirty="0">
                <a:latin typeface="Arial" charset="0"/>
              </a:rPr>
              <a:t>Next year we are estimating sales target of 500,000 units. </a:t>
            </a:r>
          </a:p>
          <a:p>
            <a:pPr>
              <a:lnSpc>
                <a:spcPct val="100000"/>
              </a:lnSpc>
              <a:spcAft>
                <a:spcPts val="725"/>
              </a:spcAft>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b="1" dirty="0">
                <a:latin typeface="Arial" charset="0"/>
              </a:rPr>
              <a:t>                       We need 91 employees next instead of 100 since the per person  	 		       productivity for next year is 55,000</a:t>
            </a:r>
          </a:p>
          <a:p>
            <a:pP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600" b="1" dirty="0">
              <a:latin typeface="Arial" charset="0"/>
            </a:endParaRPr>
          </a:p>
          <a:p>
            <a:pP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000" b="1" dirty="0">
                <a:latin typeface="Arial" charset="0"/>
              </a:rPr>
              <a:t>Movement among jobs</a:t>
            </a:r>
          </a:p>
          <a:p>
            <a:pP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000" b="1" dirty="0">
                <a:latin typeface="Arial" charset="0"/>
              </a:rPr>
              <a:t> 	</a:t>
            </a:r>
            <a:r>
              <a:rPr lang="en-US" sz="1800" b="1" dirty="0">
                <a:latin typeface="Arial" charset="0"/>
              </a:rPr>
              <a:t>Some jobs provide supply for other jobs such as stenographer may be fit for position of Secretary</a:t>
            </a:r>
          </a:p>
        </p:txBody>
      </p:sp>
      <p:sp>
        <p:nvSpPr>
          <p:cNvPr id="30723" name="Text Box 3"/>
          <p:cNvSpPr txBox="1">
            <a:spLocks noChangeArrowheads="1"/>
          </p:cNvSpPr>
          <p:nvPr/>
        </p:nvSpPr>
        <p:spPr bwMode="auto">
          <a:xfrm>
            <a:off x="457200" y="274638"/>
            <a:ext cx="8229600" cy="1282700"/>
          </a:xfrm>
          <a:prstGeom prst="rect">
            <a:avLst/>
          </a:prstGeom>
          <a:noFill/>
          <a:ln w="9525">
            <a:noFill/>
            <a:round/>
            <a:headEnd/>
            <a:tailEnd/>
          </a:ln>
          <a:effectLst/>
        </p:spPr>
        <p:txBody>
          <a:bodyPr tIns="91440"/>
          <a:lstStyle/>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00"/>
                </a:solidFill>
              </a:rPr>
              <a:t>INTERNAL SUPPLY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a:xfrm>
            <a:off x="457200" y="274638"/>
            <a:ext cx="8226425" cy="1277937"/>
          </a:xfrm>
          <a:ln/>
        </p:spPr>
        <p:txBody>
          <a:bodyPr/>
          <a:lstStyle/>
          <a:p>
            <a:endParaRPr lang="en-US"/>
          </a:p>
        </p:txBody>
      </p:sp>
      <p:sp>
        <p:nvSpPr>
          <p:cNvPr id="31746" name="Rectangle 2"/>
          <p:cNvSpPr>
            <a:spLocks noGrp="1" noChangeArrowheads="1"/>
          </p:cNvSpPr>
          <p:nvPr>
            <p:ph type="body" idx="1"/>
          </p:nvPr>
        </p:nvSpPr>
        <p:spPr>
          <a:xfrm>
            <a:off x="457200" y="1600200"/>
            <a:ext cx="8226425" cy="4570413"/>
          </a:xfrm>
          <a:ln/>
        </p:spPr>
        <p:txBody>
          <a:bodyPr/>
          <a:lstStyle/>
          <a:p>
            <a:pPr indent="-341313">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200">
                <a:latin typeface="Arial" charset="0"/>
              </a:rPr>
              <a:t>Estimation of Internal Supply of Computer Programmer</a:t>
            </a:r>
          </a:p>
        </p:txBody>
      </p:sp>
      <p:sp>
        <p:nvSpPr>
          <p:cNvPr id="31747" name="Text Box 3"/>
          <p:cNvSpPr txBox="1">
            <a:spLocks noChangeArrowheads="1"/>
          </p:cNvSpPr>
          <p:nvPr/>
        </p:nvSpPr>
        <p:spPr bwMode="auto">
          <a:xfrm>
            <a:off x="457200" y="274638"/>
            <a:ext cx="8229600" cy="1282700"/>
          </a:xfrm>
          <a:prstGeom prst="rect">
            <a:avLst/>
          </a:prstGeom>
          <a:noFill/>
          <a:ln w="9525">
            <a:noFill/>
            <a:round/>
            <a:headEnd/>
            <a:tailEnd/>
          </a:ln>
          <a:effectLst/>
        </p:spPr>
        <p:txBody>
          <a:bodyPr tIns="91440"/>
          <a:lstStyle/>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00"/>
                </a:solidFill>
              </a:rPr>
              <a:t>INTERNAL SUPPLY</a:t>
            </a:r>
          </a:p>
        </p:txBody>
      </p:sp>
      <p:graphicFrame>
        <p:nvGraphicFramePr>
          <p:cNvPr id="31748" name="Group 4"/>
          <p:cNvGraphicFramePr>
            <a:graphicFrameLocks noGrp="1"/>
          </p:cNvGraphicFramePr>
          <p:nvPr/>
        </p:nvGraphicFramePr>
        <p:xfrm>
          <a:off x="912813" y="2117725"/>
          <a:ext cx="7773987" cy="3062619"/>
        </p:xfrm>
        <a:graphic>
          <a:graphicData uri="http://schemas.openxmlformats.org/drawingml/2006/table">
            <a:tbl>
              <a:tblPr/>
              <a:tblGrid>
                <a:gridCol w="1847850"/>
                <a:gridCol w="1258887"/>
                <a:gridCol w="2092325"/>
                <a:gridCol w="1641475"/>
                <a:gridCol w="933450"/>
              </a:tblGrid>
              <a:tr h="350838">
                <a:tc>
                  <a:txBody>
                    <a:body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800" b="0" i="0" u="none" strike="noStrike" cap="none" normalizeH="0" baseline="0" dirty="0" smtClean="0">
                          <a:ln>
                            <a:noFill/>
                          </a:ln>
                          <a:solidFill>
                            <a:schemeClr val="bg1"/>
                          </a:solidFill>
                          <a:effectLst/>
                          <a:latin typeface="Arial" charset="0"/>
                          <a:ea typeface="SimSun" charset="-122"/>
                        </a:rPr>
                        <a:t>Sources of Inflows</a:t>
                      </a:r>
                    </a:p>
                  </a:txBody>
                  <a:tcPr marL="90000" marR="90000" marT="62676"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0066CC"/>
                    </a:solidFill>
                  </a:tcPr>
                </a:tc>
                <a:tc>
                  <a:txBody>
                    <a:body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800" b="0" i="0" u="none" strike="noStrike" cap="none" normalizeH="0" baseline="0" dirty="0" smtClean="0">
                          <a:ln>
                            <a:noFill/>
                          </a:ln>
                          <a:solidFill>
                            <a:schemeClr val="bg1"/>
                          </a:solidFill>
                          <a:effectLst/>
                          <a:latin typeface="Arial" charset="0"/>
                          <a:ea typeface="SimSun" charset="-122"/>
                        </a:rPr>
                        <a:t>No. of People</a:t>
                      </a:r>
                    </a:p>
                  </a:txBody>
                  <a:tcPr marL="90000" marR="90000" marT="62676"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0066CC"/>
                    </a:solidFill>
                  </a:tcPr>
                </a:tc>
                <a:tc>
                  <a:txBody>
                    <a:body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800" b="0" i="0" u="none" strike="noStrike" cap="none" normalizeH="0" baseline="0" dirty="0" smtClean="0">
                          <a:ln>
                            <a:noFill/>
                          </a:ln>
                          <a:solidFill>
                            <a:schemeClr val="bg1"/>
                          </a:solidFill>
                          <a:effectLst/>
                          <a:latin typeface="Arial" charset="0"/>
                          <a:ea typeface="SimSun" charset="-122"/>
                        </a:rPr>
                        <a:t>Current Personnel level</a:t>
                      </a:r>
                    </a:p>
                  </a:txBody>
                  <a:tcPr marL="90000" marR="90000" marT="62676"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0066CC"/>
                    </a:solidFill>
                  </a:tcPr>
                </a:tc>
                <a:tc>
                  <a:txBody>
                    <a:body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800" b="0" i="0" u="none" strike="noStrike" cap="none" normalizeH="0" baseline="0" smtClean="0">
                          <a:ln>
                            <a:noFill/>
                          </a:ln>
                          <a:solidFill>
                            <a:schemeClr val="bg1"/>
                          </a:solidFill>
                          <a:effectLst/>
                          <a:latin typeface="Arial" charset="0"/>
                          <a:ea typeface="SimSun" charset="-122"/>
                        </a:rPr>
                        <a:t>Sources of Outflows</a:t>
                      </a:r>
                    </a:p>
                  </a:txBody>
                  <a:tcPr marL="90000" marR="90000" marT="62676"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0066CC"/>
                    </a:solidFill>
                  </a:tcPr>
                </a:tc>
                <a:tc>
                  <a:txBody>
                    <a:body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800" b="0" i="0" u="none" strike="noStrike" cap="none" normalizeH="0" baseline="0" dirty="0" smtClean="0">
                          <a:ln>
                            <a:noFill/>
                          </a:ln>
                          <a:solidFill>
                            <a:schemeClr val="bg1"/>
                          </a:solidFill>
                          <a:effectLst/>
                          <a:latin typeface="Arial" charset="0"/>
                          <a:ea typeface="SimSun" charset="-122"/>
                        </a:rPr>
                        <a:t>No. of People</a:t>
                      </a:r>
                    </a:p>
                  </a:txBody>
                  <a:tcPr marL="90000" marR="90000" marT="62676"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0066CC"/>
                    </a:solidFill>
                  </a:tcPr>
                </a:tc>
              </a:tr>
              <a:tr h="350838">
                <a:tc>
                  <a:txBody>
                    <a:body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800" b="0" i="0" u="none" strike="noStrike" cap="none" normalizeH="0" baseline="0" smtClean="0">
                          <a:ln>
                            <a:noFill/>
                          </a:ln>
                          <a:solidFill>
                            <a:srgbClr val="000000"/>
                          </a:solidFill>
                          <a:effectLst/>
                          <a:latin typeface="Arial" charset="0"/>
                          <a:ea typeface="SimSun" charset="-122"/>
                        </a:rPr>
                        <a:t>Transfer </a:t>
                      </a:r>
                    </a:p>
                  </a:txBody>
                  <a:tcPr marL="90000" marR="90000" marT="62676"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0099FF"/>
                    </a:solidFill>
                  </a:tcPr>
                </a:tc>
                <a:tc>
                  <a:txBody>
                    <a:body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800" b="0" i="0" u="none" strike="noStrike" cap="none" normalizeH="0" baseline="0" dirty="0" smtClean="0">
                          <a:ln>
                            <a:noFill/>
                          </a:ln>
                          <a:solidFill>
                            <a:srgbClr val="000000"/>
                          </a:solidFill>
                          <a:effectLst/>
                          <a:latin typeface="Arial" charset="0"/>
                          <a:ea typeface="SimSun" charset="-122"/>
                        </a:rPr>
                        <a:t>12</a:t>
                      </a:r>
                    </a:p>
                  </a:txBody>
                  <a:tcPr marL="90000" marR="90000" marT="62676"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0099FF"/>
                    </a:solidFill>
                  </a:tcPr>
                </a:tc>
                <a:tc>
                  <a:txBody>
                    <a:bodyPr/>
                    <a:lstStyle/>
                    <a:p>
                      <a:pPr marL="0" marR="0" lvl="0" indent="0" algn="l" defTabSz="457200" rtl="0" eaLnBrk="1" fontAlgn="base" latinLnBrk="0" hangingPunct="0">
                        <a:lnSpc>
                          <a:spcPct val="87000"/>
                        </a:lnSpc>
                        <a:spcBef>
                          <a:spcPct val="0"/>
                        </a:spcBef>
                        <a:spcAft>
                          <a:spcPct val="0"/>
                        </a:spcAft>
                        <a:buClr>
                          <a:srgbClr val="000000"/>
                        </a:buClr>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dirty="0" smtClean="0">
                        <a:ln>
                          <a:noFill/>
                        </a:ln>
                        <a:solidFill>
                          <a:srgbClr val="000000"/>
                        </a:solidFill>
                        <a:effectLst/>
                        <a:latin typeface="Arial" charset="0"/>
                        <a:ea typeface="SimSun" charset="-122"/>
                      </a:endParaRPr>
                    </a:p>
                  </a:txBody>
                  <a:tcPr marL="90000" marR="90000" marT="76284"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0099FF"/>
                    </a:solidFill>
                  </a:tcPr>
                </a:tc>
                <a:tc>
                  <a:txBody>
                    <a:body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800" b="0" i="0" u="none" strike="noStrike" cap="none" normalizeH="0" baseline="0" dirty="0" smtClean="0">
                          <a:ln>
                            <a:noFill/>
                          </a:ln>
                          <a:solidFill>
                            <a:srgbClr val="000000"/>
                          </a:solidFill>
                          <a:effectLst/>
                          <a:latin typeface="Arial" charset="0"/>
                          <a:ea typeface="SimSun" charset="-122"/>
                        </a:rPr>
                        <a:t>Resignations </a:t>
                      </a:r>
                    </a:p>
                  </a:txBody>
                  <a:tcPr marL="90000" marR="90000" marT="62676"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0099FF"/>
                    </a:solidFill>
                  </a:tcPr>
                </a:tc>
                <a:tc>
                  <a:txBody>
                    <a:body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800" b="0" i="0" u="none" strike="noStrike" cap="none" normalizeH="0" baseline="0" dirty="0" smtClean="0">
                          <a:ln>
                            <a:noFill/>
                          </a:ln>
                          <a:solidFill>
                            <a:srgbClr val="000000"/>
                          </a:solidFill>
                          <a:effectLst/>
                          <a:latin typeface="Arial" charset="0"/>
                          <a:ea typeface="SimSun" charset="-122"/>
                        </a:rPr>
                        <a:t>13</a:t>
                      </a:r>
                    </a:p>
                  </a:txBody>
                  <a:tcPr marL="90000" marR="90000" marT="62676"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0099FF"/>
                    </a:solidFill>
                  </a:tcPr>
                </a:tc>
              </a:tr>
              <a:tr h="350838">
                <a:tc>
                  <a:txBody>
                    <a:body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800" b="0" i="0" u="none" strike="noStrike" cap="none" normalizeH="0" baseline="0" smtClean="0">
                          <a:ln>
                            <a:noFill/>
                          </a:ln>
                          <a:solidFill>
                            <a:srgbClr val="000000"/>
                          </a:solidFill>
                          <a:effectLst/>
                          <a:latin typeface="Arial" charset="0"/>
                          <a:ea typeface="SimSun" charset="-122"/>
                        </a:rPr>
                        <a:t>Promotions</a:t>
                      </a:r>
                    </a:p>
                  </a:txBody>
                  <a:tcPr marL="90000" marR="90000" marT="62676"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800" b="0" i="0" u="none" strike="noStrike" cap="none" normalizeH="0" baseline="0" smtClean="0">
                          <a:ln>
                            <a:noFill/>
                          </a:ln>
                          <a:solidFill>
                            <a:srgbClr val="000000"/>
                          </a:solidFill>
                          <a:effectLst/>
                          <a:latin typeface="Arial" charset="0"/>
                          <a:ea typeface="SimSun" charset="-122"/>
                        </a:rPr>
                        <a:t>10</a:t>
                      </a:r>
                    </a:p>
                  </a:txBody>
                  <a:tcPr marL="90000" marR="90000" marT="62676"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457200" rtl="0" eaLnBrk="1" fontAlgn="base" latinLnBrk="0" hangingPunct="0">
                        <a:lnSpc>
                          <a:spcPct val="87000"/>
                        </a:lnSpc>
                        <a:spcBef>
                          <a:spcPct val="0"/>
                        </a:spcBef>
                        <a:spcAft>
                          <a:spcPct val="0"/>
                        </a:spcAft>
                        <a:buClr>
                          <a:srgbClr val="000000"/>
                        </a:buClr>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000000"/>
                        </a:solidFill>
                        <a:effectLst/>
                        <a:latin typeface="Arial" charset="0"/>
                        <a:ea typeface="SimSun" charset="-122"/>
                      </a:endParaRPr>
                    </a:p>
                  </a:txBody>
                  <a:tcPr marL="90000" marR="90000" marT="76284"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800" b="0" i="0" u="none" strike="noStrike" cap="none" normalizeH="0" baseline="0" smtClean="0">
                          <a:ln>
                            <a:noFill/>
                          </a:ln>
                          <a:solidFill>
                            <a:srgbClr val="000000"/>
                          </a:solidFill>
                          <a:effectLst/>
                          <a:latin typeface="Arial" charset="0"/>
                          <a:ea typeface="SimSun" charset="-122"/>
                        </a:rPr>
                        <a:t>Discharges</a:t>
                      </a:r>
                    </a:p>
                  </a:txBody>
                  <a:tcPr marL="90000" marR="90000" marT="62676"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800" b="0" i="0" u="none" strike="noStrike" cap="none" normalizeH="0" baseline="0" smtClean="0">
                          <a:ln>
                            <a:noFill/>
                          </a:ln>
                          <a:solidFill>
                            <a:srgbClr val="000000"/>
                          </a:solidFill>
                          <a:effectLst/>
                          <a:latin typeface="Arial" charset="0"/>
                          <a:ea typeface="SimSun" charset="-122"/>
                        </a:rPr>
                        <a:t>2</a:t>
                      </a:r>
                    </a:p>
                  </a:txBody>
                  <a:tcPr marL="90000" marR="90000" marT="62676"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99CCFF"/>
                    </a:solidFill>
                  </a:tcPr>
                </a:tc>
              </a:tr>
              <a:tr h="350838">
                <a:tc>
                  <a:txBody>
                    <a:bodyPr/>
                    <a:lstStyle/>
                    <a:p>
                      <a:pPr marL="0" marR="0" lvl="0" indent="0" algn="l" defTabSz="457200" rtl="0" eaLnBrk="1" fontAlgn="base" latinLnBrk="0" hangingPunct="0">
                        <a:lnSpc>
                          <a:spcPct val="87000"/>
                        </a:lnSpc>
                        <a:spcBef>
                          <a:spcPct val="0"/>
                        </a:spcBef>
                        <a:spcAft>
                          <a:spcPct val="0"/>
                        </a:spcAft>
                        <a:buClr>
                          <a:srgbClr val="000000"/>
                        </a:buClr>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000000"/>
                        </a:solidFill>
                        <a:effectLst/>
                        <a:latin typeface="Arial" charset="0"/>
                        <a:ea typeface="SimSun" charset="-122"/>
                      </a:endParaRPr>
                    </a:p>
                  </a:txBody>
                  <a:tcPr marL="90000" marR="90000" marT="76284"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0099FF"/>
                    </a:solidFill>
                  </a:tcPr>
                </a:tc>
                <a:tc>
                  <a:txBody>
                    <a:bodyPr/>
                    <a:lstStyle/>
                    <a:p>
                      <a:pPr marL="0" marR="0" lvl="0" indent="0" algn="l" defTabSz="457200" rtl="0" eaLnBrk="1" fontAlgn="base" latinLnBrk="0" hangingPunct="0">
                        <a:lnSpc>
                          <a:spcPct val="87000"/>
                        </a:lnSpc>
                        <a:spcBef>
                          <a:spcPct val="0"/>
                        </a:spcBef>
                        <a:spcAft>
                          <a:spcPct val="0"/>
                        </a:spcAft>
                        <a:buClr>
                          <a:srgbClr val="000000"/>
                        </a:buClr>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000000"/>
                        </a:solidFill>
                        <a:effectLst/>
                        <a:latin typeface="Arial" charset="0"/>
                        <a:ea typeface="SimSun" charset="-122"/>
                      </a:endParaRPr>
                    </a:p>
                  </a:txBody>
                  <a:tcPr marL="90000" marR="90000" marT="76284"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0099FF"/>
                    </a:solidFill>
                  </a:tcPr>
                </a:tc>
                <a:tc>
                  <a:txBody>
                    <a:body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800" b="0" i="0" u="none" strike="noStrike" cap="none" normalizeH="0" baseline="0" smtClean="0">
                          <a:ln>
                            <a:noFill/>
                          </a:ln>
                          <a:solidFill>
                            <a:srgbClr val="000000"/>
                          </a:solidFill>
                          <a:effectLst/>
                          <a:latin typeface="Arial" charset="0"/>
                          <a:ea typeface="SimSun" charset="-122"/>
                        </a:rPr>
                        <a:t>Current Personnel level 250</a:t>
                      </a:r>
                    </a:p>
                  </a:txBody>
                  <a:tcPr marL="90000" marR="90000" marT="62676"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0099FF"/>
                    </a:solidFill>
                  </a:tcPr>
                </a:tc>
                <a:tc>
                  <a:txBody>
                    <a:body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800" b="0" i="0" u="none" strike="noStrike" cap="none" normalizeH="0" baseline="0" smtClean="0">
                          <a:ln>
                            <a:noFill/>
                          </a:ln>
                          <a:solidFill>
                            <a:srgbClr val="000000"/>
                          </a:solidFill>
                          <a:effectLst/>
                          <a:latin typeface="Arial" charset="0"/>
                          <a:ea typeface="SimSun" charset="-122"/>
                        </a:rPr>
                        <a:t>Demotions</a:t>
                      </a:r>
                    </a:p>
                  </a:txBody>
                  <a:tcPr marL="90000" marR="90000" marT="62676"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0099FF"/>
                    </a:solidFill>
                  </a:tcPr>
                </a:tc>
                <a:tc>
                  <a:txBody>
                    <a:body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800" b="0" i="0" u="none" strike="noStrike" cap="none" normalizeH="0" baseline="0" smtClean="0">
                          <a:ln>
                            <a:noFill/>
                          </a:ln>
                          <a:solidFill>
                            <a:srgbClr val="000000"/>
                          </a:solidFill>
                          <a:effectLst/>
                          <a:latin typeface="Arial" charset="0"/>
                          <a:ea typeface="SimSun" charset="-122"/>
                        </a:rPr>
                        <a:t>4</a:t>
                      </a:r>
                    </a:p>
                  </a:txBody>
                  <a:tcPr marL="90000" marR="90000" marT="62676"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0099FF"/>
                    </a:solidFill>
                  </a:tcPr>
                </a:tc>
              </a:tr>
              <a:tr h="350838">
                <a:tc>
                  <a:txBody>
                    <a:bodyPr/>
                    <a:lstStyle/>
                    <a:p>
                      <a:pPr marL="0" marR="0" lvl="0" indent="0" algn="l" defTabSz="457200" rtl="0" eaLnBrk="1" fontAlgn="base" latinLnBrk="0" hangingPunct="0">
                        <a:lnSpc>
                          <a:spcPct val="87000"/>
                        </a:lnSpc>
                        <a:spcBef>
                          <a:spcPct val="0"/>
                        </a:spcBef>
                        <a:spcAft>
                          <a:spcPct val="0"/>
                        </a:spcAft>
                        <a:buClr>
                          <a:srgbClr val="000000"/>
                        </a:buClr>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000000"/>
                        </a:solidFill>
                        <a:effectLst/>
                        <a:latin typeface="Arial" charset="0"/>
                        <a:ea typeface="SimSun" charset="-122"/>
                      </a:endParaRPr>
                    </a:p>
                  </a:txBody>
                  <a:tcPr marL="90000" marR="90000" marT="76284"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457200" rtl="0" eaLnBrk="1" fontAlgn="base" latinLnBrk="0" hangingPunct="0">
                        <a:lnSpc>
                          <a:spcPct val="87000"/>
                        </a:lnSpc>
                        <a:spcBef>
                          <a:spcPct val="0"/>
                        </a:spcBef>
                        <a:spcAft>
                          <a:spcPct val="0"/>
                        </a:spcAft>
                        <a:buClr>
                          <a:srgbClr val="000000"/>
                        </a:buClr>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000000"/>
                        </a:solidFill>
                        <a:effectLst/>
                        <a:latin typeface="Arial" charset="0"/>
                        <a:ea typeface="SimSun" charset="-122"/>
                      </a:endParaRPr>
                    </a:p>
                  </a:txBody>
                  <a:tcPr marL="90000" marR="90000" marT="76284"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457200" rtl="0" eaLnBrk="1" fontAlgn="base" latinLnBrk="0" hangingPunct="0">
                        <a:lnSpc>
                          <a:spcPct val="87000"/>
                        </a:lnSpc>
                        <a:spcBef>
                          <a:spcPct val="0"/>
                        </a:spcBef>
                        <a:spcAft>
                          <a:spcPct val="0"/>
                        </a:spcAft>
                        <a:buClr>
                          <a:srgbClr val="000000"/>
                        </a:buClr>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000000"/>
                        </a:solidFill>
                        <a:effectLst/>
                        <a:latin typeface="Arial" charset="0"/>
                        <a:ea typeface="SimSun" charset="-122"/>
                      </a:endParaRPr>
                    </a:p>
                  </a:txBody>
                  <a:tcPr marL="90000" marR="90000" marT="76284"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800" b="0" i="0" u="none" strike="noStrike" cap="none" normalizeH="0" baseline="0" smtClean="0">
                          <a:ln>
                            <a:noFill/>
                          </a:ln>
                          <a:solidFill>
                            <a:srgbClr val="000000"/>
                          </a:solidFill>
                          <a:effectLst/>
                          <a:latin typeface="Arial" charset="0"/>
                          <a:ea typeface="SimSun" charset="-122"/>
                        </a:rPr>
                        <a:t>Retirements</a:t>
                      </a:r>
                    </a:p>
                  </a:txBody>
                  <a:tcPr marL="90000" marR="90000" marT="62676"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800" b="0" i="0" u="none" strike="noStrike" cap="none" normalizeH="0" baseline="0" smtClean="0">
                          <a:ln>
                            <a:noFill/>
                          </a:ln>
                          <a:solidFill>
                            <a:srgbClr val="000000"/>
                          </a:solidFill>
                          <a:effectLst/>
                          <a:latin typeface="Arial" charset="0"/>
                          <a:ea typeface="SimSun" charset="-122"/>
                        </a:rPr>
                        <a:t>10</a:t>
                      </a:r>
                    </a:p>
                  </a:txBody>
                  <a:tcPr marL="90000" marR="90000" marT="62676"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99CCFF"/>
                    </a:solidFill>
                  </a:tcPr>
                </a:tc>
              </a:tr>
              <a:tr h="350838">
                <a:tc>
                  <a:txBody>
                    <a:bodyPr/>
                    <a:lstStyle/>
                    <a:p>
                      <a:pPr marL="0" marR="0" lvl="0" indent="0" algn="l" defTabSz="457200" rtl="0" eaLnBrk="1" fontAlgn="base" latinLnBrk="0" hangingPunct="0">
                        <a:lnSpc>
                          <a:spcPct val="87000"/>
                        </a:lnSpc>
                        <a:spcBef>
                          <a:spcPct val="0"/>
                        </a:spcBef>
                        <a:spcAft>
                          <a:spcPct val="0"/>
                        </a:spcAft>
                        <a:buClr>
                          <a:srgbClr val="000000"/>
                        </a:buClr>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000000"/>
                        </a:solidFill>
                        <a:effectLst/>
                        <a:latin typeface="Arial" charset="0"/>
                        <a:ea typeface="SimSun" charset="-122"/>
                      </a:endParaRPr>
                    </a:p>
                  </a:txBody>
                  <a:tcPr marL="90000" marR="90000" marT="76284"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0099FF"/>
                    </a:solidFill>
                  </a:tcPr>
                </a:tc>
                <a:tc>
                  <a:txBody>
                    <a:bodyPr/>
                    <a:lstStyle/>
                    <a:p>
                      <a:pPr marL="0" marR="0" lvl="0" indent="0" algn="l" defTabSz="457200" rtl="0" eaLnBrk="1" fontAlgn="base" latinLnBrk="0" hangingPunct="0">
                        <a:lnSpc>
                          <a:spcPct val="87000"/>
                        </a:lnSpc>
                        <a:spcBef>
                          <a:spcPct val="0"/>
                        </a:spcBef>
                        <a:spcAft>
                          <a:spcPct val="0"/>
                        </a:spcAft>
                        <a:buClr>
                          <a:srgbClr val="000000"/>
                        </a:buClr>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000000"/>
                        </a:solidFill>
                        <a:effectLst/>
                        <a:latin typeface="Arial" charset="0"/>
                        <a:ea typeface="SimSun" charset="-122"/>
                      </a:endParaRPr>
                    </a:p>
                  </a:txBody>
                  <a:tcPr marL="90000" marR="90000" marT="76284"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0099FF"/>
                    </a:solidFill>
                  </a:tcPr>
                </a:tc>
                <a:tc>
                  <a:txBody>
                    <a:bodyPr/>
                    <a:lstStyle/>
                    <a:p>
                      <a:pPr marL="0" marR="0" lvl="0" indent="0" algn="l" defTabSz="457200" rtl="0" eaLnBrk="1" fontAlgn="base" latinLnBrk="0" hangingPunct="0">
                        <a:lnSpc>
                          <a:spcPct val="87000"/>
                        </a:lnSpc>
                        <a:spcBef>
                          <a:spcPct val="0"/>
                        </a:spcBef>
                        <a:spcAft>
                          <a:spcPct val="0"/>
                        </a:spcAft>
                        <a:buClr>
                          <a:srgbClr val="000000"/>
                        </a:buClr>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000000"/>
                        </a:solidFill>
                        <a:effectLst/>
                        <a:latin typeface="Arial" charset="0"/>
                        <a:ea typeface="SimSun" charset="-122"/>
                      </a:endParaRPr>
                    </a:p>
                  </a:txBody>
                  <a:tcPr marL="90000" marR="90000" marT="76284"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0099FF"/>
                    </a:solidFill>
                  </a:tcPr>
                </a:tc>
                <a:tc>
                  <a:txBody>
                    <a:body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800" b="0" i="0" u="none" strike="noStrike" cap="none" normalizeH="0" baseline="0" smtClean="0">
                          <a:ln>
                            <a:noFill/>
                          </a:ln>
                          <a:solidFill>
                            <a:srgbClr val="000000"/>
                          </a:solidFill>
                          <a:effectLst/>
                          <a:latin typeface="Arial" charset="0"/>
                          <a:ea typeface="SimSun" charset="-122"/>
                        </a:rPr>
                        <a:t>Promotions</a:t>
                      </a:r>
                    </a:p>
                  </a:txBody>
                  <a:tcPr marL="90000" marR="90000" marT="62676"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0099FF"/>
                    </a:solidFill>
                  </a:tcPr>
                </a:tc>
                <a:tc>
                  <a:txBody>
                    <a:body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800" b="0" i="0" u="none" strike="noStrike" cap="none" normalizeH="0" baseline="0" smtClean="0">
                          <a:ln>
                            <a:noFill/>
                          </a:ln>
                          <a:solidFill>
                            <a:srgbClr val="000000"/>
                          </a:solidFill>
                          <a:effectLst/>
                          <a:latin typeface="Arial" charset="0"/>
                          <a:ea typeface="SimSun" charset="-122"/>
                        </a:rPr>
                        <a:t>13</a:t>
                      </a:r>
                    </a:p>
                  </a:txBody>
                  <a:tcPr marL="90000" marR="90000" marT="62676"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0099FF"/>
                    </a:solidFill>
                  </a:tcPr>
                </a:tc>
              </a:tr>
              <a:tr h="350838">
                <a:tc>
                  <a:txBody>
                    <a:body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800" b="0" i="0" u="none" strike="noStrike" cap="none" normalizeH="0" baseline="0" smtClean="0">
                          <a:ln>
                            <a:noFill/>
                          </a:ln>
                          <a:solidFill>
                            <a:srgbClr val="000000"/>
                          </a:solidFill>
                          <a:effectLst/>
                          <a:latin typeface="Arial" charset="0"/>
                          <a:ea typeface="SimSun" charset="-122"/>
                        </a:rPr>
                        <a:t>Total inflow</a:t>
                      </a:r>
                    </a:p>
                  </a:txBody>
                  <a:tcPr marL="90000" marR="90000" marT="62676"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800" b="0" i="0" u="none" strike="noStrike" cap="none" normalizeH="0" baseline="0" smtClean="0">
                          <a:ln>
                            <a:noFill/>
                          </a:ln>
                          <a:solidFill>
                            <a:srgbClr val="000000"/>
                          </a:solidFill>
                          <a:effectLst/>
                          <a:latin typeface="Arial" charset="0"/>
                          <a:ea typeface="SimSun" charset="-122"/>
                        </a:rPr>
                        <a:t>22</a:t>
                      </a:r>
                    </a:p>
                  </a:txBody>
                  <a:tcPr marL="90000" marR="90000" marT="62676"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457200" rtl="0" eaLnBrk="1" fontAlgn="base" latinLnBrk="0" hangingPunct="0">
                        <a:lnSpc>
                          <a:spcPct val="87000"/>
                        </a:lnSpc>
                        <a:spcBef>
                          <a:spcPct val="0"/>
                        </a:spcBef>
                        <a:spcAft>
                          <a:spcPct val="0"/>
                        </a:spcAft>
                        <a:buClr>
                          <a:srgbClr val="000000"/>
                        </a:buClr>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000000"/>
                        </a:solidFill>
                        <a:effectLst/>
                        <a:latin typeface="Arial" charset="0"/>
                        <a:ea typeface="SimSun" charset="-122"/>
                      </a:endParaRPr>
                    </a:p>
                  </a:txBody>
                  <a:tcPr marL="90000" marR="90000" marT="76284"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800" b="0" i="0" u="none" strike="noStrike" cap="none" normalizeH="0" baseline="0" smtClean="0">
                          <a:ln>
                            <a:noFill/>
                          </a:ln>
                          <a:solidFill>
                            <a:srgbClr val="000000"/>
                          </a:solidFill>
                          <a:effectLst/>
                          <a:latin typeface="Arial" charset="0"/>
                          <a:ea typeface="SimSun" charset="-122"/>
                        </a:rPr>
                        <a:t>Total outflow</a:t>
                      </a:r>
                    </a:p>
                  </a:txBody>
                  <a:tcPr marL="90000" marR="90000" marT="62676"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800" b="0" i="0" u="none" strike="noStrike" cap="none" normalizeH="0" baseline="0" smtClean="0">
                          <a:ln>
                            <a:noFill/>
                          </a:ln>
                          <a:solidFill>
                            <a:srgbClr val="000000"/>
                          </a:solidFill>
                          <a:effectLst/>
                          <a:latin typeface="Arial" charset="0"/>
                          <a:ea typeface="SimSun" charset="-122"/>
                        </a:rPr>
                        <a:t>42</a:t>
                      </a:r>
                    </a:p>
                  </a:txBody>
                  <a:tcPr marL="90000" marR="90000" marT="62676"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99CCFF"/>
                    </a:solidFill>
                  </a:tcPr>
                </a:tc>
              </a:tr>
            </a:tbl>
          </a:graphicData>
        </a:graphic>
      </p:graphicFrame>
      <p:sp>
        <p:nvSpPr>
          <p:cNvPr id="31866" name="Text Box 122"/>
          <p:cNvSpPr txBox="1">
            <a:spLocks noChangeArrowheads="1"/>
          </p:cNvSpPr>
          <p:nvPr/>
        </p:nvSpPr>
        <p:spPr bwMode="auto">
          <a:xfrm>
            <a:off x="3429000" y="5599113"/>
            <a:ext cx="5029200" cy="344487"/>
          </a:xfrm>
          <a:prstGeom prst="rect">
            <a:avLst/>
          </a:prstGeom>
          <a:noFill/>
          <a:ln w="9525">
            <a:noFill/>
            <a:round/>
            <a:headEnd/>
            <a:tailEnd/>
          </a:ln>
          <a:effectLst/>
        </p:spPr>
        <p:txBody>
          <a:bodyPr lIns="90000" tIns="45000" rIns="90000" bIns="450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i="1">
                <a:solidFill>
                  <a:srgbClr val="000000"/>
                </a:solidFill>
              </a:rPr>
              <a:t>Adopted from Aswathappa, 2008, p. 92</a:t>
            </a:r>
          </a:p>
        </p:txBody>
      </p:sp>
      <p:sp>
        <p:nvSpPr>
          <p:cNvPr id="124" name="TextBox 123"/>
          <p:cNvSpPr txBox="1"/>
          <p:nvPr/>
        </p:nvSpPr>
        <p:spPr>
          <a:xfrm>
            <a:off x="2057400" y="5334000"/>
            <a:ext cx="4419600" cy="349968"/>
          </a:xfrm>
          <a:prstGeom prst="rect">
            <a:avLst/>
          </a:prstGeom>
          <a:noFill/>
        </p:spPr>
        <p:txBody>
          <a:bodyPr wrap="square" rtlCol="0">
            <a:spAutoFit/>
          </a:bodyPr>
          <a:lstStyle/>
          <a:p>
            <a:r>
              <a:rPr lang="en-US" dirty="0" smtClean="0">
                <a:solidFill>
                  <a:schemeClr val="tx1"/>
                </a:solidFill>
              </a:rPr>
              <a:t>250-42+22=230</a:t>
            </a:r>
            <a:endParaRPr lang="en-US"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a:xfrm>
            <a:off x="457200" y="274638"/>
            <a:ext cx="8229600" cy="1282700"/>
          </a:xfrm>
          <a:ln/>
        </p:spPr>
        <p:txBody>
          <a:bodyPr/>
          <a:lstStyle/>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latin typeface="Arial" charset="0"/>
              </a:rPr>
              <a:t>EXTERNAL SUPPLY </a:t>
            </a:r>
          </a:p>
        </p:txBody>
      </p:sp>
      <p:sp>
        <p:nvSpPr>
          <p:cNvPr id="32770" name="Text Box 2"/>
          <p:cNvSpPr txBox="1">
            <a:spLocks noChangeArrowheads="1"/>
          </p:cNvSpPr>
          <p:nvPr/>
        </p:nvSpPr>
        <p:spPr bwMode="auto">
          <a:xfrm>
            <a:off x="457200" y="1600200"/>
            <a:ext cx="8229600" cy="4664075"/>
          </a:xfrm>
          <a:prstGeom prst="rect">
            <a:avLst/>
          </a:prstGeom>
          <a:noFill/>
          <a:ln w="9525">
            <a:noFill/>
            <a:round/>
            <a:headEnd/>
            <a:tailEnd/>
          </a:ln>
          <a:effectLst/>
        </p:spPr>
        <p:txBody>
          <a:bodyPr tIns="91440"/>
          <a:lstStyle/>
          <a:p>
            <a:pPr marL="339725" indent="-339725" hangingPunct="1">
              <a:lnSpc>
                <a:spcPct val="100000"/>
              </a:lnSpc>
              <a:spcBef>
                <a:spcPts val="650"/>
              </a:spcBef>
              <a:buSzPct val="45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400" b="1" dirty="0">
                <a:solidFill>
                  <a:srgbClr val="000000"/>
                </a:solidFill>
              </a:rPr>
              <a:t>External sources important for several reasons such as </a:t>
            </a:r>
          </a:p>
          <a:p>
            <a:pPr marL="339725" indent="-339725" hangingPunct="1">
              <a:lnSpc>
                <a:spcPct val="150000"/>
              </a:lnSpc>
              <a:spcBef>
                <a:spcPts val="638"/>
              </a:spcBef>
              <a:spcAft>
                <a:spcPts val="1425"/>
              </a:spcAft>
              <a:buSzPct val="45000"/>
              <a:buFont typeface="Arial" charset="0"/>
              <a:buAutoNum type="arabicPeriod"/>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400" b="1" dirty="0">
                <a:solidFill>
                  <a:srgbClr val="000000"/>
                </a:solidFill>
              </a:rPr>
              <a:t>New blood and new experience will be available</a:t>
            </a:r>
          </a:p>
          <a:p>
            <a:pPr marL="339725" indent="-339725" hangingPunct="1">
              <a:lnSpc>
                <a:spcPct val="150000"/>
              </a:lnSpc>
              <a:spcBef>
                <a:spcPts val="638"/>
              </a:spcBef>
              <a:spcAft>
                <a:spcPts val="1425"/>
              </a:spcAft>
              <a:buSzPct val="45000"/>
              <a:buFont typeface="Arial" charset="0"/>
              <a:buAutoNum type="arabicPeriod"/>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400" b="1" dirty="0">
                <a:solidFill>
                  <a:srgbClr val="000000"/>
                </a:solidFill>
              </a:rPr>
              <a:t>Organization needs to replenish lost </a:t>
            </a:r>
            <a:r>
              <a:rPr lang="en-US" sz="2400" b="1" dirty="0" smtClean="0">
                <a:solidFill>
                  <a:srgbClr val="000000"/>
                </a:solidFill>
              </a:rPr>
              <a:t>personnel </a:t>
            </a:r>
            <a:endParaRPr lang="en-US" sz="2400" b="1" dirty="0">
              <a:solidFill>
                <a:srgbClr val="000000"/>
              </a:solidFill>
            </a:endParaRPr>
          </a:p>
          <a:p>
            <a:pPr marL="339725" indent="-339725" hangingPunct="1">
              <a:lnSpc>
                <a:spcPct val="150000"/>
              </a:lnSpc>
              <a:spcBef>
                <a:spcPts val="638"/>
              </a:spcBef>
              <a:spcAft>
                <a:spcPts val="1425"/>
              </a:spcAft>
              <a:buSzPct val="45000"/>
              <a:buFont typeface="Arial" charset="0"/>
              <a:buAutoNum type="arabicPeriod"/>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400" b="1" dirty="0">
                <a:solidFill>
                  <a:srgbClr val="000000"/>
                </a:solidFill>
              </a:rPr>
              <a:t>Organization growth and diversification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Grp="1" noChangeArrowheads="1"/>
          </p:cNvSpPr>
          <p:nvPr>
            <p:ph type="title"/>
          </p:nvPr>
        </p:nvSpPr>
        <p:spPr>
          <a:xfrm>
            <a:off x="457200" y="228600"/>
            <a:ext cx="8229600" cy="1236663"/>
          </a:xfrm>
          <a:ln/>
        </p:spPr>
        <p:txBody>
          <a:bodyPr tIns="45720" anchor="ctr"/>
          <a:lstStyle/>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latin typeface="Arial" charset="0"/>
              </a:rPr>
              <a:t>HR PROGRAMING</a:t>
            </a:r>
          </a:p>
        </p:txBody>
      </p:sp>
      <p:sp>
        <p:nvSpPr>
          <p:cNvPr id="33794" name="Text Box 2"/>
          <p:cNvSpPr txBox="1">
            <a:spLocks noChangeArrowheads="1"/>
          </p:cNvSpPr>
          <p:nvPr/>
        </p:nvSpPr>
        <p:spPr bwMode="auto">
          <a:xfrm>
            <a:off x="457200" y="1371600"/>
            <a:ext cx="8229600" cy="4892675"/>
          </a:xfrm>
          <a:prstGeom prst="rect">
            <a:avLst/>
          </a:prstGeom>
          <a:noFill/>
          <a:ln w="9525">
            <a:noFill/>
            <a:round/>
            <a:headEnd/>
            <a:tailEnd/>
          </a:ln>
          <a:effectLst/>
        </p:spPr>
        <p:txBody>
          <a:bodyPr tIns="91440"/>
          <a:lstStyle/>
          <a:p>
            <a:pPr hangingPunct="1">
              <a:lnSpc>
                <a:spcPct val="100000"/>
              </a:lnSpc>
              <a:spcBef>
                <a:spcPts val="638"/>
              </a:spcBef>
              <a:spcAft>
                <a:spcPts val="1425"/>
              </a:spcAft>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US" sz="2800" b="1" dirty="0">
                <a:solidFill>
                  <a:srgbClr val="000000"/>
                </a:solidFill>
              </a:rPr>
              <a:t>  </a:t>
            </a:r>
            <a:r>
              <a:rPr lang="en-US" sz="2400" b="1" dirty="0">
                <a:solidFill>
                  <a:srgbClr val="000000"/>
                </a:solidFill>
              </a:rPr>
              <a:t>  After forecasting personnel demand and supply,  the two must be reconciled or balanced in order to fill </a:t>
            </a:r>
            <a:r>
              <a:rPr lang="en-US" sz="2400" b="1" dirty="0" smtClean="0">
                <a:solidFill>
                  <a:srgbClr val="000000"/>
                </a:solidFill>
              </a:rPr>
              <a:t>vacancies </a:t>
            </a:r>
            <a:r>
              <a:rPr lang="en-US" sz="2400" b="1" dirty="0">
                <a:solidFill>
                  <a:srgbClr val="000000"/>
                </a:solidFill>
              </a:rPr>
              <a:t>by the right </a:t>
            </a:r>
            <a:r>
              <a:rPr lang="en-US" sz="2400" b="1" dirty="0" smtClean="0">
                <a:solidFill>
                  <a:srgbClr val="000000"/>
                </a:solidFill>
              </a:rPr>
              <a:t>people </a:t>
            </a:r>
            <a:r>
              <a:rPr lang="en-US" sz="2400" b="1" dirty="0">
                <a:solidFill>
                  <a:srgbClr val="000000"/>
                </a:solidFill>
              </a:rPr>
              <a:t>at the right</a:t>
            </a:r>
          </a:p>
          <a:p>
            <a:pPr hangingPunct="1">
              <a:lnSpc>
                <a:spcPct val="100000"/>
              </a:lnSpc>
              <a:spcBef>
                <a:spcPts val="638"/>
              </a:spcBef>
              <a:spcAft>
                <a:spcPts val="1425"/>
              </a:spcAft>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endParaRPr lang="en-US" sz="2400" b="1" dirty="0">
              <a:solidFill>
                <a:srgbClr val="000000"/>
              </a:solidFill>
            </a:endParaRPr>
          </a:p>
          <a:p>
            <a:pPr hangingPunct="1">
              <a:lnSpc>
                <a:spcPct val="100000"/>
              </a:lnSpc>
              <a:spcBef>
                <a:spcPts val="638"/>
              </a:spcBef>
              <a:spcAft>
                <a:spcPts val="1425"/>
              </a:spcAft>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endParaRPr lang="en-US" sz="2400" b="1"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Grp="1" noChangeArrowheads="1"/>
          </p:cNvSpPr>
          <p:nvPr>
            <p:ph type="title"/>
          </p:nvPr>
        </p:nvSpPr>
        <p:spPr>
          <a:xfrm>
            <a:off x="457200" y="274638"/>
            <a:ext cx="8229600" cy="1282700"/>
          </a:xfrm>
          <a:ln/>
        </p:spPr>
        <p:txBody>
          <a:bodyPr/>
          <a:lstStyle/>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latin typeface="Arial" charset="0"/>
              </a:rPr>
              <a:t>HR PLAN IMPLEMENTATION</a:t>
            </a:r>
          </a:p>
        </p:txBody>
      </p:sp>
      <p:sp>
        <p:nvSpPr>
          <p:cNvPr id="34818" name="Text Box 2"/>
          <p:cNvSpPr txBox="1">
            <a:spLocks noChangeArrowheads="1"/>
          </p:cNvSpPr>
          <p:nvPr/>
        </p:nvSpPr>
        <p:spPr bwMode="auto">
          <a:xfrm>
            <a:off x="457200" y="1600200"/>
            <a:ext cx="8229600" cy="10763250"/>
          </a:xfrm>
          <a:prstGeom prst="rect">
            <a:avLst/>
          </a:prstGeom>
          <a:noFill/>
          <a:ln w="9525">
            <a:noFill/>
            <a:round/>
            <a:headEnd/>
            <a:tailEnd/>
          </a:ln>
          <a:effectLst/>
        </p:spPr>
        <p:txBody>
          <a:bodyPr tIns="91440"/>
          <a:lstStyle/>
          <a:p>
            <a:pPr marL="571500" lvl="1" indent="-342900" hangingPunct="1">
              <a:lnSpc>
                <a:spcPct val="100000"/>
              </a:lnSpc>
              <a:spcBef>
                <a:spcPts val="650"/>
              </a:spcBef>
              <a:spcAft>
                <a:spcPts val="575"/>
              </a:spcAft>
              <a:buFont typeface="Arial" pitchFamily="34" charset="0"/>
              <a:buChar char="•"/>
              <a:tabLst>
                <a:tab pos="1084263" algn="l"/>
                <a:tab pos="1541463" algn="l"/>
                <a:tab pos="1998663" algn="l"/>
                <a:tab pos="2455863" algn="l"/>
                <a:tab pos="2913063" algn="l"/>
                <a:tab pos="3370263" algn="l"/>
                <a:tab pos="3827463" algn="l"/>
                <a:tab pos="4284663" algn="l"/>
                <a:tab pos="4741863" algn="l"/>
                <a:tab pos="5199063" algn="l"/>
                <a:tab pos="5656263" algn="l"/>
                <a:tab pos="6113463" algn="l"/>
                <a:tab pos="6570663" algn="l"/>
                <a:tab pos="7027863" algn="l"/>
                <a:tab pos="7485063" algn="l"/>
                <a:tab pos="7942263" algn="l"/>
                <a:tab pos="8399463" algn="l"/>
                <a:tab pos="8856663" algn="l"/>
                <a:tab pos="9313863" algn="l"/>
                <a:tab pos="9771063" algn="l"/>
                <a:tab pos="10228263" algn="l"/>
              </a:tabLst>
            </a:pPr>
            <a:r>
              <a:rPr lang="en-US" sz="2300" b="1" dirty="0" smtClean="0">
                <a:solidFill>
                  <a:srgbClr val="000000"/>
                </a:solidFill>
              </a:rPr>
              <a:t>Converting </a:t>
            </a:r>
            <a:r>
              <a:rPr lang="en-US" sz="2300" b="1" dirty="0">
                <a:solidFill>
                  <a:srgbClr val="000000"/>
                </a:solidFill>
              </a:rPr>
              <a:t>HR plan into actions</a:t>
            </a:r>
          </a:p>
          <a:p>
            <a:pPr marL="571500" lvl="1" indent="-342900" hangingPunct="1">
              <a:lnSpc>
                <a:spcPct val="100000"/>
              </a:lnSpc>
              <a:spcBef>
                <a:spcPts val="650"/>
              </a:spcBef>
              <a:spcAft>
                <a:spcPts val="575"/>
              </a:spcAft>
              <a:buFont typeface="Arial" pitchFamily="34" charset="0"/>
              <a:buChar char="•"/>
              <a:tabLst>
                <a:tab pos="1084263" algn="l"/>
                <a:tab pos="1541463" algn="l"/>
                <a:tab pos="1998663" algn="l"/>
                <a:tab pos="2455863" algn="l"/>
                <a:tab pos="2913063" algn="l"/>
                <a:tab pos="3370263" algn="l"/>
                <a:tab pos="3827463" algn="l"/>
                <a:tab pos="4284663" algn="l"/>
                <a:tab pos="4741863" algn="l"/>
                <a:tab pos="5199063" algn="l"/>
                <a:tab pos="5656263" algn="l"/>
                <a:tab pos="6113463" algn="l"/>
                <a:tab pos="6570663" algn="l"/>
                <a:tab pos="7027863" algn="l"/>
                <a:tab pos="7485063" algn="l"/>
                <a:tab pos="7942263" algn="l"/>
                <a:tab pos="8399463" algn="l"/>
                <a:tab pos="8856663" algn="l"/>
                <a:tab pos="9313863" algn="l"/>
                <a:tab pos="9771063" algn="l"/>
                <a:tab pos="10228263" algn="l"/>
              </a:tabLst>
            </a:pPr>
            <a:r>
              <a:rPr lang="en-US" sz="2300" b="1" dirty="0">
                <a:solidFill>
                  <a:srgbClr val="000000"/>
                </a:solidFill>
              </a:rPr>
              <a:t> </a:t>
            </a:r>
            <a:r>
              <a:rPr lang="en-US" sz="2300" b="1" dirty="0" smtClean="0">
                <a:solidFill>
                  <a:srgbClr val="000000"/>
                </a:solidFill>
              </a:rPr>
              <a:t>A </a:t>
            </a:r>
            <a:r>
              <a:rPr lang="en-US" sz="2300" b="1" dirty="0">
                <a:solidFill>
                  <a:srgbClr val="000000"/>
                </a:solidFill>
              </a:rPr>
              <a:t>series of actions are taken as HR plan implementation such as recruitment, promotion, placement, training and development, retention plan, downsizing plan, and succession plan</a:t>
            </a:r>
          </a:p>
          <a:p>
            <a:pPr marL="341313" indent="-339725" hangingPunct="1">
              <a:lnSpc>
                <a:spcPct val="100000"/>
              </a:lnSpc>
              <a:spcBef>
                <a:spcPts val="650"/>
              </a:spcBef>
              <a:spcAft>
                <a:spcPts val="575"/>
              </a:spcAft>
              <a:buSzPct val="45000"/>
              <a:buFont typeface="Arial" charset="0"/>
              <a:buNone/>
              <a:tabLst>
                <a:tab pos="1084263" algn="l"/>
                <a:tab pos="1541463" algn="l"/>
                <a:tab pos="1998663" algn="l"/>
                <a:tab pos="2455863" algn="l"/>
                <a:tab pos="2913063" algn="l"/>
                <a:tab pos="3370263" algn="l"/>
                <a:tab pos="3827463" algn="l"/>
                <a:tab pos="4284663" algn="l"/>
                <a:tab pos="4741863" algn="l"/>
                <a:tab pos="5199063" algn="l"/>
                <a:tab pos="5656263" algn="l"/>
                <a:tab pos="6113463" algn="l"/>
                <a:tab pos="6570663" algn="l"/>
                <a:tab pos="7027863" algn="l"/>
                <a:tab pos="7485063" algn="l"/>
                <a:tab pos="7942263" algn="l"/>
                <a:tab pos="8399463" algn="l"/>
                <a:tab pos="8856663" algn="l"/>
                <a:tab pos="9313863" algn="l"/>
                <a:tab pos="9771063" algn="l"/>
                <a:tab pos="10228263" algn="l"/>
              </a:tabLst>
            </a:pPr>
            <a:endParaRPr lang="en-US" sz="2300" b="1" dirty="0">
              <a:solidFill>
                <a:srgbClr val="000000"/>
              </a:solidFill>
            </a:endParaRPr>
          </a:p>
          <a:p>
            <a:pPr marL="341313" indent="-339725" hangingPunct="1">
              <a:lnSpc>
                <a:spcPct val="170000"/>
              </a:lnSpc>
              <a:spcBef>
                <a:spcPts val="638"/>
              </a:spcBef>
              <a:spcAft>
                <a:spcPts val="1425"/>
              </a:spcAft>
              <a:buClrTx/>
              <a:buFontTx/>
              <a:buNone/>
              <a:tabLst>
                <a:tab pos="1084263" algn="l"/>
                <a:tab pos="1541463" algn="l"/>
                <a:tab pos="1998663" algn="l"/>
                <a:tab pos="2455863" algn="l"/>
                <a:tab pos="2913063" algn="l"/>
                <a:tab pos="3370263" algn="l"/>
                <a:tab pos="3827463" algn="l"/>
                <a:tab pos="4284663" algn="l"/>
                <a:tab pos="4741863" algn="l"/>
                <a:tab pos="5199063" algn="l"/>
                <a:tab pos="5656263" algn="l"/>
                <a:tab pos="6113463" algn="l"/>
                <a:tab pos="6570663" algn="l"/>
                <a:tab pos="7027863" algn="l"/>
                <a:tab pos="7485063" algn="l"/>
                <a:tab pos="7942263" algn="l"/>
                <a:tab pos="8399463" algn="l"/>
                <a:tab pos="8856663" algn="l"/>
                <a:tab pos="9313863" algn="l"/>
                <a:tab pos="9771063" algn="l"/>
                <a:tab pos="10228263" algn="l"/>
              </a:tabLst>
            </a:pPr>
            <a:endParaRPr lang="en-US" sz="2300" b="1"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p:nvPr>
        </p:nvSpPr>
        <p:spPr>
          <a:xfrm>
            <a:off x="457200" y="274638"/>
            <a:ext cx="8226425" cy="1277937"/>
          </a:xfrm>
          <a:ln/>
        </p:spPr>
        <p:txBody>
          <a:bodyPr/>
          <a:lstStyle/>
          <a:p>
            <a:endParaRPr lang="en-US"/>
          </a:p>
        </p:txBody>
      </p:sp>
      <p:sp>
        <p:nvSpPr>
          <p:cNvPr id="35842" name="Text Box 2"/>
          <p:cNvSpPr txBox="1">
            <a:spLocks noChangeArrowheads="1"/>
          </p:cNvSpPr>
          <p:nvPr/>
        </p:nvSpPr>
        <p:spPr bwMode="auto">
          <a:xfrm>
            <a:off x="457200" y="274638"/>
            <a:ext cx="8229600" cy="1282700"/>
          </a:xfrm>
          <a:prstGeom prst="rect">
            <a:avLst/>
          </a:prstGeom>
          <a:noFill/>
          <a:ln w="9525">
            <a:noFill/>
            <a:round/>
            <a:headEnd/>
            <a:tailEnd/>
          </a:ln>
          <a:effectLst/>
        </p:spPr>
        <p:txBody>
          <a:bodyPr tIns="91440"/>
          <a:lstStyle/>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00"/>
                </a:solidFill>
              </a:rPr>
              <a:t>HR PLAN IMPLEMENTATION</a:t>
            </a:r>
          </a:p>
        </p:txBody>
      </p:sp>
      <p:sp>
        <p:nvSpPr>
          <p:cNvPr id="35843" name="Rectangle 3"/>
          <p:cNvSpPr>
            <a:spLocks noGrp="1" noChangeArrowheads="1"/>
          </p:cNvSpPr>
          <p:nvPr>
            <p:ph type="tbl" idx="1"/>
          </p:nvPr>
        </p:nvSpPr>
        <p:spPr>
          <a:xfrm>
            <a:off x="457200" y="1600200"/>
            <a:ext cx="8226425" cy="4522788"/>
          </a:xfrm>
        </p:spPr>
      </p:sp>
      <p:graphicFrame>
        <p:nvGraphicFramePr>
          <p:cNvPr id="35844" name="Group 4"/>
          <p:cNvGraphicFramePr>
            <a:graphicFrameLocks noGrp="1"/>
          </p:cNvGraphicFramePr>
          <p:nvPr/>
        </p:nvGraphicFramePr>
        <p:xfrm>
          <a:off x="749300" y="2584450"/>
          <a:ext cx="7543800" cy="3806515"/>
        </p:xfrm>
        <a:graphic>
          <a:graphicData uri="http://schemas.openxmlformats.org/drawingml/2006/table">
            <a:tbl>
              <a:tblPr/>
              <a:tblGrid>
                <a:gridCol w="3770313"/>
                <a:gridCol w="3773487"/>
              </a:tblGrid>
              <a:tr h="366713">
                <a:tc>
                  <a:txBody>
                    <a:body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800" b="1" i="0" u="none" strike="noStrike" cap="none" normalizeH="0" baseline="0" dirty="0" smtClean="0">
                          <a:ln>
                            <a:noFill/>
                          </a:ln>
                          <a:solidFill>
                            <a:srgbClr val="FFFFFF"/>
                          </a:solidFill>
                          <a:effectLst/>
                          <a:latin typeface="Arial" charset="0"/>
                          <a:ea typeface="SimSun" charset="-122"/>
                        </a:rPr>
                        <a:t>Strategies for Managing Shortages</a:t>
                      </a:r>
                    </a:p>
                  </a:txBody>
                  <a:tcPr marL="90000" marR="90000" marT="62676"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0066CC"/>
                    </a:solidFill>
                  </a:tcPr>
                </a:tc>
                <a:tc>
                  <a:txBody>
                    <a:body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800" b="1" i="0" u="none" strike="noStrike" cap="none" normalizeH="0" baseline="0" dirty="0" smtClean="0">
                          <a:ln>
                            <a:noFill/>
                          </a:ln>
                          <a:solidFill>
                            <a:srgbClr val="FFFFFF"/>
                          </a:solidFill>
                          <a:effectLst/>
                          <a:latin typeface="Arial" charset="0"/>
                          <a:ea typeface="SimSun" charset="-122"/>
                        </a:rPr>
                        <a:t>Strategies for Managing Surplus</a:t>
                      </a:r>
                    </a:p>
                  </a:txBody>
                  <a:tcPr marL="90000" marR="90000" marT="62676"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0066CC"/>
                    </a:solidFill>
                  </a:tcPr>
                </a:tc>
              </a:tr>
              <a:tr h="366713">
                <a:tc>
                  <a:txBody>
                    <a:body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800" b="0" i="0" u="none" strike="noStrike" cap="none" normalizeH="0" baseline="0" smtClean="0">
                          <a:ln>
                            <a:noFill/>
                          </a:ln>
                          <a:solidFill>
                            <a:srgbClr val="000000"/>
                          </a:solidFill>
                          <a:effectLst/>
                          <a:latin typeface="Arial" charset="0"/>
                          <a:ea typeface="SimSun" charset="-122"/>
                        </a:rPr>
                        <a:t>Recruitment of new employees</a:t>
                      </a:r>
                    </a:p>
                  </a:txBody>
                  <a:tcPr marL="90000" marR="90000" marT="62676"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0099FF"/>
                    </a:solidFill>
                  </a:tcPr>
                </a:tc>
                <a:tc>
                  <a:txBody>
                    <a:body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800" b="0" i="0" u="none" strike="noStrike" cap="none" normalizeH="0" baseline="0" smtClean="0">
                          <a:ln>
                            <a:noFill/>
                          </a:ln>
                          <a:solidFill>
                            <a:srgbClr val="000000"/>
                          </a:solidFill>
                          <a:effectLst/>
                          <a:latin typeface="Arial" charset="0"/>
                          <a:ea typeface="SimSun" charset="-122"/>
                        </a:rPr>
                        <a:t>Freeze hiring</a:t>
                      </a:r>
                    </a:p>
                  </a:txBody>
                  <a:tcPr marL="90000" marR="90000" marT="62676"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0099FF"/>
                    </a:solidFill>
                  </a:tcPr>
                </a:tc>
              </a:tr>
              <a:tr h="366713">
                <a:tc>
                  <a:txBody>
                    <a:body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800" b="0" i="0" u="none" strike="noStrike" cap="none" normalizeH="0" baseline="0" smtClean="0">
                          <a:ln>
                            <a:noFill/>
                          </a:ln>
                          <a:solidFill>
                            <a:srgbClr val="000000"/>
                          </a:solidFill>
                          <a:effectLst/>
                          <a:latin typeface="Arial" charset="0"/>
                          <a:ea typeface="SimSun" charset="-122"/>
                        </a:rPr>
                        <a:t>Offer incentive to postpone retirement</a:t>
                      </a:r>
                    </a:p>
                  </a:txBody>
                  <a:tcPr marL="90000" marR="90000" marT="62676"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800" b="0" i="0" u="none" strike="noStrike" cap="none" normalizeH="0" baseline="0" smtClean="0">
                          <a:ln>
                            <a:noFill/>
                          </a:ln>
                          <a:solidFill>
                            <a:srgbClr val="000000"/>
                          </a:solidFill>
                          <a:effectLst/>
                          <a:latin typeface="Arial" charset="0"/>
                          <a:ea typeface="SimSun" charset="-122"/>
                        </a:rPr>
                        <a:t>Don not replace leaving staff</a:t>
                      </a:r>
                    </a:p>
                  </a:txBody>
                  <a:tcPr marL="90000" marR="90000" marT="62676"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99CCFF"/>
                    </a:solidFill>
                  </a:tcPr>
                </a:tc>
              </a:tr>
              <a:tr h="366713">
                <a:tc>
                  <a:txBody>
                    <a:body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800" b="0" i="0" u="none" strike="noStrike" cap="none" normalizeH="0" baseline="0" smtClean="0">
                          <a:ln>
                            <a:noFill/>
                          </a:ln>
                          <a:solidFill>
                            <a:srgbClr val="000000"/>
                          </a:solidFill>
                          <a:effectLst/>
                          <a:latin typeface="Arial" charset="0"/>
                          <a:ea typeface="SimSun" charset="-122"/>
                        </a:rPr>
                        <a:t>Rehire retiree/part time staff</a:t>
                      </a:r>
                    </a:p>
                  </a:txBody>
                  <a:tcPr marL="90000" marR="90000" marT="62676"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0099FF"/>
                    </a:solidFill>
                  </a:tcPr>
                </a:tc>
                <a:tc>
                  <a:txBody>
                    <a:body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800" b="0" i="0" u="none" strike="noStrike" cap="none" normalizeH="0" baseline="0" smtClean="0">
                          <a:ln>
                            <a:noFill/>
                          </a:ln>
                          <a:solidFill>
                            <a:srgbClr val="000000"/>
                          </a:solidFill>
                          <a:effectLst/>
                          <a:latin typeface="Arial" charset="0"/>
                          <a:ea typeface="SimSun" charset="-122"/>
                        </a:rPr>
                        <a:t>Reduce work hours</a:t>
                      </a:r>
                    </a:p>
                  </a:txBody>
                  <a:tcPr marL="90000" marR="90000" marT="62676"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0099FF"/>
                    </a:solidFill>
                  </a:tcPr>
                </a:tc>
              </a:tr>
              <a:tr h="366713">
                <a:tc>
                  <a:txBody>
                    <a:body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800" b="0" i="0" u="none" strike="noStrike" cap="none" normalizeH="0" baseline="0" smtClean="0">
                          <a:ln>
                            <a:noFill/>
                          </a:ln>
                          <a:solidFill>
                            <a:srgbClr val="000000"/>
                          </a:solidFill>
                          <a:effectLst/>
                          <a:latin typeface="Arial" charset="0"/>
                          <a:ea typeface="SimSun" charset="-122"/>
                        </a:rPr>
                        <a:t>Attempt to reduce turnover</a:t>
                      </a:r>
                    </a:p>
                  </a:txBody>
                  <a:tcPr marL="90000" marR="90000" marT="62676"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800" b="0" i="0" u="none" strike="noStrike" cap="none" normalizeH="0" baseline="0" smtClean="0">
                          <a:ln>
                            <a:noFill/>
                          </a:ln>
                          <a:solidFill>
                            <a:srgbClr val="000000"/>
                          </a:solidFill>
                          <a:effectLst/>
                          <a:latin typeface="Arial" charset="0"/>
                          <a:ea typeface="SimSun" charset="-122"/>
                        </a:rPr>
                        <a:t>Leave of absence</a:t>
                      </a:r>
                    </a:p>
                  </a:txBody>
                  <a:tcPr marL="90000" marR="90000" marT="62676"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99CCFF"/>
                    </a:solidFill>
                  </a:tcPr>
                </a:tc>
              </a:tr>
              <a:tr h="366713">
                <a:tc>
                  <a:txBody>
                    <a:body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800" b="0" i="0" u="none" strike="noStrike" cap="none" normalizeH="0" baseline="0" smtClean="0">
                          <a:ln>
                            <a:noFill/>
                          </a:ln>
                          <a:solidFill>
                            <a:srgbClr val="000000"/>
                          </a:solidFill>
                          <a:effectLst/>
                          <a:latin typeface="Arial" charset="0"/>
                          <a:ea typeface="SimSun" charset="-122"/>
                        </a:rPr>
                        <a:t>Work current staff overtime</a:t>
                      </a:r>
                    </a:p>
                  </a:txBody>
                  <a:tcPr marL="90000" marR="90000" marT="62676"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0099FF"/>
                    </a:solidFill>
                  </a:tcPr>
                </a:tc>
                <a:tc>
                  <a:txBody>
                    <a:body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800" b="0" i="0" u="none" strike="noStrike" cap="none" normalizeH="0" baseline="0" smtClean="0">
                          <a:ln>
                            <a:noFill/>
                          </a:ln>
                          <a:solidFill>
                            <a:srgbClr val="000000"/>
                          </a:solidFill>
                          <a:effectLst/>
                          <a:latin typeface="Arial" charset="0"/>
                          <a:ea typeface="SimSun" charset="-122"/>
                        </a:rPr>
                        <a:t>Across the board cut in pays</a:t>
                      </a:r>
                    </a:p>
                  </a:txBody>
                  <a:tcPr marL="90000" marR="90000" marT="62676"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0099FF"/>
                    </a:solidFill>
                  </a:tcPr>
                </a:tc>
              </a:tr>
              <a:tr h="366713">
                <a:tc>
                  <a:txBody>
                    <a:body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800" b="0" i="0" u="none" strike="noStrike" cap="none" normalizeH="0" baseline="0" smtClean="0">
                          <a:ln>
                            <a:noFill/>
                          </a:ln>
                          <a:solidFill>
                            <a:srgbClr val="000000"/>
                          </a:solidFill>
                          <a:effectLst/>
                          <a:latin typeface="Arial" charset="0"/>
                          <a:ea typeface="SimSun" charset="-122"/>
                        </a:rPr>
                        <a:t>Subcontract work</a:t>
                      </a:r>
                    </a:p>
                  </a:txBody>
                  <a:tcPr marL="90000" marR="90000" marT="62676"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800" b="0" i="0" u="none" strike="noStrike" cap="none" normalizeH="0" baseline="0" smtClean="0">
                          <a:ln>
                            <a:noFill/>
                          </a:ln>
                          <a:solidFill>
                            <a:srgbClr val="000000"/>
                          </a:solidFill>
                          <a:effectLst/>
                          <a:latin typeface="Arial" charset="0"/>
                          <a:ea typeface="SimSun" charset="-122"/>
                        </a:rPr>
                        <a:t>layoffs</a:t>
                      </a:r>
                    </a:p>
                  </a:txBody>
                  <a:tcPr marL="90000" marR="90000" marT="62676"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99CCFF"/>
                    </a:solidFill>
                  </a:tcPr>
                </a:tc>
              </a:tr>
              <a:tr h="366713">
                <a:tc>
                  <a:txBody>
                    <a:body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800" b="0" i="0" u="none" strike="noStrike" cap="none" normalizeH="0" baseline="0" smtClean="0">
                          <a:ln>
                            <a:noFill/>
                          </a:ln>
                          <a:solidFill>
                            <a:srgbClr val="000000"/>
                          </a:solidFill>
                          <a:effectLst/>
                          <a:latin typeface="Arial" charset="0"/>
                          <a:ea typeface="SimSun" charset="-122"/>
                        </a:rPr>
                        <a:t>Hire temporary employees</a:t>
                      </a:r>
                    </a:p>
                  </a:txBody>
                  <a:tcPr marL="90000" marR="90000" marT="62676"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0099FF"/>
                    </a:solidFill>
                  </a:tcPr>
                </a:tc>
                <a:tc>
                  <a:txBody>
                    <a:body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800" b="0" i="0" u="none" strike="noStrike" cap="none" normalizeH="0" baseline="0" smtClean="0">
                          <a:ln>
                            <a:noFill/>
                          </a:ln>
                          <a:solidFill>
                            <a:srgbClr val="000000"/>
                          </a:solidFill>
                          <a:effectLst/>
                          <a:latin typeface="Arial" charset="0"/>
                          <a:ea typeface="SimSun" charset="-122"/>
                        </a:rPr>
                        <a:t>Reduce outsource work</a:t>
                      </a:r>
                    </a:p>
                  </a:txBody>
                  <a:tcPr marL="90000" marR="90000" marT="62676"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0099FF"/>
                    </a:solidFill>
                  </a:tcPr>
                </a:tc>
              </a:tr>
              <a:tr h="366713">
                <a:tc>
                  <a:txBody>
                    <a:body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800" b="0" i="0" u="none" strike="noStrike" cap="none" normalizeH="0" baseline="0" smtClean="0">
                          <a:ln>
                            <a:noFill/>
                          </a:ln>
                          <a:solidFill>
                            <a:srgbClr val="000000"/>
                          </a:solidFill>
                          <a:effectLst/>
                          <a:latin typeface="Arial" charset="0"/>
                          <a:ea typeface="SimSun" charset="-122"/>
                        </a:rPr>
                        <a:t>Redesign jobs (BPR)</a:t>
                      </a:r>
                    </a:p>
                  </a:txBody>
                  <a:tcPr marL="90000" marR="90000" marT="62676"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800" b="0" i="0" u="none" strike="noStrike" cap="none" normalizeH="0" baseline="0" smtClean="0">
                          <a:ln>
                            <a:noFill/>
                          </a:ln>
                          <a:solidFill>
                            <a:srgbClr val="000000"/>
                          </a:solidFill>
                          <a:effectLst/>
                          <a:latin typeface="Arial" charset="0"/>
                          <a:ea typeface="SimSun" charset="-122"/>
                        </a:rPr>
                        <a:t>Switch to variable pay plan</a:t>
                      </a:r>
                    </a:p>
                  </a:txBody>
                  <a:tcPr marL="90000" marR="90000" marT="62676"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99CCFF"/>
                    </a:solidFill>
                  </a:tcPr>
                </a:tc>
              </a:tr>
            </a:tbl>
          </a:graphicData>
        </a:graphic>
      </p:graphicFrame>
      <p:sp>
        <p:nvSpPr>
          <p:cNvPr id="35910" name="AutoShape 70"/>
          <p:cNvSpPr>
            <a:spLocks noChangeArrowheads="1"/>
          </p:cNvSpPr>
          <p:nvPr/>
        </p:nvSpPr>
        <p:spPr bwMode="auto">
          <a:xfrm>
            <a:off x="2971800" y="1600200"/>
            <a:ext cx="2971800" cy="685800"/>
          </a:xfrm>
          <a:prstGeom prst="roundRect">
            <a:avLst>
              <a:gd name="adj" fmla="val 231"/>
            </a:avLst>
          </a:prstGeom>
          <a:solidFill>
            <a:srgbClr val="99CCFF"/>
          </a:solidFill>
          <a:ln w="9525">
            <a:solidFill>
              <a:srgbClr val="000000"/>
            </a:solidFill>
            <a:round/>
            <a:headEnd/>
            <a:tailEnd/>
          </a:ln>
          <a:effectLst/>
        </p:spPr>
        <p:txBody>
          <a:bodyPr lIns="90000" tIns="45000" rIns="90000" bIns="45000" anchor="ctr" anchorCtr="1"/>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Strategic HR Initiatives</a:t>
            </a:r>
          </a:p>
        </p:txBody>
      </p:sp>
      <p:sp>
        <p:nvSpPr>
          <p:cNvPr id="35911" name="Text Box 71"/>
          <p:cNvSpPr txBox="1">
            <a:spLocks noChangeArrowheads="1"/>
          </p:cNvSpPr>
          <p:nvPr/>
        </p:nvSpPr>
        <p:spPr bwMode="auto">
          <a:xfrm>
            <a:off x="3429000" y="6513513"/>
            <a:ext cx="5029200" cy="344487"/>
          </a:xfrm>
          <a:prstGeom prst="rect">
            <a:avLst/>
          </a:prstGeom>
          <a:noFill/>
          <a:ln w="9525">
            <a:noFill/>
            <a:round/>
            <a:headEnd/>
            <a:tailEnd/>
          </a:ln>
          <a:effectLst/>
        </p:spPr>
        <p:txBody>
          <a:bodyPr lIns="90000" tIns="45000" rIns="90000" bIns="450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i="1">
                <a:solidFill>
                  <a:srgbClr val="000000"/>
                </a:solidFill>
              </a:rPr>
              <a:t>Adopted from Aswathappa, 2008, p. 95</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Grp="1" noChangeArrowheads="1"/>
          </p:cNvSpPr>
          <p:nvPr>
            <p:ph type="title"/>
          </p:nvPr>
        </p:nvSpPr>
        <p:spPr>
          <a:xfrm>
            <a:off x="457200" y="274638"/>
            <a:ext cx="8229600" cy="1417637"/>
          </a:xfrm>
          <a:ln/>
        </p:spPr>
        <p:txBody>
          <a:bodyPr/>
          <a:lstStyle/>
          <a:p>
            <a:endParaRPr lang="en-US"/>
          </a:p>
        </p:txBody>
      </p:sp>
      <p:sp>
        <p:nvSpPr>
          <p:cNvPr id="36866" name="Text Box 2"/>
          <p:cNvSpPr txBox="1">
            <a:spLocks noChangeArrowheads="1"/>
          </p:cNvSpPr>
          <p:nvPr/>
        </p:nvSpPr>
        <p:spPr bwMode="auto">
          <a:xfrm>
            <a:off x="457200" y="1600200"/>
            <a:ext cx="8229600" cy="6403975"/>
          </a:xfrm>
          <a:prstGeom prst="rect">
            <a:avLst/>
          </a:prstGeom>
          <a:noFill/>
          <a:ln w="9525">
            <a:noFill/>
            <a:round/>
            <a:headEnd/>
            <a:tailEnd/>
          </a:ln>
          <a:effectLst/>
        </p:spPr>
        <p:txBody>
          <a:bodyPr tIns="91440"/>
          <a:lstStyle/>
          <a:p>
            <a:pPr hangingPunct="1">
              <a:lnSpc>
                <a:spcPct val="150000"/>
              </a:lnSpc>
              <a:buClr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000" b="1" dirty="0">
                <a:solidFill>
                  <a:srgbClr val="000000"/>
                </a:solidFill>
                <a:cs typeface="Arial Unicode MS" charset="0"/>
              </a:rPr>
              <a:t>RECRUITMENT, SLECTION AND PLACEMENT</a:t>
            </a:r>
          </a:p>
          <a:p>
            <a:pPr lvl="1" hangingPunct="1">
              <a:lnSpc>
                <a:spcPct val="100000"/>
              </a:lnSpc>
              <a:spcBef>
                <a:spcPts val="638"/>
              </a:spcBef>
              <a:spcAft>
                <a:spcPts val="1425"/>
              </a:spcAft>
              <a:buSzPct val="45000"/>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000" b="1" dirty="0">
                <a:solidFill>
                  <a:srgbClr val="000000"/>
                </a:solidFill>
              </a:rPr>
              <a:t>After the job vacancies are </a:t>
            </a:r>
            <a:r>
              <a:rPr lang="en-US" sz="2000" b="1" dirty="0" smtClean="0">
                <a:solidFill>
                  <a:srgbClr val="000000"/>
                </a:solidFill>
              </a:rPr>
              <a:t>known </a:t>
            </a:r>
            <a:r>
              <a:rPr lang="en-US" sz="2000" b="1" dirty="0">
                <a:solidFill>
                  <a:srgbClr val="000000"/>
                </a:solidFill>
              </a:rPr>
              <a:t>effort must </a:t>
            </a:r>
            <a:r>
              <a:rPr lang="en-US" sz="2000" b="1" dirty="0" smtClean="0">
                <a:solidFill>
                  <a:srgbClr val="000000"/>
                </a:solidFill>
              </a:rPr>
              <a:t>be made </a:t>
            </a:r>
            <a:r>
              <a:rPr lang="en-US" sz="2000" b="1" dirty="0">
                <a:solidFill>
                  <a:srgbClr val="000000"/>
                </a:solidFill>
              </a:rPr>
              <a:t>to identify sources search for suitable candidates</a:t>
            </a:r>
          </a:p>
          <a:p>
            <a:pPr lvl="1" hangingPunct="1">
              <a:lnSpc>
                <a:spcPct val="100000"/>
              </a:lnSpc>
              <a:spcBef>
                <a:spcPts val="638"/>
              </a:spcBef>
              <a:spcAft>
                <a:spcPts val="1425"/>
              </a:spcAft>
              <a:buSzPct val="45000"/>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000" b="1" dirty="0">
                <a:solidFill>
                  <a:srgbClr val="000000"/>
                </a:solidFill>
              </a:rPr>
              <a:t>The selection program should be professionally designated and special care must be taken to ensure complain ace with </a:t>
            </a:r>
            <a:r>
              <a:rPr lang="en-US" sz="2000" b="1" dirty="0" smtClean="0">
                <a:solidFill>
                  <a:srgbClr val="000000"/>
                </a:solidFill>
              </a:rPr>
              <a:t>policies </a:t>
            </a:r>
            <a:r>
              <a:rPr lang="en-US" sz="2000" b="1" dirty="0">
                <a:solidFill>
                  <a:srgbClr val="000000"/>
                </a:solidFill>
              </a:rPr>
              <a:t>of government</a:t>
            </a:r>
          </a:p>
          <a:p>
            <a:pPr lvl="1" hangingPunct="1">
              <a:lnSpc>
                <a:spcPct val="100000"/>
              </a:lnSpc>
              <a:spcBef>
                <a:spcPts val="638"/>
              </a:spcBef>
              <a:spcAft>
                <a:spcPts val="1425"/>
              </a:spcAft>
              <a:buSzPct val="45000"/>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000" b="1" dirty="0">
                <a:solidFill>
                  <a:srgbClr val="000000"/>
                </a:solidFill>
              </a:rPr>
              <a:t>Hiring new employees would be unwise if there is likely hood of the demand picking quickly and than return to a lower</a:t>
            </a:r>
          </a:p>
          <a:p>
            <a:pPr hangingPunct="1">
              <a:lnSpc>
                <a:spcPct val="100000"/>
              </a:lnSpc>
              <a:spcBef>
                <a:spcPts val="638"/>
              </a:spcBef>
              <a:spcAft>
                <a:spcPts val="1425"/>
              </a:spcAft>
              <a:buClr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sz="2200" b="1" dirty="0">
              <a:solidFill>
                <a:srgbClr val="000000"/>
              </a:solidFill>
            </a:endParaRPr>
          </a:p>
        </p:txBody>
      </p:sp>
      <p:sp>
        <p:nvSpPr>
          <p:cNvPr id="36867" name="Text Box 3"/>
          <p:cNvSpPr txBox="1">
            <a:spLocks noChangeArrowheads="1"/>
          </p:cNvSpPr>
          <p:nvPr/>
        </p:nvSpPr>
        <p:spPr bwMode="auto">
          <a:xfrm>
            <a:off x="457200" y="274638"/>
            <a:ext cx="8229600" cy="1282700"/>
          </a:xfrm>
          <a:prstGeom prst="rect">
            <a:avLst/>
          </a:prstGeom>
          <a:noFill/>
          <a:ln w="9525">
            <a:noFill/>
            <a:round/>
            <a:headEnd/>
            <a:tailEnd/>
          </a:ln>
          <a:effectLst/>
        </p:spPr>
        <p:txBody>
          <a:bodyPr tIns="91440"/>
          <a:lstStyle/>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00"/>
                </a:solidFill>
              </a:rPr>
              <a:t>HR PLAN IMPLEMENTATION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Grp="1" noChangeArrowheads="1"/>
          </p:cNvSpPr>
          <p:nvPr>
            <p:ph type="title"/>
          </p:nvPr>
        </p:nvSpPr>
        <p:spPr>
          <a:xfrm>
            <a:off x="457200" y="274638"/>
            <a:ext cx="8229600" cy="1282700"/>
          </a:xfrm>
          <a:ln/>
        </p:spPr>
        <p:txBody>
          <a:bodyPr/>
          <a:lstStyle/>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latin typeface="Arial" charset="0"/>
              </a:rPr>
              <a:t>HR PLAN IMPLEMENTATION</a:t>
            </a:r>
          </a:p>
        </p:txBody>
      </p:sp>
      <p:sp>
        <p:nvSpPr>
          <p:cNvPr id="37890" name="Text Box 2"/>
          <p:cNvSpPr txBox="1">
            <a:spLocks noChangeArrowheads="1"/>
          </p:cNvSpPr>
          <p:nvPr/>
        </p:nvSpPr>
        <p:spPr bwMode="auto">
          <a:xfrm>
            <a:off x="457200" y="1600200"/>
            <a:ext cx="8229600" cy="5067300"/>
          </a:xfrm>
          <a:prstGeom prst="rect">
            <a:avLst/>
          </a:prstGeom>
          <a:noFill/>
          <a:ln w="9525">
            <a:noFill/>
            <a:round/>
            <a:headEnd/>
            <a:tailEnd/>
          </a:ln>
          <a:effectLst/>
        </p:spPr>
        <p:txBody>
          <a:bodyPr tIns="91440"/>
          <a:lstStyle/>
          <a:p>
            <a:pPr marL="339725" indent="-339725" hangingPunct="1">
              <a:lnSpc>
                <a:spcPct val="100000"/>
              </a:lnSpc>
              <a:spcBef>
                <a:spcPts val="638"/>
              </a:spcBef>
              <a:spcAft>
                <a:spcPts val="1425"/>
              </a:spcAft>
              <a:buSzPct val="4500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400" b="1" dirty="0">
                <a:solidFill>
                  <a:srgbClr val="000000"/>
                </a:solidFill>
              </a:rPr>
              <a:t>Training and Development </a:t>
            </a:r>
          </a:p>
          <a:p>
            <a:pPr marL="339725" indent="-339725" hangingPunct="1">
              <a:lnSpc>
                <a:spcPct val="100000"/>
              </a:lnSpc>
              <a:spcBef>
                <a:spcPts val="638"/>
              </a:spcBef>
              <a:spcAft>
                <a:spcPts val="1425"/>
              </a:spcAft>
              <a:buSzPct val="45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000" b="1" dirty="0">
                <a:solidFill>
                  <a:srgbClr val="000000"/>
                </a:solidFill>
              </a:rPr>
              <a:t>The training and development should cover the number of trainees required </a:t>
            </a:r>
          </a:p>
          <a:p>
            <a:pPr marL="339725" indent="-339725" hangingPunct="1">
              <a:lnSpc>
                <a:spcPct val="100000"/>
              </a:lnSpc>
              <a:spcBef>
                <a:spcPts val="638"/>
              </a:spcBef>
              <a:spcAft>
                <a:spcPts val="1425"/>
              </a:spcAft>
              <a:buSzPct val="45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000" b="1" dirty="0">
                <a:solidFill>
                  <a:srgbClr val="000000"/>
                </a:solidFill>
              </a:rPr>
              <a:t>Training and development is necessary for existing staff</a:t>
            </a:r>
          </a:p>
          <a:p>
            <a:pPr marL="339725" indent="-339725" hangingPunct="1">
              <a:lnSpc>
                <a:spcPct val="100000"/>
              </a:lnSpc>
              <a:spcBef>
                <a:spcPts val="638"/>
              </a:spcBef>
              <a:spcAft>
                <a:spcPts val="1425"/>
              </a:spcAft>
              <a:buSzPct val="45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000" b="1" dirty="0">
                <a:solidFill>
                  <a:srgbClr val="000000"/>
                </a:solidFill>
              </a:rPr>
              <a:t>Identification of resources personal for </a:t>
            </a:r>
            <a:r>
              <a:rPr lang="en-US" sz="2000" b="1" dirty="0" smtClean="0">
                <a:solidFill>
                  <a:srgbClr val="000000"/>
                </a:solidFill>
              </a:rPr>
              <a:t>conducting development </a:t>
            </a:r>
            <a:r>
              <a:rPr lang="en-US" sz="2000" b="1" dirty="0">
                <a:solidFill>
                  <a:srgbClr val="000000"/>
                </a:solidFill>
              </a:rPr>
              <a:t>program</a:t>
            </a:r>
          </a:p>
          <a:p>
            <a:pPr marL="339725" indent="-339725" hangingPunct="1">
              <a:lnSpc>
                <a:spcPct val="100000"/>
              </a:lnSpc>
              <a:spcBef>
                <a:spcPts val="638"/>
              </a:spcBef>
              <a:spcAft>
                <a:spcPts val="1425"/>
              </a:spcAft>
              <a:buSzPct val="45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000" b="1" dirty="0">
                <a:solidFill>
                  <a:srgbClr val="000000"/>
                </a:solidFill>
              </a:rPr>
              <a:t>Frequency of training and development and budget allocation for such program</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Grp="1" noChangeArrowheads="1"/>
          </p:cNvSpPr>
          <p:nvPr>
            <p:ph type="title"/>
          </p:nvPr>
        </p:nvSpPr>
        <p:spPr>
          <a:xfrm>
            <a:off x="457200" y="274638"/>
            <a:ext cx="8229600" cy="1282700"/>
          </a:xfrm>
          <a:ln/>
        </p:spPr>
        <p:txBody>
          <a:bodyPr/>
          <a:lstStyle/>
          <a:p>
            <a:endParaRPr lang="en-US"/>
          </a:p>
        </p:txBody>
      </p:sp>
      <p:sp>
        <p:nvSpPr>
          <p:cNvPr id="38914" name="Text Box 2"/>
          <p:cNvSpPr txBox="1">
            <a:spLocks noChangeArrowheads="1"/>
          </p:cNvSpPr>
          <p:nvPr/>
        </p:nvSpPr>
        <p:spPr bwMode="auto">
          <a:xfrm>
            <a:off x="457200" y="1600200"/>
            <a:ext cx="8229600" cy="4664075"/>
          </a:xfrm>
          <a:prstGeom prst="rect">
            <a:avLst/>
          </a:prstGeom>
          <a:noFill/>
          <a:ln w="9525">
            <a:noFill/>
            <a:round/>
            <a:headEnd/>
            <a:tailEnd/>
          </a:ln>
          <a:effectLst/>
        </p:spPr>
        <p:txBody>
          <a:bodyPr tIns="91440"/>
          <a:lstStyle/>
          <a:p>
            <a:pPr marL="339725" indent="-339725" hangingPunct="1">
              <a:lnSpc>
                <a:spcPct val="100000"/>
              </a:lnSpc>
              <a:spcBef>
                <a:spcPts val="638"/>
              </a:spcBef>
              <a:spcAft>
                <a:spcPts val="1425"/>
              </a:spcAft>
              <a:buSzPct val="4500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400" b="1" dirty="0">
                <a:solidFill>
                  <a:srgbClr val="000000"/>
                </a:solidFill>
              </a:rPr>
              <a:t>Retraining and Redeployment</a:t>
            </a:r>
          </a:p>
          <a:p>
            <a:pPr marL="339725" indent="-339725" hangingPunct="1">
              <a:lnSpc>
                <a:spcPct val="100000"/>
              </a:lnSpc>
              <a:spcBef>
                <a:spcPts val="638"/>
              </a:spcBef>
              <a:spcAft>
                <a:spcPts val="1425"/>
              </a:spcAft>
              <a:buSzPct val="45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200" b="1" dirty="0">
                <a:solidFill>
                  <a:srgbClr val="000000"/>
                </a:solidFill>
              </a:rPr>
              <a:t>New skills are to be imparted to existing staff when technology changes </a:t>
            </a:r>
          </a:p>
          <a:p>
            <a:pPr marL="339725" indent="-339725" hangingPunct="1">
              <a:lnSpc>
                <a:spcPct val="100000"/>
              </a:lnSpc>
              <a:spcBef>
                <a:spcPts val="638"/>
              </a:spcBef>
              <a:spcAft>
                <a:spcPts val="1425"/>
              </a:spcAft>
              <a:buSzPct val="45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200" b="1" dirty="0">
                <a:solidFill>
                  <a:srgbClr val="000000"/>
                </a:solidFill>
              </a:rPr>
              <a:t>When a product line is discontinued its </a:t>
            </a:r>
            <a:r>
              <a:rPr lang="en-US" sz="2200" b="1" dirty="0" smtClean="0">
                <a:solidFill>
                  <a:srgbClr val="000000"/>
                </a:solidFill>
              </a:rPr>
              <a:t>employees </a:t>
            </a:r>
            <a:r>
              <a:rPr lang="en-US" sz="2200" b="1" dirty="0">
                <a:solidFill>
                  <a:srgbClr val="000000"/>
                </a:solidFill>
              </a:rPr>
              <a:t>are </a:t>
            </a:r>
            <a:r>
              <a:rPr lang="en-US" sz="2200" b="1" dirty="0" smtClean="0">
                <a:solidFill>
                  <a:srgbClr val="000000"/>
                </a:solidFill>
              </a:rPr>
              <a:t>to be </a:t>
            </a:r>
            <a:r>
              <a:rPr lang="en-US" sz="2200" b="1" dirty="0">
                <a:solidFill>
                  <a:srgbClr val="000000"/>
                </a:solidFill>
              </a:rPr>
              <a:t>retrained or redeveloped to other where they could be gainfully employed</a:t>
            </a:r>
          </a:p>
          <a:p>
            <a:pPr marL="339725" indent="-339725" hangingPunct="1">
              <a:lnSpc>
                <a:spcPct val="150000"/>
              </a:lnSpc>
              <a:spcBef>
                <a:spcPts val="638"/>
              </a:spcBef>
              <a:spcAft>
                <a:spcPts val="1425"/>
              </a:spcAft>
              <a:buClrTx/>
              <a:buFontTx/>
              <a:buNone/>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endParaRPr lang="en-US" sz="2400" b="1" dirty="0">
              <a:solidFill>
                <a:srgbClr val="000000"/>
              </a:solidFill>
            </a:endParaRPr>
          </a:p>
        </p:txBody>
      </p:sp>
      <p:sp>
        <p:nvSpPr>
          <p:cNvPr id="38915" name="Text Box 3"/>
          <p:cNvSpPr txBox="1">
            <a:spLocks noChangeArrowheads="1"/>
          </p:cNvSpPr>
          <p:nvPr/>
        </p:nvSpPr>
        <p:spPr bwMode="auto">
          <a:xfrm>
            <a:off x="457200" y="274638"/>
            <a:ext cx="8229600" cy="1282700"/>
          </a:xfrm>
          <a:prstGeom prst="rect">
            <a:avLst/>
          </a:prstGeom>
          <a:noFill/>
          <a:ln w="9525">
            <a:noFill/>
            <a:round/>
            <a:headEnd/>
            <a:tailEnd/>
          </a:ln>
          <a:effectLst/>
        </p:spPr>
        <p:txBody>
          <a:bodyPr tIns="91440"/>
          <a:lstStyle/>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00"/>
                </a:solidFill>
              </a:rPr>
              <a:t>HR PLAN IMPLEMENTATION</a:t>
            </a:r>
          </a:p>
        </p:txBody>
      </p:sp>
      <p:sp>
        <p:nvSpPr>
          <p:cNvPr id="38916" name="Text Box 4"/>
          <p:cNvSpPr txBox="1">
            <a:spLocks noChangeArrowheads="1"/>
          </p:cNvSpPr>
          <p:nvPr/>
        </p:nvSpPr>
        <p:spPr bwMode="auto">
          <a:xfrm>
            <a:off x="457200" y="274638"/>
            <a:ext cx="8229600" cy="1282700"/>
          </a:xfrm>
          <a:prstGeom prst="rect">
            <a:avLst/>
          </a:prstGeom>
          <a:noFill/>
          <a:ln w="9525">
            <a:noFill/>
            <a:round/>
            <a:headEnd/>
            <a:tailEnd/>
          </a:ln>
          <a:effectLst/>
        </p:spPr>
        <p:txBody>
          <a:bodyPr tIns="91440"/>
          <a:lstStyle/>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00"/>
                </a:solidFill>
              </a:rPr>
              <a:t>HR PLAN IMPLEMENTATION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457200" y="165100"/>
            <a:ext cx="8229600" cy="1282700"/>
          </a:xfrm>
          <a:ln/>
        </p:spPr>
        <p:txBody>
          <a:bodyPr/>
          <a:lstStyle/>
          <a:p>
            <a:pPr algn="ctr">
              <a:lnSpc>
                <a:spcPct val="15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dirty="0">
                <a:latin typeface="Arial" charset="0"/>
              </a:rPr>
              <a:t>IMPORTANCE OF HRP</a:t>
            </a:r>
          </a:p>
        </p:txBody>
      </p:sp>
      <p:sp>
        <p:nvSpPr>
          <p:cNvPr id="7170" name="Text Box 2"/>
          <p:cNvSpPr txBox="1">
            <a:spLocks noChangeArrowheads="1"/>
          </p:cNvSpPr>
          <p:nvPr/>
        </p:nvSpPr>
        <p:spPr bwMode="auto">
          <a:xfrm>
            <a:off x="457200" y="1066800"/>
            <a:ext cx="8229600" cy="4983163"/>
          </a:xfrm>
          <a:prstGeom prst="rect">
            <a:avLst/>
          </a:prstGeom>
          <a:noFill/>
          <a:ln w="9525">
            <a:noFill/>
            <a:round/>
            <a:headEnd/>
            <a:tailEnd/>
          </a:ln>
          <a:effectLst/>
        </p:spPr>
        <p:txBody>
          <a:bodyPr tIns="91440"/>
          <a:lstStyle/>
          <a:p>
            <a:pPr marL="339725" indent="-339725" hangingPunct="1">
              <a:lnSpc>
                <a:spcPct val="100000"/>
              </a:lnSpc>
              <a:spcBef>
                <a:spcPts val="650"/>
              </a:spcBef>
              <a:spcAft>
                <a:spcPts val="863"/>
              </a:spcAft>
              <a:buSzPct val="45000"/>
              <a:buFont typeface="Arial" charset="0"/>
              <a:buNone/>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400" b="1" dirty="0">
                <a:solidFill>
                  <a:srgbClr val="000000"/>
                </a:solidFill>
              </a:rPr>
              <a:t>Importance of HRP can be highlighted by following points</a:t>
            </a:r>
          </a:p>
          <a:p>
            <a:pPr marL="339725" indent="-339725" hangingPunct="1">
              <a:lnSpc>
                <a:spcPct val="150000"/>
              </a:lnSpc>
              <a:spcBef>
                <a:spcPts val="638"/>
              </a:spcBef>
              <a:spcAft>
                <a:spcPts val="1425"/>
              </a:spcAft>
              <a:buClrTx/>
              <a:buFontTx/>
              <a:buNone/>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400" b="1" dirty="0">
                <a:solidFill>
                  <a:srgbClr val="000000"/>
                </a:solidFill>
              </a:rPr>
              <a:t>1.	Future Personnel Needs</a:t>
            </a:r>
          </a:p>
          <a:p>
            <a:pPr marL="739775" lvl="1" indent="-282575" hangingPunct="1">
              <a:lnSpc>
                <a:spcPct val="100000"/>
              </a:lnSpc>
              <a:spcBef>
                <a:spcPts val="575"/>
              </a:spcBef>
              <a:spcAft>
                <a:spcPts val="1300"/>
              </a:spcAft>
              <a:buSzPct val="45000"/>
              <a:buFont typeface="Arial" pitchFamily="34"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400" b="1" dirty="0">
                <a:solidFill>
                  <a:srgbClr val="000000"/>
                </a:solidFill>
              </a:rPr>
              <a:t>Planning helps to determine future personnel needs</a:t>
            </a:r>
          </a:p>
          <a:p>
            <a:pPr marL="739775" lvl="1" indent="-282575" hangingPunct="1">
              <a:lnSpc>
                <a:spcPct val="100000"/>
              </a:lnSpc>
              <a:spcBef>
                <a:spcPts val="575"/>
              </a:spcBef>
              <a:spcAft>
                <a:spcPts val="1300"/>
              </a:spcAft>
              <a:buSzPct val="45000"/>
              <a:buFont typeface="Arial" pitchFamily="34"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400" b="1" dirty="0">
                <a:solidFill>
                  <a:srgbClr val="000000"/>
                </a:solidFill>
              </a:rPr>
              <a:t>Surplus or shortage in staff is due to poor human resource planning</a:t>
            </a:r>
          </a:p>
          <a:p>
            <a:pPr marL="739775" lvl="1" indent="-282575" hangingPunct="1">
              <a:lnSpc>
                <a:spcPct val="100000"/>
              </a:lnSpc>
              <a:spcBef>
                <a:spcPts val="575"/>
              </a:spcBef>
              <a:spcAft>
                <a:spcPts val="1300"/>
              </a:spcAft>
              <a:buSzPct val="45000"/>
              <a:buFont typeface="Arial" pitchFamily="34"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400" b="1" dirty="0">
                <a:solidFill>
                  <a:srgbClr val="000000"/>
                </a:solidFill>
              </a:rPr>
              <a:t>Public sector organizations facing problem of over staffing</a:t>
            </a:r>
          </a:p>
          <a:p>
            <a:pPr marL="739775" lvl="1" indent="-282575" hangingPunct="1">
              <a:lnSpc>
                <a:spcPct val="100000"/>
              </a:lnSpc>
              <a:spcBef>
                <a:spcPts val="575"/>
              </a:spcBef>
              <a:spcAft>
                <a:spcPts val="1300"/>
              </a:spcAft>
              <a:buSzPct val="45000"/>
              <a:buFont typeface="Arial" pitchFamily="34"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400" b="1" dirty="0">
                <a:solidFill>
                  <a:srgbClr val="000000"/>
                </a:solidFill>
              </a:rPr>
              <a:t>Public sector organizations offering voluntary retirement scheme (VRS)</a:t>
            </a:r>
          </a:p>
          <a:p>
            <a:pPr marL="339725" indent="-339725" hangingPunct="1">
              <a:lnSpc>
                <a:spcPct val="150000"/>
              </a:lnSpc>
              <a:spcBef>
                <a:spcPts val="638"/>
              </a:spcBef>
              <a:spcAft>
                <a:spcPts val="1425"/>
              </a:spcAft>
              <a:buClrTx/>
              <a:buFontTx/>
              <a:buNone/>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endParaRPr lang="en-US" sz="2400" b="1"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Grp="1" noChangeArrowheads="1"/>
          </p:cNvSpPr>
          <p:nvPr>
            <p:ph type="title"/>
          </p:nvPr>
        </p:nvSpPr>
        <p:spPr>
          <a:xfrm>
            <a:off x="457200" y="274638"/>
            <a:ext cx="8229600" cy="1282700"/>
          </a:xfrm>
          <a:ln/>
        </p:spPr>
        <p:txBody>
          <a:bodyPr/>
          <a:lstStyle/>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latin typeface="Arial" charset="0"/>
              </a:rPr>
              <a:t>HR PLAN IMPLEMENTATION</a:t>
            </a:r>
          </a:p>
        </p:txBody>
      </p:sp>
      <p:sp>
        <p:nvSpPr>
          <p:cNvPr id="39938" name="Text Box 2"/>
          <p:cNvSpPr txBox="1">
            <a:spLocks noChangeArrowheads="1"/>
          </p:cNvSpPr>
          <p:nvPr/>
        </p:nvSpPr>
        <p:spPr bwMode="auto">
          <a:xfrm>
            <a:off x="457200" y="685800"/>
            <a:ext cx="8229600" cy="9486900"/>
          </a:xfrm>
          <a:prstGeom prst="rect">
            <a:avLst/>
          </a:prstGeom>
          <a:noFill/>
          <a:ln w="9525">
            <a:noFill/>
            <a:round/>
            <a:headEnd/>
            <a:tailEnd/>
          </a:ln>
          <a:effectLst/>
        </p:spPr>
        <p:txBody>
          <a:bodyPr tIns="91440"/>
          <a:lstStyle/>
          <a:p>
            <a:pPr marL="339725" indent="-339725" hangingPunct="1">
              <a:lnSpc>
                <a:spcPct val="100000"/>
              </a:lnSpc>
              <a:spcBef>
                <a:spcPts val="638"/>
              </a:spcBef>
              <a:spcAft>
                <a:spcPts val="1425"/>
              </a:spcAft>
              <a:buSzPct val="4500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400" b="1" dirty="0">
                <a:solidFill>
                  <a:srgbClr val="000000"/>
                </a:solidFill>
              </a:rPr>
              <a:t>Retention Plan</a:t>
            </a:r>
            <a:r>
              <a:rPr lang="en-US" sz="2000" b="1" dirty="0">
                <a:solidFill>
                  <a:srgbClr val="000000"/>
                </a:solidFill>
              </a:rPr>
              <a:t> </a:t>
            </a:r>
          </a:p>
          <a:p>
            <a:pPr marL="339725" indent="-339725" hangingPunct="1">
              <a:lnSpc>
                <a:spcPct val="100000"/>
              </a:lnSpc>
              <a:spcBef>
                <a:spcPts val="638"/>
              </a:spcBef>
              <a:spcAft>
                <a:spcPts val="1425"/>
              </a:spcAft>
              <a:buSzPct val="45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000" b="1" dirty="0">
                <a:solidFill>
                  <a:srgbClr val="000000"/>
                </a:solidFill>
              </a:rPr>
              <a:t>Retention  plan covers action which would help, reduce avoidable separation of employees</a:t>
            </a:r>
          </a:p>
          <a:p>
            <a:pPr marL="339725" indent="-339725" hangingPunct="1">
              <a:lnSpc>
                <a:spcPct val="100000"/>
              </a:lnSpc>
              <a:spcBef>
                <a:spcPts val="638"/>
              </a:spcBef>
              <a:spcAft>
                <a:spcPts val="1425"/>
              </a:spcAft>
              <a:buSzPct val="45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000" b="1" dirty="0">
                <a:solidFill>
                  <a:srgbClr val="000000"/>
                </a:solidFill>
              </a:rPr>
              <a:t>Important actions can be done</a:t>
            </a:r>
          </a:p>
          <a:p>
            <a:pPr marL="739775" lvl="1" indent="-282575" hangingPunct="1">
              <a:lnSpc>
                <a:spcPct val="100000"/>
              </a:lnSpc>
              <a:spcBef>
                <a:spcPts val="563"/>
              </a:spcBef>
              <a:spcAft>
                <a:spcPts val="1425"/>
              </a:spcAft>
              <a:buSzPct val="45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000" b="1" dirty="0">
                <a:solidFill>
                  <a:srgbClr val="000000"/>
                </a:solidFill>
              </a:rPr>
              <a:t>Compensation plan: increasing pay level, Improving pay structure</a:t>
            </a:r>
          </a:p>
          <a:p>
            <a:pPr marL="739775" lvl="1" indent="-282575" hangingPunct="1">
              <a:lnSpc>
                <a:spcPct val="100000"/>
              </a:lnSpc>
              <a:spcBef>
                <a:spcPts val="563"/>
              </a:spcBef>
              <a:spcAft>
                <a:spcPts val="1425"/>
              </a:spcAft>
              <a:buSzPct val="45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000" b="1" dirty="0">
                <a:solidFill>
                  <a:srgbClr val="000000"/>
                </a:solidFill>
              </a:rPr>
              <a:t>Performance appraisal: asses performance periodically</a:t>
            </a:r>
          </a:p>
          <a:p>
            <a:pPr marL="739775" lvl="1" indent="-282575" hangingPunct="1">
              <a:lnSpc>
                <a:spcPct val="100000"/>
              </a:lnSpc>
              <a:spcBef>
                <a:spcPts val="563"/>
              </a:spcBef>
              <a:spcAft>
                <a:spcPts val="1425"/>
              </a:spcAft>
              <a:buSzPct val="45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000" b="1" dirty="0">
                <a:solidFill>
                  <a:srgbClr val="000000"/>
                </a:solidFill>
              </a:rPr>
              <a:t>Employees </a:t>
            </a:r>
            <a:r>
              <a:rPr lang="en-US" sz="2000" b="1" dirty="0" smtClean="0">
                <a:solidFill>
                  <a:srgbClr val="000000"/>
                </a:solidFill>
              </a:rPr>
              <a:t>leaving </a:t>
            </a:r>
            <a:r>
              <a:rPr lang="en-US" sz="2000" b="1" dirty="0">
                <a:solidFill>
                  <a:srgbClr val="000000"/>
                </a:solidFill>
              </a:rPr>
              <a:t>in search of green </a:t>
            </a:r>
            <a:r>
              <a:rPr lang="en-US" sz="2000" b="1" dirty="0" smtClean="0">
                <a:solidFill>
                  <a:srgbClr val="000000"/>
                </a:solidFill>
              </a:rPr>
              <a:t>pastures: </a:t>
            </a:r>
            <a:r>
              <a:rPr lang="en-US" sz="2000" b="1" dirty="0">
                <a:solidFill>
                  <a:srgbClr val="000000"/>
                </a:solidFill>
              </a:rPr>
              <a:t>Provide better career development opportunities </a:t>
            </a:r>
          </a:p>
          <a:p>
            <a:pPr marL="739775" lvl="1" indent="-282575" hangingPunct="1">
              <a:lnSpc>
                <a:spcPct val="100000"/>
              </a:lnSpc>
              <a:spcBef>
                <a:spcPts val="563"/>
              </a:spcBef>
              <a:spcAft>
                <a:spcPts val="1425"/>
              </a:spcAft>
              <a:buSzPct val="45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000" b="1" dirty="0">
                <a:solidFill>
                  <a:srgbClr val="000000"/>
                </a:solidFill>
              </a:rPr>
              <a:t>Employees Leaving because of conflict: manage conflict </a:t>
            </a:r>
          </a:p>
          <a:p>
            <a:pPr marL="739775" lvl="1" indent="-282575" hangingPunct="1">
              <a:lnSpc>
                <a:spcPct val="100000"/>
              </a:lnSpc>
              <a:spcBef>
                <a:spcPts val="563"/>
              </a:spcBef>
              <a:spcAft>
                <a:spcPts val="1425"/>
              </a:spcAft>
              <a:buSzPct val="45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000" b="1" dirty="0">
                <a:solidFill>
                  <a:srgbClr val="000000"/>
                </a:solidFill>
              </a:rPr>
              <a:t>Induction crises: right person for right job</a:t>
            </a:r>
          </a:p>
          <a:p>
            <a:pPr marL="339725" indent="-339725" hangingPunct="1">
              <a:lnSpc>
                <a:spcPct val="100000"/>
              </a:lnSpc>
              <a:spcAft>
                <a:spcPts val="1425"/>
              </a:spcAft>
              <a:buClrTx/>
              <a:buFontTx/>
              <a:buNone/>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endParaRPr lang="en-US" sz="2400" b="1" dirty="0">
              <a:solidFill>
                <a:srgbClr val="000000"/>
              </a:solidFill>
            </a:endParaRPr>
          </a:p>
          <a:p>
            <a:pPr marL="339725" indent="-339725" hangingPunct="1">
              <a:lnSpc>
                <a:spcPct val="100000"/>
              </a:lnSpc>
              <a:spcAft>
                <a:spcPts val="1425"/>
              </a:spcAft>
              <a:buClrTx/>
              <a:buFontTx/>
              <a:buNone/>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endParaRPr lang="en-US" sz="2400" b="1" dirty="0">
              <a:solidFill>
                <a:srgbClr val="000000"/>
              </a:solidFill>
            </a:endParaRPr>
          </a:p>
          <a:p>
            <a:pPr marL="339725" indent="-339725" hangingPunct="1">
              <a:lnSpc>
                <a:spcPct val="100000"/>
              </a:lnSpc>
              <a:spcAft>
                <a:spcPts val="1425"/>
              </a:spcAft>
              <a:buClrTx/>
              <a:buFontTx/>
              <a:buNone/>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endParaRPr lang="en-US" sz="2400" b="1" dirty="0">
              <a:solidFill>
                <a:srgbClr val="000000"/>
              </a:solidFill>
            </a:endParaRPr>
          </a:p>
        </p:txBody>
      </p:sp>
      <p:sp>
        <p:nvSpPr>
          <p:cNvPr id="39939" name="Text Box 3"/>
          <p:cNvSpPr txBox="1">
            <a:spLocks noChangeArrowheads="1"/>
          </p:cNvSpPr>
          <p:nvPr/>
        </p:nvSpPr>
        <p:spPr bwMode="auto">
          <a:xfrm>
            <a:off x="457200" y="274638"/>
            <a:ext cx="8229600" cy="1282700"/>
          </a:xfrm>
          <a:prstGeom prst="rect">
            <a:avLst/>
          </a:prstGeom>
          <a:noFill/>
          <a:ln w="9525">
            <a:noFill/>
            <a:round/>
            <a:headEnd/>
            <a:tailEnd/>
          </a:ln>
          <a:effectLst/>
        </p:spPr>
        <p:txBody>
          <a:bodyPr wrap="none" anchor="ctr"/>
          <a:lstStyle/>
          <a:p>
            <a:endParaRPr lang="en-US"/>
          </a:p>
        </p:txBody>
      </p:sp>
      <p:sp>
        <p:nvSpPr>
          <p:cNvPr id="39940" name="Text Box 4"/>
          <p:cNvSpPr txBox="1">
            <a:spLocks noChangeArrowheads="1"/>
          </p:cNvSpPr>
          <p:nvPr/>
        </p:nvSpPr>
        <p:spPr bwMode="auto">
          <a:xfrm>
            <a:off x="457200" y="274638"/>
            <a:ext cx="8229600" cy="1282700"/>
          </a:xfrm>
          <a:prstGeom prst="rect">
            <a:avLst/>
          </a:prstGeom>
          <a:noFill/>
          <a:ln w="9525">
            <a:noFill/>
            <a:round/>
            <a:headEnd/>
            <a:tailEnd/>
          </a:ln>
          <a:effectLst/>
        </p:spPr>
        <p:txBody>
          <a:bodyPr wrap="none" anchor="ctr"/>
          <a:lstStyle/>
          <a:p>
            <a:endParaRPr lang="en-US"/>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Grp="1" noChangeArrowheads="1"/>
          </p:cNvSpPr>
          <p:nvPr>
            <p:ph type="title"/>
          </p:nvPr>
        </p:nvSpPr>
        <p:spPr>
          <a:xfrm>
            <a:off x="457200" y="274638"/>
            <a:ext cx="8229600" cy="1282700"/>
          </a:xfrm>
          <a:ln/>
        </p:spPr>
        <p:txBody>
          <a:bodyPr/>
          <a:lstStyle/>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latin typeface="Arial" charset="0"/>
              </a:rPr>
              <a:t>DOWNSIZING PLAN</a:t>
            </a:r>
          </a:p>
        </p:txBody>
      </p:sp>
      <p:sp>
        <p:nvSpPr>
          <p:cNvPr id="40962" name="Text Box 2"/>
          <p:cNvSpPr txBox="1">
            <a:spLocks noChangeArrowheads="1"/>
          </p:cNvSpPr>
          <p:nvPr/>
        </p:nvSpPr>
        <p:spPr bwMode="auto">
          <a:xfrm>
            <a:off x="457200" y="1600200"/>
            <a:ext cx="8229600" cy="7253288"/>
          </a:xfrm>
          <a:prstGeom prst="rect">
            <a:avLst/>
          </a:prstGeom>
          <a:noFill/>
          <a:ln w="9525">
            <a:noFill/>
            <a:round/>
            <a:headEnd/>
            <a:tailEnd/>
          </a:ln>
          <a:effectLst/>
        </p:spPr>
        <p:txBody>
          <a:bodyPr tIns="91440"/>
          <a:lstStyle/>
          <a:p>
            <a:pPr marL="339725" indent="-339725" hangingPunct="1">
              <a:lnSpc>
                <a:spcPct val="100000"/>
              </a:lnSpc>
              <a:spcBef>
                <a:spcPts val="650"/>
              </a:spcBef>
              <a:spcAft>
                <a:spcPts val="575"/>
              </a:spcAft>
              <a:buSzPct val="45000"/>
              <a:buFont typeface="Arial" pitchFamily="34"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200" b="1" dirty="0">
                <a:solidFill>
                  <a:srgbClr val="000000"/>
                </a:solidFill>
              </a:rPr>
              <a:t>In case of surplus, downsizing is necessary </a:t>
            </a:r>
          </a:p>
          <a:p>
            <a:pPr marL="339725" indent="-339725" hangingPunct="1">
              <a:lnSpc>
                <a:spcPct val="100000"/>
              </a:lnSpc>
              <a:spcBef>
                <a:spcPts val="650"/>
              </a:spcBef>
              <a:spcAft>
                <a:spcPts val="575"/>
              </a:spcAft>
              <a:buSzPct val="45000"/>
              <a:buFont typeface="Arial" pitchFamily="34"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200" b="1" dirty="0">
                <a:solidFill>
                  <a:srgbClr val="000000"/>
                </a:solidFill>
              </a:rPr>
              <a:t>Downsizing plan should indicate</a:t>
            </a:r>
          </a:p>
          <a:p>
            <a:pPr marL="339725" indent="-339725" hangingPunct="1">
              <a:lnSpc>
                <a:spcPct val="100000"/>
              </a:lnSpc>
              <a:spcBef>
                <a:spcPts val="650"/>
              </a:spcBef>
              <a:spcAft>
                <a:spcPts val="575"/>
              </a:spcAft>
              <a:buSzPct val="45000"/>
              <a:buFont typeface="Arial" charset="0"/>
              <a:buNone/>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200" b="1" dirty="0">
                <a:solidFill>
                  <a:srgbClr val="000000"/>
                </a:solidFill>
              </a:rPr>
              <a:t>1	Who is to be made redundant and where and when?</a:t>
            </a:r>
          </a:p>
          <a:p>
            <a:pPr marL="339725" indent="-339725" hangingPunct="1">
              <a:lnSpc>
                <a:spcPct val="100000"/>
              </a:lnSpc>
              <a:spcBef>
                <a:spcPts val="650"/>
              </a:spcBef>
              <a:spcAft>
                <a:spcPts val="575"/>
              </a:spcAft>
              <a:buSzPct val="45000"/>
              <a:buFont typeface="Arial" charset="0"/>
              <a:buNone/>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200" b="1" dirty="0">
                <a:solidFill>
                  <a:srgbClr val="000000"/>
                </a:solidFill>
              </a:rPr>
              <a:t>2	Plan for redevelopment or retraining?</a:t>
            </a:r>
          </a:p>
          <a:p>
            <a:pPr marL="339725" indent="-339725" hangingPunct="1">
              <a:lnSpc>
                <a:spcPct val="100000"/>
              </a:lnSpc>
              <a:spcBef>
                <a:spcPts val="650"/>
              </a:spcBef>
              <a:spcAft>
                <a:spcPts val="575"/>
              </a:spcAft>
              <a:buSzPct val="45000"/>
              <a:buFont typeface="Arial" charset="0"/>
              <a:buNone/>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200" b="1" dirty="0">
                <a:solidFill>
                  <a:srgbClr val="000000"/>
                </a:solidFill>
              </a:rPr>
              <a:t>3	Steps to be taken to help redundant employees to find new jobs</a:t>
            </a:r>
          </a:p>
          <a:p>
            <a:pPr marL="339725" indent="-339725" hangingPunct="1">
              <a:lnSpc>
                <a:spcPct val="100000"/>
              </a:lnSpc>
              <a:spcBef>
                <a:spcPts val="650"/>
              </a:spcBef>
              <a:spcAft>
                <a:spcPts val="575"/>
              </a:spcAft>
              <a:buSzPct val="4500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200" b="1" dirty="0">
                <a:solidFill>
                  <a:srgbClr val="000000"/>
                </a:solidFill>
              </a:rPr>
              <a:t>4	Policy for declaring and making redundancy payments</a:t>
            </a:r>
          </a:p>
          <a:p>
            <a:pPr marL="339725" indent="-339725" hangingPunct="1">
              <a:lnSpc>
                <a:spcPct val="100000"/>
              </a:lnSpc>
              <a:spcBef>
                <a:spcPts val="650"/>
              </a:spcBef>
              <a:spcAft>
                <a:spcPts val="575"/>
              </a:spcAft>
              <a:buSzPct val="4500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200" b="1" dirty="0">
                <a:solidFill>
                  <a:srgbClr val="000000"/>
                </a:solidFill>
              </a:rPr>
              <a:t>5	Program for consulting with union or staff </a:t>
            </a:r>
            <a:r>
              <a:rPr lang="en-US" sz="2200" b="1" dirty="0" smtClean="0">
                <a:solidFill>
                  <a:srgbClr val="000000"/>
                </a:solidFill>
              </a:rPr>
              <a:t>association </a:t>
            </a:r>
            <a:r>
              <a:rPr lang="en-US" sz="2200" b="1" dirty="0">
                <a:solidFill>
                  <a:srgbClr val="000000"/>
                </a:solidFill>
              </a:rPr>
              <a:t>and informing those effected </a:t>
            </a:r>
          </a:p>
          <a:p>
            <a:pPr marL="339725" indent="-339725" hangingPunct="1">
              <a:lnSpc>
                <a:spcPct val="100000"/>
              </a:lnSpc>
              <a:spcBef>
                <a:spcPts val="650"/>
              </a:spcBef>
              <a:spcAft>
                <a:spcPts val="575"/>
              </a:spcAft>
              <a:buClrTx/>
              <a:buFontTx/>
              <a:buNone/>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endParaRPr lang="en-US" sz="2200" b="1" dirty="0">
              <a:solidFill>
                <a:srgbClr val="000000"/>
              </a:solidFill>
            </a:endParaRPr>
          </a:p>
        </p:txBody>
      </p:sp>
      <p:sp>
        <p:nvSpPr>
          <p:cNvPr id="4" name="Rectangle 3"/>
          <p:cNvSpPr/>
          <p:nvPr/>
        </p:nvSpPr>
        <p:spPr>
          <a:xfrm>
            <a:off x="4953000" y="6248400"/>
            <a:ext cx="2725170" cy="292709"/>
          </a:xfrm>
          <a:prstGeom prst="rect">
            <a:avLst/>
          </a:prstGeom>
        </p:spPr>
        <p:txBody>
          <a:bodyPr wrap="none">
            <a:spAutoFit/>
          </a:bodyPr>
          <a:lstStyle/>
          <a:p>
            <a:pPr algn="r"/>
            <a:r>
              <a:rPr lang="en-US" sz="1400" i="1" dirty="0" smtClean="0">
                <a:solidFill>
                  <a:srgbClr val="000000"/>
                </a:solidFill>
              </a:rPr>
              <a:t>Source: Aswathappa,2008, p.96</a:t>
            </a:r>
            <a:endParaRPr lang="en-US" sz="1400"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Grp="1" noChangeArrowheads="1"/>
          </p:cNvSpPr>
          <p:nvPr>
            <p:ph type="title"/>
          </p:nvPr>
        </p:nvSpPr>
        <p:spPr>
          <a:xfrm>
            <a:off x="457200" y="274638"/>
            <a:ext cx="8229600" cy="1282700"/>
          </a:xfrm>
          <a:ln/>
        </p:spPr>
        <p:txBody>
          <a:bodyPr/>
          <a:lstStyle/>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latin typeface="Arial" charset="0"/>
              </a:rPr>
              <a:t>MANAGERIAL SUCCESSION PLANNING</a:t>
            </a:r>
          </a:p>
        </p:txBody>
      </p:sp>
      <p:sp>
        <p:nvSpPr>
          <p:cNvPr id="41986" name="Text Box 2"/>
          <p:cNvSpPr txBox="1">
            <a:spLocks noChangeArrowheads="1"/>
          </p:cNvSpPr>
          <p:nvPr/>
        </p:nvSpPr>
        <p:spPr bwMode="auto">
          <a:xfrm>
            <a:off x="457200" y="1600200"/>
            <a:ext cx="8229600" cy="4525963"/>
          </a:xfrm>
          <a:prstGeom prst="rect">
            <a:avLst/>
          </a:prstGeom>
          <a:noFill/>
          <a:ln w="9525">
            <a:noFill/>
            <a:round/>
            <a:headEnd/>
            <a:tailEnd/>
          </a:ln>
          <a:effectLst/>
        </p:spPr>
        <p:txBody>
          <a:bodyPr tIns="91440"/>
          <a:lstStyle/>
          <a:p>
            <a:pPr marL="339725" indent="-339725" hangingPunct="1">
              <a:lnSpc>
                <a:spcPct val="100000"/>
              </a:lnSpc>
              <a:spcBef>
                <a:spcPts val="638"/>
              </a:spcBef>
              <a:spcAft>
                <a:spcPts val="1425"/>
              </a:spcAft>
              <a:buSzPct val="45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000" b="1" dirty="0">
                <a:solidFill>
                  <a:srgbClr val="000000"/>
                </a:solidFill>
              </a:rPr>
              <a:t>Managerial succession plan include training programs at series of job assignment leading to top positions</a:t>
            </a:r>
          </a:p>
          <a:p>
            <a:pPr marL="339725" indent="-339725" hangingPunct="1">
              <a:lnSpc>
                <a:spcPct val="100000"/>
              </a:lnSpc>
              <a:spcBef>
                <a:spcPts val="638"/>
              </a:spcBef>
              <a:spcAft>
                <a:spcPts val="1425"/>
              </a:spcAft>
              <a:buSzPct val="45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000" b="1" dirty="0">
                <a:solidFill>
                  <a:srgbClr val="000000"/>
                </a:solidFill>
              </a:rPr>
              <a:t>A typical succession planning involve following activities </a:t>
            </a:r>
          </a:p>
          <a:p>
            <a:pPr marL="457200" indent="-457200" hangingPunct="1">
              <a:lnSpc>
                <a:spcPct val="100000"/>
              </a:lnSpc>
              <a:spcBef>
                <a:spcPts val="638"/>
              </a:spcBef>
              <a:spcAft>
                <a:spcPts val="1425"/>
              </a:spcAft>
              <a:buSzPct val="45000"/>
              <a:buAutoNum type="arabicPlain"/>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000" b="1" dirty="0" smtClean="0">
                <a:solidFill>
                  <a:srgbClr val="000000"/>
                </a:solidFill>
              </a:rPr>
              <a:t>Audit </a:t>
            </a:r>
            <a:r>
              <a:rPr lang="en-US" sz="2000" b="1" dirty="0">
                <a:solidFill>
                  <a:srgbClr val="000000"/>
                </a:solidFill>
              </a:rPr>
              <a:t>of existing executive, projection of likely future supply from internal and external </a:t>
            </a:r>
            <a:r>
              <a:rPr lang="en-US" sz="2000" b="1" dirty="0" smtClean="0">
                <a:solidFill>
                  <a:srgbClr val="000000"/>
                </a:solidFill>
              </a:rPr>
              <a:t>sources</a:t>
            </a:r>
          </a:p>
          <a:p>
            <a:pPr marL="457200" indent="-457200" hangingPunct="1">
              <a:lnSpc>
                <a:spcPct val="100000"/>
              </a:lnSpc>
              <a:spcBef>
                <a:spcPts val="638"/>
              </a:spcBef>
              <a:spcAft>
                <a:spcPts val="1425"/>
              </a:spcAft>
              <a:buSzPct val="45000"/>
              <a:buAutoNum type="arabicPlain"/>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000" b="1" dirty="0" smtClean="0">
                <a:solidFill>
                  <a:srgbClr val="000000"/>
                </a:solidFill>
              </a:rPr>
              <a:t>Accelerated promotion</a:t>
            </a:r>
          </a:p>
          <a:p>
            <a:pPr marL="457200" indent="-457200" hangingPunct="1">
              <a:lnSpc>
                <a:spcPct val="100000"/>
              </a:lnSpc>
              <a:spcBef>
                <a:spcPts val="638"/>
              </a:spcBef>
              <a:spcAft>
                <a:spcPts val="1425"/>
              </a:spcAft>
              <a:buSzPct val="45000"/>
              <a:buAutoNum type="arabicPlain"/>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000" b="1" dirty="0" smtClean="0">
                <a:solidFill>
                  <a:srgbClr val="000000"/>
                </a:solidFill>
              </a:rPr>
              <a:t>Performance related training and development prepare individuals for future roles as well as current responsibilities</a:t>
            </a:r>
            <a:endParaRPr lang="en-US" sz="2000" b="1" dirty="0">
              <a:solidFill>
                <a:srgbClr val="000000"/>
              </a:solidFill>
            </a:endParaRPr>
          </a:p>
          <a:p>
            <a:pPr marL="342900" indent="-342900" hangingPunct="1">
              <a:lnSpc>
                <a:spcPct val="150000"/>
              </a:lnSpc>
              <a:spcBef>
                <a:spcPts val="638"/>
              </a:spcBef>
              <a:spcAft>
                <a:spcPts val="1425"/>
              </a:spcAft>
              <a:buClrTx/>
              <a:buFontTx/>
              <a:buAutoNum type="arabicPlain"/>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endParaRPr lang="en-US" b="1"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Grp="1" noChangeArrowheads="1"/>
          </p:cNvSpPr>
          <p:nvPr>
            <p:ph type="title"/>
          </p:nvPr>
        </p:nvSpPr>
        <p:spPr>
          <a:xfrm>
            <a:off x="457200" y="274638"/>
            <a:ext cx="8229600" cy="1282700"/>
          </a:xfrm>
          <a:ln/>
        </p:spPr>
        <p:txBody>
          <a:bodyPr/>
          <a:lstStyle/>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latin typeface="Arial" charset="0"/>
              </a:rPr>
              <a:t>REQUISITS FOR SUCCESSFUL HRP</a:t>
            </a:r>
          </a:p>
        </p:txBody>
      </p:sp>
      <p:sp>
        <p:nvSpPr>
          <p:cNvPr id="45058" name="Text Box 2"/>
          <p:cNvSpPr txBox="1">
            <a:spLocks noChangeArrowheads="1"/>
          </p:cNvSpPr>
          <p:nvPr/>
        </p:nvSpPr>
        <p:spPr bwMode="auto">
          <a:xfrm>
            <a:off x="457200" y="1600200"/>
            <a:ext cx="8229600" cy="8161338"/>
          </a:xfrm>
          <a:prstGeom prst="rect">
            <a:avLst/>
          </a:prstGeom>
          <a:noFill/>
          <a:ln w="9525">
            <a:noFill/>
            <a:round/>
            <a:headEnd/>
            <a:tailEnd/>
          </a:ln>
          <a:effectLst/>
        </p:spPr>
        <p:txBody>
          <a:bodyPr tIns="91440"/>
          <a:lstStyle/>
          <a:p>
            <a:pPr marL="339725" indent="-339725" hangingPunct="1">
              <a:lnSpc>
                <a:spcPct val="100000"/>
              </a:lnSpc>
              <a:spcBef>
                <a:spcPts val="638"/>
              </a:spcBef>
              <a:spcAft>
                <a:spcPts val="1425"/>
              </a:spcAft>
              <a:buSzPct val="4500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200" b="1" dirty="0">
                <a:solidFill>
                  <a:srgbClr val="000000"/>
                </a:solidFill>
              </a:rPr>
              <a:t>R</a:t>
            </a:r>
            <a:r>
              <a:rPr lang="en-US" sz="2200" b="1" dirty="0" smtClean="0">
                <a:solidFill>
                  <a:srgbClr val="000000"/>
                </a:solidFill>
              </a:rPr>
              <a:t>equisites </a:t>
            </a:r>
            <a:r>
              <a:rPr lang="en-US" sz="2200" b="1" dirty="0">
                <a:solidFill>
                  <a:srgbClr val="000000"/>
                </a:solidFill>
              </a:rPr>
              <a:t>for successful HRP</a:t>
            </a:r>
          </a:p>
          <a:p>
            <a:pPr marL="339725" indent="-339725" hangingPunct="1">
              <a:lnSpc>
                <a:spcPct val="100000"/>
              </a:lnSpc>
              <a:spcBef>
                <a:spcPts val="638"/>
              </a:spcBef>
              <a:spcAft>
                <a:spcPts val="1425"/>
              </a:spcAft>
              <a:buSzPct val="45000"/>
              <a:buFont typeface="Arial" charset="0"/>
              <a:buNone/>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200" b="1" dirty="0">
                <a:solidFill>
                  <a:srgbClr val="000000"/>
                </a:solidFill>
              </a:rPr>
              <a:t>1	HRP must be recognized as integral part of corporate planning</a:t>
            </a:r>
          </a:p>
          <a:p>
            <a:pPr marL="339725" indent="-339725" hangingPunct="1">
              <a:lnSpc>
                <a:spcPct val="100000"/>
              </a:lnSpc>
              <a:spcBef>
                <a:spcPts val="638"/>
              </a:spcBef>
              <a:spcAft>
                <a:spcPts val="1425"/>
              </a:spcAft>
              <a:buSzPct val="45000"/>
              <a:buFont typeface="Arial" charset="0"/>
              <a:buNone/>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200" b="1" dirty="0">
                <a:solidFill>
                  <a:srgbClr val="000000"/>
                </a:solidFill>
              </a:rPr>
              <a:t>2	Backing of top management for HRP is absolutely essential</a:t>
            </a:r>
          </a:p>
          <a:p>
            <a:pPr marL="339725" indent="-339725" hangingPunct="1">
              <a:lnSpc>
                <a:spcPct val="100000"/>
              </a:lnSpc>
              <a:spcBef>
                <a:spcPts val="638"/>
              </a:spcBef>
              <a:spcAft>
                <a:spcPts val="1425"/>
              </a:spcAft>
              <a:buSzPct val="45000"/>
              <a:buFont typeface="Arial" charset="0"/>
              <a:buNone/>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200" b="1" dirty="0">
                <a:solidFill>
                  <a:srgbClr val="000000"/>
                </a:solidFill>
              </a:rPr>
              <a:t>3	HRP responsibilities should be centralized</a:t>
            </a:r>
          </a:p>
          <a:p>
            <a:pPr marL="339725" indent="-339725" hangingPunct="1">
              <a:lnSpc>
                <a:spcPct val="100000"/>
              </a:lnSpc>
              <a:spcBef>
                <a:spcPts val="638"/>
              </a:spcBef>
              <a:spcAft>
                <a:spcPts val="1425"/>
              </a:spcAft>
              <a:buSzPct val="45000"/>
              <a:buFont typeface="Arial" charset="0"/>
              <a:buNone/>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200" b="1" dirty="0" smtClean="0">
                <a:solidFill>
                  <a:srgbClr val="000000"/>
                </a:solidFill>
              </a:rPr>
              <a:t>4	Personal </a:t>
            </a:r>
            <a:r>
              <a:rPr lang="en-US" sz="2200" b="1" dirty="0">
                <a:solidFill>
                  <a:srgbClr val="000000"/>
                </a:solidFill>
              </a:rPr>
              <a:t>record must be complete ,up to date and available</a:t>
            </a:r>
          </a:p>
          <a:p>
            <a:pPr marL="339725" indent="-339725" hangingPunct="1">
              <a:lnSpc>
                <a:spcPct val="150000"/>
              </a:lnSpc>
              <a:spcBef>
                <a:spcPts val="638"/>
              </a:spcBef>
              <a:spcAft>
                <a:spcPts val="1425"/>
              </a:spcAft>
              <a:buClrTx/>
              <a:buFontTx/>
              <a:buNone/>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endParaRPr lang="en-US" sz="2400" b="1" dirty="0">
              <a:solidFill>
                <a:srgbClr val="000000"/>
              </a:solidFill>
            </a:endParaRPr>
          </a:p>
          <a:p>
            <a:pPr marL="339725" indent="-339725" hangingPunct="1">
              <a:lnSpc>
                <a:spcPct val="150000"/>
              </a:lnSpc>
              <a:spcBef>
                <a:spcPts val="638"/>
              </a:spcBef>
              <a:spcAft>
                <a:spcPts val="1425"/>
              </a:spcAft>
              <a:buClrTx/>
              <a:buFontTx/>
              <a:buNone/>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endParaRPr lang="en-US" sz="2400" b="1" dirty="0">
              <a:solidFill>
                <a:srgbClr val="000000"/>
              </a:solidFill>
            </a:endParaRPr>
          </a:p>
          <a:p>
            <a:pPr marL="339725" indent="-339725" hangingPunct="1">
              <a:lnSpc>
                <a:spcPct val="150000"/>
              </a:lnSpc>
              <a:spcBef>
                <a:spcPts val="638"/>
              </a:spcBef>
              <a:spcAft>
                <a:spcPts val="1425"/>
              </a:spcAft>
              <a:buClrTx/>
              <a:buFontTx/>
              <a:buNone/>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endParaRPr lang="en-US" sz="2400" b="1" dirty="0">
              <a:solidFill>
                <a:srgbClr val="000000"/>
              </a:solidFill>
            </a:endParaRPr>
          </a:p>
          <a:p>
            <a:pPr marL="339725" indent="-339725" hangingPunct="1">
              <a:lnSpc>
                <a:spcPct val="150000"/>
              </a:lnSpc>
              <a:spcBef>
                <a:spcPts val="638"/>
              </a:spcBef>
              <a:spcAft>
                <a:spcPts val="1425"/>
              </a:spcAft>
              <a:buClrTx/>
              <a:buFontTx/>
              <a:buNone/>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endParaRPr lang="en-US" sz="2400" b="1"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Grp="1" noChangeArrowheads="1"/>
          </p:cNvSpPr>
          <p:nvPr>
            <p:ph type="title"/>
          </p:nvPr>
        </p:nvSpPr>
        <p:spPr>
          <a:xfrm>
            <a:off x="457200" y="274638"/>
            <a:ext cx="8229600" cy="1143000"/>
          </a:xfrm>
          <a:ln/>
        </p:spPr>
        <p:txBody>
          <a:bodyPr/>
          <a:lstStyle/>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latin typeface="Arial" charset="0"/>
              </a:rPr>
              <a:t>REQUISITS FOR SUCCESSFUL HRP</a:t>
            </a:r>
          </a:p>
        </p:txBody>
      </p:sp>
      <p:sp>
        <p:nvSpPr>
          <p:cNvPr id="46082" name="Text Box 2"/>
          <p:cNvSpPr txBox="1">
            <a:spLocks noChangeArrowheads="1"/>
          </p:cNvSpPr>
          <p:nvPr/>
        </p:nvSpPr>
        <p:spPr bwMode="auto">
          <a:xfrm>
            <a:off x="457200" y="1600200"/>
            <a:ext cx="8229600" cy="4664075"/>
          </a:xfrm>
          <a:prstGeom prst="rect">
            <a:avLst/>
          </a:prstGeom>
          <a:noFill/>
          <a:ln w="9525">
            <a:noFill/>
            <a:round/>
            <a:headEnd/>
            <a:tailEnd/>
          </a:ln>
          <a:effectLst/>
        </p:spPr>
        <p:txBody>
          <a:bodyPr tIns="91440"/>
          <a:lstStyle/>
          <a:p>
            <a:pPr marL="457200" indent="-455613" hangingPunct="1">
              <a:lnSpc>
                <a:spcPct val="100000"/>
              </a:lnSpc>
              <a:spcBef>
                <a:spcPts val="638"/>
              </a:spcBef>
              <a:spcAft>
                <a:spcPts val="1425"/>
              </a:spcAft>
              <a:buSzPct val="4500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US" sz="2200" b="1" dirty="0">
                <a:solidFill>
                  <a:srgbClr val="000000"/>
                </a:solidFill>
              </a:rPr>
              <a:t>5	The time horizon of the plan must be long enough to permit any remedial action</a:t>
            </a:r>
          </a:p>
          <a:p>
            <a:pPr marL="457200" indent="-455613" hangingPunct="1">
              <a:lnSpc>
                <a:spcPct val="100000"/>
              </a:lnSpc>
              <a:spcBef>
                <a:spcPts val="638"/>
              </a:spcBef>
              <a:spcAft>
                <a:spcPts val="1425"/>
              </a:spcAft>
              <a:buSzPct val="4500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US" sz="2200" b="1" dirty="0">
                <a:solidFill>
                  <a:srgbClr val="000000"/>
                </a:solidFill>
              </a:rPr>
              <a:t>6 	</a:t>
            </a:r>
            <a:r>
              <a:rPr lang="en-US" sz="2200" b="1" dirty="0" smtClean="0">
                <a:solidFill>
                  <a:srgbClr val="000000"/>
                </a:solidFill>
              </a:rPr>
              <a:t> Data </a:t>
            </a:r>
            <a:r>
              <a:rPr lang="en-US" sz="2200" b="1" dirty="0">
                <a:solidFill>
                  <a:srgbClr val="000000"/>
                </a:solidFill>
              </a:rPr>
              <a:t>collection </a:t>
            </a:r>
            <a:r>
              <a:rPr lang="en-US" sz="2200" b="1" dirty="0" smtClean="0">
                <a:solidFill>
                  <a:srgbClr val="000000"/>
                </a:solidFill>
              </a:rPr>
              <a:t>and analysis </a:t>
            </a:r>
            <a:r>
              <a:rPr lang="en-US" sz="2200" b="1" dirty="0">
                <a:solidFill>
                  <a:srgbClr val="000000"/>
                </a:solidFill>
              </a:rPr>
              <a:t>techniques and plan needs to constantly revised and </a:t>
            </a:r>
            <a:r>
              <a:rPr lang="en-US" sz="2200" b="1" dirty="0" smtClean="0">
                <a:solidFill>
                  <a:srgbClr val="000000"/>
                </a:solidFill>
              </a:rPr>
              <a:t>improved</a:t>
            </a:r>
          </a:p>
          <a:p>
            <a:pPr marL="458787" indent="-457200" hangingPunct="1">
              <a:lnSpc>
                <a:spcPct val="100000"/>
              </a:lnSpc>
              <a:spcBef>
                <a:spcPts val="638"/>
              </a:spcBef>
              <a:spcAft>
                <a:spcPts val="1425"/>
              </a:spcAft>
              <a:buSzPct val="45000"/>
              <a:buAutoNum type="arabicPlain" startAt="8"/>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en-US" sz="2200" b="1" dirty="0">
              <a:solidFill>
                <a:srgbClr val="000000"/>
              </a:solidFill>
            </a:endParaRPr>
          </a:p>
          <a:p>
            <a:pPr marL="458787" indent="-457200" algn="r" hangingPunct="1">
              <a:lnSpc>
                <a:spcPct val="100000"/>
              </a:lnSpc>
              <a:spcBef>
                <a:spcPts val="638"/>
              </a:spcBef>
              <a:spcAft>
                <a:spcPts val="1425"/>
              </a:spcAft>
              <a:buSzPct val="4500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US" sz="1400" i="1" dirty="0" smtClean="0">
                <a:solidFill>
                  <a:srgbClr val="000000"/>
                </a:solidFill>
              </a:rPr>
              <a:t>Source: Aswathappa,2008, p.97</a:t>
            </a:r>
            <a:endParaRPr lang="en-US" sz="1400" b="1" dirty="0">
              <a:solidFill>
                <a:srgbClr val="000000"/>
              </a:solidFill>
            </a:endParaRPr>
          </a:p>
          <a:p>
            <a:pPr marL="457200" indent="-455613" hangingPunct="1">
              <a:lnSpc>
                <a:spcPct val="100000"/>
              </a:lnSpc>
              <a:spcBef>
                <a:spcPts val="638"/>
              </a:spcBef>
              <a:spcAft>
                <a:spcPts val="1425"/>
              </a:spcAft>
              <a:buClr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en-US" sz="2400" b="1"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457200" y="274638"/>
            <a:ext cx="8229600" cy="1143000"/>
          </a:xfrm>
          <a:ln/>
        </p:spPr>
        <p:txBody>
          <a:bodyPr/>
          <a:lstStyle/>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latin typeface="Arial" charset="0"/>
              </a:rPr>
              <a:t>IMPORTANCE OF HRP</a:t>
            </a:r>
          </a:p>
        </p:txBody>
      </p:sp>
      <p:sp>
        <p:nvSpPr>
          <p:cNvPr id="8194" name="Text Box 2"/>
          <p:cNvSpPr txBox="1">
            <a:spLocks noChangeArrowheads="1"/>
          </p:cNvSpPr>
          <p:nvPr/>
        </p:nvSpPr>
        <p:spPr bwMode="auto">
          <a:xfrm>
            <a:off x="457200" y="1143000"/>
            <a:ext cx="8229600" cy="8296275"/>
          </a:xfrm>
          <a:prstGeom prst="rect">
            <a:avLst/>
          </a:prstGeom>
          <a:noFill/>
          <a:ln w="9525">
            <a:noFill/>
            <a:round/>
            <a:headEnd/>
            <a:tailEnd/>
          </a:ln>
          <a:effectLst/>
        </p:spPr>
        <p:txBody>
          <a:bodyPr tIns="91440"/>
          <a:lstStyle/>
          <a:p>
            <a:pPr hangingPunct="1">
              <a:lnSpc>
                <a:spcPct val="100000"/>
              </a:lnSpc>
              <a:spcAft>
                <a:spcPts val="1425"/>
              </a:spcAf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300" b="1" dirty="0">
                <a:solidFill>
                  <a:srgbClr val="000000"/>
                </a:solidFill>
              </a:rPr>
              <a:t>2.	PART OF STRATEGIC PLANNING </a:t>
            </a:r>
          </a:p>
          <a:p>
            <a:pPr hangingPunct="1">
              <a:lnSpc>
                <a:spcPct val="100000"/>
              </a:lnSpc>
              <a:spcAft>
                <a:spcPts val="1425"/>
              </a:spcAft>
              <a:buClrTx/>
              <a:buSz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dirty="0">
                <a:solidFill>
                  <a:srgbClr val="000000"/>
                </a:solidFill>
              </a:rPr>
              <a:t>	All activities of HRM like HRP, hiring, remuneration, training 		must be matched with strategic management</a:t>
            </a:r>
          </a:p>
          <a:p>
            <a:pPr hangingPunct="1">
              <a:lnSpc>
                <a:spcPct val="100000"/>
              </a:lnSpc>
              <a:spcAft>
                <a:spcPts val="1425"/>
              </a:spcAft>
              <a:buClrTx/>
              <a:buSz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300" b="1" dirty="0">
                <a:solidFill>
                  <a:srgbClr val="000000"/>
                </a:solidFill>
              </a:rPr>
              <a:t> </a:t>
            </a:r>
            <a:r>
              <a:rPr lang="en-US" sz="1900" b="1" dirty="0">
                <a:solidFill>
                  <a:srgbClr val="000000"/>
                </a:solidFill>
              </a:rPr>
              <a:t>     </a:t>
            </a:r>
            <a:r>
              <a:rPr lang="en-US" sz="1900" b="1" dirty="0" smtClean="0">
                <a:solidFill>
                  <a:srgbClr val="000000"/>
                </a:solidFill>
              </a:rPr>
              <a:t>HRP </a:t>
            </a:r>
            <a:r>
              <a:rPr lang="en-US" sz="1900" b="1" dirty="0">
                <a:solidFill>
                  <a:srgbClr val="000000"/>
                </a:solidFill>
              </a:rPr>
              <a:t>can facilitate strategic planning at two ends</a:t>
            </a:r>
          </a:p>
          <a:p>
            <a:pPr hangingPunct="1">
              <a:lnSpc>
                <a:spcPct val="100000"/>
              </a:lnSpc>
              <a:spcBef>
                <a:spcPts val="563"/>
              </a:spcBef>
              <a:spcAft>
                <a:spcPts val="1425"/>
              </a:spcAft>
              <a:buClrTx/>
              <a:buSz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900" b="1" dirty="0">
                <a:solidFill>
                  <a:srgbClr val="000000"/>
                </a:solidFill>
              </a:rPr>
              <a:t> 	At the start, it provides information for strategy formulation like </a:t>
            </a:r>
            <a:r>
              <a:rPr lang="en-US" sz="1900" b="1" dirty="0" smtClean="0">
                <a:solidFill>
                  <a:srgbClr val="000000"/>
                </a:solidFill>
              </a:rPr>
              <a:t>	</a:t>
            </a:r>
            <a:r>
              <a:rPr lang="en-US" sz="1900" b="1" dirty="0">
                <a:solidFill>
                  <a:srgbClr val="000000"/>
                </a:solidFill>
              </a:rPr>
              <a:t>	kind of skills, and numbers of people available to organization to </a:t>
            </a:r>
            <a:r>
              <a:rPr lang="en-US" sz="1900" b="1" dirty="0" smtClean="0">
                <a:solidFill>
                  <a:srgbClr val="000000"/>
                </a:solidFill>
              </a:rPr>
              <a:t>	</a:t>
            </a:r>
            <a:r>
              <a:rPr lang="en-US" sz="1900" b="1" dirty="0">
                <a:solidFill>
                  <a:srgbClr val="000000"/>
                </a:solidFill>
              </a:rPr>
              <a:t>	pursue organization strategy</a:t>
            </a:r>
          </a:p>
          <a:p>
            <a:pPr hangingPunct="1">
              <a:lnSpc>
                <a:spcPct val="100000"/>
              </a:lnSpc>
              <a:spcBef>
                <a:spcPts val="563"/>
              </a:spcBef>
              <a:spcAft>
                <a:spcPts val="1425"/>
              </a:spcAft>
              <a:buClrTx/>
              <a:buSz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900" b="1" dirty="0">
                <a:solidFill>
                  <a:srgbClr val="000000"/>
                </a:solidFill>
              </a:rPr>
              <a:t>	At the end, it assist in making resource allocation decisions, 		creating structure, process and determine human resource need </a:t>
            </a:r>
          </a:p>
          <a:p>
            <a:pPr hangingPunct="1">
              <a:lnSpc>
                <a:spcPct val="150000"/>
              </a:lnSpc>
              <a:spcAft>
                <a:spcPts val="1425"/>
              </a:spcAf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900" b="1" dirty="0">
                <a:solidFill>
                  <a:srgbClr val="000000"/>
                </a:solidFill>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457200" y="274638"/>
            <a:ext cx="8229600" cy="1143000"/>
          </a:xfrm>
          <a:ln/>
        </p:spPr>
        <p:txBody>
          <a:bodyPr/>
          <a:lstStyle/>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latin typeface="Arial" charset="0"/>
              </a:rPr>
              <a:t>IMPORTANCE OF HRP</a:t>
            </a:r>
          </a:p>
        </p:txBody>
      </p:sp>
      <p:sp>
        <p:nvSpPr>
          <p:cNvPr id="9218" name="Text Box 2"/>
          <p:cNvSpPr txBox="1">
            <a:spLocks noChangeArrowheads="1"/>
          </p:cNvSpPr>
          <p:nvPr/>
        </p:nvSpPr>
        <p:spPr bwMode="auto">
          <a:xfrm>
            <a:off x="457200" y="762000"/>
            <a:ext cx="8686800" cy="8307388"/>
          </a:xfrm>
          <a:prstGeom prst="rect">
            <a:avLst/>
          </a:prstGeom>
          <a:noFill/>
          <a:ln w="9525">
            <a:noFill/>
            <a:round/>
            <a:headEnd/>
            <a:tailEnd/>
          </a:ln>
          <a:effectLst/>
        </p:spPr>
        <p:txBody>
          <a:bodyPr tIns="91440"/>
          <a:lstStyle/>
          <a:p>
            <a:pPr marL="511175" indent="-511175" hangingPunct="1">
              <a:lnSpc>
                <a:spcPct val="150000"/>
              </a:lnSpc>
              <a:spcBef>
                <a:spcPts val="638"/>
              </a:spcBef>
              <a:spcAft>
                <a:spcPts val="1425"/>
              </a:spcAft>
              <a:buSzPct val="45000"/>
              <a:tabLst>
                <a:tab pos="511175" algn="l"/>
                <a:tab pos="968375" algn="l"/>
                <a:tab pos="1425575" algn="l"/>
                <a:tab pos="1882775" algn="l"/>
                <a:tab pos="2339975" algn="l"/>
                <a:tab pos="2797175" algn="l"/>
                <a:tab pos="3254375" algn="l"/>
                <a:tab pos="3711575" algn="l"/>
                <a:tab pos="4168775" algn="l"/>
                <a:tab pos="4625975" algn="l"/>
                <a:tab pos="5083175" algn="l"/>
                <a:tab pos="5540375" algn="l"/>
                <a:tab pos="5997575" algn="l"/>
                <a:tab pos="6454775" algn="l"/>
                <a:tab pos="6911975" algn="l"/>
                <a:tab pos="7369175" algn="l"/>
                <a:tab pos="7826375" algn="l"/>
                <a:tab pos="8283575" algn="l"/>
                <a:tab pos="8740775" algn="l"/>
                <a:tab pos="9197975" algn="l"/>
                <a:tab pos="9655175" algn="l"/>
              </a:tabLst>
            </a:pPr>
            <a:r>
              <a:rPr lang="en-US" sz="2400" b="1" dirty="0">
                <a:solidFill>
                  <a:srgbClr val="000000"/>
                </a:solidFill>
              </a:rPr>
              <a:t>3	Creating Highly Talented Personnel </a:t>
            </a:r>
          </a:p>
          <a:p>
            <a:pPr marL="511175" indent="-511175" hangingPunct="1">
              <a:lnSpc>
                <a:spcPct val="100000"/>
              </a:lnSpc>
              <a:spcBef>
                <a:spcPts val="650"/>
              </a:spcBef>
              <a:spcAft>
                <a:spcPts val="438"/>
              </a:spcAft>
              <a:buSzPct val="45000"/>
              <a:buFont typeface="Arial" charset="0"/>
              <a:buChar char="•"/>
              <a:tabLst>
                <a:tab pos="511175" algn="l"/>
                <a:tab pos="968375" algn="l"/>
                <a:tab pos="1425575" algn="l"/>
                <a:tab pos="1882775" algn="l"/>
                <a:tab pos="2339975" algn="l"/>
                <a:tab pos="2797175" algn="l"/>
                <a:tab pos="3254375" algn="l"/>
                <a:tab pos="3711575" algn="l"/>
                <a:tab pos="4168775" algn="l"/>
                <a:tab pos="4625975" algn="l"/>
                <a:tab pos="5083175" algn="l"/>
                <a:tab pos="5540375" algn="l"/>
                <a:tab pos="5997575" algn="l"/>
                <a:tab pos="6454775" algn="l"/>
                <a:tab pos="6911975" algn="l"/>
                <a:tab pos="7369175" algn="l"/>
                <a:tab pos="7826375" algn="l"/>
                <a:tab pos="8283575" algn="l"/>
                <a:tab pos="8740775" algn="l"/>
                <a:tab pos="9197975" algn="l"/>
                <a:tab pos="9655175" algn="l"/>
              </a:tabLst>
            </a:pPr>
            <a:r>
              <a:rPr lang="en-US" sz="2400" b="1" dirty="0">
                <a:solidFill>
                  <a:srgbClr val="000000"/>
                </a:solidFill>
              </a:rPr>
              <a:t>Now a days organizations need knowledge workers and professionals for intellectual jobs</a:t>
            </a:r>
          </a:p>
          <a:p>
            <a:pPr marL="511175" indent="-511175" hangingPunct="1">
              <a:lnSpc>
                <a:spcPct val="100000"/>
              </a:lnSpc>
              <a:spcBef>
                <a:spcPts val="638"/>
              </a:spcBef>
              <a:spcAft>
                <a:spcPts val="1425"/>
              </a:spcAft>
              <a:buSzPct val="45000"/>
              <a:buFont typeface="Arial" charset="0"/>
              <a:buChar char="•"/>
              <a:tabLst>
                <a:tab pos="511175" algn="l"/>
                <a:tab pos="968375" algn="l"/>
                <a:tab pos="1425575" algn="l"/>
                <a:tab pos="1882775" algn="l"/>
                <a:tab pos="2339975" algn="l"/>
                <a:tab pos="2797175" algn="l"/>
                <a:tab pos="3254375" algn="l"/>
                <a:tab pos="3711575" algn="l"/>
                <a:tab pos="4168775" algn="l"/>
                <a:tab pos="4625975" algn="l"/>
                <a:tab pos="5083175" algn="l"/>
                <a:tab pos="5540375" algn="l"/>
                <a:tab pos="5997575" algn="l"/>
                <a:tab pos="6454775" algn="l"/>
                <a:tab pos="6911975" algn="l"/>
                <a:tab pos="7369175" algn="l"/>
                <a:tab pos="7826375" algn="l"/>
                <a:tab pos="8283575" algn="l"/>
                <a:tab pos="8740775" algn="l"/>
                <a:tab pos="9197975" algn="l"/>
                <a:tab pos="9655175" algn="l"/>
              </a:tabLst>
            </a:pPr>
            <a:r>
              <a:rPr lang="en-US" sz="2400" b="1" dirty="0">
                <a:solidFill>
                  <a:srgbClr val="000000"/>
                </a:solidFill>
              </a:rPr>
              <a:t>Technical and knowledge worker most often switch their job creating workforce shortages</a:t>
            </a:r>
          </a:p>
          <a:p>
            <a:pPr marL="511175" indent="-511175" hangingPunct="1">
              <a:lnSpc>
                <a:spcPct val="100000"/>
              </a:lnSpc>
              <a:spcBef>
                <a:spcPts val="638"/>
              </a:spcBef>
              <a:spcAft>
                <a:spcPts val="1425"/>
              </a:spcAft>
              <a:buSzPct val="45000"/>
              <a:buFont typeface="Arial" charset="0"/>
              <a:buChar char="•"/>
              <a:tabLst>
                <a:tab pos="511175" algn="l"/>
                <a:tab pos="968375" algn="l"/>
                <a:tab pos="1425575" algn="l"/>
                <a:tab pos="1882775" algn="l"/>
                <a:tab pos="2339975" algn="l"/>
                <a:tab pos="2797175" algn="l"/>
                <a:tab pos="3254375" algn="l"/>
                <a:tab pos="3711575" algn="l"/>
                <a:tab pos="4168775" algn="l"/>
                <a:tab pos="4625975" algn="l"/>
                <a:tab pos="5083175" algn="l"/>
                <a:tab pos="5540375" algn="l"/>
                <a:tab pos="5997575" algn="l"/>
                <a:tab pos="6454775" algn="l"/>
                <a:tab pos="6911975" algn="l"/>
                <a:tab pos="7369175" algn="l"/>
                <a:tab pos="7826375" algn="l"/>
                <a:tab pos="8283575" algn="l"/>
                <a:tab pos="8740775" algn="l"/>
                <a:tab pos="9197975" algn="l"/>
                <a:tab pos="9655175" algn="l"/>
              </a:tabLst>
            </a:pPr>
            <a:r>
              <a:rPr lang="en-US" sz="2400" b="1" dirty="0">
                <a:solidFill>
                  <a:srgbClr val="000000"/>
                </a:solidFill>
              </a:rPr>
              <a:t>Adoption of new technology creates demand for technical and trained workers at the same time resulting into excess of non technical staff </a:t>
            </a:r>
          </a:p>
          <a:p>
            <a:pPr marL="511175" indent="-511175" hangingPunct="1">
              <a:lnSpc>
                <a:spcPct val="100000"/>
              </a:lnSpc>
              <a:spcBef>
                <a:spcPts val="638"/>
              </a:spcBef>
              <a:spcAft>
                <a:spcPts val="1425"/>
              </a:spcAft>
              <a:buSzPct val="45000"/>
              <a:buFont typeface="Arial" charset="0"/>
              <a:buChar char="•"/>
              <a:tabLst>
                <a:tab pos="511175" algn="l"/>
                <a:tab pos="968375" algn="l"/>
                <a:tab pos="1425575" algn="l"/>
                <a:tab pos="1882775" algn="l"/>
                <a:tab pos="2339975" algn="l"/>
                <a:tab pos="2797175" algn="l"/>
                <a:tab pos="3254375" algn="l"/>
                <a:tab pos="3711575" algn="l"/>
                <a:tab pos="4168775" algn="l"/>
                <a:tab pos="4625975" algn="l"/>
                <a:tab pos="5083175" algn="l"/>
                <a:tab pos="5540375" algn="l"/>
                <a:tab pos="5997575" algn="l"/>
                <a:tab pos="6454775" algn="l"/>
                <a:tab pos="6911975" algn="l"/>
                <a:tab pos="7369175" algn="l"/>
                <a:tab pos="7826375" algn="l"/>
                <a:tab pos="8283575" algn="l"/>
                <a:tab pos="8740775" algn="l"/>
                <a:tab pos="9197975" algn="l"/>
                <a:tab pos="9655175" algn="l"/>
              </a:tabLst>
            </a:pPr>
            <a:r>
              <a:rPr lang="en-US" sz="2400" b="1" dirty="0">
                <a:solidFill>
                  <a:srgbClr val="000000"/>
                </a:solidFill>
              </a:rPr>
              <a:t>Management succession planning helps to decide who will replace/substitute the chief executive/top management?</a:t>
            </a:r>
          </a:p>
          <a:p>
            <a:pPr marL="511175" indent="-511175" hangingPunct="1">
              <a:lnSpc>
                <a:spcPct val="150000"/>
              </a:lnSpc>
              <a:spcBef>
                <a:spcPts val="638"/>
              </a:spcBef>
              <a:spcAft>
                <a:spcPts val="1425"/>
              </a:spcAft>
              <a:buClrTx/>
              <a:buFontTx/>
              <a:buNone/>
              <a:tabLst>
                <a:tab pos="511175" algn="l"/>
                <a:tab pos="968375" algn="l"/>
                <a:tab pos="1425575" algn="l"/>
                <a:tab pos="1882775" algn="l"/>
                <a:tab pos="2339975" algn="l"/>
                <a:tab pos="2797175" algn="l"/>
                <a:tab pos="3254375" algn="l"/>
                <a:tab pos="3711575" algn="l"/>
                <a:tab pos="4168775" algn="l"/>
                <a:tab pos="4625975" algn="l"/>
                <a:tab pos="5083175" algn="l"/>
                <a:tab pos="5540375" algn="l"/>
                <a:tab pos="5997575" algn="l"/>
                <a:tab pos="6454775" algn="l"/>
                <a:tab pos="6911975" algn="l"/>
                <a:tab pos="7369175" algn="l"/>
                <a:tab pos="7826375" algn="l"/>
                <a:tab pos="8283575" algn="l"/>
                <a:tab pos="8740775" algn="l"/>
                <a:tab pos="9197975" algn="l"/>
                <a:tab pos="9655175" algn="l"/>
              </a:tabLst>
            </a:pPr>
            <a:endParaRPr lang="en-US" sz="2400" b="1" dirty="0">
              <a:solidFill>
                <a:srgbClr val="000000"/>
              </a:solidFill>
            </a:endParaRPr>
          </a:p>
          <a:p>
            <a:pPr marL="511175" indent="-511175" hangingPunct="1">
              <a:lnSpc>
                <a:spcPct val="150000"/>
              </a:lnSpc>
              <a:spcBef>
                <a:spcPts val="638"/>
              </a:spcBef>
              <a:spcAft>
                <a:spcPts val="1425"/>
              </a:spcAft>
              <a:buClrTx/>
              <a:buFontTx/>
              <a:buNone/>
              <a:tabLst>
                <a:tab pos="511175" algn="l"/>
                <a:tab pos="968375" algn="l"/>
                <a:tab pos="1425575" algn="l"/>
                <a:tab pos="1882775" algn="l"/>
                <a:tab pos="2339975" algn="l"/>
                <a:tab pos="2797175" algn="l"/>
                <a:tab pos="3254375" algn="l"/>
                <a:tab pos="3711575" algn="l"/>
                <a:tab pos="4168775" algn="l"/>
                <a:tab pos="4625975" algn="l"/>
                <a:tab pos="5083175" algn="l"/>
                <a:tab pos="5540375" algn="l"/>
                <a:tab pos="5997575" algn="l"/>
                <a:tab pos="6454775" algn="l"/>
                <a:tab pos="6911975" algn="l"/>
                <a:tab pos="7369175" algn="l"/>
                <a:tab pos="7826375" algn="l"/>
                <a:tab pos="8283575" algn="l"/>
                <a:tab pos="8740775" algn="l"/>
                <a:tab pos="9197975" algn="l"/>
                <a:tab pos="9655175" algn="l"/>
              </a:tabLst>
            </a:pPr>
            <a:endParaRPr lang="en-US" sz="2400" b="1"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143000"/>
          </a:xfrm>
          <a:ln/>
        </p:spPr>
        <p:txBody>
          <a:bodyPr/>
          <a:lstStyle/>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latin typeface="Arial" charset="0"/>
              </a:rPr>
              <a:t>IMPORTANCE OF HRP</a:t>
            </a:r>
          </a:p>
        </p:txBody>
      </p:sp>
      <p:sp>
        <p:nvSpPr>
          <p:cNvPr id="10242" name="Text Box 2"/>
          <p:cNvSpPr txBox="1">
            <a:spLocks noChangeArrowheads="1"/>
          </p:cNvSpPr>
          <p:nvPr/>
        </p:nvSpPr>
        <p:spPr bwMode="auto">
          <a:xfrm>
            <a:off x="457200" y="685800"/>
            <a:ext cx="8229600" cy="5440363"/>
          </a:xfrm>
          <a:prstGeom prst="rect">
            <a:avLst/>
          </a:prstGeom>
          <a:noFill/>
          <a:ln w="9525">
            <a:noFill/>
            <a:round/>
            <a:headEnd/>
            <a:tailEnd/>
          </a:ln>
          <a:effectLst/>
        </p:spPr>
        <p:txBody>
          <a:bodyPr tIns="91440"/>
          <a:lstStyle/>
          <a:p>
            <a:pPr marL="339725" indent="-339725" hangingPunct="1">
              <a:lnSpc>
                <a:spcPct val="150000"/>
              </a:lnSpc>
              <a:spcBef>
                <a:spcPts val="638"/>
              </a:spcBef>
              <a:spcAft>
                <a:spcPts val="1425"/>
              </a:spcAft>
              <a:buSzPct val="45000"/>
              <a:buFont typeface="Arial" charset="0"/>
              <a:buChar char="•"/>
              <a:tabLst>
                <a:tab pos="717550" algn="l"/>
                <a:tab pos="1441450" algn="l"/>
                <a:tab pos="2168525" algn="l"/>
                <a:tab pos="2889250" algn="l"/>
                <a:tab pos="3613150" algn="l"/>
                <a:tab pos="4337050" algn="l"/>
                <a:tab pos="5060950" algn="l"/>
                <a:tab pos="5784850" algn="l"/>
                <a:tab pos="6511925" algn="l"/>
                <a:tab pos="7232650" algn="l"/>
                <a:tab pos="7956550" algn="l"/>
                <a:tab pos="8223250" algn="l"/>
                <a:tab pos="8680450" algn="l"/>
                <a:tab pos="9137650" algn="l"/>
                <a:tab pos="9594850" algn="l"/>
                <a:tab pos="10052050" algn="l"/>
                <a:tab pos="10509250" algn="l"/>
                <a:tab pos="10512425" algn="l"/>
              </a:tabLst>
            </a:pPr>
            <a:r>
              <a:rPr lang="en-US" sz="2400" b="1">
                <a:solidFill>
                  <a:srgbClr val="000000"/>
                </a:solidFill>
              </a:rPr>
              <a:t>4</a:t>
            </a:r>
            <a:r>
              <a:rPr lang="en-US" sz="3200">
                <a:solidFill>
                  <a:srgbClr val="000000"/>
                </a:solidFill>
                <a:latin typeface="Calibri" charset="0"/>
              </a:rPr>
              <a:t>.</a:t>
            </a:r>
            <a:r>
              <a:rPr lang="en-US" sz="2400" b="1">
                <a:solidFill>
                  <a:srgbClr val="000000"/>
                </a:solidFill>
              </a:rPr>
              <a:t>	International Growth Strategies</a:t>
            </a:r>
          </a:p>
          <a:p>
            <a:pPr marL="339725" indent="-339725" hangingPunct="1">
              <a:lnSpc>
                <a:spcPct val="100000"/>
              </a:lnSpc>
              <a:spcBef>
                <a:spcPts val="638"/>
              </a:spcBef>
              <a:spcAft>
                <a:spcPts val="1425"/>
              </a:spcAft>
              <a:buSzPct val="45000"/>
              <a:buFont typeface="Arial" charset="0"/>
              <a:buChar char="•"/>
              <a:tabLst>
                <a:tab pos="717550" algn="l"/>
                <a:tab pos="1441450" algn="l"/>
                <a:tab pos="2168525" algn="l"/>
                <a:tab pos="2889250" algn="l"/>
                <a:tab pos="3613150" algn="l"/>
                <a:tab pos="4337050" algn="l"/>
                <a:tab pos="5060950" algn="l"/>
                <a:tab pos="5784850" algn="l"/>
                <a:tab pos="6511925" algn="l"/>
                <a:tab pos="7232650" algn="l"/>
                <a:tab pos="7956550" algn="l"/>
                <a:tab pos="8223250" algn="l"/>
                <a:tab pos="8680450" algn="l"/>
                <a:tab pos="9137650" algn="l"/>
                <a:tab pos="9594850" algn="l"/>
                <a:tab pos="10052050" algn="l"/>
                <a:tab pos="10509250" algn="l"/>
                <a:tab pos="10512425" algn="l"/>
              </a:tabLst>
            </a:pPr>
            <a:r>
              <a:rPr lang="en-US" sz="2400" b="1">
                <a:solidFill>
                  <a:srgbClr val="000000"/>
                </a:solidFill>
              </a:rPr>
              <a:t>Global expansion strategy relies on HRP. From where to recruit employees (foreign, local, or reassignment) to fill key jobs</a:t>
            </a:r>
          </a:p>
          <a:p>
            <a:pPr marL="339725" indent="-339725" hangingPunct="1">
              <a:lnSpc>
                <a:spcPct val="100000"/>
              </a:lnSpc>
              <a:spcBef>
                <a:spcPts val="638"/>
              </a:spcBef>
              <a:spcAft>
                <a:spcPts val="1425"/>
              </a:spcAft>
              <a:buSzPct val="45000"/>
              <a:buFont typeface="Arial" charset="0"/>
              <a:buChar char="•"/>
              <a:tabLst>
                <a:tab pos="717550" algn="l"/>
                <a:tab pos="1441450" algn="l"/>
                <a:tab pos="2168525" algn="l"/>
                <a:tab pos="2889250" algn="l"/>
                <a:tab pos="3613150" algn="l"/>
                <a:tab pos="4337050" algn="l"/>
                <a:tab pos="5060950" algn="l"/>
                <a:tab pos="5784850" algn="l"/>
                <a:tab pos="6511925" algn="l"/>
                <a:tab pos="7232650" algn="l"/>
                <a:tab pos="7956550" algn="l"/>
                <a:tab pos="8223250" algn="l"/>
                <a:tab pos="8680450" algn="l"/>
                <a:tab pos="9137650" algn="l"/>
                <a:tab pos="9594850" algn="l"/>
                <a:tab pos="10052050" algn="l"/>
                <a:tab pos="10509250" algn="l"/>
                <a:tab pos="10512425" algn="l"/>
              </a:tabLst>
            </a:pPr>
            <a:r>
              <a:rPr lang="en-US" sz="2400" b="1">
                <a:solidFill>
                  <a:srgbClr val="000000"/>
                </a:solidFill>
              </a:rPr>
              <a:t>HRP integrate HR plan with organization external &amp; internal situations (cultural consideration, labor and employment laws) </a:t>
            </a:r>
          </a:p>
          <a:p>
            <a:pPr marL="339725" indent="-339725" hangingPunct="1">
              <a:lnSpc>
                <a:spcPct val="100000"/>
              </a:lnSpc>
              <a:spcBef>
                <a:spcPts val="638"/>
              </a:spcBef>
              <a:spcAft>
                <a:spcPts val="1425"/>
              </a:spcAft>
              <a:buSzPct val="45000"/>
              <a:buFont typeface="Arial" charset="0"/>
              <a:buChar char="•"/>
              <a:tabLst>
                <a:tab pos="717550" algn="l"/>
                <a:tab pos="1441450" algn="l"/>
                <a:tab pos="2168525" algn="l"/>
                <a:tab pos="2889250" algn="l"/>
                <a:tab pos="3613150" algn="l"/>
                <a:tab pos="4337050" algn="l"/>
                <a:tab pos="5060950" algn="l"/>
                <a:tab pos="5784850" algn="l"/>
                <a:tab pos="6511925" algn="l"/>
                <a:tab pos="7232650" algn="l"/>
                <a:tab pos="7956550" algn="l"/>
                <a:tab pos="8223250" algn="l"/>
                <a:tab pos="8680450" algn="l"/>
                <a:tab pos="9137650" algn="l"/>
                <a:tab pos="9594850" algn="l"/>
                <a:tab pos="10052050" algn="l"/>
                <a:tab pos="10509250" algn="l"/>
                <a:tab pos="10512425" algn="l"/>
              </a:tabLst>
            </a:pPr>
            <a:r>
              <a:rPr lang="en-US" sz="2400" b="1">
                <a:solidFill>
                  <a:srgbClr val="000000"/>
                </a:solidFill>
              </a:rPr>
              <a:t>HR department often need to fill key jobs with expatriates, therefore, need to motivate, train, and compensate them.</a:t>
            </a:r>
          </a:p>
          <a:p>
            <a:pPr marL="339725" indent="-339725" hangingPunct="1">
              <a:lnSpc>
                <a:spcPct val="150000"/>
              </a:lnSpc>
              <a:spcBef>
                <a:spcPts val="638"/>
              </a:spcBef>
              <a:spcAft>
                <a:spcPts val="1425"/>
              </a:spcAft>
              <a:buClrTx/>
              <a:buFontTx/>
              <a:buNone/>
              <a:tabLst>
                <a:tab pos="717550" algn="l"/>
                <a:tab pos="1441450" algn="l"/>
                <a:tab pos="2168525" algn="l"/>
                <a:tab pos="2889250" algn="l"/>
                <a:tab pos="3613150" algn="l"/>
                <a:tab pos="4337050" algn="l"/>
                <a:tab pos="5060950" algn="l"/>
                <a:tab pos="5784850" algn="l"/>
                <a:tab pos="6511925" algn="l"/>
                <a:tab pos="7232650" algn="l"/>
                <a:tab pos="7956550" algn="l"/>
                <a:tab pos="8223250" algn="l"/>
                <a:tab pos="8680450" algn="l"/>
                <a:tab pos="9137650" algn="l"/>
                <a:tab pos="9594850" algn="l"/>
                <a:tab pos="10052050" algn="l"/>
                <a:tab pos="10509250" algn="l"/>
                <a:tab pos="10512425" algn="l"/>
              </a:tabLst>
            </a:pPr>
            <a:endParaRPr lang="en-US" sz="2400" b="1">
              <a:solidFill>
                <a:srgbClr val="000000"/>
              </a:solidFill>
            </a:endParaRPr>
          </a:p>
          <a:p>
            <a:pPr marL="339725" indent="-339725" hangingPunct="1">
              <a:lnSpc>
                <a:spcPct val="150000"/>
              </a:lnSpc>
              <a:spcBef>
                <a:spcPts val="638"/>
              </a:spcBef>
              <a:spcAft>
                <a:spcPts val="1425"/>
              </a:spcAft>
              <a:buClrTx/>
              <a:buFontTx/>
              <a:buNone/>
              <a:tabLst>
                <a:tab pos="717550" algn="l"/>
                <a:tab pos="1441450" algn="l"/>
                <a:tab pos="2168525" algn="l"/>
                <a:tab pos="2889250" algn="l"/>
                <a:tab pos="3613150" algn="l"/>
                <a:tab pos="4337050" algn="l"/>
                <a:tab pos="5060950" algn="l"/>
                <a:tab pos="5784850" algn="l"/>
                <a:tab pos="6511925" algn="l"/>
                <a:tab pos="7232650" algn="l"/>
                <a:tab pos="7956550" algn="l"/>
                <a:tab pos="8223250" algn="l"/>
                <a:tab pos="8680450" algn="l"/>
                <a:tab pos="9137650" algn="l"/>
                <a:tab pos="9594850" algn="l"/>
                <a:tab pos="10052050" algn="l"/>
                <a:tab pos="10509250" algn="l"/>
                <a:tab pos="10512425" algn="l"/>
              </a:tabLst>
            </a:pPr>
            <a:endParaRPr lang="en-US" sz="3200">
              <a:solidFill>
                <a:srgbClr val="000000"/>
              </a:solidFill>
              <a:latin typeface="Calibri" charset="0"/>
            </a:endParaRPr>
          </a:p>
          <a:p>
            <a:pPr marL="339725" indent="-339725" hangingPunct="1">
              <a:lnSpc>
                <a:spcPct val="150000"/>
              </a:lnSpc>
              <a:spcBef>
                <a:spcPts val="638"/>
              </a:spcBef>
              <a:spcAft>
                <a:spcPts val="1425"/>
              </a:spcAft>
              <a:buClrTx/>
              <a:buFontTx/>
              <a:buNone/>
              <a:tabLst>
                <a:tab pos="717550" algn="l"/>
                <a:tab pos="1441450" algn="l"/>
                <a:tab pos="2168525" algn="l"/>
                <a:tab pos="2889250" algn="l"/>
                <a:tab pos="3613150" algn="l"/>
                <a:tab pos="4337050" algn="l"/>
                <a:tab pos="5060950" algn="l"/>
                <a:tab pos="5784850" algn="l"/>
                <a:tab pos="6511925" algn="l"/>
                <a:tab pos="7232650" algn="l"/>
                <a:tab pos="7956550" algn="l"/>
                <a:tab pos="8223250" algn="l"/>
                <a:tab pos="8680450" algn="l"/>
                <a:tab pos="9137650" algn="l"/>
                <a:tab pos="9594850" algn="l"/>
                <a:tab pos="10052050" algn="l"/>
                <a:tab pos="10509250" algn="l"/>
                <a:tab pos="10512425" algn="l"/>
              </a:tabLst>
            </a:pPr>
            <a:endParaRPr lang="en-US" sz="3200">
              <a:solidFill>
                <a:srgbClr val="000000"/>
              </a:solidFill>
              <a:latin typeface="Calibri"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457200" y="274638"/>
            <a:ext cx="8229600" cy="1143000"/>
          </a:xfrm>
          <a:ln/>
        </p:spPr>
        <p:txBody>
          <a:bodyPr/>
          <a:lstStyle/>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latin typeface="Arial" charset="0"/>
              </a:rPr>
              <a:t>IMPORTANCE OF HRP</a:t>
            </a:r>
          </a:p>
        </p:txBody>
      </p:sp>
      <p:sp>
        <p:nvSpPr>
          <p:cNvPr id="11266" name="Text Box 2"/>
          <p:cNvSpPr txBox="1">
            <a:spLocks noChangeArrowheads="1"/>
          </p:cNvSpPr>
          <p:nvPr/>
        </p:nvSpPr>
        <p:spPr bwMode="auto">
          <a:xfrm>
            <a:off x="457200" y="1479550"/>
            <a:ext cx="8229600" cy="5378450"/>
          </a:xfrm>
          <a:prstGeom prst="rect">
            <a:avLst/>
          </a:prstGeom>
          <a:noFill/>
          <a:ln w="9525">
            <a:noFill/>
            <a:round/>
            <a:headEnd/>
            <a:tailEnd/>
          </a:ln>
          <a:effectLst/>
        </p:spPr>
        <p:txBody>
          <a:bodyPr tIns="91440"/>
          <a:lstStyle/>
          <a:p>
            <a:pPr marL="339725" indent="-339725" hangingPunct="1">
              <a:lnSpc>
                <a:spcPct val="150000"/>
              </a:lnSpc>
              <a:spcBef>
                <a:spcPts val="638"/>
              </a:spcBef>
              <a:spcAft>
                <a:spcPts val="1425"/>
              </a:spcAft>
              <a:buSzPct val="45000"/>
              <a:buFont typeface="Arial" charset="0"/>
              <a:buChar char="•"/>
              <a:tabLst>
                <a:tab pos="717550" algn="l"/>
                <a:tab pos="1441450" algn="l"/>
                <a:tab pos="2168525" algn="l"/>
                <a:tab pos="2889250" algn="l"/>
                <a:tab pos="3613150" algn="l"/>
                <a:tab pos="4337050" algn="l"/>
                <a:tab pos="5060950" algn="l"/>
                <a:tab pos="5784850" algn="l"/>
                <a:tab pos="6511925" algn="l"/>
                <a:tab pos="7232650" algn="l"/>
                <a:tab pos="7956550" algn="l"/>
                <a:tab pos="8223250" algn="l"/>
                <a:tab pos="8680450" algn="l"/>
                <a:tab pos="9137650" algn="l"/>
                <a:tab pos="9594850" algn="l"/>
                <a:tab pos="10052050" algn="l"/>
                <a:tab pos="10509250" algn="l"/>
                <a:tab pos="10512425" algn="l"/>
              </a:tabLst>
            </a:pPr>
            <a:r>
              <a:rPr lang="en-US" sz="2400" b="1">
                <a:solidFill>
                  <a:srgbClr val="000000"/>
                </a:solidFill>
              </a:rPr>
              <a:t>5.	Foundation for Personnel Functions</a:t>
            </a:r>
          </a:p>
          <a:p>
            <a:pPr marL="339725" indent="-339725" hangingPunct="1">
              <a:lnSpc>
                <a:spcPct val="100000"/>
              </a:lnSpc>
              <a:spcBef>
                <a:spcPts val="650"/>
              </a:spcBef>
              <a:spcAft>
                <a:spcPts val="1150"/>
              </a:spcAft>
              <a:buSzPct val="45000"/>
              <a:buFont typeface="Arial" charset="0"/>
              <a:buChar char="•"/>
              <a:tabLst>
                <a:tab pos="717550" algn="l"/>
                <a:tab pos="1441450" algn="l"/>
                <a:tab pos="2168525" algn="l"/>
                <a:tab pos="2889250" algn="l"/>
                <a:tab pos="3613150" algn="l"/>
                <a:tab pos="4337050" algn="l"/>
                <a:tab pos="5060950" algn="l"/>
                <a:tab pos="5784850" algn="l"/>
                <a:tab pos="6511925" algn="l"/>
                <a:tab pos="7232650" algn="l"/>
                <a:tab pos="7956550" algn="l"/>
                <a:tab pos="8223250" algn="l"/>
                <a:tab pos="8680450" algn="l"/>
                <a:tab pos="9137650" algn="l"/>
                <a:tab pos="9594850" algn="l"/>
                <a:tab pos="10052050" algn="l"/>
                <a:tab pos="10509250" algn="l"/>
                <a:tab pos="10512425" algn="l"/>
              </a:tabLst>
            </a:pPr>
            <a:r>
              <a:rPr lang="en-US" sz="2400" b="1">
                <a:solidFill>
                  <a:srgbClr val="000000"/>
                </a:solidFill>
              </a:rPr>
              <a:t>HRP provides essential information in development and implementation of personnel functions like recruitment, selection, transfer, postings, promotions, layoff, compensation, and training</a:t>
            </a:r>
          </a:p>
          <a:p>
            <a:pPr marL="339725" indent="-339725" hangingPunct="1">
              <a:lnSpc>
                <a:spcPct val="150000"/>
              </a:lnSpc>
              <a:spcBef>
                <a:spcPts val="638"/>
              </a:spcBef>
              <a:spcAft>
                <a:spcPts val="1425"/>
              </a:spcAft>
              <a:buClrTx/>
              <a:buFontTx/>
              <a:buNone/>
              <a:tabLst>
                <a:tab pos="717550" algn="l"/>
                <a:tab pos="1441450" algn="l"/>
                <a:tab pos="2168525" algn="l"/>
                <a:tab pos="2889250" algn="l"/>
                <a:tab pos="3613150" algn="l"/>
                <a:tab pos="4337050" algn="l"/>
                <a:tab pos="5060950" algn="l"/>
                <a:tab pos="5784850" algn="l"/>
                <a:tab pos="6511925" algn="l"/>
                <a:tab pos="7232650" algn="l"/>
                <a:tab pos="7956550" algn="l"/>
                <a:tab pos="8223250" algn="l"/>
                <a:tab pos="8680450" algn="l"/>
                <a:tab pos="9137650" algn="l"/>
                <a:tab pos="9594850" algn="l"/>
                <a:tab pos="10052050" algn="l"/>
                <a:tab pos="10509250" algn="l"/>
                <a:tab pos="10512425" algn="l"/>
              </a:tabLst>
            </a:pPr>
            <a:endParaRPr lang="en-US" sz="2400" b="1">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457200" y="274638"/>
            <a:ext cx="8229600" cy="1143000"/>
          </a:xfrm>
          <a:ln/>
        </p:spPr>
        <p:txBody>
          <a:bodyPr/>
          <a:lstStyle/>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latin typeface="Arial" charset="0"/>
              </a:rPr>
              <a:t>IMPORTANCE OF HRP</a:t>
            </a:r>
          </a:p>
        </p:txBody>
      </p:sp>
      <p:sp>
        <p:nvSpPr>
          <p:cNvPr id="12290" name="Text Box 2"/>
          <p:cNvSpPr txBox="1">
            <a:spLocks noChangeArrowheads="1"/>
          </p:cNvSpPr>
          <p:nvPr/>
        </p:nvSpPr>
        <p:spPr bwMode="auto">
          <a:xfrm>
            <a:off x="457200" y="1143000"/>
            <a:ext cx="8229600" cy="6289675"/>
          </a:xfrm>
          <a:prstGeom prst="rect">
            <a:avLst/>
          </a:prstGeom>
          <a:noFill/>
          <a:ln w="9525">
            <a:noFill/>
            <a:round/>
            <a:headEnd/>
            <a:tailEnd/>
          </a:ln>
          <a:effectLst/>
        </p:spPr>
        <p:txBody>
          <a:bodyPr tIns="91440"/>
          <a:lstStyle/>
          <a:p>
            <a:pPr marL="339725" indent="-339725" hangingPunct="1">
              <a:lnSpc>
                <a:spcPct val="150000"/>
              </a:lnSpc>
              <a:spcBef>
                <a:spcPts val="638"/>
              </a:spcBef>
              <a:spcAft>
                <a:spcPts val="1425"/>
              </a:spcAft>
              <a:buSzPct val="45000"/>
              <a:buFont typeface="Arial" charset="0"/>
              <a:buChar char="•"/>
              <a:tabLst>
                <a:tab pos="717550" algn="l"/>
                <a:tab pos="1441450" algn="l"/>
                <a:tab pos="2168525" algn="l"/>
                <a:tab pos="2889250" algn="l"/>
                <a:tab pos="3613150" algn="l"/>
                <a:tab pos="4337050" algn="l"/>
                <a:tab pos="5060950" algn="l"/>
                <a:tab pos="5784850" algn="l"/>
                <a:tab pos="6511925" algn="l"/>
                <a:tab pos="7232650" algn="l"/>
                <a:tab pos="7956550" algn="l"/>
                <a:tab pos="8223250" algn="l"/>
                <a:tab pos="8680450" algn="l"/>
                <a:tab pos="9137650" algn="l"/>
                <a:tab pos="9594850" algn="l"/>
                <a:tab pos="10052050" algn="l"/>
                <a:tab pos="10509250" algn="l"/>
                <a:tab pos="10512425" algn="l"/>
              </a:tabLst>
            </a:pPr>
            <a:r>
              <a:rPr lang="en-US" sz="2400" b="1">
                <a:solidFill>
                  <a:srgbClr val="000000"/>
                </a:solidFill>
              </a:rPr>
              <a:t>6.	Increasing Investment in Human Resources</a:t>
            </a:r>
          </a:p>
          <a:p>
            <a:pPr marL="339725" indent="-339725" hangingPunct="1">
              <a:lnSpc>
                <a:spcPct val="150000"/>
              </a:lnSpc>
              <a:spcBef>
                <a:spcPts val="638"/>
              </a:spcBef>
              <a:spcAft>
                <a:spcPts val="1425"/>
              </a:spcAft>
              <a:buSzPct val="45000"/>
              <a:buFont typeface="Arial" charset="0"/>
              <a:buChar char="•"/>
              <a:tabLst>
                <a:tab pos="717550" algn="l"/>
                <a:tab pos="1441450" algn="l"/>
                <a:tab pos="2168525" algn="l"/>
                <a:tab pos="2889250" algn="l"/>
                <a:tab pos="3613150" algn="l"/>
                <a:tab pos="4337050" algn="l"/>
                <a:tab pos="5060950" algn="l"/>
                <a:tab pos="5784850" algn="l"/>
                <a:tab pos="6511925" algn="l"/>
                <a:tab pos="7232650" algn="l"/>
                <a:tab pos="7956550" algn="l"/>
                <a:tab pos="8223250" algn="l"/>
                <a:tab pos="8680450" algn="l"/>
                <a:tab pos="9137650" algn="l"/>
                <a:tab pos="9594850" algn="l"/>
                <a:tab pos="10052050" algn="l"/>
                <a:tab pos="10509250" algn="l"/>
                <a:tab pos="10512425" algn="l"/>
              </a:tabLst>
            </a:pPr>
            <a:r>
              <a:rPr lang="en-US" sz="2000" b="1">
                <a:solidFill>
                  <a:srgbClr val="000000"/>
                </a:solidFill>
              </a:rPr>
              <a:t>Investment perspective of human resource highlights the need of proper HRP</a:t>
            </a:r>
          </a:p>
          <a:p>
            <a:pPr marL="339725" indent="-339725" hangingPunct="1">
              <a:lnSpc>
                <a:spcPct val="150000"/>
              </a:lnSpc>
              <a:spcBef>
                <a:spcPts val="638"/>
              </a:spcBef>
              <a:spcAft>
                <a:spcPts val="1425"/>
              </a:spcAft>
              <a:buSzPct val="45000"/>
              <a:buFont typeface="Arial" charset="0"/>
              <a:buChar char="•"/>
              <a:tabLst>
                <a:tab pos="717550" algn="l"/>
                <a:tab pos="1441450" algn="l"/>
                <a:tab pos="2168525" algn="l"/>
                <a:tab pos="2889250" algn="l"/>
                <a:tab pos="3613150" algn="l"/>
                <a:tab pos="4337050" algn="l"/>
                <a:tab pos="5060950" algn="l"/>
                <a:tab pos="5784850" algn="l"/>
                <a:tab pos="6511925" algn="l"/>
                <a:tab pos="7232650" algn="l"/>
                <a:tab pos="7956550" algn="l"/>
                <a:tab pos="8223250" algn="l"/>
                <a:tab pos="8680450" algn="l"/>
                <a:tab pos="9137650" algn="l"/>
                <a:tab pos="9594850" algn="l"/>
                <a:tab pos="10052050" algn="l"/>
                <a:tab pos="10509250" algn="l"/>
                <a:tab pos="10512425" algn="l"/>
              </a:tabLst>
            </a:pPr>
            <a:r>
              <a:rPr lang="en-US" sz="2000" b="1">
                <a:solidFill>
                  <a:srgbClr val="000000"/>
                </a:solidFill>
              </a:rPr>
              <a:t>Human Resources Planning help to make right investment decision in company's human resources   </a:t>
            </a:r>
          </a:p>
          <a:p>
            <a:pPr marL="339725" indent="-339725" hangingPunct="1">
              <a:lnSpc>
                <a:spcPct val="150000"/>
              </a:lnSpc>
              <a:spcBef>
                <a:spcPts val="638"/>
              </a:spcBef>
              <a:spcAft>
                <a:spcPts val="1425"/>
              </a:spcAft>
              <a:buClrTx/>
              <a:buFontTx/>
              <a:buNone/>
              <a:tabLst>
                <a:tab pos="717550" algn="l"/>
                <a:tab pos="1441450" algn="l"/>
                <a:tab pos="2168525" algn="l"/>
                <a:tab pos="2889250" algn="l"/>
                <a:tab pos="3613150" algn="l"/>
                <a:tab pos="4337050" algn="l"/>
                <a:tab pos="5060950" algn="l"/>
                <a:tab pos="5784850" algn="l"/>
                <a:tab pos="6511925" algn="l"/>
                <a:tab pos="7232650" algn="l"/>
                <a:tab pos="7956550" algn="l"/>
                <a:tab pos="8223250" algn="l"/>
                <a:tab pos="8680450" algn="l"/>
                <a:tab pos="9137650" algn="l"/>
                <a:tab pos="9594850" algn="l"/>
                <a:tab pos="10052050" algn="l"/>
                <a:tab pos="10509250" algn="l"/>
                <a:tab pos="10512425" algn="l"/>
              </a:tabLst>
            </a:pPr>
            <a:endParaRPr lang="en-US" sz="2400" b="1">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alibri"/>
        <a:ea typeface="SimSun"/>
        <a:cs typeface=""/>
      </a:majorFont>
      <a:minorFont>
        <a:latin typeface="Calibri"/>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SimSun"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SimSun"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alibri"/>
        <a:ea typeface="SimSun"/>
        <a:cs typeface=""/>
      </a:majorFont>
      <a:minorFont>
        <a:latin typeface="Calibri"/>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SimSun"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SimSun"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34698</TotalTime>
  <Words>1350</Words>
  <Application>Microsoft Office PowerPoint</Application>
  <PresentationFormat>On-screen Show (4:3)</PresentationFormat>
  <Paragraphs>434</Paragraphs>
  <Slides>44</Slides>
  <Notes>43</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44</vt:i4>
      </vt:variant>
    </vt:vector>
  </HeadingPairs>
  <TitlesOfParts>
    <vt:vector size="53" baseType="lpstr">
      <vt:lpstr>Arial Unicode MS</vt:lpstr>
      <vt:lpstr>SimSun</vt:lpstr>
      <vt:lpstr>Arial</vt:lpstr>
      <vt:lpstr>Arial   </vt:lpstr>
      <vt:lpstr>Calibri</vt:lpstr>
      <vt:lpstr>Symbol</vt:lpstr>
      <vt:lpstr>Times New Roman</vt:lpstr>
      <vt:lpstr>Office Theme</vt:lpstr>
      <vt:lpstr>Office Theme</vt:lpstr>
      <vt:lpstr> HUMAN RESOURCE PLANNING</vt:lpstr>
      <vt:lpstr>PowerPoint Presentation</vt:lpstr>
      <vt:lpstr>HUMAN RESOURCE PLANNING</vt:lpstr>
      <vt:lpstr>IMPORTANCE OF HRP</vt:lpstr>
      <vt:lpstr>IMPORTANCE OF HRP</vt:lpstr>
      <vt:lpstr>IMPORTANCE OF HRP</vt:lpstr>
      <vt:lpstr>IMPORTANCE OF HRP</vt:lpstr>
      <vt:lpstr>IMPORTANCE OF HRP</vt:lpstr>
      <vt:lpstr>IMPORTANCE OF HRP</vt:lpstr>
      <vt:lpstr>IMPORTANCE OF HRP</vt:lpstr>
      <vt:lpstr>IMPORTANCE OF HRP</vt:lpstr>
      <vt:lpstr>OTHER BENEFITS</vt:lpstr>
      <vt:lpstr>FACTORS AFFECTING HRP</vt:lpstr>
      <vt:lpstr>FACTORS EFFECTING HRP</vt:lpstr>
      <vt:lpstr>PowerPoint Presentation</vt:lpstr>
      <vt:lpstr>PowerPoint Presentation</vt:lpstr>
      <vt:lpstr>PowerPoint Presentation</vt:lpstr>
      <vt:lpstr>Summary </vt:lpstr>
      <vt:lpstr>CHAPTER 4 HUMAN RESOURCE PLANNING</vt:lpstr>
      <vt:lpstr>PowerPoint Presentation</vt:lpstr>
      <vt:lpstr>PowerPoint Presentation</vt:lpstr>
      <vt:lpstr>THE PLANNING PROCESS</vt:lpstr>
      <vt:lpstr>THE PLANNING PROCESS</vt:lpstr>
      <vt:lpstr>Forecasting Techniques </vt:lpstr>
      <vt:lpstr>PowerPoint Presentation</vt:lpstr>
      <vt:lpstr>PowerPoint Presentation</vt:lpstr>
      <vt:lpstr>HR SUPPLY FORECAST</vt:lpstr>
      <vt:lpstr>PowerPoint Presentation</vt:lpstr>
      <vt:lpstr>MANAGEMENT INVENTORIES</vt:lpstr>
      <vt:lpstr>INTERNAL SUPPLY</vt:lpstr>
      <vt:lpstr>PowerPoint Presentation</vt:lpstr>
      <vt:lpstr>PowerPoint Presentation</vt:lpstr>
      <vt:lpstr>EXTERNAL SUPPLY </vt:lpstr>
      <vt:lpstr>HR PROGRAMING</vt:lpstr>
      <vt:lpstr>HR PLAN IMPLEMENTATION</vt:lpstr>
      <vt:lpstr>PowerPoint Presentation</vt:lpstr>
      <vt:lpstr>PowerPoint Presentation</vt:lpstr>
      <vt:lpstr>HR PLAN IMPLEMENTATION</vt:lpstr>
      <vt:lpstr>PowerPoint Presentation</vt:lpstr>
      <vt:lpstr>HR PLAN IMPLEMENTATION</vt:lpstr>
      <vt:lpstr>DOWNSIZING PLAN</vt:lpstr>
      <vt:lpstr>MANAGERIAL SUCCESSION PLANNING</vt:lpstr>
      <vt:lpstr>REQUISITS FOR SUCCESSFUL HRP</vt:lpstr>
      <vt:lpstr>REQUISITS FOR SUCCESSFUL HRP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 HUMAN RESOURCE PLANNING</dc:title>
  <dc:creator>stdb_lp</dc:creator>
  <cp:lastModifiedBy>8p</cp:lastModifiedBy>
  <cp:revision>54</cp:revision>
  <cp:lastPrinted>1601-01-01T00:00:00Z</cp:lastPrinted>
  <dcterms:created xsi:type="dcterms:W3CDTF">1601-01-01T00:00:00Z</dcterms:created>
  <dcterms:modified xsi:type="dcterms:W3CDTF">2017-03-12T07:42:11Z</dcterms:modified>
</cp:coreProperties>
</file>