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2" r:id="rId1"/>
  </p:sldMasterIdLst>
  <p:sldIdLst>
    <p:sldId id="256" r:id="rId2"/>
    <p:sldId id="266" r:id="rId3"/>
    <p:sldId id="257" r:id="rId4"/>
    <p:sldId id="258" r:id="rId5"/>
    <p:sldId id="259" r:id="rId6"/>
    <p:sldId id="260" r:id="rId7"/>
    <p:sldId id="261" r:id="rId8"/>
    <p:sldId id="262" r:id="rId9"/>
    <p:sldId id="263" r:id="rId10"/>
    <p:sldId id="264" r:id="rId11"/>
    <p:sldId id="265" r:id="rId1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D6870137-42B1-43C4-A31A-C8CDB1518382}" type="datetime1">
              <a:rPr lang="en-US"/>
              <a:pPr>
                <a:defRPr/>
              </a:pPr>
              <a:t>6/28/2010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92E16F-3834-46EA-89DA-2D87EFF7C22A}" type="slidenum">
              <a:rPr lang="en-US"/>
              <a:pPr>
                <a:defRPr/>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A1B1D40-82D2-42C3-80A3-F585BFA7B66E}" type="datetime1">
              <a:rPr lang="en-US"/>
              <a:pPr>
                <a:defRPr/>
              </a:pPr>
              <a:t>6/28/2010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4DE0B9-5D30-4B74-B454-BB9663950564}" type="slidenum">
              <a:rPr lang="en-US"/>
              <a:pPr>
                <a:defRPr/>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39AD9F9-2B68-4583-AB11-B6C91A6F59DC}" type="datetime1">
              <a:rPr lang="en-US"/>
              <a:pPr>
                <a:defRPr/>
              </a:pPr>
              <a:t>6/28/2010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2F334C-53A9-49D7-AC8B-D94366CEAD64}" type="slidenum">
              <a:rPr lang="en-US"/>
              <a:pPr>
                <a:defRPr/>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fld id="{DB677561-CC0B-4ED7-A79D-685458C549A7}" type="datetime1">
              <a:rPr lang="en-US"/>
              <a:pPr>
                <a:defRPr/>
              </a:pPr>
              <a:t>6/28/2010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73045C-35DA-412B-858F-15E8DCCC7339}" type="slidenum">
              <a:rPr lang="en-US"/>
              <a:pPr>
                <a:defRPr/>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6"/>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val 7"/>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8"/>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366497F6-14B2-4D46-A18C-D6E9FA966030}" type="datetime1">
              <a:rPr lang="en-US"/>
              <a:pPr>
                <a:defRPr/>
              </a:pPr>
              <a:t>6/28/2010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01AA2C9-E1B9-4EB6-8028-8AB72EB4FD65}"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4"/>
          </p:nvPr>
        </p:nvSpPr>
        <p:spPr/>
        <p:txBody>
          <a:bodyPr/>
          <a:lstStyle>
            <a:lvl1pPr>
              <a:defRPr/>
            </a:lvl1pPr>
          </a:lstStyle>
          <a:p>
            <a:pPr>
              <a:defRPr/>
            </a:pPr>
            <a:fld id="{0AD4B822-3E38-4F19-A715-C41184054DB1}" type="datetime1">
              <a:rPr lang="en-US"/>
              <a:pPr>
                <a:defRPr/>
              </a:pPr>
              <a:t>6/28/2010</a:t>
            </a:fld>
            <a:endParaRPr lang="en-US" dirty="0"/>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401ADD88-F671-4486-A8C4-B84AE3092749}" type="slidenum">
              <a:rPr lang="en-US"/>
              <a:pPr>
                <a:defRPr/>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F60D02DE-ADE8-4552-820C-C7974FABBD90}" type="datetime1">
              <a:rPr lang="en-US"/>
              <a:pPr>
                <a:defRPr/>
              </a:pPr>
              <a:t>6/28/2010</a:t>
            </a:fld>
            <a:endParaRPr lang="en-US" dirty="0"/>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232AEB4E-580A-49D5-B785-4884515EE256}" type="slidenum">
              <a:rPr lang="en-US"/>
              <a:pPr>
                <a:defRPr/>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1321F837-B44C-4536-87EF-030EF3EF5D48}" type="datetime1">
              <a:rPr lang="en-US"/>
              <a:pPr>
                <a:defRPr/>
              </a:pPr>
              <a:t>6/28/2010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225B515-F7CC-41FC-9A26-74F25DD9EBF7}" type="slidenum">
              <a:rPr lang="en-US"/>
              <a:pPr>
                <a:defRPr/>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6A417A4-3E27-404F-8CB9-B5152F93CE59}" type="datetime1">
              <a:rPr lang="en-US"/>
              <a:pPr>
                <a:defRPr/>
              </a:pPr>
              <a:t>6/28/2010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54755C6-9AB6-4F8D-94DC-774F8B2D12CF}" type="slidenum">
              <a:rPr lang="en-US"/>
              <a:pPr>
                <a:defRPr/>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1336EBD-6D8B-49C0-898E-2C5D2E7BF592}" type="datetime1">
              <a:rPr lang="en-US"/>
              <a:pPr>
                <a:defRPr/>
              </a:pPr>
              <a:t>6/28/2010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965B646-865F-4C5E-95EC-07C863DCFBC7}" type="slidenum">
              <a:rPr lang="en-US"/>
              <a:pPr>
                <a:defRPr/>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52A2963-A12B-4118-8F67-D6E21DE1046C}" type="datetime1">
              <a:rPr lang="en-US"/>
              <a:pPr>
                <a:defRPr/>
              </a:pPr>
              <a:t>6/28/2010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077E4BE-1542-4CDB-B96A-0EC8699CF4EF}" type="slidenum">
              <a:rPr lang="en-US"/>
              <a:pPr>
                <a:defRPr/>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fontAlgn="auto">
              <a:spcBef>
                <a:spcPts val="0"/>
              </a:spcBef>
              <a:spcAft>
                <a:spcPts val="0"/>
              </a:spcAft>
              <a:defRPr sz="1200" smtClean="0">
                <a:solidFill>
                  <a:schemeClr val="tx1">
                    <a:lumMod val="65000"/>
                    <a:lumOff val="35000"/>
                  </a:schemeClr>
                </a:solidFill>
                <a:latin typeface="Century Gothic" pitchFamily="34" charset="0"/>
                <a:cs typeface="+mn-cs"/>
              </a:defRPr>
            </a:lvl1pPr>
          </a:lstStyle>
          <a:p>
            <a:pPr>
              <a:defRPr/>
            </a:pPr>
            <a:fld id="{1651C299-F309-4F85-B9EF-8AF34D080016}" type="datetime1">
              <a:rPr lang="en-US"/>
              <a:pPr>
                <a:defRPr/>
              </a:pPr>
              <a:t>6/28/2010</a:t>
            </a:fld>
            <a:endParaRPr lang="en-US" dirty="0"/>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fontAlgn="auto">
              <a:spcBef>
                <a:spcPts val="0"/>
              </a:spcBef>
              <a:spcAft>
                <a:spcPts val="0"/>
              </a:spcAft>
              <a:defRPr sz="1200" dirty="0">
                <a:solidFill>
                  <a:schemeClr val="tx1">
                    <a:lumMod val="65000"/>
                    <a:lumOff val="35000"/>
                  </a:schemeClr>
                </a:solidFill>
                <a:latin typeface="Century Gothic" pitchFamily="34" charset="0"/>
                <a:cs typeface="+mn-cs"/>
              </a:defRPr>
            </a:lvl1pPr>
          </a:lstStyle>
          <a:p>
            <a:pPr>
              <a:defRPr/>
            </a:pPr>
            <a:endParaRPr lang="en-US"/>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fontAlgn="auto">
              <a:spcBef>
                <a:spcPts val="0"/>
              </a:spcBef>
              <a:spcAft>
                <a:spcPts val="0"/>
              </a:spcAft>
              <a:defRPr sz="1200" smtClean="0">
                <a:solidFill>
                  <a:schemeClr val="tx1">
                    <a:lumMod val="65000"/>
                    <a:lumOff val="35000"/>
                  </a:schemeClr>
                </a:solidFill>
                <a:latin typeface="Century Gothic" pitchFamily="34" charset="0"/>
                <a:cs typeface="+mn-cs"/>
              </a:defRPr>
            </a:lvl1pPr>
          </a:lstStyle>
          <a:p>
            <a:pPr>
              <a:defRPr/>
            </a:pPr>
            <a:fld id="{9258498E-7F9E-43E0-B6BB-53CDAE6F14AC}" type="slidenum">
              <a:rPr lang="en-US"/>
              <a:pPr>
                <a:defRPr/>
              </a:pPr>
              <a:t>‹N°›</a:t>
            </a:fld>
            <a:endParaRPr lang="en-US" dirty="0"/>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973" r:id="rId1"/>
    <p:sldLayoutId id="2147483972" r:id="rId2"/>
    <p:sldLayoutId id="2147483974" r:id="rId3"/>
    <p:sldLayoutId id="2147483971" r:id="rId4"/>
    <p:sldLayoutId id="2147483970" r:id="rId5"/>
    <p:sldLayoutId id="2147483969" r:id="rId6"/>
    <p:sldLayoutId id="2147483968" r:id="rId7"/>
    <p:sldLayoutId id="2147483967" r:id="rId8"/>
    <p:sldLayoutId id="2147483966" r:id="rId9"/>
    <p:sldLayoutId id="2147483965" r:id="rId10"/>
    <p:sldLayoutId id="2147483964" r:id="rId11"/>
  </p:sldLayoutIdLst>
  <p:hf hdr="0" ftr="0" dt="0"/>
  <p:txStyles>
    <p:titleStyle>
      <a:lvl1pPr algn="ctr" rtl="0" fontAlgn="base">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fontAlgn="base">
        <a:lnSpc>
          <a:spcPts val="5800"/>
        </a:lnSpc>
        <a:spcBef>
          <a:spcPct val="0"/>
        </a:spcBef>
        <a:spcAft>
          <a:spcPct val="0"/>
        </a:spcAft>
        <a:defRPr sz="5400">
          <a:solidFill>
            <a:schemeClr val="tx2"/>
          </a:solidFill>
          <a:latin typeface="Palatino Linotype" pitchFamily="18" charset="0"/>
        </a:defRPr>
      </a:lvl2pPr>
      <a:lvl3pPr algn="ctr" rtl="0" fontAlgn="base">
        <a:lnSpc>
          <a:spcPts val="5800"/>
        </a:lnSpc>
        <a:spcBef>
          <a:spcPct val="0"/>
        </a:spcBef>
        <a:spcAft>
          <a:spcPct val="0"/>
        </a:spcAft>
        <a:defRPr sz="5400">
          <a:solidFill>
            <a:schemeClr val="tx2"/>
          </a:solidFill>
          <a:latin typeface="Palatino Linotype" pitchFamily="18" charset="0"/>
        </a:defRPr>
      </a:lvl3pPr>
      <a:lvl4pPr algn="ctr" rtl="0" fontAlgn="base">
        <a:lnSpc>
          <a:spcPts val="5800"/>
        </a:lnSpc>
        <a:spcBef>
          <a:spcPct val="0"/>
        </a:spcBef>
        <a:spcAft>
          <a:spcPct val="0"/>
        </a:spcAft>
        <a:defRPr sz="5400">
          <a:solidFill>
            <a:schemeClr val="tx2"/>
          </a:solidFill>
          <a:latin typeface="Palatino Linotype" pitchFamily="18" charset="0"/>
        </a:defRPr>
      </a:lvl4pPr>
      <a:lvl5pPr algn="ctr" rtl="0" fontAlgn="base">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fontAlgn="base">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fontAlgn="base">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fontAlgn="base">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fontAlgn="base">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fontAlgn="base">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4267200"/>
          </a:xfrm>
        </p:spPr>
        <p:txBody>
          <a:bodyPr/>
          <a:lstStyle/>
          <a:p>
            <a:pPr fontAlgn="auto">
              <a:spcAft>
                <a:spcPts val="0"/>
              </a:spcAft>
              <a:defRPr/>
            </a:pPr>
            <a:r>
              <a:rPr lang="en-US" sz="4800" b="1" dirty="0" smtClean="0">
                <a:effectLst/>
              </a:rPr>
              <a:t>Human </a:t>
            </a:r>
            <a:r>
              <a:rPr lang="en-US" sz="4800" b="1" dirty="0">
                <a:effectLst/>
              </a:rPr>
              <a:t>Resource Management </a:t>
            </a:r>
            <a:r>
              <a:rPr lang="en-US" sz="4800" b="1" dirty="0" smtClean="0">
                <a:effectLst/>
              </a:rPr>
              <a:t/>
            </a:r>
            <a:br>
              <a:rPr lang="en-US" sz="4800" b="1" dirty="0" smtClean="0">
                <a:effectLst/>
              </a:rPr>
            </a:br>
            <a:r>
              <a:rPr lang="en-US" sz="3600" b="1" i="1" dirty="0" smtClean="0">
                <a:effectLst/>
              </a:rPr>
              <a:t>Government  Organizations</a:t>
            </a:r>
            <a:r>
              <a:rPr lang="en-US" sz="4800" b="1" dirty="0" smtClean="0">
                <a:effectLst/>
              </a:rPr>
              <a:t/>
            </a:r>
            <a:br>
              <a:rPr lang="en-US" sz="4800" b="1" dirty="0" smtClean="0">
                <a:effectLst/>
              </a:rPr>
            </a:br>
            <a:r>
              <a:rPr lang="en-US" sz="4800" b="1" dirty="0" smtClean="0">
                <a:effectLst/>
              </a:rPr>
              <a:t>7 Steps </a:t>
            </a:r>
            <a:r>
              <a:rPr lang="en-US" sz="4800" b="1" dirty="0">
                <a:effectLst/>
              </a:rPr>
              <a:t>in developing HRM </a:t>
            </a:r>
            <a:r>
              <a:rPr lang="en-US" sz="4800" b="1" dirty="0" smtClean="0">
                <a:effectLst/>
              </a:rPr>
              <a:t>strategy</a:t>
            </a:r>
            <a:br>
              <a:rPr lang="en-US" sz="4800" b="1" dirty="0" smtClean="0">
                <a:effectLst/>
              </a:rPr>
            </a:br>
            <a:r>
              <a:rPr lang="en-US" sz="4400" b="1" dirty="0" smtClean="0">
                <a:solidFill>
                  <a:srgbClr val="00B050"/>
                </a:solidFill>
                <a:effectLst/>
              </a:rPr>
              <a:t>Democracy &amp; Governance</a:t>
            </a:r>
            <a:endParaRPr lang="en-US" sz="4800" dirty="0">
              <a:solidFill>
                <a:srgbClr val="00B050"/>
              </a:solidFill>
            </a:endParaRPr>
          </a:p>
        </p:txBody>
      </p:sp>
      <p:sp>
        <p:nvSpPr>
          <p:cNvPr id="13314" name="Subtitle 2"/>
          <p:cNvSpPr>
            <a:spLocks noGrp="1"/>
          </p:cNvSpPr>
          <p:nvPr>
            <p:ph type="subTitle" idx="1"/>
          </p:nvPr>
        </p:nvSpPr>
        <p:spPr>
          <a:xfrm>
            <a:off x="1447800" y="5257800"/>
            <a:ext cx="6400800" cy="1219200"/>
          </a:xfrm>
        </p:spPr>
        <p:txBody>
          <a:bodyPr/>
          <a:lstStyle/>
          <a:p>
            <a:r>
              <a:rPr lang="en-US" sz="3600" b="1" smtClean="0">
                <a:solidFill>
                  <a:srgbClr val="C00000"/>
                </a:solidFill>
              </a:rPr>
              <a:t>Dr. Mohsen Shawarby</a:t>
            </a:r>
          </a:p>
          <a:p>
            <a:r>
              <a:rPr lang="en-US" sz="3600" b="1" smtClean="0">
                <a:solidFill>
                  <a:srgbClr val="C00000"/>
                </a:solidFill>
              </a:rPr>
              <a:t>mas@aaimglobal.com</a:t>
            </a:r>
          </a:p>
        </p:txBody>
      </p:sp>
      <p:sp>
        <p:nvSpPr>
          <p:cNvPr id="4" name="Slide Number Placeholder 3"/>
          <p:cNvSpPr>
            <a:spLocks noGrp="1"/>
          </p:cNvSpPr>
          <p:nvPr>
            <p:ph type="sldNum" sz="quarter" idx="12"/>
          </p:nvPr>
        </p:nvSpPr>
        <p:spPr/>
        <p:txBody>
          <a:bodyPr/>
          <a:lstStyle/>
          <a:p>
            <a:pPr>
              <a:defRPr/>
            </a:pPr>
            <a:fld id="{4069C2AA-EF1D-4C66-B0E6-FF425EBBA3EF}" type="slidenum">
              <a:rPr lang="en-US"/>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pPr fontAlgn="auto">
              <a:spcAft>
                <a:spcPts val="0"/>
              </a:spcAft>
              <a:defRPr/>
            </a:pPr>
            <a:r>
              <a:rPr lang="en-US" b="1" dirty="0"/>
              <a:t>Step </a:t>
            </a:r>
            <a:r>
              <a:rPr lang="en-US" b="1" dirty="0" smtClean="0"/>
              <a:t>7</a:t>
            </a:r>
            <a:endParaRPr lang="en-US" dirty="0"/>
          </a:p>
        </p:txBody>
      </p:sp>
      <p:sp>
        <p:nvSpPr>
          <p:cNvPr id="3" name="Content Placeholder 2"/>
          <p:cNvSpPr>
            <a:spLocks noGrp="1"/>
          </p:cNvSpPr>
          <p:nvPr>
            <p:ph idx="1"/>
          </p:nvPr>
        </p:nvSpPr>
        <p:spPr>
          <a:xfrm>
            <a:off x="152400" y="1143000"/>
            <a:ext cx="8610600" cy="5334000"/>
          </a:xfrm>
        </p:spPr>
        <p:txBody>
          <a:bodyPr rtlCol="0">
            <a:noAutofit/>
          </a:bodyPr>
          <a:lstStyle/>
          <a:p>
            <a:pPr fontAlgn="auto">
              <a:spcAft>
                <a:spcPts val="0"/>
              </a:spcAft>
              <a:buFont typeface="Wingdings" pitchFamily="2" charset="2"/>
              <a:buChar char="Ø"/>
              <a:defRPr/>
            </a:pPr>
            <a:r>
              <a:rPr lang="en-US" sz="2800" b="1" dirty="0" smtClean="0">
                <a:solidFill>
                  <a:schemeClr val="tx1">
                    <a:lumMod val="50000"/>
                    <a:lumOff val="50000"/>
                  </a:schemeClr>
                </a:solidFill>
              </a:rPr>
              <a:t>Implementation </a:t>
            </a:r>
            <a:r>
              <a:rPr lang="en-US" sz="2800" b="1" dirty="0">
                <a:solidFill>
                  <a:schemeClr val="tx1">
                    <a:lumMod val="50000"/>
                    <a:lumOff val="50000"/>
                  </a:schemeClr>
                </a:solidFill>
              </a:rPr>
              <a:t>and evaluation of the action plans</a:t>
            </a:r>
          </a:p>
          <a:p>
            <a:pPr fontAlgn="auto">
              <a:spcAft>
                <a:spcPts val="0"/>
              </a:spcAft>
              <a:buFont typeface="Wingdings" pitchFamily="2" charset="2"/>
              <a:buChar char="Ø"/>
              <a:defRPr/>
            </a:pPr>
            <a:r>
              <a:rPr lang="en-US" sz="2800" b="1" dirty="0">
                <a:solidFill>
                  <a:schemeClr val="tx1">
                    <a:lumMod val="50000"/>
                    <a:lumOff val="50000"/>
                  </a:schemeClr>
                </a:solidFill>
              </a:rPr>
              <a:t>The ultimate purpose of developing a human resource strategy is to ensure that the objectives set are mutually supportive so that the reward and payment systems are integrated with employee training and career development plans.</a:t>
            </a:r>
          </a:p>
          <a:p>
            <a:pPr marL="0" indent="0" fontAlgn="auto">
              <a:spcAft>
                <a:spcPts val="0"/>
              </a:spcAft>
              <a:buFont typeface="Arial" pitchFamily="34" charset="0"/>
              <a:buNone/>
              <a:defRPr/>
            </a:pPr>
            <a:r>
              <a:rPr lang="en-US" sz="2800" b="1" i="1" dirty="0">
                <a:solidFill>
                  <a:schemeClr val="tx1">
                    <a:lumMod val="50000"/>
                    <a:lumOff val="50000"/>
                  </a:schemeClr>
                </a:solidFill>
              </a:rPr>
              <a:t>There is very little value or benefit in training people only to then frustrate them through a failure to provide ample career and development opportunities</a:t>
            </a:r>
            <a:r>
              <a:rPr lang="en-US" sz="2800" b="1" i="1" dirty="0" smtClean="0">
                <a:solidFill>
                  <a:schemeClr val="tx1">
                    <a:lumMod val="50000"/>
                    <a:lumOff val="50000"/>
                  </a:schemeClr>
                </a:solidFill>
              </a:rPr>
              <a:t>.</a:t>
            </a:r>
            <a:endParaRPr lang="en-US" sz="2800" b="1" i="1" dirty="0">
              <a:solidFill>
                <a:schemeClr val="tx1">
                  <a:lumMod val="50000"/>
                  <a:lumOff val="50000"/>
                </a:schemeClr>
              </a:solidFill>
            </a:endParaRPr>
          </a:p>
        </p:txBody>
      </p:sp>
      <p:sp>
        <p:nvSpPr>
          <p:cNvPr id="4" name="Slide Number Placeholder 3"/>
          <p:cNvSpPr>
            <a:spLocks noGrp="1"/>
          </p:cNvSpPr>
          <p:nvPr>
            <p:ph type="sldNum" sz="quarter" idx="12"/>
          </p:nvPr>
        </p:nvSpPr>
        <p:spPr/>
        <p:txBody>
          <a:bodyPr/>
          <a:lstStyle/>
          <a:p>
            <a:pPr>
              <a:defRPr/>
            </a:pPr>
            <a:fld id="{6514E7F7-7B91-405D-BE60-7DC92E007EC5}" type="slidenum">
              <a:rPr lang="en-US"/>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772400" cy="3810000"/>
          </a:xfrm>
        </p:spPr>
        <p:txBody>
          <a:bodyPr/>
          <a:lstStyle/>
          <a:p>
            <a:pPr fontAlgn="auto">
              <a:spcAft>
                <a:spcPts val="0"/>
              </a:spcAft>
              <a:defRPr/>
            </a:pPr>
            <a:r>
              <a:rPr lang="en-US" sz="4800" b="1" dirty="0" smtClean="0">
                <a:effectLst/>
              </a:rPr>
              <a:t>Human </a:t>
            </a:r>
            <a:r>
              <a:rPr lang="en-US" sz="4800" b="1" dirty="0">
                <a:effectLst/>
              </a:rPr>
              <a:t>Resource Management </a:t>
            </a:r>
            <a:r>
              <a:rPr lang="en-US" sz="4800" b="1" dirty="0" smtClean="0">
                <a:effectLst/>
              </a:rPr>
              <a:t/>
            </a:r>
            <a:br>
              <a:rPr lang="en-US" sz="4800" b="1" dirty="0" smtClean="0">
                <a:effectLst/>
              </a:rPr>
            </a:br>
            <a:r>
              <a:rPr lang="en-US" sz="4800" b="1" dirty="0" smtClean="0">
                <a:effectLst/>
              </a:rPr>
              <a:t/>
            </a:r>
            <a:br>
              <a:rPr lang="en-US" sz="4800" b="1" dirty="0" smtClean="0">
                <a:effectLst/>
              </a:rPr>
            </a:br>
            <a:r>
              <a:rPr lang="en-US" sz="4800" b="1" dirty="0" smtClean="0">
                <a:effectLst/>
              </a:rPr>
              <a:t>7 Steps </a:t>
            </a:r>
            <a:r>
              <a:rPr lang="en-US" sz="4800" b="1" dirty="0">
                <a:effectLst/>
              </a:rPr>
              <a:t>in developing HRM strategy</a:t>
            </a:r>
            <a:endParaRPr lang="en-US" sz="4800" dirty="0"/>
          </a:p>
        </p:txBody>
      </p:sp>
      <p:sp>
        <p:nvSpPr>
          <p:cNvPr id="23554" name="Subtitle 2"/>
          <p:cNvSpPr>
            <a:spLocks noGrp="1"/>
          </p:cNvSpPr>
          <p:nvPr>
            <p:ph type="subTitle" idx="1"/>
          </p:nvPr>
        </p:nvSpPr>
        <p:spPr>
          <a:xfrm>
            <a:off x="1600200" y="5486400"/>
            <a:ext cx="6400800" cy="1219200"/>
          </a:xfrm>
        </p:spPr>
        <p:txBody>
          <a:bodyPr/>
          <a:lstStyle/>
          <a:p>
            <a:r>
              <a:rPr lang="en-US" sz="3600" b="1" smtClean="0">
                <a:solidFill>
                  <a:srgbClr val="C00000"/>
                </a:solidFill>
              </a:rPr>
              <a:t>Dr. Mohsen Shawarby</a:t>
            </a:r>
          </a:p>
          <a:p>
            <a:r>
              <a:rPr lang="en-US" sz="3600" b="1" smtClean="0">
                <a:solidFill>
                  <a:srgbClr val="C00000"/>
                </a:solidFill>
              </a:rPr>
              <a:t>mas@aaimglobal.com</a:t>
            </a:r>
          </a:p>
        </p:txBody>
      </p:sp>
      <p:sp>
        <p:nvSpPr>
          <p:cNvPr id="4" name="Slide Number Placeholder 3"/>
          <p:cNvSpPr>
            <a:spLocks noGrp="1"/>
          </p:cNvSpPr>
          <p:nvPr>
            <p:ph type="sldNum" sz="quarter" idx="12"/>
          </p:nvPr>
        </p:nvSpPr>
        <p:spPr/>
        <p:txBody>
          <a:bodyPr/>
          <a:lstStyle/>
          <a:p>
            <a:pPr>
              <a:defRPr/>
            </a:pPr>
            <a:fld id="{FC5A13AD-D7BB-4506-A9E3-D70531EA6F58}" type="slidenum">
              <a:rPr lang="en-US"/>
              <a:pPr>
                <a:defRPr/>
              </a:pPr>
              <a:t>11</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pPr fontAlgn="auto">
              <a:spcAft>
                <a:spcPts val="0"/>
              </a:spcAft>
              <a:defRPr/>
            </a:pPr>
            <a:r>
              <a:rPr lang="en-US" b="1" dirty="0" smtClean="0"/>
              <a:t>Ultimate HR Mission</a:t>
            </a:r>
            <a:endParaRPr lang="en-US" b="1" dirty="0"/>
          </a:p>
        </p:txBody>
      </p:sp>
      <p:sp>
        <p:nvSpPr>
          <p:cNvPr id="4" name="Slide Number Placeholder 3"/>
          <p:cNvSpPr>
            <a:spLocks noGrp="1"/>
          </p:cNvSpPr>
          <p:nvPr>
            <p:ph type="sldNum" sz="quarter" idx="12"/>
          </p:nvPr>
        </p:nvSpPr>
        <p:spPr/>
        <p:txBody>
          <a:bodyPr/>
          <a:lstStyle/>
          <a:p>
            <a:pPr>
              <a:defRPr/>
            </a:pPr>
            <a:fld id="{0727101A-62E5-4722-BAD8-551749D10475}" type="slidenum">
              <a:rPr lang="en-US"/>
              <a:pPr>
                <a:defRPr/>
              </a:pPr>
              <a:t>2</a:t>
            </a:fld>
            <a:endParaRPr lang="en-US"/>
          </a:p>
        </p:txBody>
      </p:sp>
      <p:sp>
        <p:nvSpPr>
          <p:cNvPr id="14339" name="Content Placeholder 6"/>
          <p:cNvSpPr>
            <a:spLocks noGrp="1"/>
          </p:cNvSpPr>
          <p:nvPr>
            <p:ph idx="1"/>
          </p:nvPr>
        </p:nvSpPr>
        <p:spPr>
          <a:xfrm>
            <a:off x="381000" y="1143000"/>
            <a:ext cx="8382000" cy="5486400"/>
          </a:xfrm>
        </p:spPr>
        <p:txBody>
          <a:bodyPr/>
          <a:lstStyle/>
          <a:p>
            <a:pPr marL="457200" indent="-457200">
              <a:buFont typeface="Century Gothic" pitchFamily="34" charset="0"/>
              <a:buAutoNum type="arabicPeriod"/>
            </a:pPr>
            <a:r>
              <a:rPr lang="en-US" b="1" smtClean="0">
                <a:solidFill>
                  <a:srgbClr val="00B050"/>
                </a:solidFill>
              </a:rPr>
              <a:t>Align electroic system with paper records</a:t>
            </a:r>
          </a:p>
          <a:p>
            <a:pPr marL="457200" indent="-457200">
              <a:buFont typeface="Century Gothic" pitchFamily="34" charset="0"/>
              <a:buAutoNum type="arabicPeriod"/>
            </a:pPr>
            <a:r>
              <a:rPr lang="en-US" b="1" smtClean="0">
                <a:solidFill>
                  <a:srgbClr val="00B050"/>
                </a:solidFill>
              </a:rPr>
              <a:t>Archival &amp; HR system combined.</a:t>
            </a:r>
          </a:p>
          <a:p>
            <a:pPr marL="457200" indent="-457200">
              <a:buFont typeface="Century Gothic" pitchFamily="34" charset="0"/>
              <a:buAutoNum type="arabicPeriod"/>
            </a:pPr>
            <a:r>
              <a:rPr lang="en-US" b="1" smtClean="0">
                <a:solidFill>
                  <a:srgbClr val="00B050"/>
                </a:solidFill>
              </a:rPr>
              <a:t>Strategic Planning and Mgt</a:t>
            </a:r>
          </a:p>
          <a:p>
            <a:pPr marL="457200" indent="-457200">
              <a:buFont typeface="Century Gothic" pitchFamily="34" charset="0"/>
              <a:buAutoNum type="arabicPeriod"/>
            </a:pPr>
            <a:r>
              <a:rPr lang="en-US" b="1" smtClean="0">
                <a:solidFill>
                  <a:srgbClr val="00B050"/>
                </a:solidFill>
              </a:rPr>
              <a:t>Control Budgeting, Planning, Control, Security, Mgmt </a:t>
            </a:r>
          </a:p>
          <a:p>
            <a:pPr marL="457200" indent="-457200">
              <a:buFont typeface="Century Gothic" pitchFamily="34" charset="0"/>
              <a:buAutoNum type="arabicPeriod"/>
            </a:pPr>
            <a:r>
              <a:rPr lang="en-US" b="1" smtClean="0">
                <a:solidFill>
                  <a:srgbClr val="00B050"/>
                </a:solidFill>
              </a:rPr>
              <a:t>Employee Assessment Reports</a:t>
            </a:r>
          </a:p>
          <a:p>
            <a:pPr marL="457200" indent="-457200">
              <a:buFont typeface="Century Gothic" pitchFamily="34" charset="0"/>
              <a:buAutoNum type="arabicPeriod"/>
            </a:pPr>
            <a:r>
              <a:rPr lang="en-US" b="1" smtClean="0">
                <a:solidFill>
                  <a:srgbClr val="00B050"/>
                </a:solidFill>
              </a:rPr>
              <a:t>Ensure Job Description match employee skills</a:t>
            </a:r>
          </a:p>
          <a:p>
            <a:pPr marL="457200" indent="-457200">
              <a:buFont typeface="Century Gothic" pitchFamily="34" charset="0"/>
              <a:buAutoNum type="arabicPeriod"/>
            </a:pPr>
            <a:r>
              <a:rPr lang="en-US" b="1" smtClean="0">
                <a:solidFill>
                  <a:srgbClr val="00B050"/>
                </a:solidFill>
              </a:rPr>
              <a:t>Recruitment and selection</a:t>
            </a:r>
          </a:p>
          <a:p>
            <a:pPr marL="457200" indent="-457200">
              <a:buFont typeface="Century Gothic" pitchFamily="34" charset="0"/>
              <a:buAutoNum type="arabicPeriod"/>
            </a:pPr>
            <a:r>
              <a:rPr lang="en-US" b="1" smtClean="0">
                <a:solidFill>
                  <a:srgbClr val="00B050"/>
                </a:solidFill>
              </a:rPr>
              <a:t>Time &amp; Attendance control</a:t>
            </a:r>
          </a:p>
          <a:p>
            <a:pPr marL="457200" indent="-457200">
              <a:buFont typeface="Century Gothic" pitchFamily="34" charset="0"/>
              <a:buAutoNum type="arabicPeriod"/>
            </a:pPr>
            <a:r>
              <a:rPr lang="en-US" b="1" smtClean="0">
                <a:solidFill>
                  <a:srgbClr val="00B050"/>
                </a:solidFill>
              </a:rPr>
              <a:t>Employee benefits management, planning</a:t>
            </a:r>
          </a:p>
          <a:p>
            <a:pPr marL="457200" indent="-457200">
              <a:buFont typeface="Century Gothic" pitchFamily="34" charset="0"/>
              <a:buAutoNum type="arabicPeriod"/>
            </a:pPr>
            <a:r>
              <a:rPr lang="en-US" b="1" smtClean="0">
                <a:solidFill>
                  <a:srgbClr val="00B050"/>
                </a:solidFill>
              </a:rPr>
              <a:t>Expense reports management</a:t>
            </a:r>
          </a:p>
          <a:p>
            <a:pPr marL="457200" indent="-457200">
              <a:buFont typeface="Century Gothic" pitchFamily="34" charset="0"/>
              <a:buAutoNum type="arabicPeriod"/>
            </a:pPr>
            <a:r>
              <a:rPr lang="en-US" b="1" smtClean="0">
                <a:solidFill>
                  <a:srgbClr val="00B050"/>
                </a:solidFill>
              </a:rPr>
              <a:t>Employee training needs and skills management</a:t>
            </a:r>
          </a:p>
          <a:p>
            <a:pPr marL="457200" indent="-457200">
              <a:buFont typeface="Century Gothic" pitchFamily="34" charset="0"/>
              <a:buAutoNum type="arabicPeriod"/>
            </a:pPr>
            <a:r>
              <a:rPr lang="en-US" b="1" smtClean="0">
                <a:solidFill>
                  <a:srgbClr val="00B050"/>
                </a:solidFill>
              </a:rPr>
              <a:t>Develop HRM strategy for continuity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a:t>Step 1</a:t>
            </a:r>
            <a:endParaRPr lang="en-US" dirty="0"/>
          </a:p>
        </p:txBody>
      </p:sp>
      <p:sp>
        <p:nvSpPr>
          <p:cNvPr id="15362" name="Content Placeholder 2"/>
          <p:cNvSpPr>
            <a:spLocks noGrp="1"/>
          </p:cNvSpPr>
          <p:nvPr>
            <p:ph idx="1"/>
          </p:nvPr>
        </p:nvSpPr>
        <p:spPr/>
        <p:txBody>
          <a:bodyPr/>
          <a:lstStyle/>
          <a:p>
            <a:pPr>
              <a:buFont typeface="Wingdings" pitchFamily="2" charset="2"/>
              <a:buChar char="Ø"/>
            </a:pPr>
            <a:r>
              <a:rPr lang="en-US" sz="2800" b="1" smtClean="0"/>
              <a:t>Understand your Gov business strategy.</a:t>
            </a:r>
          </a:p>
          <a:p>
            <a:pPr>
              <a:buFont typeface="Wingdings" pitchFamily="2" charset="2"/>
              <a:buChar char="Ø"/>
            </a:pPr>
            <a:r>
              <a:rPr lang="en-US" sz="2800" b="1" smtClean="0"/>
              <a:t>Highlight the key driving forces of your gov agency. What are they? e.g. technology, tranparency, services, and citizens. </a:t>
            </a:r>
          </a:p>
          <a:p>
            <a:pPr>
              <a:buFont typeface="Wingdings" pitchFamily="2" charset="2"/>
              <a:buChar char="Ø"/>
            </a:pPr>
            <a:r>
              <a:rPr lang="en-US" sz="2800" b="1" smtClean="0"/>
              <a:t>What are the implications of the driving forces for the employees? </a:t>
            </a:r>
          </a:p>
          <a:p>
            <a:pPr>
              <a:buFont typeface="Wingdings" pitchFamily="2" charset="2"/>
              <a:buChar char="Ø"/>
            </a:pPr>
            <a:r>
              <a:rPr lang="en-US" sz="2800" b="1" smtClean="0"/>
              <a:t>What is the fundamental employee contribution to gov performance? </a:t>
            </a:r>
          </a:p>
          <a:p>
            <a:endParaRPr lang="en-US" smtClean="0"/>
          </a:p>
        </p:txBody>
      </p:sp>
      <p:sp>
        <p:nvSpPr>
          <p:cNvPr id="4" name="Slide Number Placeholder 3"/>
          <p:cNvSpPr>
            <a:spLocks noGrp="1"/>
          </p:cNvSpPr>
          <p:nvPr>
            <p:ph type="sldNum" sz="quarter" idx="12"/>
          </p:nvPr>
        </p:nvSpPr>
        <p:spPr/>
        <p:txBody>
          <a:bodyPr/>
          <a:lstStyle/>
          <a:p>
            <a:pPr>
              <a:defRPr/>
            </a:pPr>
            <a:fld id="{A156FCDA-BBA9-474A-888D-56B9451BF206}" type="slidenum">
              <a:rPr lang="en-US"/>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a:t>Step 2</a:t>
            </a:r>
            <a:endParaRPr lang="en-US" dirty="0"/>
          </a:p>
        </p:txBody>
      </p:sp>
      <p:sp>
        <p:nvSpPr>
          <p:cNvPr id="16386" name="Content Placeholder 2"/>
          <p:cNvSpPr>
            <a:spLocks noGrp="1"/>
          </p:cNvSpPr>
          <p:nvPr>
            <p:ph idx="1"/>
          </p:nvPr>
        </p:nvSpPr>
        <p:spPr/>
        <p:txBody>
          <a:bodyPr/>
          <a:lstStyle/>
          <a:p>
            <a:pPr marL="457200" indent="-457200">
              <a:buFont typeface="Wingdings" pitchFamily="2" charset="2"/>
              <a:buChar char="Ø"/>
            </a:pPr>
            <a:r>
              <a:rPr lang="en-US" sz="2800" b="1" smtClean="0"/>
              <a:t>Develop a Mission Statement that relates to the employees side of the gov.</a:t>
            </a:r>
          </a:p>
          <a:p>
            <a:pPr marL="457200" indent="-457200">
              <a:buFont typeface="Wingdings" pitchFamily="2" charset="2"/>
              <a:buChar char="Ø"/>
            </a:pPr>
            <a:r>
              <a:rPr lang="en-US" sz="2800" b="1" smtClean="0"/>
              <a:t>Do not be put off by negative reactions to the words or references to idealistic statements - it is the actual process of thinking through the issues in a formal and explicit manner that is important.</a:t>
            </a:r>
          </a:p>
          <a:p>
            <a:pPr marL="457200" indent="-457200">
              <a:buFont typeface="Wingdings" pitchFamily="2" charset="2"/>
              <a:buChar char="Ø"/>
            </a:pPr>
            <a:r>
              <a:rPr lang="en-US" sz="2800" b="1" smtClean="0"/>
              <a:t>What do your employees contribute? </a:t>
            </a:r>
          </a:p>
        </p:txBody>
      </p:sp>
      <p:sp>
        <p:nvSpPr>
          <p:cNvPr id="4" name="Slide Number Placeholder 3"/>
          <p:cNvSpPr>
            <a:spLocks noGrp="1"/>
          </p:cNvSpPr>
          <p:nvPr>
            <p:ph type="sldNum" sz="quarter" idx="12"/>
          </p:nvPr>
        </p:nvSpPr>
        <p:spPr/>
        <p:txBody>
          <a:bodyPr/>
          <a:lstStyle/>
          <a:p>
            <a:pPr>
              <a:defRPr/>
            </a:pPr>
            <a:fld id="{7CB1E812-507C-465F-B30C-B4973F7908D0}"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a:t>Step </a:t>
            </a:r>
            <a:r>
              <a:rPr lang="en-US" b="1" dirty="0" smtClean="0"/>
              <a:t>3</a:t>
            </a:r>
            <a:endParaRPr lang="en-US" dirty="0"/>
          </a:p>
        </p:txBody>
      </p:sp>
      <p:sp>
        <p:nvSpPr>
          <p:cNvPr id="3" name="Content Placeholder 2"/>
          <p:cNvSpPr>
            <a:spLocks noGrp="1"/>
          </p:cNvSpPr>
          <p:nvPr>
            <p:ph idx="1"/>
          </p:nvPr>
        </p:nvSpPr>
        <p:spPr>
          <a:xfrm>
            <a:off x="457200" y="1600200"/>
            <a:ext cx="8229600" cy="4876800"/>
          </a:xfrm>
        </p:spPr>
        <p:txBody>
          <a:bodyPr rtlCol="0">
            <a:normAutofit fontScale="92500" lnSpcReduction="20000"/>
          </a:bodyPr>
          <a:lstStyle/>
          <a:p>
            <a:pPr fontAlgn="auto">
              <a:spcAft>
                <a:spcPts val="0"/>
              </a:spcAft>
              <a:buFont typeface="Wingdings" pitchFamily="2" charset="2"/>
              <a:buChar char="Ø"/>
              <a:defRPr/>
            </a:pPr>
            <a:r>
              <a:rPr lang="en-US" sz="2600" b="1" dirty="0" smtClean="0">
                <a:solidFill>
                  <a:schemeClr val="tx1">
                    <a:lumMod val="50000"/>
                    <a:lumOff val="50000"/>
                  </a:schemeClr>
                </a:solidFill>
              </a:rPr>
              <a:t>Conduct </a:t>
            </a:r>
            <a:r>
              <a:rPr lang="en-US" sz="2600" b="1" dirty="0">
                <a:solidFill>
                  <a:schemeClr val="tx1">
                    <a:lumMod val="50000"/>
                    <a:lumOff val="50000"/>
                  </a:schemeClr>
                </a:solidFill>
              </a:rPr>
              <a:t>a SWOT analysis of the </a:t>
            </a:r>
            <a:r>
              <a:rPr lang="en-US" sz="2600" b="1" dirty="0" smtClean="0">
                <a:solidFill>
                  <a:schemeClr val="tx1">
                    <a:lumMod val="50000"/>
                    <a:lumOff val="50000"/>
                  </a:schemeClr>
                </a:solidFill>
              </a:rPr>
              <a:t>gov organization</a:t>
            </a:r>
            <a:endParaRPr lang="en-US" sz="2600" b="1" dirty="0">
              <a:solidFill>
                <a:schemeClr val="tx1">
                  <a:lumMod val="50000"/>
                  <a:lumOff val="50000"/>
                </a:schemeClr>
              </a:solidFill>
            </a:endParaRPr>
          </a:p>
          <a:p>
            <a:pPr fontAlgn="auto">
              <a:spcAft>
                <a:spcPts val="0"/>
              </a:spcAft>
              <a:buFont typeface="Wingdings" pitchFamily="2" charset="2"/>
              <a:buChar char="Ø"/>
              <a:defRPr/>
            </a:pPr>
            <a:r>
              <a:rPr lang="en-US" sz="2600" b="1" dirty="0">
                <a:solidFill>
                  <a:schemeClr val="tx1">
                    <a:lumMod val="50000"/>
                    <a:lumOff val="50000"/>
                  </a:schemeClr>
                </a:solidFill>
              </a:rPr>
              <a:t>Focus on the internal strengths and weaknesses of the people </a:t>
            </a:r>
            <a:r>
              <a:rPr lang="en-US" sz="2600" b="1" dirty="0" smtClean="0">
                <a:solidFill>
                  <a:schemeClr val="tx1">
                    <a:lumMod val="50000"/>
                    <a:lumOff val="50000"/>
                  </a:schemeClr>
                </a:solidFill>
              </a:rPr>
              <a:t>side.</a:t>
            </a:r>
            <a:endParaRPr lang="en-US" sz="2600" b="1" dirty="0">
              <a:solidFill>
                <a:schemeClr val="tx1">
                  <a:lumMod val="50000"/>
                  <a:lumOff val="50000"/>
                </a:schemeClr>
              </a:solidFill>
            </a:endParaRPr>
          </a:p>
          <a:p>
            <a:pPr fontAlgn="auto">
              <a:spcAft>
                <a:spcPts val="0"/>
              </a:spcAft>
              <a:buFont typeface="Wingdings" pitchFamily="2" charset="2"/>
              <a:buChar char="Ø"/>
              <a:defRPr/>
            </a:pPr>
            <a:r>
              <a:rPr lang="en-US" sz="2600" b="1" dirty="0">
                <a:solidFill>
                  <a:schemeClr val="tx1">
                    <a:lumMod val="50000"/>
                    <a:lumOff val="50000"/>
                  </a:schemeClr>
                </a:solidFill>
              </a:rPr>
              <a:t>Consider the current skill and capability issues. </a:t>
            </a:r>
          </a:p>
          <a:p>
            <a:pPr fontAlgn="auto">
              <a:spcAft>
                <a:spcPts val="0"/>
              </a:spcAft>
              <a:buFont typeface="Wingdings" pitchFamily="2" charset="2"/>
              <a:buChar char="Ø"/>
              <a:defRPr/>
            </a:pPr>
            <a:r>
              <a:rPr lang="en-US" sz="2600" b="1" dirty="0" smtClean="0">
                <a:solidFill>
                  <a:schemeClr val="tx1">
                    <a:lumMod val="50000"/>
                    <a:lumOff val="50000"/>
                  </a:schemeClr>
                </a:solidFill>
              </a:rPr>
              <a:t>Research </a:t>
            </a:r>
            <a:r>
              <a:rPr lang="en-US" sz="2600" b="1" dirty="0">
                <a:solidFill>
                  <a:schemeClr val="tx1">
                    <a:lumMod val="50000"/>
                    <a:lumOff val="50000"/>
                  </a:schemeClr>
                </a:solidFill>
              </a:rPr>
              <a:t>the external </a:t>
            </a:r>
            <a:r>
              <a:rPr lang="en-US" sz="2600" b="1" dirty="0" smtClean="0">
                <a:solidFill>
                  <a:schemeClr val="tx1">
                    <a:lumMod val="50000"/>
                    <a:lumOff val="50000"/>
                  </a:schemeClr>
                </a:solidFill>
              </a:rPr>
              <a:t> </a:t>
            </a:r>
            <a:r>
              <a:rPr lang="en-US" sz="2600" b="1" dirty="0">
                <a:solidFill>
                  <a:schemeClr val="tx1">
                    <a:lumMod val="50000"/>
                    <a:lumOff val="50000"/>
                  </a:schemeClr>
                </a:solidFill>
              </a:rPr>
              <a:t>environment. </a:t>
            </a:r>
            <a:r>
              <a:rPr lang="en-US" sz="2600" b="1" dirty="0" smtClean="0">
                <a:solidFill>
                  <a:schemeClr val="tx1">
                    <a:lumMod val="50000"/>
                    <a:lumOff val="50000"/>
                  </a:schemeClr>
                </a:solidFill>
              </a:rPr>
              <a:t>Highlight </a:t>
            </a:r>
            <a:r>
              <a:rPr lang="en-US" sz="2600" b="1" dirty="0">
                <a:solidFill>
                  <a:schemeClr val="tx1">
                    <a:lumMod val="50000"/>
                    <a:lumOff val="50000"/>
                  </a:schemeClr>
                </a:solidFill>
              </a:rPr>
              <a:t>the opportunities and threats relating to the people </a:t>
            </a:r>
            <a:r>
              <a:rPr lang="en-US" sz="2600" b="1" dirty="0" smtClean="0">
                <a:solidFill>
                  <a:schemeClr val="tx1">
                    <a:lumMod val="50000"/>
                    <a:lumOff val="50000"/>
                  </a:schemeClr>
                </a:solidFill>
              </a:rPr>
              <a:t>side.</a:t>
            </a:r>
          </a:p>
          <a:p>
            <a:pPr fontAlgn="auto">
              <a:spcAft>
                <a:spcPts val="0"/>
              </a:spcAft>
              <a:buFont typeface="Wingdings" pitchFamily="2" charset="2"/>
              <a:buChar char="Ø"/>
              <a:defRPr/>
            </a:pPr>
            <a:r>
              <a:rPr lang="en-US" sz="2600" b="1" dirty="0" smtClean="0">
                <a:solidFill>
                  <a:schemeClr val="tx1">
                    <a:lumMod val="50000"/>
                    <a:lumOff val="50000"/>
                  </a:schemeClr>
                </a:solidFill>
              </a:rPr>
              <a:t>What impact will/ they have on gov performance? </a:t>
            </a:r>
          </a:p>
          <a:p>
            <a:pPr fontAlgn="auto">
              <a:spcAft>
                <a:spcPts val="0"/>
              </a:spcAft>
              <a:buFont typeface="Wingdings" pitchFamily="2" charset="2"/>
              <a:buChar char="Ø"/>
              <a:defRPr/>
            </a:pPr>
            <a:r>
              <a:rPr lang="en-US" sz="2600" b="1" dirty="0" smtClean="0">
                <a:solidFill>
                  <a:schemeClr val="tx1">
                    <a:lumMod val="50000"/>
                    <a:lumOff val="50000"/>
                  </a:schemeClr>
                </a:solidFill>
              </a:rPr>
              <a:t>Consider </a:t>
            </a:r>
            <a:r>
              <a:rPr lang="en-US" sz="2600" b="1" dirty="0">
                <a:solidFill>
                  <a:schemeClr val="tx1">
                    <a:lumMod val="50000"/>
                    <a:lumOff val="50000"/>
                  </a:schemeClr>
                </a:solidFill>
              </a:rPr>
              <a:t>skill </a:t>
            </a:r>
            <a:r>
              <a:rPr lang="en-US" sz="2600" b="1" dirty="0" smtClean="0">
                <a:solidFill>
                  <a:schemeClr val="tx1">
                    <a:lumMod val="50000"/>
                    <a:lumOff val="50000"/>
                  </a:schemeClr>
                </a:solidFill>
              </a:rPr>
              <a:t>shortages and training needs? </a:t>
            </a:r>
            <a:endParaRPr lang="en-US" sz="2600" b="1" dirty="0">
              <a:solidFill>
                <a:schemeClr val="tx1">
                  <a:lumMod val="50000"/>
                  <a:lumOff val="50000"/>
                </a:schemeClr>
              </a:solidFill>
            </a:endParaRPr>
          </a:p>
          <a:p>
            <a:pPr fontAlgn="auto">
              <a:spcAft>
                <a:spcPts val="0"/>
              </a:spcAft>
              <a:buFont typeface="Wingdings" pitchFamily="2" charset="2"/>
              <a:buChar char="Ø"/>
              <a:defRPr/>
            </a:pPr>
            <a:r>
              <a:rPr lang="en-US" sz="2600" b="1" dirty="0">
                <a:solidFill>
                  <a:schemeClr val="tx1">
                    <a:lumMod val="50000"/>
                    <a:lumOff val="50000"/>
                  </a:schemeClr>
                </a:solidFill>
              </a:rPr>
              <a:t>The impact of new technology on staffing levels? </a:t>
            </a:r>
          </a:p>
          <a:p>
            <a:pPr fontAlgn="auto">
              <a:spcAft>
                <a:spcPts val="0"/>
              </a:spcAft>
              <a:buFont typeface="Wingdings" pitchFamily="2" charset="2"/>
              <a:buChar char="Ø"/>
              <a:defRPr/>
            </a:pPr>
            <a:r>
              <a:rPr lang="en-US" sz="2600" b="1" dirty="0" smtClean="0">
                <a:solidFill>
                  <a:schemeClr val="tx1">
                    <a:lumMod val="50000"/>
                    <a:lumOff val="50000"/>
                  </a:schemeClr>
                </a:solidFill>
              </a:rPr>
              <a:t>Review </a:t>
            </a:r>
            <a:r>
              <a:rPr lang="en-US" sz="2600" b="1" dirty="0">
                <a:solidFill>
                  <a:schemeClr val="tx1">
                    <a:lumMod val="50000"/>
                    <a:lumOff val="50000"/>
                  </a:schemeClr>
                </a:solidFill>
              </a:rPr>
              <a:t>the capability of your personnel </a:t>
            </a:r>
            <a:r>
              <a:rPr lang="en-US" sz="2600" b="1" dirty="0" smtClean="0">
                <a:solidFill>
                  <a:schemeClr val="tx1">
                    <a:lumMod val="50000"/>
                    <a:lumOff val="50000"/>
                  </a:schemeClr>
                </a:solidFill>
              </a:rPr>
              <a:t>department.</a:t>
            </a:r>
          </a:p>
          <a:p>
            <a:pPr fontAlgn="auto">
              <a:spcAft>
                <a:spcPts val="0"/>
              </a:spcAft>
              <a:buFont typeface="Wingdings" pitchFamily="2" charset="2"/>
              <a:buChar char="Ø"/>
              <a:defRPr/>
            </a:pPr>
            <a:r>
              <a:rPr lang="en-US" sz="2600" b="1" dirty="0" smtClean="0">
                <a:solidFill>
                  <a:schemeClr val="tx1">
                    <a:lumMod val="50000"/>
                    <a:lumOff val="50000"/>
                  </a:schemeClr>
                </a:solidFill>
              </a:rPr>
              <a:t>Complete </a:t>
            </a:r>
            <a:r>
              <a:rPr lang="en-US" sz="2600" b="1" dirty="0">
                <a:solidFill>
                  <a:schemeClr val="tx1">
                    <a:lumMod val="50000"/>
                    <a:lumOff val="50000"/>
                  </a:schemeClr>
                </a:solidFill>
              </a:rPr>
              <a:t>a SWOT analysis of the department - consider in detail the department's current areas of operation, the service levels and </a:t>
            </a:r>
            <a:r>
              <a:rPr lang="en-US" sz="2600" b="1" dirty="0" smtClean="0">
                <a:solidFill>
                  <a:schemeClr val="tx1">
                    <a:lumMod val="50000"/>
                    <a:lumOff val="50000"/>
                  </a:schemeClr>
                </a:solidFill>
              </a:rPr>
              <a:t>skill levels of </a:t>
            </a:r>
            <a:r>
              <a:rPr lang="en-US" sz="2600" b="1" dirty="0">
                <a:solidFill>
                  <a:schemeClr val="tx1">
                    <a:lumMod val="50000"/>
                    <a:lumOff val="50000"/>
                  </a:schemeClr>
                </a:solidFill>
              </a:rPr>
              <a:t>your personnel staff.</a:t>
            </a:r>
          </a:p>
          <a:p>
            <a:pPr marL="0" indent="0" fontAlgn="auto">
              <a:spcAft>
                <a:spcPts val="0"/>
              </a:spcAft>
              <a:buFont typeface="Arial" pitchFamily="34" charset="0"/>
              <a:buNone/>
              <a:defRPr/>
            </a:pPr>
            <a:endParaRPr lang="en-US" dirty="0">
              <a:solidFill>
                <a:schemeClr val="tx1">
                  <a:lumMod val="50000"/>
                  <a:lumOff val="50000"/>
                </a:schemeClr>
              </a:solidFill>
            </a:endParaRPr>
          </a:p>
        </p:txBody>
      </p:sp>
      <p:sp>
        <p:nvSpPr>
          <p:cNvPr id="4" name="Slide Number Placeholder 3"/>
          <p:cNvSpPr>
            <a:spLocks noGrp="1"/>
          </p:cNvSpPr>
          <p:nvPr>
            <p:ph type="sldNum" sz="quarter" idx="12"/>
          </p:nvPr>
        </p:nvSpPr>
        <p:spPr/>
        <p:txBody>
          <a:bodyPr/>
          <a:lstStyle/>
          <a:p>
            <a:pPr>
              <a:defRPr/>
            </a:pPr>
            <a:fld id="{8E9EB2F4-035E-41D9-9BBF-D9DC8B6DE00F}"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a:t>Step </a:t>
            </a:r>
            <a:r>
              <a:rPr lang="en-US" b="1" dirty="0" smtClean="0"/>
              <a:t>4</a:t>
            </a:r>
            <a:endParaRPr lang="en-US" dirty="0"/>
          </a:p>
        </p:txBody>
      </p:sp>
      <p:sp>
        <p:nvSpPr>
          <p:cNvPr id="18434" name="Content Placeholder 2"/>
          <p:cNvSpPr>
            <a:spLocks noGrp="1"/>
          </p:cNvSpPr>
          <p:nvPr>
            <p:ph idx="1"/>
          </p:nvPr>
        </p:nvSpPr>
        <p:spPr>
          <a:xfrm>
            <a:off x="457200" y="1600200"/>
            <a:ext cx="8382000" cy="4525963"/>
          </a:xfrm>
        </p:spPr>
        <p:txBody>
          <a:bodyPr/>
          <a:lstStyle/>
          <a:p>
            <a:pPr>
              <a:buFont typeface="Wingdings" pitchFamily="2" charset="2"/>
              <a:buChar char="Ø"/>
            </a:pPr>
            <a:r>
              <a:rPr lang="en-US" sz="2800" b="1" smtClean="0"/>
              <a:t>Conduct a detailed human resources analysis</a:t>
            </a:r>
          </a:p>
          <a:p>
            <a:pPr>
              <a:buFont typeface="Wingdings" pitchFamily="2" charset="2"/>
              <a:buChar char="Ø"/>
            </a:pPr>
            <a:r>
              <a:rPr lang="en-US" sz="2800" b="1" smtClean="0"/>
              <a:t>Concentrate on the organization's COPS (culture, organization, people, HR systems) </a:t>
            </a:r>
          </a:p>
          <a:p>
            <a:pPr>
              <a:buFont typeface="Wingdings" pitchFamily="2" charset="2"/>
              <a:buChar char="Ø"/>
            </a:pPr>
            <a:r>
              <a:rPr lang="en-US" sz="2800" b="1" smtClean="0"/>
              <a:t>Consider: Where you are now? Where do you want to be? </a:t>
            </a:r>
          </a:p>
          <a:p>
            <a:pPr>
              <a:buFont typeface="Wingdings" pitchFamily="2" charset="2"/>
              <a:buChar char="Ø"/>
            </a:pPr>
            <a:r>
              <a:rPr lang="en-US" sz="2800" b="1" smtClean="0"/>
              <a:t>What gaps exists between the reality of where you are now and where you want to be? </a:t>
            </a:r>
          </a:p>
          <a:p>
            <a:pPr>
              <a:buFont typeface="Wingdings" pitchFamily="2" charset="2"/>
              <a:buChar char="Ø"/>
            </a:pPr>
            <a:r>
              <a:rPr lang="en-US" sz="2800" b="1" smtClean="0"/>
              <a:t>Exhaust your analysis of the four dimensions.</a:t>
            </a:r>
          </a:p>
        </p:txBody>
      </p:sp>
      <p:sp>
        <p:nvSpPr>
          <p:cNvPr id="4" name="Slide Number Placeholder 3"/>
          <p:cNvSpPr>
            <a:spLocks noGrp="1"/>
          </p:cNvSpPr>
          <p:nvPr>
            <p:ph type="sldNum" sz="quarter" idx="12"/>
          </p:nvPr>
        </p:nvSpPr>
        <p:spPr/>
        <p:txBody>
          <a:bodyPr/>
          <a:lstStyle/>
          <a:p>
            <a:pPr>
              <a:defRPr/>
            </a:pPr>
            <a:fld id="{EE4CD24D-ACA4-4D53-9580-CC04E051D45F}"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a:t>Step </a:t>
            </a:r>
            <a:r>
              <a:rPr lang="en-US" b="1" dirty="0" smtClean="0"/>
              <a:t>5</a:t>
            </a:r>
            <a:endParaRPr lang="en-US" dirty="0"/>
          </a:p>
        </p:txBody>
      </p:sp>
      <p:sp>
        <p:nvSpPr>
          <p:cNvPr id="19458" name="Content Placeholder 2"/>
          <p:cNvSpPr>
            <a:spLocks noGrp="1"/>
          </p:cNvSpPr>
          <p:nvPr>
            <p:ph idx="1"/>
          </p:nvPr>
        </p:nvSpPr>
        <p:spPr>
          <a:xfrm>
            <a:off x="304800" y="1600200"/>
            <a:ext cx="8610600" cy="5257800"/>
          </a:xfrm>
        </p:spPr>
        <p:txBody>
          <a:bodyPr/>
          <a:lstStyle/>
          <a:p>
            <a:pPr>
              <a:buFont typeface="Wingdings" pitchFamily="2" charset="2"/>
              <a:buChar char="Ø"/>
            </a:pPr>
            <a:r>
              <a:rPr lang="en-US" sz="2800" b="1" smtClean="0"/>
              <a:t>Determine critical people issues</a:t>
            </a:r>
          </a:p>
          <a:p>
            <a:pPr>
              <a:buFont typeface="Wingdings" pitchFamily="2" charset="2"/>
              <a:buChar char="Ø"/>
            </a:pPr>
            <a:r>
              <a:rPr lang="en-US" sz="2800" b="1" smtClean="0"/>
              <a:t>Go back to the business strategy and examine it against your SWOT and COPS Analysis</a:t>
            </a:r>
          </a:p>
          <a:p>
            <a:pPr>
              <a:buFont typeface="Wingdings" pitchFamily="2" charset="2"/>
              <a:buChar char="Ø"/>
            </a:pPr>
            <a:r>
              <a:rPr lang="en-US" sz="2800" b="1" smtClean="0"/>
              <a:t>Identify the critical people issues namely those people issues that you must address. Those which have a key impact on the delivery of your business strategy. </a:t>
            </a:r>
          </a:p>
          <a:p>
            <a:pPr>
              <a:buFont typeface="Wingdings" pitchFamily="2" charset="2"/>
              <a:buChar char="Ø"/>
            </a:pPr>
            <a:r>
              <a:rPr lang="en-US" sz="2800" b="1" smtClean="0"/>
              <a:t>Prioritize the critical people issues. What will happen if you fail to address them? </a:t>
            </a:r>
          </a:p>
          <a:p>
            <a:pPr>
              <a:buFont typeface="Wingdings" pitchFamily="2" charset="2"/>
              <a:buChar char="Ø"/>
            </a:pPr>
            <a:r>
              <a:rPr lang="en-US" sz="2800" b="1" smtClean="0"/>
              <a:t>Remember you are trying to identify where you should be focusing your efforts and resources.</a:t>
            </a:r>
          </a:p>
        </p:txBody>
      </p:sp>
      <p:sp>
        <p:nvSpPr>
          <p:cNvPr id="4" name="Slide Number Placeholder 3"/>
          <p:cNvSpPr>
            <a:spLocks noGrp="1"/>
          </p:cNvSpPr>
          <p:nvPr>
            <p:ph type="sldNum" sz="quarter" idx="12"/>
          </p:nvPr>
        </p:nvSpPr>
        <p:spPr/>
        <p:txBody>
          <a:bodyPr/>
          <a:lstStyle/>
          <a:p>
            <a:pPr>
              <a:defRPr/>
            </a:pPr>
            <a:fld id="{05E16F31-EFA8-41D2-9AA7-EF1B89734CF5}" type="slidenum">
              <a:rPr lang="en-US"/>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pPr fontAlgn="auto">
              <a:spcAft>
                <a:spcPts val="0"/>
              </a:spcAft>
              <a:defRPr/>
            </a:pPr>
            <a:r>
              <a:rPr lang="en-US" b="1" dirty="0"/>
              <a:t>Step </a:t>
            </a:r>
            <a:r>
              <a:rPr lang="en-US" b="1" dirty="0" smtClean="0"/>
              <a:t>6</a:t>
            </a:r>
            <a:endParaRPr lang="en-US" dirty="0"/>
          </a:p>
        </p:txBody>
      </p:sp>
      <p:sp>
        <p:nvSpPr>
          <p:cNvPr id="20482" name="Content Placeholder 2"/>
          <p:cNvSpPr>
            <a:spLocks noGrp="1"/>
          </p:cNvSpPr>
          <p:nvPr>
            <p:ph idx="1"/>
          </p:nvPr>
        </p:nvSpPr>
        <p:spPr>
          <a:xfrm>
            <a:off x="304800" y="1295400"/>
            <a:ext cx="8686800" cy="5562600"/>
          </a:xfrm>
        </p:spPr>
        <p:txBody>
          <a:bodyPr/>
          <a:lstStyle/>
          <a:p>
            <a:pPr>
              <a:buFont typeface="Wingdings" pitchFamily="2" charset="2"/>
              <a:buChar char="Ø"/>
            </a:pPr>
            <a:r>
              <a:rPr lang="en-US" sz="2800" b="1" smtClean="0"/>
              <a:t>Develop consequences and solutions</a:t>
            </a:r>
          </a:p>
          <a:p>
            <a:pPr>
              <a:buFont typeface="Wingdings" pitchFamily="2" charset="2"/>
              <a:buChar char="Ø"/>
            </a:pPr>
            <a:r>
              <a:rPr lang="en-US" sz="2800" b="1" smtClean="0"/>
              <a:t>For each critical issue highlight the options for managerial action generate, elaborate and create - don't go for the obvious. This is an important step as frequently people jump for the known rather than challenge existing assumptions about the way things have been done in the past. Think about the consequences of taking various courses of action.</a:t>
            </a:r>
          </a:p>
          <a:p>
            <a:pPr>
              <a:buFont typeface="Wingdings" pitchFamily="2" charset="2"/>
              <a:buChar char="Ø"/>
            </a:pPr>
            <a:r>
              <a:rPr lang="en-US" sz="2800" b="1" smtClean="0"/>
              <a:t>Consider the mix of HR systems needed to address the issues. Do you need to improve communications, training or pay?</a:t>
            </a:r>
          </a:p>
        </p:txBody>
      </p:sp>
      <p:sp>
        <p:nvSpPr>
          <p:cNvPr id="4" name="Slide Number Placeholder 3"/>
          <p:cNvSpPr>
            <a:spLocks noGrp="1"/>
          </p:cNvSpPr>
          <p:nvPr>
            <p:ph type="sldNum" sz="quarter" idx="12"/>
          </p:nvPr>
        </p:nvSpPr>
        <p:spPr/>
        <p:txBody>
          <a:bodyPr/>
          <a:lstStyle/>
          <a:p>
            <a:pPr>
              <a:defRPr/>
            </a:pPr>
            <a:fld id="{918CF621-1ABF-456E-9C7B-9BBB80C061B2}" type="slidenum">
              <a:rPr lang="en-US"/>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1"/>
          </p:nvPr>
        </p:nvSpPr>
        <p:spPr>
          <a:xfrm>
            <a:off x="228600" y="457200"/>
            <a:ext cx="8458200" cy="6019800"/>
          </a:xfrm>
        </p:spPr>
        <p:txBody>
          <a:bodyPr/>
          <a:lstStyle/>
          <a:p>
            <a:pPr>
              <a:buFont typeface="Wingdings" pitchFamily="2" charset="2"/>
              <a:buChar char="Ø"/>
            </a:pPr>
            <a:r>
              <a:rPr lang="en-US" b="1" smtClean="0"/>
              <a:t>What are the implications for the business and the personnel function?</a:t>
            </a:r>
          </a:p>
          <a:p>
            <a:pPr>
              <a:buFont typeface="Wingdings" pitchFamily="2" charset="2"/>
              <a:buChar char="Ø"/>
            </a:pPr>
            <a:r>
              <a:rPr lang="en-US" b="1" smtClean="0"/>
              <a:t>Once you have worked through the process it should then be possible to translate the action plan into broad objectives. These will need to be broken down into the specialist HR Systems areas of:</a:t>
            </a:r>
          </a:p>
          <a:p>
            <a:pPr>
              <a:buFont typeface="Wingdings" pitchFamily="2" charset="2"/>
              <a:buChar char="Ø"/>
            </a:pPr>
            <a:r>
              <a:rPr lang="en-US" b="1" smtClean="0"/>
              <a:t>employee training and development </a:t>
            </a:r>
          </a:p>
          <a:p>
            <a:pPr>
              <a:buFont typeface="Wingdings" pitchFamily="2" charset="2"/>
              <a:buChar char="Ø"/>
            </a:pPr>
            <a:r>
              <a:rPr lang="en-US" b="1" smtClean="0"/>
              <a:t>management development </a:t>
            </a:r>
          </a:p>
          <a:p>
            <a:pPr>
              <a:buFont typeface="Wingdings" pitchFamily="2" charset="2"/>
              <a:buChar char="Ø"/>
            </a:pPr>
            <a:r>
              <a:rPr lang="en-US" b="1" smtClean="0"/>
              <a:t>organization development </a:t>
            </a:r>
          </a:p>
          <a:p>
            <a:pPr>
              <a:buFont typeface="Wingdings" pitchFamily="2" charset="2"/>
              <a:buChar char="Ø"/>
            </a:pPr>
            <a:r>
              <a:rPr lang="en-US" b="1" u="sng" smtClean="0"/>
              <a:t>performance appraisal</a:t>
            </a:r>
            <a:r>
              <a:rPr lang="en-US" b="1" smtClean="0"/>
              <a:t> </a:t>
            </a:r>
          </a:p>
          <a:p>
            <a:pPr>
              <a:buFont typeface="Wingdings" pitchFamily="2" charset="2"/>
              <a:buChar char="Ø"/>
            </a:pPr>
            <a:r>
              <a:rPr lang="en-US" b="1" smtClean="0"/>
              <a:t>employee reward </a:t>
            </a:r>
          </a:p>
          <a:p>
            <a:pPr>
              <a:buFont typeface="Wingdings" pitchFamily="2" charset="2"/>
              <a:buChar char="Ø"/>
            </a:pPr>
            <a:r>
              <a:rPr lang="en-US" b="1" u="sng" smtClean="0"/>
              <a:t>employee selection and recruitment</a:t>
            </a:r>
            <a:r>
              <a:rPr lang="en-US" b="1" smtClean="0"/>
              <a:t> </a:t>
            </a:r>
          </a:p>
          <a:p>
            <a:pPr>
              <a:buFont typeface="Wingdings" pitchFamily="2" charset="2"/>
              <a:buChar char="Ø"/>
            </a:pPr>
            <a:r>
              <a:rPr lang="en-US" b="1" u="sng" smtClean="0"/>
              <a:t>manpower planning</a:t>
            </a:r>
            <a:r>
              <a:rPr lang="en-US" b="1" smtClean="0"/>
              <a:t> </a:t>
            </a:r>
          </a:p>
          <a:p>
            <a:pPr>
              <a:buFont typeface="Wingdings" pitchFamily="2" charset="2"/>
              <a:buChar char="Ø"/>
            </a:pPr>
            <a:r>
              <a:rPr lang="en-US" b="1" smtClean="0"/>
              <a:t>communication</a:t>
            </a:r>
          </a:p>
        </p:txBody>
      </p:sp>
      <p:sp>
        <p:nvSpPr>
          <p:cNvPr id="4" name="Slide Number Placeholder 3"/>
          <p:cNvSpPr>
            <a:spLocks noGrp="1"/>
          </p:cNvSpPr>
          <p:nvPr>
            <p:ph type="sldNum" sz="quarter" idx="12"/>
          </p:nvPr>
        </p:nvSpPr>
        <p:spPr/>
        <p:txBody>
          <a:bodyPr/>
          <a:lstStyle/>
          <a:p>
            <a:pPr>
              <a:defRPr/>
            </a:pPr>
            <a:fld id="{D4CA65FF-EFFF-453B-9590-371CF9614BCE}" type="slidenum">
              <a:rPr lang="en-US"/>
              <a:pPr>
                <a:defRPr/>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134</TotalTime>
  <Words>686</Words>
  <Application>Microsoft Office PowerPoint</Application>
  <PresentationFormat>Affichage à l'écran (4:3)</PresentationFormat>
  <Paragraphs>79</Paragraphs>
  <Slides>11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11</vt:i4>
      </vt:variant>
    </vt:vector>
  </HeadingPairs>
  <TitlesOfParts>
    <vt:vector size="18" baseType="lpstr">
      <vt:lpstr>Palatino Linotype</vt:lpstr>
      <vt:lpstr>Arial</vt:lpstr>
      <vt:lpstr>Century Gothic</vt:lpstr>
      <vt:lpstr>Courier New</vt:lpstr>
      <vt:lpstr>Calibri</vt:lpstr>
      <vt:lpstr>Wingdings</vt:lpstr>
      <vt:lpstr>Executive</vt:lpstr>
      <vt:lpstr>Human Resource Management  Government  Organizations 7 Steps in developing HRM strategy Democracy &amp; Governance</vt:lpstr>
      <vt:lpstr>Ultimate HR Mission</vt:lpstr>
      <vt:lpstr>Step 1</vt:lpstr>
      <vt:lpstr>Step 2</vt:lpstr>
      <vt:lpstr>Step 3</vt:lpstr>
      <vt:lpstr>Step 4</vt:lpstr>
      <vt:lpstr>Step 5</vt:lpstr>
      <vt:lpstr>Step 6</vt:lpstr>
      <vt:lpstr>Diapositive 9</vt:lpstr>
      <vt:lpstr>Step 7</vt:lpstr>
      <vt:lpstr>Human Resource Management   7 Steps in developing HRM strategy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 Management  Steps in developing HRM strategy</dc:title>
  <dc:creator>Mohsin</dc:creator>
  <cp:lastModifiedBy>cafrad</cp:lastModifiedBy>
  <cp:revision>19</cp:revision>
  <dcterms:created xsi:type="dcterms:W3CDTF">2010-06-24T15:18:58Z</dcterms:created>
  <dcterms:modified xsi:type="dcterms:W3CDTF">2010-06-28T10:41:58Z</dcterms:modified>
</cp:coreProperties>
</file>