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259" r:id="rId2"/>
    <p:sldId id="263" r:id="rId3"/>
    <p:sldId id="271" r:id="rId4"/>
    <p:sldId id="272" r:id="rId5"/>
    <p:sldId id="275" r:id="rId6"/>
    <p:sldId id="308" r:id="rId7"/>
    <p:sldId id="309" r:id="rId8"/>
    <p:sldId id="274" r:id="rId9"/>
    <p:sldId id="273" r:id="rId10"/>
    <p:sldId id="277" r:id="rId11"/>
    <p:sldId id="310" r:id="rId12"/>
    <p:sldId id="312" r:id="rId13"/>
    <p:sldId id="311" r:id="rId14"/>
    <p:sldId id="335" r:id="rId15"/>
    <p:sldId id="315" r:id="rId16"/>
    <p:sldId id="279" r:id="rId17"/>
    <p:sldId id="278" r:id="rId18"/>
    <p:sldId id="280" r:id="rId19"/>
    <p:sldId id="282" r:id="rId20"/>
    <p:sldId id="316" r:id="rId21"/>
    <p:sldId id="286" r:id="rId22"/>
    <p:sldId id="317" r:id="rId23"/>
    <p:sldId id="318" r:id="rId24"/>
    <p:sldId id="320" r:id="rId25"/>
    <p:sldId id="323" r:id="rId26"/>
    <p:sldId id="324" r:id="rId27"/>
    <p:sldId id="336" r:id="rId28"/>
    <p:sldId id="330" r:id="rId29"/>
    <p:sldId id="290" r:id="rId30"/>
    <p:sldId id="292" r:id="rId31"/>
    <p:sldId id="333" r:id="rId32"/>
    <p:sldId id="332" r:id="rId33"/>
    <p:sldId id="337" r:id="rId34"/>
    <p:sldId id="305" r:id="rId35"/>
    <p:sldId id="338" r:id="rId36"/>
    <p:sldId id="3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00"/>
    <a:srgbClr val="800000"/>
    <a:srgbClr val="800040"/>
    <a:srgbClr val="CC66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3390" autoAdjust="0"/>
  </p:normalViewPr>
  <p:slideViewPr>
    <p:cSldViewPr>
      <p:cViewPr>
        <p:scale>
          <a:sx n="80" d="100"/>
          <a:sy n="80" d="100"/>
        </p:scale>
        <p:origin x="-810" y="-588"/>
      </p:cViewPr>
      <p:guideLst>
        <p:guide orient="horz" pos="2160"/>
        <p:guide orient="horz" pos="576"/>
        <p:guide pos="2880"/>
        <p:guide pos="288"/>
      </p:guideLst>
    </p:cSldViewPr>
  </p:slideViewPr>
  <p:outlineViewPr>
    <p:cViewPr>
      <p:scale>
        <a:sx n="33" d="100"/>
        <a:sy n="33" d="100"/>
      </p:scale>
      <p:origin x="0" y="1560"/>
    </p:cViewPr>
  </p:outlineViewPr>
  <p:notesTextViewPr>
    <p:cViewPr>
      <p:scale>
        <a:sx n="100" d="100"/>
        <a:sy n="100" d="100"/>
      </p:scale>
      <p:origin x="0" y="0"/>
    </p:cViewPr>
  </p:notesTextViewPr>
  <p:sorterViewPr>
    <p:cViewPr>
      <p:scale>
        <a:sx n="100" d="100"/>
        <a:sy n="100" d="100"/>
      </p:scale>
      <p:origin x="0" y="10788"/>
    </p:cViewPr>
  </p:sorter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F84FDE-0439-764E-8C95-7DE1046C6359}" type="datetimeFigureOut">
              <a:rPr lang="en-US" smtClean="0"/>
              <a:pPr/>
              <a:t>10/5/2012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F38717-C43E-E34B-9E0D-747EBC7595D0}" type="slidenum">
              <a:rPr lang="en-US" smtClean="0"/>
              <a:pPr/>
              <a:t>‹#›</a:t>
            </a:fld>
            <a:endParaRPr lang="en-US"/>
          </a:p>
        </p:txBody>
      </p:sp>
    </p:spTree>
    <p:extLst>
      <p:ext uri="{BB962C8B-B14F-4D97-AF65-F5344CB8AC3E}">
        <p14:creationId xmlns:p14="http://schemas.microsoft.com/office/powerpoint/2010/main" val="384143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pPr/>
              <a:t>10/5/2012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pPr/>
              <a:t>‹#›</a:t>
            </a:fld>
            <a:endParaRPr lang="en-US"/>
          </a:p>
        </p:txBody>
      </p:sp>
    </p:spTree>
    <p:extLst>
      <p:ext uri="{BB962C8B-B14F-4D97-AF65-F5344CB8AC3E}">
        <p14:creationId xmlns:p14="http://schemas.microsoft.com/office/powerpoint/2010/main" val="404472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dirty="0" smtClean="0"/>
              <a:t>Eras I through III – Information, like diamonds, gold, and MBA degrees, was more valuable because it was found in limited quantities. </a:t>
            </a:r>
          </a:p>
          <a:p>
            <a:pPr eaLnBrk="1" hangingPunct="1"/>
            <a:r>
              <a:rPr lang="en-US" dirty="0" smtClean="0"/>
              <a:t>Era IV – the networked economy, an e-mail account has no value without another e-mail account that could receive the e-mail. As e-mail accounts become relatively ubiquitous, the value of having an e-mail account increases as its potential for use increases.</a:t>
            </a:r>
          </a:p>
          <a:p>
            <a:pPr eaLnBrk="1" hangingPunct="1"/>
            <a:r>
              <a:rPr lang="en-US" dirty="0" smtClean="0"/>
              <a:t>Further, copying additional people on an e-mail is done at a very low cost (virtually zero). As the cost of producing an additional copy of an information product within a network becomes trivial, the value of that network increases. </a:t>
            </a:r>
            <a:endParaRPr lang="en-US" dirty="0"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AAF04510-CDDD-40A9-92D9-35732D3777C9}"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at Zara, the speed of information sharing is the source of the value to the firm. </a:t>
            </a:r>
          </a:p>
          <a:p>
            <a:r>
              <a:rPr lang="en-US" dirty="0" smtClean="0"/>
              <a:t>Information from the retail shops is quickly sent and analyzed by designers to identify future products.</a:t>
            </a:r>
          </a:p>
          <a:p>
            <a:r>
              <a:rPr lang="en-US" sz="1200" kern="1200" baseline="0" dirty="0" smtClean="0">
                <a:solidFill>
                  <a:schemeClr val="tx1"/>
                </a:solidFill>
                <a:latin typeface="+mn-lt"/>
                <a:ea typeface="+mn-ea"/>
                <a:cs typeface="+mn-cs"/>
              </a:rPr>
              <a:t>For example, a manager who has mastered the value from internal wikis may find uses for them that give his or her firm a momentary advantage. However in the longer term, these resources become more common and others are able to gain</a:t>
            </a:r>
          </a:p>
          <a:p>
            <a:r>
              <a:rPr lang="en-US" sz="1200" kern="1200" baseline="0" dirty="0" smtClean="0">
                <a:solidFill>
                  <a:schemeClr val="tx1"/>
                </a:solidFill>
                <a:latin typeface="+mn-lt"/>
                <a:ea typeface="+mn-ea"/>
                <a:cs typeface="+mn-cs"/>
              </a:rPr>
              <a:t>similar benefits. But the experience gained when using the information resource may cause inequities between firms.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At Zara, customer information is compiled centrally, so any one store’s experience, while valuable, is not likely to provide the same information as the consolidated information seen by the designers who analyze data from thousands of stores.</a:t>
            </a:r>
          </a:p>
          <a:p>
            <a:r>
              <a:rPr lang="en-US" sz="1200" kern="1200" baseline="0" dirty="0" smtClean="0">
                <a:solidFill>
                  <a:schemeClr val="tx1"/>
                </a:solidFill>
                <a:latin typeface="+mn-lt"/>
                <a:ea typeface="+mn-ea"/>
                <a:cs typeface="+mn-cs"/>
              </a:rPr>
              <a:t>A general manager must understand the rate of decline of value, as well as factors that may speed or slow it.</a:t>
            </a:r>
          </a:p>
          <a:p>
            <a:r>
              <a:rPr lang="en-US" sz="1200" kern="1200" baseline="0" dirty="0" smtClean="0">
                <a:solidFill>
                  <a:schemeClr val="tx1"/>
                </a:solidFill>
                <a:latin typeface="+mn-lt"/>
                <a:ea typeface="+mn-ea"/>
                <a:cs typeface="+mn-cs"/>
              </a:rPr>
              <a:t>for example, a database of customer information. How long, on average, is the current address of each customer valid? What events in the economy might change their purchasing pattern and reduce the forecasting capability of the current information? </a:t>
            </a:r>
          </a:p>
          <a:p>
            <a:r>
              <a:rPr lang="en-US" sz="1200" kern="1200" baseline="0" dirty="0" smtClean="0">
                <a:solidFill>
                  <a:schemeClr val="tx1"/>
                </a:solidFill>
                <a:latin typeface="+mn-lt"/>
                <a:ea typeface="+mn-ea"/>
                <a:cs typeface="+mn-cs"/>
              </a:rPr>
              <a:t>Are the trends derived from analyzing past sales valid to predict future sales patterns?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Information resources</a:t>
            </a:r>
          </a:p>
          <a:p>
            <a:pPr marL="228600" indent="-228600">
              <a:buFont typeface="+mj-lt"/>
              <a:buAutoNum type="arabicPeriod"/>
            </a:pPr>
            <a:r>
              <a:rPr lang="en-US" sz="1200" kern="1200" baseline="0" dirty="0" smtClean="0">
                <a:solidFill>
                  <a:schemeClr val="tx1"/>
                </a:solidFill>
                <a:latin typeface="+mn-lt"/>
                <a:ea typeface="+mn-ea"/>
                <a:cs typeface="+mn-cs"/>
              </a:rPr>
              <a:t>should be directed strategically to alter the competitive forces to benefit the firm’s position</a:t>
            </a:r>
          </a:p>
          <a:p>
            <a:r>
              <a:rPr lang="en-US" sz="1200" kern="1200" baseline="0" dirty="0" smtClean="0">
                <a:solidFill>
                  <a:schemeClr val="tx1"/>
                </a:solidFill>
                <a:latin typeface="+mn-lt"/>
                <a:ea typeface="+mn-ea"/>
                <a:cs typeface="+mn-cs"/>
              </a:rPr>
              <a:t>in the industry.</a:t>
            </a:r>
          </a:p>
          <a:p>
            <a:pPr marL="228600" indent="-228600">
              <a:buFont typeface="+mj-lt"/>
              <a:buAutoNum type="arabicPeriod" startAt="2"/>
            </a:pPr>
            <a:r>
              <a:rPr lang="en-US" sz="1200" kern="1200" baseline="0" dirty="0" smtClean="0">
                <a:solidFill>
                  <a:schemeClr val="tx1"/>
                </a:solidFill>
                <a:latin typeface="+mn-lt"/>
                <a:ea typeface="+mn-ea"/>
                <a:cs typeface="+mn-cs"/>
              </a:rPr>
              <a:t>Information resources should be directed at altering the value-creating or value-supporting activities of the firm.</a:t>
            </a:r>
          </a:p>
          <a:p>
            <a:r>
              <a:rPr lang="en-US" sz="1200" kern="1200" baseline="0" dirty="0" smtClean="0">
                <a:solidFill>
                  <a:schemeClr val="tx1"/>
                </a:solidFill>
                <a:latin typeface="+mn-lt"/>
                <a:ea typeface="+mn-ea"/>
                <a:cs typeface="+mn-cs"/>
              </a:rPr>
              <a:t>We extend this view further to consider the value chain of an entire industry to identify opportunities for the organization to gain competitive advantage.</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646707-6BBD-41A9-B4DF-0C76A73A2D2A}"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6324" name="Slide Number Placeholder 3"/>
          <p:cNvSpPr>
            <a:spLocks noGrp="1"/>
          </p:cNvSpPr>
          <p:nvPr>
            <p:ph type="sldNum" sz="quarter" idx="5"/>
          </p:nvPr>
        </p:nvSpPr>
        <p:spPr>
          <a:noFill/>
        </p:spPr>
        <p:txBody>
          <a:bodyPr/>
          <a:lstStyle/>
          <a:p>
            <a:fld id="{253E1ACE-EAC9-4BD7-9DAA-3F02D27664CC}"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1AADF80E-6154-4BC2-A183-7915992C9C76}"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example, more efficient IS for repairing a product may increase the possible number of repairs per week, but the customer does not receive any value unless his or her product is repaired, which requires that the spare parts be available.</a:t>
            </a:r>
          </a:p>
          <a:p>
            <a:r>
              <a:rPr lang="en-US" sz="1200" kern="1200" baseline="0" dirty="0" smtClean="0">
                <a:solidFill>
                  <a:schemeClr val="tx1"/>
                </a:solidFill>
                <a:latin typeface="+mn-lt"/>
                <a:ea typeface="+mn-ea"/>
                <a:cs typeface="+mn-cs"/>
              </a:rPr>
              <a:t>If information resources are focused too narrowly on a specific activity, then the expected value increase may not be realized, as other parts of the chain are not adjusted.</a:t>
            </a:r>
          </a:p>
          <a:p>
            <a:endParaRPr lang="en-US" sz="1200" kern="1200" baseline="0" dirty="0" smtClean="0">
              <a:solidFill>
                <a:schemeClr val="tx1"/>
              </a:solidFill>
              <a:latin typeface="+mn-lt"/>
              <a:ea typeface="+mn-ea"/>
              <a:cs typeface="+mn-cs"/>
            </a:endParaRPr>
          </a:p>
          <a:p>
            <a:pPr eaLnBrk="1" hangingPunct="1"/>
            <a:endParaRPr lang="en-US" dirty="0" smtClean="0">
              <a:latin typeface="Arial" pitchFamily="34" charset="0"/>
            </a:endParaRPr>
          </a:p>
        </p:txBody>
      </p:sp>
      <p:sp>
        <p:nvSpPr>
          <p:cNvPr id="60420" name="Slide Number Placeholder 3"/>
          <p:cNvSpPr>
            <a:spLocks noGrp="1"/>
          </p:cNvSpPr>
          <p:nvPr>
            <p:ph type="sldNum" sz="quarter" idx="5"/>
          </p:nvPr>
        </p:nvSpPr>
        <p:spPr>
          <a:noFill/>
        </p:spPr>
        <p:txBody>
          <a:bodyPr/>
          <a:lstStyle/>
          <a:p>
            <a:fld id="{06565589-FC19-414E-9F0A-826CAADE4DFC}"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dirty="0" smtClean="0">
                <a:latin typeface="Arial" pitchFamily="34" charset="0"/>
              </a:rPr>
              <a:t>Primary activities relate directly to the value created in a product or service, whereas support activities make it possible</a:t>
            </a:r>
          </a:p>
          <a:p>
            <a:pPr eaLnBrk="1" hangingPunct="1"/>
            <a:r>
              <a:rPr lang="en-US" dirty="0" smtClean="0">
                <a:latin typeface="Arial" pitchFamily="34" charset="0"/>
              </a:rPr>
              <a:t>for the primary activities to exist and remain coordinated. Each activity may affect how other activities are performed, suggesting that information resources should not be applied in isolation.</a:t>
            </a:r>
          </a:p>
        </p:txBody>
      </p:sp>
      <p:sp>
        <p:nvSpPr>
          <p:cNvPr id="62468" name="Slide Number Placeholder 3"/>
          <p:cNvSpPr>
            <a:spLocks noGrp="1"/>
          </p:cNvSpPr>
          <p:nvPr>
            <p:ph type="sldNum" sz="quarter" idx="5"/>
          </p:nvPr>
        </p:nvSpPr>
        <p:spPr>
          <a:noFill/>
        </p:spPr>
        <p:txBody>
          <a:bodyPr/>
          <a:lstStyle/>
          <a:p>
            <a:fld id="{73DB103E-97DA-4F8D-80BB-1CD3D217745C}"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r>
              <a:rPr lang="en-US" dirty="0" smtClean="0">
                <a:latin typeface="Arial" pitchFamily="34" charset="0"/>
              </a:rPr>
              <a:t>For example, banks and ATMs. ATMs are very valuable to the banks in terms of their operations. </a:t>
            </a:r>
            <a:br>
              <a:rPr lang="en-US" dirty="0" smtClean="0">
                <a:latin typeface="Arial" pitchFamily="34" charset="0"/>
              </a:rPr>
            </a:br>
            <a:r>
              <a:rPr lang="en-US" dirty="0" smtClean="0">
                <a:latin typeface="Arial" pitchFamily="34" charset="0"/>
              </a:rPr>
              <a:t>A bank’s customers expect it to provide ATMs in many convenient locations. However, because many other banks also have ATMs, they are not a rare resource, and they do not offer a strategic advantage.</a:t>
            </a:r>
          </a:p>
        </p:txBody>
      </p:sp>
      <p:sp>
        <p:nvSpPr>
          <p:cNvPr id="67588" name="Slide Number Placeholder 3"/>
          <p:cNvSpPr>
            <a:spLocks noGrp="1"/>
          </p:cNvSpPr>
          <p:nvPr>
            <p:ph type="sldNum" sz="quarter" idx="5"/>
          </p:nvPr>
        </p:nvSpPr>
        <p:spPr>
          <a:noFill/>
        </p:spPr>
        <p:txBody>
          <a:bodyPr/>
          <a:lstStyle/>
          <a:p>
            <a:fld id="{E9E7B678-B425-4E43-BDD2-D1C2C4E684A4}"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z="1200" kern="1200" baseline="0" dirty="0" smtClean="0">
                <a:solidFill>
                  <a:schemeClr val="tx1"/>
                </a:solidFill>
                <a:latin typeface="+mn-lt"/>
                <a:ea typeface="+mn-ea"/>
                <a:cs typeface="+mn-cs"/>
              </a:rPr>
              <a:t>Some IT management skills are general enough in nature to make them easier to transfer and imitate relationship skills.</a:t>
            </a:r>
          </a:p>
          <a:p>
            <a:endParaRPr lang="en-US" sz="1200" kern="1200" baseline="0" dirty="0" smtClean="0">
              <a:solidFill>
                <a:schemeClr val="tx1"/>
              </a:solidFill>
              <a:latin typeface="+mn-lt"/>
              <a:ea typeface="+mn-ea"/>
              <a:cs typeface="+mn-cs"/>
            </a:endParaRPr>
          </a:p>
          <a:p>
            <a:pPr eaLnBrk="1" hangingPunct="1"/>
            <a:endParaRPr lang="en-US" dirty="0"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B1F31135-BFE2-45F8-88A6-67DB595C42C7}"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Technology can help produce the product developed by the alliance, share information resources across the partners’ existing value systems, or facilitate communication and coordination.</a:t>
            </a:r>
          </a:p>
          <a:p>
            <a:r>
              <a:rPr lang="en-US" dirty="0" smtClean="0"/>
              <a:t>among the partners.</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Goodyear is a </a:t>
            </a:r>
            <a:r>
              <a:rPr lang="en-US" sz="1200" kern="1200" baseline="0" dirty="0" err="1" smtClean="0">
                <a:solidFill>
                  <a:schemeClr val="tx1"/>
                </a:solidFill>
                <a:latin typeface="+mn-lt"/>
                <a:ea typeface="+mn-ea"/>
                <a:cs typeface="+mn-cs"/>
              </a:rPr>
              <a:t>complementor</a:t>
            </a:r>
            <a:r>
              <a:rPr lang="en-US" sz="1200" kern="1200" baseline="0" dirty="0" smtClean="0">
                <a:solidFill>
                  <a:schemeClr val="tx1"/>
                </a:solidFill>
                <a:latin typeface="+mn-lt"/>
                <a:ea typeface="+mn-ea"/>
                <a:cs typeface="+mn-cs"/>
              </a:rPr>
              <a:t> to Ford and GM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Amazon is a </a:t>
            </a:r>
            <a:r>
              <a:rPr lang="en-US" sz="1200" kern="1200" baseline="0" dirty="0" err="1" smtClean="0">
                <a:solidFill>
                  <a:schemeClr val="tx1"/>
                </a:solidFill>
                <a:latin typeface="+mn-lt"/>
                <a:ea typeface="+mn-ea"/>
                <a:cs typeface="+mn-cs"/>
              </a:rPr>
              <a:t>complementor</a:t>
            </a:r>
            <a:r>
              <a:rPr lang="en-US" sz="1200" kern="1200" baseline="0" dirty="0" smtClean="0">
                <a:solidFill>
                  <a:schemeClr val="tx1"/>
                </a:solidFill>
                <a:latin typeface="+mn-lt"/>
                <a:ea typeface="+mn-ea"/>
                <a:cs typeface="+mn-cs"/>
              </a:rPr>
              <a:t> to Apple</a:t>
            </a:r>
          </a:p>
        </p:txBody>
      </p:sp>
      <p:sp>
        <p:nvSpPr>
          <p:cNvPr id="4" name="Slide Number Placeholder 3"/>
          <p:cNvSpPr>
            <a:spLocks noGrp="1"/>
          </p:cNvSpPr>
          <p:nvPr>
            <p:ph type="sldNum" sz="quarter" idx="10"/>
          </p:nvPr>
        </p:nvSpPr>
        <p:spPr/>
        <p:txBody>
          <a:bodyPr/>
          <a:lstStyle/>
          <a:p>
            <a:fld id="{F8646707-6BBD-41A9-B4DF-0C76A73A2D2A}"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74756" name="Slide Number Placeholder 3"/>
          <p:cNvSpPr>
            <a:spLocks noGrp="1"/>
          </p:cNvSpPr>
          <p:nvPr>
            <p:ph type="sldNum" sz="quarter" idx="5"/>
          </p:nvPr>
        </p:nvSpPr>
        <p:spPr>
          <a:noFill/>
        </p:spPr>
        <p:txBody>
          <a:bodyPr/>
          <a:lstStyle/>
          <a:p>
            <a:fld id="{D5A70E4B-2ECE-4D6E-9BCC-73BCBCD5A224}"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strategic role for IS help organizations address its internal and external circumstances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competitors built similar systems, organizations lost any</a:t>
            </a:r>
          </a:p>
          <a:p>
            <a:r>
              <a:rPr lang="en-US" sz="1200" kern="1200" baseline="0" dirty="0" smtClean="0">
                <a:solidFill>
                  <a:schemeClr val="tx1"/>
                </a:solidFill>
                <a:latin typeface="+mn-lt"/>
                <a:ea typeface="+mn-ea"/>
                <a:cs typeface="+mn-cs"/>
              </a:rPr>
              <a:t>advantages they held from their IS, and competition within a given industry once again</a:t>
            </a:r>
          </a:p>
          <a:p>
            <a:r>
              <a:rPr lang="en-US" sz="1200" kern="1200" baseline="0" dirty="0" smtClean="0">
                <a:solidFill>
                  <a:schemeClr val="tx1"/>
                </a:solidFill>
                <a:latin typeface="+mn-lt"/>
                <a:ea typeface="+mn-ea"/>
                <a:cs typeface="+mn-cs"/>
              </a:rPr>
              <a:t>was driven by forces that existed prior to the new technology.</a:t>
            </a:r>
          </a:p>
        </p:txBody>
      </p:sp>
      <p:sp>
        <p:nvSpPr>
          <p:cNvPr id="4" name="Slide Number Placeholder 3"/>
          <p:cNvSpPr>
            <a:spLocks noGrp="1"/>
          </p:cNvSpPr>
          <p:nvPr>
            <p:ph type="sldNum" sz="quarter" idx="10"/>
          </p:nvPr>
        </p:nvSpPr>
        <p:spPr/>
        <p:txBody>
          <a:bodyPr/>
          <a:lstStyle/>
          <a:p>
            <a:fld id="{F8646707-6BBD-41A9-B4DF-0C76A73A2D2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Adopt modern applications to overcome new competitors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Information resources are more than just the infrastructure.</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None/>
            </a:pPr>
            <a:r>
              <a:rPr lang="en-US" dirty="0" smtClean="0"/>
              <a:t>An IT capability makes it possible for a firm to use its IT assets effectively.</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z="1200" kern="1200" baseline="0" dirty="0" smtClean="0">
                <a:solidFill>
                  <a:schemeClr val="tx1"/>
                </a:solidFill>
                <a:latin typeface="+mn-lt"/>
                <a:ea typeface="+mn-ea"/>
                <a:cs typeface="+mn-cs"/>
              </a:rPr>
              <a:t>Some information repositories are filled with internally oriented information designed to improve the firm’s efficiency. </a:t>
            </a:r>
          </a:p>
          <a:p>
            <a:r>
              <a:rPr lang="en-US" sz="1200" kern="1200" baseline="0" dirty="0" smtClean="0">
                <a:solidFill>
                  <a:schemeClr val="tx1"/>
                </a:solidFill>
                <a:latin typeface="+mn-lt"/>
                <a:ea typeface="+mn-ea"/>
                <a:cs typeface="+mn-cs"/>
              </a:rPr>
              <a:t>Other repositories tap the external environment and contain significant knowledge about the industry, the competitors, and the</a:t>
            </a:r>
          </a:p>
          <a:p>
            <a:r>
              <a:rPr lang="en-US" sz="1200" kern="1200" baseline="0" dirty="0" smtClean="0">
                <a:solidFill>
                  <a:schemeClr val="tx1"/>
                </a:solidFill>
                <a:latin typeface="+mn-lt"/>
                <a:ea typeface="+mn-ea"/>
                <a:cs typeface="+mn-cs"/>
              </a:rPr>
              <a:t>Customers</a:t>
            </a:r>
          </a:p>
        </p:txBody>
      </p:sp>
      <p:sp>
        <p:nvSpPr>
          <p:cNvPr id="51204" name="Slide Number Placeholder 3"/>
          <p:cNvSpPr>
            <a:spLocks noGrp="1"/>
          </p:cNvSpPr>
          <p:nvPr>
            <p:ph type="sldNum" sz="quarter" idx="5"/>
          </p:nvPr>
        </p:nvSpPr>
        <p:spPr>
          <a:noFill/>
        </p:spPr>
        <p:txBody>
          <a:bodyPr/>
          <a:lstStyle/>
          <a:p>
            <a:fld id="{E0D49B4D-19B0-4DAC-AC7F-5D27A7D7B62C}"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Web 2.0 - additional information resources are often available as a service, rather than as a system to be procured and implemented internally.</a:t>
            </a:r>
          </a:p>
          <a:p>
            <a:pPr eaLnBrk="1" hangingPunct="1"/>
            <a:endParaRPr lang="en-US" dirty="0"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E0D49B4D-19B0-4DAC-AC7F-5D27A7D7B62C}"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b="1" dirty="0" smtClean="0">
                <a:solidFill>
                  <a:srgbClr val="002060"/>
                </a:solidFill>
              </a:rPr>
              <a:t>IT management skills </a:t>
            </a:r>
          </a:p>
          <a:p>
            <a:pPr eaLnBrk="1" hangingPunct="1"/>
            <a:r>
              <a:rPr lang="en-US" dirty="0" smtClean="0"/>
              <a:t>Require understanding of business processes,</a:t>
            </a:r>
          </a:p>
          <a:p>
            <a:pPr eaLnBrk="1" hangingPunct="1"/>
            <a:r>
              <a:rPr lang="en-US" dirty="0" smtClean="0"/>
              <a:t>Ability to oversee the development and maintenance of systems to support these processes effectively</a:t>
            </a:r>
          </a:p>
          <a:p>
            <a:pPr eaLnBrk="1" hangingPunct="1"/>
            <a:r>
              <a:rPr lang="en-US" dirty="0" smtClean="0"/>
              <a:t>Ability to plan and work with the business units in undertaking change.</a:t>
            </a:r>
          </a:p>
          <a:p>
            <a:pPr lvl="0">
              <a:defRPr/>
            </a:pPr>
            <a:r>
              <a:rPr lang="en-US" b="1" dirty="0" smtClean="0">
                <a:solidFill>
                  <a:srgbClr val="002060"/>
                </a:solidFill>
              </a:rPr>
              <a:t>Relationship skills </a:t>
            </a:r>
            <a:endParaRPr lang="en-US" dirty="0" smtClean="0">
              <a:ea typeface="+mn-ea"/>
              <a:cs typeface="+mn-cs"/>
            </a:endParaRPr>
          </a:p>
          <a:p>
            <a:pPr>
              <a:buFont typeface="Arial" pitchFamily="34" charset="0"/>
              <a:buNone/>
            </a:pPr>
            <a:r>
              <a:rPr lang="en-US" sz="1200" kern="1200" baseline="0" dirty="0" smtClean="0">
                <a:solidFill>
                  <a:schemeClr val="tx1"/>
                </a:solidFill>
                <a:latin typeface="+mn-lt"/>
                <a:ea typeface="+mn-ea"/>
                <a:cs typeface="+mn-cs"/>
              </a:rPr>
              <a:t>Ability to respond to the firm’s market and to work with customers and suppliers.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relationship between a firm’s IS managers and its business managers is a spanning </a:t>
            </a:r>
            <a:r>
              <a:rPr lang="en-US" b="1" dirty="0" smtClean="0">
                <a:solidFill>
                  <a:srgbClr val="002060"/>
                </a:solidFill>
              </a:rPr>
              <a:t>relationship skill </a:t>
            </a:r>
            <a:r>
              <a:rPr lang="en-US" dirty="0" smtClean="0"/>
              <a:t>and includes the ability of IS to manage partnerships with the business units.</a:t>
            </a:r>
          </a:p>
          <a:p>
            <a:r>
              <a:rPr lang="en-US" sz="1200" kern="1200" baseline="0" dirty="0" smtClean="0">
                <a:solidFill>
                  <a:schemeClr val="tx1"/>
                </a:solidFill>
                <a:latin typeface="+mn-lt"/>
                <a:ea typeface="+mn-ea"/>
                <a:cs typeface="+mn-cs"/>
              </a:rPr>
              <a:t>Relationship skills develop over time and require mutual respect and trust.</a:t>
            </a:r>
          </a:p>
          <a:p>
            <a:pPr eaLnBrk="1" hangingPunct="1"/>
            <a:endParaRPr lang="en-US" dirty="0"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AAF04510-CDDD-40A9-92D9-35732D3777C9}"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2F66C4A8-E0AD-45F5-9D19-550CC5CA920E}" type="datetime1">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pic>
        <p:nvPicPr>
          <p:cNvPr id="15" name="Picture 14"/>
          <p:cNvPicPr>
            <a:picLocks noChangeAspect="1"/>
          </p:cNvPicPr>
          <p:nvPr userDrawn="1"/>
        </p:nvPicPr>
        <p:blipFill>
          <a:blip r:embed="rId3" cstate="print"/>
          <a:stretch>
            <a:fillRect/>
          </a:stretch>
        </p:blipFill>
        <p:spPr>
          <a:xfrm rot="20342926">
            <a:off x="5581151" y="2134142"/>
            <a:ext cx="3352800" cy="1981200"/>
          </a:xfrm>
          <a:prstGeom prst="ellipse">
            <a:avLst/>
          </a:prstGeom>
          <a:ln w="190500" cap="rnd">
            <a:noFill/>
            <a:prstDash val="solid"/>
          </a:ln>
          <a:effectLst>
            <a:glow rad="63500">
              <a:schemeClr val="accent1">
                <a:satMod val="175000"/>
                <a:alpha val="40000"/>
              </a:schemeClr>
            </a:glow>
            <a:outerShdw blurRad="50800" dist="38100" dir="5400000" algn="t" rotWithShape="0">
              <a:prstClr val="black">
                <a:alpha val="40000"/>
              </a:prstClr>
            </a:outerShdw>
          </a:effectLst>
          <a:scene3d>
            <a:camera prst="perspectiveFront" fov="5400000"/>
            <a:lightRig rig="threePt" dir="t">
              <a:rot lat="0" lon="0" rev="19200000"/>
            </a:lightRig>
          </a:scene3d>
          <a:sp3d extrusionH="25400">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l="-92" t="50811" r="45394" b="-590"/>
          <a:stretch/>
        </p:blipFill>
        <p:spPr>
          <a:xfrm>
            <a:off x="-13648" y="0"/>
            <a:ext cx="9157648" cy="5582272"/>
          </a:xfrm>
          <a:prstGeom prst="rect">
            <a:avLst/>
          </a:prstGeom>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42E23-8C66-4AC1-AA63-8B88A40AA0D8}" type="datetime1">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pic>
        <p:nvPicPr>
          <p:cNvPr id="7" name="Picture 6"/>
          <p:cNvPicPr>
            <a:picLocks noChangeAspect="1"/>
          </p:cNvPicPr>
          <p:nvPr userDrawn="1"/>
        </p:nvPicPr>
        <p:blipFill>
          <a:blip r:embed="rId3" cstate="print"/>
          <a:stretch>
            <a:fillRect/>
          </a:stretch>
        </p:blipFill>
        <p:spPr>
          <a:xfrm rot="19289418">
            <a:off x="1095958" y="892471"/>
            <a:ext cx="1182892" cy="1485900"/>
          </a:xfrm>
          <a:prstGeom prst="ellipse">
            <a:avLst/>
          </a:prstGeom>
          <a:ln w="63500" cap="rnd">
            <a:solidFill>
              <a:srgbClr val="FFFFFF"/>
            </a:solidFill>
          </a:ln>
          <a:effectLst>
            <a:glow rad="63500">
              <a:schemeClr val="accent1">
                <a:satMod val="175000"/>
                <a:alpha val="40000"/>
              </a:schemeClr>
            </a:glow>
            <a:outerShdw blurRad="63500" sx="102000" sy="102000" algn="ctr" rotWithShape="0">
              <a:prstClr val="black">
                <a:alpha val="40000"/>
              </a:prstClr>
            </a:outerShdw>
          </a:effectLst>
          <a:scene3d>
            <a:camera prst="orthographicFront"/>
            <a:lightRig rig="contrasting" dir="t">
              <a:rot lat="0" lon="0" rev="3000000"/>
            </a:lightRig>
          </a:scene3d>
          <a:sp3d contourW="7620">
            <a:contourClr>
              <a:srgbClr val="333333"/>
            </a:contourClr>
          </a:sp3d>
        </p:spPr>
      </p:pic>
      <p:sp>
        <p:nvSpPr>
          <p:cNvPr id="10" name="Slide Number Placeholder 3"/>
          <p:cNvSpPr txBox="1">
            <a:spLocks/>
          </p:cNvSpPr>
          <p:nvPr userDrawn="1"/>
        </p:nvSpPr>
        <p:spPr>
          <a:xfrm>
            <a:off x="6477000" y="63404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2-</a:t>
            </a:r>
            <a:fld id="{515FC477-0A05-4F3E-8EE9-E015C9089D56}" type="slidenum">
              <a:rPr kumimoji="0" lang="en-US" sz="16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E0A7C22-36F6-44DC-A3C7-C698578492D2}" type="datetime1">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stretch>
            <a:fillRect/>
          </a:stretch>
        </p:blipFill>
        <p:spPr>
          <a:xfrm rot="1924805">
            <a:off x="7656834" y="171583"/>
            <a:ext cx="1182892" cy="1485900"/>
          </a:xfrm>
          <a:prstGeom prst="ellipse">
            <a:avLst/>
          </a:prstGeom>
          <a:ln w="63500" cap="rnd">
            <a:solidFill>
              <a:srgbClr val="FFFFFF"/>
            </a:solidFill>
          </a:ln>
          <a:effectLst>
            <a:glow rad="63500">
              <a:schemeClr val="accent1">
                <a:satMod val="175000"/>
                <a:alpha val="40000"/>
              </a:schemeClr>
            </a:glow>
            <a:outerShdw blurRad="63500" sx="102000" sy="102000" algn="ctr" rotWithShape="0">
              <a:prstClr val="black">
                <a:alpha val="40000"/>
              </a:prstClr>
            </a:outerShdw>
          </a:effectLst>
          <a:scene3d>
            <a:camera prst="orthographicFront"/>
            <a:lightRig rig="contrasting" dir="t">
              <a:rot lat="0" lon="0" rev="3000000"/>
            </a:lightRig>
          </a:scene3d>
          <a:sp3d contourW="7620">
            <a:contourClr>
              <a:srgbClr val="333333"/>
            </a:contourClr>
          </a:sp3d>
        </p:spPr>
      </p:pic>
      <p:sp>
        <p:nvSpPr>
          <p:cNvPr id="8" name="Slide Number Placeholder 3"/>
          <p:cNvSpPr txBox="1">
            <a:spLocks/>
          </p:cNvSpPr>
          <p:nvPr userDrawn="1"/>
        </p:nvSpPr>
        <p:spPr>
          <a:xfrm>
            <a:off x="6477000" y="63404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2-</a:t>
            </a:r>
            <a:fld id="{515FC477-0A05-4F3E-8EE9-E015C9089D56}" type="slidenum">
              <a:rPr kumimoji="0" lang="en-US" sz="16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6AC01A-62B7-492F-8A8D-1CAB8D179A9B}" type="datetime1">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
        <p:nvSpPr>
          <p:cNvPr id="8" name="Slide Number Placeholder 3"/>
          <p:cNvSpPr txBox="1">
            <a:spLocks/>
          </p:cNvSpPr>
          <p:nvPr userDrawn="1"/>
        </p:nvSpPr>
        <p:spPr>
          <a:xfrm>
            <a:off x="6477000" y="63404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2-</a:t>
            </a:r>
            <a:fld id="{515FC477-0A05-4F3E-8EE9-E015C9089D56}" type="slidenum">
              <a:rPr kumimoji="0" lang="en-US" sz="16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2010 John Wiley &amp; Sons, Inc.</a:t>
            </a:r>
          </a:p>
        </p:txBody>
      </p:sp>
      <p:sp>
        <p:nvSpPr>
          <p:cNvPr id="5" name="Rectangle 6"/>
          <p:cNvSpPr>
            <a:spLocks noGrp="1" noChangeArrowheads="1"/>
          </p:cNvSpPr>
          <p:nvPr>
            <p:ph type="sldNum" sz="quarter" idx="12"/>
          </p:nvPr>
        </p:nvSpPr>
        <p:spPr>
          <a:ln/>
        </p:spPr>
        <p:txBody>
          <a:bodyPr/>
          <a:lstStyle>
            <a:lvl1pPr>
              <a:defRPr/>
            </a:lvl1pPr>
          </a:lstStyle>
          <a:p>
            <a:pPr>
              <a:defRPr/>
            </a:pPr>
            <a:fld id="{1EFA4D6A-B3E4-446A-8027-B9CDEF8F55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4E0B-A81A-461A-9C96-85523010ABD3}" type="datetime1">
              <a:rPr lang="en-US" smtClean="0"/>
              <a:pPr/>
              <a:t>10/5/2012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pPr/>
              <a:t>‹#›</a:t>
            </a:fld>
            <a:endParaRPr lang="en-US"/>
          </a:p>
        </p:txBody>
      </p:sp>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
        <p:nvSpPr>
          <p:cNvPr id="8" name="Rectangle 7"/>
          <p:cNvSpPr/>
          <p:nvPr userDrawn="1"/>
        </p:nvSpPr>
        <p:spPr>
          <a:xfrm rot="16200000">
            <a:off x="-1727295" y="3495043"/>
            <a:ext cx="3792662" cy="307777"/>
          </a:xfrm>
          <a:prstGeom prst="rect">
            <a:avLst/>
          </a:prstGeom>
        </p:spPr>
        <p:txBody>
          <a:bodyPr wrap="none">
            <a:spAutoFit/>
          </a:bodyPr>
          <a:lstStyle/>
          <a:p>
            <a:r>
              <a:rPr kumimoji="1" lang="en-US" sz="1400" b="0" i="1" dirty="0" err="1" smtClean="0">
                <a:solidFill>
                  <a:schemeClr val="accent6">
                    <a:lumMod val="75000"/>
                  </a:schemeClr>
                </a:solidFill>
                <a:latin typeface="+mn-lt"/>
              </a:rPr>
              <a:t>Pearlson</a:t>
            </a:r>
            <a:r>
              <a:rPr kumimoji="1" lang="en-US" sz="1400" b="0" i="1" dirty="0" smtClean="0">
                <a:solidFill>
                  <a:schemeClr val="accent6">
                    <a:lumMod val="75000"/>
                  </a:schemeClr>
                </a:solidFill>
                <a:latin typeface="+mn-lt"/>
              </a:rPr>
              <a:t> and Saunders – 5</a:t>
            </a:r>
            <a:r>
              <a:rPr kumimoji="1" lang="en-US" sz="1400" b="0" i="1" baseline="30000" dirty="0" smtClean="0">
                <a:solidFill>
                  <a:schemeClr val="accent6">
                    <a:lumMod val="75000"/>
                  </a:schemeClr>
                </a:solidFill>
                <a:latin typeface="+mn-lt"/>
              </a:rPr>
              <a:t>th</a:t>
            </a:r>
            <a:r>
              <a:rPr kumimoji="1" lang="en-US" sz="1400" b="0" i="1" dirty="0" smtClean="0">
                <a:solidFill>
                  <a:schemeClr val="accent6">
                    <a:lumMod val="75000"/>
                  </a:schemeClr>
                </a:solidFill>
                <a:latin typeface="+mn-lt"/>
              </a:rPr>
              <a:t> Ed. – Chapter</a:t>
            </a:r>
            <a:r>
              <a:rPr kumimoji="1" lang="en-US" sz="1400" b="0" i="1" baseline="0" dirty="0" smtClean="0">
                <a:solidFill>
                  <a:schemeClr val="accent6">
                    <a:lumMod val="75000"/>
                  </a:schemeClr>
                </a:solidFill>
                <a:latin typeface="+mn-lt"/>
              </a:rPr>
              <a:t> 2</a:t>
            </a:r>
            <a:endParaRPr lang="en-US" sz="1400" b="0" i="1" dirty="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transition spd="slow">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6">
            <a:lumMod val="50000"/>
          </a:schemeClr>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lumMod val="50000"/>
          </a:schemeClr>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lumMod val="50000"/>
          </a:schemeClr>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lumMod val="50000"/>
          </a:schemeClr>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04800" y="228601"/>
            <a:ext cx="8534400" cy="761999"/>
          </a:xfrm>
        </p:spPr>
        <p:txBody>
          <a:bodyPr>
            <a:normAutofit fontScale="90000"/>
          </a:bodyPr>
          <a:lstStyle/>
          <a:p>
            <a:pPr algn="ctr"/>
            <a:r>
              <a:rPr kumimoji="1" lang="en-US" dirty="0">
                <a:solidFill>
                  <a:schemeClr val="accent6">
                    <a:lumMod val="50000"/>
                  </a:schemeClr>
                </a:solidFill>
                <a:latin typeface="Arial Black" pitchFamily="34" charset="0"/>
              </a:rPr>
              <a:t>Strategic Management of Information Systems</a:t>
            </a:r>
            <a:br>
              <a:rPr kumimoji="1" lang="en-US" dirty="0">
                <a:solidFill>
                  <a:schemeClr val="accent6">
                    <a:lumMod val="50000"/>
                  </a:schemeClr>
                </a:solidFill>
                <a:latin typeface="Arial Black" pitchFamily="34" charset="0"/>
              </a:rPr>
            </a:br>
            <a:r>
              <a:rPr kumimoji="1" lang="en-US" dirty="0">
                <a:solidFill>
                  <a:schemeClr val="accent6">
                    <a:lumMod val="50000"/>
                  </a:schemeClr>
                </a:solidFill>
                <a:latin typeface="Arial Black" pitchFamily="34" charset="0"/>
              </a:rPr>
              <a:t>Fifth Edition</a:t>
            </a:r>
            <a:endParaRPr lang="en-US" dirty="0">
              <a:solidFill>
                <a:schemeClr val="accent6">
                  <a:lumMod val="50000"/>
                </a:schemeClr>
              </a:solidFill>
            </a:endParaRPr>
          </a:p>
        </p:txBody>
      </p:sp>
      <p:sp>
        <p:nvSpPr>
          <p:cNvPr id="3" name="Subtitle 2"/>
          <p:cNvSpPr>
            <a:spLocks noGrp="1"/>
          </p:cNvSpPr>
          <p:nvPr>
            <p:ph type="subTitle" idx="1"/>
            <p:custDataLst>
              <p:tags r:id="rId3"/>
            </p:custDataLst>
          </p:nvPr>
        </p:nvSpPr>
        <p:spPr>
          <a:xfrm>
            <a:off x="1676400" y="4876800"/>
            <a:ext cx="5275052" cy="838200"/>
          </a:xfrm>
        </p:spPr>
        <p:txBody>
          <a:bodyPr>
            <a:noAutofit/>
          </a:bodyPr>
          <a:lstStyle/>
          <a:p>
            <a:pPr algn="ctr">
              <a:lnSpc>
                <a:spcPct val="80000"/>
              </a:lnSpc>
            </a:pPr>
            <a:r>
              <a:rPr lang="en-US" sz="2400" b="1" i="1" dirty="0"/>
              <a:t>Strategic Use of Information Resources in a Global Economy</a:t>
            </a:r>
            <a:endParaRPr lang="en-US" sz="2000" b="1" i="1" dirty="0"/>
          </a:p>
        </p:txBody>
      </p:sp>
      <p:sp>
        <p:nvSpPr>
          <p:cNvPr id="5" name="Subtitle 2"/>
          <p:cNvSpPr txBox="1">
            <a:spLocks/>
          </p:cNvSpPr>
          <p:nvPr>
            <p:custDataLst>
              <p:tags r:id="rId4"/>
            </p:custDataLst>
          </p:nvPr>
        </p:nvSpPr>
        <p:spPr>
          <a:xfrm>
            <a:off x="914400" y="1371600"/>
            <a:ext cx="7315200" cy="6096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80000"/>
              </a:lnSpc>
            </a:pPr>
            <a:r>
              <a:rPr kumimoji="1" lang="en-US" sz="2400" dirty="0" smtClean="0">
                <a:solidFill>
                  <a:schemeClr val="accent6">
                    <a:lumMod val="75000"/>
                  </a:schemeClr>
                </a:solidFill>
                <a:latin typeface="Arial Black" pitchFamily="34" charset="0"/>
              </a:rPr>
              <a:t>Keri Pearlson &amp; Carol Saunders</a:t>
            </a:r>
            <a:endParaRPr lang="en-US" sz="2800" dirty="0">
              <a:solidFill>
                <a:schemeClr val="accent6">
                  <a:lumMod val="75000"/>
                </a:schemeClr>
              </a:solidFill>
            </a:endParaRPr>
          </a:p>
        </p:txBody>
      </p:sp>
      <p:sp>
        <p:nvSpPr>
          <p:cNvPr id="6" name="Subtitle 2"/>
          <p:cNvSpPr txBox="1">
            <a:spLocks/>
          </p:cNvSpPr>
          <p:nvPr>
            <p:custDataLst>
              <p:tags r:id="rId5"/>
            </p:custDataLst>
          </p:nvPr>
        </p:nvSpPr>
        <p:spPr>
          <a:xfrm rot="1557124">
            <a:off x="1160471" y="2789772"/>
            <a:ext cx="2252579" cy="1295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b="1" i="1" dirty="0" smtClean="0"/>
              <a:t>Chapter 2</a:t>
            </a:r>
          </a:p>
        </p:txBody>
      </p:sp>
      <p:pic>
        <p:nvPicPr>
          <p:cNvPr id="9" name="Picture 8"/>
          <p:cNvPicPr>
            <a:picLocks noChangeAspect="1"/>
          </p:cNvPicPr>
          <p:nvPr/>
        </p:nvPicPr>
        <p:blipFill>
          <a:blip r:embed="rId9" cstate="print"/>
          <a:stretch>
            <a:fillRect/>
          </a:stretch>
        </p:blipFill>
        <p:spPr>
          <a:xfrm>
            <a:off x="152400" y="5948560"/>
            <a:ext cx="1676400" cy="833240"/>
          </a:xfrm>
          <a:prstGeom prst="rect">
            <a:avLst/>
          </a:prstGeom>
        </p:spPr>
      </p:pic>
      <p:sp>
        <p:nvSpPr>
          <p:cNvPr id="11" name="Subtitle 2"/>
          <p:cNvSpPr txBox="1">
            <a:spLocks/>
          </p:cNvSpPr>
          <p:nvPr>
            <p:custDataLst>
              <p:tags r:id="rId6"/>
            </p:custDataLst>
          </p:nvPr>
        </p:nvSpPr>
        <p:spPr>
          <a:xfrm>
            <a:off x="2133600" y="6172200"/>
            <a:ext cx="5275052" cy="685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80000"/>
              </a:lnSpc>
              <a:spcBef>
                <a:spcPct val="20000"/>
              </a:spcBef>
              <a:spcAft>
                <a:spcPts val="0"/>
              </a:spcAft>
              <a:buClr>
                <a:schemeClr val="accent6">
                  <a:lumMod val="50000"/>
                </a:schemeClr>
              </a:buClr>
              <a:buSzTx/>
              <a:buFont typeface="Arial" pitchFamily="34" charset="0"/>
              <a:buNone/>
              <a:tabLst/>
              <a:defRPr/>
            </a:pPr>
            <a:r>
              <a:rPr kumimoji="0" lang="en-US" i="1" u="none" strike="noStrike" kern="1200" cap="none" spc="0" normalizeH="0" baseline="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PowerPoint</a:t>
            </a:r>
            <a:r>
              <a:rPr kumimoji="0" lang="en-US" i="1" u="none" strike="noStrike" kern="1200" cap="none" spc="0" normalizeH="0" baseline="3000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a:t>
            </a:r>
            <a:r>
              <a:rPr kumimoji="0" lang="en-US" i="1" u="none" strike="noStrike" kern="1200" cap="none" spc="0" normalizeH="0" baseline="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 Files</a:t>
            </a:r>
            <a:r>
              <a:rPr kumimoji="0" lang="en-US" i="1" u="none" strike="noStrike" kern="1200" cap="none" spc="0" normalizeH="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 by Michelle M. Ramim</a:t>
            </a:r>
          </a:p>
          <a:p>
            <a:pPr lvl="0" algn="ctr">
              <a:lnSpc>
                <a:spcPct val="80000"/>
              </a:lnSpc>
              <a:spcBef>
                <a:spcPct val="20000"/>
              </a:spcBef>
              <a:buClr>
                <a:schemeClr val="accent6">
                  <a:lumMod val="50000"/>
                </a:schemeClr>
              </a:buClr>
            </a:pPr>
            <a:r>
              <a:rPr lang="en-US" sz="1200" i="1" dirty="0" smtClean="0">
                <a:solidFill>
                  <a:srgbClr val="336600"/>
                </a:solidFill>
                <a:effectLst>
                  <a:outerShdw blurRad="38100" dist="38100" dir="2700000" algn="tl">
                    <a:srgbClr val="000000">
                      <a:alpha val="43137"/>
                    </a:srgbClr>
                  </a:outerShdw>
                </a:effectLst>
                <a:latin typeface="Georgia" pitchFamily="18" charset="0"/>
              </a:rPr>
              <a:t>Huizenga School of Business and Entrepreneurship</a:t>
            </a:r>
          </a:p>
          <a:p>
            <a:pPr lvl="0" algn="ctr">
              <a:lnSpc>
                <a:spcPct val="80000"/>
              </a:lnSpc>
              <a:spcBef>
                <a:spcPct val="20000"/>
              </a:spcBef>
              <a:buClr>
                <a:schemeClr val="accent6">
                  <a:lumMod val="50000"/>
                </a:schemeClr>
              </a:buClr>
            </a:pPr>
            <a:r>
              <a:rPr lang="en-US" sz="1200" i="1" dirty="0" smtClean="0">
                <a:solidFill>
                  <a:srgbClr val="336600"/>
                </a:solidFill>
                <a:effectLst>
                  <a:outerShdw blurRad="38100" dist="38100" dir="2700000" algn="tl">
                    <a:srgbClr val="000000">
                      <a:alpha val="43137"/>
                    </a:srgbClr>
                  </a:outerShdw>
                </a:effectLst>
                <a:latin typeface="Georgia" pitchFamily="18" charset="0"/>
              </a:rPr>
              <a:t>Nova Southeastern University</a:t>
            </a:r>
            <a:endParaRPr kumimoji="0" lang="en-US" sz="1600" i="1" u="none" strike="noStrike" kern="1200" cap="none" spc="0" normalizeH="0" baseline="0" noProof="0" dirty="0">
              <a:ln>
                <a:noFill/>
              </a:ln>
              <a:solidFill>
                <a:srgbClr val="336600"/>
              </a:solidFill>
              <a:effectLst>
                <a:outerShdw blurRad="38100" dist="38100" dir="2700000" algn="tl">
                  <a:srgbClr val="000000">
                    <a:alpha val="43137"/>
                  </a:srgbClr>
                </a:outerShdw>
              </a:effectLst>
              <a:uLnTx/>
              <a:uFillTx/>
              <a:latin typeface="Georgia" pitchFamily="18" charset="0"/>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6A2"/>
                </a:solidFill>
              </a:rPr>
              <a:t>Information Resources</a:t>
            </a:r>
            <a:endParaRPr lang="en-US" b="1" dirty="0"/>
          </a:p>
        </p:txBody>
      </p:sp>
      <p:sp>
        <p:nvSpPr>
          <p:cNvPr id="3" name="Content Placeholder 2"/>
          <p:cNvSpPr>
            <a:spLocks noGrp="1"/>
          </p:cNvSpPr>
          <p:nvPr>
            <p:ph idx="1"/>
          </p:nvPr>
        </p:nvSpPr>
        <p:spPr/>
        <p:txBody>
          <a:bodyPr>
            <a:normAutofit/>
          </a:bodyPr>
          <a:lstStyle/>
          <a:p>
            <a:r>
              <a:rPr lang="en-US" dirty="0" smtClean="0"/>
              <a:t>Information resources can be either </a:t>
            </a:r>
            <a:r>
              <a:rPr lang="en-US" b="1" dirty="0" smtClean="0">
                <a:solidFill>
                  <a:srgbClr val="002060"/>
                </a:solidFill>
              </a:rPr>
              <a:t>assets</a:t>
            </a:r>
            <a:r>
              <a:rPr lang="en-US" dirty="0" smtClean="0"/>
              <a:t> or </a:t>
            </a:r>
            <a:r>
              <a:rPr lang="en-US" b="1" dirty="0" smtClean="0">
                <a:solidFill>
                  <a:srgbClr val="002060"/>
                </a:solidFill>
              </a:rPr>
              <a:t>capabilities</a:t>
            </a:r>
            <a:r>
              <a:rPr lang="en-US" dirty="0" smtClean="0"/>
              <a:t>.</a:t>
            </a:r>
          </a:p>
          <a:p>
            <a:pPr lvl="1"/>
            <a:r>
              <a:rPr lang="en-US" sz="2000" b="1" dirty="0" smtClean="0">
                <a:solidFill>
                  <a:srgbClr val="002060"/>
                </a:solidFill>
              </a:rPr>
              <a:t>IT asset </a:t>
            </a:r>
            <a:r>
              <a:rPr lang="en-US" sz="2000" dirty="0" smtClean="0"/>
              <a:t>is anything, tangible or intangible, that can be used by a firm in its processes for creating, producing and/or offering its products, goods or services. (i.e. IT infrastructure).</a:t>
            </a:r>
          </a:p>
          <a:p>
            <a:pPr lvl="1"/>
            <a:r>
              <a:rPr lang="en-US" sz="2000" b="1" dirty="0" smtClean="0">
                <a:solidFill>
                  <a:srgbClr val="002060"/>
                </a:solidFill>
              </a:rPr>
              <a:t>IT capability </a:t>
            </a:r>
            <a:r>
              <a:rPr lang="en-US" sz="2000" dirty="0" smtClean="0"/>
              <a:t>is something that is learned or developed over time for the firm to create, produce or offer it products.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914400"/>
            <a:ext cx="6781800" cy="792162"/>
          </a:xfrm>
        </p:spPr>
        <p:txBody>
          <a:bodyPr>
            <a:normAutofit/>
          </a:bodyPr>
          <a:lstStyle/>
          <a:p>
            <a:pPr eaLnBrk="1" hangingPunct="1"/>
            <a:r>
              <a:rPr lang="en-US" b="1" dirty="0" smtClean="0">
                <a:solidFill>
                  <a:srgbClr val="0036A2"/>
                </a:solidFill>
              </a:rPr>
              <a:t>IT Assets</a:t>
            </a:r>
          </a:p>
        </p:txBody>
      </p:sp>
      <p:sp>
        <p:nvSpPr>
          <p:cNvPr id="3" name="Content Placeholder 2"/>
          <p:cNvSpPr>
            <a:spLocks noGrp="1"/>
          </p:cNvSpPr>
          <p:nvPr>
            <p:ph idx="1"/>
          </p:nvPr>
        </p:nvSpPr>
        <p:spPr>
          <a:xfrm>
            <a:off x="304800" y="1524000"/>
            <a:ext cx="8229600" cy="4724400"/>
          </a:xfrm>
        </p:spPr>
        <p:txBody>
          <a:bodyPr>
            <a:noAutofit/>
          </a:bodyPr>
          <a:lstStyle/>
          <a:p>
            <a:pPr eaLnBrk="1" hangingPunct="1">
              <a:defRPr/>
            </a:pPr>
            <a:r>
              <a:rPr lang="en-US" dirty="0" smtClean="0"/>
              <a:t>IS infrastructure: </a:t>
            </a:r>
          </a:p>
          <a:p>
            <a:pPr lvl="1" eaLnBrk="1" hangingPunct="1">
              <a:defRPr/>
            </a:pPr>
            <a:r>
              <a:rPr lang="en-US" sz="2000" dirty="0" smtClean="0">
                <a:ea typeface="+mn-ea"/>
                <a:cs typeface="+mn-cs"/>
              </a:rPr>
              <a:t>Includes data, technology, people, and processes. </a:t>
            </a:r>
          </a:p>
          <a:p>
            <a:pPr lvl="1" eaLnBrk="1" hangingPunct="1">
              <a:defRPr/>
            </a:pPr>
            <a:r>
              <a:rPr lang="en-US" sz="2000" dirty="0" smtClean="0">
                <a:ea typeface="+mn-ea"/>
                <a:cs typeface="+mn-cs"/>
              </a:rPr>
              <a:t>The infrastructure provides the foundation for the delivery of a firm’s products or services. </a:t>
            </a:r>
          </a:p>
          <a:p>
            <a:pPr eaLnBrk="1" hangingPunct="1">
              <a:defRPr/>
            </a:pPr>
            <a:r>
              <a:rPr lang="en-US" dirty="0" smtClean="0"/>
              <a:t>Information repository</a:t>
            </a:r>
          </a:p>
          <a:p>
            <a:pPr lvl="1" eaLnBrk="1" hangingPunct="1">
              <a:defRPr/>
            </a:pPr>
            <a:r>
              <a:rPr lang="en-US" sz="2000" b="1" dirty="0" smtClean="0">
                <a:solidFill>
                  <a:srgbClr val="002060"/>
                </a:solidFill>
              </a:rPr>
              <a:t>Logically-related</a:t>
            </a:r>
            <a:r>
              <a:rPr lang="en-US" sz="2000" dirty="0" smtClean="0">
                <a:ea typeface="+mn-ea"/>
                <a:cs typeface="+mn-cs"/>
              </a:rPr>
              <a:t> data that is captured, organized and retrievable by the firm.</a:t>
            </a:r>
          </a:p>
          <a:p>
            <a:pPr lvl="1">
              <a:defRPr/>
            </a:pPr>
            <a:r>
              <a:rPr lang="en-US" sz="2000" dirty="0" smtClean="0"/>
              <a:t>Designed to improve the firm’s efficiency.</a:t>
            </a:r>
            <a:endParaRPr lang="en-US" sz="2000" dirty="0" smtClean="0">
              <a:ea typeface="+mn-ea"/>
              <a:cs typeface="+mn-cs"/>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914400"/>
            <a:ext cx="6781800" cy="792162"/>
          </a:xfrm>
        </p:spPr>
        <p:txBody>
          <a:bodyPr>
            <a:normAutofit/>
          </a:bodyPr>
          <a:lstStyle/>
          <a:p>
            <a:r>
              <a:rPr lang="en-US" b="1" dirty="0" smtClean="0">
                <a:solidFill>
                  <a:srgbClr val="0036A2"/>
                </a:solidFill>
              </a:rPr>
              <a:t>IT Assets (Cont.)</a:t>
            </a:r>
          </a:p>
        </p:txBody>
      </p:sp>
      <p:sp>
        <p:nvSpPr>
          <p:cNvPr id="3" name="Content Placeholder 2"/>
          <p:cNvSpPr>
            <a:spLocks noGrp="1"/>
          </p:cNvSpPr>
          <p:nvPr>
            <p:ph idx="1"/>
          </p:nvPr>
        </p:nvSpPr>
        <p:spPr>
          <a:xfrm>
            <a:off x="304800" y="1524000"/>
            <a:ext cx="8229600" cy="4724400"/>
          </a:xfrm>
        </p:spPr>
        <p:txBody>
          <a:bodyPr>
            <a:noAutofit/>
          </a:bodyPr>
          <a:lstStyle/>
          <a:p>
            <a:pPr>
              <a:defRPr/>
            </a:pPr>
            <a:r>
              <a:rPr lang="en-US" dirty="0" smtClean="0"/>
              <a:t>Web 2.0 space include resources used but not owned by the firm (eBay, </a:t>
            </a:r>
            <a:r>
              <a:rPr lang="en-US" dirty="0" err="1" smtClean="0"/>
              <a:t>Facebook</a:t>
            </a:r>
            <a:r>
              <a:rPr lang="en-US" dirty="0" smtClean="0"/>
              <a:t>, Linked-In etc.).</a:t>
            </a:r>
          </a:p>
          <a:p>
            <a:pPr lvl="1">
              <a:defRPr/>
            </a:pPr>
            <a:r>
              <a:rPr lang="en-US" sz="2000" dirty="0" smtClean="0"/>
              <a:t>Available as a service  such as Internet-based software (Software as a Service, or SAAS)</a:t>
            </a:r>
          </a:p>
          <a:p>
            <a:pPr lvl="1"/>
            <a:r>
              <a:rPr lang="en-US" sz="2000" dirty="0" smtClean="0"/>
              <a:t>Managers can manage customer information with an externally based IT resource</a:t>
            </a:r>
          </a:p>
          <a:p>
            <a:pPr lvl="1"/>
            <a:r>
              <a:rPr lang="en-US" sz="2000" dirty="0" smtClean="0"/>
              <a:t>Managers can find expertise or an entire network of individuals ready to participate in the innovation processes of the corporate using relatively little capital or expense. (i.e. </a:t>
            </a:r>
            <a:r>
              <a:rPr lang="en-US" sz="2000" dirty="0" err="1" smtClean="0"/>
              <a:t>Facebook</a:t>
            </a:r>
            <a:r>
              <a:rPr lang="en-US" sz="2000" dirty="0" smtClean="0"/>
              <a:t>, Linked-In).</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b="1" dirty="0" smtClean="0">
                <a:solidFill>
                  <a:srgbClr val="0036A2"/>
                </a:solidFill>
              </a:rPr>
              <a:t>Categories of IT Capabilities</a:t>
            </a:r>
          </a:p>
        </p:txBody>
      </p:sp>
      <p:sp>
        <p:nvSpPr>
          <p:cNvPr id="3" name="Content Placeholder 2"/>
          <p:cNvSpPr>
            <a:spLocks noGrp="1"/>
          </p:cNvSpPr>
          <p:nvPr>
            <p:ph idx="1"/>
          </p:nvPr>
        </p:nvSpPr>
        <p:spPr>
          <a:xfrm>
            <a:off x="457200" y="1752600"/>
            <a:ext cx="8229600" cy="4343400"/>
          </a:xfrm>
        </p:spPr>
        <p:txBody>
          <a:bodyPr>
            <a:normAutofit/>
          </a:bodyPr>
          <a:lstStyle/>
          <a:p>
            <a:pPr>
              <a:defRPr/>
            </a:pPr>
            <a:r>
              <a:rPr lang="en-US" b="1" dirty="0" smtClean="0">
                <a:solidFill>
                  <a:srgbClr val="002060"/>
                </a:solidFill>
              </a:rPr>
              <a:t>Technical skills </a:t>
            </a:r>
            <a:r>
              <a:rPr lang="en-US" dirty="0" smtClean="0">
                <a:ea typeface="+mn-ea"/>
                <a:cs typeface="+mn-cs"/>
              </a:rPr>
              <a:t>- </a:t>
            </a:r>
            <a:r>
              <a:rPr lang="en-US" dirty="0" smtClean="0"/>
              <a:t>applied to designing, developing and implementing information systems. </a:t>
            </a:r>
            <a:endParaRPr lang="en-US" dirty="0" smtClean="0">
              <a:ea typeface="+mn-ea"/>
              <a:cs typeface="+mn-cs"/>
            </a:endParaRPr>
          </a:p>
          <a:p>
            <a:pPr>
              <a:defRPr/>
            </a:pPr>
            <a:r>
              <a:rPr lang="en-US" b="1" dirty="0" smtClean="0">
                <a:solidFill>
                  <a:srgbClr val="002060"/>
                </a:solidFill>
              </a:rPr>
              <a:t>IT management skills </a:t>
            </a:r>
            <a:r>
              <a:rPr lang="en-US" dirty="0" smtClean="0">
                <a:ea typeface="+mn-ea"/>
                <a:cs typeface="+mn-cs"/>
              </a:rPr>
              <a:t>- </a:t>
            </a:r>
            <a:r>
              <a:rPr lang="en-US" dirty="0" smtClean="0"/>
              <a:t>critical for managing the IT function and IT projects. </a:t>
            </a:r>
          </a:p>
          <a:p>
            <a:pPr>
              <a:defRPr/>
            </a:pPr>
            <a:r>
              <a:rPr lang="en-US" b="1" dirty="0" smtClean="0">
                <a:solidFill>
                  <a:srgbClr val="002060"/>
                </a:solidFill>
              </a:rPr>
              <a:t>Relationship skills </a:t>
            </a:r>
            <a:r>
              <a:rPr lang="en-US" dirty="0" smtClean="0">
                <a:ea typeface="+mn-ea"/>
                <a:cs typeface="+mn-cs"/>
              </a:rPr>
              <a:t>- can either be externally-focused or spanning across departments. </a:t>
            </a:r>
          </a:p>
          <a:p>
            <a:pPr>
              <a:defRPr/>
            </a:pPr>
            <a:r>
              <a:rPr lang="en-US" dirty="0" smtClean="0"/>
              <a:t>Committing and developing information resources require substantial financial resources.</a:t>
            </a:r>
            <a:endParaRPr lang="en-US" dirty="0" smtClean="0">
              <a:ea typeface="+mn-ea"/>
              <a:cs typeface="+mn-cs"/>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228600"/>
            <a:ext cx="3424335" cy="353943"/>
          </a:xfrm>
          <a:prstGeom prst="rect">
            <a:avLst/>
          </a:prstGeom>
          <a:no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700" dirty="0"/>
              <a:t>Figure 2.2  </a:t>
            </a:r>
            <a:r>
              <a:rPr lang="en-US" sz="1700" dirty="0" smtClean="0"/>
              <a:t>Information resources</a:t>
            </a:r>
            <a:endParaRPr lang="en-US" sz="1700" dirty="0"/>
          </a:p>
        </p:txBody>
      </p:sp>
      <p:graphicFrame>
        <p:nvGraphicFramePr>
          <p:cNvPr id="6" name="Table 5"/>
          <p:cNvGraphicFramePr>
            <a:graphicFrameLocks noGrp="1"/>
          </p:cNvGraphicFramePr>
          <p:nvPr/>
        </p:nvGraphicFramePr>
        <p:xfrm>
          <a:off x="381000" y="762000"/>
          <a:ext cx="8610600" cy="6057178"/>
        </p:xfrm>
        <a:graphic>
          <a:graphicData uri="http://schemas.openxmlformats.org/drawingml/2006/table">
            <a:tbl>
              <a:tblPr/>
              <a:tblGrid>
                <a:gridCol w="2362200"/>
                <a:gridCol w="2743200"/>
                <a:gridCol w="3505200"/>
              </a:tblGrid>
              <a:tr h="417873">
                <a:tc>
                  <a:txBody>
                    <a:bodyPr/>
                    <a:lstStyle/>
                    <a:p>
                      <a:pPr marL="0" marR="0" algn="ctr" hangingPunct="0">
                        <a:lnSpc>
                          <a:spcPct val="200000"/>
                        </a:lnSpc>
                        <a:spcBef>
                          <a:spcPts val="0"/>
                        </a:spcBef>
                        <a:spcAft>
                          <a:spcPts val="0"/>
                        </a:spcAft>
                      </a:pPr>
                      <a:r>
                        <a:rPr lang="en-US" sz="1200" b="1" dirty="0">
                          <a:solidFill>
                            <a:schemeClr val="bg1"/>
                          </a:solidFill>
                          <a:latin typeface="+mn-lt"/>
                          <a:ea typeface="Times New Roman"/>
                          <a:cs typeface="Times New Roman"/>
                        </a:rPr>
                        <a:t>Type of Information Resource</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hangingPunct="0">
                        <a:lnSpc>
                          <a:spcPct val="200000"/>
                        </a:lnSpc>
                        <a:spcBef>
                          <a:spcPts val="0"/>
                        </a:spcBef>
                        <a:spcAft>
                          <a:spcPts val="0"/>
                        </a:spcAft>
                      </a:pPr>
                      <a:r>
                        <a:rPr lang="en-US" sz="1200" b="1" dirty="0">
                          <a:solidFill>
                            <a:schemeClr val="bg1"/>
                          </a:solidFill>
                          <a:latin typeface="+mn-lt"/>
                          <a:ea typeface="Times New Roman"/>
                          <a:cs typeface="Times New Roman"/>
                        </a:rPr>
                        <a:t>Definition</a:t>
                      </a:r>
                      <a:endParaRPr lang="en-US" sz="1200" dirty="0">
                        <a:solidFill>
                          <a:schemeClr val="bg1"/>
                        </a:solidFill>
                        <a:latin typeface="+mn-lt"/>
                        <a:ea typeface="Times New Roman"/>
                        <a:cs typeface="Times New Roman"/>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hangingPunct="0">
                        <a:lnSpc>
                          <a:spcPct val="200000"/>
                        </a:lnSpc>
                        <a:spcBef>
                          <a:spcPts val="0"/>
                        </a:spcBef>
                        <a:spcAft>
                          <a:spcPts val="0"/>
                        </a:spcAft>
                      </a:pPr>
                      <a:r>
                        <a:rPr lang="en-US" sz="1200" b="1" dirty="0">
                          <a:solidFill>
                            <a:schemeClr val="bg1"/>
                          </a:solidFill>
                          <a:latin typeface="+mn-lt"/>
                          <a:ea typeface="Times New Roman"/>
                          <a:cs typeface="Times New Roman"/>
                        </a:rPr>
                        <a:t>Example</a:t>
                      </a:r>
                      <a:endParaRPr lang="en-US" sz="1200" dirty="0">
                        <a:solidFill>
                          <a:schemeClr val="bg1"/>
                        </a:solidFill>
                        <a:latin typeface="+mn-lt"/>
                        <a:ea typeface="Times New Roman"/>
                        <a:cs typeface="Times New Roman"/>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626809">
                <a:tc>
                  <a:txBody>
                    <a:bodyPr/>
                    <a:lstStyle/>
                    <a:p>
                      <a:pPr marL="0" marR="0" algn="l" hangingPunct="0">
                        <a:lnSpc>
                          <a:spcPct val="100000"/>
                        </a:lnSpc>
                        <a:spcBef>
                          <a:spcPts val="0"/>
                        </a:spcBef>
                        <a:spcAft>
                          <a:spcPts val="0"/>
                        </a:spcAft>
                      </a:pPr>
                      <a:r>
                        <a:rPr lang="en-US" sz="1600" b="1" dirty="0" smtClean="0">
                          <a:latin typeface="+mn-lt"/>
                          <a:ea typeface="Times New Roman"/>
                          <a:cs typeface="Times New Roman"/>
                        </a:rPr>
                        <a:t>IT </a:t>
                      </a:r>
                      <a:r>
                        <a:rPr lang="en-US" sz="1600" b="1" dirty="0">
                          <a:latin typeface="+mn-lt"/>
                          <a:ea typeface="Times New Roman"/>
                          <a:cs typeface="Times New Roman"/>
                        </a:rPr>
                        <a:t>Asset</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l" hangingPunct="0">
                        <a:lnSpc>
                          <a:spcPct val="100000"/>
                        </a:lnSpc>
                        <a:spcBef>
                          <a:spcPts val="0"/>
                        </a:spcBef>
                        <a:spcAft>
                          <a:spcPts val="0"/>
                        </a:spcAft>
                      </a:pPr>
                      <a:r>
                        <a:rPr lang="en-US" sz="1300" dirty="0">
                          <a:latin typeface="+mn-lt"/>
                          <a:ea typeface="Times New Roman"/>
                          <a:cs typeface="Times New Roman"/>
                        </a:rPr>
                        <a:t>Anything that can be </a:t>
                      </a:r>
                      <a:r>
                        <a:rPr lang="en-US" sz="1300" dirty="0" smtClean="0">
                          <a:latin typeface="+mn-lt"/>
                          <a:ea typeface="Times New Roman"/>
                          <a:cs typeface="Times New Roman"/>
                        </a:rPr>
                        <a:t>used </a:t>
                      </a:r>
                      <a:r>
                        <a:rPr lang="en-US" sz="1300" dirty="0">
                          <a:latin typeface="+mn-lt"/>
                          <a:ea typeface="Times New Roman"/>
                          <a:cs typeface="Times New Roman"/>
                        </a:rPr>
                        <a:t>by a firm in its processes for creating, producing and/or offering its products (goods or services)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569888">
                <a:tc>
                  <a:txBody>
                    <a:bodyPr/>
                    <a:lstStyle/>
                    <a:p>
                      <a:pPr marL="0" marR="0" algn="l" hangingPunct="0">
                        <a:lnSpc>
                          <a:spcPct val="100000"/>
                        </a:lnSpc>
                        <a:spcBef>
                          <a:spcPts val="0"/>
                        </a:spcBef>
                        <a:spcAft>
                          <a:spcPts val="0"/>
                        </a:spcAft>
                      </a:pPr>
                      <a:r>
                        <a:rPr lang="en-US" sz="1600" b="1" dirty="0" smtClean="0">
                          <a:latin typeface="+mn-lt"/>
                          <a:ea typeface="Times New Roman"/>
                          <a:cs typeface="Times New Roman"/>
                        </a:rPr>
                        <a:t>IS </a:t>
                      </a:r>
                      <a:r>
                        <a:rPr lang="en-US" sz="1600" b="1" dirty="0">
                          <a:latin typeface="+mn-lt"/>
                          <a:ea typeface="Times New Roman"/>
                          <a:cs typeface="Times New Roman"/>
                        </a:rPr>
                        <a:t>infrastructure</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Base foundation of the IT portfolio shared through the </a:t>
                      </a:r>
                      <a:r>
                        <a:rPr lang="en-US" sz="1300" dirty="0" smtClean="0">
                          <a:latin typeface="+mn-lt"/>
                          <a:ea typeface="Times New Roman"/>
                          <a:cs typeface="Times New Roman"/>
                        </a:rPr>
                        <a:t>firm</a:t>
                      </a:r>
                      <a:endParaRPr lang="en-US" sz="1300" dirty="0">
                        <a:latin typeface="+mn-lt"/>
                        <a:ea typeface="Times New Roman"/>
                        <a:cs typeface="Times New Roman"/>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Hardware, software, network, data components, proprietary technology</a:t>
                      </a:r>
                      <a:r>
                        <a:rPr lang="en-US" sz="1300" dirty="0" smtClean="0">
                          <a:latin typeface="+mn-lt"/>
                          <a:ea typeface="Times New Roman"/>
                          <a:cs typeface="Times New Roman"/>
                        </a:rPr>
                        <a:t>, web-based </a:t>
                      </a:r>
                      <a:r>
                        <a:rPr lang="en-US" sz="1300" dirty="0">
                          <a:latin typeface="+mn-lt"/>
                          <a:ea typeface="Times New Roman"/>
                          <a:cs typeface="Times New Roman"/>
                        </a:rPr>
                        <a:t>services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67488">
                <a:tc>
                  <a:txBody>
                    <a:bodyPr/>
                    <a:lstStyle/>
                    <a:p>
                      <a:pPr marL="0" marR="0" algn="l" hangingPunct="0">
                        <a:lnSpc>
                          <a:spcPct val="100000"/>
                        </a:lnSpc>
                        <a:spcBef>
                          <a:spcPts val="0"/>
                        </a:spcBef>
                        <a:spcAft>
                          <a:spcPts val="0"/>
                        </a:spcAft>
                      </a:pPr>
                      <a:r>
                        <a:rPr lang="en-US" sz="1600" b="1" dirty="0" smtClean="0">
                          <a:latin typeface="+mn-lt"/>
                          <a:ea typeface="Times New Roman"/>
                          <a:cs typeface="Times New Roman"/>
                        </a:rPr>
                        <a:t>Information </a:t>
                      </a:r>
                      <a:r>
                        <a:rPr lang="en-US" sz="1600" b="1" dirty="0">
                          <a:latin typeface="+mn-lt"/>
                          <a:ea typeface="Times New Roman"/>
                          <a:cs typeface="Times New Roman"/>
                        </a:rPr>
                        <a:t>repository</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Data that is logically related and organized in a structured form </a:t>
                      </a:r>
                      <a:r>
                        <a:rPr lang="en-US" sz="1300" dirty="0" smtClean="0">
                          <a:latin typeface="+mn-lt"/>
                          <a:ea typeface="Times New Roman"/>
                          <a:cs typeface="Times New Roman"/>
                        </a:rPr>
                        <a:t>accessible </a:t>
                      </a:r>
                      <a:r>
                        <a:rPr lang="en-US" sz="1300" dirty="0">
                          <a:latin typeface="+mn-lt"/>
                          <a:ea typeface="Times New Roman"/>
                          <a:cs typeface="Times New Roman"/>
                        </a:rPr>
                        <a:t>and able for decision making purposes</a:t>
                      </a:r>
                      <a:r>
                        <a:rPr lang="en-US" sz="1300" dirty="0" smtClean="0">
                          <a:latin typeface="+mn-lt"/>
                          <a:ea typeface="Times New Roman"/>
                          <a:cs typeface="Times New Roman"/>
                        </a:rPr>
                        <a:t>.</a:t>
                      </a:r>
                      <a:endParaRPr lang="en-US" sz="1300" dirty="0">
                        <a:latin typeface="+mn-lt"/>
                        <a:ea typeface="Times New Roman"/>
                        <a:cs typeface="Times New Roman"/>
                      </a:endParaRP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Critical information about </a:t>
                      </a:r>
                      <a:r>
                        <a:rPr lang="en-US" sz="1300" dirty="0" smtClean="0">
                          <a:latin typeface="+mn-lt"/>
                          <a:ea typeface="Times New Roman"/>
                          <a:cs typeface="Times New Roman"/>
                        </a:rPr>
                        <a:t>customers </a:t>
                      </a:r>
                      <a:r>
                        <a:rPr lang="en-US" sz="1300" dirty="0">
                          <a:latin typeface="+mn-lt"/>
                          <a:ea typeface="Times New Roman"/>
                          <a:cs typeface="Times New Roman"/>
                        </a:rPr>
                        <a:t>that can </a:t>
                      </a:r>
                      <a:r>
                        <a:rPr lang="en-US" sz="1300" dirty="0" smtClean="0">
                          <a:latin typeface="+mn-lt"/>
                          <a:ea typeface="Times New Roman"/>
                          <a:cs typeface="Times New Roman"/>
                        </a:rPr>
                        <a:t>be used </a:t>
                      </a:r>
                      <a:r>
                        <a:rPr lang="en-US" sz="1300" dirty="0">
                          <a:latin typeface="+mn-lt"/>
                          <a:ea typeface="Times New Roman"/>
                          <a:cs typeface="Times New Roman"/>
                        </a:rPr>
                        <a:t>to gain strategic advantage.  Much of this information is increasingly available on the web.</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6809">
                <a:tc>
                  <a:txBody>
                    <a:bodyPr/>
                    <a:lstStyle/>
                    <a:p>
                      <a:pPr marL="0" marR="0" algn="l" hangingPunct="0">
                        <a:lnSpc>
                          <a:spcPct val="100000"/>
                        </a:lnSpc>
                        <a:spcBef>
                          <a:spcPts val="0"/>
                        </a:spcBef>
                        <a:spcAft>
                          <a:spcPts val="0"/>
                        </a:spcAft>
                      </a:pPr>
                      <a:r>
                        <a:rPr lang="en-US" sz="1600" b="1" dirty="0" smtClean="0">
                          <a:latin typeface="+mn-lt"/>
                          <a:ea typeface="Times New Roman"/>
                          <a:cs typeface="Times New Roman"/>
                        </a:rPr>
                        <a:t>IT </a:t>
                      </a:r>
                      <a:r>
                        <a:rPr lang="en-US" sz="1600" b="1" dirty="0">
                          <a:latin typeface="+mn-lt"/>
                          <a:ea typeface="Times New Roman"/>
                          <a:cs typeface="Times New Roman"/>
                        </a:rPr>
                        <a:t>Capability</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l" hangingPunct="0">
                        <a:lnSpc>
                          <a:spcPct val="100000"/>
                        </a:lnSpc>
                        <a:spcBef>
                          <a:spcPts val="0"/>
                        </a:spcBef>
                        <a:spcAft>
                          <a:spcPts val="0"/>
                        </a:spcAft>
                      </a:pPr>
                      <a:r>
                        <a:rPr lang="en-US" sz="1300" dirty="0" smtClean="0">
                          <a:latin typeface="+mn-lt"/>
                          <a:ea typeface="Times New Roman"/>
                          <a:cs typeface="Times New Roman"/>
                        </a:rPr>
                        <a:t>Something </a:t>
                      </a:r>
                      <a:r>
                        <a:rPr lang="en-US" sz="1300" dirty="0">
                          <a:latin typeface="+mn-lt"/>
                          <a:ea typeface="Times New Roman"/>
                          <a:cs typeface="Times New Roman"/>
                        </a:rPr>
                        <a:t>that is learned or developed over time in order for the firm to create, produce or offer it products </a:t>
                      </a:r>
                      <a:r>
                        <a:rPr lang="en-US" sz="1300" dirty="0" smtClean="0">
                          <a:latin typeface="+mn-lt"/>
                          <a:ea typeface="Times New Roman"/>
                          <a:cs typeface="Times New Roman"/>
                        </a:rPr>
                        <a:t>in </a:t>
                      </a:r>
                      <a:r>
                        <a:rPr lang="en-US" sz="1300" dirty="0">
                          <a:latin typeface="+mn-lt"/>
                          <a:ea typeface="Times New Roman"/>
                          <a:cs typeface="Times New Roman"/>
                        </a:rPr>
                        <a:t>IT assets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633061">
                <a:tc>
                  <a:txBody>
                    <a:bodyPr/>
                    <a:lstStyle/>
                    <a:p>
                      <a:pPr marL="0" marR="0" algn="l" hangingPunct="0">
                        <a:lnSpc>
                          <a:spcPct val="100000"/>
                        </a:lnSpc>
                        <a:spcBef>
                          <a:spcPts val="0"/>
                        </a:spcBef>
                        <a:spcAft>
                          <a:spcPts val="0"/>
                        </a:spcAft>
                      </a:pPr>
                      <a:r>
                        <a:rPr lang="en-US" sz="1600" b="1" dirty="0" smtClean="0">
                          <a:latin typeface="+mn-lt"/>
                          <a:ea typeface="Times New Roman"/>
                          <a:cs typeface="Times New Roman"/>
                        </a:rPr>
                        <a:t>Technical </a:t>
                      </a:r>
                      <a:r>
                        <a:rPr lang="en-US" sz="1600" b="1" dirty="0">
                          <a:latin typeface="+mn-lt"/>
                          <a:ea typeface="Times New Roman"/>
                          <a:cs typeface="Times New Roman"/>
                        </a:rPr>
                        <a:t>skill</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Ability applied to designing, developing and implementing information systems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Proficiency in systems analysis and design; programming skills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84651">
                <a:tc>
                  <a:txBody>
                    <a:bodyPr/>
                    <a:lstStyle/>
                    <a:p>
                      <a:pPr marL="0" marR="0" algn="l" hangingPunct="0">
                        <a:lnSpc>
                          <a:spcPct val="100000"/>
                        </a:lnSpc>
                        <a:spcBef>
                          <a:spcPts val="0"/>
                        </a:spcBef>
                        <a:spcAft>
                          <a:spcPts val="0"/>
                        </a:spcAft>
                      </a:pPr>
                      <a:r>
                        <a:rPr lang="en-US" sz="1600" b="1" dirty="0" smtClean="0">
                          <a:latin typeface="+mn-lt"/>
                          <a:ea typeface="Times New Roman"/>
                          <a:cs typeface="Times New Roman"/>
                        </a:rPr>
                        <a:t>IT </a:t>
                      </a:r>
                      <a:r>
                        <a:rPr lang="en-US" sz="1600" b="1" dirty="0">
                          <a:latin typeface="+mn-lt"/>
                          <a:ea typeface="Times New Roman"/>
                          <a:cs typeface="Times New Roman"/>
                        </a:rPr>
                        <a:t>management skills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Ability to managing IT function and IT projects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Being </a:t>
                      </a:r>
                      <a:r>
                        <a:rPr lang="en-US" sz="1300" dirty="0" smtClean="0">
                          <a:latin typeface="+mn-lt"/>
                          <a:ea typeface="Times New Roman"/>
                          <a:cs typeface="Times New Roman"/>
                        </a:rPr>
                        <a:t>knowledgeable </a:t>
                      </a:r>
                      <a:r>
                        <a:rPr lang="en-US" sz="1300" dirty="0">
                          <a:latin typeface="+mn-lt"/>
                          <a:ea typeface="Times New Roman"/>
                          <a:cs typeface="Times New Roman"/>
                        </a:rPr>
                        <a:t>about </a:t>
                      </a:r>
                      <a:r>
                        <a:rPr lang="en-US" sz="1300" dirty="0" smtClean="0">
                          <a:latin typeface="+mn-lt"/>
                          <a:ea typeface="Times New Roman"/>
                          <a:cs typeface="Times New Roman"/>
                        </a:rPr>
                        <a:t>business processes </a:t>
                      </a:r>
                      <a:r>
                        <a:rPr lang="en-US" sz="1300" dirty="0">
                          <a:latin typeface="+mn-lt"/>
                          <a:ea typeface="Times New Roman"/>
                          <a:cs typeface="Times New Roman"/>
                        </a:rPr>
                        <a:t>and managing systems to support them; evaluating technology options; envisioning creative IS solutions to </a:t>
                      </a:r>
                      <a:r>
                        <a:rPr lang="en-US" sz="1300" dirty="0" smtClean="0">
                          <a:latin typeface="+mn-lt"/>
                          <a:ea typeface="Times New Roman"/>
                          <a:cs typeface="Times New Roman"/>
                        </a:rPr>
                        <a:t>business </a:t>
                      </a:r>
                      <a:r>
                        <a:rPr lang="en-US" sz="1300" dirty="0">
                          <a:latin typeface="+mn-lt"/>
                          <a:ea typeface="Times New Roman"/>
                          <a:cs typeface="Times New Roman"/>
                        </a:rPr>
                        <a:t>problems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1249">
                <a:tc>
                  <a:txBody>
                    <a:bodyPr/>
                    <a:lstStyle/>
                    <a:p>
                      <a:pPr marL="0" marR="0" algn="l" hangingPunct="0">
                        <a:lnSpc>
                          <a:spcPct val="100000"/>
                        </a:lnSpc>
                        <a:spcBef>
                          <a:spcPts val="0"/>
                        </a:spcBef>
                        <a:spcAft>
                          <a:spcPts val="0"/>
                        </a:spcAft>
                      </a:pPr>
                      <a:r>
                        <a:rPr lang="en-US" sz="1600" b="1" dirty="0" smtClean="0">
                          <a:latin typeface="+mn-lt"/>
                          <a:ea typeface="Times New Roman"/>
                          <a:cs typeface="Times New Roman"/>
                        </a:rPr>
                        <a:t>Relationship </a:t>
                      </a:r>
                      <a:r>
                        <a:rPr lang="en-US" sz="1600" b="1" dirty="0">
                          <a:latin typeface="+mn-lt"/>
                          <a:ea typeface="Times New Roman"/>
                          <a:cs typeface="Times New Roman"/>
                        </a:rPr>
                        <a:t>skills</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Ability of IS specialists to work with parties outside the IS department.</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hangingPunct="0">
                        <a:lnSpc>
                          <a:spcPct val="100000"/>
                        </a:lnSpc>
                        <a:spcBef>
                          <a:spcPts val="0"/>
                        </a:spcBef>
                        <a:spcAft>
                          <a:spcPts val="0"/>
                        </a:spcAft>
                      </a:pPr>
                      <a:r>
                        <a:rPr lang="en-US" sz="1300" dirty="0">
                          <a:latin typeface="+mn-lt"/>
                          <a:ea typeface="Times New Roman"/>
                          <a:cs typeface="Times New Roman"/>
                        </a:rPr>
                        <a:t>Spanning: having a good relationship between IT and </a:t>
                      </a:r>
                      <a:r>
                        <a:rPr lang="en-US" sz="1300" dirty="0" smtClean="0">
                          <a:latin typeface="+mn-lt"/>
                          <a:ea typeface="Times New Roman"/>
                          <a:cs typeface="Times New Roman"/>
                        </a:rPr>
                        <a:t>business </a:t>
                      </a:r>
                      <a:r>
                        <a:rPr lang="en-US" sz="1300" dirty="0">
                          <a:latin typeface="+mn-lt"/>
                          <a:ea typeface="Times New Roman"/>
                          <a:cs typeface="Times New Roman"/>
                        </a:rPr>
                        <a:t>managers</a:t>
                      </a:r>
                    </a:p>
                    <a:p>
                      <a:pPr marL="0" marR="0" algn="l" hangingPunct="0">
                        <a:lnSpc>
                          <a:spcPct val="100000"/>
                        </a:lnSpc>
                        <a:spcBef>
                          <a:spcPts val="0"/>
                        </a:spcBef>
                        <a:spcAft>
                          <a:spcPts val="0"/>
                        </a:spcAft>
                      </a:pPr>
                      <a:r>
                        <a:rPr lang="en-US" sz="1300" dirty="0" smtClean="0">
                          <a:latin typeface="+mn-lt"/>
                          <a:ea typeface="Times New Roman"/>
                          <a:cs typeface="Times New Roman"/>
                        </a:rPr>
                        <a:t>Externally-forced</a:t>
                      </a:r>
                      <a:r>
                        <a:rPr lang="en-US" sz="1300" dirty="0">
                          <a:latin typeface="+mn-lt"/>
                          <a:ea typeface="Times New Roman"/>
                          <a:cs typeface="Times New Roman"/>
                        </a:rPr>
                        <a:t>: have a good relationship with an outsourcing vendor</a:t>
                      </a:r>
                    </a:p>
                  </a:txBody>
                  <a:tcPr marL="28575" marR="2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b="1" dirty="0" smtClean="0">
                <a:solidFill>
                  <a:srgbClr val="0036A2"/>
                </a:solidFill>
              </a:rPr>
              <a:t>Advantages of Information Resource</a:t>
            </a:r>
          </a:p>
        </p:txBody>
      </p:sp>
      <p:sp>
        <p:nvSpPr>
          <p:cNvPr id="3" name="Content Placeholder 2"/>
          <p:cNvSpPr>
            <a:spLocks noGrp="1"/>
          </p:cNvSpPr>
          <p:nvPr>
            <p:ph idx="1"/>
          </p:nvPr>
        </p:nvSpPr>
        <p:spPr>
          <a:xfrm>
            <a:off x="457200" y="1752600"/>
            <a:ext cx="8229600" cy="4343400"/>
          </a:xfrm>
        </p:spPr>
        <p:txBody>
          <a:bodyPr>
            <a:normAutofit/>
          </a:bodyPr>
          <a:lstStyle/>
          <a:p>
            <a:pPr>
              <a:defRPr/>
            </a:pPr>
            <a:r>
              <a:rPr lang="en-US" b="1" dirty="0" smtClean="0">
                <a:solidFill>
                  <a:srgbClr val="002060"/>
                </a:solidFill>
              </a:rPr>
              <a:t>Information resource value :</a:t>
            </a:r>
          </a:p>
          <a:p>
            <a:pPr lvl="1"/>
            <a:r>
              <a:rPr lang="en-US" sz="2000" dirty="0" smtClean="0"/>
              <a:t>Eras I through III – value was derived from scarcity reflected in the cost to produce the information.</a:t>
            </a:r>
          </a:p>
          <a:p>
            <a:pPr lvl="1"/>
            <a:r>
              <a:rPr lang="en-US" sz="2000" dirty="0" smtClean="0"/>
              <a:t>Era IV – value was derived from plenitude</a:t>
            </a:r>
          </a:p>
          <a:p>
            <a:pPr>
              <a:buNone/>
            </a:pPr>
            <a:r>
              <a:rPr lang="en-US" dirty="0" smtClean="0"/>
              <a:t>	</a:t>
            </a:r>
            <a:r>
              <a:rPr lang="en-US" b="1" dirty="0" smtClean="0">
                <a:solidFill>
                  <a:srgbClr val="002060"/>
                </a:solidFill>
              </a:rPr>
              <a:t>Network effects </a:t>
            </a:r>
            <a:r>
              <a:rPr lang="en-US" dirty="0" smtClean="0"/>
              <a:t>is the value of a network node to a person or organization, it increases when others join the network. (i.e. e-mail)</a:t>
            </a:r>
          </a:p>
          <a:p>
            <a:pPr lvl="1">
              <a:defRPr/>
            </a:pPr>
            <a:r>
              <a:rPr lang="en-US" sz="2000" dirty="0" smtClean="0"/>
              <a:t>Rather than use production costs to guide the determination of price, information products might be priced to reflect their value to the buyer.</a:t>
            </a:r>
            <a:endParaRPr lang="en-US" sz="2000" dirty="0" smtClean="0">
              <a:ea typeface="+mn-ea"/>
              <a:cs typeface="+mn-cs"/>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914400"/>
          </a:xfrm>
        </p:spPr>
        <p:txBody>
          <a:bodyPr>
            <a:noAutofit/>
          </a:bodyPr>
          <a:lstStyle/>
          <a:p>
            <a:r>
              <a:rPr lang="en-US" b="1" dirty="0" smtClean="0">
                <a:solidFill>
                  <a:srgbClr val="0036A2"/>
                </a:solidFill>
              </a:rPr>
              <a:t>Advantages of Information Resource (Cont.)</a:t>
            </a:r>
            <a:endParaRPr lang="en-US" b="1" dirty="0"/>
          </a:p>
        </p:txBody>
      </p:sp>
      <p:sp>
        <p:nvSpPr>
          <p:cNvPr id="3" name="Content Placeholder 2"/>
          <p:cNvSpPr>
            <a:spLocks noGrp="1"/>
          </p:cNvSpPr>
          <p:nvPr>
            <p:ph idx="1"/>
          </p:nvPr>
        </p:nvSpPr>
        <p:spPr>
          <a:xfrm>
            <a:off x="457200" y="1676400"/>
            <a:ext cx="8229600" cy="4800600"/>
          </a:xfrm>
        </p:spPr>
        <p:txBody>
          <a:bodyPr>
            <a:noAutofit/>
          </a:bodyPr>
          <a:lstStyle/>
          <a:p>
            <a:r>
              <a:rPr lang="en-US" sz="1900" b="1" dirty="0" smtClean="0">
                <a:solidFill>
                  <a:srgbClr val="002060"/>
                </a:solidFill>
              </a:rPr>
              <a:t>Information resource appropriation:</a:t>
            </a:r>
          </a:p>
          <a:p>
            <a:pPr lvl="1"/>
            <a:r>
              <a:rPr lang="en-US" sz="1900" dirty="0" smtClean="0"/>
              <a:t>Determining where a resource’s value lies and how it can be improved in a firm’s favor.</a:t>
            </a:r>
          </a:p>
          <a:p>
            <a:pPr lvl="1"/>
            <a:r>
              <a:rPr lang="en-US" sz="1900" dirty="0" smtClean="0"/>
              <a:t>The attributes of information resources that impact the value make it possible to create and sustain competitive advantage (i.e. Zara).</a:t>
            </a:r>
          </a:p>
          <a:p>
            <a:r>
              <a:rPr lang="en-US" sz="1900" b="1" dirty="0" smtClean="0">
                <a:solidFill>
                  <a:srgbClr val="002060"/>
                </a:solidFill>
              </a:rPr>
              <a:t>Information resource distribution across firms: </a:t>
            </a:r>
          </a:p>
          <a:p>
            <a:pPr lvl="1"/>
            <a:r>
              <a:rPr lang="en-US" sz="1900" dirty="0" smtClean="0"/>
              <a:t>Early adopters may experience a competitive advantage from using an information resource.</a:t>
            </a:r>
          </a:p>
          <a:p>
            <a:pPr lvl="1"/>
            <a:r>
              <a:rPr lang="en-US" sz="1900" dirty="0" smtClean="0"/>
              <a:t>The experience gained may lead to inequities between firms.</a:t>
            </a:r>
          </a:p>
          <a:p>
            <a:pPr lvl="1"/>
            <a:r>
              <a:rPr lang="en-US" sz="1900" dirty="0" smtClean="0"/>
              <a:t>Different experiences with a resource creates value, and a create strategic advantage.</a:t>
            </a:r>
            <a:endParaRPr lang="en-US" sz="19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7924800" cy="914400"/>
          </a:xfrm>
        </p:spPr>
        <p:txBody>
          <a:bodyPr>
            <a:noAutofit/>
          </a:bodyPr>
          <a:lstStyle/>
          <a:p>
            <a:r>
              <a:rPr lang="en-US" b="1" dirty="0" smtClean="0">
                <a:solidFill>
                  <a:srgbClr val="0036A2"/>
                </a:solidFill>
              </a:rPr>
              <a:t>Advantages of Information Resource</a:t>
            </a:r>
            <a:br>
              <a:rPr lang="en-US" b="1" dirty="0" smtClean="0">
                <a:solidFill>
                  <a:srgbClr val="0036A2"/>
                </a:solidFill>
              </a:rPr>
            </a:br>
            <a:r>
              <a:rPr lang="en-US" b="1" dirty="0" smtClean="0">
                <a:solidFill>
                  <a:srgbClr val="0036A2"/>
                </a:solidFill>
              </a:rPr>
              <a:t> (Cont.)</a:t>
            </a:r>
            <a:endParaRPr lang="en-US" b="1" dirty="0"/>
          </a:p>
        </p:txBody>
      </p:sp>
      <p:sp>
        <p:nvSpPr>
          <p:cNvPr id="3" name="Content Placeholder 2"/>
          <p:cNvSpPr>
            <a:spLocks noGrp="1"/>
          </p:cNvSpPr>
          <p:nvPr>
            <p:ph idx="1"/>
          </p:nvPr>
        </p:nvSpPr>
        <p:spPr/>
        <p:txBody>
          <a:bodyPr>
            <a:normAutofit/>
          </a:bodyPr>
          <a:lstStyle/>
          <a:p>
            <a:pPr lvl="1"/>
            <a:r>
              <a:rPr lang="en-US" dirty="0" smtClean="0"/>
              <a:t>The value of information mushrooms under conditions of information asymmetries. </a:t>
            </a:r>
          </a:p>
          <a:p>
            <a:pPr lvl="1"/>
            <a:r>
              <a:rPr lang="en-US" dirty="0" smtClean="0"/>
              <a:t>Possessor of information may use it against, or sell it to, companies or individuals who are not otherwise able to access the information.</a:t>
            </a:r>
          </a:p>
          <a:p>
            <a:r>
              <a:rPr lang="en-US" b="1" dirty="0" smtClean="0">
                <a:solidFill>
                  <a:srgbClr val="002060"/>
                </a:solidFill>
              </a:rPr>
              <a:t>Mobility of Information resource:</a:t>
            </a:r>
          </a:p>
          <a:p>
            <a:pPr lvl="1"/>
            <a:r>
              <a:rPr lang="en-US" dirty="0" smtClean="0"/>
              <a:t>Reliance on the individual skills of IT professional</a:t>
            </a:r>
          </a:p>
          <a:p>
            <a:pPr lvl="1"/>
            <a:r>
              <a:rPr lang="en-US" dirty="0" smtClean="0"/>
              <a:t>Risky as key individuals will leave the firm, taking their experience with them.</a:t>
            </a:r>
          </a:p>
          <a:p>
            <a:pPr lvl="1"/>
            <a:r>
              <a:rPr lang="en-US" dirty="0" smtClean="0"/>
              <a:t>Development of unique knowledge-sharing processes, and creation of an organizational memory.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543800" cy="914400"/>
          </a:xfrm>
        </p:spPr>
        <p:txBody>
          <a:bodyPr>
            <a:noAutofit/>
          </a:bodyPr>
          <a:lstStyle/>
          <a:p>
            <a:r>
              <a:rPr lang="en-US" b="1" dirty="0" smtClean="0">
                <a:solidFill>
                  <a:srgbClr val="0036A2"/>
                </a:solidFill>
              </a:rPr>
              <a:t>Advantages of Information Resource </a:t>
            </a:r>
            <a:br>
              <a:rPr lang="en-US" b="1" dirty="0" smtClean="0">
                <a:solidFill>
                  <a:srgbClr val="0036A2"/>
                </a:solidFill>
              </a:rPr>
            </a:br>
            <a:r>
              <a:rPr lang="en-US" b="1" dirty="0" smtClean="0">
                <a:solidFill>
                  <a:srgbClr val="0036A2"/>
                </a:solidFill>
              </a:rPr>
              <a:t>(Cont.)</a:t>
            </a:r>
          </a:p>
        </p:txBody>
      </p:sp>
      <p:sp>
        <p:nvSpPr>
          <p:cNvPr id="3" name="Content Placeholder 2"/>
          <p:cNvSpPr>
            <a:spLocks noGrp="1"/>
          </p:cNvSpPr>
          <p:nvPr>
            <p:ph idx="1"/>
          </p:nvPr>
        </p:nvSpPr>
        <p:spPr/>
        <p:txBody>
          <a:bodyPr>
            <a:noAutofit/>
          </a:bodyPr>
          <a:lstStyle/>
          <a:p>
            <a:r>
              <a:rPr lang="en-US" dirty="0" smtClean="0"/>
              <a:t>Capturing of lessons learned from all team members after the completion of each project.</a:t>
            </a:r>
          </a:p>
          <a:p>
            <a:r>
              <a:rPr lang="en-US" dirty="0" smtClean="0"/>
              <a:t>Using social technologies to record interactions and activity streams.</a:t>
            </a:r>
          </a:p>
          <a:p>
            <a:r>
              <a:rPr lang="en-US" dirty="0" smtClean="0"/>
              <a:t>Information resource become </a:t>
            </a:r>
            <a:r>
              <a:rPr lang="en-US" b="1" dirty="0" smtClean="0">
                <a:solidFill>
                  <a:srgbClr val="002060"/>
                </a:solidFill>
              </a:rPr>
              <a:t>obsolete:</a:t>
            </a:r>
          </a:p>
          <a:p>
            <a:pPr lvl="1"/>
            <a:r>
              <a:rPr lang="en-US" dirty="0" smtClean="0"/>
              <a:t>Information resources lose value over time.</a:t>
            </a:r>
          </a:p>
          <a:p>
            <a:r>
              <a:rPr lang="en-US" dirty="0" smtClean="0"/>
              <a:t>Understanding the nature of the information resources at hand is a prerequisite to using them effectively.</a:t>
            </a:r>
          </a:p>
          <a:p>
            <a:r>
              <a:rPr lang="en-US" dirty="0" smtClean="0"/>
              <a:t>Aligning IS strategy with business strategy enables the general manager maximizes its profit potential.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Information Resources Strategy</a:t>
            </a:r>
            <a:endParaRPr lang="en-US" b="1" dirty="0">
              <a:solidFill>
                <a:srgbClr val="0036A2"/>
              </a:solidFill>
            </a:endParaRPr>
          </a:p>
        </p:txBody>
      </p:sp>
      <p:sp>
        <p:nvSpPr>
          <p:cNvPr id="3" name="Content Placeholder 2"/>
          <p:cNvSpPr>
            <a:spLocks noGrp="1"/>
          </p:cNvSpPr>
          <p:nvPr>
            <p:ph idx="1"/>
          </p:nvPr>
        </p:nvSpPr>
        <p:spPr/>
        <p:txBody>
          <a:bodyPr>
            <a:normAutofit/>
          </a:bodyPr>
          <a:lstStyle/>
          <a:p>
            <a:r>
              <a:rPr lang="en-US" sz="1900" dirty="0" smtClean="0"/>
              <a:t>Managers confront elements that influence the competitive environment.</a:t>
            </a:r>
          </a:p>
          <a:p>
            <a:r>
              <a:rPr lang="en-US" sz="1900" dirty="0" smtClean="0"/>
              <a:t>Slim tolerance for error.</a:t>
            </a:r>
          </a:p>
          <a:p>
            <a:r>
              <a:rPr lang="en-US" sz="1900" dirty="0" smtClean="0"/>
              <a:t>Managers must take multiple view of the strategic landscape:</a:t>
            </a:r>
          </a:p>
          <a:p>
            <a:pPr marL="571500" indent="-457200"/>
            <a:r>
              <a:rPr lang="en-US" sz="1900" dirty="0" smtClean="0"/>
              <a:t>First view - Porter’s five competitive forces model.</a:t>
            </a:r>
          </a:p>
          <a:p>
            <a:pPr marL="571500" indent="-457200"/>
            <a:r>
              <a:rPr lang="en-US" sz="1900" dirty="0" smtClean="0"/>
              <a:t>Second view - Porter’s value chain.</a:t>
            </a:r>
          </a:p>
          <a:p>
            <a:pPr marL="571500" indent="-457200"/>
            <a:r>
              <a:rPr lang="en-US" sz="1900" dirty="0" smtClean="0"/>
              <a:t>Third view – focuses on the types of IS resources needed to gain competitive advantage.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6A2"/>
                </a:solidFill>
              </a:rPr>
              <a:t>Learning Objectives</a:t>
            </a:r>
            <a:endParaRPr lang="en-US" b="1" dirty="0"/>
          </a:p>
        </p:txBody>
      </p:sp>
      <p:sp>
        <p:nvSpPr>
          <p:cNvPr id="5" name="Content Placeholder 4"/>
          <p:cNvSpPr>
            <a:spLocks noGrp="1"/>
          </p:cNvSpPr>
          <p:nvPr>
            <p:ph idx="1"/>
          </p:nvPr>
        </p:nvSpPr>
        <p:spPr/>
        <p:txBody>
          <a:bodyPr/>
          <a:lstStyle/>
          <a:p>
            <a:pPr marL="347472" indent="-347472">
              <a:spcBef>
                <a:spcPts val="576"/>
              </a:spcBef>
            </a:pPr>
            <a:r>
              <a:rPr lang="en-US" dirty="0" smtClean="0"/>
              <a:t>List the identifying factors of the eras of information usage.</a:t>
            </a:r>
          </a:p>
          <a:p>
            <a:pPr marL="347472" indent="-347472">
              <a:spcBef>
                <a:spcPts val="576"/>
              </a:spcBef>
            </a:pPr>
            <a:r>
              <a:rPr lang="en-US" dirty="0" smtClean="0"/>
              <a:t>Know what makes an information resource valuable.</a:t>
            </a:r>
          </a:p>
          <a:p>
            <a:pPr marL="347472" indent="-347472">
              <a:spcBef>
                <a:spcPts val="576"/>
              </a:spcBef>
            </a:pPr>
            <a:r>
              <a:rPr lang="en-US" dirty="0" smtClean="0"/>
              <a:t>Explain how information resources are used strategically in context of the 5-forces model.</a:t>
            </a:r>
          </a:p>
          <a:p>
            <a:pPr marL="347472" indent="-347472">
              <a:spcBef>
                <a:spcPts val="576"/>
              </a:spcBef>
            </a:pPr>
            <a:r>
              <a:rPr lang="en-US" dirty="0" smtClean="0"/>
              <a:t>Understand how information resources can be used to alter the value chain.</a:t>
            </a:r>
          </a:p>
          <a:p>
            <a:pPr marL="347472" indent="-347472">
              <a:spcBef>
                <a:spcPts val="576"/>
              </a:spcBef>
            </a:pPr>
            <a:r>
              <a:rPr lang="en-US" dirty="0" smtClean="0"/>
              <a:t>Explain the importance of strategic alliances.</a:t>
            </a:r>
          </a:p>
          <a:p>
            <a:pPr marL="347472" indent="-347472">
              <a:spcBef>
                <a:spcPts val="576"/>
              </a:spcBef>
            </a:pPr>
            <a:r>
              <a:rPr lang="en-US" dirty="0" smtClean="0"/>
              <a:t>Know the risks of information resources.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Autofit/>
          </a:bodyPr>
          <a:lstStyle/>
          <a:p>
            <a:r>
              <a:rPr lang="en-US" sz="2500" b="1" dirty="0" smtClean="0">
                <a:solidFill>
                  <a:srgbClr val="0036A2"/>
                </a:solidFill>
              </a:rPr>
              <a:t>Using Information Resources to  Influence Competitive Forces</a:t>
            </a:r>
          </a:p>
        </p:txBody>
      </p:sp>
      <p:sp>
        <p:nvSpPr>
          <p:cNvPr id="16389" name="Rectangle 3"/>
          <p:cNvSpPr>
            <a:spLocks noGrp="1" noChangeArrowheads="1"/>
          </p:cNvSpPr>
          <p:nvPr>
            <p:ph type="body" idx="1"/>
          </p:nvPr>
        </p:nvSpPr>
        <p:spPr>
          <a:xfrm>
            <a:off x="457200" y="1905000"/>
            <a:ext cx="8229600" cy="4191000"/>
          </a:xfrm>
        </p:spPr>
        <p:txBody>
          <a:bodyPr>
            <a:normAutofit/>
          </a:bodyPr>
          <a:lstStyle/>
          <a:p>
            <a:pPr marL="609600" indent="-609600">
              <a:lnSpc>
                <a:spcPct val="80000"/>
              </a:lnSpc>
            </a:pPr>
            <a:r>
              <a:rPr lang="en-US" dirty="0" smtClean="0"/>
              <a:t>Porter’s five forces model show the major forces that shape the competitive environment of the firm (figure 2.3 and 2.4). </a:t>
            </a:r>
            <a:br>
              <a:rPr lang="en-US" dirty="0" smtClean="0"/>
            </a:br>
            <a:endParaRPr lang="en-US" dirty="0" smtClean="0"/>
          </a:p>
          <a:p>
            <a:pPr marL="990600" lvl="1" indent="-533400">
              <a:lnSpc>
                <a:spcPct val="100000"/>
              </a:lnSpc>
              <a:buFontTx/>
              <a:buAutoNum type="arabicPeriod"/>
            </a:pPr>
            <a:r>
              <a:rPr lang="en-US" sz="2000" b="1" dirty="0" smtClean="0">
                <a:solidFill>
                  <a:srgbClr val="002060"/>
                </a:solidFill>
              </a:rPr>
              <a:t>Threat of New Entrants:</a:t>
            </a:r>
            <a:r>
              <a:rPr lang="en-US" sz="2000" dirty="0" smtClean="0"/>
              <a:t> new firms that may enter a companies market.</a:t>
            </a:r>
          </a:p>
          <a:p>
            <a:pPr marL="990600" lvl="1" indent="-533400">
              <a:lnSpc>
                <a:spcPct val="100000"/>
              </a:lnSpc>
              <a:buFontTx/>
              <a:buAutoNum type="arabicPeriod"/>
            </a:pPr>
            <a:r>
              <a:rPr lang="en-US" sz="2000" b="1" dirty="0" smtClean="0">
                <a:solidFill>
                  <a:srgbClr val="002060"/>
                </a:solidFill>
              </a:rPr>
              <a:t>Bargaining Power of Buyers:</a:t>
            </a:r>
            <a:r>
              <a:rPr lang="en-US" sz="2000" dirty="0" smtClean="0"/>
              <a:t> the ability of buyers to use their market power to decrease a firm’s competitive position </a:t>
            </a:r>
          </a:p>
          <a:p>
            <a:pPr marL="990600" lvl="1" indent="-533400">
              <a:lnSpc>
                <a:spcPct val="100000"/>
              </a:lnSpc>
              <a:buFontTx/>
              <a:buAutoNum type="arabicPeriod"/>
            </a:pPr>
            <a:r>
              <a:rPr lang="en-US" sz="2000" b="1" dirty="0" smtClean="0">
                <a:solidFill>
                  <a:srgbClr val="002060"/>
                </a:solidFill>
              </a:rPr>
              <a:t>Bargaining Power of Suppliers: </a:t>
            </a:r>
            <a:r>
              <a:rPr lang="en-US" sz="2000" dirty="0" smtClean="0"/>
              <a:t>the ability suppliers of the inputs of a product or service to lower a firm’s competitive position </a:t>
            </a:r>
          </a:p>
          <a:p>
            <a:pPr marL="990600" lvl="1" indent="-533400">
              <a:lnSpc>
                <a:spcPct val="100000"/>
              </a:lnSpc>
              <a:buFontTx/>
              <a:buAutoNum type="arabicPeriod"/>
            </a:pPr>
            <a:r>
              <a:rPr lang="en-US" sz="2000" b="1" dirty="0" smtClean="0">
                <a:solidFill>
                  <a:srgbClr val="002060"/>
                </a:solidFill>
              </a:rPr>
              <a:t>Threat of Substitutes:</a:t>
            </a:r>
            <a:r>
              <a:rPr lang="en-US" sz="2000" dirty="0" smtClean="0"/>
              <a:t> providers of equivalent or superior alternative products</a:t>
            </a:r>
          </a:p>
          <a:p>
            <a:pPr marL="990600" lvl="1" indent="-533400">
              <a:lnSpc>
                <a:spcPct val="100000"/>
              </a:lnSpc>
              <a:buFontTx/>
              <a:buAutoNum type="arabicPeriod"/>
            </a:pPr>
            <a:r>
              <a:rPr lang="en-US" sz="2000" b="1" dirty="0" smtClean="0">
                <a:solidFill>
                  <a:srgbClr val="002060"/>
                </a:solidFill>
              </a:rPr>
              <a:t>Industry Competitors:</a:t>
            </a:r>
            <a:r>
              <a:rPr lang="en-US" sz="2000" dirty="0" smtClean="0"/>
              <a:t> current competitors for the same product.</a:t>
            </a:r>
            <a:endParaRPr lang="en-US" dirty="0" smtClean="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06135" y="1752599"/>
            <a:ext cx="7394865" cy="4856307"/>
          </a:xfrm>
          <a:prstGeom prst="rect">
            <a:avLst/>
          </a:prstGeom>
          <a:noFill/>
          <a:ln w="9525">
            <a:noFill/>
            <a:miter lim="800000"/>
            <a:headEnd/>
            <a:tailEnd/>
          </a:ln>
          <a:effectLst/>
        </p:spPr>
      </p:pic>
      <p:sp>
        <p:nvSpPr>
          <p:cNvPr id="7" name="Text Box 5"/>
          <p:cNvSpPr txBox="1">
            <a:spLocks noChangeArrowheads="1"/>
          </p:cNvSpPr>
          <p:nvPr/>
        </p:nvSpPr>
        <p:spPr bwMode="auto">
          <a:xfrm>
            <a:off x="762000" y="914400"/>
            <a:ext cx="6705600" cy="646331"/>
          </a:xfrm>
          <a:prstGeom prst="rect">
            <a:avLst/>
          </a:prstGeom>
          <a:noFill/>
          <a:ln w="9525" algn="ctr">
            <a:solidFill>
              <a:schemeClr val="tx1"/>
            </a:solidFill>
            <a:miter lim="800000"/>
            <a:headEnd/>
            <a:tailEnd/>
          </a:ln>
        </p:spPr>
        <p:txBody>
          <a:bodyPr wrap="square">
            <a:spAutoFit/>
          </a:bodyPr>
          <a:lstStyle/>
          <a:p>
            <a:r>
              <a:rPr lang="en-US" dirty="0"/>
              <a:t>Figure 2.3  Five competitive forces with </a:t>
            </a:r>
            <a:r>
              <a:rPr lang="en-US" dirty="0" smtClean="0"/>
              <a:t>potential strategic </a:t>
            </a:r>
            <a:r>
              <a:rPr lang="en-US" dirty="0"/>
              <a:t>use </a:t>
            </a:r>
            <a:r>
              <a:rPr lang="en-US" dirty="0" smtClean="0"/>
              <a:t>of information </a:t>
            </a:r>
            <a:r>
              <a:rPr lang="en-US" dirty="0"/>
              <a:t>resources.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110" name="Group 174"/>
          <p:cNvGraphicFramePr>
            <a:graphicFrameLocks noGrp="1"/>
          </p:cNvGraphicFramePr>
          <p:nvPr>
            <p:ph sz="half" idx="2"/>
          </p:nvPr>
        </p:nvGraphicFramePr>
        <p:xfrm>
          <a:off x="457200" y="1066800"/>
          <a:ext cx="8534400" cy="5539393"/>
        </p:xfrm>
        <a:graphic>
          <a:graphicData uri="http://schemas.openxmlformats.org/drawingml/2006/table">
            <a:tbl>
              <a:tblPr>
                <a:tableStyleId>{C4B1156A-380E-4F78-BDF5-A606A8083BF9}</a:tableStyleId>
              </a:tblPr>
              <a:tblGrid>
                <a:gridCol w="1871578"/>
                <a:gridCol w="6662822"/>
              </a:tblGrid>
              <a:tr h="3750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smtClean="0">
                          <a:ln>
                            <a:noFill/>
                          </a:ln>
                          <a:solidFill>
                            <a:schemeClr val="bg1"/>
                          </a:solidFill>
                          <a:effectLst/>
                        </a:rPr>
                        <a:t>Competitive Force</a:t>
                      </a:r>
                      <a:endParaRPr kumimoji="0" lang="en-US" sz="1600" b="1" i="0" u="none" strike="noStrike" cap="none" normalizeH="0" baseline="0" dirty="0" smtClean="0">
                        <a:ln>
                          <a:noFill/>
                        </a:ln>
                        <a:solidFill>
                          <a:schemeClr val="bg1"/>
                        </a:solidFill>
                        <a:effectLst/>
                        <a:latin typeface="Arial" charset="0"/>
                      </a:endParaRPr>
                    </a:p>
                  </a:txBody>
                  <a:tcPr horzOverflow="overflow">
                    <a:solidFill>
                      <a:schemeClr val="accent5">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smtClean="0">
                          <a:ln>
                            <a:noFill/>
                          </a:ln>
                          <a:solidFill>
                            <a:schemeClr val="bg1"/>
                          </a:solidFill>
                          <a:effectLst/>
                        </a:rPr>
                        <a:t>IT Influence on Competitive Force</a:t>
                      </a:r>
                      <a:endParaRPr kumimoji="0" lang="en-US" sz="1600" b="1" i="0" u="none" strike="noStrike" cap="none" normalizeH="0" baseline="0" dirty="0" smtClean="0">
                        <a:ln>
                          <a:noFill/>
                        </a:ln>
                        <a:solidFill>
                          <a:schemeClr val="bg1"/>
                        </a:solidFill>
                        <a:effectLst/>
                        <a:latin typeface="Arial" charset="0"/>
                      </a:endParaRPr>
                    </a:p>
                  </a:txBody>
                  <a:tcPr horzOverflow="overflow">
                    <a:solidFill>
                      <a:schemeClr val="accent5">
                        <a:lumMod val="50000"/>
                      </a:schemeClr>
                    </a:solidFill>
                  </a:tcPr>
                </a:tc>
              </a:tr>
              <a:tr h="859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effectLst/>
                        </a:rPr>
                        <a:t>Threat of New Entrants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horzOverflow="overflow">
                    <a:noFill/>
                  </a:tcPr>
                </a:tc>
                <a:tc>
                  <a:txBody>
                    <a:bodyPr/>
                    <a:lstStyle/>
                    <a:p>
                      <a:pPr marL="0" marR="0" indent="0" algn="l" hangingPunct="0">
                        <a:lnSpc>
                          <a:spcPct val="100000"/>
                        </a:lnSpc>
                        <a:spcBef>
                          <a:spcPts val="0"/>
                        </a:spcBef>
                        <a:spcAft>
                          <a:spcPts val="0"/>
                        </a:spcAft>
                      </a:pPr>
                      <a:r>
                        <a:rPr lang="en-US" sz="1200" dirty="0"/>
                        <a:t>Zara’s IT supports its tightly-knit group of designers, market specialists, production managers and production planners. New entrants are unlikely to provide IT to support relationships that have been built over time. Further it has a rich information repository about </a:t>
                      </a:r>
                      <a:r>
                        <a:rPr lang="en-US" sz="1200" dirty="0" smtClean="0"/>
                        <a:t>customers </a:t>
                      </a:r>
                      <a:r>
                        <a:rPr lang="en-US" sz="1200" dirty="0"/>
                        <a:t>that would be hard to replicate.</a:t>
                      </a:r>
                      <a:endParaRPr lang="en-US" sz="1200" dirty="0">
                        <a:latin typeface="New Caledonia"/>
                        <a:ea typeface="Times New Roman"/>
                        <a:cs typeface="Times New Roman"/>
                      </a:endParaRPr>
                    </a:p>
                  </a:txBody>
                  <a:tcPr marL="68580" marR="68580" marT="0" marB="0">
                    <a:noFill/>
                  </a:tcPr>
                </a:tc>
              </a:tr>
              <a:tr h="13123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effectLst/>
                        </a:rPr>
                        <a:t>Bargaining Power of Buyers</a:t>
                      </a:r>
                      <a:endParaRPr kumimoji="0" lang="en-US" sz="1400" b="1" i="0" u="none" strike="noStrike" cap="none" normalizeH="0" baseline="0" dirty="0" smtClean="0">
                        <a:ln>
                          <a:noFill/>
                        </a:ln>
                        <a:solidFill>
                          <a:schemeClr val="tx1"/>
                        </a:solidFill>
                        <a:effectLst/>
                        <a:latin typeface="Arial" charset="0"/>
                      </a:endParaRPr>
                    </a:p>
                  </a:txBody>
                  <a:tcPr horzOverflow="overflow">
                    <a:noFill/>
                  </a:tcPr>
                </a:tc>
                <a:tc>
                  <a:txBody>
                    <a:bodyPr/>
                    <a:lstStyle/>
                    <a:p>
                      <a:pPr marL="0" marR="0" indent="0" algn="l" hangingPunct="0">
                        <a:lnSpc>
                          <a:spcPct val="100000"/>
                        </a:lnSpc>
                        <a:spcBef>
                          <a:spcPts val="0"/>
                        </a:spcBef>
                        <a:spcAft>
                          <a:spcPts val="0"/>
                        </a:spcAft>
                      </a:pPr>
                      <a:r>
                        <a:rPr lang="en-US" sz="1200" dirty="0"/>
                        <a:t>With its constant </a:t>
                      </a:r>
                      <a:r>
                        <a:rPr lang="en-US" sz="1200" dirty="0" smtClean="0"/>
                        <a:t>infusion </a:t>
                      </a:r>
                      <a:r>
                        <a:rPr lang="en-US" sz="1200" dirty="0"/>
                        <a:t>of new products, buyers are drawn to Zara stores. Zara boasts more than 11,000 new designs a year, whereas competitors typically offer only 2,000 – 4,000.  Further, </a:t>
                      </a:r>
                      <a:r>
                        <a:rPr lang="en-US" sz="1200" dirty="0" smtClean="0"/>
                        <a:t>because </a:t>
                      </a:r>
                      <a:r>
                        <a:rPr lang="en-US" sz="1200" dirty="0"/>
                        <a:t>of the low inventory that the Zara stores stock, the regulars buy products they like when they see them </a:t>
                      </a:r>
                      <a:r>
                        <a:rPr lang="en-US" sz="1200" dirty="0" smtClean="0"/>
                        <a:t>because </a:t>
                      </a:r>
                      <a:r>
                        <a:rPr lang="en-US" sz="1200" dirty="0"/>
                        <a:t>they are likely to be gone the next time they visit the store. More recently Zara has employed laser technology to measure 10,000 women volunteers so that it can add the measurements of ‘real’ </a:t>
                      </a:r>
                      <a:r>
                        <a:rPr lang="en-US" sz="1200" dirty="0" smtClean="0"/>
                        <a:t>customers </a:t>
                      </a:r>
                      <a:r>
                        <a:rPr lang="en-US" sz="1200" dirty="0"/>
                        <a:t>into its information repositories.  This means that </a:t>
                      </a:r>
                      <a:r>
                        <a:rPr lang="en-US" sz="1200" dirty="0" smtClean="0"/>
                        <a:t>the </a:t>
                      </a:r>
                      <a:r>
                        <a:rPr lang="en-US" sz="1200" dirty="0"/>
                        <a:t>new products will be more likely to fit Zara </a:t>
                      </a:r>
                      <a:r>
                        <a:rPr lang="en-US" sz="1200" dirty="0" smtClean="0"/>
                        <a:t>customers</a:t>
                      </a:r>
                      <a:r>
                        <a:rPr lang="en-US" sz="1200" dirty="0"/>
                        <a:t>.</a:t>
                      </a:r>
                      <a:endParaRPr lang="en-US" sz="1200" dirty="0">
                        <a:latin typeface="New Caledonia"/>
                        <a:ea typeface="Times New Roman"/>
                        <a:cs typeface="Times New Roman"/>
                      </a:endParaRPr>
                    </a:p>
                  </a:txBody>
                  <a:tcPr marL="68580" marR="68580" marT="0" marB="0">
                    <a:noFill/>
                  </a:tcPr>
                </a:tc>
              </a:tr>
              <a:tr h="11248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effectLst/>
                        </a:rPr>
                        <a:t>Bargaining Power of Suppliers</a:t>
                      </a:r>
                      <a:endParaRPr kumimoji="0" lang="en-US" sz="1400" b="1" i="0" u="none" strike="noStrike" cap="none" normalizeH="0" baseline="0" dirty="0" smtClean="0">
                        <a:ln>
                          <a:noFill/>
                        </a:ln>
                        <a:solidFill>
                          <a:schemeClr val="tx1"/>
                        </a:solidFill>
                        <a:effectLst/>
                        <a:latin typeface="Arial" charset="0"/>
                      </a:endParaRPr>
                    </a:p>
                  </a:txBody>
                  <a:tcPr horzOverflow="overflow">
                    <a:noFill/>
                  </a:tcPr>
                </a:tc>
                <a:tc>
                  <a:txBody>
                    <a:bodyPr/>
                    <a:lstStyle/>
                    <a:p>
                      <a:pPr marL="0" marR="0" indent="0" algn="l" hangingPunct="0">
                        <a:lnSpc>
                          <a:spcPct val="100000"/>
                        </a:lnSpc>
                        <a:spcBef>
                          <a:spcPts val="0"/>
                        </a:spcBef>
                        <a:spcAft>
                          <a:spcPts val="0"/>
                        </a:spcAft>
                      </a:pPr>
                      <a:r>
                        <a:rPr lang="en-US" sz="1200" dirty="0"/>
                        <a:t>Its computer-controlled cutting machine cuts up to 1000 layers at a time.  It then sends the cut materials to suppliers who sew the pieces together.  The suppliers’ work is relatively simple and many suppliers can do the sewing. </a:t>
                      </a:r>
                      <a:r>
                        <a:rPr lang="en-US" sz="1200" dirty="0" smtClean="0"/>
                        <a:t>Thus, </a:t>
                      </a:r>
                      <a:r>
                        <a:rPr lang="en-US" sz="1200" dirty="0"/>
                        <a:t>the pool of suppliers is expanded and Zara has greater flexibility in choosing the sewing companies. Further, </a:t>
                      </a:r>
                      <a:r>
                        <a:rPr lang="en-US" sz="1200" dirty="0" smtClean="0"/>
                        <a:t>because </a:t>
                      </a:r>
                      <a:r>
                        <a:rPr lang="en-US" sz="1200" dirty="0"/>
                        <a:t>Zara dyes 50% of the fabric in its plant, it is less dependent on suppliers and can respond more quickly to mid-season changes in </a:t>
                      </a:r>
                      <a:r>
                        <a:rPr lang="en-US" sz="1200" dirty="0" smtClean="0"/>
                        <a:t>customer </a:t>
                      </a:r>
                      <a:r>
                        <a:rPr lang="en-US" sz="1200" dirty="0"/>
                        <a:t>color preferences. </a:t>
                      </a:r>
                      <a:endParaRPr lang="en-US" sz="1200" dirty="0">
                        <a:latin typeface="New Caledonia"/>
                        <a:ea typeface="Times New Roman"/>
                        <a:cs typeface="Times New Roman"/>
                      </a:endParaRPr>
                    </a:p>
                  </a:txBody>
                  <a:tcPr marL="68580" marR="68580" marT="0" marB="0">
                    <a:noFill/>
                  </a:tcPr>
                </a:tc>
              </a:tr>
              <a:tr h="1095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effectLst/>
                        </a:rPr>
                        <a:t>Threat of Substitute Products</a:t>
                      </a:r>
                      <a:endParaRPr kumimoji="0" lang="en-US" sz="1400" b="1" i="0" u="none" strike="noStrike" cap="none" normalizeH="0" baseline="0" dirty="0" smtClean="0">
                        <a:ln>
                          <a:noFill/>
                        </a:ln>
                        <a:solidFill>
                          <a:schemeClr val="tx1"/>
                        </a:solidFill>
                        <a:effectLst/>
                        <a:latin typeface="Arial" charset="0"/>
                      </a:endParaRPr>
                    </a:p>
                  </a:txBody>
                  <a:tcPr horzOverflow="overflow">
                    <a:noFill/>
                  </a:tcPr>
                </a:tc>
                <a:tc>
                  <a:txBody>
                    <a:bodyPr/>
                    <a:lstStyle/>
                    <a:p>
                      <a:pPr marL="0" marR="0" indent="0" algn="l" hangingPunct="0">
                        <a:lnSpc>
                          <a:spcPct val="100000"/>
                        </a:lnSpc>
                        <a:spcBef>
                          <a:spcPts val="0"/>
                        </a:spcBef>
                        <a:spcAft>
                          <a:spcPts val="0"/>
                        </a:spcAft>
                      </a:pPr>
                      <a:r>
                        <a:rPr lang="en-US" sz="1200" dirty="0" smtClean="0"/>
                        <a:t>Industry </a:t>
                      </a:r>
                      <a:r>
                        <a:rPr lang="en-US" sz="1200" dirty="0"/>
                        <a:t>competitors long marketed the desire of durable, classic lines. Zara </a:t>
                      </a:r>
                      <a:r>
                        <a:rPr lang="en-US" sz="1200" dirty="0" smtClean="0"/>
                        <a:t>forces </a:t>
                      </a:r>
                      <a:r>
                        <a:rPr lang="en-US" sz="1200" dirty="0"/>
                        <a:t>on meeting </a:t>
                      </a:r>
                      <a:r>
                        <a:rPr lang="en-US" sz="1200" dirty="0" smtClean="0"/>
                        <a:t>customer </a:t>
                      </a:r>
                      <a:r>
                        <a:rPr lang="en-US" sz="1200" dirty="0"/>
                        <a:t>preferences for trendy, low-cost fashion. It has the highest sales per square foot of any of its competitors. It does so with virtually no advertising and only 10% of stock is unsold.  It keeps its inventory levels very low and offers new products at an amazing pace for the </a:t>
                      </a:r>
                      <a:r>
                        <a:rPr lang="en-US" sz="1200" dirty="0" smtClean="0"/>
                        <a:t>industry </a:t>
                      </a:r>
                      <a:r>
                        <a:rPr lang="en-US" sz="1200" dirty="0"/>
                        <a:t>(i.e., 15 days from idea to shelves).  Zara has extremely efficient manufacturing and distribution operations.</a:t>
                      </a:r>
                      <a:endParaRPr lang="en-US" sz="1200" dirty="0">
                        <a:latin typeface="New Caledonia"/>
                        <a:ea typeface="Times New Roman"/>
                        <a:cs typeface="Times New Roman"/>
                      </a:endParaRPr>
                    </a:p>
                  </a:txBody>
                  <a:tcPr marL="68580" marR="68580" marT="0" marB="0">
                    <a:noFill/>
                  </a:tcPr>
                </a:tc>
              </a:tr>
              <a:tr h="5664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effectLst/>
                        </a:rPr>
                        <a:t>Industrial Competitors</a:t>
                      </a:r>
                      <a:endParaRPr kumimoji="0" lang="en-US" sz="1400" b="1" i="0" u="none" strike="noStrike" cap="none" normalizeH="0" baseline="0" dirty="0" smtClean="0">
                        <a:ln>
                          <a:noFill/>
                        </a:ln>
                        <a:solidFill>
                          <a:schemeClr val="tx1"/>
                        </a:solidFill>
                        <a:effectLst/>
                        <a:latin typeface="Arial" charset="0"/>
                      </a:endParaRPr>
                    </a:p>
                  </a:txBody>
                  <a:tcPr horzOverflow="overflow">
                    <a:noFill/>
                  </a:tcPr>
                </a:tc>
                <a:tc>
                  <a:txBody>
                    <a:bodyPr/>
                    <a:lstStyle/>
                    <a:p>
                      <a:pPr marL="0" marR="0" indent="0" algn="l" hangingPunct="0">
                        <a:lnSpc>
                          <a:spcPct val="100000"/>
                        </a:lnSpc>
                        <a:spcBef>
                          <a:spcPts val="0"/>
                        </a:spcBef>
                        <a:spcAft>
                          <a:spcPts val="0"/>
                        </a:spcAft>
                      </a:pPr>
                      <a:r>
                        <a:rPr lang="en-US" sz="1200" dirty="0"/>
                        <a:t>Zara offers extremely fashionable lines that are only expected to last for approximately 10 wears.  It offers trendy, appealing apparel at a hard-to-beat price.</a:t>
                      </a:r>
                      <a:endParaRPr lang="en-US" sz="1200" dirty="0">
                        <a:latin typeface="New Caledonia"/>
                        <a:ea typeface="Times New Roman"/>
                        <a:cs typeface="Times New Roman"/>
                      </a:endParaRPr>
                    </a:p>
                  </a:txBody>
                  <a:tcPr marL="68580" marR="68580" marT="0" marB="0">
                    <a:noFill/>
                  </a:tcPr>
                </a:tc>
              </a:tr>
            </a:tbl>
          </a:graphicData>
        </a:graphic>
      </p:graphicFrame>
      <p:sp>
        <p:nvSpPr>
          <p:cNvPr id="19483" name="Text Box 80"/>
          <p:cNvSpPr txBox="1">
            <a:spLocks noChangeArrowheads="1"/>
          </p:cNvSpPr>
          <p:nvPr/>
        </p:nvSpPr>
        <p:spPr bwMode="auto">
          <a:xfrm>
            <a:off x="1752600" y="533400"/>
            <a:ext cx="5994400" cy="400050"/>
          </a:xfrm>
          <a:prstGeom prst="rect">
            <a:avLst/>
          </a:prstGeom>
          <a:noFill/>
          <a:ln w="9525" algn="ctr">
            <a:solidFill>
              <a:schemeClr val="tx1"/>
            </a:solidFill>
            <a:miter lim="800000"/>
            <a:headEnd/>
            <a:tailEnd/>
          </a:ln>
        </p:spPr>
        <p:txBody>
          <a:bodyPr wrap="none">
            <a:spAutoFit/>
          </a:bodyPr>
          <a:lstStyle/>
          <a:p>
            <a:r>
              <a:rPr lang="en-US" sz="1600" dirty="0"/>
              <a:t>Figure 2.4  Application of five competitive forces model for Zara</a:t>
            </a:r>
            <a:r>
              <a:rPr lang="en-US" sz="2000" dirty="0"/>
              <a:t>.</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a:bodyPr>
          <a:lstStyle/>
          <a:p>
            <a:pPr eaLnBrk="1" hangingPunct="1"/>
            <a:r>
              <a:rPr lang="en-US" b="1" dirty="0" smtClean="0">
                <a:solidFill>
                  <a:srgbClr val="0036A2"/>
                </a:solidFill>
              </a:rPr>
              <a:t>Porter’s Value Chain Model</a:t>
            </a:r>
          </a:p>
        </p:txBody>
      </p:sp>
      <p:sp>
        <p:nvSpPr>
          <p:cNvPr id="20485" name="Rectangle 3"/>
          <p:cNvSpPr>
            <a:spLocks noGrp="1" noChangeArrowheads="1"/>
          </p:cNvSpPr>
          <p:nvPr>
            <p:ph type="body" idx="1"/>
          </p:nvPr>
        </p:nvSpPr>
        <p:spPr>
          <a:xfrm>
            <a:off x="457200" y="1600200"/>
            <a:ext cx="8229600" cy="3886200"/>
          </a:xfrm>
        </p:spPr>
        <p:txBody>
          <a:bodyPr>
            <a:normAutofit/>
          </a:bodyPr>
          <a:lstStyle/>
          <a:p>
            <a:pPr eaLnBrk="1" hangingPunct="1"/>
            <a:r>
              <a:rPr lang="en-US" dirty="0" smtClean="0"/>
              <a:t>Value chain model addresses the activities that create, deliver, and support a company’s product or service (see Figure 2.5).</a:t>
            </a:r>
          </a:p>
          <a:p>
            <a:pPr eaLnBrk="1" hangingPunct="1"/>
            <a:r>
              <a:rPr lang="en-US" dirty="0" smtClean="0"/>
              <a:t>Two broad categories:</a:t>
            </a:r>
          </a:p>
          <a:p>
            <a:pPr lvl="1" eaLnBrk="1" hangingPunct="1"/>
            <a:r>
              <a:rPr lang="en-US" sz="2000" b="1" dirty="0" smtClean="0">
                <a:solidFill>
                  <a:srgbClr val="002060"/>
                </a:solidFill>
              </a:rPr>
              <a:t>Primary activities </a:t>
            </a:r>
            <a:r>
              <a:rPr lang="en-US" sz="2000" dirty="0" smtClean="0"/>
              <a:t>– relate directly to the value created in a product or service.</a:t>
            </a:r>
          </a:p>
          <a:p>
            <a:pPr lvl="1" eaLnBrk="1" hangingPunct="1"/>
            <a:r>
              <a:rPr lang="en-US" sz="2000" b="1" dirty="0" smtClean="0">
                <a:solidFill>
                  <a:srgbClr val="002060"/>
                </a:solidFill>
              </a:rPr>
              <a:t>Support activities </a:t>
            </a:r>
            <a:r>
              <a:rPr lang="en-US" sz="2000" dirty="0" smtClean="0"/>
              <a:t>– make it possible for the primary activities to exist and remain coordinated.</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02f04"/>
          <p:cNvPicPr>
            <a:picLocks noChangeAspect="1" noChangeArrowheads="1"/>
          </p:cNvPicPr>
          <p:nvPr/>
        </p:nvPicPr>
        <p:blipFill>
          <a:blip r:embed="rId3" cstate="print"/>
          <a:srcRect/>
          <a:stretch>
            <a:fillRect/>
          </a:stretch>
        </p:blipFill>
        <p:spPr bwMode="auto">
          <a:xfrm>
            <a:off x="609600" y="1371600"/>
            <a:ext cx="7924800" cy="5029200"/>
          </a:xfrm>
          <a:prstGeom prst="rect">
            <a:avLst/>
          </a:prstGeom>
          <a:noFill/>
          <a:ln w="9525">
            <a:noFill/>
            <a:miter lim="800000"/>
            <a:headEnd/>
            <a:tailEnd/>
          </a:ln>
        </p:spPr>
      </p:pic>
      <p:sp>
        <p:nvSpPr>
          <p:cNvPr id="22533" name="Text Box 5"/>
          <p:cNvSpPr txBox="1">
            <a:spLocks noChangeArrowheads="1"/>
          </p:cNvSpPr>
          <p:nvPr/>
        </p:nvSpPr>
        <p:spPr bwMode="auto">
          <a:xfrm>
            <a:off x="1752600" y="533400"/>
            <a:ext cx="3321050" cy="400050"/>
          </a:xfrm>
          <a:prstGeom prst="rect">
            <a:avLst/>
          </a:prstGeom>
          <a:noFill/>
          <a:ln w="9525" algn="ctr">
            <a:solidFill>
              <a:schemeClr val="tx1"/>
            </a:solidFill>
            <a:miter lim="800000"/>
            <a:headEnd/>
            <a:tailEnd/>
          </a:ln>
        </p:spPr>
        <p:txBody>
          <a:bodyPr wrap="none">
            <a:spAutoFit/>
          </a:bodyPr>
          <a:lstStyle/>
          <a:p>
            <a:r>
              <a:rPr lang="en-US" sz="1600" dirty="0"/>
              <a:t>Figure 2.5  Value chain of the firm</a:t>
            </a:r>
            <a:r>
              <a:rPr lang="en-US" sz="2000" dirty="0"/>
              <a:t>.</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914400"/>
            <a:ext cx="8229600" cy="1020762"/>
          </a:xfrm>
        </p:spPr>
        <p:txBody>
          <a:bodyPr>
            <a:normAutofit/>
          </a:bodyPr>
          <a:lstStyle/>
          <a:p>
            <a:r>
              <a:rPr lang="en-US" b="1" dirty="0" smtClean="0">
                <a:solidFill>
                  <a:srgbClr val="0036A2"/>
                </a:solidFill>
              </a:rPr>
              <a:t>Resources to Attain Competitive </a:t>
            </a:r>
            <a:br>
              <a:rPr lang="en-US" b="1" dirty="0" smtClean="0">
                <a:solidFill>
                  <a:srgbClr val="0036A2"/>
                </a:solidFill>
              </a:rPr>
            </a:br>
            <a:r>
              <a:rPr lang="en-US" b="1" dirty="0" smtClean="0">
                <a:solidFill>
                  <a:srgbClr val="0036A2"/>
                </a:solidFill>
              </a:rPr>
              <a:t>Advantage</a:t>
            </a:r>
          </a:p>
        </p:txBody>
      </p:sp>
      <p:sp>
        <p:nvSpPr>
          <p:cNvPr id="27651" name="Content Placeholder 4"/>
          <p:cNvSpPr>
            <a:spLocks noGrp="1"/>
          </p:cNvSpPr>
          <p:nvPr>
            <p:ph idx="1"/>
          </p:nvPr>
        </p:nvSpPr>
        <p:spPr>
          <a:xfrm>
            <a:off x="457200" y="1981200"/>
            <a:ext cx="8229600" cy="4267200"/>
          </a:xfrm>
        </p:spPr>
        <p:txBody>
          <a:bodyPr>
            <a:normAutofit/>
          </a:bodyPr>
          <a:lstStyle/>
          <a:p>
            <a:r>
              <a:rPr lang="en-US" sz="1900" dirty="0" smtClean="0"/>
              <a:t>A </a:t>
            </a:r>
            <a:r>
              <a:rPr lang="en-US" sz="1900" b="1" dirty="0" smtClean="0">
                <a:solidFill>
                  <a:srgbClr val="002060"/>
                </a:solidFill>
              </a:rPr>
              <a:t>resource</a:t>
            </a:r>
            <a:r>
              <a:rPr lang="en-US" sz="1900" dirty="0" smtClean="0"/>
              <a:t> is considered valuable when it enables the firm to become more efficient or effective. </a:t>
            </a:r>
          </a:p>
          <a:p>
            <a:r>
              <a:rPr lang="en-US" sz="1900" dirty="0" smtClean="0"/>
              <a:t>A resource is rare when other firms do not possess it. </a:t>
            </a:r>
          </a:p>
          <a:p>
            <a:pPr lvl="1"/>
            <a:r>
              <a:rPr lang="en-US" sz="1900" dirty="0" smtClean="0"/>
              <a:t>Stakes or resources required just to be in the business.(i.e. banks and ATMs)</a:t>
            </a:r>
          </a:p>
          <a:p>
            <a:pPr lvl="1"/>
            <a:r>
              <a:rPr lang="en-US" sz="1900" dirty="0" smtClean="0"/>
              <a:t>Initially rare and valuable resources were the communities many companies implemented using social IT. </a:t>
            </a:r>
          </a:p>
          <a:p>
            <a:pPr lvl="1"/>
            <a:r>
              <a:rPr lang="en-US" sz="1900" dirty="0" smtClean="0"/>
              <a:t>These communities were a valuable resource for the firms that sponsored them, and only a few existed.</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381000" y="762000"/>
            <a:ext cx="8229600" cy="792162"/>
          </a:xfrm>
        </p:spPr>
        <p:txBody>
          <a:bodyPr>
            <a:noAutofit/>
          </a:bodyPr>
          <a:lstStyle/>
          <a:p>
            <a:r>
              <a:rPr lang="en-US" b="1" dirty="0" smtClean="0">
                <a:solidFill>
                  <a:srgbClr val="0036A2"/>
                </a:solidFill>
              </a:rPr>
              <a:t>Resources to Sustain Competitive </a:t>
            </a:r>
            <a:br>
              <a:rPr lang="en-US" b="1" dirty="0" smtClean="0">
                <a:solidFill>
                  <a:srgbClr val="0036A2"/>
                </a:solidFill>
              </a:rPr>
            </a:br>
            <a:r>
              <a:rPr lang="en-US" b="1" dirty="0" smtClean="0">
                <a:solidFill>
                  <a:srgbClr val="0036A2"/>
                </a:solidFill>
              </a:rPr>
              <a:t>Advantage</a:t>
            </a:r>
          </a:p>
        </p:txBody>
      </p:sp>
      <p:sp>
        <p:nvSpPr>
          <p:cNvPr id="28677" name="Rectangle 5"/>
          <p:cNvSpPr>
            <a:spLocks noGrp="1" noChangeArrowheads="1"/>
          </p:cNvSpPr>
          <p:nvPr>
            <p:ph type="body" idx="1"/>
          </p:nvPr>
        </p:nvSpPr>
        <p:spPr>
          <a:xfrm>
            <a:off x="457200" y="1676400"/>
            <a:ext cx="8229600" cy="4648200"/>
          </a:xfrm>
        </p:spPr>
        <p:txBody>
          <a:bodyPr>
            <a:normAutofit/>
          </a:bodyPr>
          <a:lstStyle/>
          <a:p>
            <a:r>
              <a:rPr lang="en-US" dirty="0" smtClean="0"/>
              <a:t>Many firms who invested in systems learned that gaining a competitive advantage does not automatically mean that you can sustain it over the long term.</a:t>
            </a:r>
          </a:p>
          <a:p>
            <a:r>
              <a:rPr lang="en-US" dirty="0" smtClean="0"/>
              <a:t>Need to continue to innovate and to protect against resource imitation, substitution, or transfer.</a:t>
            </a:r>
          </a:p>
          <a:p>
            <a:r>
              <a:rPr lang="en-US" dirty="0" smtClean="0"/>
              <a:t>Technical knowledge, especially that relates to the firm’s operation, a gung-ho company culture, and  managerial experience in the firm’s environment is less easy to obtain and, hence, considered harder to transfer to other firms.</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6024563" cy="353943"/>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700" dirty="0">
                <a:latin typeface="New Caledonia"/>
                <a:ea typeface="Times New Roman"/>
                <a:cs typeface="Times New Roman"/>
              </a:rPr>
              <a:t>Figure 2.8 - Information </a:t>
            </a:r>
            <a:r>
              <a:rPr lang="en-US" sz="1700" dirty="0" smtClean="0">
                <a:latin typeface="New Caledonia"/>
                <a:ea typeface="Times New Roman"/>
                <a:cs typeface="Times New Roman"/>
              </a:rPr>
              <a:t>resources </a:t>
            </a:r>
            <a:r>
              <a:rPr lang="en-US" sz="1700" dirty="0">
                <a:latin typeface="New Caledonia"/>
                <a:ea typeface="Times New Roman"/>
                <a:cs typeface="Times New Roman"/>
              </a:rPr>
              <a:t>at Zara, by </a:t>
            </a:r>
            <a:r>
              <a:rPr lang="en-US" sz="1700" dirty="0" smtClean="0">
                <a:latin typeface="New Caledonia"/>
                <a:ea typeface="Times New Roman"/>
                <a:cs typeface="Times New Roman"/>
              </a:rPr>
              <a:t>attribute </a:t>
            </a:r>
            <a:endParaRPr lang="en-US" sz="1700" dirty="0"/>
          </a:p>
        </p:txBody>
      </p:sp>
      <p:graphicFrame>
        <p:nvGraphicFramePr>
          <p:cNvPr id="6" name="Table 5"/>
          <p:cNvGraphicFramePr>
            <a:graphicFrameLocks noGrp="1"/>
          </p:cNvGraphicFramePr>
          <p:nvPr/>
        </p:nvGraphicFramePr>
        <p:xfrm>
          <a:off x="457200" y="990600"/>
          <a:ext cx="8153398" cy="5486400"/>
        </p:xfrm>
        <a:graphic>
          <a:graphicData uri="http://schemas.openxmlformats.org/drawingml/2006/table">
            <a:tbl>
              <a:tblPr/>
              <a:tblGrid>
                <a:gridCol w="2702150"/>
                <a:gridCol w="1150829"/>
                <a:gridCol w="983268"/>
                <a:gridCol w="1148988"/>
                <a:gridCol w="1161877"/>
                <a:gridCol w="1006286"/>
              </a:tblGrid>
              <a:tr h="412693">
                <a:tc>
                  <a:txBody>
                    <a:bodyPr/>
                    <a:lstStyle/>
                    <a:p>
                      <a:pPr marL="0" marR="0" indent="0" algn="l" hangingPunct="0">
                        <a:lnSpc>
                          <a:spcPct val="200000"/>
                        </a:lnSpc>
                        <a:spcBef>
                          <a:spcPts val="0"/>
                        </a:spcBef>
                        <a:spcAft>
                          <a:spcPts val="0"/>
                        </a:spcAft>
                      </a:pPr>
                      <a:endParaRPr lang="en-US" sz="1400" dirty="0">
                        <a:solidFill>
                          <a:schemeClr val="bg1"/>
                        </a:solidFill>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gridSpan="2">
                  <a:txBody>
                    <a:bodyPr/>
                    <a:lstStyle/>
                    <a:p>
                      <a:pPr marL="0" marR="0" indent="0" algn="l" hangingPunct="0">
                        <a:lnSpc>
                          <a:spcPct val="200000"/>
                        </a:lnSpc>
                        <a:spcBef>
                          <a:spcPts val="0"/>
                        </a:spcBef>
                        <a:spcAft>
                          <a:spcPts val="0"/>
                        </a:spcAft>
                      </a:pPr>
                      <a:r>
                        <a:rPr lang="en-US" sz="1400" b="1" dirty="0">
                          <a:solidFill>
                            <a:schemeClr val="bg1"/>
                          </a:solidFill>
                          <a:latin typeface="New Caledonia"/>
                          <a:ea typeface="Times New Roman"/>
                          <a:cs typeface="Times New Roman"/>
                        </a:rPr>
                        <a:t>VALUE CREATION</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n-US"/>
                    </a:p>
                  </a:txBody>
                  <a:tcPr/>
                </a:tc>
                <a:tc gridSpan="3">
                  <a:txBody>
                    <a:bodyPr/>
                    <a:lstStyle/>
                    <a:p>
                      <a:pPr marL="0" marR="0" indent="0" algn="l" hangingPunct="0">
                        <a:lnSpc>
                          <a:spcPct val="200000"/>
                        </a:lnSpc>
                        <a:spcBef>
                          <a:spcPts val="0"/>
                        </a:spcBef>
                        <a:spcAft>
                          <a:spcPts val="0"/>
                        </a:spcAft>
                      </a:pPr>
                      <a:r>
                        <a:rPr lang="en-US" sz="1400" b="1" dirty="0">
                          <a:solidFill>
                            <a:schemeClr val="bg1"/>
                          </a:solidFill>
                          <a:latin typeface="New Caledonia"/>
                          <a:ea typeface="Times New Roman"/>
                          <a:cs typeface="Times New Roman"/>
                        </a:rPr>
                        <a:t>VALUE SUSTAINABILITY</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endParaRPr lang="en-US"/>
                    </a:p>
                  </a:txBody>
                  <a:tcPr/>
                </a:tc>
                <a:tc hMerge="1">
                  <a:txBody>
                    <a:bodyPr/>
                    <a:lstStyle/>
                    <a:p>
                      <a:endParaRPr lang="en-US"/>
                    </a:p>
                  </a:txBody>
                  <a:tcPr/>
                </a:tc>
              </a:tr>
              <a:tr h="412693">
                <a:tc>
                  <a:txBody>
                    <a:bodyPr/>
                    <a:lstStyle/>
                    <a:p>
                      <a:pPr marL="0" marR="0" indent="0" algn="l" hangingPunct="0">
                        <a:lnSpc>
                          <a:spcPct val="200000"/>
                        </a:lnSpc>
                        <a:spcBef>
                          <a:spcPts val="0"/>
                        </a:spcBef>
                        <a:spcAft>
                          <a:spcPts val="0"/>
                        </a:spcAft>
                      </a:pPr>
                      <a:endParaRPr lang="en-US" sz="1400" dirty="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b="1" dirty="0">
                          <a:latin typeface="New Caledonia"/>
                          <a:ea typeface="Times New Roman"/>
                          <a:cs typeface="Times New Roman"/>
                        </a:rPr>
                        <a:t>Value</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b="1" dirty="0">
                          <a:latin typeface="New Caledonia"/>
                          <a:ea typeface="Times New Roman"/>
                          <a:cs typeface="Times New Roman"/>
                        </a:rPr>
                        <a:t>Rarity</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b="1" dirty="0">
                          <a:latin typeface="New Caledonia"/>
                          <a:ea typeface="Times New Roman"/>
                          <a:cs typeface="Times New Roman"/>
                        </a:rPr>
                        <a:t>Imitation</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b="1" dirty="0">
                          <a:latin typeface="New Caledonia"/>
                          <a:ea typeface="Times New Roman"/>
                          <a:cs typeface="Times New Roman"/>
                        </a:rPr>
                        <a:t>Substitution</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b="1" dirty="0">
                          <a:latin typeface="New Caledonia"/>
                          <a:ea typeface="Times New Roman"/>
                          <a:cs typeface="Times New Roman"/>
                        </a:rPr>
                        <a:t>Transfer</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40">
                <a:tc gridSpan="6">
                  <a:txBody>
                    <a:bodyPr/>
                    <a:lstStyle/>
                    <a:p>
                      <a:pPr marL="0" marR="0" indent="0" algn="l" hangingPunct="0">
                        <a:lnSpc>
                          <a:spcPct val="200000"/>
                        </a:lnSpc>
                        <a:spcBef>
                          <a:spcPts val="0"/>
                        </a:spcBef>
                        <a:spcAft>
                          <a:spcPts val="0"/>
                        </a:spcAft>
                      </a:pPr>
                      <a:r>
                        <a:rPr lang="en-US" sz="1400" b="1" dirty="0">
                          <a:latin typeface="New Caledonia"/>
                          <a:ea typeface="Times New Roman"/>
                          <a:cs typeface="Times New Roman"/>
                        </a:rPr>
                        <a:t>Information Asset</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8640">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IT Infrastructure</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40">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Information Repository</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L</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40">
                <a:tc gridSpan="6">
                  <a:txBody>
                    <a:bodyPr/>
                    <a:lstStyle/>
                    <a:p>
                      <a:pPr marL="0" marR="0" indent="0" algn="just" hangingPunct="0">
                        <a:lnSpc>
                          <a:spcPct val="200000"/>
                        </a:lnSpc>
                        <a:spcBef>
                          <a:spcPts val="0"/>
                        </a:spcBef>
                        <a:spcAft>
                          <a:spcPts val="0"/>
                        </a:spcAft>
                      </a:pPr>
                      <a:r>
                        <a:rPr lang="en-US" sz="1400" b="1" dirty="0">
                          <a:latin typeface="New Caledonia"/>
                          <a:ea typeface="Times New Roman"/>
                          <a:cs typeface="Times New Roman"/>
                        </a:rPr>
                        <a:t>Information Capability</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8640">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Technical Skills</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L</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40">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IT Management Skills</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L</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L</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693">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Relationship Skills</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endParaRPr lang="en-US" sz="140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endParaRPr lang="en-US" sz="140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endParaRPr lang="en-US" sz="140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endParaRPr lang="en-US" sz="1400" dirty="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endParaRPr lang="en-US" sz="1400" dirty="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40">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   </a:t>
                      </a:r>
                      <a:r>
                        <a:rPr lang="en-US" sz="1400" i="1" dirty="0">
                          <a:latin typeface="New Caledonia"/>
                          <a:ea typeface="Times New Roman"/>
                          <a:cs typeface="Times New Roman"/>
                        </a:rPr>
                        <a:t>Externally-focused</a:t>
                      </a:r>
                      <a:endParaRPr lang="en-US" sz="1400" dirty="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L</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L-M</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40">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   </a:t>
                      </a:r>
                      <a:r>
                        <a:rPr lang="en-US" sz="1400" i="1">
                          <a:latin typeface="New Caledonia"/>
                          <a:ea typeface="Times New Roman"/>
                          <a:cs typeface="Times New Roman"/>
                        </a:rPr>
                        <a:t>Spanning</a:t>
                      </a:r>
                      <a:endParaRPr lang="en-US" sz="140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a:latin typeface="New Caledonia"/>
                          <a:ea typeface="Times New Roman"/>
                          <a:cs typeface="Times New Roman"/>
                        </a:rPr>
                        <a:t>L</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L</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lnSpc>
                          <a:spcPct val="200000"/>
                        </a:lnSpc>
                        <a:spcBef>
                          <a:spcPts val="0"/>
                        </a:spcBef>
                        <a:spcAft>
                          <a:spcPts val="0"/>
                        </a:spcAft>
                      </a:pPr>
                      <a:r>
                        <a:rPr lang="en-US" sz="1400" dirty="0">
                          <a:latin typeface="New Caledonia"/>
                          <a:ea typeface="Times New Roman"/>
                          <a:cs typeface="Times New Roman"/>
                        </a:rPr>
                        <a:t>L</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gridSpan="6">
                  <a:txBody>
                    <a:bodyPr/>
                    <a:lstStyle/>
                    <a:p>
                      <a:pPr marL="0" marR="0" indent="0" algn="just" hangingPunct="0">
                        <a:lnSpc>
                          <a:spcPct val="200000"/>
                        </a:lnSpc>
                        <a:spcBef>
                          <a:spcPts val="0"/>
                        </a:spcBef>
                        <a:spcAft>
                          <a:spcPts val="0"/>
                        </a:spcAft>
                      </a:pPr>
                      <a:r>
                        <a:rPr lang="en-US" sz="1200" dirty="0">
                          <a:latin typeface="New Caledonia"/>
                          <a:ea typeface="Times New Roman"/>
                          <a:cs typeface="Times New Roman"/>
                        </a:rPr>
                        <a:t>Note: L = low; M = medium</a:t>
                      </a:r>
                      <a:r>
                        <a:rPr lang="en-US" sz="1200" dirty="0" smtClean="0">
                          <a:latin typeface="New Caledonia"/>
                          <a:ea typeface="Times New Roman"/>
                          <a:cs typeface="Times New Roman"/>
                        </a:rPr>
                        <a:t>; H </a:t>
                      </a:r>
                      <a:r>
                        <a:rPr lang="en-US" sz="1200" dirty="0">
                          <a:latin typeface="New Caledonia"/>
                          <a:ea typeface="Times New Roman"/>
                          <a:cs typeface="Times New Roman"/>
                        </a:rPr>
                        <a:t>= high</a:t>
                      </a: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6720">
                <a:tc gridSpan="6">
                  <a:txBody>
                    <a:bodyPr/>
                    <a:lstStyle/>
                    <a:p>
                      <a:pPr marL="0" marR="0" indent="0" algn="l" hangingPunct="0">
                        <a:lnSpc>
                          <a:spcPct val="100000"/>
                        </a:lnSpc>
                        <a:spcBef>
                          <a:spcPts val="0"/>
                        </a:spcBef>
                        <a:spcAft>
                          <a:spcPts val="0"/>
                        </a:spcAft>
                      </a:pPr>
                      <a:r>
                        <a:rPr lang="en-US" sz="1050" dirty="0" smtClean="0">
                          <a:latin typeface="New Caledonia"/>
                          <a:ea typeface="Times New Roman"/>
                          <a:cs typeface="Times New Roman"/>
                        </a:rPr>
                        <a:t>Adapted from Wade, M and </a:t>
                      </a:r>
                      <a:r>
                        <a:rPr lang="en-US" sz="1050" dirty="0" err="1" smtClean="0">
                          <a:latin typeface="New Caledonia"/>
                          <a:ea typeface="Times New Roman"/>
                          <a:cs typeface="Times New Roman"/>
                        </a:rPr>
                        <a:t>Hulland</a:t>
                      </a:r>
                      <a:r>
                        <a:rPr lang="en-US" sz="1050" dirty="0" smtClean="0">
                          <a:latin typeface="New Caledonia"/>
                          <a:ea typeface="Times New Roman"/>
                          <a:cs typeface="Times New Roman"/>
                        </a:rPr>
                        <a:t>, J. “The Resource-Based View and  Information Systems Research: Review, Extension and Suggestions for Future Research,,” </a:t>
                      </a:r>
                      <a:r>
                        <a:rPr lang="en-US" sz="1050" i="1" dirty="0" smtClean="0">
                          <a:latin typeface="New Caledonia"/>
                          <a:ea typeface="Times New Roman"/>
                          <a:cs typeface="Times New Roman"/>
                        </a:rPr>
                        <a:t>MIS Quarterly, 28</a:t>
                      </a:r>
                      <a:r>
                        <a:rPr lang="en-US" sz="1050" dirty="0" smtClean="0">
                          <a:latin typeface="New Caledonia"/>
                          <a:ea typeface="Times New Roman"/>
                          <a:cs typeface="Times New Roman"/>
                        </a:rPr>
                        <a:t>(1), pp. 107-142.</a:t>
                      </a:r>
                      <a:endParaRPr lang="en-US" sz="1050" dirty="0">
                        <a:latin typeface="New Caledonia"/>
                        <a:ea typeface="Times New Roman"/>
                        <a:cs typeface="Times New Roman"/>
                      </a:endParaRPr>
                    </a:p>
                  </a:txBody>
                  <a:tcPr marL="57150" marR="57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6A2"/>
                </a:solidFill>
              </a:rPr>
              <a:t>Strategic Alliances</a:t>
            </a:r>
            <a:endParaRPr lang="en-US" dirty="0"/>
          </a:p>
        </p:txBody>
      </p:sp>
      <p:sp>
        <p:nvSpPr>
          <p:cNvPr id="3" name="Content Placeholder 2"/>
          <p:cNvSpPr>
            <a:spLocks noGrp="1"/>
          </p:cNvSpPr>
          <p:nvPr>
            <p:ph idx="1"/>
          </p:nvPr>
        </p:nvSpPr>
        <p:spPr/>
        <p:txBody>
          <a:bodyPr>
            <a:normAutofit/>
          </a:bodyPr>
          <a:lstStyle/>
          <a:p>
            <a:r>
              <a:rPr lang="en-US" sz="1900" dirty="0" smtClean="0"/>
              <a:t>An </a:t>
            </a:r>
            <a:r>
              <a:rPr lang="en-US" sz="1900" dirty="0" err="1" smtClean="0"/>
              <a:t>interorganizational</a:t>
            </a:r>
            <a:r>
              <a:rPr lang="en-US" sz="1900" dirty="0" smtClean="0"/>
              <a:t> relationship that affords one or more companies in the relationship a strategic advantage. </a:t>
            </a:r>
          </a:p>
          <a:p>
            <a:r>
              <a:rPr lang="en-US" sz="1900" dirty="0" smtClean="0"/>
              <a:t>E.g., the alliance between </a:t>
            </a:r>
            <a:r>
              <a:rPr lang="en-US" sz="1900" dirty="0" err="1" smtClean="0"/>
              <a:t>Zynga</a:t>
            </a:r>
            <a:r>
              <a:rPr lang="en-US" sz="1900" dirty="0" smtClean="0"/>
              <a:t> and </a:t>
            </a:r>
            <a:r>
              <a:rPr lang="en-US" sz="1900" dirty="0" err="1" smtClean="0"/>
              <a:t>Facebook</a:t>
            </a:r>
            <a:r>
              <a:rPr lang="en-US" sz="1900" dirty="0" smtClean="0"/>
              <a:t> helped </a:t>
            </a:r>
            <a:r>
              <a:rPr lang="en-US" sz="1900" dirty="0" err="1" smtClean="0"/>
              <a:t>Zynga</a:t>
            </a:r>
            <a:r>
              <a:rPr lang="en-US" sz="1900" dirty="0" smtClean="0"/>
              <a:t> benefit from the revenue resulting from its gamers on </a:t>
            </a:r>
            <a:r>
              <a:rPr lang="en-US" sz="1900" dirty="0" err="1" smtClean="0"/>
              <a:t>Facebook</a:t>
            </a:r>
            <a:r>
              <a:rPr lang="en-US" sz="1900" dirty="0" smtClean="0"/>
              <a:t> community.</a:t>
            </a:r>
          </a:p>
          <a:p>
            <a:r>
              <a:rPr lang="en-US" sz="1900" dirty="0" smtClean="0"/>
              <a:t>IS can be the platform upon which a strategic alliance functions.</a:t>
            </a:r>
          </a:p>
          <a:p>
            <a:r>
              <a:rPr lang="en-US" sz="1900" dirty="0" smtClean="0"/>
              <a:t>E.g., The alliance between Delta and e-Travel helped Delta reduce agency reservation fees and offered e-Travel new corporate leads.</a:t>
            </a:r>
          </a:p>
          <a:p>
            <a:r>
              <a:rPr lang="en-US" sz="1900" dirty="0" smtClean="0"/>
              <a:t>Linking value chains through SCM is another way firms build an IT-facilitated strategic alliance.</a:t>
            </a:r>
          </a:p>
          <a:p>
            <a:endParaRPr lang="en-US" dirty="0" smtClean="0"/>
          </a:p>
          <a:p>
            <a:endParaRPr lang="en-US" dirty="0"/>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Types of Strategic Alliances</a:t>
            </a:r>
          </a:p>
        </p:txBody>
      </p:sp>
      <p:sp>
        <p:nvSpPr>
          <p:cNvPr id="3" name="Content Placeholder 2"/>
          <p:cNvSpPr>
            <a:spLocks noGrp="1"/>
          </p:cNvSpPr>
          <p:nvPr>
            <p:ph idx="1"/>
          </p:nvPr>
        </p:nvSpPr>
        <p:spPr/>
        <p:txBody>
          <a:bodyPr>
            <a:normAutofit lnSpcReduction="10000"/>
          </a:bodyPr>
          <a:lstStyle/>
          <a:p>
            <a:r>
              <a:rPr lang="en-US" sz="1900" b="1" dirty="0" smtClean="0">
                <a:solidFill>
                  <a:srgbClr val="002060"/>
                </a:solidFill>
              </a:rPr>
              <a:t>Co-</a:t>
            </a:r>
            <a:r>
              <a:rPr lang="en-US" sz="1900" b="1" dirty="0" err="1" smtClean="0">
                <a:solidFill>
                  <a:srgbClr val="002060"/>
                </a:solidFill>
              </a:rPr>
              <a:t>opetition</a:t>
            </a:r>
            <a:r>
              <a:rPr lang="en-US" sz="1900" dirty="0" smtClean="0"/>
              <a:t>: a new strategy whereby companies cooperate and compete at the same time with companies in their value net.</a:t>
            </a:r>
          </a:p>
          <a:p>
            <a:r>
              <a:rPr lang="en-US" sz="1900" b="1" dirty="0" smtClean="0">
                <a:solidFill>
                  <a:srgbClr val="002060"/>
                </a:solidFill>
              </a:rPr>
              <a:t>Value net </a:t>
            </a:r>
            <a:r>
              <a:rPr lang="en-US" sz="1900" dirty="0" smtClean="0"/>
              <a:t>includes a company and its competitors and </a:t>
            </a:r>
            <a:r>
              <a:rPr lang="en-US" sz="1900" dirty="0" err="1" smtClean="0"/>
              <a:t>complementors</a:t>
            </a:r>
            <a:r>
              <a:rPr lang="en-US" sz="1900" dirty="0" smtClean="0"/>
              <a:t>, as well as its customers and suppliers, and the interactions among all of them.</a:t>
            </a:r>
          </a:p>
          <a:p>
            <a:r>
              <a:rPr lang="en-US" sz="1900" dirty="0" err="1" smtClean="0"/>
              <a:t>C</a:t>
            </a:r>
            <a:r>
              <a:rPr lang="en-US" sz="1900" b="1" dirty="0" err="1" smtClean="0">
                <a:solidFill>
                  <a:srgbClr val="002060"/>
                </a:solidFill>
              </a:rPr>
              <a:t>omplementor</a:t>
            </a:r>
            <a:r>
              <a:rPr lang="en-US" sz="1900" b="1" dirty="0" smtClean="0">
                <a:solidFill>
                  <a:srgbClr val="002060"/>
                </a:solidFill>
              </a:rPr>
              <a:t> </a:t>
            </a:r>
            <a:r>
              <a:rPr lang="en-US" sz="1900" dirty="0" smtClean="0"/>
              <a:t>is a company whose product or service is used in conjunction with a particular product or service to make a more useful set for the customer.</a:t>
            </a:r>
          </a:p>
          <a:p>
            <a:r>
              <a:rPr lang="en-US" sz="1900" dirty="0" smtClean="0"/>
              <a:t>Co-</a:t>
            </a:r>
            <a:r>
              <a:rPr lang="en-US" sz="1900" dirty="0" err="1" smtClean="0"/>
              <a:t>opetition</a:t>
            </a:r>
            <a:r>
              <a:rPr lang="en-US" sz="1900" dirty="0" smtClean="0"/>
              <a:t> is the strategy for creating the best possible outcome for a business by optimally combining competition and cooperation.</a:t>
            </a:r>
            <a:endParaRPr lang="en-US" sz="19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6A2"/>
                </a:solidFill>
              </a:rPr>
              <a:t>Real World Example</a:t>
            </a:r>
            <a:endParaRPr lang="en-US" b="1" dirty="0"/>
          </a:p>
        </p:txBody>
      </p:sp>
      <p:sp>
        <p:nvSpPr>
          <p:cNvPr id="3" name="Content Placeholder 2"/>
          <p:cNvSpPr>
            <a:spLocks noGrp="1"/>
          </p:cNvSpPr>
          <p:nvPr>
            <p:ph idx="1"/>
          </p:nvPr>
        </p:nvSpPr>
        <p:spPr/>
        <p:txBody>
          <a:bodyPr>
            <a:normAutofit/>
          </a:bodyPr>
          <a:lstStyle/>
          <a:p>
            <a:r>
              <a:rPr lang="en-US" dirty="0" smtClean="0"/>
              <a:t>Zara aligns its </a:t>
            </a:r>
            <a:r>
              <a:rPr lang="en-US" b="1" dirty="0" smtClean="0">
                <a:solidFill>
                  <a:srgbClr val="002060"/>
                </a:solidFill>
              </a:rPr>
              <a:t>information system strategy </a:t>
            </a:r>
            <a:r>
              <a:rPr lang="en-US" dirty="0" smtClean="0"/>
              <a:t>with its </a:t>
            </a:r>
            <a:r>
              <a:rPr lang="en-US" b="1" dirty="0" smtClean="0">
                <a:solidFill>
                  <a:srgbClr val="002060"/>
                </a:solidFill>
              </a:rPr>
              <a:t>business strategy</a:t>
            </a:r>
            <a:r>
              <a:rPr lang="en-US" dirty="0" smtClean="0"/>
              <a:t>.</a:t>
            </a:r>
          </a:p>
          <a:p>
            <a:pPr marL="347472" indent="-347472">
              <a:spcBef>
                <a:spcPts val="576"/>
              </a:spcBef>
            </a:pPr>
            <a:r>
              <a:rPr lang="en-US" dirty="0" smtClean="0"/>
              <a:t>The system links demand to manufacturing and distribution.</a:t>
            </a:r>
          </a:p>
          <a:p>
            <a:pPr marL="347472" indent="-347472">
              <a:spcBef>
                <a:spcPts val="576"/>
              </a:spcBef>
            </a:pPr>
            <a:r>
              <a:rPr lang="en-US" dirty="0" smtClean="0"/>
              <a:t>Customers visit up to 17 times per year to check on new items that may have arrived.</a:t>
            </a:r>
          </a:p>
          <a:p>
            <a:pPr marL="347472" indent="-347472">
              <a:spcBef>
                <a:spcPts val="576"/>
              </a:spcBef>
            </a:pPr>
            <a:r>
              <a:rPr lang="en-US" dirty="0" smtClean="0"/>
              <a:t>Limited products lead customers to immediately purchase products they like.</a:t>
            </a:r>
          </a:p>
          <a:p>
            <a:pPr marL="347472" indent="-347472">
              <a:spcBef>
                <a:spcPts val="576"/>
              </a:spcBef>
            </a:pPr>
            <a:r>
              <a:rPr lang="en-US" dirty="0" smtClean="0"/>
              <a:t>Zara’s business strategy leads to a loyal and satisfied customer base.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solidFill>
                  <a:srgbClr val="0036A2"/>
                </a:solidFill>
              </a:rPr>
              <a:t>Potential Risks</a:t>
            </a:r>
            <a:r>
              <a:rPr lang="en-US" dirty="0" smtClean="0"/>
              <a:t/>
            </a:r>
            <a:br>
              <a:rPr lang="en-US" dirty="0" smtClean="0"/>
            </a:br>
            <a:endParaRPr lang="en-US" dirty="0"/>
          </a:p>
        </p:txBody>
      </p:sp>
      <p:sp>
        <p:nvSpPr>
          <p:cNvPr id="3" name="Content Placeholder 2"/>
          <p:cNvSpPr>
            <a:spLocks noGrp="1"/>
          </p:cNvSpPr>
          <p:nvPr>
            <p:ph idx="1"/>
          </p:nvPr>
        </p:nvSpPr>
        <p:spPr>
          <a:xfrm>
            <a:off x="533400" y="1828800"/>
            <a:ext cx="8229600" cy="4297363"/>
          </a:xfrm>
        </p:spPr>
        <p:txBody>
          <a:bodyPr>
            <a:noAutofit/>
          </a:bodyPr>
          <a:lstStyle/>
          <a:p>
            <a:r>
              <a:rPr lang="en-US" sz="1900" dirty="0" smtClean="0"/>
              <a:t>There are many potential risks that a firm faces when attempting to use IT to outpace their competition.  </a:t>
            </a:r>
          </a:p>
          <a:p>
            <a:r>
              <a:rPr lang="en-US" sz="1900" b="1" dirty="0" smtClean="0">
                <a:solidFill>
                  <a:srgbClr val="002060"/>
                </a:solidFill>
              </a:rPr>
              <a:t>Awakening a sleeping giant </a:t>
            </a:r>
            <a:r>
              <a:rPr lang="en-US" sz="1900" dirty="0" smtClean="0"/>
              <a:t>– a large competitor with deeper pockets may be nudged into implementing IS with even better features (</a:t>
            </a:r>
            <a:r>
              <a:rPr lang="en-US" sz="1900" dirty="0" err="1" smtClean="0"/>
              <a:t>i.e</a:t>
            </a:r>
            <a:r>
              <a:rPr lang="en-US" sz="1900" dirty="0" smtClean="0"/>
              <a:t> FedEx and UPS).</a:t>
            </a:r>
          </a:p>
          <a:p>
            <a:r>
              <a:rPr lang="en-US" sz="1900" b="1" dirty="0" smtClean="0">
                <a:solidFill>
                  <a:srgbClr val="002060"/>
                </a:solidFill>
              </a:rPr>
              <a:t>Demonstrating bad timing </a:t>
            </a:r>
            <a:r>
              <a:rPr lang="en-US" sz="1900" dirty="0" smtClean="0"/>
              <a:t>– sometimes customers are not ready to use the technology designed to gain strategic advantage (i.e. </a:t>
            </a:r>
            <a:r>
              <a:rPr lang="en-US" sz="1900" dirty="0" err="1" smtClean="0"/>
              <a:t>GRiDPAD</a:t>
            </a:r>
            <a:r>
              <a:rPr lang="en-US" sz="1900" dirty="0" smtClean="0"/>
              <a:t> in 1989 and </a:t>
            </a:r>
            <a:r>
              <a:rPr lang="en-US" sz="1900" dirty="0" err="1" smtClean="0"/>
              <a:t>iPAD</a:t>
            </a:r>
            <a:r>
              <a:rPr lang="en-US" sz="1900" dirty="0" smtClean="0"/>
              <a:t> in 2010)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solidFill>
                  <a:srgbClr val="0036A2"/>
                </a:solidFill>
              </a:rPr>
              <a:t>Potential Risks - (Cont.) </a:t>
            </a:r>
            <a:r>
              <a:rPr lang="en-US" dirty="0" smtClean="0"/>
              <a:t/>
            </a:r>
            <a:br>
              <a:rPr lang="en-US" dirty="0" smtClean="0"/>
            </a:br>
            <a:endParaRPr lang="en-US" dirty="0"/>
          </a:p>
        </p:txBody>
      </p:sp>
      <p:sp>
        <p:nvSpPr>
          <p:cNvPr id="3" name="Content Placeholder 2"/>
          <p:cNvSpPr>
            <a:spLocks noGrp="1"/>
          </p:cNvSpPr>
          <p:nvPr>
            <p:ph idx="1"/>
          </p:nvPr>
        </p:nvSpPr>
        <p:spPr>
          <a:xfrm>
            <a:off x="533400" y="1600200"/>
            <a:ext cx="8229600" cy="4297363"/>
          </a:xfrm>
        </p:spPr>
        <p:txBody>
          <a:bodyPr>
            <a:noAutofit/>
          </a:bodyPr>
          <a:lstStyle/>
          <a:p>
            <a:r>
              <a:rPr lang="en-US" sz="1900" b="1" dirty="0" smtClean="0">
                <a:solidFill>
                  <a:srgbClr val="002060"/>
                </a:solidFill>
              </a:rPr>
              <a:t>Implementing IS poorly </a:t>
            </a:r>
            <a:r>
              <a:rPr lang="en-US" sz="1900" dirty="0" smtClean="0"/>
              <a:t>– information systems that fail because they are poorly implemented (i.e. Virgin America, Hershey Foods, and Austin Energy).</a:t>
            </a:r>
          </a:p>
          <a:p>
            <a:r>
              <a:rPr lang="en-US" sz="1900" b="1" dirty="0" smtClean="0">
                <a:solidFill>
                  <a:srgbClr val="002060"/>
                </a:solidFill>
              </a:rPr>
              <a:t>Failing to deliver what users what </a:t>
            </a:r>
            <a:r>
              <a:rPr lang="en-US" sz="1900" dirty="0" smtClean="0"/>
              <a:t>– systems that don’t meet the firm’s target market likely to fail (i.e. Netflix</a:t>
            </a:r>
            <a:r>
              <a:rPr lang="en-US" sz="1800" dirty="0" smtClean="0"/>
              <a:t>)</a:t>
            </a:r>
            <a:endParaRPr lang="en-US" sz="1900" dirty="0" smtClean="0"/>
          </a:p>
          <a:p>
            <a:r>
              <a:rPr lang="en-US" sz="1900" b="1" dirty="0" smtClean="0">
                <a:solidFill>
                  <a:srgbClr val="002060"/>
                </a:solidFill>
              </a:rPr>
              <a:t>Web-based alternative removes advantages</a:t>
            </a:r>
            <a:r>
              <a:rPr lang="en-US" sz="1900" dirty="0" smtClean="0"/>
              <a:t> – consider risk of losing any advantage obtained by an information resource that later becomes available as a service on the web. (i.e. Clear Channel Communications)</a:t>
            </a:r>
          </a:p>
          <a:p>
            <a:r>
              <a:rPr lang="en-US" sz="1900" b="1" dirty="0" smtClean="0">
                <a:solidFill>
                  <a:srgbClr val="002060"/>
                </a:solidFill>
              </a:rPr>
              <a:t>Running afoul of the law</a:t>
            </a:r>
            <a:r>
              <a:rPr lang="en-US" sz="1900" dirty="0" smtClean="0"/>
              <a:t> – Using IS strategically may promote litigation (American Airlines, Google).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304800" y="838200"/>
            <a:ext cx="8229600" cy="685800"/>
          </a:xfrm>
        </p:spPr>
        <p:txBody>
          <a:bodyPr>
            <a:normAutofit/>
          </a:bodyPr>
          <a:lstStyle/>
          <a:p>
            <a:r>
              <a:rPr lang="en-US" b="1" dirty="0" smtClean="0">
                <a:solidFill>
                  <a:srgbClr val="0036A2"/>
                </a:solidFill>
              </a:rPr>
              <a:t>Co-Creating IT and Business Strategy</a:t>
            </a:r>
          </a:p>
        </p:txBody>
      </p:sp>
      <p:sp>
        <p:nvSpPr>
          <p:cNvPr id="34821" name="Rectangle 3"/>
          <p:cNvSpPr>
            <a:spLocks noGrp="1" noChangeArrowheads="1"/>
          </p:cNvSpPr>
          <p:nvPr>
            <p:ph type="body" idx="1"/>
          </p:nvPr>
        </p:nvSpPr>
        <p:spPr>
          <a:xfrm>
            <a:off x="533400" y="1676400"/>
            <a:ext cx="7924800" cy="4648200"/>
          </a:xfrm>
        </p:spPr>
        <p:txBody>
          <a:bodyPr/>
          <a:lstStyle/>
          <a:p>
            <a:r>
              <a:rPr lang="en-US" sz="1900" dirty="0" smtClean="0"/>
              <a:t>Information is increasingly a core component of the product or service offered by the firm.</a:t>
            </a:r>
          </a:p>
          <a:p>
            <a:r>
              <a:rPr lang="en-US" sz="1900" dirty="0" smtClean="0"/>
              <a:t>IT strategy is business strategy – they cannot be created without each other.</a:t>
            </a:r>
          </a:p>
          <a:p>
            <a:r>
              <a:rPr lang="en-US" sz="1900" dirty="0" smtClean="0"/>
              <a:t>Some company’s main product is information (financial services).</a:t>
            </a:r>
          </a:p>
          <a:p>
            <a:r>
              <a:rPr lang="en-US" sz="1900" dirty="0" smtClean="0"/>
              <a:t>FedEx can not function without IT even though they are primarily a package delivering company.</a:t>
            </a:r>
          </a:p>
          <a:p>
            <a:pPr eaLnBrk="1" hangingPunct="1"/>
            <a:endParaRPr lang="en-US" sz="2000" dirty="0" smtClean="0"/>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b="1" dirty="0" smtClean="0">
                <a:solidFill>
                  <a:srgbClr val="0036A2"/>
                </a:solidFill>
                <a:latin typeface="Georgia" pitchFamily="18" charset="0"/>
              </a:rPr>
              <a:t>Chapter 2 - Key Terms</a:t>
            </a:r>
          </a:p>
        </p:txBody>
      </p:sp>
      <p:sp>
        <p:nvSpPr>
          <p:cNvPr id="15" name="Content Placeholder 14"/>
          <p:cNvSpPr>
            <a:spLocks noGrp="1"/>
          </p:cNvSpPr>
          <p:nvPr>
            <p:ph idx="1"/>
          </p:nvPr>
        </p:nvSpPr>
        <p:spPr/>
        <p:txBody>
          <a:bodyPr>
            <a:noAutofit/>
          </a:bodyPr>
          <a:lstStyle/>
          <a:p>
            <a:pPr>
              <a:buNone/>
            </a:pPr>
            <a:r>
              <a:rPr lang="en-US" sz="1900" b="1" dirty="0" smtClean="0">
                <a:solidFill>
                  <a:srgbClr val="002060"/>
                </a:solidFill>
                <a:latin typeface="Georgia" pitchFamily="18" charset="0"/>
              </a:rPr>
              <a:t>Customer relationship management </a:t>
            </a:r>
            <a:r>
              <a:rPr lang="en-US" sz="1900" dirty="0" smtClean="0"/>
              <a:t>(CRM) (p. 59) - a tool to</a:t>
            </a:r>
          </a:p>
          <a:p>
            <a:pPr>
              <a:buNone/>
            </a:pPr>
            <a:r>
              <a:rPr lang="en-US" sz="1900" dirty="0" smtClean="0"/>
              <a:t>optimize the processing of customer information . </a:t>
            </a:r>
          </a:p>
          <a:p>
            <a:pPr>
              <a:buNone/>
            </a:pPr>
            <a:r>
              <a:rPr lang="en-US" sz="1900" b="1" dirty="0" smtClean="0">
                <a:solidFill>
                  <a:srgbClr val="002060"/>
                </a:solidFill>
                <a:latin typeface="Georgia" pitchFamily="18" charset="0"/>
              </a:rPr>
              <a:t>Co-</a:t>
            </a:r>
            <a:r>
              <a:rPr lang="en-US" sz="1900" b="1" dirty="0" err="1" smtClean="0">
                <a:solidFill>
                  <a:srgbClr val="002060"/>
                </a:solidFill>
                <a:latin typeface="Georgia" pitchFamily="18" charset="0"/>
              </a:rPr>
              <a:t>opetition</a:t>
            </a:r>
            <a:r>
              <a:rPr lang="en-US" sz="1900" dirty="0" smtClean="0"/>
              <a:t> (p. 65) - is the strategy for creating the best possible</a:t>
            </a:r>
          </a:p>
          <a:p>
            <a:pPr>
              <a:buNone/>
            </a:pPr>
            <a:r>
              <a:rPr lang="en-US" sz="1900" dirty="0" smtClean="0"/>
              <a:t>outcome for a business by optimally combining competition and</a:t>
            </a:r>
          </a:p>
          <a:p>
            <a:pPr>
              <a:buNone/>
            </a:pPr>
            <a:r>
              <a:rPr lang="en-US" sz="1900" dirty="0" smtClean="0"/>
              <a:t>cooperation.</a:t>
            </a:r>
          </a:p>
          <a:p>
            <a:pPr>
              <a:buNone/>
            </a:pPr>
            <a:r>
              <a:rPr lang="en-US" sz="1900" b="1" dirty="0" smtClean="0">
                <a:solidFill>
                  <a:srgbClr val="002060"/>
                </a:solidFill>
                <a:latin typeface="Georgia" pitchFamily="18" charset="0"/>
              </a:rPr>
              <a:t>Enterprise resource planning </a:t>
            </a:r>
            <a:r>
              <a:rPr lang="en-US" sz="1900" dirty="0" smtClean="0"/>
              <a:t>(ERP) (p. 59) - a tool that automates</a:t>
            </a:r>
          </a:p>
          <a:p>
            <a:pPr>
              <a:buNone/>
            </a:pPr>
            <a:r>
              <a:rPr lang="en-US" sz="1900" dirty="0" smtClean="0"/>
              <a:t>functions of the operations activities of the value chain.</a:t>
            </a:r>
          </a:p>
          <a:p>
            <a:pPr>
              <a:buNone/>
            </a:pPr>
            <a:r>
              <a:rPr lang="en-US" sz="1900" b="1" dirty="0" smtClean="0">
                <a:solidFill>
                  <a:srgbClr val="002060"/>
                </a:solidFill>
                <a:latin typeface="Georgia" pitchFamily="18" charset="0"/>
              </a:rPr>
              <a:t>Information resources </a:t>
            </a:r>
            <a:r>
              <a:rPr lang="en-US" sz="1900" dirty="0" smtClean="0"/>
              <a:t>(p. 47) - the available data, technology, people,</a:t>
            </a:r>
          </a:p>
          <a:p>
            <a:pPr>
              <a:buNone/>
            </a:pPr>
            <a:r>
              <a:rPr lang="en-US" sz="1900" dirty="0" smtClean="0"/>
              <a:t>And processes available to perform business processes and tasks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b="1" dirty="0" smtClean="0">
                <a:solidFill>
                  <a:srgbClr val="0036A2"/>
                </a:solidFill>
                <a:latin typeface="Georgia" pitchFamily="18" charset="0"/>
              </a:rPr>
              <a:t>Chapter 2 - Key Terms </a:t>
            </a:r>
            <a:r>
              <a:rPr lang="en-US" b="1" dirty="0" smtClean="0">
                <a:solidFill>
                  <a:srgbClr val="0036A2"/>
                </a:solidFill>
              </a:rPr>
              <a:t>- (Cont.)</a:t>
            </a:r>
            <a:endParaRPr lang="en-US" b="1" dirty="0" smtClean="0">
              <a:solidFill>
                <a:srgbClr val="0036A2"/>
              </a:solidFill>
              <a:latin typeface="Georgia" pitchFamily="18" charset="0"/>
            </a:endParaRPr>
          </a:p>
        </p:txBody>
      </p:sp>
      <p:sp>
        <p:nvSpPr>
          <p:cNvPr id="16" name="Content Placeholder 15"/>
          <p:cNvSpPr>
            <a:spLocks noGrp="1"/>
          </p:cNvSpPr>
          <p:nvPr>
            <p:ph idx="1"/>
          </p:nvPr>
        </p:nvSpPr>
        <p:spPr/>
        <p:txBody>
          <a:bodyPr>
            <a:noAutofit/>
          </a:bodyPr>
          <a:lstStyle/>
          <a:p>
            <a:pPr>
              <a:buNone/>
            </a:pPr>
            <a:r>
              <a:rPr lang="en-US" sz="1900" b="1" dirty="0" smtClean="0">
                <a:solidFill>
                  <a:srgbClr val="002060"/>
                </a:solidFill>
                <a:latin typeface="Georgia" pitchFamily="18" charset="0"/>
              </a:rPr>
              <a:t>IT asset </a:t>
            </a:r>
            <a:r>
              <a:rPr lang="en-US" sz="1900" dirty="0" smtClean="0"/>
              <a:t>(p. 47) -  anything, tangible or intangible, that can be used by</a:t>
            </a:r>
          </a:p>
          <a:p>
            <a:pPr>
              <a:buNone/>
            </a:pPr>
            <a:r>
              <a:rPr lang="en-US" sz="1900" dirty="0" smtClean="0"/>
              <a:t>A Firm in its processes for creating, producing and/or offering its</a:t>
            </a:r>
          </a:p>
          <a:p>
            <a:pPr>
              <a:buNone/>
            </a:pPr>
            <a:r>
              <a:rPr lang="en-US" sz="1900" dirty="0" smtClean="0"/>
              <a:t>products, goods or services. (i.e. IT infrastructure).</a:t>
            </a:r>
          </a:p>
          <a:p>
            <a:pPr>
              <a:buNone/>
            </a:pPr>
            <a:r>
              <a:rPr lang="en-US" sz="1900" b="1" dirty="0" smtClean="0">
                <a:solidFill>
                  <a:srgbClr val="002060"/>
                </a:solidFill>
                <a:latin typeface="Georgia" pitchFamily="18" charset="0"/>
              </a:rPr>
              <a:t>IT capability </a:t>
            </a:r>
            <a:r>
              <a:rPr lang="en-US" sz="1900" dirty="0" smtClean="0"/>
              <a:t>(p. 47) - something that is learned or developed over</a:t>
            </a:r>
          </a:p>
          <a:p>
            <a:pPr>
              <a:buNone/>
            </a:pPr>
            <a:r>
              <a:rPr lang="en-US" sz="1900" dirty="0" smtClean="0"/>
              <a:t>Time for the firm to create, produce or offer it products.</a:t>
            </a:r>
          </a:p>
          <a:p>
            <a:pPr>
              <a:buNone/>
            </a:pPr>
            <a:r>
              <a:rPr lang="en-US" sz="1900" b="1" dirty="0" smtClean="0">
                <a:solidFill>
                  <a:srgbClr val="002060"/>
                </a:solidFill>
                <a:latin typeface="Georgia" pitchFamily="18" charset="0"/>
              </a:rPr>
              <a:t>Network effects </a:t>
            </a:r>
            <a:r>
              <a:rPr lang="en-US" sz="1900" dirty="0" smtClean="0"/>
              <a:t>(p. 48) - the value of a network node to a person or</a:t>
            </a:r>
          </a:p>
          <a:p>
            <a:pPr>
              <a:buNone/>
            </a:pPr>
            <a:r>
              <a:rPr lang="en-US" sz="1900" dirty="0" smtClean="0"/>
              <a:t>organization, it increases when others join the network. (i.e. e-mail)</a:t>
            </a:r>
          </a:p>
          <a:p>
            <a:pPr>
              <a:buNone/>
            </a:pPr>
            <a:r>
              <a:rPr lang="en-US" sz="1900" dirty="0" smtClean="0"/>
              <a:t>Rather than use production costs to guide the determination of price,</a:t>
            </a:r>
          </a:p>
          <a:p>
            <a:pPr>
              <a:buNone/>
            </a:pPr>
            <a:r>
              <a:rPr lang="en-US" sz="1900" dirty="0" smtClean="0"/>
              <a:t>information products might be priced to reflect their value to the</a:t>
            </a:r>
          </a:p>
          <a:p>
            <a:pPr>
              <a:buNone/>
            </a:pPr>
            <a:r>
              <a:rPr lang="en-US" sz="1900" dirty="0" smtClean="0"/>
              <a:t>buyer.</a:t>
            </a:r>
          </a:p>
        </p:txBody>
      </p:sp>
      <p:sp>
        <p:nvSpPr>
          <p:cNvPr id="20" name="Content Placeholder 15"/>
          <p:cNvSpPr txBox="1">
            <a:spLocks/>
          </p:cNvSpPr>
          <p:nvPr/>
        </p:nvSpPr>
        <p:spPr>
          <a:xfrm>
            <a:off x="6172200" y="1828800"/>
            <a:ext cx="2743200" cy="4297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b="1" dirty="0" smtClean="0">
                <a:solidFill>
                  <a:srgbClr val="0036A2"/>
                </a:solidFill>
                <a:latin typeface="Georgia" pitchFamily="18" charset="0"/>
              </a:rPr>
              <a:t>Chapter 2 - Key Terms </a:t>
            </a:r>
            <a:r>
              <a:rPr lang="en-US" b="1" dirty="0" smtClean="0">
                <a:solidFill>
                  <a:srgbClr val="0036A2"/>
                </a:solidFill>
              </a:rPr>
              <a:t>- (Cont.) </a:t>
            </a:r>
            <a:endParaRPr lang="en-US" b="1" dirty="0" smtClean="0">
              <a:solidFill>
                <a:srgbClr val="0036A2"/>
              </a:solidFill>
              <a:latin typeface="Georgia" pitchFamily="18" charset="0"/>
            </a:endParaRPr>
          </a:p>
        </p:txBody>
      </p:sp>
      <p:sp>
        <p:nvSpPr>
          <p:cNvPr id="16" name="Content Placeholder 15"/>
          <p:cNvSpPr>
            <a:spLocks noGrp="1"/>
          </p:cNvSpPr>
          <p:nvPr>
            <p:ph idx="1"/>
          </p:nvPr>
        </p:nvSpPr>
        <p:spPr/>
        <p:txBody>
          <a:bodyPr>
            <a:noAutofit/>
          </a:bodyPr>
          <a:lstStyle/>
          <a:p>
            <a:pPr>
              <a:lnSpc>
                <a:spcPct val="110000"/>
              </a:lnSpc>
              <a:buNone/>
            </a:pPr>
            <a:r>
              <a:rPr lang="en-US" sz="1900" b="1" dirty="0" smtClean="0">
                <a:solidFill>
                  <a:srgbClr val="002060"/>
                </a:solidFill>
                <a:latin typeface="Georgia" pitchFamily="18" charset="0"/>
              </a:rPr>
              <a:t>Resource-based view </a:t>
            </a:r>
            <a:r>
              <a:rPr lang="en-US" sz="1900" dirty="0" smtClean="0"/>
              <a:t>(RBV) (p. 59) - competitive advantage comes</a:t>
            </a:r>
          </a:p>
          <a:p>
            <a:pPr>
              <a:lnSpc>
                <a:spcPct val="110000"/>
              </a:lnSpc>
              <a:buNone/>
            </a:pPr>
            <a:r>
              <a:rPr lang="en-US" sz="1900" dirty="0" smtClean="0"/>
              <a:t>From the information and other resources of the firm.</a:t>
            </a:r>
          </a:p>
          <a:p>
            <a:pPr lvl="0">
              <a:buNone/>
            </a:pPr>
            <a:r>
              <a:rPr lang="en-US" sz="1900" b="1" dirty="0" smtClean="0">
                <a:solidFill>
                  <a:srgbClr val="002060"/>
                </a:solidFill>
                <a:latin typeface="Georgia" pitchFamily="18" charset="0"/>
              </a:rPr>
              <a:t>Strategic alliance </a:t>
            </a:r>
            <a:r>
              <a:rPr lang="en-US" sz="1900" dirty="0" smtClean="0"/>
              <a:t>(p. 64) – an inter-organizational relationship that</a:t>
            </a:r>
          </a:p>
          <a:p>
            <a:pPr lvl="0">
              <a:buNone/>
            </a:pPr>
            <a:r>
              <a:rPr lang="en-US" sz="1900" dirty="0" smtClean="0"/>
              <a:t>affords one or more companies in the relationship a strategic</a:t>
            </a:r>
          </a:p>
          <a:p>
            <a:pPr lvl="0">
              <a:buNone/>
            </a:pPr>
            <a:r>
              <a:rPr lang="en-US" sz="1900" dirty="0" smtClean="0"/>
              <a:t>advantage.</a:t>
            </a:r>
          </a:p>
          <a:p>
            <a:pPr>
              <a:buNone/>
            </a:pPr>
            <a:r>
              <a:rPr lang="en-US" sz="1900" b="1" dirty="0" smtClean="0">
                <a:solidFill>
                  <a:srgbClr val="002060"/>
                </a:solidFill>
                <a:latin typeface="Georgia" pitchFamily="18" charset="0"/>
              </a:rPr>
              <a:t>Supply chain management </a:t>
            </a:r>
            <a:r>
              <a:rPr lang="en-US" sz="1900" dirty="0" smtClean="0"/>
              <a:t>(SCM) (p. 59) - </a:t>
            </a:r>
            <a:r>
              <a:rPr lang="en-US" sz="2000" dirty="0" smtClean="0"/>
              <a:t>an approach to how</a:t>
            </a:r>
          </a:p>
          <a:p>
            <a:pPr>
              <a:buNone/>
            </a:pPr>
            <a:r>
              <a:rPr lang="en-US" sz="2000" dirty="0" smtClean="0"/>
              <a:t>companies source materials for operations.</a:t>
            </a:r>
            <a:endParaRPr lang="en-US" sz="1900" dirty="0" smtClean="0"/>
          </a:p>
          <a:p>
            <a:pPr lvl="0">
              <a:buNone/>
            </a:pPr>
            <a:r>
              <a:rPr lang="en-US" sz="1900" b="1" dirty="0" smtClean="0">
                <a:solidFill>
                  <a:srgbClr val="002060"/>
                </a:solidFill>
                <a:latin typeface="Georgia" pitchFamily="18" charset="0"/>
              </a:rPr>
              <a:t>Web 2.0 </a:t>
            </a:r>
            <a:r>
              <a:rPr lang="en-US" sz="1900" dirty="0" smtClean="0"/>
              <a:t>(p. 47) - </a:t>
            </a:r>
            <a:r>
              <a:rPr lang="en-US" sz="2000" dirty="0" smtClean="0"/>
              <a:t>potential resources that are available to the firm</a:t>
            </a:r>
          </a:p>
          <a:p>
            <a:pPr lvl="0">
              <a:buNone/>
            </a:pPr>
            <a:r>
              <a:rPr lang="en-US" sz="2000" dirty="0" smtClean="0"/>
              <a:t>as a service, but that are not necessarily owned by the firm. </a:t>
            </a:r>
            <a:endParaRPr lang="en-US" sz="1900" dirty="0" smtClean="0"/>
          </a:p>
          <a:p>
            <a:pPr>
              <a:buNone/>
            </a:pPr>
            <a:endParaRPr lang="en-US" sz="1900" dirty="0"/>
          </a:p>
        </p:txBody>
      </p:sp>
      <p:sp>
        <p:nvSpPr>
          <p:cNvPr id="20" name="Content Placeholder 15"/>
          <p:cNvSpPr txBox="1">
            <a:spLocks/>
          </p:cNvSpPr>
          <p:nvPr/>
        </p:nvSpPr>
        <p:spPr>
          <a:xfrm>
            <a:off x="6172200" y="1828800"/>
            <a:ext cx="2743200" cy="4297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700" b="1" dirty="0" smtClean="0">
                <a:solidFill>
                  <a:srgbClr val="0036A2"/>
                </a:solidFill>
              </a:rPr>
              <a:t>Copyright 2013 John Wiley &amp; Sons, Inc.</a:t>
            </a:r>
          </a:p>
        </p:txBody>
      </p:sp>
      <p:sp>
        <p:nvSpPr>
          <p:cNvPr id="9" name="Content Placeholder 8"/>
          <p:cNvSpPr>
            <a:spLocks noGrp="1"/>
          </p:cNvSpPr>
          <p:nvPr>
            <p:ph idx="1"/>
          </p:nvPr>
        </p:nvSpPr>
        <p:spPr/>
        <p:txBody>
          <a:bodyPr>
            <a:normAutofit fontScale="92500"/>
          </a:bodyPr>
          <a:lstStyle/>
          <a:p>
            <a:pPr>
              <a:buNone/>
            </a:pPr>
            <a:r>
              <a:rPr lang="en-US" dirty="0" smtClean="0"/>
              <a:t>A</a:t>
            </a:r>
            <a:r>
              <a:rPr lang="en-US" dirty="0" smtClean="0">
                <a:cs typeface="Times New Roman" pitchFamily="18" charset="0"/>
              </a:rPr>
              <a:t>ll rights reserved.  Reproduction or translation of this work beyond that named in Section 117 of the 1976 United States Copyright Act without the express written consent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a:p>
            <a:pPr>
              <a:buNone/>
            </a:pPr>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6A2"/>
                </a:solidFill>
              </a:rPr>
              <a:t>Real World Example (Cont.)</a:t>
            </a:r>
            <a:endParaRPr lang="en-US" b="1" dirty="0"/>
          </a:p>
        </p:txBody>
      </p:sp>
      <p:sp>
        <p:nvSpPr>
          <p:cNvPr id="3" name="Content Placeholder 2"/>
          <p:cNvSpPr>
            <a:spLocks noGrp="1"/>
          </p:cNvSpPr>
          <p:nvPr>
            <p:ph idx="1"/>
          </p:nvPr>
        </p:nvSpPr>
        <p:spPr/>
        <p:txBody>
          <a:bodyPr>
            <a:noAutofit/>
          </a:bodyPr>
          <a:lstStyle/>
          <a:p>
            <a:r>
              <a:rPr lang="en-US" dirty="0" smtClean="0"/>
              <a:t>The POS system sends daily updates to Zara’s headquarters.</a:t>
            </a:r>
          </a:p>
          <a:p>
            <a:r>
              <a:rPr lang="en-US" dirty="0" smtClean="0"/>
              <a:t>Managers report to designers what sold and what customers wanted but couldn’t find.</a:t>
            </a:r>
          </a:p>
          <a:p>
            <a:r>
              <a:rPr lang="en-US" dirty="0" smtClean="0"/>
              <a:t>The information is used to determine inventory management.</a:t>
            </a:r>
          </a:p>
          <a:p>
            <a:r>
              <a:rPr lang="en-US" dirty="0" smtClean="0"/>
              <a:t>New designs can be ordered twice a week.</a:t>
            </a:r>
          </a:p>
          <a:p>
            <a:r>
              <a:rPr lang="en-US" dirty="0" smtClean="0"/>
              <a:t>The entire process is automated so that new designs and products can be created quickly.</a:t>
            </a:r>
          </a:p>
          <a:p>
            <a:r>
              <a:rPr lang="en-US" dirty="0" smtClean="0"/>
              <a:t>Zara uses its information resources to sustain its advantages over competitors</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Evolution Of Information Resources</a:t>
            </a:r>
            <a:endParaRPr lang="en-US" b="1" dirty="0"/>
          </a:p>
        </p:txBody>
      </p:sp>
      <p:sp>
        <p:nvSpPr>
          <p:cNvPr id="3" name="Content Placeholder 2"/>
          <p:cNvSpPr>
            <a:spLocks noGrp="1"/>
          </p:cNvSpPr>
          <p:nvPr>
            <p:ph idx="1"/>
          </p:nvPr>
        </p:nvSpPr>
        <p:spPr>
          <a:xfrm>
            <a:off x="533400" y="1676400"/>
            <a:ext cx="8229600" cy="4297363"/>
          </a:xfrm>
        </p:spPr>
        <p:txBody>
          <a:bodyPr>
            <a:noAutofit/>
          </a:bodyPr>
          <a:lstStyle/>
          <a:p>
            <a:r>
              <a:rPr lang="en-US" dirty="0" smtClean="0"/>
              <a:t>IS strategy from the 1960s to the 1990s was driven by internal organizational needs</a:t>
            </a:r>
          </a:p>
          <a:p>
            <a:pPr lvl="1"/>
            <a:r>
              <a:rPr lang="en-US" sz="2000" dirty="0" smtClean="0"/>
              <a:t>Lower existing transaction costs</a:t>
            </a:r>
          </a:p>
          <a:p>
            <a:pPr lvl="1"/>
            <a:r>
              <a:rPr lang="en-US" sz="2000" dirty="0" smtClean="0"/>
              <a:t>Provide support for managers by collecting and distributing information</a:t>
            </a:r>
          </a:p>
          <a:p>
            <a:pPr lvl="1"/>
            <a:r>
              <a:rPr lang="en-US" sz="2000" dirty="0" smtClean="0"/>
              <a:t>Redesign business processes</a:t>
            </a:r>
          </a:p>
          <a:p>
            <a:r>
              <a:rPr lang="en-US" dirty="0" smtClean="0"/>
              <a:t>In the 2010 era IS strategy was driven by </a:t>
            </a:r>
            <a:r>
              <a:rPr lang="en-US" sz="2000" dirty="0" smtClean="0"/>
              <a:t>social IT platforms and new capabilities </a:t>
            </a:r>
          </a:p>
          <a:p>
            <a:pPr lvl="1"/>
            <a:r>
              <a:rPr lang="en-US" sz="2000" dirty="0" smtClean="0"/>
              <a:t>A new evolution of applications, processes, and strategic opportunities</a:t>
            </a:r>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457200"/>
            <a:ext cx="7010400" cy="353943"/>
          </a:xfrm>
          <a:prstGeom prst="rect">
            <a:avLst/>
          </a:prstGeom>
          <a:ln>
            <a:solidFill>
              <a:schemeClr val="tx1"/>
            </a:solidFill>
            <a:prstDash val="solid"/>
          </a:ln>
        </p:spPr>
        <p:txBody>
          <a:bodyPr wrap="square">
            <a:spAutoFit/>
          </a:bodyPr>
          <a:lstStyle/>
          <a:p>
            <a:pPr fontAlgn="t">
              <a:defRPr/>
            </a:pPr>
            <a:r>
              <a:rPr lang="en-US" sz="1700" dirty="0" smtClean="0">
                <a:cs typeface="Arial" pitchFamily="34" charset="0"/>
              </a:rPr>
              <a:t>Figure 2.1 – Mission statements of computer companies</a:t>
            </a:r>
            <a:endParaRPr lang="en-US" sz="1700" dirty="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242205700"/>
              </p:ext>
            </p:extLst>
          </p:nvPr>
        </p:nvGraphicFramePr>
        <p:xfrm>
          <a:off x="457200" y="1066800"/>
          <a:ext cx="8339108" cy="4853940"/>
        </p:xfrm>
        <a:graphic>
          <a:graphicData uri="http://schemas.openxmlformats.org/drawingml/2006/table">
            <a:tbl>
              <a:tblPr/>
              <a:tblGrid>
                <a:gridCol w="1280108"/>
                <a:gridCol w="1122680"/>
                <a:gridCol w="1254812"/>
                <a:gridCol w="1274711"/>
                <a:gridCol w="1163689"/>
                <a:gridCol w="1143000"/>
                <a:gridCol w="1100108"/>
              </a:tblGrid>
              <a:tr h="685800">
                <a:tc>
                  <a:txBody>
                    <a:bodyPr/>
                    <a:lstStyle/>
                    <a:p>
                      <a:pPr marL="0" marR="0" algn="just" hangingPunct="0">
                        <a:lnSpc>
                          <a:spcPct val="100000"/>
                        </a:lnSpc>
                        <a:spcBef>
                          <a:spcPts val="0"/>
                        </a:spcBef>
                        <a:spcAft>
                          <a:spcPts val="0"/>
                        </a:spcAft>
                      </a:pPr>
                      <a:endParaRPr lang="en-US" sz="1400" b="1" kern="1200" dirty="0">
                        <a:solidFill>
                          <a:schemeClr val="tx1"/>
                        </a:solidFill>
                        <a:latin typeface="Georgia" pitchFamily="18" charset="0"/>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b="1" dirty="0" smtClean="0">
                          <a:solidFill>
                            <a:schemeClr val="bg1"/>
                          </a:solidFill>
                          <a:latin typeface="Georgia" pitchFamily="18" charset="0"/>
                          <a:ea typeface="Times New Roman"/>
                          <a:cs typeface="Times New Roman"/>
                        </a:rPr>
                        <a:t>Era I </a:t>
                      </a:r>
                    </a:p>
                    <a:p>
                      <a:pPr marL="0" marR="0" indent="0" algn="l" defTabSz="914400" rtl="0" eaLnBrk="1" fontAlgn="auto" latinLnBrk="0" hangingPunct="0">
                        <a:lnSpc>
                          <a:spcPct val="100000"/>
                        </a:lnSpc>
                        <a:spcBef>
                          <a:spcPts val="0"/>
                        </a:spcBef>
                        <a:spcAft>
                          <a:spcPts val="0"/>
                        </a:spcAft>
                        <a:buClrTx/>
                        <a:buSzTx/>
                        <a:buFontTx/>
                        <a:buNone/>
                        <a:tabLst/>
                        <a:defRPr/>
                      </a:pPr>
                      <a:r>
                        <a:rPr lang="en-US" sz="1400" b="1" dirty="0" smtClean="0">
                          <a:solidFill>
                            <a:schemeClr val="bg1"/>
                          </a:solidFill>
                          <a:latin typeface="Georgia" pitchFamily="18" charset="0"/>
                          <a:ea typeface="Times New Roman"/>
                          <a:cs typeface="Times New Roman"/>
                        </a:rPr>
                        <a:t>1960s</a:t>
                      </a:r>
                      <a:endParaRPr lang="en-US" sz="1400" b="1" dirty="0">
                        <a:solidFill>
                          <a:schemeClr val="bg1"/>
                        </a:solidFill>
                        <a:latin typeface="Georgia" pitchFamily="18" charset="0"/>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II </a:t>
                      </a:r>
                      <a:br>
                        <a:rPr lang="en-US" sz="1400" b="1" dirty="0" smtClean="0">
                          <a:solidFill>
                            <a:schemeClr val="bg1"/>
                          </a:solidFill>
                          <a:latin typeface="Georgia" pitchFamily="18" charset="0"/>
                          <a:ea typeface="Times New Roman"/>
                          <a:cs typeface="Times New Roman"/>
                        </a:rPr>
                      </a:br>
                      <a:r>
                        <a:rPr lang="en-US" sz="1400" b="1" dirty="0" smtClean="0">
                          <a:solidFill>
                            <a:schemeClr val="bg1"/>
                          </a:solidFill>
                          <a:latin typeface="Georgia" pitchFamily="18" charset="0"/>
                          <a:ea typeface="Times New Roman"/>
                          <a:cs typeface="Times New Roman"/>
                        </a:rPr>
                        <a:t>1970s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III </a:t>
                      </a:r>
                      <a:br>
                        <a:rPr lang="en-US" sz="1400" b="1" dirty="0" smtClean="0">
                          <a:solidFill>
                            <a:schemeClr val="bg1"/>
                          </a:solidFill>
                          <a:latin typeface="Georgia" pitchFamily="18" charset="0"/>
                          <a:ea typeface="Times New Roman"/>
                          <a:cs typeface="Times New Roman"/>
                        </a:rPr>
                      </a:br>
                      <a:r>
                        <a:rPr lang="en-US" sz="1400" b="1" dirty="0" smtClean="0">
                          <a:solidFill>
                            <a:schemeClr val="bg1"/>
                          </a:solidFill>
                          <a:latin typeface="Georgia" pitchFamily="18" charset="0"/>
                          <a:ea typeface="Times New Roman"/>
                          <a:cs typeface="Times New Roman"/>
                        </a:rPr>
                        <a:t>1980s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IV </a:t>
                      </a:r>
                    </a:p>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1990s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V</a:t>
                      </a:r>
                      <a:r>
                        <a:rPr lang="en-US" sz="1400" b="1" baseline="0" dirty="0" smtClean="0">
                          <a:solidFill>
                            <a:schemeClr val="bg1"/>
                          </a:solidFill>
                          <a:latin typeface="Georgia" pitchFamily="18" charset="0"/>
                          <a:ea typeface="Times New Roman"/>
                          <a:cs typeface="Times New Roman"/>
                        </a:rPr>
                        <a:t> </a:t>
                      </a:r>
                      <a:r>
                        <a:rPr lang="en-US" sz="1400" b="1" dirty="0" smtClean="0">
                          <a:solidFill>
                            <a:schemeClr val="bg1"/>
                          </a:solidFill>
                          <a:latin typeface="Georgia" pitchFamily="18" charset="0"/>
                          <a:ea typeface="Times New Roman"/>
                          <a:cs typeface="Times New Roman"/>
                        </a:rPr>
                        <a:t>2000+</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VI</a:t>
                      </a:r>
                      <a:r>
                        <a:rPr lang="en-US" sz="1400" b="1" baseline="0" dirty="0" smtClean="0">
                          <a:solidFill>
                            <a:schemeClr val="bg1"/>
                          </a:solidFill>
                          <a:latin typeface="Georgia" pitchFamily="18" charset="0"/>
                          <a:ea typeface="Times New Roman"/>
                          <a:cs typeface="Times New Roman"/>
                        </a:rPr>
                        <a:t> </a:t>
                      </a:r>
                      <a:r>
                        <a:rPr lang="en-US" sz="1400" b="1" dirty="0" smtClean="0">
                          <a:solidFill>
                            <a:schemeClr val="bg1"/>
                          </a:solidFill>
                          <a:latin typeface="Georgia" pitchFamily="18" charset="0"/>
                          <a:ea typeface="Times New Roman"/>
                          <a:cs typeface="Times New Roman"/>
                        </a:rPr>
                        <a:t>2100+</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1249177">
                <a:tc>
                  <a:txBody>
                    <a:bodyPr/>
                    <a:lstStyle/>
                    <a:p>
                      <a:pPr marL="0" marR="0" algn="l" hangingPunct="0">
                        <a:lnSpc>
                          <a:spcPct val="100000"/>
                        </a:lnSpc>
                        <a:spcBef>
                          <a:spcPts val="0"/>
                        </a:spcBef>
                        <a:spcAft>
                          <a:spcPts val="0"/>
                        </a:spcAft>
                      </a:pPr>
                      <a:r>
                        <a:rPr lang="en-US" sz="1300" b="1" dirty="0" smtClean="0">
                          <a:solidFill>
                            <a:schemeClr val="tx1"/>
                          </a:solidFill>
                          <a:latin typeface="Georgia" pitchFamily="18" charset="0"/>
                          <a:ea typeface="Times New Roman"/>
                          <a:cs typeface="Times New Roman"/>
                        </a:rPr>
                        <a:t>Primary </a:t>
                      </a:r>
                    </a:p>
                    <a:p>
                      <a:pPr marL="0" marR="0" algn="l" hangingPunct="0">
                        <a:lnSpc>
                          <a:spcPct val="100000"/>
                        </a:lnSpc>
                        <a:spcBef>
                          <a:spcPts val="0"/>
                        </a:spcBef>
                        <a:spcAft>
                          <a:spcPts val="0"/>
                        </a:spcAft>
                      </a:pPr>
                      <a:r>
                        <a:rPr lang="en-US" sz="1300" b="1" dirty="0" smtClean="0">
                          <a:solidFill>
                            <a:schemeClr val="tx1"/>
                          </a:solidFill>
                          <a:latin typeface="Georgia" pitchFamily="18" charset="0"/>
                          <a:ea typeface="Times New Roman"/>
                          <a:cs typeface="Times New Roman"/>
                        </a:rPr>
                        <a:t>role of IT</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lnSpc>
                          <a:spcPct val="100000"/>
                        </a:lnSpc>
                        <a:spcBef>
                          <a:spcPts val="288"/>
                        </a:spcBef>
                        <a:spcAft>
                          <a:spcPts val="0"/>
                        </a:spcAft>
                      </a:pPr>
                      <a:r>
                        <a:rPr lang="en-US" sz="1300" b="0" i="0" u="none" strike="noStrike" kern="1200" baseline="0" dirty="0">
                          <a:solidFill>
                            <a:schemeClr val="tx1"/>
                          </a:solidFill>
                          <a:latin typeface="Georgia" pitchFamily="18" charset="0"/>
                        </a:rPr>
                        <a:t>Efficiency</a:t>
                      </a:r>
                      <a:endParaRPr lang="en-US" sz="1300" b="0" i="0" u="none" strike="noStrike" dirty="0">
                        <a:latin typeface="Georgia" pitchFamily="18" charset="0"/>
                      </a:endParaRPr>
                    </a:p>
                    <a:p>
                      <a:pPr marL="0" marR="0" indent="0" algn="l" rtl="0" eaLnBrk="1" fontAlgn="base" latinLnBrk="0" hangingPunct="1">
                        <a:lnSpc>
                          <a:spcPct val="100000"/>
                        </a:lnSpc>
                        <a:spcBef>
                          <a:spcPts val="288"/>
                        </a:spcBef>
                        <a:spcAft>
                          <a:spcPts val="0"/>
                        </a:spcAft>
                      </a:pPr>
                      <a:endParaRPr lang="en-US" sz="1300" b="0" i="0" u="none" strike="noStrike" kern="1200" baseline="0" dirty="0" smtClean="0">
                        <a:solidFill>
                          <a:schemeClr val="tx1"/>
                        </a:solidFill>
                        <a:latin typeface="Georgia" pitchFamily="18" charset="0"/>
                      </a:endParaRP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Automate </a:t>
                      </a:r>
                      <a:br>
                        <a:rPr lang="en-US" sz="1300" b="0" i="0" u="none" strike="noStrike" kern="1200" baseline="0" dirty="0" smtClean="0">
                          <a:solidFill>
                            <a:schemeClr val="tx1"/>
                          </a:solidFill>
                          <a:latin typeface="Georgia" pitchFamily="18" charset="0"/>
                        </a:rPr>
                      </a:br>
                      <a:r>
                        <a:rPr lang="en-US" sz="1300" b="0" i="0" u="none" strike="noStrike" kern="1200" baseline="0" dirty="0" smtClean="0">
                          <a:solidFill>
                            <a:schemeClr val="tx1"/>
                          </a:solidFill>
                          <a:latin typeface="Georgia" pitchFamily="18" charset="0"/>
                        </a:rPr>
                        <a:t>existing</a:t>
                      </a: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paper-based</a:t>
                      </a:r>
                      <a:br>
                        <a:rPr lang="en-US" sz="1300" b="0" i="0" u="none" strike="noStrike" kern="1200" baseline="0" dirty="0" smtClean="0">
                          <a:solidFill>
                            <a:schemeClr val="tx1"/>
                          </a:solidFill>
                          <a:latin typeface="Georgia" pitchFamily="18" charset="0"/>
                        </a:rPr>
                      </a:br>
                      <a:r>
                        <a:rPr lang="en-US" sz="1300" b="0" i="0" u="none" strike="noStrike" kern="1200" baseline="0" dirty="0" smtClean="0">
                          <a:solidFill>
                            <a:schemeClr val="tx1"/>
                          </a:solidFill>
                          <a:latin typeface="Georgia" pitchFamily="18" charset="0"/>
                        </a:rPr>
                        <a:t> </a:t>
                      </a:r>
                      <a:r>
                        <a:rPr lang="en-US" sz="1300" b="0" i="0" u="none" strike="noStrike" kern="1200" baseline="0" dirty="0">
                          <a:solidFill>
                            <a:schemeClr val="tx1"/>
                          </a:solidFill>
                          <a:latin typeface="Georgia" pitchFamily="18" charset="0"/>
                        </a:rPr>
                        <a:t>processes</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lnSpc>
                          <a:spcPct val="100000"/>
                        </a:lnSpc>
                        <a:spcBef>
                          <a:spcPts val="288"/>
                        </a:spcBef>
                        <a:spcAft>
                          <a:spcPts val="0"/>
                        </a:spcAft>
                      </a:pPr>
                      <a:r>
                        <a:rPr lang="en-US" sz="1300" b="0" i="0" u="none" strike="noStrike" kern="1200" baseline="0" dirty="0">
                          <a:solidFill>
                            <a:schemeClr val="tx1"/>
                          </a:solidFill>
                          <a:latin typeface="Georgia" pitchFamily="18" charset="0"/>
                        </a:rPr>
                        <a:t>Effectiveness</a:t>
                      </a:r>
                      <a:endParaRPr lang="en-US" sz="1300" b="0" i="0" u="none" strike="noStrike" dirty="0">
                        <a:latin typeface="Georgia" pitchFamily="18" charset="0"/>
                      </a:endParaRP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
                      </a:r>
                      <a:br>
                        <a:rPr lang="en-US" sz="1300" b="0" i="0" u="none" strike="noStrike" kern="1200" baseline="0" dirty="0" smtClean="0">
                          <a:solidFill>
                            <a:schemeClr val="tx1"/>
                          </a:solidFill>
                          <a:latin typeface="Georgia" pitchFamily="18" charset="0"/>
                        </a:rPr>
                      </a:br>
                      <a:r>
                        <a:rPr lang="en-US" sz="1300" b="0" i="0" u="none" strike="noStrike" kern="1200" baseline="0" dirty="0" smtClean="0">
                          <a:solidFill>
                            <a:schemeClr val="tx1"/>
                          </a:solidFill>
                          <a:latin typeface="Georgia" pitchFamily="18" charset="0"/>
                        </a:rPr>
                        <a:t>Solve </a:t>
                      </a:r>
                      <a:r>
                        <a:rPr lang="en-US" sz="1300" b="0" i="0" u="none" strike="noStrike" kern="1200" baseline="0" dirty="0">
                          <a:solidFill>
                            <a:schemeClr val="tx1"/>
                          </a:solidFill>
                          <a:latin typeface="Georgia" pitchFamily="18" charset="0"/>
                        </a:rPr>
                        <a:t>problems </a:t>
                      </a:r>
                      <a:endParaRPr lang="en-US" sz="1300" b="0" i="0" u="none" strike="noStrike" kern="1200" baseline="0" dirty="0" smtClean="0">
                        <a:solidFill>
                          <a:schemeClr val="tx1"/>
                        </a:solidFill>
                        <a:latin typeface="Georgia" pitchFamily="18" charset="0"/>
                      </a:endParaRP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and </a:t>
                      </a:r>
                      <a:r>
                        <a:rPr lang="en-US" sz="1300" b="0" i="0" u="none" strike="noStrike" kern="1200" baseline="0" dirty="0">
                          <a:solidFill>
                            <a:schemeClr val="tx1"/>
                          </a:solidFill>
                          <a:latin typeface="Georgia" pitchFamily="18" charset="0"/>
                        </a:rPr>
                        <a:t>create </a:t>
                      </a:r>
                      <a:endParaRPr lang="en-US" sz="1300" b="0" i="0" u="none" strike="noStrike" kern="1200" baseline="0" dirty="0" smtClean="0">
                        <a:solidFill>
                          <a:schemeClr val="tx1"/>
                        </a:solidFill>
                        <a:latin typeface="Georgia" pitchFamily="18" charset="0"/>
                      </a:endParaRP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opportunities</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lnSpc>
                          <a:spcPct val="100000"/>
                        </a:lnSpc>
                        <a:spcBef>
                          <a:spcPts val="288"/>
                        </a:spcBef>
                        <a:spcAft>
                          <a:spcPts val="0"/>
                        </a:spcAft>
                      </a:pPr>
                      <a:r>
                        <a:rPr lang="en-US" sz="1300" b="0" i="0" u="none" strike="noStrike" kern="1200" baseline="0" dirty="0">
                          <a:solidFill>
                            <a:schemeClr val="tx1"/>
                          </a:solidFill>
                          <a:latin typeface="Georgia" pitchFamily="18" charset="0"/>
                        </a:rPr>
                        <a:t>Strategic</a:t>
                      </a:r>
                      <a:endParaRPr lang="en-US" sz="1300" b="0" i="0" u="none" strike="noStrike" dirty="0">
                        <a:latin typeface="Georgia" pitchFamily="18" charset="0"/>
                      </a:endParaRPr>
                    </a:p>
                    <a:p>
                      <a:pPr marL="0" marR="0" indent="0" algn="l" rtl="0" eaLnBrk="1" fontAlgn="base" latinLnBrk="0" hangingPunct="1">
                        <a:lnSpc>
                          <a:spcPct val="100000"/>
                        </a:lnSpc>
                        <a:spcBef>
                          <a:spcPts val="288"/>
                        </a:spcBef>
                        <a:spcAft>
                          <a:spcPts val="0"/>
                        </a:spcAft>
                      </a:pPr>
                      <a:endParaRPr lang="en-US" sz="1300" b="0" i="0" u="none" strike="noStrike" kern="1200" baseline="0" dirty="0" smtClean="0">
                        <a:solidFill>
                          <a:schemeClr val="tx1"/>
                        </a:solidFill>
                        <a:latin typeface="Georgia" pitchFamily="18" charset="0"/>
                      </a:endParaRP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Increase</a:t>
                      </a:r>
                      <a:br>
                        <a:rPr lang="en-US" sz="1300" b="0" i="0" u="none" strike="noStrike" kern="1200" baseline="0" dirty="0" smtClean="0">
                          <a:solidFill>
                            <a:schemeClr val="tx1"/>
                          </a:solidFill>
                          <a:latin typeface="Georgia" pitchFamily="18" charset="0"/>
                        </a:rPr>
                      </a:br>
                      <a:r>
                        <a:rPr lang="en-US" sz="1300" b="0" i="0" u="none" strike="noStrike" kern="1200" baseline="0" dirty="0" smtClean="0">
                          <a:solidFill>
                            <a:schemeClr val="tx1"/>
                          </a:solidFill>
                          <a:latin typeface="Georgia" pitchFamily="18" charset="0"/>
                        </a:rPr>
                        <a:t>individual</a:t>
                      </a: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and group</a:t>
                      </a:r>
                      <a:br>
                        <a:rPr lang="en-US" sz="1300" b="0" i="0" u="none" strike="noStrike" kern="1200" baseline="0" dirty="0" smtClean="0">
                          <a:solidFill>
                            <a:schemeClr val="tx1"/>
                          </a:solidFill>
                          <a:latin typeface="Georgia" pitchFamily="18" charset="0"/>
                        </a:rPr>
                      </a:br>
                      <a:r>
                        <a:rPr lang="en-US" sz="1300" b="0" i="0" u="none" strike="noStrike" kern="1200" baseline="0" dirty="0" smtClean="0">
                          <a:solidFill>
                            <a:schemeClr val="tx1"/>
                          </a:solidFill>
                          <a:latin typeface="Georgia" pitchFamily="18" charset="0"/>
                        </a:rPr>
                        <a:t>effectiveness</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lnSpc>
                          <a:spcPct val="100000"/>
                        </a:lnSpc>
                        <a:spcBef>
                          <a:spcPts val="288"/>
                        </a:spcBef>
                        <a:spcAft>
                          <a:spcPts val="0"/>
                        </a:spcAft>
                      </a:pPr>
                      <a:r>
                        <a:rPr lang="en-US" sz="1300" b="0" i="0" u="none" strike="noStrike" kern="1200" baseline="0" dirty="0">
                          <a:solidFill>
                            <a:schemeClr val="tx1"/>
                          </a:solidFill>
                          <a:latin typeface="Georgia" pitchFamily="18" charset="0"/>
                        </a:rPr>
                        <a:t>Strategic</a:t>
                      </a:r>
                      <a:endParaRPr lang="en-US" sz="1300" b="0" i="0" u="none" strike="noStrike" dirty="0">
                        <a:latin typeface="Georgia" pitchFamily="18" charset="0"/>
                      </a:endParaRPr>
                    </a:p>
                    <a:p>
                      <a:pPr marL="0" marR="0" indent="0" algn="l" rtl="0" eaLnBrk="1" fontAlgn="base" latinLnBrk="0" hangingPunct="1">
                        <a:lnSpc>
                          <a:spcPct val="100000"/>
                        </a:lnSpc>
                        <a:spcBef>
                          <a:spcPts val="288"/>
                        </a:spcBef>
                        <a:spcAft>
                          <a:spcPts val="0"/>
                        </a:spcAft>
                      </a:pPr>
                      <a:endParaRPr lang="en-US" sz="1300" b="0" i="0" u="none" strike="noStrike" kern="1200" baseline="0" dirty="0" smtClean="0">
                        <a:solidFill>
                          <a:schemeClr val="tx1"/>
                        </a:solidFill>
                        <a:latin typeface="Georgia" pitchFamily="18" charset="0"/>
                      </a:endParaRP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Transform</a:t>
                      </a:r>
                      <a:br>
                        <a:rPr lang="en-US" sz="1300" b="0" i="0" u="none" strike="noStrike" kern="1200" baseline="0" dirty="0" smtClean="0">
                          <a:solidFill>
                            <a:schemeClr val="tx1"/>
                          </a:solidFill>
                          <a:latin typeface="Georgia" pitchFamily="18" charset="0"/>
                        </a:rPr>
                      </a:br>
                      <a:r>
                        <a:rPr lang="en-US" sz="1300" b="0" i="0" u="none" strike="noStrike" kern="1200" baseline="0" dirty="0" smtClean="0">
                          <a:solidFill>
                            <a:schemeClr val="tx1"/>
                          </a:solidFill>
                          <a:latin typeface="Georgia" pitchFamily="18" charset="0"/>
                        </a:rPr>
                        <a:t>industry/</a:t>
                      </a:r>
                      <a:br>
                        <a:rPr lang="en-US" sz="1300" b="0" i="0" u="none" strike="noStrike" kern="1200" baseline="0" dirty="0" smtClean="0">
                          <a:solidFill>
                            <a:schemeClr val="tx1"/>
                          </a:solidFill>
                          <a:latin typeface="Georgia" pitchFamily="18" charset="0"/>
                        </a:rPr>
                      </a:br>
                      <a:r>
                        <a:rPr lang="en-US" sz="1300" b="0" i="0" u="none" strike="noStrike" kern="1200" baseline="0" dirty="0" smtClean="0">
                          <a:solidFill>
                            <a:schemeClr val="tx1"/>
                          </a:solidFill>
                          <a:latin typeface="Georgia" pitchFamily="18" charset="0"/>
                        </a:rPr>
                        <a:t>organization</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lnSpc>
                          <a:spcPct val="100000"/>
                        </a:lnSpc>
                        <a:spcBef>
                          <a:spcPts val="288"/>
                        </a:spcBef>
                        <a:spcAft>
                          <a:spcPts val="0"/>
                        </a:spcAft>
                      </a:pPr>
                      <a:r>
                        <a:rPr lang="en-US" sz="1300" b="0" i="0" u="none" strike="noStrike" kern="1200" baseline="0" dirty="0">
                          <a:solidFill>
                            <a:schemeClr val="tx1"/>
                          </a:solidFill>
                          <a:latin typeface="Georgia" pitchFamily="18" charset="0"/>
                        </a:rPr>
                        <a:t>Value creation</a:t>
                      </a:r>
                      <a:endParaRPr lang="en-US" sz="1300" b="0" i="0" u="none" strike="noStrike" dirty="0">
                        <a:latin typeface="Georgia" pitchFamily="18" charset="0"/>
                      </a:endParaRPr>
                    </a:p>
                    <a:p>
                      <a:pPr marL="0" marR="0" indent="0" algn="l" rtl="0" eaLnBrk="1" fontAlgn="base" latinLnBrk="0" hangingPunct="1">
                        <a:lnSpc>
                          <a:spcPct val="100000"/>
                        </a:lnSpc>
                        <a:spcBef>
                          <a:spcPts val="288"/>
                        </a:spcBef>
                        <a:spcAft>
                          <a:spcPts val="0"/>
                        </a:spcAft>
                      </a:pPr>
                      <a:r>
                        <a:rPr lang="en-US" sz="1300" b="0" i="0" u="none" strike="noStrike" kern="1200" baseline="0" dirty="0" smtClean="0">
                          <a:solidFill>
                            <a:schemeClr val="tx1"/>
                          </a:solidFill>
                          <a:latin typeface="Georgia" pitchFamily="18" charset="0"/>
                        </a:rPr>
                        <a:t/>
                      </a:r>
                      <a:br>
                        <a:rPr lang="en-US" sz="1300" b="0" i="0" u="none" strike="noStrike" kern="1200" baseline="0" dirty="0" smtClean="0">
                          <a:solidFill>
                            <a:schemeClr val="tx1"/>
                          </a:solidFill>
                          <a:latin typeface="Georgia" pitchFamily="18" charset="0"/>
                        </a:rPr>
                      </a:br>
                      <a:r>
                        <a:rPr lang="en-US" sz="1300" b="0" i="0" u="none" strike="noStrike" kern="1200" baseline="0" dirty="0" smtClean="0">
                          <a:solidFill>
                            <a:schemeClr val="tx1"/>
                          </a:solidFill>
                          <a:latin typeface="Georgia" pitchFamily="18" charset="0"/>
                        </a:rPr>
                        <a:t>Create </a:t>
                      </a:r>
                      <a:r>
                        <a:rPr lang="en-US" sz="1300" b="0" i="0" u="none" strike="noStrike" kern="1200" baseline="0" dirty="0">
                          <a:solidFill>
                            <a:schemeClr val="tx1"/>
                          </a:solidFill>
                          <a:latin typeface="Georgia" pitchFamily="18" charset="0"/>
                        </a:rPr>
                        <a:t>collaborative partnerships</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288"/>
                        </a:spcBef>
                        <a:spcAft>
                          <a:spcPts val="0"/>
                        </a:spcAft>
                        <a:buClrTx/>
                        <a:buSzTx/>
                        <a:buFontTx/>
                        <a:buNone/>
                        <a:tabLst/>
                        <a:defRPr/>
                      </a:pPr>
                      <a:r>
                        <a:rPr lang="en-US" sz="1300" b="0" i="0" u="none" strike="noStrike" kern="1200" baseline="0" dirty="0" smtClean="0">
                          <a:solidFill>
                            <a:schemeClr val="tx1"/>
                          </a:solidFill>
                          <a:latin typeface="Georgia" pitchFamily="18" charset="0"/>
                        </a:rPr>
                        <a:t>Value creation</a:t>
                      </a:r>
                      <a:endParaRPr lang="en-US" sz="1300" b="0" i="0" u="none" strike="noStrike" dirty="0" smtClean="0">
                        <a:latin typeface="Georgia" pitchFamily="18" charset="0"/>
                      </a:endParaRPr>
                    </a:p>
                    <a:p>
                      <a:pPr>
                        <a:lnSpc>
                          <a:spcPct val="100000"/>
                        </a:lnSpc>
                      </a:pPr>
                      <a:r>
                        <a:rPr lang="en-US" sz="1300" b="0" i="0" u="none" strike="noStrike" kern="1200" baseline="0" dirty="0" smtClean="0">
                          <a:solidFill>
                            <a:schemeClr val="tx1"/>
                          </a:solidFill>
                          <a:latin typeface="Georgia" pitchFamily="18" charset="0"/>
                          <a:ea typeface="+mn-ea"/>
                          <a:cs typeface="+mn-cs"/>
                        </a:rPr>
                        <a:t/>
                      </a:r>
                      <a:br>
                        <a:rPr lang="en-US" sz="1300" b="0" i="0" u="none" strike="noStrike" kern="1200" baseline="0" dirty="0" smtClean="0">
                          <a:solidFill>
                            <a:schemeClr val="tx1"/>
                          </a:solidFill>
                          <a:latin typeface="Georgia" pitchFamily="18" charset="0"/>
                          <a:ea typeface="+mn-ea"/>
                          <a:cs typeface="+mn-cs"/>
                        </a:rPr>
                      </a:br>
                      <a:r>
                        <a:rPr lang="en-US" sz="1300" b="0" i="0" u="none" strike="noStrike" kern="1200" baseline="0" dirty="0" smtClean="0">
                          <a:solidFill>
                            <a:schemeClr val="tx1"/>
                          </a:solidFill>
                          <a:latin typeface="Georgia" pitchFamily="18" charset="0"/>
                          <a:ea typeface="+mn-ea"/>
                          <a:cs typeface="+mn-cs"/>
                        </a:rPr>
                        <a:t>Community</a:t>
                      </a:r>
                    </a:p>
                    <a:p>
                      <a:pPr>
                        <a:lnSpc>
                          <a:spcPct val="100000"/>
                        </a:lnSpc>
                      </a:pPr>
                      <a:r>
                        <a:rPr lang="en-US" sz="1300" b="0" i="0" u="none" strike="noStrike" kern="1200" baseline="0" dirty="0" smtClean="0">
                          <a:solidFill>
                            <a:schemeClr val="tx1"/>
                          </a:solidFill>
                          <a:latin typeface="Georgia" pitchFamily="18" charset="0"/>
                          <a:ea typeface="+mn-ea"/>
                          <a:cs typeface="+mn-cs"/>
                        </a:rPr>
                        <a:t>and social</a:t>
                      </a:r>
                    </a:p>
                    <a:p>
                      <a:pPr>
                        <a:lnSpc>
                          <a:spcPct val="100000"/>
                        </a:lnSpc>
                      </a:pPr>
                      <a:r>
                        <a:rPr lang="en-US" sz="1300" b="0" i="0" u="none" strike="noStrike" kern="1200" baseline="0" dirty="0" smtClean="0">
                          <a:solidFill>
                            <a:schemeClr val="tx1"/>
                          </a:solidFill>
                          <a:latin typeface="Georgia" pitchFamily="18" charset="0"/>
                          <a:ea typeface="+mn-ea"/>
                          <a:cs typeface="+mn-cs"/>
                        </a:rPr>
                        <a:t>business</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586">
                <a:tc>
                  <a:txBody>
                    <a:bodyPr/>
                    <a:lstStyle/>
                    <a:p>
                      <a:pPr marL="0" marR="0" algn="l" hangingPunct="0">
                        <a:lnSpc>
                          <a:spcPct val="100000"/>
                        </a:lnSpc>
                        <a:spcBef>
                          <a:spcPts val="0"/>
                        </a:spcBef>
                        <a:spcAft>
                          <a:spcPts val="0"/>
                        </a:spcAft>
                      </a:pPr>
                      <a:r>
                        <a:rPr lang="en-US" sz="1300" b="1" kern="1200" dirty="0" smtClean="0">
                          <a:solidFill>
                            <a:schemeClr val="tx1"/>
                          </a:solidFill>
                          <a:latin typeface="Georgia" pitchFamily="18" charset="0"/>
                          <a:ea typeface="Times New Roman"/>
                          <a:cs typeface="Times New Roman"/>
                        </a:rPr>
                        <a:t>Justify IT </a:t>
                      </a:r>
                      <a:br>
                        <a:rPr lang="en-US" sz="1300" b="1" kern="1200" dirty="0" smtClean="0">
                          <a:solidFill>
                            <a:schemeClr val="tx1"/>
                          </a:solidFill>
                          <a:latin typeface="Georgia" pitchFamily="18" charset="0"/>
                          <a:ea typeface="Times New Roman"/>
                          <a:cs typeface="Times New Roman"/>
                        </a:rPr>
                      </a:br>
                      <a:r>
                        <a:rPr lang="en-US" sz="1300" b="1" kern="1200" dirty="0" smtClean="0">
                          <a:solidFill>
                            <a:schemeClr val="tx1"/>
                          </a:solidFill>
                          <a:latin typeface="Georgia" pitchFamily="18" charset="0"/>
                          <a:ea typeface="Times New Roman"/>
                          <a:cs typeface="Times New Roman"/>
                        </a:rPr>
                        <a:t>expenditures</a:t>
                      </a:r>
                      <a:endParaRPr lang="en-US" sz="1300" b="1" dirty="0">
                        <a:solidFill>
                          <a:schemeClr val="tx1"/>
                        </a:solidFill>
                        <a:latin typeface="Georgia" pitchFamily="18" charset="0"/>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lnSpc>
                          <a:spcPct val="100000"/>
                        </a:lnSpc>
                        <a:spcBef>
                          <a:spcPts val="0"/>
                        </a:spcBef>
                        <a:spcAft>
                          <a:spcPts val="0"/>
                        </a:spcAft>
                      </a:pPr>
                      <a:r>
                        <a:rPr lang="en-US" sz="1300" b="0" i="0" u="none" strike="noStrike" kern="1200" baseline="0" dirty="0" smtClean="0">
                          <a:solidFill>
                            <a:schemeClr val="tx1"/>
                          </a:solidFill>
                          <a:latin typeface="Georgia" pitchFamily="18" charset="0"/>
                          <a:ea typeface="+mn-ea"/>
                          <a:cs typeface="+mn-cs"/>
                        </a:rPr>
                        <a:t>ROI</a:t>
                      </a:r>
                      <a:endParaRPr lang="en-US" sz="1300" b="0" i="0" u="none" strike="noStrike" kern="1200" baseline="0" dirty="0">
                        <a:solidFill>
                          <a:schemeClr val="tx1"/>
                        </a:solidFill>
                        <a:latin typeface="Georgia" pitchFamily="18" charset="0"/>
                        <a:ea typeface="+mn-ea"/>
                        <a:cs typeface="+mn-cs"/>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Increasing</a:t>
                      </a:r>
                    </a:p>
                    <a:p>
                      <a:pPr>
                        <a:lnSpc>
                          <a:spcPct val="100000"/>
                        </a:lnSpc>
                      </a:pPr>
                      <a:r>
                        <a:rPr lang="en-US" sz="1300" b="0" i="0" u="none" strike="noStrike" kern="1200" baseline="0" dirty="0" smtClean="0">
                          <a:solidFill>
                            <a:schemeClr val="tx1"/>
                          </a:solidFill>
                          <a:latin typeface="Georgia" pitchFamily="18" charset="0"/>
                          <a:ea typeface="+mn-ea"/>
                          <a:cs typeface="+mn-cs"/>
                        </a:rPr>
                        <a:t>productivity</a:t>
                      </a:r>
                    </a:p>
                    <a:p>
                      <a:pPr>
                        <a:lnSpc>
                          <a:spcPct val="100000"/>
                        </a:lnSpc>
                      </a:pPr>
                      <a:r>
                        <a:rPr lang="en-US" sz="1300" b="0" i="0" u="none" strike="noStrike" kern="1200" baseline="0" dirty="0" smtClean="0">
                          <a:solidFill>
                            <a:schemeClr val="tx1"/>
                          </a:solidFill>
                          <a:latin typeface="Georgia" pitchFamily="18" charset="0"/>
                          <a:ea typeface="+mn-ea"/>
                          <a:cs typeface="+mn-cs"/>
                        </a:rPr>
                        <a:t>and better</a:t>
                      </a:r>
                    </a:p>
                    <a:p>
                      <a:pPr>
                        <a:lnSpc>
                          <a:spcPct val="100000"/>
                        </a:lnSpc>
                      </a:pPr>
                      <a:r>
                        <a:rPr lang="en-US" sz="1300" b="0" i="0" u="none" strike="noStrike" kern="1200" baseline="0" dirty="0" smtClean="0">
                          <a:solidFill>
                            <a:schemeClr val="tx1"/>
                          </a:solidFill>
                          <a:latin typeface="Georgia" pitchFamily="18" charset="0"/>
                          <a:ea typeface="+mn-ea"/>
                          <a:cs typeface="+mn-cs"/>
                        </a:rPr>
                        <a:t>decision quality</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Competitive</a:t>
                      </a:r>
                    </a:p>
                    <a:p>
                      <a:pPr>
                        <a:lnSpc>
                          <a:spcPct val="100000"/>
                        </a:lnSpc>
                      </a:pPr>
                      <a:r>
                        <a:rPr lang="en-US" sz="1300" b="0" i="0" u="none" strike="noStrike" kern="1200" baseline="0" dirty="0" smtClean="0">
                          <a:solidFill>
                            <a:schemeClr val="tx1"/>
                          </a:solidFill>
                          <a:latin typeface="Georgia" pitchFamily="18" charset="0"/>
                          <a:ea typeface="+mn-ea"/>
                          <a:cs typeface="+mn-cs"/>
                        </a:rPr>
                        <a:t>position</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Competitive</a:t>
                      </a:r>
                    </a:p>
                    <a:p>
                      <a:pPr>
                        <a:lnSpc>
                          <a:spcPct val="100000"/>
                        </a:lnSpc>
                      </a:pPr>
                      <a:r>
                        <a:rPr lang="en-US" sz="1300" b="0" i="0" u="none" strike="noStrike" kern="1200" baseline="0" dirty="0" smtClean="0">
                          <a:solidFill>
                            <a:schemeClr val="tx1"/>
                          </a:solidFill>
                          <a:latin typeface="Georgia" pitchFamily="18" charset="0"/>
                          <a:ea typeface="+mn-ea"/>
                          <a:cs typeface="+mn-cs"/>
                        </a:rPr>
                        <a:t>position</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Adding value</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Creating</a:t>
                      </a:r>
                    </a:p>
                    <a:p>
                      <a:pPr>
                        <a:lnSpc>
                          <a:spcPct val="100000"/>
                        </a:lnSpc>
                      </a:pPr>
                      <a:r>
                        <a:rPr lang="en-US" sz="1300" b="0" i="0" u="none" strike="noStrike" kern="1200" baseline="0" dirty="0" smtClean="0">
                          <a:solidFill>
                            <a:schemeClr val="tx1"/>
                          </a:solidFill>
                          <a:latin typeface="Georgia" pitchFamily="18" charset="0"/>
                          <a:ea typeface="+mn-ea"/>
                          <a:cs typeface="+mn-cs"/>
                        </a:rPr>
                        <a:t>relationships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415">
                <a:tc>
                  <a:txBody>
                    <a:bodyPr/>
                    <a:lstStyle/>
                    <a:p>
                      <a:pPr>
                        <a:lnSpc>
                          <a:spcPct val="100000"/>
                        </a:lnSpc>
                      </a:pPr>
                      <a:r>
                        <a:rPr lang="en-US" sz="1300" b="1" kern="1200" dirty="0" smtClean="0">
                          <a:solidFill>
                            <a:schemeClr val="tx1"/>
                          </a:solidFill>
                          <a:latin typeface="Georgia" pitchFamily="18" charset="0"/>
                          <a:ea typeface="Times New Roman"/>
                          <a:cs typeface="Times New Roman"/>
                        </a:rPr>
                        <a:t>Target of</a:t>
                      </a:r>
                    </a:p>
                    <a:p>
                      <a:pPr>
                        <a:lnSpc>
                          <a:spcPct val="100000"/>
                        </a:lnSpc>
                      </a:pPr>
                      <a:r>
                        <a:rPr lang="en-US" sz="1300" b="1" kern="1200" dirty="0" smtClean="0">
                          <a:solidFill>
                            <a:schemeClr val="tx1"/>
                          </a:solidFill>
                          <a:latin typeface="Georgia" pitchFamily="18" charset="0"/>
                          <a:ea typeface="Times New Roman"/>
                          <a:cs typeface="Times New Roman"/>
                        </a:rPr>
                        <a:t>systems</a:t>
                      </a:r>
                    </a:p>
                    <a:p>
                      <a:pPr>
                        <a:lnSpc>
                          <a:spcPct val="100000"/>
                        </a:lnSpc>
                      </a:pPr>
                      <a:endParaRPr lang="en-US" sz="1300" kern="1200" baseline="0" dirty="0" smtClean="0">
                        <a:solidFill>
                          <a:schemeClr val="tx1"/>
                        </a:solidFill>
                        <a:latin typeface="Georgia" pitchFamily="18" charset="0"/>
                        <a:ea typeface="+mn-ea"/>
                        <a:cs typeface="+mn-cs"/>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Organization</a:t>
                      </a:r>
                    </a:p>
                    <a:p>
                      <a:pPr>
                        <a:lnSpc>
                          <a:spcPct val="100000"/>
                        </a:lnSpc>
                      </a:pPr>
                      <a:endParaRPr lang="en-US" sz="1300" b="0" i="0" u="none" strike="noStrike" kern="1200" baseline="0" dirty="0" smtClean="0">
                        <a:solidFill>
                          <a:schemeClr val="tx1"/>
                        </a:solidFill>
                        <a:latin typeface="Georgia" pitchFamily="18" charset="0"/>
                        <a:ea typeface="+mn-ea"/>
                        <a:cs typeface="+mn-cs"/>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Organization/</a:t>
                      </a:r>
                    </a:p>
                    <a:p>
                      <a:pPr>
                        <a:lnSpc>
                          <a:spcPct val="100000"/>
                        </a:lnSpc>
                      </a:pPr>
                      <a:r>
                        <a:rPr lang="en-US" sz="1300" b="0" i="0" u="none" strike="noStrike" kern="1200" baseline="0" dirty="0" smtClean="0">
                          <a:solidFill>
                            <a:schemeClr val="tx1"/>
                          </a:solidFill>
                          <a:latin typeface="Georgia" pitchFamily="18" charset="0"/>
                          <a:ea typeface="+mn-ea"/>
                          <a:cs typeface="+mn-cs"/>
                        </a:rPr>
                        <a:t>group</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Individual</a:t>
                      </a:r>
                    </a:p>
                    <a:p>
                      <a:pPr>
                        <a:lnSpc>
                          <a:spcPct val="100000"/>
                        </a:lnSpc>
                      </a:pPr>
                      <a:r>
                        <a:rPr lang="en-US" sz="1300" b="0" i="0" u="none" strike="noStrike" kern="1200" baseline="0" dirty="0" smtClean="0">
                          <a:solidFill>
                            <a:schemeClr val="tx1"/>
                          </a:solidFill>
                          <a:latin typeface="Georgia" pitchFamily="18" charset="0"/>
                          <a:ea typeface="+mn-ea"/>
                          <a:cs typeface="+mn-cs"/>
                        </a:rPr>
                        <a:t>manager/</a:t>
                      </a:r>
                      <a:br>
                        <a:rPr lang="en-US" sz="1300" b="0" i="0" u="none" strike="noStrike" kern="1200" baseline="0" dirty="0" smtClean="0">
                          <a:solidFill>
                            <a:schemeClr val="tx1"/>
                          </a:solidFill>
                          <a:latin typeface="Georgia" pitchFamily="18" charset="0"/>
                          <a:ea typeface="+mn-ea"/>
                          <a:cs typeface="+mn-cs"/>
                        </a:rPr>
                      </a:br>
                      <a:r>
                        <a:rPr lang="en-US" sz="1300" b="0" i="0" u="none" strike="noStrike" kern="1200" baseline="0" dirty="0" smtClean="0">
                          <a:solidFill>
                            <a:schemeClr val="tx1"/>
                          </a:solidFill>
                          <a:latin typeface="Georgia" pitchFamily="18" charset="0"/>
                          <a:ea typeface="+mn-ea"/>
                          <a:cs typeface="+mn-cs"/>
                        </a:rPr>
                        <a:t>group</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Business</a:t>
                      </a:r>
                    </a:p>
                    <a:p>
                      <a:pPr>
                        <a:lnSpc>
                          <a:spcPct val="100000"/>
                        </a:lnSpc>
                      </a:pPr>
                      <a:r>
                        <a:rPr lang="en-US" sz="1300" b="0" i="0" u="none" strike="noStrike" kern="1200" baseline="0" dirty="0" smtClean="0">
                          <a:solidFill>
                            <a:schemeClr val="tx1"/>
                          </a:solidFill>
                          <a:latin typeface="Georgia" pitchFamily="18" charset="0"/>
                          <a:ea typeface="+mn-ea"/>
                          <a:cs typeface="+mn-cs"/>
                        </a:rPr>
                        <a:t>processes</a:t>
                      </a:r>
                    </a:p>
                    <a:p>
                      <a:pPr>
                        <a:lnSpc>
                          <a:spcPct val="100000"/>
                        </a:lnSpc>
                      </a:pPr>
                      <a:r>
                        <a:rPr lang="en-US" sz="1300" b="0" i="0" u="none" strike="noStrike" kern="1200" baseline="0" dirty="0" smtClean="0">
                          <a:solidFill>
                            <a:schemeClr val="tx1"/>
                          </a:solidFill>
                          <a:latin typeface="Georgia" pitchFamily="18" charset="0"/>
                          <a:ea typeface="+mn-ea"/>
                          <a:cs typeface="+mn-cs"/>
                        </a:rPr>
                        <a:t>ecosystem</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Customer/</a:t>
                      </a:r>
                    </a:p>
                    <a:p>
                      <a:pPr>
                        <a:lnSpc>
                          <a:spcPct val="100000"/>
                        </a:lnSpc>
                      </a:pPr>
                      <a:r>
                        <a:rPr lang="en-US" sz="1300" b="0" i="0" u="none" strike="noStrike" kern="1200" baseline="0" dirty="0" smtClean="0">
                          <a:solidFill>
                            <a:schemeClr val="tx1"/>
                          </a:solidFill>
                          <a:latin typeface="Georgia" pitchFamily="18" charset="0"/>
                          <a:ea typeface="+mn-ea"/>
                          <a:cs typeface="+mn-cs"/>
                        </a:rPr>
                        <a:t>supplier</a:t>
                      </a:r>
                    </a:p>
                    <a:p>
                      <a:pPr>
                        <a:lnSpc>
                          <a:spcPct val="100000"/>
                        </a:lnSpc>
                      </a:pPr>
                      <a:r>
                        <a:rPr lang="en-US" sz="1300" b="0" i="0" u="none" strike="noStrike" kern="1200" baseline="0" dirty="0" smtClean="0">
                          <a:solidFill>
                            <a:schemeClr val="tx1"/>
                          </a:solidFill>
                          <a:latin typeface="Georgia" pitchFamily="18" charset="0"/>
                          <a:ea typeface="+mn-ea"/>
                          <a:cs typeface="+mn-cs"/>
                        </a:rPr>
                        <a:t>ecosystem</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Customer/</a:t>
                      </a:r>
                    </a:p>
                    <a:p>
                      <a:pPr>
                        <a:lnSpc>
                          <a:spcPct val="100000"/>
                        </a:lnSpc>
                      </a:pPr>
                      <a:r>
                        <a:rPr lang="en-US" sz="1300" b="0" i="0" u="none" strike="noStrike" kern="1200" baseline="0" dirty="0" smtClean="0">
                          <a:solidFill>
                            <a:schemeClr val="tx1"/>
                          </a:solidFill>
                          <a:latin typeface="Georgia" pitchFamily="18" charset="0"/>
                          <a:ea typeface="+mn-ea"/>
                          <a:cs typeface="+mn-cs"/>
                        </a:rPr>
                        <a:t>employee</a:t>
                      </a:r>
                    </a:p>
                    <a:p>
                      <a:pPr>
                        <a:lnSpc>
                          <a:spcPct val="100000"/>
                        </a:lnSpc>
                      </a:pPr>
                      <a:r>
                        <a:rPr lang="en-US" sz="1300" b="0" i="0" u="none" strike="noStrike" kern="1200" baseline="0" dirty="0" smtClean="0">
                          <a:solidFill>
                            <a:schemeClr val="tx1"/>
                          </a:solidFill>
                          <a:latin typeface="Georgia" pitchFamily="18" charset="0"/>
                          <a:ea typeface="+mn-ea"/>
                          <a:cs typeface="+mn-cs"/>
                        </a:rPr>
                        <a:t>supplier</a:t>
                      </a:r>
                    </a:p>
                    <a:p>
                      <a:pPr>
                        <a:lnSpc>
                          <a:spcPct val="100000"/>
                        </a:lnSpc>
                      </a:pPr>
                      <a:r>
                        <a:rPr lang="en-US" sz="1300" b="0" i="0" u="none" strike="noStrike" kern="1200" baseline="0" dirty="0" smtClean="0">
                          <a:solidFill>
                            <a:schemeClr val="tx1"/>
                          </a:solidFill>
                          <a:latin typeface="Georgia" pitchFamily="18" charset="0"/>
                          <a:ea typeface="+mn-ea"/>
                          <a:cs typeface="+mn-cs"/>
                        </a:rPr>
                        <a:t>ecosystem</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982">
                <a:tc>
                  <a:txBody>
                    <a:bodyPr/>
                    <a:lstStyle/>
                    <a:p>
                      <a:pPr>
                        <a:lnSpc>
                          <a:spcPct val="100000"/>
                        </a:lnSpc>
                      </a:pPr>
                      <a:r>
                        <a:rPr lang="en-US" sz="1300" b="1" kern="1200" dirty="0" smtClean="0">
                          <a:solidFill>
                            <a:schemeClr val="tx1"/>
                          </a:solidFill>
                          <a:latin typeface="Georgia" pitchFamily="18" charset="0"/>
                          <a:ea typeface="Times New Roman"/>
                          <a:cs typeface="Times New Roman"/>
                        </a:rPr>
                        <a:t>Information</a:t>
                      </a:r>
                    </a:p>
                    <a:p>
                      <a:pPr>
                        <a:lnSpc>
                          <a:spcPct val="100000"/>
                        </a:lnSpc>
                      </a:pPr>
                      <a:r>
                        <a:rPr lang="en-US" sz="1300" b="1" kern="1200" dirty="0" smtClean="0">
                          <a:solidFill>
                            <a:schemeClr val="tx1"/>
                          </a:solidFill>
                          <a:latin typeface="Georgia" pitchFamily="18" charset="0"/>
                          <a:ea typeface="Times New Roman"/>
                          <a:cs typeface="Times New Roman"/>
                        </a:rPr>
                        <a:t>models</a:t>
                      </a:r>
                    </a:p>
                    <a:p>
                      <a:pPr>
                        <a:lnSpc>
                          <a:spcPct val="100000"/>
                        </a:lnSpc>
                      </a:pPr>
                      <a:endParaRPr lang="en-US" sz="1300" kern="1200" baseline="0" dirty="0" smtClean="0">
                        <a:solidFill>
                          <a:schemeClr val="tx1"/>
                        </a:solidFill>
                        <a:latin typeface="Georgia" pitchFamily="18" charset="0"/>
                        <a:ea typeface="+mn-ea"/>
                        <a:cs typeface="+mn-cs"/>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Application</a:t>
                      </a:r>
                    </a:p>
                    <a:p>
                      <a:pPr>
                        <a:lnSpc>
                          <a:spcPct val="100000"/>
                        </a:lnSpc>
                      </a:pPr>
                      <a:r>
                        <a:rPr lang="en-US" sz="1300" b="0" i="0" u="none" strike="noStrike" kern="1200" baseline="0" dirty="0" smtClean="0">
                          <a:solidFill>
                            <a:schemeClr val="tx1"/>
                          </a:solidFill>
                          <a:latin typeface="Georgia" pitchFamily="18" charset="0"/>
                          <a:ea typeface="+mn-ea"/>
                          <a:cs typeface="+mn-cs"/>
                        </a:rPr>
                        <a:t>specific</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Data driven</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User driven</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Business driven</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Knowledge driven</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1300" b="0" i="0" u="none" strike="noStrike" kern="1200" baseline="0" dirty="0" smtClean="0">
                          <a:solidFill>
                            <a:schemeClr val="tx1"/>
                          </a:solidFill>
                          <a:latin typeface="Georgia" pitchFamily="18" charset="0"/>
                          <a:ea typeface="+mn-ea"/>
                          <a:cs typeface="+mn-cs"/>
                        </a:rPr>
                        <a:t>People driven</a:t>
                      </a:r>
                    </a:p>
                    <a:p>
                      <a:pPr>
                        <a:lnSpc>
                          <a:spcPct val="100000"/>
                        </a:lnSpc>
                      </a:pPr>
                      <a:r>
                        <a:rPr lang="en-US" sz="1300" b="0" i="0" u="none" strike="noStrike" kern="1200" baseline="0" dirty="0" smtClean="0">
                          <a:solidFill>
                            <a:schemeClr val="tx1"/>
                          </a:solidFill>
                          <a:latin typeface="Georgia" pitchFamily="18" charset="0"/>
                          <a:ea typeface="+mn-ea"/>
                          <a:cs typeface="+mn-cs"/>
                        </a:rPr>
                        <a:t>(or</a:t>
                      </a:r>
                    </a:p>
                    <a:p>
                      <a:pPr>
                        <a:lnSpc>
                          <a:spcPct val="100000"/>
                        </a:lnSpc>
                      </a:pPr>
                      <a:r>
                        <a:rPr lang="en-US" sz="1300" b="0" i="0" u="none" strike="noStrike" kern="1200" baseline="0" dirty="0" smtClean="0">
                          <a:solidFill>
                            <a:schemeClr val="tx1"/>
                          </a:solidFill>
                          <a:latin typeface="Georgia" pitchFamily="18" charset="0"/>
                          <a:ea typeface="+mn-ea"/>
                          <a:cs typeface="+mn-cs"/>
                        </a:rPr>
                        <a:t>relationship</a:t>
                      </a:r>
                    </a:p>
                    <a:p>
                      <a:pPr>
                        <a:lnSpc>
                          <a:spcPct val="100000"/>
                        </a:lnSpc>
                      </a:pPr>
                      <a:r>
                        <a:rPr lang="en-US" sz="1300" b="0" i="0" u="none" strike="noStrike" kern="1200" baseline="0" dirty="0" smtClean="0">
                          <a:solidFill>
                            <a:schemeClr val="tx1"/>
                          </a:solidFill>
                          <a:latin typeface="Georgia" pitchFamily="18" charset="0"/>
                          <a:ea typeface="+mn-ea"/>
                          <a:cs typeface="+mn-cs"/>
                        </a:rPr>
                        <a:t>driven)</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242205700"/>
              </p:ext>
            </p:extLst>
          </p:nvPr>
        </p:nvGraphicFramePr>
        <p:xfrm>
          <a:off x="457200" y="1752600"/>
          <a:ext cx="8382000" cy="3627120"/>
        </p:xfrm>
        <a:graphic>
          <a:graphicData uri="http://schemas.openxmlformats.org/drawingml/2006/table">
            <a:tbl>
              <a:tblPr/>
              <a:tblGrid>
                <a:gridCol w="1124533"/>
                <a:gridCol w="1129296"/>
                <a:gridCol w="1314768"/>
                <a:gridCol w="1402080"/>
                <a:gridCol w="1125323"/>
                <a:gridCol w="1143000"/>
                <a:gridCol w="1143000"/>
              </a:tblGrid>
              <a:tr h="533400">
                <a:tc>
                  <a:txBody>
                    <a:bodyPr/>
                    <a:lstStyle/>
                    <a:p>
                      <a:pPr marL="0" marR="0" algn="just" hangingPunct="0">
                        <a:lnSpc>
                          <a:spcPct val="100000"/>
                        </a:lnSpc>
                        <a:spcBef>
                          <a:spcPts val="0"/>
                        </a:spcBef>
                        <a:spcAft>
                          <a:spcPts val="0"/>
                        </a:spcAft>
                      </a:pPr>
                      <a:endParaRPr lang="en-US" sz="1400" b="1" kern="1200" dirty="0">
                        <a:solidFill>
                          <a:schemeClr val="tx1"/>
                        </a:solidFill>
                        <a:latin typeface="Georgia" pitchFamily="18" charset="0"/>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b="1" dirty="0" smtClean="0">
                          <a:solidFill>
                            <a:schemeClr val="bg1"/>
                          </a:solidFill>
                          <a:latin typeface="Georgia" pitchFamily="18" charset="0"/>
                          <a:ea typeface="Times New Roman"/>
                          <a:cs typeface="Times New Roman"/>
                        </a:rPr>
                        <a:t>Era I </a:t>
                      </a:r>
                      <a:br>
                        <a:rPr lang="en-US" sz="1400" b="1" dirty="0" smtClean="0">
                          <a:solidFill>
                            <a:schemeClr val="bg1"/>
                          </a:solidFill>
                          <a:latin typeface="Georgia" pitchFamily="18" charset="0"/>
                          <a:ea typeface="Times New Roman"/>
                          <a:cs typeface="Times New Roman"/>
                        </a:rPr>
                      </a:br>
                      <a:r>
                        <a:rPr lang="en-US" sz="1400" b="1" dirty="0" smtClean="0">
                          <a:solidFill>
                            <a:schemeClr val="bg1"/>
                          </a:solidFill>
                          <a:latin typeface="Georgia" pitchFamily="18" charset="0"/>
                          <a:ea typeface="Times New Roman"/>
                          <a:cs typeface="Times New Roman"/>
                        </a:rPr>
                        <a:t>1960s</a:t>
                      </a:r>
                      <a:endParaRPr lang="en-US" sz="1400" b="1" dirty="0">
                        <a:solidFill>
                          <a:schemeClr val="bg1"/>
                        </a:solidFill>
                        <a:latin typeface="Georgia" pitchFamily="18" charset="0"/>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II </a:t>
                      </a:r>
                      <a:br>
                        <a:rPr lang="en-US" sz="1400" b="1" dirty="0" smtClean="0">
                          <a:solidFill>
                            <a:schemeClr val="bg1"/>
                          </a:solidFill>
                          <a:latin typeface="Georgia" pitchFamily="18" charset="0"/>
                          <a:ea typeface="Times New Roman"/>
                          <a:cs typeface="Times New Roman"/>
                        </a:rPr>
                      </a:br>
                      <a:r>
                        <a:rPr lang="en-US" sz="1400" b="1" dirty="0" smtClean="0">
                          <a:solidFill>
                            <a:schemeClr val="bg1"/>
                          </a:solidFill>
                          <a:latin typeface="Georgia" pitchFamily="18" charset="0"/>
                          <a:ea typeface="Times New Roman"/>
                          <a:cs typeface="Times New Roman"/>
                        </a:rPr>
                        <a:t>1970s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III</a:t>
                      </a:r>
                      <a:br>
                        <a:rPr lang="en-US" sz="1400" b="1" dirty="0" smtClean="0">
                          <a:solidFill>
                            <a:schemeClr val="bg1"/>
                          </a:solidFill>
                          <a:latin typeface="Georgia" pitchFamily="18" charset="0"/>
                          <a:ea typeface="Times New Roman"/>
                          <a:cs typeface="Times New Roman"/>
                        </a:rPr>
                      </a:br>
                      <a:r>
                        <a:rPr lang="en-US" sz="1400" b="1" dirty="0" smtClean="0">
                          <a:solidFill>
                            <a:schemeClr val="bg1"/>
                          </a:solidFill>
                          <a:latin typeface="Georgia" pitchFamily="18" charset="0"/>
                          <a:ea typeface="Times New Roman"/>
                          <a:cs typeface="Times New Roman"/>
                        </a:rPr>
                        <a:t>1980s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IV </a:t>
                      </a:r>
                      <a:br>
                        <a:rPr lang="en-US" sz="1400" b="1" dirty="0" smtClean="0">
                          <a:solidFill>
                            <a:schemeClr val="bg1"/>
                          </a:solidFill>
                          <a:latin typeface="Georgia" pitchFamily="18" charset="0"/>
                          <a:ea typeface="Times New Roman"/>
                          <a:cs typeface="Times New Roman"/>
                        </a:rPr>
                      </a:br>
                      <a:r>
                        <a:rPr lang="en-US" sz="1400" b="1" dirty="0" smtClean="0">
                          <a:solidFill>
                            <a:schemeClr val="bg1"/>
                          </a:solidFill>
                          <a:latin typeface="Georgia" pitchFamily="18" charset="0"/>
                          <a:ea typeface="Times New Roman"/>
                          <a:cs typeface="Times New Roman"/>
                        </a:rPr>
                        <a:t>1990s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V</a:t>
                      </a:r>
                      <a:br>
                        <a:rPr lang="en-US" sz="1400" b="1" dirty="0" smtClean="0">
                          <a:solidFill>
                            <a:schemeClr val="bg1"/>
                          </a:solidFill>
                          <a:latin typeface="Georgia" pitchFamily="18" charset="0"/>
                          <a:ea typeface="Times New Roman"/>
                          <a:cs typeface="Times New Roman"/>
                        </a:rPr>
                      </a:br>
                      <a:r>
                        <a:rPr lang="en-US" sz="1400" b="1" dirty="0" smtClean="0">
                          <a:solidFill>
                            <a:schemeClr val="bg1"/>
                          </a:solidFill>
                          <a:latin typeface="Georgia" pitchFamily="18" charset="0"/>
                          <a:ea typeface="Times New Roman"/>
                          <a:cs typeface="Times New Roman"/>
                        </a:rPr>
                        <a:t>2000+</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l" hangingPunct="0">
                        <a:lnSpc>
                          <a:spcPct val="100000"/>
                        </a:lnSpc>
                        <a:spcBef>
                          <a:spcPts val="0"/>
                        </a:spcBef>
                        <a:spcAft>
                          <a:spcPts val="0"/>
                        </a:spcAft>
                      </a:pPr>
                      <a:r>
                        <a:rPr lang="en-US" sz="1400" b="1" dirty="0" smtClean="0">
                          <a:solidFill>
                            <a:schemeClr val="bg1"/>
                          </a:solidFill>
                          <a:latin typeface="Georgia" pitchFamily="18" charset="0"/>
                          <a:ea typeface="Times New Roman"/>
                          <a:cs typeface="Times New Roman"/>
                        </a:rPr>
                        <a:t>Era VI</a:t>
                      </a:r>
                      <a:r>
                        <a:rPr lang="en-US" sz="1400" b="1" baseline="0" dirty="0" smtClean="0">
                          <a:solidFill>
                            <a:schemeClr val="bg1"/>
                          </a:solidFill>
                          <a:latin typeface="Georgia" pitchFamily="18" charset="0"/>
                          <a:ea typeface="Times New Roman"/>
                          <a:cs typeface="Times New Roman"/>
                        </a:rPr>
                        <a:t> </a:t>
                      </a:r>
                      <a:r>
                        <a:rPr lang="en-US" sz="1400" b="1" dirty="0" smtClean="0">
                          <a:solidFill>
                            <a:schemeClr val="bg1"/>
                          </a:solidFill>
                          <a:latin typeface="Georgia" pitchFamily="18" charset="0"/>
                          <a:ea typeface="Times New Roman"/>
                          <a:cs typeface="Times New Roman"/>
                        </a:rPr>
                        <a:t>2100+</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r>
              <a:tr h="1249177">
                <a:tc>
                  <a:txBody>
                    <a:bodyPr/>
                    <a:lstStyle/>
                    <a:p>
                      <a:pPr marL="0" marR="0" algn="l" hangingPunct="0">
                        <a:lnSpc>
                          <a:spcPct val="100000"/>
                        </a:lnSpc>
                        <a:spcBef>
                          <a:spcPts val="0"/>
                        </a:spcBef>
                        <a:spcAft>
                          <a:spcPts val="0"/>
                        </a:spcAft>
                      </a:pPr>
                      <a:r>
                        <a:rPr lang="en-US" sz="1300" b="1" dirty="0" smtClean="0">
                          <a:solidFill>
                            <a:schemeClr val="tx1"/>
                          </a:solidFill>
                          <a:latin typeface="Georgia" pitchFamily="18" charset="0"/>
                          <a:ea typeface="Times New Roman"/>
                          <a:cs typeface="Times New Roman"/>
                        </a:rPr>
                        <a:t>Dominate</a:t>
                      </a:r>
                    </a:p>
                    <a:p>
                      <a:pPr marL="0" marR="0" algn="l" hangingPunct="0">
                        <a:lnSpc>
                          <a:spcPct val="100000"/>
                        </a:lnSpc>
                        <a:spcBef>
                          <a:spcPts val="0"/>
                        </a:spcBef>
                        <a:spcAft>
                          <a:spcPts val="0"/>
                        </a:spcAft>
                      </a:pPr>
                      <a:r>
                        <a:rPr lang="en-US" sz="1300" b="1" dirty="0" smtClean="0">
                          <a:solidFill>
                            <a:schemeClr val="tx1"/>
                          </a:solidFill>
                          <a:latin typeface="Georgia" pitchFamily="18" charset="0"/>
                          <a:ea typeface="Times New Roman"/>
                          <a:cs typeface="Times New Roman"/>
                        </a:rPr>
                        <a:t>technology</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spcBef>
                          <a:spcPts val="288"/>
                        </a:spcBef>
                        <a:spcAft>
                          <a:spcPts val="0"/>
                        </a:spcAft>
                      </a:pPr>
                      <a:r>
                        <a:rPr lang="en-US" sz="1300" b="0" i="0" u="none" strike="noStrike" dirty="0" smtClean="0">
                          <a:latin typeface="Georgia" pitchFamily="18" charset="0"/>
                        </a:rPr>
                        <a:t>Mainframe,</a:t>
                      </a:r>
                    </a:p>
                    <a:p>
                      <a:pPr marL="0" marR="0" indent="0" algn="l" rtl="0" eaLnBrk="1" fontAlgn="base" latinLnBrk="0" hangingPunct="1">
                        <a:spcBef>
                          <a:spcPts val="288"/>
                        </a:spcBef>
                        <a:spcAft>
                          <a:spcPts val="0"/>
                        </a:spcAft>
                      </a:pPr>
                      <a:r>
                        <a:rPr lang="en-US" sz="1300" b="0" i="0" u="none" strike="noStrike" dirty="0" smtClean="0">
                          <a:latin typeface="Georgia" pitchFamily="18" charset="0"/>
                        </a:rPr>
                        <a:t>“centralized</a:t>
                      </a:r>
                    </a:p>
                    <a:p>
                      <a:pPr marL="0" marR="0" indent="0" algn="l" rtl="0" eaLnBrk="1" fontAlgn="base" latinLnBrk="0" hangingPunct="1">
                        <a:spcBef>
                          <a:spcPts val="288"/>
                        </a:spcBef>
                        <a:spcAft>
                          <a:spcPts val="0"/>
                        </a:spcAft>
                      </a:pPr>
                      <a:r>
                        <a:rPr lang="en-US" sz="1300" b="0" i="0" u="none" strike="noStrike" dirty="0" smtClean="0">
                          <a:latin typeface="Georgia" pitchFamily="18" charset="0"/>
                        </a:rPr>
                        <a:t>intelligence”</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spcBef>
                          <a:spcPts val="288"/>
                        </a:spcBef>
                        <a:spcAft>
                          <a:spcPts val="0"/>
                        </a:spcAft>
                      </a:pPr>
                      <a:r>
                        <a:rPr lang="en-US" sz="1300" b="0" i="0" u="none" strike="noStrike" dirty="0" smtClean="0">
                          <a:latin typeface="Georgia" pitchFamily="18" charset="0"/>
                        </a:rPr>
                        <a:t>Minicomputer,</a:t>
                      </a:r>
                    </a:p>
                    <a:p>
                      <a:pPr marL="0" marR="0" indent="0" algn="l" rtl="0" eaLnBrk="1" fontAlgn="base" latinLnBrk="0" hangingPunct="1">
                        <a:spcBef>
                          <a:spcPts val="288"/>
                        </a:spcBef>
                        <a:spcAft>
                          <a:spcPts val="0"/>
                        </a:spcAft>
                      </a:pPr>
                      <a:r>
                        <a:rPr lang="en-US" sz="1300" b="0" i="0" u="none" strike="noStrike" dirty="0" smtClean="0">
                          <a:latin typeface="Georgia" pitchFamily="18" charset="0"/>
                        </a:rPr>
                        <a:t>mostly</a:t>
                      </a:r>
                    </a:p>
                    <a:p>
                      <a:pPr marL="0" marR="0" indent="0" algn="l" rtl="0" eaLnBrk="1" fontAlgn="base" latinLnBrk="0" hangingPunct="1">
                        <a:spcBef>
                          <a:spcPts val="288"/>
                        </a:spcBef>
                        <a:spcAft>
                          <a:spcPts val="0"/>
                        </a:spcAft>
                      </a:pPr>
                      <a:r>
                        <a:rPr lang="en-US" sz="1300" b="0" i="0" u="none" strike="noStrike" dirty="0" smtClean="0">
                          <a:latin typeface="Georgia" pitchFamily="18" charset="0"/>
                        </a:rPr>
                        <a:t>“centralized</a:t>
                      </a:r>
                    </a:p>
                    <a:p>
                      <a:pPr marL="0" marR="0" indent="0" algn="l" rtl="0" eaLnBrk="1" fontAlgn="base" latinLnBrk="0" hangingPunct="1">
                        <a:spcBef>
                          <a:spcPts val="288"/>
                        </a:spcBef>
                        <a:spcAft>
                          <a:spcPts val="0"/>
                        </a:spcAft>
                      </a:pPr>
                      <a:r>
                        <a:rPr lang="en-US" sz="1300" b="0" i="0" u="none" strike="noStrike" dirty="0" smtClean="0">
                          <a:latin typeface="Georgia" pitchFamily="18" charset="0"/>
                        </a:rPr>
                        <a:t>intelligence”</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dirty="0" smtClean="0">
                          <a:solidFill>
                            <a:schemeClr val="tx1"/>
                          </a:solidFill>
                          <a:latin typeface="Georgia" pitchFamily="18" charset="0"/>
                          <a:ea typeface="+mn-ea"/>
                          <a:cs typeface="+mn-cs"/>
                        </a:rPr>
                        <a:t>Microcomputer,</a:t>
                      </a:r>
                    </a:p>
                    <a:p>
                      <a:r>
                        <a:rPr lang="en-US" sz="1300" b="0" i="0" u="none" strike="noStrike" kern="1200" dirty="0" smtClean="0">
                          <a:solidFill>
                            <a:schemeClr val="tx1"/>
                          </a:solidFill>
                          <a:latin typeface="Georgia" pitchFamily="18" charset="0"/>
                          <a:ea typeface="+mn-ea"/>
                          <a:cs typeface="+mn-cs"/>
                        </a:rPr>
                        <a:t>“decentralized</a:t>
                      </a:r>
                    </a:p>
                    <a:p>
                      <a:r>
                        <a:rPr lang="en-US" sz="1300" b="0" i="0" u="none" strike="noStrike" kern="1200" dirty="0" smtClean="0">
                          <a:solidFill>
                            <a:schemeClr val="tx1"/>
                          </a:solidFill>
                          <a:latin typeface="Georgia" pitchFamily="18" charset="0"/>
                          <a:ea typeface="+mn-ea"/>
                          <a:cs typeface="+mn-cs"/>
                        </a:rPr>
                        <a:t>intelligence”</a:t>
                      </a:r>
                    </a:p>
                    <a:p>
                      <a:pPr marL="0" marR="0" indent="0" algn="l" rtl="0" eaLnBrk="1" fontAlgn="base" latinLnBrk="0" hangingPunct="1">
                        <a:spcBef>
                          <a:spcPts val="288"/>
                        </a:spcBef>
                        <a:spcAft>
                          <a:spcPts val="0"/>
                        </a:spcAft>
                      </a:pP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dirty="0" smtClean="0">
                          <a:solidFill>
                            <a:schemeClr val="tx1"/>
                          </a:solidFill>
                          <a:latin typeface="Georgia" pitchFamily="18" charset="0"/>
                          <a:ea typeface="+mn-ea"/>
                          <a:cs typeface="+mn-cs"/>
                        </a:rPr>
                        <a:t>Client Server,</a:t>
                      </a:r>
                    </a:p>
                    <a:p>
                      <a:r>
                        <a:rPr lang="en-US" sz="1300" b="0" i="0" u="none" strike="noStrike" kern="1200" dirty="0" smtClean="0">
                          <a:solidFill>
                            <a:schemeClr val="tx1"/>
                          </a:solidFill>
                          <a:latin typeface="Georgia" pitchFamily="18" charset="0"/>
                          <a:ea typeface="+mn-ea"/>
                          <a:cs typeface="+mn-cs"/>
                        </a:rPr>
                        <a:t>“distributed</a:t>
                      </a:r>
                    </a:p>
                    <a:p>
                      <a:r>
                        <a:rPr lang="en-US" sz="1300" b="0" i="0" u="none" strike="noStrike" kern="1200" dirty="0" smtClean="0">
                          <a:solidFill>
                            <a:schemeClr val="tx1"/>
                          </a:solidFill>
                          <a:latin typeface="Georgia" pitchFamily="18" charset="0"/>
                          <a:ea typeface="+mn-ea"/>
                          <a:cs typeface="+mn-cs"/>
                        </a:rPr>
                        <a:t>intelligence”</a:t>
                      </a:r>
                    </a:p>
                    <a:p>
                      <a:pPr marL="0" marR="0" indent="0" algn="l" rtl="0" eaLnBrk="1" fontAlgn="base" latinLnBrk="0" hangingPunct="1">
                        <a:spcBef>
                          <a:spcPts val="288"/>
                        </a:spcBef>
                        <a:spcAft>
                          <a:spcPts val="0"/>
                        </a:spcAft>
                      </a:pP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spcBef>
                          <a:spcPts val="288"/>
                        </a:spcBef>
                        <a:spcAft>
                          <a:spcPts val="0"/>
                        </a:spcAft>
                      </a:pPr>
                      <a:r>
                        <a:rPr lang="en-US" sz="1300" b="0" i="0" u="none" strike="noStrike" dirty="0" smtClean="0">
                          <a:latin typeface="Georgia" pitchFamily="18" charset="0"/>
                        </a:rPr>
                        <a:t>Internet,</a:t>
                      </a:r>
                    </a:p>
                    <a:p>
                      <a:pPr marL="0" marR="0" indent="0" algn="l" rtl="0" eaLnBrk="1" fontAlgn="base" latinLnBrk="0" hangingPunct="1">
                        <a:spcBef>
                          <a:spcPts val="288"/>
                        </a:spcBef>
                        <a:spcAft>
                          <a:spcPts val="0"/>
                        </a:spcAft>
                      </a:pPr>
                      <a:r>
                        <a:rPr lang="en-US" sz="1300" b="0" i="0" u="none" strike="noStrike" dirty="0" smtClean="0">
                          <a:latin typeface="Georgia" pitchFamily="18" charset="0"/>
                        </a:rPr>
                        <a:t>global</a:t>
                      </a:r>
                    </a:p>
                    <a:p>
                      <a:pPr marL="0" marR="0" indent="0" algn="l" rtl="0" eaLnBrk="1" fontAlgn="base" latinLnBrk="0" hangingPunct="1">
                        <a:spcBef>
                          <a:spcPts val="288"/>
                        </a:spcBef>
                        <a:spcAft>
                          <a:spcPts val="0"/>
                        </a:spcAft>
                      </a:pPr>
                      <a:r>
                        <a:rPr lang="en-US" sz="1300" b="0" i="0" u="none" strike="noStrike" dirty="0" smtClean="0">
                          <a:latin typeface="Georgia" pitchFamily="18" charset="0"/>
                        </a:rPr>
                        <a:t>“ubiquitous</a:t>
                      </a:r>
                    </a:p>
                    <a:p>
                      <a:pPr marL="0" marR="0" indent="0" algn="l" rtl="0" eaLnBrk="1" fontAlgn="base" latinLnBrk="0" hangingPunct="1">
                        <a:spcBef>
                          <a:spcPts val="288"/>
                        </a:spcBef>
                        <a:spcAft>
                          <a:spcPts val="0"/>
                        </a:spcAft>
                      </a:pPr>
                      <a:r>
                        <a:rPr lang="en-US" sz="1300" b="0" i="0" u="none" strike="noStrike" dirty="0" smtClean="0">
                          <a:latin typeface="Georgia" pitchFamily="18" charset="0"/>
                        </a:rPr>
                        <a:t>intelligence”</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288"/>
                        </a:spcBef>
                        <a:spcAft>
                          <a:spcPts val="0"/>
                        </a:spcAft>
                        <a:buClrTx/>
                        <a:buSzTx/>
                        <a:buFontTx/>
                        <a:buNone/>
                        <a:tabLst/>
                        <a:defRPr/>
                      </a:pPr>
                      <a:r>
                        <a:rPr lang="en-US" sz="1300" b="0" i="0" u="none" strike="noStrike" dirty="0" smtClean="0">
                          <a:latin typeface="Georgia" pitchFamily="18" charset="0"/>
                        </a:rPr>
                        <a:t>Social</a:t>
                      </a:r>
                    </a:p>
                    <a:p>
                      <a:pPr marL="0" marR="0" indent="0" algn="l" defTabSz="914400" rtl="0" eaLnBrk="1" fontAlgn="base" latinLnBrk="0" hangingPunct="1">
                        <a:lnSpc>
                          <a:spcPct val="100000"/>
                        </a:lnSpc>
                        <a:spcBef>
                          <a:spcPts val="288"/>
                        </a:spcBef>
                        <a:spcAft>
                          <a:spcPts val="0"/>
                        </a:spcAft>
                        <a:buClrTx/>
                        <a:buSzTx/>
                        <a:buFontTx/>
                        <a:buNone/>
                        <a:tabLst/>
                        <a:defRPr/>
                      </a:pPr>
                      <a:r>
                        <a:rPr lang="en-US" sz="1300" b="0" i="0" u="none" strike="noStrike" dirty="0" smtClean="0">
                          <a:latin typeface="Georgia" pitchFamily="18" charset="0"/>
                        </a:rPr>
                        <a:t>platforms,</a:t>
                      </a:r>
                    </a:p>
                    <a:p>
                      <a:pPr marL="0" marR="0" indent="0" algn="l" defTabSz="914400" rtl="0" eaLnBrk="1" fontAlgn="base" latinLnBrk="0" hangingPunct="1">
                        <a:lnSpc>
                          <a:spcPct val="100000"/>
                        </a:lnSpc>
                        <a:spcBef>
                          <a:spcPts val="288"/>
                        </a:spcBef>
                        <a:spcAft>
                          <a:spcPts val="0"/>
                        </a:spcAft>
                        <a:buClrTx/>
                        <a:buSzTx/>
                        <a:buFontTx/>
                        <a:buNone/>
                        <a:tabLst/>
                        <a:defRPr/>
                      </a:pPr>
                      <a:r>
                        <a:rPr lang="en-US" sz="1300" b="0" i="0" u="none" strike="noStrike" dirty="0" smtClean="0">
                          <a:latin typeface="Georgia" pitchFamily="18" charset="0"/>
                        </a:rPr>
                        <a:t>social</a:t>
                      </a:r>
                    </a:p>
                    <a:p>
                      <a:pPr marL="0" marR="0" indent="0" algn="l" defTabSz="914400" rtl="0" eaLnBrk="1" fontAlgn="base" latinLnBrk="0" hangingPunct="1">
                        <a:lnSpc>
                          <a:spcPct val="100000"/>
                        </a:lnSpc>
                        <a:spcBef>
                          <a:spcPts val="288"/>
                        </a:spcBef>
                        <a:spcAft>
                          <a:spcPts val="0"/>
                        </a:spcAft>
                        <a:buClrTx/>
                        <a:buSzTx/>
                        <a:buFontTx/>
                        <a:buNone/>
                        <a:tabLst/>
                        <a:defRPr/>
                      </a:pPr>
                      <a:r>
                        <a:rPr lang="en-US" sz="1300" b="0" i="0" u="none" strike="noStrike" dirty="0" smtClean="0">
                          <a:latin typeface="Georgia" pitchFamily="18" charset="0"/>
                        </a:rPr>
                        <a:t>networks,</a:t>
                      </a:r>
                    </a:p>
                    <a:p>
                      <a:pPr marL="0" marR="0" indent="0" algn="l" defTabSz="914400" rtl="0" eaLnBrk="1" fontAlgn="base" latinLnBrk="0" hangingPunct="1">
                        <a:lnSpc>
                          <a:spcPct val="100000"/>
                        </a:lnSpc>
                        <a:spcBef>
                          <a:spcPts val="288"/>
                        </a:spcBef>
                        <a:spcAft>
                          <a:spcPts val="0"/>
                        </a:spcAft>
                        <a:buClrTx/>
                        <a:buSzTx/>
                        <a:buFontTx/>
                        <a:buNone/>
                        <a:tabLst/>
                        <a:defRPr/>
                      </a:pPr>
                      <a:r>
                        <a:rPr lang="en-US" sz="1300" b="0" i="0" u="none" strike="noStrike" dirty="0" smtClean="0">
                          <a:latin typeface="Georgia" pitchFamily="18" charset="0"/>
                        </a:rPr>
                        <a:t>mobile, cloud</a:t>
                      </a:r>
                      <a:endParaRPr lang="en-US" sz="1300" b="0" i="0" u="none" strike="noStrike" dirty="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l" hangingPunct="0">
                        <a:lnSpc>
                          <a:spcPct val="100000"/>
                        </a:lnSpc>
                        <a:spcBef>
                          <a:spcPts val="0"/>
                        </a:spcBef>
                        <a:spcAft>
                          <a:spcPts val="0"/>
                        </a:spcAft>
                      </a:pPr>
                      <a:r>
                        <a:rPr lang="en-US" sz="1300" b="1" dirty="0" smtClean="0">
                          <a:solidFill>
                            <a:schemeClr val="tx1"/>
                          </a:solidFill>
                          <a:latin typeface="Georgia" pitchFamily="18" charset="0"/>
                          <a:ea typeface="Times New Roman"/>
                          <a:cs typeface="Times New Roman"/>
                        </a:rPr>
                        <a:t>Basis of</a:t>
                      </a:r>
                    </a:p>
                    <a:p>
                      <a:pPr marL="0" marR="0" algn="l" hangingPunct="0">
                        <a:lnSpc>
                          <a:spcPct val="100000"/>
                        </a:lnSpc>
                        <a:spcBef>
                          <a:spcPts val="0"/>
                        </a:spcBef>
                        <a:spcAft>
                          <a:spcPts val="0"/>
                        </a:spcAft>
                      </a:pPr>
                      <a:r>
                        <a:rPr lang="en-US" sz="1300" b="1" dirty="0" smtClean="0">
                          <a:solidFill>
                            <a:schemeClr val="tx1"/>
                          </a:solidFill>
                          <a:latin typeface="Georgia" pitchFamily="18" charset="0"/>
                          <a:ea typeface="Times New Roman"/>
                          <a:cs typeface="Times New Roman"/>
                        </a:rPr>
                        <a:t>value</a:t>
                      </a:r>
                      <a:endParaRPr lang="en-US" sz="1300" b="1" dirty="0">
                        <a:solidFill>
                          <a:schemeClr val="tx1"/>
                        </a:solidFill>
                        <a:latin typeface="Georgia" pitchFamily="18" charset="0"/>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pPr>
                      <a:r>
                        <a:rPr lang="en-US" sz="1300" b="0" i="0" u="none" strike="noStrike" kern="1200" baseline="0" dirty="0" smtClean="0">
                          <a:solidFill>
                            <a:schemeClr val="tx1"/>
                          </a:solidFill>
                          <a:latin typeface="Georgia" pitchFamily="18" charset="0"/>
                          <a:ea typeface="+mn-ea"/>
                          <a:cs typeface="+mn-cs"/>
                        </a:rPr>
                        <a:t>Scarcity</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Georgia" pitchFamily="18" charset="0"/>
                          <a:ea typeface="+mn-ea"/>
                          <a:cs typeface="+mn-cs"/>
                        </a:rPr>
                        <a:t>Scarcity </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Georgia" pitchFamily="18" charset="0"/>
                          <a:ea typeface="+mn-ea"/>
                          <a:cs typeface="+mn-cs"/>
                        </a:rPr>
                        <a:t>Scarcity </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Plentitude</a:t>
                      </a:r>
                    </a:p>
                    <a:p>
                      <a:endParaRPr lang="en-US" sz="1300" b="0" i="0" u="none" strike="noStrike" kern="1200" baseline="0" dirty="0" smtClean="0">
                        <a:solidFill>
                          <a:schemeClr val="tx1"/>
                        </a:solidFill>
                        <a:latin typeface="Georgia" pitchFamily="18" charset="0"/>
                        <a:ea typeface="+mn-ea"/>
                        <a:cs typeface="+mn-cs"/>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Plentitude</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tx1"/>
                          </a:solidFill>
                          <a:latin typeface="Georgia" pitchFamily="18" charset="0"/>
                          <a:ea typeface="+mn-ea"/>
                          <a:cs typeface="+mn-cs"/>
                        </a:rPr>
                        <a:t>Plentitude</a:t>
                      </a:r>
                    </a:p>
                    <a:p>
                      <a:endParaRPr lang="en-US" sz="1300" b="0" i="0" u="none" strike="noStrike" kern="1200" baseline="0" dirty="0" smtClean="0">
                        <a:solidFill>
                          <a:schemeClr val="tx1"/>
                        </a:solidFill>
                        <a:latin typeface="Georgia" pitchFamily="18" charset="0"/>
                        <a:ea typeface="+mn-ea"/>
                        <a:cs typeface="+mn-cs"/>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415">
                <a:tc>
                  <a:txBody>
                    <a:bodyPr/>
                    <a:lstStyle/>
                    <a:p>
                      <a:r>
                        <a:rPr lang="en-US" sz="1300" b="1" kern="1200" dirty="0" smtClean="0">
                          <a:solidFill>
                            <a:schemeClr val="tx1"/>
                          </a:solidFill>
                          <a:latin typeface="Georgia" pitchFamily="18" charset="0"/>
                          <a:ea typeface="Times New Roman"/>
                          <a:cs typeface="Times New Roman"/>
                        </a:rPr>
                        <a:t>Underlying</a:t>
                      </a:r>
                    </a:p>
                    <a:p>
                      <a:r>
                        <a:rPr lang="en-US" sz="1300" b="1" kern="1200" dirty="0" smtClean="0">
                          <a:solidFill>
                            <a:schemeClr val="tx1"/>
                          </a:solidFill>
                          <a:latin typeface="Georgia" pitchFamily="18" charset="0"/>
                          <a:ea typeface="Times New Roman"/>
                          <a:cs typeface="Times New Roman"/>
                        </a:rPr>
                        <a:t>economics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Georgia" pitchFamily="18" charset="0"/>
                          <a:ea typeface="+mn-ea"/>
                          <a:cs typeface="+mn-cs"/>
                        </a:rPr>
                        <a:t>Economics</a:t>
                      </a:r>
                    </a:p>
                    <a:p>
                      <a:r>
                        <a:rPr lang="en-US" sz="1300" b="0" i="0" u="none" strike="noStrike" kern="1200" baseline="0" dirty="0" smtClean="0">
                          <a:solidFill>
                            <a:schemeClr val="tx1"/>
                          </a:solidFill>
                          <a:latin typeface="Georgia" pitchFamily="18" charset="0"/>
                          <a:ea typeface="+mn-ea"/>
                          <a:cs typeface="+mn-cs"/>
                        </a:rPr>
                        <a:t>of</a:t>
                      </a:r>
                    </a:p>
                    <a:p>
                      <a:r>
                        <a:rPr lang="en-US" sz="1300" b="0" i="0" u="none" strike="noStrike" kern="1200" baseline="0" dirty="0" smtClean="0">
                          <a:solidFill>
                            <a:schemeClr val="tx1"/>
                          </a:solidFill>
                          <a:latin typeface="Georgia" pitchFamily="18" charset="0"/>
                          <a:ea typeface="+mn-ea"/>
                          <a:cs typeface="+mn-cs"/>
                        </a:rPr>
                        <a:t>information</a:t>
                      </a:r>
                    </a:p>
                    <a:p>
                      <a:r>
                        <a:rPr lang="en-US" sz="1300" b="0" i="0" u="none" strike="noStrike" kern="1200" baseline="0" dirty="0" smtClean="0">
                          <a:solidFill>
                            <a:schemeClr val="tx1"/>
                          </a:solidFill>
                          <a:latin typeface="Georgia" pitchFamily="18" charset="0"/>
                          <a:ea typeface="+mn-ea"/>
                          <a:cs typeface="+mn-cs"/>
                        </a:rPr>
                        <a:t>bundled with</a:t>
                      </a:r>
                    </a:p>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things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Georgia" pitchFamily="18" charset="0"/>
                          <a:ea typeface="+mn-ea"/>
                          <a:cs typeface="+mn-cs"/>
                        </a:rPr>
                        <a:t>Economics</a:t>
                      </a:r>
                    </a:p>
                    <a:p>
                      <a:r>
                        <a:rPr lang="en-US" sz="1300" b="0" i="0" u="none" strike="noStrike" kern="1200" baseline="0" dirty="0" smtClean="0">
                          <a:solidFill>
                            <a:schemeClr val="tx1"/>
                          </a:solidFill>
                          <a:latin typeface="Georgia" pitchFamily="18" charset="0"/>
                          <a:ea typeface="+mn-ea"/>
                          <a:cs typeface="+mn-cs"/>
                        </a:rPr>
                        <a:t>of</a:t>
                      </a:r>
                    </a:p>
                    <a:p>
                      <a:r>
                        <a:rPr lang="en-US" sz="1300" b="0" i="0" u="none" strike="noStrike" kern="1200" baseline="0" dirty="0" smtClean="0">
                          <a:solidFill>
                            <a:schemeClr val="tx1"/>
                          </a:solidFill>
                          <a:latin typeface="Georgia" pitchFamily="18" charset="0"/>
                          <a:ea typeface="+mn-ea"/>
                          <a:cs typeface="+mn-cs"/>
                        </a:rPr>
                        <a:t>information</a:t>
                      </a:r>
                    </a:p>
                    <a:p>
                      <a:r>
                        <a:rPr lang="en-US" sz="1300" b="0" i="0" u="none" strike="noStrike" kern="1200" baseline="0" dirty="0" smtClean="0">
                          <a:solidFill>
                            <a:schemeClr val="tx1"/>
                          </a:solidFill>
                          <a:latin typeface="Georgia" pitchFamily="18" charset="0"/>
                          <a:ea typeface="+mn-ea"/>
                          <a:cs typeface="+mn-cs"/>
                        </a:rPr>
                        <a:t>bundled with</a:t>
                      </a:r>
                    </a:p>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things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Georgia" pitchFamily="18" charset="0"/>
                          <a:ea typeface="+mn-ea"/>
                          <a:cs typeface="+mn-cs"/>
                        </a:rPr>
                        <a:t>Economics</a:t>
                      </a:r>
                    </a:p>
                    <a:p>
                      <a:r>
                        <a:rPr lang="en-US" sz="1300" b="0" i="0" u="none" strike="noStrike" kern="1200" baseline="0" dirty="0" smtClean="0">
                          <a:solidFill>
                            <a:schemeClr val="tx1"/>
                          </a:solidFill>
                          <a:latin typeface="Georgia" pitchFamily="18" charset="0"/>
                          <a:ea typeface="+mn-ea"/>
                          <a:cs typeface="+mn-cs"/>
                        </a:rPr>
                        <a:t>of</a:t>
                      </a:r>
                    </a:p>
                    <a:p>
                      <a:r>
                        <a:rPr lang="en-US" sz="1300" b="0" i="0" u="none" strike="noStrike" kern="1200" baseline="0" dirty="0" smtClean="0">
                          <a:solidFill>
                            <a:schemeClr val="tx1"/>
                          </a:solidFill>
                          <a:latin typeface="Georgia" pitchFamily="18" charset="0"/>
                          <a:ea typeface="+mn-ea"/>
                          <a:cs typeface="+mn-cs"/>
                        </a:rPr>
                        <a:t>information</a:t>
                      </a:r>
                    </a:p>
                    <a:p>
                      <a:r>
                        <a:rPr lang="en-US" sz="1300" b="0" i="0" u="none" strike="noStrike" kern="1200" baseline="0" dirty="0" smtClean="0">
                          <a:solidFill>
                            <a:schemeClr val="tx1"/>
                          </a:solidFill>
                          <a:latin typeface="Georgia" pitchFamily="18" charset="0"/>
                          <a:ea typeface="+mn-ea"/>
                          <a:cs typeface="+mn-cs"/>
                        </a:rPr>
                        <a:t>bundled with</a:t>
                      </a:r>
                    </a:p>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things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information</a:t>
                      </a:r>
                    </a:p>
                    <a:p>
                      <a:r>
                        <a:rPr lang="en-US" sz="1300" b="0" i="0" u="none" strike="noStrike" kern="1200" baseline="0" dirty="0" smtClean="0">
                          <a:solidFill>
                            <a:schemeClr val="tx1"/>
                          </a:solidFill>
                          <a:latin typeface="Georgia" pitchFamily="18" charset="0"/>
                          <a:ea typeface="+mn-ea"/>
                          <a:cs typeface="+mn-cs"/>
                        </a:rPr>
                        <a:t>separated</a:t>
                      </a:r>
                    </a:p>
                    <a:p>
                      <a:r>
                        <a:rPr lang="en-US" sz="1300" b="0" i="0" u="none" strike="noStrike" kern="1200" baseline="0" dirty="0" smtClean="0">
                          <a:solidFill>
                            <a:schemeClr val="tx1"/>
                          </a:solidFill>
                          <a:latin typeface="Georgia" pitchFamily="18" charset="0"/>
                          <a:ea typeface="+mn-ea"/>
                          <a:cs typeface="+mn-cs"/>
                        </a:rPr>
                        <a:t>from</a:t>
                      </a:r>
                    </a:p>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things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information</a:t>
                      </a:r>
                    </a:p>
                    <a:p>
                      <a:r>
                        <a:rPr lang="en-US" sz="1300" b="0" i="0" u="none" strike="noStrike" kern="1200" baseline="0" dirty="0" smtClean="0">
                          <a:solidFill>
                            <a:schemeClr val="tx1"/>
                          </a:solidFill>
                          <a:latin typeface="Georgia" pitchFamily="18" charset="0"/>
                          <a:ea typeface="+mn-ea"/>
                          <a:cs typeface="+mn-cs"/>
                        </a:rPr>
                        <a:t>separated</a:t>
                      </a:r>
                    </a:p>
                    <a:p>
                      <a:r>
                        <a:rPr lang="en-US" sz="1300" b="0" i="0" u="none" strike="noStrike" kern="1200" baseline="0" dirty="0" smtClean="0">
                          <a:solidFill>
                            <a:schemeClr val="tx1"/>
                          </a:solidFill>
                          <a:latin typeface="Georgia" pitchFamily="18" charset="0"/>
                          <a:ea typeface="+mn-ea"/>
                          <a:cs typeface="+mn-cs"/>
                        </a:rPr>
                        <a:t>from</a:t>
                      </a:r>
                    </a:p>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things</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relationships</a:t>
                      </a:r>
                    </a:p>
                    <a:p>
                      <a:r>
                        <a:rPr lang="en-US" sz="1300" b="0" i="0" u="none" strike="noStrike" kern="1200" baseline="0" dirty="0" smtClean="0">
                          <a:solidFill>
                            <a:schemeClr val="tx1"/>
                          </a:solidFill>
                          <a:latin typeface="Georgia" pitchFamily="18" charset="0"/>
                          <a:ea typeface="+mn-ea"/>
                          <a:cs typeface="+mn-cs"/>
                        </a:rPr>
                        <a:t>bundled with</a:t>
                      </a:r>
                    </a:p>
                    <a:p>
                      <a:r>
                        <a:rPr lang="en-US" sz="1300" b="0" i="0" u="none" strike="noStrike" kern="1200" baseline="0" dirty="0" smtClean="0">
                          <a:solidFill>
                            <a:schemeClr val="tx1"/>
                          </a:solidFill>
                          <a:latin typeface="Georgia" pitchFamily="18" charset="0"/>
                          <a:ea typeface="+mn-ea"/>
                          <a:cs typeface="+mn-cs"/>
                        </a:rPr>
                        <a:t>economics of</a:t>
                      </a:r>
                    </a:p>
                    <a:p>
                      <a:r>
                        <a:rPr lang="en-US" sz="1300" b="0" i="0" u="none" strike="noStrike" kern="1200" baseline="0" dirty="0" smtClean="0">
                          <a:solidFill>
                            <a:schemeClr val="tx1"/>
                          </a:solidFill>
                          <a:latin typeface="Georgia" pitchFamily="18" charset="0"/>
                          <a:ea typeface="+mn-ea"/>
                          <a:cs typeface="+mn-cs"/>
                        </a:rPr>
                        <a:t>information</a:t>
                      </a: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457200" y="914400"/>
            <a:ext cx="7010400" cy="353943"/>
          </a:xfrm>
          <a:prstGeom prst="rect">
            <a:avLst/>
          </a:prstGeom>
          <a:ln>
            <a:solidFill>
              <a:schemeClr val="tx1"/>
            </a:solidFill>
            <a:prstDash val="solid"/>
          </a:ln>
        </p:spPr>
        <p:txBody>
          <a:bodyPr wrap="square">
            <a:spAutoFit/>
          </a:bodyPr>
          <a:lstStyle/>
          <a:p>
            <a:pPr fontAlgn="t">
              <a:defRPr/>
            </a:pPr>
            <a:r>
              <a:rPr lang="en-US" sz="1700" dirty="0" smtClean="0">
                <a:cs typeface="Arial" pitchFamily="34" charset="0"/>
              </a:rPr>
              <a:t>Figure 2.1 – Mission statements of computer companies (Cont.)</a:t>
            </a:r>
            <a:endParaRPr lang="en-US" sz="17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IS help firms address their </a:t>
            </a:r>
            <a:r>
              <a:rPr lang="en-US" b="1" dirty="0" smtClean="0">
                <a:solidFill>
                  <a:srgbClr val="002060"/>
                </a:solidFill>
              </a:rPr>
              <a:t>internal and external </a:t>
            </a:r>
            <a:r>
              <a:rPr lang="en-US" dirty="0" smtClean="0"/>
              <a:t>circumstances</a:t>
            </a:r>
          </a:p>
          <a:p>
            <a:r>
              <a:rPr lang="en-US" dirty="0" smtClean="0"/>
              <a:t>Enable managers to identify and use information resources strategically</a:t>
            </a:r>
          </a:p>
          <a:p>
            <a:r>
              <a:rPr lang="en-US" dirty="0" smtClean="0"/>
              <a:t>IS enable firms to gain advantage over the competition.</a:t>
            </a:r>
          </a:p>
          <a:p>
            <a:r>
              <a:rPr lang="en-US" dirty="0" smtClean="0"/>
              <a:t>Firms draw on modern and innovative applications </a:t>
            </a:r>
          </a:p>
          <a:p>
            <a:endParaRPr lang="en-US" dirty="0" smtClean="0"/>
          </a:p>
          <a:p>
            <a:pPr>
              <a:buNone/>
            </a:pPr>
            <a:endParaRPr lang="en-US" dirty="0" smtClean="0"/>
          </a:p>
        </p:txBody>
      </p:sp>
      <p:sp>
        <p:nvSpPr>
          <p:cNvPr id="10" name="Title 1"/>
          <p:cNvSpPr>
            <a:spLocks noGrp="1"/>
          </p:cNvSpPr>
          <p:nvPr>
            <p:ph type="title"/>
          </p:nvPr>
        </p:nvSpPr>
        <p:spPr>
          <a:xfrm>
            <a:off x="457200" y="914400"/>
            <a:ext cx="8229600" cy="914400"/>
          </a:xfrm>
        </p:spPr>
        <p:txBody>
          <a:bodyPr>
            <a:noAutofit/>
          </a:bodyPr>
          <a:lstStyle/>
          <a:p>
            <a:r>
              <a:rPr lang="en-US" sz="2500" b="1" dirty="0" smtClean="0">
                <a:solidFill>
                  <a:srgbClr val="0036A2"/>
                </a:solidFill>
              </a:rPr>
              <a:t>The Strategic Role for IS – Value Creation</a:t>
            </a:r>
            <a:endParaRPr lang="en-US" sz="25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b="1" dirty="0" smtClean="0">
                <a:solidFill>
                  <a:srgbClr val="0036A2"/>
                </a:solidFill>
              </a:rPr>
              <a:t>Information Resources as Strategic Tools</a:t>
            </a:r>
            <a:endParaRPr lang="en-US" sz="2500" b="1" dirty="0"/>
          </a:p>
        </p:txBody>
      </p:sp>
      <p:sp>
        <p:nvSpPr>
          <p:cNvPr id="3" name="Content Placeholder 2"/>
          <p:cNvSpPr>
            <a:spLocks noGrp="1"/>
          </p:cNvSpPr>
          <p:nvPr>
            <p:ph idx="1"/>
          </p:nvPr>
        </p:nvSpPr>
        <p:spPr/>
        <p:txBody>
          <a:bodyPr/>
          <a:lstStyle/>
          <a:p>
            <a:r>
              <a:rPr lang="en-US" dirty="0" smtClean="0"/>
              <a:t>The manager need to combine all the available firm’s resources:</a:t>
            </a:r>
          </a:p>
          <a:p>
            <a:r>
              <a:rPr lang="en-US" dirty="0" smtClean="0"/>
              <a:t>Internal resources -</a:t>
            </a:r>
          </a:p>
          <a:p>
            <a:pPr lvl="1"/>
            <a:r>
              <a:rPr lang="en-US" dirty="0" smtClean="0"/>
              <a:t>Financial, production, human, and information resources,</a:t>
            </a:r>
          </a:p>
          <a:p>
            <a:r>
              <a:rPr lang="en-US" dirty="0" smtClean="0"/>
              <a:t>External resources -</a:t>
            </a:r>
          </a:p>
          <a:p>
            <a:pPr lvl="1"/>
            <a:r>
              <a:rPr lang="en-US" dirty="0" smtClean="0"/>
              <a:t>The Internet and various global opportunities</a:t>
            </a:r>
          </a:p>
          <a:p>
            <a:r>
              <a:rPr lang="en-US" b="1" dirty="0" smtClean="0">
                <a:solidFill>
                  <a:srgbClr val="002060"/>
                </a:solidFill>
              </a:rPr>
              <a:t>Information resources </a:t>
            </a:r>
            <a:r>
              <a:rPr lang="en-US" dirty="0" smtClean="0"/>
              <a:t>is defined as the available data, technology, people, and processes available to perform business processes and tasks.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5.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6.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Status Report.potx</Template>
  <TotalTime>0</TotalTime>
  <Words>4047</Words>
  <Application>Microsoft Office PowerPoint</Application>
  <PresentationFormat>On-screen Show (4:3)</PresentationFormat>
  <Paragraphs>489</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Project Status Report</vt:lpstr>
      <vt:lpstr>Strategic Management of Information Systems Fifth Edition</vt:lpstr>
      <vt:lpstr>Learning Objectives</vt:lpstr>
      <vt:lpstr>Real World Example</vt:lpstr>
      <vt:lpstr>Real World Example (Cont.)</vt:lpstr>
      <vt:lpstr>Evolution Of Information Resources</vt:lpstr>
      <vt:lpstr>PowerPoint Presentation</vt:lpstr>
      <vt:lpstr>PowerPoint Presentation</vt:lpstr>
      <vt:lpstr>The Strategic Role for IS – Value Creation</vt:lpstr>
      <vt:lpstr>Information Resources as Strategic Tools</vt:lpstr>
      <vt:lpstr>Information Resources</vt:lpstr>
      <vt:lpstr>IT Assets</vt:lpstr>
      <vt:lpstr>IT Assets (Cont.)</vt:lpstr>
      <vt:lpstr>Categories of IT Capabilities</vt:lpstr>
      <vt:lpstr>PowerPoint Presentation</vt:lpstr>
      <vt:lpstr>Advantages of Information Resource</vt:lpstr>
      <vt:lpstr>Advantages of Information Resource (Cont.)</vt:lpstr>
      <vt:lpstr>Advantages of Information Resource  (Cont.)</vt:lpstr>
      <vt:lpstr>Advantages of Information Resource  (Cont.)</vt:lpstr>
      <vt:lpstr>Information Resources Strategy</vt:lpstr>
      <vt:lpstr>Using Information Resources to  Influence Competitive Forces</vt:lpstr>
      <vt:lpstr>PowerPoint Presentation</vt:lpstr>
      <vt:lpstr>PowerPoint Presentation</vt:lpstr>
      <vt:lpstr>Porter’s Value Chain Model</vt:lpstr>
      <vt:lpstr>PowerPoint Presentation</vt:lpstr>
      <vt:lpstr>Resources to Attain Competitive  Advantage</vt:lpstr>
      <vt:lpstr>Resources to Sustain Competitive  Advantage</vt:lpstr>
      <vt:lpstr>PowerPoint Presentation</vt:lpstr>
      <vt:lpstr>Strategic Alliances</vt:lpstr>
      <vt:lpstr>Types of Strategic Alliances</vt:lpstr>
      <vt:lpstr>Potential Risks </vt:lpstr>
      <vt:lpstr>Potential Risks - (Cont.)  </vt:lpstr>
      <vt:lpstr>Co-Creating IT and Business Strategy</vt:lpstr>
      <vt:lpstr>Chapter 2 - Key Terms</vt:lpstr>
      <vt:lpstr>Chapter 2 - Key Terms - (Cont.)</vt:lpstr>
      <vt:lpstr>Chapter 2 - Key Terms - (Cont.) </vt:lpstr>
      <vt:lpstr>Copyright 2013 John Wiley &amp; Sons, Inc.</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Strategic Use of Information Resources</dc:title>
  <dc:subject>Managing and Using Information Systems: A Strategic Approach 5ed</dc:subject>
  <dc:creator/>
  <dc:description>Managing and Using Information Systems: A Strategic Approach 5ed
By Keri Pearlson &amp; Carol Saunders
PowerPoint files by Michelle Ramim, Ph.D. (ramim@nova.edu)</dc:description>
  <cp:lastModifiedBy/>
  <cp:revision>1</cp:revision>
  <dcterms:created xsi:type="dcterms:W3CDTF">2010-02-01T21:08:06Z</dcterms:created>
  <dcterms:modified xsi:type="dcterms:W3CDTF">2012-10-05T19:06:58Z</dcterms:modified>
</cp:coreProperties>
</file>