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8" r:id="rId4"/>
    <p:sldId id="259" r:id="rId5"/>
    <p:sldId id="260" r:id="rId6"/>
    <p:sldId id="261" r:id="rId7"/>
    <p:sldId id="263" r:id="rId8"/>
    <p:sldId id="264" r:id="rId9"/>
    <p:sldId id="268" r:id="rId10"/>
    <p:sldId id="265" r:id="rId11"/>
    <p:sldId id="270" r:id="rId12"/>
    <p:sldId id="271" r:id="rId13"/>
    <p:sldId id="272" r:id="rId14"/>
    <p:sldId id="273" r:id="rId15"/>
    <p:sldId id="267"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9" r:id="rId30"/>
    <p:sldId id="290" r:id="rId31"/>
    <p:sldId id="291" r:id="rId32"/>
    <p:sldId id="296" r:id="rId33"/>
    <p:sldId id="297" r:id="rId34"/>
    <p:sldId id="298" r:id="rId35"/>
    <p:sldId id="299" r:id="rId36"/>
    <p:sldId id="300" r:id="rId37"/>
    <p:sldId id="306" r:id="rId38"/>
    <p:sldId id="301" r:id="rId39"/>
    <p:sldId id="302" r:id="rId40"/>
    <p:sldId id="303" r:id="rId41"/>
    <p:sldId id="304" r:id="rId42"/>
    <p:sldId id="305" r:id="rId43"/>
    <p:sldId id="30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A0B4"/>
    <a:srgbClr val="CAFAE9"/>
    <a:srgbClr val="C2DAE8"/>
    <a:srgbClr val="CCD5DE"/>
    <a:srgbClr val="65E1C3"/>
    <a:srgbClr val="080808"/>
    <a:srgbClr val="F672E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06" autoAdjust="0"/>
    <p:restoredTop sz="97557" autoAdjust="0"/>
  </p:normalViewPr>
  <p:slideViewPr>
    <p:cSldViewPr>
      <p:cViewPr varScale="1">
        <p:scale>
          <a:sx n="109" d="100"/>
          <a:sy n="109" d="100"/>
        </p:scale>
        <p:origin x="-1338" y="-90"/>
      </p:cViewPr>
      <p:guideLst>
        <p:guide orient="horz" pos="2160"/>
        <p:guide pos="930"/>
      </p:guideLst>
    </p:cSldViewPr>
  </p:slideViewPr>
  <p:notesTextViewPr>
    <p:cViewPr>
      <p:scale>
        <a:sx n="125" d="100"/>
        <a:sy n="125" d="100"/>
      </p:scale>
      <p:origin x="0" y="0"/>
    </p:cViewPr>
  </p:notesTextViewPr>
  <p:sorterViewPr>
    <p:cViewPr>
      <p:scale>
        <a:sx n="89" d="100"/>
        <a:sy n="89" d="100"/>
      </p:scale>
      <p:origin x="0" y="1137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97B854-67D4-44AD-B5C5-E5B7CCE61A89}" type="datetimeFigureOut">
              <a:rPr lang="en-CA" smtClean="0"/>
              <a:pPr/>
              <a:t>14/08/2015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7994C2-E0EF-4E00-BAB4-65C48452C932}" type="slidenum">
              <a:rPr lang="en-CA" smtClean="0"/>
              <a:pPr/>
              <a:t>‹#›</a:t>
            </a:fld>
            <a:endParaRPr lang="en-CA"/>
          </a:p>
        </p:txBody>
      </p:sp>
    </p:spTree>
    <p:extLst>
      <p:ext uri="{BB962C8B-B14F-4D97-AF65-F5344CB8AC3E}">
        <p14:creationId xmlns="" xmlns:p14="http://schemas.microsoft.com/office/powerpoint/2010/main" val="2016805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microsoft.com/business/peopleready/overview/greatestasset.mspx"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billboard.com/biz/articles/news/digital-and-mobile/5847787/business-matters-how-beyonces-album-roll-out-was-les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77994C2-E0EF-4E00-BAB4-65C48452C932}" type="slidenum">
              <a:rPr lang="en-CA" smtClean="0"/>
              <a:pPr/>
              <a:t>1</a:t>
            </a:fld>
            <a:endParaRPr lang="en-CA"/>
          </a:p>
        </p:txBody>
      </p:sp>
    </p:spTree>
    <p:extLst>
      <p:ext uri="{BB962C8B-B14F-4D97-AF65-F5344CB8AC3E}">
        <p14:creationId xmlns="" xmlns:p14="http://schemas.microsoft.com/office/powerpoint/2010/main" val="2468592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0005D8F2-A5DB-4F82-B76F-ACA6F789173A}" type="slidenum">
              <a:rPr lang="en-US" altLang="en-US" smtClean="0"/>
              <a:pPr/>
              <a:t>10</a:t>
            </a:fld>
            <a:endParaRPr lang="en-US" altLang="en-US"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lbertus (W1)"/>
              </a:rPr>
              <a:t>MIS is not technology</a:t>
            </a:r>
          </a:p>
          <a:p>
            <a:pPr eaLnBrk="1" hangingPunct="1"/>
            <a:r>
              <a:rPr lang="en-US" altLang="en-US" dirty="0" smtClean="0">
                <a:latin typeface="Albertus (W1)"/>
              </a:rPr>
              <a:t>MIS is a business function</a:t>
            </a:r>
          </a:p>
          <a:p>
            <a:pPr eaLnBrk="1" hangingPunct="1"/>
            <a:r>
              <a:rPr lang="en-US" altLang="en-US" dirty="0" smtClean="0">
                <a:latin typeface="Albertus (W1)"/>
              </a:rPr>
              <a:t>Most organizations have an IS department that is responsible for performing the MIS function</a:t>
            </a:r>
          </a:p>
          <a:p>
            <a:pPr eaLnBrk="1" hangingPunct="1"/>
            <a:r>
              <a:rPr lang="en-US" altLang="en-US" dirty="0" smtClean="0">
                <a:latin typeface="Albertus (W1)"/>
              </a:rPr>
              <a:t>This is similar to an organization having an Accounting department that is responsible for performing the accounts payable and accounts receivable functions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distinguish</a:t>
            </a:r>
            <a:r>
              <a:rPr lang="en-US" baseline="0" dirty="0" smtClean="0"/>
              <a:t> data, information, business intelligence (generally referred to as BI) and Knowledge as each has a unique role in an information system. </a:t>
            </a:r>
          </a:p>
          <a:p>
            <a:r>
              <a:rPr lang="en-US" baseline="0" dirty="0" smtClean="0"/>
              <a:t>Data, not information, is stored in a database management system. A wide range of data is stored, more that is needed for any single purpose. However, by selecting subsets of the raw data available to businesses, cross-referencing and analyzing it, valuable information is created for specific purposes. Data (and information) can be used over and over again in different ways to satisfy different organizational information needs. Knowledge is expertise coupled with experience and expertise. It provides greater insight for more complex situations. BI is the analysis that produces Knowledge.</a:t>
            </a:r>
          </a:p>
          <a:p>
            <a:r>
              <a:rPr lang="en-US" baseline="0" dirty="0" smtClean="0"/>
              <a:t>Have students provide examples of how a piece of data (such as the outdoor temperature in Madrid, Spain) can be information (if you were going there tomorrow), used in Business Intelligence (determining what kind of clothing to export to that city) and be part of knowledge (residents of Madrid could tell you whether the data you have is reliable enough to use as a basis for your business decision).  Try a student’s grade in a course or the price of a dozen eggs.</a:t>
            </a:r>
          </a:p>
          <a:p>
            <a:pPr eaLnBrk="1" hangingPunct="1"/>
            <a:r>
              <a:rPr lang="en-US" altLang="en-US" dirty="0" smtClean="0">
                <a:latin typeface="Albertus (W1)"/>
              </a:rPr>
              <a:t>Another</a:t>
            </a:r>
            <a:r>
              <a:rPr lang="en-US" altLang="en-US" baseline="0" dirty="0" smtClean="0">
                <a:latin typeface="Albertus (W1)"/>
              </a:rPr>
              <a:t> exercise might be to a</a:t>
            </a:r>
            <a:r>
              <a:rPr lang="en-US" altLang="en-US" dirty="0" smtClean="0">
                <a:latin typeface="Albertus (W1)"/>
              </a:rPr>
              <a:t>sk your students to look around the classroom and identify 3 pieces of data and 3 pieces of information</a:t>
            </a:r>
          </a:p>
          <a:p>
            <a:pPr lvl="2" eaLnBrk="1" hangingPunct="1"/>
            <a:r>
              <a:rPr lang="en-US" altLang="en-US" dirty="0" smtClean="0">
                <a:latin typeface="Albertus (W1)"/>
              </a:rPr>
              <a:t>This is a bit of a trick question, unless you know the system you are building or the problem you are trying to solve it is impossible to know what is data and what is information</a:t>
            </a:r>
          </a:p>
          <a:p>
            <a:pPr lvl="2" eaLnBrk="1" hangingPunct="1"/>
            <a:r>
              <a:rPr lang="en-US" altLang="en-US" dirty="0" smtClean="0">
                <a:latin typeface="Albertus (W1)"/>
              </a:rPr>
              <a:t>For example, if you were building a system to track students:</a:t>
            </a:r>
          </a:p>
          <a:p>
            <a:pPr lvl="3" eaLnBrk="1" hangingPunct="1"/>
            <a:r>
              <a:rPr lang="en-US" altLang="en-US" dirty="0" smtClean="0">
                <a:latin typeface="Albertus (W1)"/>
              </a:rPr>
              <a:t>Data might include height, name, and hair colour</a:t>
            </a:r>
          </a:p>
          <a:p>
            <a:pPr lvl="3" eaLnBrk="1" hangingPunct="1"/>
            <a:r>
              <a:rPr lang="en-US" altLang="en-US" dirty="0" smtClean="0">
                <a:latin typeface="Albertus (W1)"/>
              </a:rPr>
              <a:t>Information might include student to professor ratio, percentage of marketing majors who are female, number of students who pass the course.</a:t>
            </a:r>
          </a:p>
          <a:p>
            <a:pPr lvl="3" eaLnBrk="1" hangingPunct="1"/>
            <a:r>
              <a:rPr lang="en-US" altLang="en-US" dirty="0" smtClean="0">
                <a:latin typeface="Albertus (W1)"/>
              </a:rPr>
              <a:t>Knowledge might include using the number of students who pass the course and the student to professor ratio to determine if changes should be made to course structures to create smaller or larger class sizes (i.e. knowledge-based judgments are made on the basis of information)</a:t>
            </a:r>
          </a:p>
          <a:p>
            <a:pPr lvl="2" eaLnBrk="1" hangingPunct="1"/>
            <a:r>
              <a:rPr lang="en-US" altLang="en-US" dirty="0" smtClean="0">
                <a:latin typeface="Albertus (W1)"/>
              </a:rPr>
              <a:t>If you were building a system to track inventory:</a:t>
            </a:r>
          </a:p>
          <a:p>
            <a:pPr lvl="3" eaLnBrk="1" hangingPunct="1"/>
            <a:r>
              <a:rPr lang="en-US" altLang="en-US" dirty="0" smtClean="0">
                <a:latin typeface="Albertus (W1)"/>
              </a:rPr>
              <a:t>Data might include chair manufacturer, chair colour, and chair size</a:t>
            </a:r>
          </a:p>
          <a:p>
            <a:pPr lvl="3" eaLnBrk="1" hangingPunct="1"/>
            <a:r>
              <a:rPr lang="en-US" altLang="en-US" dirty="0" smtClean="0">
                <a:latin typeface="Albertus (W1)"/>
              </a:rPr>
              <a:t>Information might include number of chairs required for students in each class, average number of chairs needed to be replaced each semester.</a:t>
            </a:r>
          </a:p>
          <a:p>
            <a:pPr lvl="3" eaLnBrk="1" hangingPunct="1"/>
            <a:r>
              <a:rPr lang="en-US" altLang="en-US" dirty="0" smtClean="0">
                <a:latin typeface="Albertus (W1)"/>
              </a:rPr>
              <a:t>Knowledge might include a judgment about how often chairs </a:t>
            </a:r>
            <a:r>
              <a:rPr lang="en-US" altLang="en-US" u="sng" dirty="0" smtClean="0">
                <a:latin typeface="Albertus (W1)"/>
              </a:rPr>
              <a:t>should</a:t>
            </a:r>
            <a:r>
              <a:rPr lang="en-US" altLang="en-US" dirty="0" smtClean="0">
                <a:latin typeface="Albertus (W1)"/>
              </a:rPr>
              <a:t> be replaced in a typical year</a:t>
            </a:r>
          </a:p>
          <a:p>
            <a:endParaRPr lang="en-CA" dirty="0"/>
          </a:p>
        </p:txBody>
      </p:sp>
      <p:sp>
        <p:nvSpPr>
          <p:cNvPr id="4" name="Slide Number Placeholder 3"/>
          <p:cNvSpPr>
            <a:spLocks noGrp="1"/>
          </p:cNvSpPr>
          <p:nvPr>
            <p:ph type="sldNum" sz="quarter" idx="10"/>
          </p:nvPr>
        </p:nvSpPr>
        <p:spPr/>
        <p:txBody>
          <a:bodyPr/>
          <a:lstStyle/>
          <a:p>
            <a:fld id="{077994C2-E0EF-4E00-BAB4-65C48452C932}" type="slidenum">
              <a:rPr lang="en-CA" smtClean="0"/>
              <a:pPr/>
              <a:t>11</a:t>
            </a:fld>
            <a:endParaRPr lang="en-CA"/>
          </a:p>
        </p:txBody>
      </p:sp>
    </p:spTree>
    <p:extLst>
      <p:ext uri="{BB962C8B-B14F-4D97-AF65-F5344CB8AC3E}">
        <p14:creationId xmlns="" xmlns:p14="http://schemas.microsoft.com/office/powerpoint/2010/main" val="2159023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0777991-2083-4F2C-81F0-A15B6C832091}" type="slidenum">
              <a:rPr lang="en-US" altLang="en-US" smtClean="0"/>
              <a:pPr eaLnBrk="1" hangingPunct="1"/>
              <a:t>12</a:t>
            </a:fld>
            <a:endParaRPr lang="en-US" alt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lbertus (W1)"/>
              </a:rPr>
              <a:t>The rows in an Excel spreadsheet demonstrate data</a:t>
            </a:r>
            <a:r>
              <a:rPr lang="en-US" altLang="en-US" baseline="0" dirty="0" smtClean="0">
                <a:latin typeface="Albertus (W1)"/>
              </a:rPr>
              <a:t> contain</a:t>
            </a:r>
            <a:r>
              <a:rPr lang="en-US" altLang="en-US" dirty="0" smtClean="0">
                <a:latin typeface="Albertus (W1)"/>
              </a:rPr>
              <a:t> raw facts that describe the characteristics of an event or object. Data are recorded facts.</a:t>
            </a:r>
          </a:p>
          <a:p>
            <a:pPr eaLnBrk="1" hangingPunct="1"/>
            <a:r>
              <a:rPr lang="en-US" altLang="en-US" dirty="0" smtClean="0">
                <a:latin typeface="Albertus (W1)"/>
              </a:rPr>
              <a:t>Data can be turned into</a:t>
            </a:r>
            <a:r>
              <a:rPr lang="en-US" altLang="en-US" baseline="0" dirty="0" smtClean="0">
                <a:latin typeface="Albertus (W1)"/>
              </a:rPr>
              <a:t> information to answer a question or support a decision.</a:t>
            </a:r>
          </a:p>
          <a:p>
            <a:pPr eaLnBrk="1" hangingPunct="1"/>
            <a:r>
              <a:rPr lang="en-US" altLang="en-US" baseline="0" dirty="0" smtClean="0">
                <a:latin typeface="Albertus (W1)"/>
              </a:rPr>
              <a:t>For example, for which order did the company make the most profit?</a:t>
            </a:r>
          </a:p>
          <a:p>
            <a:pPr eaLnBrk="1" hangingPunct="1"/>
            <a:r>
              <a:rPr lang="en-US" altLang="en-US" baseline="0" dirty="0" smtClean="0">
                <a:latin typeface="Albertus (W1)"/>
              </a:rPr>
              <a:t>You might see if your students can think of three or four other business questions this data can answer. </a:t>
            </a:r>
            <a:endParaRPr lang="en-US" altLang="en-US" dirty="0" smtClean="0">
              <a:latin typeface="Albertus (W1)"/>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latin typeface="Albertus (W1)"/>
              </a:rPr>
              <a:t>A fundamental role of all business managers is to be able to take the data and analyze it to find information to make great business decisions.</a:t>
            </a:r>
          </a:p>
          <a:p>
            <a:pPr eaLnBrk="1" hangingPunct="1"/>
            <a:r>
              <a:rPr lang="en-US" altLang="en-US" dirty="0" smtClean="0">
                <a:latin typeface="Albertus (W1)"/>
              </a:rPr>
              <a:t>Ask your student how a business might</a:t>
            </a:r>
            <a:r>
              <a:rPr lang="en-US" altLang="en-US" baseline="0" dirty="0" smtClean="0">
                <a:latin typeface="Albertus (W1)"/>
              </a:rPr>
              <a:t> use this</a:t>
            </a:r>
            <a:r>
              <a:rPr lang="en-US" altLang="en-US" dirty="0" smtClean="0">
                <a:latin typeface="Albertus (W1)"/>
              </a:rPr>
              <a:t> data to improve decision making?</a:t>
            </a:r>
          </a:p>
          <a:p>
            <a:pPr eaLnBrk="1" hangingPunct="1"/>
            <a:r>
              <a:rPr lang="en-US" altLang="en-US" dirty="0" smtClean="0">
                <a:latin typeface="Albertus (W1)"/>
              </a:rPr>
              <a:t>They might consider….</a:t>
            </a:r>
          </a:p>
          <a:p>
            <a:pPr eaLnBrk="1" hangingPunct="1"/>
            <a:r>
              <a:rPr lang="en-US" altLang="en-US" dirty="0" smtClean="0">
                <a:latin typeface="Albertus (W1)"/>
              </a:rPr>
              <a:t>What represents data in Figure 1.6?</a:t>
            </a:r>
          </a:p>
          <a:p>
            <a:pPr eaLnBrk="1" hangingPunct="1"/>
            <a:r>
              <a:rPr lang="en-US" altLang="en-US" dirty="0" smtClean="0">
                <a:latin typeface="Albertus (W1)"/>
              </a:rPr>
              <a:t>What information is being provided about what is represented in Figure 1.6?</a:t>
            </a:r>
          </a:p>
          <a:p>
            <a:pPr eaLnBrk="1" hangingPunct="1"/>
            <a:r>
              <a:rPr lang="en-US" altLang="en-US" dirty="0" smtClean="0">
                <a:latin typeface="Albertus (W1)"/>
              </a:rPr>
              <a:t>What could a business do now that it has that information?</a:t>
            </a:r>
          </a:p>
          <a:p>
            <a:pPr eaLnBrk="1" hangingPunct="1"/>
            <a:endParaRPr lang="en-US" altLang="en-US" dirty="0" smtClean="0">
              <a:latin typeface="Albertus (W1)"/>
            </a:endParaRPr>
          </a:p>
          <a:p>
            <a:pPr eaLnBrk="1" hangingPunct="1"/>
            <a:r>
              <a:rPr lang="en-US" altLang="en-US" dirty="0" smtClean="0">
                <a:latin typeface="Albertus (W1)"/>
              </a:rPr>
              <a:t>You</a:t>
            </a:r>
            <a:r>
              <a:rPr lang="en-US" altLang="en-US" baseline="0" dirty="0" smtClean="0">
                <a:latin typeface="Albertus (W1)"/>
              </a:rPr>
              <a:t> might also have</a:t>
            </a:r>
            <a:r>
              <a:rPr lang="en-US" altLang="en-US" dirty="0" smtClean="0">
                <a:latin typeface="Albertus (W1)"/>
              </a:rPr>
              <a:t> your students consider what is the difference between price and cost?</a:t>
            </a:r>
          </a:p>
          <a:p>
            <a:pPr eaLnBrk="1" hangingPunct="1"/>
            <a:r>
              <a:rPr lang="en-US" altLang="en-US" dirty="0" err="1" smtClean="0">
                <a:latin typeface="Albertus (W1)"/>
              </a:rPr>
              <a:t>And,what</a:t>
            </a:r>
            <a:r>
              <a:rPr lang="en-US" altLang="en-US" dirty="0" smtClean="0">
                <a:latin typeface="Albertus (W1)"/>
              </a:rPr>
              <a:t> would happen to a manager that only focuses on total sales, not total profit?</a:t>
            </a:r>
          </a:p>
          <a:p>
            <a:pPr eaLnBrk="1" hangingPunct="1"/>
            <a:endParaRPr lang="en-US" altLang="en-US" dirty="0" smtClean="0">
              <a:latin typeface="Albertus (W1)"/>
            </a:endParaRPr>
          </a:p>
          <a:p>
            <a:endParaRPr lang="en-CA" dirty="0"/>
          </a:p>
        </p:txBody>
      </p:sp>
      <p:sp>
        <p:nvSpPr>
          <p:cNvPr id="4" name="Slide Number Placeholder 3"/>
          <p:cNvSpPr>
            <a:spLocks noGrp="1"/>
          </p:cNvSpPr>
          <p:nvPr>
            <p:ph type="sldNum" sz="quarter" idx="10"/>
          </p:nvPr>
        </p:nvSpPr>
        <p:spPr/>
        <p:txBody>
          <a:bodyPr/>
          <a:lstStyle/>
          <a:p>
            <a:fld id="{077994C2-E0EF-4E00-BAB4-65C48452C932}" type="slidenum">
              <a:rPr lang="en-CA" smtClean="0"/>
              <a:pPr/>
              <a:t>13</a:t>
            </a:fld>
            <a:endParaRPr lang="en-CA"/>
          </a:p>
        </p:txBody>
      </p:sp>
    </p:spTree>
    <p:extLst>
      <p:ext uri="{BB962C8B-B14F-4D97-AF65-F5344CB8AC3E}">
        <p14:creationId xmlns="" xmlns:p14="http://schemas.microsoft.com/office/powerpoint/2010/main" val="1183092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This</a:t>
            </a:r>
            <a:r>
              <a:rPr lang="en-US" baseline="0" dirty="0" smtClean="0"/>
              <a:t> chart is a result of Business Intelligence. It shows that Bob’s </a:t>
            </a:r>
            <a:r>
              <a:rPr lang="en-US" dirty="0" smtClean="0"/>
              <a:t>weakest sales representative for this period is Roberta Cross. If Bob considered only this information, he might conclude that firing Roberta was a good business decision. However, because Bob has knowledge about how the company operates, he knows that</a:t>
            </a:r>
            <a:r>
              <a:rPr lang="en-US" baseline="0" dirty="0" smtClean="0"/>
              <a:t> Roberta</a:t>
            </a:r>
            <a:r>
              <a:rPr lang="en-US" dirty="0" smtClean="0"/>
              <a:t> has been out on medical leave for several weeks; hence, her sales numbers are low. Without this additional knowledge, Bob might have executed a bad business decision, delivered a negative message to the other employees, and sent his best sales representatives out to look for other jobs. </a:t>
            </a:r>
          </a:p>
          <a:p>
            <a:pPr>
              <a:defRPr/>
            </a:pPr>
            <a:r>
              <a:rPr lang="en-US" dirty="0" smtClean="0"/>
              <a:t>The key point in this scenario is that it is simply impossible to collect all the information about every situation, and yet without that, it can be easy to misunderstand the problem. Using data, information, business intelligence, and knowledge to make decisions and solve problems is therefore the key to finding success in business. These core drivers of the information age are the building blocks of business systems.</a:t>
            </a:r>
          </a:p>
          <a:p>
            <a:endParaRPr lang="en-CA" dirty="0"/>
          </a:p>
        </p:txBody>
      </p:sp>
      <p:sp>
        <p:nvSpPr>
          <p:cNvPr id="4" name="Slide Number Placeholder 3"/>
          <p:cNvSpPr>
            <a:spLocks noGrp="1"/>
          </p:cNvSpPr>
          <p:nvPr>
            <p:ph type="sldNum" sz="quarter" idx="10"/>
          </p:nvPr>
        </p:nvSpPr>
        <p:spPr/>
        <p:txBody>
          <a:bodyPr/>
          <a:lstStyle/>
          <a:p>
            <a:fld id="{077994C2-E0EF-4E00-BAB4-65C48452C932}" type="slidenum">
              <a:rPr lang="en-CA" smtClean="0"/>
              <a:pPr/>
              <a:t>14</a:t>
            </a:fld>
            <a:endParaRPr lang="en-CA"/>
          </a:p>
        </p:txBody>
      </p:sp>
    </p:spTree>
    <p:extLst>
      <p:ext uri="{BB962C8B-B14F-4D97-AF65-F5344CB8AC3E}">
        <p14:creationId xmlns="" xmlns:p14="http://schemas.microsoft.com/office/powerpoint/2010/main" val="3591507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67E6785E-4C2E-420E-9156-6D141488CAA6}" type="slidenum">
              <a:rPr lang="en-US" altLang="en-US" smtClean="0"/>
              <a:pPr/>
              <a:t>15</a:t>
            </a:fld>
            <a:endParaRPr lang="en-US" altLang="en-US" smtClean="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lbertus (W1)"/>
              </a:rPr>
              <a:t>IS in and of itself is not useful unless the right people know how to use and manage it efficiently and effectively.</a:t>
            </a:r>
          </a:p>
          <a:p>
            <a:pPr eaLnBrk="1" hangingPunct="1"/>
            <a:r>
              <a:rPr lang="en-US" altLang="en-US" dirty="0" smtClean="0">
                <a:latin typeface="Albertus (W1)"/>
              </a:rPr>
              <a:t>Have students consider information systems as any system that facilitate the</a:t>
            </a:r>
            <a:r>
              <a:rPr lang="en-US" altLang="en-US" baseline="0" dirty="0" smtClean="0">
                <a:latin typeface="Albertus (W1)"/>
              </a:rPr>
              <a:t> acquiring, process and distribution of information. </a:t>
            </a:r>
          </a:p>
          <a:p>
            <a:pPr eaLnBrk="1" hangingPunct="1"/>
            <a:r>
              <a:rPr lang="en-US" altLang="en-US" baseline="0" dirty="0" smtClean="0">
                <a:latin typeface="Albertus (W1)"/>
              </a:rPr>
              <a:t>Have students m</a:t>
            </a:r>
            <a:r>
              <a:rPr lang="en-US" altLang="en-US" dirty="0" smtClean="0">
                <a:latin typeface="Albertus (W1)"/>
              </a:rPr>
              <a:t>ake a list of all they information systems students</a:t>
            </a:r>
            <a:r>
              <a:rPr lang="en-US" altLang="en-US" baseline="0" dirty="0" smtClean="0">
                <a:latin typeface="Albertus (W1)"/>
              </a:rPr>
              <a:t> use in their daily lives. </a:t>
            </a:r>
            <a:r>
              <a:rPr lang="en-US" altLang="en-US" i="1" baseline="0" dirty="0" smtClean="0">
                <a:latin typeface="Albertus (W1)"/>
              </a:rPr>
              <a:t>This may include any electronic devices , apps and any academic related processes they use.</a:t>
            </a:r>
          </a:p>
          <a:p>
            <a:pPr eaLnBrk="1" hangingPunct="1"/>
            <a:r>
              <a:rPr lang="en-US" altLang="en-US" i="0" baseline="0" dirty="0" smtClean="0">
                <a:latin typeface="Albertus (W1)"/>
              </a:rPr>
              <a:t>Have students break these down into their component IT (hardware, software), processes (how they use it) and people involved. Ask them what would happen if one of the components was not integrated and working effectively with the others.</a:t>
            </a:r>
          </a:p>
          <a:p>
            <a:pPr eaLnBrk="1" hangingPunct="1"/>
            <a:r>
              <a:rPr lang="en-US" altLang="en-US" i="0" baseline="0" dirty="0" smtClean="0">
                <a:latin typeface="Albertus (W1)"/>
              </a:rPr>
              <a:t>What would they do if they didn’t have these information systems?</a:t>
            </a:r>
            <a:endParaRPr lang="en-US" altLang="en-US" i="0" dirty="0" smtClean="0">
              <a:latin typeface="Albertus (W1)"/>
            </a:endParaRPr>
          </a:p>
          <a:p>
            <a:pPr eaLnBrk="1" hangingPunct="1"/>
            <a:r>
              <a:rPr lang="en-US" altLang="en-US" dirty="0" smtClean="0">
                <a:latin typeface="Albertus (W1)"/>
              </a:rPr>
              <a:t>People, information, and information systems (in that order of priority) are inextricably linked</a:t>
            </a:r>
          </a:p>
          <a:p>
            <a:pPr eaLnBrk="1" hangingPunct="1"/>
            <a:r>
              <a:rPr lang="en-US" altLang="en-US" dirty="0" smtClean="0">
                <a:latin typeface="Albertus (W1)"/>
              </a:rPr>
              <a:t>If one fails, they all fail.</a:t>
            </a:r>
          </a:p>
          <a:p>
            <a:pPr eaLnBrk="1" hangingPunct="1"/>
            <a:r>
              <a:rPr lang="en-US" altLang="en-US" dirty="0" smtClean="0">
                <a:latin typeface="Albertus (W1)"/>
              </a:rPr>
              <a:t>All three, people, information and information systems are considered valuable company assets.</a:t>
            </a:r>
          </a:p>
          <a:p>
            <a:pPr lvl="1" eaLnBrk="1" hangingPunct="1"/>
            <a:r>
              <a:rPr lang="en-US" altLang="en-US" dirty="0" smtClean="0">
                <a:latin typeface="Albertus (W1)"/>
              </a:rPr>
              <a:t>Information is one of the most important assets in an organization, and the primary way that people get information is through information systems</a:t>
            </a:r>
          </a:p>
          <a:p>
            <a:pPr eaLnBrk="1" hangingPunct="1"/>
            <a:r>
              <a:rPr lang="en-US" altLang="en-US" dirty="0" smtClean="0">
                <a:latin typeface="Albertus (W1)"/>
              </a:rPr>
              <a:t>Without databases and spreadsheets how would managers gather, correlate, and analyze information?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Culture</a:t>
            </a:r>
            <a:r>
              <a:rPr lang="en-US" baseline="0" dirty="0" smtClean="0"/>
              <a:t> is a term that refers to the attitudes, beliefs and expectations people have about a specific community of which they are a part. The “community” can be their family, their place of work, their country etc. Much has been written about business culture. In banks, for example, people are formal and there are many rigid processes. At a barber shop or hair dressing salon, there is much more informal culture in terms of dress, processes and interactions. </a:t>
            </a:r>
          </a:p>
          <a:p>
            <a:r>
              <a:rPr lang="en-US" dirty="0" smtClean="0"/>
              <a:t>A culture often</a:t>
            </a:r>
            <a:r>
              <a:rPr lang="en-US" baseline="0" dirty="0" smtClean="0"/>
              <a:t> develops around a specific reason people interact. Communication among people within an organization is so extensive and important that attitudes, beliefs and expectations have grown up as to how it is done in that particular work community.</a:t>
            </a:r>
          </a:p>
          <a:p>
            <a:r>
              <a:rPr lang="en-US" baseline="0" dirty="0" smtClean="0"/>
              <a:t>Have students provide examples of each of the types of cultures listed above. Have them describe and identify the kind of information culture they face at home, at work and at school. Have students assess the benefits and weaknesses of each. Which would they prefer to be a part of and why?</a:t>
            </a:r>
            <a:endParaRPr lang="en-CA" dirty="0"/>
          </a:p>
        </p:txBody>
      </p:sp>
      <p:sp>
        <p:nvSpPr>
          <p:cNvPr id="4" name="Slide Number Placeholder 3"/>
          <p:cNvSpPr>
            <a:spLocks noGrp="1"/>
          </p:cNvSpPr>
          <p:nvPr>
            <p:ph type="sldNum" sz="quarter" idx="10"/>
          </p:nvPr>
        </p:nvSpPr>
        <p:spPr/>
        <p:txBody>
          <a:bodyPr/>
          <a:lstStyle/>
          <a:p>
            <a:fld id="{077994C2-E0EF-4E00-BAB4-65C48452C932}" type="slidenum">
              <a:rPr lang="en-CA" smtClean="0"/>
              <a:pPr/>
              <a:t>16</a:t>
            </a:fld>
            <a:endParaRPr lang="en-CA"/>
          </a:p>
        </p:txBody>
      </p:sp>
    </p:spTree>
    <p:extLst>
      <p:ext uri="{BB962C8B-B14F-4D97-AF65-F5344CB8AC3E}">
        <p14:creationId xmlns="" xmlns:p14="http://schemas.microsoft.com/office/powerpoint/2010/main" val="3958241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F29E81D3-F583-4C9A-8EF6-053235BE657E}" type="slidenum">
              <a:rPr lang="en-US" altLang="en-US" smtClean="0"/>
              <a:pPr/>
              <a:t>17</a:t>
            </a:fld>
            <a:endParaRPr lang="en-US" altLang="en-US" smtClean="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lbertus (W1)"/>
              </a:rPr>
              <a:t>Excellent resource on how people are Microsoft’s greatest assets</a:t>
            </a:r>
          </a:p>
          <a:p>
            <a:pPr lvl="1" eaLnBrk="1" hangingPunct="1"/>
            <a:r>
              <a:rPr lang="en-US" altLang="en-US" dirty="0" smtClean="0">
                <a:latin typeface="Albertus (W1)"/>
                <a:hlinkClick r:id="rId3"/>
              </a:rPr>
              <a:t>http://</a:t>
            </a:r>
            <a:r>
              <a:rPr lang="en-US" altLang="en-US" dirty="0" smtClean="0">
                <a:latin typeface="Albertus (W1)"/>
              </a:rPr>
              <a:t>http://www.microsoft.com/enterprise/newsletters/bi-newsletter/june2013.aspx#fbid=0MBcysqowrB</a:t>
            </a:r>
          </a:p>
          <a:p>
            <a:pPr eaLnBrk="1" hangingPunct="1"/>
            <a:endParaRPr lang="en-US" altLang="en-US" dirty="0" smtClean="0">
              <a:latin typeface="Albertus (W1)"/>
            </a:endParaRPr>
          </a:p>
          <a:p>
            <a:pPr eaLnBrk="1" hangingPunct="1"/>
            <a:r>
              <a:rPr lang="en-US" altLang="en-US" dirty="0" smtClean="0">
                <a:latin typeface="Albertus (W1)"/>
              </a:rPr>
              <a:t>The CKO is quickly becoming a visible career target. The Institute for Intellectual Capital Research in Hamilton, ON interviewed 53 executive search firms and concluded that the CKO position will become commonplace.</a:t>
            </a:r>
          </a:p>
          <a:p>
            <a:pPr eaLnBrk="1" hangingPunct="1"/>
            <a:endParaRPr lang="en-US" altLang="en-US" dirty="0" smtClean="0">
              <a:latin typeface="Albertus (W1)"/>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27DB68C7-0F1E-41B2-B8D4-577E53B131D1}" type="slidenum">
              <a:rPr lang="en-US" altLang="en-US" smtClean="0"/>
              <a:pPr/>
              <a:t>18</a:t>
            </a:fld>
            <a:endParaRPr lang="en-US" altLang="en-US" smtClean="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lbertus (W1)"/>
              </a:rPr>
              <a:t>While many companies may not have a different individual for each of these positions, they must have top managers who take responsibility for all of these areas. Often who reports to whom is an organizational structure challenge. In many organizations, the CISO,</a:t>
            </a:r>
            <a:r>
              <a:rPr lang="en-US" altLang="en-US" baseline="0" dirty="0" smtClean="0">
                <a:latin typeface="Albertus (W1)"/>
              </a:rPr>
              <a:t> Chief Information Security Officer, used to report to the CIO (Chief Information Officer). Now, more frequently, the CIO reports directly to the CEO (Chief Executive Officer). This reduces the opportunity for the CIO to use his/her position to defraud the company by manipulating the company’s information system.</a:t>
            </a:r>
            <a:endParaRPr lang="en-US" altLang="en-US" dirty="0" smtClean="0">
              <a:latin typeface="Albertus (W1)"/>
            </a:endParaRPr>
          </a:p>
          <a:p>
            <a:pPr lvl="1" eaLnBrk="1" hangingPunct="1"/>
            <a:endParaRPr lang="en-US" altLang="en-US" dirty="0" smtClean="0">
              <a:latin typeface="Albertus (W1)"/>
            </a:endParaRPr>
          </a:p>
          <a:p>
            <a:pPr eaLnBrk="1" hangingPunct="1"/>
            <a:endParaRPr lang="en-US" altLang="en-US" dirty="0" smtClean="0">
              <a:latin typeface="Albertus (W1)"/>
            </a:endParaRPr>
          </a:p>
          <a:p>
            <a:pPr eaLnBrk="1" hangingPunct="1"/>
            <a:endParaRPr lang="en-US" altLang="en-US" dirty="0" smtClean="0">
              <a:latin typeface="Albertus (W1)"/>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Meet JP </a:t>
            </a:r>
            <a:r>
              <a:rPr lang="en-US" sz="1200" kern="1200" baseline="0" dirty="0" err="1" smtClean="0">
                <a:solidFill>
                  <a:schemeClr val="tx1"/>
                </a:solidFill>
                <a:effectLst/>
                <a:latin typeface="+mn-lt"/>
                <a:ea typeface="+mn-ea"/>
                <a:cs typeface="+mn-cs"/>
              </a:rPr>
              <a:t>Rangaswami</a:t>
            </a:r>
            <a:r>
              <a:rPr lang="en-US" sz="1200" kern="1200" baseline="0" dirty="0" smtClean="0">
                <a:solidFill>
                  <a:schemeClr val="tx1"/>
                </a:solidFill>
                <a:effectLst/>
                <a:latin typeface="+mn-lt"/>
                <a:ea typeface="+mn-ea"/>
                <a:cs typeface="+mn-cs"/>
              </a:rPr>
              <a:t> who over the years, has been named CIO Innovator and CIO of the Year and One of the 50 Most Influential Technology People, by a wide range of respected technology journals and forums in Europe and North America. Follow the link, </a:t>
            </a:r>
            <a:r>
              <a:rPr lang="en-CA" sz="1200" b="1" kern="1200" dirty="0" smtClean="0">
                <a:solidFill>
                  <a:schemeClr val="tx1"/>
                </a:solidFill>
                <a:effectLst/>
                <a:latin typeface="+mn-lt"/>
                <a:ea typeface="+mn-ea"/>
                <a:cs typeface="+mn-cs"/>
              </a:rPr>
              <a:t>http://www.ted.com/talks/jp_rangaswami_information_is_food</a:t>
            </a:r>
          </a:p>
          <a:p>
            <a:r>
              <a:rPr lang="en-US" sz="1200" kern="1200" baseline="0" dirty="0" smtClean="0">
                <a:solidFill>
                  <a:schemeClr val="tx1"/>
                </a:solidFill>
                <a:effectLst/>
                <a:latin typeface="+mn-lt"/>
                <a:ea typeface="+mn-ea"/>
                <a:cs typeface="+mn-cs"/>
              </a:rPr>
              <a:t>to hear this Ted Talk, where he draws a insightful comparison between his two passions, food and information.  </a:t>
            </a:r>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7994C2-E0EF-4E00-BAB4-65C48452C932}" type="slidenum">
              <a:rPr lang="en-CA" smtClean="0"/>
              <a:pPr/>
              <a:t>19</a:t>
            </a:fld>
            <a:endParaRPr lang="en-CA"/>
          </a:p>
        </p:txBody>
      </p:sp>
    </p:spTree>
    <p:extLst>
      <p:ext uri="{BB962C8B-B14F-4D97-AF65-F5344CB8AC3E}">
        <p14:creationId xmlns="" xmlns:p14="http://schemas.microsoft.com/office/powerpoint/2010/main" val="263294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US" altLang="en-US" dirty="0" smtClean="0">
                <a:latin typeface="Albertus (W1)"/>
              </a:rPr>
              <a:t>Information is everywhere. Information is a strategic asset. Without information, an organization simply could not operate. This chapter introduces students to several core business strategies that focus on using information to gain a competitive advantage.</a:t>
            </a:r>
          </a:p>
          <a:p>
            <a:pPr marL="171450" indent="-171450" eaLnBrk="1" hangingPunct="1">
              <a:buFont typeface="Arial" panose="020B0604020202020204" pitchFamily="34" charset="0"/>
              <a:buChar char="•"/>
            </a:pPr>
            <a:r>
              <a:rPr lang="en-US" altLang="en-US" dirty="0" smtClean="0">
                <a:latin typeface="Albertus (W1)"/>
              </a:rPr>
              <a:t>This</a:t>
            </a:r>
            <a:r>
              <a:rPr lang="en-US" altLang="en-US" baseline="0" dirty="0" smtClean="0">
                <a:latin typeface="Albertus (W1)"/>
              </a:rPr>
              <a:t> chapter also gives students an overview of the opportunities in MIS over the next number of years in the Canadian marketplace.</a:t>
            </a:r>
            <a:endParaRPr lang="en-US" altLang="en-US" dirty="0" smtClean="0">
              <a:latin typeface="Albertus (W1)"/>
            </a:endParaRPr>
          </a:p>
        </p:txBody>
      </p:sp>
      <p:sp>
        <p:nvSpPr>
          <p:cNvPr id="4" name="Slide Number Placeholder 3"/>
          <p:cNvSpPr>
            <a:spLocks noGrp="1"/>
          </p:cNvSpPr>
          <p:nvPr>
            <p:ph type="sldNum" sz="quarter" idx="10"/>
          </p:nvPr>
        </p:nvSpPr>
        <p:spPr/>
        <p:txBody>
          <a:bodyPr/>
          <a:lstStyle/>
          <a:p>
            <a:fld id="{077994C2-E0EF-4E00-BAB4-65C48452C932}" type="slidenum">
              <a:rPr lang="en-CA" smtClean="0"/>
              <a:pPr/>
              <a:t>2</a:t>
            </a:fld>
            <a:endParaRPr lang="en-CA"/>
          </a:p>
        </p:txBody>
      </p:sp>
    </p:spTree>
    <p:extLst>
      <p:ext uri="{BB962C8B-B14F-4D97-AF65-F5344CB8AC3E}">
        <p14:creationId xmlns="" xmlns:p14="http://schemas.microsoft.com/office/powerpoint/2010/main" val="3122014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ITC– Information</a:t>
            </a:r>
            <a:r>
              <a:rPr lang="en-US" baseline="0" dirty="0" smtClean="0"/>
              <a:t> and Communications Technology</a:t>
            </a:r>
          </a:p>
          <a:p>
            <a:endParaRPr lang="en-US" baseline="0" dirty="0" smtClean="0"/>
          </a:p>
          <a:p>
            <a:r>
              <a:rPr lang="en-US" baseline="0" dirty="0" smtClean="0"/>
              <a:t>Have students review job opportunities on Monster.com or other employment website. How many business positions state some type of ICT skill requirement in their descriptions?</a:t>
            </a:r>
          </a:p>
        </p:txBody>
      </p:sp>
      <p:sp>
        <p:nvSpPr>
          <p:cNvPr id="4" name="Slide Number Placeholder 3"/>
          <p:cNvSpPr>
            <a:spLocks noGrp="1"/>
          </p:cNvSpPr>
          <p:nvPr>
            <p:ph type="sldNum" sz="quarter" idx="10"/>
          </p:nvPr>
        </p:nvSpPr>
        <p:spPr/>
        <p:txBody>
          <a:bodyPr/>
          <a:lstStyle/>
          <a:p>
            <a:fld id="{077994C2-E0EF-4E00-BAB4-65C48452C932}" type="slidenum">
              <a:rPr lang="en-CA" smtClean="0"/>
              <a:pPr/>
              <a:t>20</a:t>
            </a:fld>
            <a:endParaRPr lang="en-CA"/>
          </a:p>
        </p:txBody>
      </p:sp>
    </p:spTree>
    <p:extLst>
      <p:ext uri="{BB962C8B-B14F-4D97-AF65-F5344CB8AC3E}">
        <p14:creationId xmlns="" xmlns:p14="http://schemas.microsoft.com/office/powerpoint/2010/main" val="999827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sz="1200" kern="1200" dirty="0" smtClean="0">
                <a:solidFill>
                  <a:schemeClr val="tx1"/>
                </a:solidFill>
                <a:effectLst/>
                <a:latin typeface="+mn-lt"/>
                <a:ea typeface="+mn-ea"/>
                <a:cs typeface="+mn-cs"/>
              </a:rPr>
              <a:t>As with the principles of project management, support from top executives is a requirement for all projects to succeed. Thus, if this support did not exist at the LCBO, the project would in all likelihood have failed.</a:t>
            </a:r>
            <a:endParaRPr lang="en-CA" sz="1200" kern="1200" dirty="0" smtClean="0">
              <a:solidFill>
                <a:schemeClr val="tx1"/>
              </a:solidFill>
              <a:effectLst/>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These systems are essential to the success of the LCBO, especially with the addition of new channels like Vintages.com. Failure of these systems would result in difficulties in servicing their customers. What effect this would have on its revenues is questionable because the LCBO has almost a monopoly position in Ontario. The government has not privatized the industry, though there is the privately owned Beer Store and some small specialty wine stores that are privately run, in addition to special rules for wineries. System failure could lead to demands for complete privatization as has been done in Alberta.</a:t>
            </a:r>
            <a:endParaRPr lang="en-CA" sz="1200" kern="1200" dirty="0">
              <a:solidFill>
                <a:schemeClr val="tx1"/>
              </a:solidFill>
              <a:effectLst/>
              <a:latin typeface="+mn-lt"/>
              <a:ea typeface="+mn-ea"/>
              <a:cs typeface="+mn-cs"/>
            </a:endParaRPr>
          </a:p>
        </p:txBody>
      </p:sp>
      <p:sp>
        <p:nvSpPr>
          <p:cNvPr id="6553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AB4D192C-8301-4BA7-A5FC-4C8685A69BFE}" type="slidenum">
              <a:rPr lang="en-US" altLang="en-US" smtClean="0"/>
              <a:pPr/>
              <a:t>21</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228600" indent="-228600">
              <a:buFont typeface="+mj-lt"/>
              <a:buAutoNum type="arabicPeriod" startAt="3"/>
            </a:pPr>
            <a:r>
              <a:rPr lang="en-US" sz="1200" kern="1200" dirty="0" smtClean="0">
                <a:solidFill>
                  <a:schemeClr val="tx1"/>
                </a:solidFill>
                <a:effectLst/>
                <a:latin typeface="+mn-lt"/>
                <a:ea typeface="+mn-ea"/>
                <a:cs typeface="+mn-cs"/>
              </a:rPr>
              <a:t>The quick answer here is yes and it in addition to being unethical, this would also be illegal as this activity is regulated by FOIP and PIPEDA in Canada.</a:t>
            </a:r>
            <a:endParaRPr lang="en-CA" sz="1200" kern="1200" dirty="0" smtClean="0">
              <a:solidFill>
                <a:schemeClr val="tx1"/>
              </a:solidFill>
              <a:effectLst/>
              <a:latin typeface="+mn-lt"/>
              <a:ea typeface="+mn-ea"/>
              <a:cs typeface="+mn-cs"/>
            </a:endParaRPr>
          </a:p>
          <a:p>
            <a:pPr marL="228600" indent="-228600">
              <a:buFontTx/>
              <a:buNone/>
              <a:defRPr/>
            </a:pPr>
            <a:endParaRPr lang="en-US" dirty="0" smtClean="0"/>
          </a:p>
          <a:p>
            <a:r>
              <a:rPr lang="en-US" dirty="0" smtClean="0"/>
              <a:t>4. </a:t>
            </a:r>
            <a:r>
              <a:rPr lang="en-US" sz="1200" kern="1200" dirty="0" smtClean="0">
                <a:solidFill>
                  <a:schemeClr val="tx1"/>
                </a:solidFill>
                <a:effectLst/>
                <a:latin typeface="+mn-lt"/>
                <a:ea typeface="+mn-ea"/>
                <a:cs typeface="+mn-cs"/>
              </a:rPr>
              <a:t>Yes Mr. Kelly is fulfilling his role as senior vice president of information correctly. Students will have different justifications for their answers. </a:t>
            </a:r>
            <a:endParaRPr lang="en-CA" sz="1200" kern="1200" dirty="0">
              <a:solidFill>
                <a:schemeClr val="tx1"/>
              </a:solidFill>
              <a:effectLst/>
              <a:latin typeface="+mn-lt"/>
              <a:ea typeface="+mn-ea"/>
              <a:cs typeface="+mn-cs"/>
            </a:endParaRPr>
          </a:p>
        </p:txBody>
      </p:sp>
      <p:sp>
        <p:nvSpPr>
          <p:cNvPr id="6758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D10C8569-87AC-4BA1-A239-7B4C98829FAB}" type="slidenum">
              <a:rPr lang="en-US" altLang="en-US" smtClean="0"/>
              <a:pPr/>
              <a:t>22</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67F4EFB1-F46C-4608-BE37-B4B90554D3F0}" type="slidenum">
              <a:rPr lang="en-US" altLang="en-US" smtClean="0"/>
              <a:pPr/>
              <a:t>23</a:t>
            </a:fld>
            <a:endParaRPr lang="en-US" altLang="en-US"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b="1" dirty="0" smtClean="0">
                <a:latin typeface="Albertus (W1)"/>
              </a:rPr>
              <a:t>CLASSROOM OPENER</a:t>
            </a:r>
          </a:p>
          <a:p>
            <a:pPr eaLnBrk="1" hangingPunct="1"/>
            <a:r>
              <a:rPr lang="en-US" altLang="en-US" b="1" dirty="0" smtClean="0">
                <a:latin typeface="Albertus (W1)"/>
              </a:rPr>
              <a:t>GREAT BUSINESS DECISIONS – </a:t>
            </a:r>
            <a:r>
              <a:rPr lang="en-CA" sz="1200" b="1" kern="1200" dirty="0" smtClean="0">
                <a:solidFill>
                  <a:schemeClr val="tx1"/>
                </a:solidFill>
                <a:effectLst/>
                <a:latin typeface="+mn-lt"/>
                <a:ea typeface="+mn-ea"/>
                <a:cs typeface="+mn-cs"/>
              </a:rPr>
              <a:t>Beyoncé levers</a:t>
            </a:r>
            <a:r>
              <a:rPr lang="en-CA" sz="1200" b="1" kern="1200" baseline="0" dirty="0" smtClean="0">
                <a:solidFill>
                  <a:schemeClr val="tx1"/>
                </a:solidFill>
                <a:effectLst/>
                <a:latin typeface="+mn-lt"/>
                <a:ea typeface="+mn-ea"/>
                <a:cs typeface="+mn-cs"/>
              </a:rPr>
              <a:t> social media </a:t>
            </a:r>
            <a:endParaRPr lang="en-US" altLang="en-US" b="1" dirty="0" smtClean="0">
              <a:latin typeface="Albertus (W1)"/>
            </a:endParaRPr>
          </a:p>
          <a:p>
            <a:r>
              <a:rPr lang="en-CA" sz="1200" kern="1200" dirty="0" smtClean="0">
                <a:solidFill>
                  <a:schemeClr val="tx1"/>
                </a:solidFill>
                <a:effectLst/>
                <a:latin typeface="+mn-lt"/>
                <a:ea typeface="+mn-ea"/>
                <a:cs typeface="+mn-cs"/>
              </a:rPr>
              <a:t>Music consumers shifted</a:t>
            </a:r>
            <a:r>
              <a:rPr lang="en-CA" sz="1200" kern="1200" baseline="0" dirty="0" smtClean="0">
                <a:solidFill>
                  <a:schemeClr val="tx1"/>
                </a:solidFill>
                <a:effectLst/>
                <a:latin typeface="+mn-lt"/>
                <a:ea typeface="+mn-ea"/>
                <a:cs typeface="+mn-cs"/>
              </a:rPr>
              <a:t> their behaviour</a:t>
            </a:r>
            <a:r>
              <a:rPr lang="en-CA" sz="1200" kern="1200" dirty="0" smtClean="0">
                <a:solidFill>
                  <a:schemeClr val="tx1"/>
                </a:solidFill>
                <a:effectLst/>
                <a:latin typeface="+mn-lt"/>
                <a:ea typeface="+mn-ea"/>
                <a:cs typeface="+mn-cs"/>
              </a:rPr>
              <a:t> from album buyers to track buyers around the turn of the millennium</a:t>
            </a:r>
            <a:r>
              <a:rPr lang="en-CA" sz="1200" kern="1200" baseline="0" dirty="0" smtClean="0">
                <a:solidFill>
                  <a:schemeClr val="tx1"/>
                </a:solidFill>
                <a:effectLst/>
                <a:latin typeface="+mn-lt"/>
                <a:ea typeface="+mn-ea"/>
                <a:cs typeface="+mn-cs"/>
              </a:rPr>
              <a:t> and</a:t>
            </a:r>
            <a:r>
              <a:rPr lang="en-CA" sz="1200" kern="1200" dirty="0" smtClean="0">
                <a:solidFill>
                  <a:schemeClr val="tx1"/>
                </a:solidFill>
                <a:effectLst/>
                <a:latin typeface="+mn-lt"/>
                <a:ea typeface="+mn-ea"/>
                <a:cs typeface="+mn-cs"/>
              </a:rPr>
              <a:t> it has made the profitable distribution of albums a challenge for record labels and artists. Contemporary popular music icon, Beyoncé Knowles-Carter, employed an infrequently used strategy to successfully promote her release of “Beyoncé”, her most recent collection, December 2013.</a:t>
            </a:r>
          </a:p>
          <a:p>
            <a:r>
              <a:rPr lang="en-CA" sz="1200" kern="1200" dirty="0" smtClean="0">
                <a:solidFill>
                  <a:schemeClr val="tx1"/>
                </a:solidFill>
                <a:effectLst/>
                <a:latin typeface="+mn-lt"/>
                <a:ea typeface="+mn-ea"/>
                <a:cs typeface="+mn-cs"/>
              </a:rPr>
              <a:t>Instead of the usual pre-release hype, Beyoncé banked on the power of social media to spread the word of her new album. Ignoring traditional vehicles including radio stations, music writers and retails, unannounced, Beyoncé gave iTunes a week-long exclusive on sales. Initial purchasers spread the word on Twitter, Facebook and other sites and social media came alive at the release. With word-of-mouth within the social community, being the most powerful of promotional tools, “Beyoncé” soared up the charts to become one of the biggest releases of the year.</a:t>
            </a:r>
          </a:p>
          <a:p>
            <a:r>
              <a:rPr lang="en-CA" sz="1200" kern="1200" dirty="0" smtClean="0">
                <a:solidFill>
                  <a:schemeClr val="tx1"/>
                </a:solidFill>
                <a:effectLst/>
                <a:latin typeface="+mn-lt"/>
                <a:ea typeface="+mn-ea"/>
                <a:cs typeface="+mn-cs"/>
              </a:rPr>
              <a:t>Analysts believe that few recording artists can play the same game. They point to Beyoncé’s enormous brand equity and the market power of iTunes that made her strategy successful. However, it can be argued that social media has been a force of change in music distribution since its inception. More emerging music and artists have been able to get exposure through social media than before its existence. </a:t>
            </a:r>
          </a:p>
          <a:p>
            <a:r>
              <a:rPr lang="en-CA" sz="1200" kern="1200" dirty="0" smtClean="0">
                <a:solidFill>
                  <a:schemeClr val="tx1"/>
                </a:solidFill>
                <a:effectLst/>
                <a:latin typeface="+mn-lt"/>
                <a:ea typeface="+mn-ea"/>
                <a:cs typeface="+mn-cs"/>
              </a:rPr>
              <a:t>Have students read Billboard’s commentary about Beyoncé’s decision for promoting her album release at </a:t>
            </a:r>
            <a:r>
              <a:rPr lang="en-CA" sz="1200" u="sng" kern="1200" dirty="0" smtClean="0">
                <a:solidFill>
                  <a:schemeClr val="tx1"/>
                </a:solidFill>
                <a:effectLst/>
                <a:latin typeface="+mn-lt"/>
                <a:ea typeface="+mn-ea"/>
                <a:cs typeface="+mn-cs"/>
                <a:hlinkClick r:id="rId3"/>
              </a:rPr>
              <a:t>http://www.billboard.com/biz/articles/news/digital-and-mobile/5847787/business-matters-how-beyonces-album-roll-out-was-less</a:t>
            </a:r>
            <a:r>
              <a:rPr lang="en-CA" sz="1200" kern="1200" dirty="0" smtClean="0">
                <a:solidFill>
                  <a:schemeClr val="tx1"/>
                </a:solidFill>
                <a:effectLst/>
                <a:latin typeface="+mn-lt"/>
                <a:ea typeface="+mn-ea"/>
                <a:cs typeface="+mn-cs"/>
              </a:rPr>
              <a:t>   and ask students if they think traditional music distribution’s time has past,</a:t>
            </a:r>
            <a:r>
              <a:rPr lang="en-CA" sz="1200" kern="1200" baseline="0" dirty="0" smtClean="0">
                <a:solidFill>
                  <a:schemeClr val="tx1"/>
                </a:solidFill>
                <a:effectLst/>
                <a:latin typeface="+mn-lt"/>
                <a:ea typeface="+mn-ea"/>
                <a:cs typeface="+mn-cs"/>
              </a:rPr>
              <a:t> why or why not.</a:t>
            </a:r>
            <a:endParaRPr lang="en-CA" sz="1200" kern="1200" dirty="0" smtClean="0">
              <a:solidFill>
                <a:schemeClr val="tx1"/>
              </a:solidFill>
              <a:effectLst/>
              <a:latin typeface="+mn-lt"/>
              <a:ea typeface="+mn-ea"/>
              <a:cs typeface="+mn-cs"/>
            </a:endParaRPr>
          </a:p>
          <a:p>
            <a:pPr eaLnBrk="1" hangingPunct="1"/>
            <a:endParaRPr lang="en-CA" sz="1200" kern="1200" dirty="0">
              <a:solidFill>
                <a:schemeClr val="tx1"/>
              </a:solidFill>
              <a:effectLst/>
              <a:latin typeface="+mn-lt"/>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2BC546EB-9873-4819-B40F-074006938A01}" type="slidenum">
              <a:rPr lang="en-US" altLang="en-US" smtClean="0"/>
              <a:pPr/>
              <a:t>24</a:t>
            </a:fld>
            <a:endParaRPr lang="en-US" altLang="en-US" smtClean="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0" eaLnBrk="1" hangingPunct="1"/>
            <a:r>
              <a:rPr lang="en-US" altLang="en-US" dirty="0" smtClean="0">
                <a:latin typeface="Albertus (W1)"/>
              </a:rPr>
              <a:t>Ask your students….what</a:t>
            </a:r>
            <a:r>
              <a:rPr lang="en-US" altLang="en-US" baseline="0" dirty="0" smtClean="0">
                <a:latin typeface="Albertus (W1)"/>
              </a:rPr>
              <a:t> were the features that gave Apple a competitive advantage with iPhone? How long did the advantage last? Who are its chief competitors? How quickly does Apple have to release better features to stay ahead of the game?</a:t>
            </a:r>
          </a:p>
          <a:p>
            <a:pPr lvl="0" eaLnBrk="1" hangingPunct="1"/>
            <a:r>
              <a:rPr lang="en-US" altLang="en-US" dirty="0" smtClean="0">
                <a:latin typeface="Albertus (W1)"/>
              </a:rPr>
              <a:t>Have student</a:t>
            </a:r>
            <a:r>
              <a:rPr lang="en-US" altLang="en-US" baseline="0" dirty="0" smtClean="0">
                <a:latin typeface="Albertus (W1)"/>
              </a:rPr>
              <a:t> groups</a:t>
            </a:r>
            <a:r>
              <a:rPr lang="en-US" altLang="en-US" dirty="0" smtClean="0">
                <a:latin typeface="Albertus (W1)"/>
              </a:rPr>
              <a:t> search</a:t>
            </a:r>
            <a:r>
              <a:rPr lang="en-US" altLang="en-US" baseline="0" dirty="0" smtClean="0">
                <a:latin typeface="Albertus (W1)"/>
              </a:rPr>
              <a:t> on iPhone and iPhone competitors and compare latest iPhone features with one other competitor.</a:t>
            </a:r>
            <a:endParaRPr lang="en-US" altLang="en-US" dirty="0" smtClean="0">
              <a:latin typeface="Albertus (W1)"/>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940686F7-F4B9-4382-92EE-D6B0ADDB2542}" type="slidenum">
              <a:rPr lang="en-US" altLang="en-US" smtClean="0"/>
              <a:pPr/>
              <a:t>25</a:t>
            </a:fld>
            <a:endParaRPr lang="en-US" altLang="en-US" smtClean="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lbertus (W1)"/>
              </a:rPr>
              <a:t>Environmental Scanning revolves around learning as much as possible about the trends that can impact the company but that the company has no ability to control. </a:t>
            </a:r>
          </a:p>
          <a:p>
            <a:pPr eaLnBrk="1" hangingPunct="1"/>
            <a:r>
              <a:rPr lang="en-US" altLang="en-US" dirty="0" smtClean="0">
                <a:latin typeface="Albertus (W1)"/>
              </a:rPr>
              <a:t>Ask students if they have taken a marketing course or</a:t>
            </a:r>
            <a:r>
              <a:rPr lang="en-US" altLang="en-US" baseline="0" dirty="0" smtClean="0">
                <a:latin typeface="Albertus (W1)"/>
              </a:rPr>
              <a:t> general business course that dealt with the Macro-environmental factors (PEST is a popular </a:t>
            </a:r>
            <a:r>
              <a:rPr lang="en-US" altLang="en-US" baseline="0" dirty="0" err="1" smtClean="0">
                <a:latin typeface="Albertus (W1)"/>
              </a:rPr>
              <a:t>anogram</a:t>
            </a:r>
            <a:r>
              <a:rPr lang="en-US" altLang="en-US" baseline="0" dirty="0" smtClean="0">
                <a:latin typeface="Albertus (W1)"/>
              </a:rPr>
              <a:t> for these). Get students to search and create a list of the factors. One site is http://www.wisegeek.org/what-are-macro-environment-factors.htm</a:t>
            </a:r>
          </a:p>
          <a:p>
            <a:pPr eaLnBrk="1" hangingPunct="1"/>
            <a:r>
              <a:rPr lang="en-US" altLang="en-US" baseline="0" dirty="0" smtClean="0">
                <a:latin typeface="Albertus (W1)"/>
              </a:rPr>
              <a:t>Divide the factors among student groups and have them come up with factors to consider for a specific business or industry such as the automotive, cell phone or education industry.</a:t>
            </a:r>
            <a:endParaRPr lang="en-US" altLang="en-US" dirty="0" smtClean="0">
              <a:latin typeface="Albertus (W1)"/>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D9E94A14-7496-40DE-BC32-E94732FBF834}" type="slidenum">
              <a:rPr lang="en-US" altLang="en-US" smtClean="0"/>
              <a:pPr/>
              <a:t>26</a:t>
            </a:fld>
            <a:endParaRPr lang="en-US" altLang="en-US" smtClean="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b="0" dirty="0" smtClean="0">
                <a:latin typeface="Albertus (W1)"/>
              </a:rPr>
              <a:t>Attractiveness of an industry is the measure of</a:t>
            </a:r>
            <a:r>
              <a:rPr lang="en-US" altLang="en-US" b="0" baseline="0" dirty="0" smtClean="0">
                <a:latin typeface="Albertus (W1)"/>
              </a:rPr>
              <a:t> how likely a business within that industry will succeed. </a:t>
            </a:r>
          </a:p>
          <a:p>
            <a:pPr eaLnBrk="1" hangingPunct="1"/>
            <a:r>
              <a:rPr lang="en-US" altLang="en-US" b="1" dirty="0" smtClean="0">
                <a:latin typeface="Albertus (W1)"/>
              </a:rPr>
              <a:t>Buyer power</a:t>
            </a:r>
            <a:r>
              <a:rPr lang="en-US" altLang="en-US" dirty="0" smtClean="0">
                <a:latin typeface="Albertus (W1)"/>
              </a:rPr>
              <a:t> is high when buyers from the business have many choices of whom to buy from and low when their choices are few. Does a business within a specific industry want the industry to be characterized by high</a:t>
            </a:r>
            <a:r>
              <a:rPr lang="en-US" altLang="en-US" baseline="0" dirty="0" smtClean="0">
                <a:latin typeface="Albertus (W1)"/>
              </a:rPr>
              <a:t> buyer power or low?</a:t>
            </a:r>
          </a:p>
          <a:p>
            <a:pPr eaLnBrk="1" hangingPunct="1"/>
            <a:endParaRPr lang="en-US" altLang="en-US" dirty="0" smtClean="0">
              <a:latin typeface="Albertus (W1)"/>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latin typeface="Albertus (W1)"/>
              </a:rPr>
              <a:t>Supplier power</a:t>
            </a:r>
            <a:r>
              <a:rPr lang="en-US" altLang="en-US" dirty="0" smtClean="0">
                <a:latin typeface="Albertus (W1)"/>
              </a:rPr>
              <a:t> is high when buyers have few choices of whom to buy from and low when their choices are many. Does a business within a specific industry want the industry to be characterized by high</a:t>
            </a:r>
            <a:r>
              <a:rPr lang="en-US" altLang="en-US" baseline="0" dirty="0" smtClean="0">
                <a:latin typeface="Albertus (W1)"/>
              </a:rPr>
              <a:t> supplier power or low?</a:t>
            </a:r>
            <a:endParaRPr lang="en-US" altLang="en-US" dirty="0" smtClean="0">
              <a:latin typeface="Albertus (W1)"/>
            </a:endParaRPr>
          </a:p>
          <a:p>
            <a:pPr eaLnBrk="1" hangingPunct="1"/>
            <a:endParaRPr lang="en-US" altLang="en-US" dirty="0" smtClean="0">
              <a:latin typeface="Albertus (W1)"/>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latin typeface="Albertus (W1)"/>
              </a:rPr>
              <a:t>Threat of substitute products or services</a:t>
            </a:r>
            <a:r>
              <a:rPr lang="en-US" altLang="en-US" dirty="0" smtClean="0">
                <a:latin typeface="Albertus (W1)"/>
              </a:rPr>
              <a:t> is high when there are many alternatives to a product or service and low when there are few alternatives from which to choose. Does a business within a specific industry want the industry to be characterized by high th</a:t>
            </a:r>
            <a:r>
              <a:rPr lang="en-US" altLang="en-US" baseline="0" dirty="0" smtClean="0">
                <a:latin typeface="Albertus (W1)"/>
              </a:rPr>
              <a:t>reat of substitution or low?</a:t>
            </a:r>
            <a:endParaRPr lang="en-US" altLang="en-US" dirty="0" smtClean="0">
              <a:latin typeface="Albertus (W1)"/>
            </a:endParaRPr>
          </a:p>
          <a:p>
            <a:pPr eaLnBrk="1" hangingPunct="1"/>
            <a:endParaRPr lang="en-US" altLang="en-US" dirty="0" smtClean="0">
              <a:latin typeface="Albertus (W1)"/>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latin typeface="Albertus (W1)"/>
              </a:rPr>
              <a:t>Threat of new entrants</a:t>
            </a:r>
            <a:r>
              <a:rPr lang="en-US" altLang="en-US" dirty="0" smtClean="0">
                <a:latin typeface="Albertus (W1)"/>
              </a:rPr>
              <a:t> is high when it is easy for new competitors to enter a market and low when there are significant entry barriers to entering a market. Does a business within a specific industry want the industry to be characterized by high</a:t>
            </a:r>
            <a:r>
              <a:rPr lang="en-US" altLang="en-US" baseline="0" dirty="0" smtClean="0">
                <a:latin typeface="Albertus (W1)"/>
              </a:rPr>
              <a:t> threat of new entrants or low?</a:t>
            </a:r>
            <a:endParaRPr lang="en-US" altLang="en-US" dirty="0" smtClean="0">
              <a:latin typeface="Albertus (W1)"/>
            </a:endParaRPr>
          </a:p>
          <a:p>
            <a:pPr eaLnBrk="1" hangingPunct="1"/>
            <a:endParaRPr lang="en-US" altLang="en-US" dirty="0" smtClean="0">
              <a:latin typeface="Albertus (W1)"/>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latin typeface="Albertus (W1)"/>
              </a:rPr>
              <a:t>Rivalry among existing competitors</a:t>
            </a:r>
            <a:r>
              <a:rPr lang="en-US" altLang="en-US" dirty="0" smtClean="0">
                <a:latin typeface="Albertus (W1)"/>
              </a:rPr>
              <a:t> is high when competition is fierce in a market and low when competition is more complacent. Does a business within a specific industry want the industry to be characterized by high</a:t>
            </a:r>
            <a:r>
              <a:rPr lang="en-US" altLang="en-US" baseline="0" dirty="0" smtClean="0">
                <a:latin typeface="Albertus (W1)"/>
              </a:rPr>
              <a:t> rivalry or low?</a:t>
            </a:r>
            <a:endParaRPr lang="en-US" altLang="en-US" dirty="0" smtClean="0">
              <a:latin typeface="Albertus (W1)"/>
            </a:endParaRPr>
          </a:p>
          <a:p>
            <a:pPr eaLnBrk="1" hangingPunct="1"/>
            <a:endParaRPr lang="en-US" altLang="en-US" b="1" dirty="0" smtClean="0">
              <a:latin typeface="Albertus (W1)"/>
            </a:endParaRPr>
          </a:p>
          <a:p>
            <a:pPr lvl="1" eaLnBrk="1" hangingPunct="1"/>
            <a:endParaRPr lang="en-US" altLang="en-US" b="1" dirty="0" smtClean="0">
              <a:latin typeface="Albertus (W1)"/>
            </a:endParaRPr>
          </a:p>
          <a:p>
            <a:pPr eaLnBrk="1" hangingPunct="1"/>
            <a:endParaRPr lang="en-US" altLang="en-US" dirty="0" smtClean="0">
              <a:latin typeface="Albertus (W1)"/>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29D17E0B-A61C-4F3E-B8FD-32E35175641B}" type="slidenum">
              <a:rPr lang="en-US" altLang="en-US" smtClean="0"/>
              <a:pPr/>
              <a:t>27</a:t>
            </a:fld>
            <a:endParaRPr lang="en-US" altLang="en-US" smtClean="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lbertus (W1)"/>
              </a:rPr>
              <a:t>Buyer power is the customer’s power</a:t>
            </a:r>
            <a:r>
              <a:rPr lang="en-US" altLang="en-US" baseline="0" dirty="0" smtClean="0">
                <a:latin typeface="Albertus (W1)"/>
              </a:rPr>
              <a:t> over the business. This typically occurs when a single buyer provides the largest demand for an organization’s offering. Consider this fictional example. What would happy if Tim Horton’s accounted for more than 50% of Mocha Coffee Ltd.’s coffee bean sales. If Mocha Coffee’s costs went up, would it be able to raise its prices? Could it risk Tim Horton’s looking for a cheaper coffee bean and lose more than half its business?</a:t>
            </a:r>
          </a:p>
          <a:p>
            <a:pPr eaLnBrk="1" hangingPunct="1"/>
            <a:endParaRPr lang="en-US" altLang="en-US" dirty="0" smtClean="0">
              <a:latin typeface="Albertus (W1)"/>
            </a:endParaRPr>
          </a:p>
          <a:p>
            <a:pPr eaLnBrk="1" hangingPunct="1"/>
            <a:r>
              <a:rPr lang="en-US" altLang="en-US" dirty="0" smtClean="0">
                <a:latin typeface="Albertus (W1)"/>
              </a:rPr>
              <a:t>Ask students to name a favorite business or brand.</a:t>
            </a:r>
            <a:r>
              <a:rPr lang="en-US" altLang="en-US" baseline="0" dirty="0" smtClean="0">
                <a:latin typeface="Albertus (W1)"/>
              </a:rPr>
              <a:t> Why is this business or brand better for them than a competitor? What switching costs would they incur to use a different business or brand?</a:t>
            </a:r>
          </a:p>
          <a:p>
            <a:pPr eaLnBrk="1" hangingPunct="1"/>
            <a:r>
              <a:rPr lang="en-US" altLang="en-US" dirty="0" smtClean="0">
                <a:latin typeface="Albertus (W1)"/>
              </a:rPr>
              <a:t>One of the best IT-based examples of strategically</a:t>
            </a:r>
            <a:r>
              <a:rPr lang="en-US" altLang="en-US" baseline="0" dirty="0" smtClean="0">
                <a:latin typeface="Albertus (W1)"/>
              </a:rPr>
              <a:t> reducing</a:t>
            </a:r>
            <a:r>
              <a:rPr lang="en-US" altLang="en-US" dirty="0" smtClean="0">
                <a:latin typeface="Albertus (W1)"/>
              </a:rPr>
              <a:t> buying power is the loyalty programs that many organizations offer.</a:t>
            </a:r>
          </a:p>
          <a:p>
            <a:pPr eaLnBrk="1" hangingPunct="1"/>
            <a:r>
              <a:rPr lang="en-US" altLang="en-US" dirty="0" smtClean="0">
                <a:latin typeface="Albertus (W1)"/>
              </a:rPr>
              <a:t>Which kinds of loyalty programs are students currently using?</a:t>
            </a:r>
          </a:p>
          <a:p>
            <a:pPr lvl="1" eaLnBrk="1" hangingPunct="1"/>
            <a:r>
              <a:rPr lang="en-US" altLang="en-US" dirty="0" smtClean="0">
                <a:latin typeface="Albertus (W1)"/>
              </a:rPr>
              <a:t>Frequent-flyer miles</a:t>
            </a:r>
          </a:p>
          <a:p>
            <a:pPr lvl="1" eaLnBrk="1" hangingPunct="1"/>
            <a:r>
              <a:rPr lang="en-US" altLang="en-US" dirty="0" smtClean="0">
                <a:latin typeface="Albertus (W1)"/>
              </a:rPr>
              <a:t>Restaurant discounts such as Subway’s get your 12</a:t>
            </a:r>
            <a:r>
              <a:rPr lang="en-US" altLang="en-US" baseline="30000" dirty="0" smtClean="0">
                <a:latin typeface="Albertus (W1)"/>
              </a:rPr>
              <a:t>th</a:t>
            </a:r>
            <a:r>
              <a:rPr lang="en-US" altLang="en-US" dirty="0" smtClean="0">
                <a:latin typeface="Albertus (W1)"/>
              </a:rPr>
              <a:t> sandwich free</a:t>
            </a:r>
          </a:p>
          <a:p>
            <a:pPr lvl="1" eaLnBrk="1" hangingPunct="1"/>
            <a:r>
              <a:rPr lang="en-US" altLang="en-US" dirty="0" smtClean="0">
                <a:latin typeface="Albertus (W1)"/>
              </a:rPr>
              <a:t>Coffee clubs where you get your 10</a:t>
            </a:r>
            <a:r>
              <a:rPr lang="en-US" altLang="en-US" baseline="30000" dirty="0" smtClean="0">
                <a:latin typeface="Albertus (W1)"/>
              </a:rPr>
              <a:t>th</a:t>
            </a:r>
            <a:r>
              <a:rPr lang="en-US" altLang="en-US" dirty="0" smtClean="0">
                <a:latin typeface="Albertus (W1)"/>
              </a:rPr>
              <a:t> cup of coffee free</a:t>
            </a:r>
          </a:p>
          <a:p>
            <a:pPr lvl="0" eaLnBrk="1" hangingPunct="1"/>
            <a:endParaRPr lang="en-US" altLang="en-US" dirty="0" smtClean="0">
              <a:latin typeface="Albertus (W1)"/>
            </a:endParaRPr>
          </a:p>
          <a:p>
            <a:pPr lvl="1" eaLnBrk="1" hangingPunct="1"/>
            <a:endParaRPr lang="en-US" altLang="en-US" dirty="0" smtClean="0">
              <a:latin typeface="Albertus (W1)"/>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FCDDB199-5A11-4FAE-AD00-671407032320}" type="slidenum">
              <a:rPr lang="en-US" altLang="en-US" smtClean="0"/>
              <a:pPr/>
              <a:t>28</a:t>
            </a:fld>
            <a:endParaRPr lang="en-US" altLang="en-US" smtClean="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lbertus (W1)"/>
              </a:rPr>
              <a:t>Ask students under</a:t>
            </a:r>
            <a:r>
              <a:rPr lang="en-US" altLang="en-US" baseline="0" dirty="0" smtClean="0">
                <a:latin typeface="Albertus (W1)"/>
              </a:rPr>
              <a:t> what circumstances would a supplier be able to dictate prices and terms to businesses in the industry?</a:t>
            </a:r>
          </a:p>
          <a:p>
            <a:pPr eaLnBrk="1" hangingPunct="1"/>
            <a:r>
              <a:rPr lang="en-US" altLang="en-US" baseline="0" dirty="0" smtClean="0">
                <a:latin typeface="Albertus (W1)"/>
              </a:rPr>
              <a:t>A </a:t>
            </a:r>
            <a:r>
              <a:rPr lang="en-US" altLang="en-US" b="1" baseline="0" dirty="0" smtClean="0">
                <a:latin typeface="Albertus (W1)"/>
              </a:rPr>
              <a:t>Private exchange </a:t>
            </a:r>
            <a:r>
              <a:rPr lang="en-US" altLang="en-US" b="0" baseline="0" dirty="0" smtClean="0">
                <a:latin typeface="Albertus (W1)"/>
              </a:rPr>
              <a:t>where business post contracts for materials and services to attract bids</a:t>
            </a:r>
            <a:r>
              <a:rPr lang="en-US" altLang="en-US" b="1" baseline="0" dirty="0" smtClean="0">
                <a:latin typeface="Albertus (W1)"/>
              </a:rPr>
              <a:t> </a:t>
            </a:r>
            <a:r>
              <a:rPr lang="en-US" altLang="en-US" b="0" baseline="0" dirty="0" smtClean="0">
                <a:latin typeface="Albertus (W1)"/>
              </a:rPr>
              <a:t> using a </a:t>
            </a:r>
            <a:r>
              <a:rPr lang="en-US" altLang="en-US" b="1" baseline="0" dirty="0" smtClean="0">
                <a:solidFill>
                  <a:schemeClr val="bg2"/>
                </a:solidFill>
                <a:latin typeface="Albertus (W1)"/>
              </a:rPr>
              <a:t>reverse auction, </a:t>
            </a:r>
            <a:r>
              <a:rPr lang="en-US" altLang="en-US" b="0" baseline="0" dirty="0" smtClean="0">
                <a:solidFill>
                  <a:schemeClr val="bg2"/>
                </a:solidFill>
                <a:latin typeface="Albertus (W1)"/>
              </a:rPr>
              <a:t>lowest price for comparative quality wins, is an information systems strategy to reduce supplier power. It opens up the supply contracts to global markets. </a:t>
            </a:r>
            <a:endParaRPr lang="en-US" altLang="en-US" dirty="0" smtClean="0">
              <a:latin typeface="Albertus (W1)"/>
            </a:endParaRPr>
          </a:p>
          <a:p>
            <a:pPr eaLnBrk="1" hangingPunct="1"/>
            <a:r>
              <a:rPr lang="en-US" altLang="en-US" dirty="0" smtClean="0">
                <a:latin typeface="Albertus (W1)"/>
              </a:rPr>
              <a:t>What is an example of an organization</a:t>
            </a:r>
            <a:r>
              <a:rPr lang="en-US" altLang="en-US" baseline="0" dirty="0" smtClean="0">
                <a:latin typeface="Albertus (W1)"/>
              </a:rPr>
              <a:t> facing</a:t>
            </a:r>
            <a:r>
              <a:rPr lang="en-US" altLang="en-US" dirty="0" smtClean="0">
                <a:latin typeface="Albertus (W1)"/>
              </a:rPr>
              <a:t> “high” supplier power?</a:t>
            </a:r>
          </a:p>
          <a:p>
            <a:pPr lvl="1" eaLnBrk="1" hangingPunct="1"/>
            <a:r>
              <a:rPr lang="en-US" altLang="en-US" dirty="0" smtClean="0">
                <a:latin typeface="Albertus (W1)"/>
              </a:rPr>
              <a:t>How</a:t>
            </a:r>
            <a:r>
              <a:rPr lang="en-US" altLang="en-US" baseline="0" dirty="0" smtClean="0">
                <a:latin typeface="Albertus (W1)"/>
              </a:rPr>
              <a:t> did information systems change the balance of supplier power that the Canadian Postal System had?</a:t>
            </a:r>
            <a:endParaRPr lang="en-US" altLang="en-US" dirty="0" smtClean="0">
              <a:latin typeface="Albertus (W1)"/>
            </a:endParaRPr>
          </a:p>
          <a:p>
            <a:pPr eaLnBrk="1" hangingPunct="1"/>
            <a:r>
              <a:rPr lang="en-US" altLang="en-US" dirty="0" smtClean="0">
                <a:latin typeface="Albertus (W1)"/>
              </a:rPr>
              <a:t>How an organization can be both a supplier and a buyer in a supply chain? Can an organization have both supplier power as a supplier and as a customer?</a:t>
            </a:r>
          </a:p>
          <a:p>
            <a:pPr eaLnBrk="1" hangingPunct="1"/>
            <a:endParaRPr lang="en-US" altLang="en-US" dirty="0" smtClean="0">
              <a:latin typeface="Albertus (W1)"/>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46497189-1CB0-4190-B9BF-264DAFA90128}" type="slidenum">
              <a:rPr lang="en-US" altLang="en-US" smtClean="0"/>
              <a:pPr/>
              <a:t>29</a:t>
            </a:fld>
            <a:endParaRPr lang="en-US" altLang="en-US" smtClean="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latin typeface="Albertus (W1)"/>
              </a:rPr>
              <a:t>Ideally, an organization wants to be in a market in which there are few substitutes for its products or services. Organizations face three</a:t>
            </a:r>
            <a:r>
              <a:rPr lang="en-US" altLang="en-US" baseline="0" dirty="0" smtClean="0">
                <a:latin typeface="Albertus (W1)"/>
              </a:rPr>
              <a:t> levels of substitutes: Direct or brand substitution, near substitution and abandonment. For example, coffee prices go up at Starbucks, consumer moves to Timothy’s. Coffee prices go up both at Starbucks and Timothy’s, consumer gets their </a:t>
            </a:r>
            <a:r>
              <a:rPr lang="en-CA" altLang="en-US" sz="1200" kern="1200" baseline="0" dirty="0" smtClean="0">
                <a:solidFill>
                  <a:schemeClr val="tx1"/>
                </a:solidFill>
                <a:effectLst/>
                <a:latin typeface="+mn-lt"/>
                <a:ea typeface="+mn-ea"/>
                <a:cs typeface="+mn-cs"/>
              </a:rPr>
              <a:t>c</a:t>
            </a:r>
            <a:r>
              <a:rPr lang="en-CA" sz="1200" kern="1200" dirty="0" smtClean="0">
                <a:solidFill>
                  <a:schemeClr val="tx1"/>
                </a:solidFill>
                <a:effectLst/>
                <a:latin typeface="+mn-lt"/>
                <a:ea typeface="+mn-ea"/>
                <a:cs typeface="+mn-cs"/>
              </a:rPr>
              <a:t>affeine hit from a</a:t>
            </a:r>
            <a:r>
              <a:rPr lang="en-CA" sz="1200" kern="1200" baseline="0" dirty="0" smtClean="0">
                <a:solidFill>
                  <a:schemeClr val="tx1"/>
                </a:solidFill>
                <a:effectLst/>
                <a:latin typeface="+mn-lt"/>
                <a:ea typeface="+mn-ea"/>
                <a:cs typeface="+mn-cs"/>
              </a:rPr>
              <a:t> cola</a:t>
            </a:r>
            <a:r>
              <a:rPr lang="en-CA" sz="1200" kern="1200" dirty="0" smtClean="0">
                <a:solidFill>
                  <a:schemeClr val="tx1"/>
                </a:solidFill>
                <a:effectLst/>
                <a:latin typeface="+mn-lt"/>
                <a:ea typeface="+mn-ea"/>
                <a:cs typeface="+mn-cs"/>
              </a:rPr>
              <a:t>. Cola price goes up, too, and consumer kicks the caffeine habit. Have students discuss levels of substitution for jeans, types of cars or other products.</a:t>
            </a:r>
          </a:p>
          <a:p>
            <a:r>
              <a:rPr lang="en-US" sz="1200" kern="1200" dirty="0" smtClean="0">
                <a:solidFill>
                  <a:schemeClr val="tx1"/>
                </a:solidFill>
                <a:effectLst/>
                <a:latin typeface="+mn-lt"/>
                <a:ea typeface="+mn-ea"/>
                <a:cs typeface="+mn-cs"/>
              </a:rPr>
              <a:t>Creating high </a:t>
            </a:r>
            <a:r>
              <a:rPr lang="en-US" altLang="en-US" b="1" dirty="0" smtClean="0">
                <a:latin typeface="Albertus (W1)"/>
              </a:rPr>
              <a:t>Switching costs </a:t>
            </a:r>
            <a:r>
              <a:rPr lang="en-US" altLang="en-US" b="0" dirty="0" smtClean="0">
                <a:latin typeface="Albertus (W1)"/>
              </a:rPr>
              <a:t>is</a:t>
            </a:r>
            <a:r>
              <a:rPr lang="en-US" altLang="en-US" dirty="0" smtClean="0">
                <a:latin typeface="Albertus (W1)"/>
              </a:rPr>
              <a:t> the key to countering threat of substitution. For example, customers of cell phone companies have to pay a penalty to break a contract to move to another cell phone provider. Formerly, they would lose their cell phone number. Now, with LNP, customers can change companies and keep their number, and government regulation is reducing the length of contracts and cost to break them, thus, reducing switching costs. What do</a:t>
            </a:r>
            <a:r>
              <a:rPr lang="en-US" altLang="en-US" baseline="0" dirty="0" smtClean="0">
                <a:latin typeface="Albertus (W1)"/>
              </a:rPr>
              <a:t> students think </a:t>
            </a:r>
            <a:r>
              <a:rPr lang="en-US" altLang="en-US" dirty="0" smtClean="0">
                <a:latin typeface="Albertus (W1)"/>
              </a:rPr>
              <a:t>can cell phone companies do against the threat of substitution?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8F2ECD32-CC4D-49EE-A775-CA6490F94375}" type="slidenum">
              <a:rPr lang="en-US" altLang="en-US" smtClean="0"/>
              <a:pPr/>
              <a:t>3</a:t>
            </a:fld>
            <a:endParaRPr lang="en-US" altLang="en-US"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90500" lvl="1" indent="-190500" eaLnBrk="1" hangingPunct="1"/>
            <a:r>
              <a:rPr lang="en-US" altLang="en-US" dirty="0" smtClean="0">
                <a:latin typeface="Albertus (W1)"/>
              </a:rPr>
              <a:t>A detailed review of the learning outcomes can be found at the end of the chapter in the textbook.</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D4E7E4AD-6C7E-4AB0-A0CF-8F15FCA48BDA}" type="slidenum">
              <a:rPr lang="en-US" altLang="en-US" smtClean="0"/>
              <a:pPr/>
              <a:t>30</a:t>
            </a:fld>
            <a:endParaRPr lang="en-US" altLang="en-US" smtClean="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lbertus (W1)"/>
              </a:rPr>
              <a:t>What is an industry that has a high entry barrier?</a:t>
            </a:r>
          </a:p>
          <a:p>
            <a:pPr lvl="1" eaLnBrk="1" hangingPunct="1"/>
            <a:r>
              <a:rPr lang="en-US" altLang="en-US" dirty="0" smtClean="0">
                <a:latin typeface="Albertus (W1)"/>
              </a:rPr>
              <a:t>Energy</a:t>
            </a:r>
            <a:r>
              <a:rPr lang="en-US" altLang="en-US" baseline="0" dirty="0" smtClean="0">
                <a:latin typeface="Albertus (W1)"/>
              </a:rPr>
              <a:t> or Telecommunications</a:t>
            </a:r>
            <a:r>
              <a:rPr lang="en-US" altLang="en-US" dirty="0" smtClean="0">
                <a:latin typeface="Albertus (W1)"/>
              </a:rPr>
              <a:t> – the high cost of equipment to provide the</a:t>
            </a:r>
            <a:r>
              <a:rPr lang="en-US" altLang="en-US" baseline="0" dirty="0" smtClean="0">
                <a:latin typeface="Albertus (W1)"/>
              </a:rPr>
              <a:t> services</a:t>
            </a:r>
            <a:endParaRPr lang="en-US" altLang="en-US" dirty="0" smtClean="0">
              <a:latin typeface="Albertus (W1)"/>
            </a:endParaRPr>
          </a:p>
          <a:p>
            <a:pPr lvl="1" eaLnBrk="1" hangingPunct="1"/>
            <a:r>
              <a:rPr lang="en-US" altLang="en-US" dirty="0" smtClean="0">
                <a:latin typeface="Albertus (W1)"/>
              </a:rPr>
              <a:t>Banking – Banking is based on trust</a:t>
            </a:r>
            <a:r>
              <a:rPr lang="en-US" altLang="en-US" baseline="0" dirty="0" smtClean="0">
                <a:latin typeface="Albertus (W1)"/>
              </a:rPr>
              <a:t> earned over hundreds of years and billions of safe, secure financial transactions.</a:t>
            </a:r>
            <a:endParaRPr lang="en-US" altLang="en-US" dirty="0" smtClean="0">
              <a:latin typeface="Albertus (W1)"/>
            </a:endParaRPr>
          </a:p>
          <a:p>
            <a:pPr eaLnBrk="1" hangingPunct="1"/>
            <a:r>
              <a:rPr lang="en-US" altLang="en-US" dirty="0" smtClean="0">
                <a:latin typeface="Albertus (W1)"/>
              </a:rPr>
              <a:t>What is a</a:t>
            </a:r>
            <a:r>
              <a:rPr lang="en-US" altLang="en-US" baseline="0" dirty="0" smtClean="0">
                <a:latin typeface="Albertus (W1)"/>
              </a:rPr>
              <a:t> commercial activity</a:t>
            </a:r>
            <a:r>
              <a:rPr lang="en-US" altLang="en-US" dirty="0" smtClean="0">
                <a:latin typeface="Albertus (W1)"/>
              </a:rPr>
              <a:t> that has a low entry barrier?</a:t>
            </a:r>
          </a:p>
          <a:p>
            <a:pPr lvl="1" eaLnBrk="1" hangingPunct="1"/>
            <a:r>
              <a:rPr lang="en-US" altLang="en-US" dirty="0" smtClean="0">
                <a:latin typeface="Albertus (W1)"/>
              </a:rPr>
              <a:t>Restaurants – simply lease a space, obtain a license, and you can sell food</a:t>
            </a:r>
          </a:p>
          <a:p>
            <a:pPr lvl="1" eaLnBrk="1" hangingPunct="1"/>
            <a:r>
              <a:rPr lang="en-US" altLang="en-US" dirty="0" smtClean="0">
                <a:latin typeface="Albertus (W1)"/>
              </a:rPr>
              <a:t>Clothing store</a:t>
            </a:r>
            <a:r>
              <a:rPr lang="en-US" altLang="en-US" baseline="0" dirty="0" smtClean="0">
                <a:latin typeface="Albertus (W1)"/>
              </a:rPr>
              <a:t>—lease a space and buy stock on line </a:t>
            </a:r>
            <a:endParaRPr lang="en-US" altLang="en-US" dirty="0" smtClean="0">
              <a:latin typeface="Albertus (W1)"/>
            </a:endParaRPr>
          </a:p>
          <a:p>
            <a:pPr eaLnBrk="1" hangingPunct="1"/>
            <a:endParaRPr lang="en-US" altLang="en-US" dirty="0" smtClean="0">
              <a:latin typeface="Albertus (W1)"/>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4AF43377-62B6-459F-9EBE-EF65EED82C83}" type="slidenum">
              <a:rPr lang="en-US" altLang="en-US" smtClean="0"/>
              <a:pPr/>
              <a:t>31</a:t>
            </a:fld>
            <a:endParaRPr lang="en-US" altLang="en-US" smtClean="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lbertus (W1)"/>
              </a:rPr>
              <a:t>Ask your students to provide a few examples of where strong rivalry has lead to product differentiation</a:t>
            </a:r>
            <a:r>
              <a:rPr lang="en-US" altLang="en-US" baseline="0" dirty="0" smtClean="0">
                <a:latin typeface="Albertus (W1)"/>
              </a:rPr>
              <a:t> and what does that differentiation look like?</a:t>
            </a:r>
          </a:p>
          <a:p>
            <a:pPr eaLnBrk="1" hangingPunct="1"/>
            <a:r>
              <a:rPr lang="en-US" altLang="en-US" baseline="0" dirty="0" smtClean="0">
                <a:latin typeface="Albertus (W1)"/>
              </a:rPr>
              <a:t>You might have them consider cell phones, fashions, news magazines and automobiles. They might consider differentiation along price, feature, distribution, branding or other lines.</a:t>
            </a:r>
          </a:p>
          <a:p>
            <a:pPr eaLnBrk="1" hangingPunct="1"/>
            <a:endParaRPr lang="en-US" altLang="en-US" dirty="0" smtClean="0">
              <a:latin typeface="Albertus (W1)"/>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Broad</a:t>
            </a:r>
            <a:r>
              <a:rPr lang="en-US" b="1" baseline="0" dirty="0" smtClean="0"/>
              <a:t> Focus</a:t>
            </a:r>
            <a:r>
              <a:rPr lang="en-US" b="0" baseline="0" dirty="0" smtClean="0"/>
              <a:t> refers to targeting a mass market. Ask students to consider the differences between a Cost leadership strategy versus a differentiation strategy for a generic mass market product such as sugar. What are the advantages and disadvantages of each strategy. Ask student to analyze the fast food market. Do any companies use a cost leadership strategy? Of companies that differentiate, what is the basis of their differentiation? </a:t>
            </a:r>
          </a:p>
          <a:p>
            <a:r>
              <a:rPr lang="en-US" b="1" baseline="0" dirty="0" smtClean="0"/>
              <a:t>Narrow Focus </a:t>
            </a:r>
            <a:r>
              <a:rPr lang="en-US" b="0" baseline="0" dirty="0" smtClean="0"/>
              <a:t>refers to targeting a small, well-defined market or niche. Ask students if a Focused strategy is, by definition, a strategy of differentiation. If so, on what basis? If not, why not? Are their any fast food companies that have a focused strategy? Have them explain.</a:t>
            </a:r>
            <a:endParaRPr lang="en-CA" b="1" dirty="0"/>
          </a:p>
        </p:txBody>
      </p:sp>
      <p:sp>
        <p:nvSpPr>
          <p:cNvPr id="4" name="Slide Number Placeholder 3"/>
          <p:cNvSpPr>
            <a:spLocks noGrp="1"/>
          </p:cNvSpPr>
          <p:nvPr>
            <p:ph type="sldNum" sz="quarter" idx="10"/>
          </p:nvPr>
        </p:nvSpPr>
        <p:spPr/>
        <p:txBody>
          <a:bodyPr/>
          <a:lstStyle/>
          <a:p>
            <a:fld id="{077994C2-E0EF-4E00-BAB4-65C48452C932}" type="slidenum">
              <a:rPr lang="en-CA" smtClean="0"/>
              <a:pPr/>
              <a:t>32</a:t>
            </a:fld>
            <a:endParaRPr lang="en-CA"/>
          </a:p>
        </p:txBody>
      </p:sp>
    </p:spTree>
    <p:extLst>
      <p:ext uri="{BB962C8B-B14F-4D97-AF65-F5344CB8AC3E}">
        <p14:creationId xmlns="" xmlns:p14="http://schemas.microsoft.com/office/powerpoint/2010/main" val="754257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latin typeface="Albertus (W1)"/>
              </a:rPr>
              <a:t>The Value Chain describes the organization as a chain of value-adding processes. Consider each value-added process as a distinct function</a:t>
            </a:r>
            <a:r>
              <a:rPr lang="en-US" altLang="en-US" baseline="0" dirty="0" smtClean="0">
                <a:latin typeface="Albertus (W1)"/>
              </a:rPr>
              <a:t> that furthers the goals of the organization.</a:t>
            </a:r>
            <a:r>
              <a:rPr lang="en-US" altLang="en-US" dirty="0" smtClean="0">
                <a:latin typeface="Albertus (W1)"/>
              </a:rPr>
              <a:t>  Value Chain analysis is used to look at optimizing each function so that the organization’s overall goal is maximized.</a:t>
            </a:r>
          </a:p>
          <a:p>
            <a:pPr eaLnBrk="1" hangingPunct="1"/>
            <a:endParaRPr lang="en-US" altLang="en-US" dirty="0" smtClean="0">
              <a:latin typeface="Albertus (W1)"/>
            </a:endParaRPr>
          </a:p>
          <a:p>
            <a:pPr eaLnBrk="1" hangingPunct="1"/>
            <a:r>
              <a:rPr lang="en-US" altLang="en-US" dirty="0" smtClean="0">
                <a:latin typeface="Albertus (W1)"/>
              </a:rPr>
              <a:t>You might ask if</a:t>
            </a:r>
            <a:r>
              <a:rPr lang="en-US" altLang="en-US" baseline="0" dirty="0" smtClean="0">
                <a:latin typeface="Albertus (W1)"/>
              </a:rPr>
              <a:t> any students are training for an athletic event or team sports or even working with a trainer to improve a recreational activity. Then, you might ask these students if their coaches view their performance as a series of actions where the each contributes a specific aspect to the overall performance. Can they describe a situation where their coaches broke down component motions to identify which needed improvement and to suggest changes to maximize overall performance?</a:t>
            </a:r>
            <a:endParaRPr lang="en-US" altLang="en-US" dirty="0" smtClean="0">
              <a:latin typeface="Albertus (W1)"/>
            </a:endParaRPr>
          </a:p>
          <a:p>
            <a:endParaRPr lang="en-CA" dirty="0"/>
          </a:p>
        </p:txBody>
      </p:sp>
      <p:sp>
        <p:nvSpPr>
          <p:cNvPr id="4" name="Slide Number Placeholder 3"/>
          <p:cNvSpPr>
            <a:spLocks noGrp="1"/>
          </p:cNvSpPr>
          <p:nvPr>
            <p:ph type="sldNum" sz="quarter" idx="10"/>
          </p:nvPr>
        </p:nvSpPr>
        <p:spPr/>
        <p:txBody>
          <a:bodyPr/>
          <a:lstStyle/>
          <a:p>
            <a:fld id="{077994C2-E0EF-4E00-BAB4-65C48452C932}" type="slidenum">
              <a:rPr lang="en-CA" smtClean="0"/>
              <a:pPr/>
              <a:t>33</a:t>
            </a:fld>
            <a:endParaRPr lang="en-CA"/>
          </a:p>
        </p:txBody>
      </p:sp>
    </p:spTree>
    <p:extLst>
      <p:ext uri="{BB962C8B-B14F-4D97-AF65-F5344CB8AC3E}">
        <p14:creationId xmlns="" xmlns:p14="http://schemas.microsoft.com/office/powerpoint/2010/main" val="30192620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6570808B-F9E3-4B96-B08F-43C96509FCDD}" type="slidenum">
              <a:rPr lang="en-US" altLang="en-US" smtClean="0"/>
              <a:pPr/>
              <a:t>34</a:t>
            </a:fld>
            <a:endParaRPr lang="en-US" altLang="en-US" smtClean="0"/>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buFontTx/>
              <a:buNone/>
            </a:pPr>
            <a:r>
              <a:rPr lang="en-US" altLang="en-US" dirty="0" smtClean="0">
                <a:latin typeface="Albertus (W1)"/>
              </a:rPr>
              <a:t>Direct students to the overall shape of the Value Chain figure</a:t>
            </a:r>
            <a:r>
              <a:rPr lang="en-US" altLang="en-US" baseline="0" dirty="0" smtClean="0">
                <a:latin typeface="Albertus (W1)"/>
              </a:rPr>
              <a:t> which is </a:t>
            </a:r>
            <a:r>
              <a:rPr lang="en-US" altLang="en-US" dirty="0" smtClean="0">
                <a:latin typeface="Albertus (W1)"/>
              </a:rPr>
              <a:t>an arrow</a:t>
            </a:r>
            <a:r>
              <a:rPr lang="en-US" altLang="en-US" baseline="0" dirty="0" smtClean="0">
                <a:latin typeface="Albertus (W1)"/>
              </a:rPr>
              <a:t> at whose point is the amount of value created for the customer. Beginning at the left, each </a:t>
            </a:r>
            <a:r>
              <a:rPr lang="en-US" altLang="en-US" b="1" baseline="0" dirty="0" smtClean="0">
                <a:latin typeface="Albertus (W1)"/>
              </a:rPr>
              <a:t>Primary Value Activity </a:t>
            </a:r>
            <a:r>
              <a:rPr lang="en-US" altLang="en-US" baseline="0" dirty="0" smtClean="0">
                <a:latin typeface="Albertus (W1)"/>
              </a:rPr>
              <a:t>adds value at each stage for the ultimate customer, and for which the organization can make a profit. For example, if the company was making jeans, at the first stage of receiving and storing raw materials, the benefit to the customer is the collection of all the inputs needed for jeans. If the process stopped there, the customer would be that much closer to a pair of jeans. </a:t>
            </a:r>
            <a:r>
              <a:rPr lang="en-US" altLang="en-US" b="1" baseline="0" dirty="0" smtClean="0">
                <a:latin typeface="Albertus (W1)"/>
              </a:rPr>
              <a:t>Support value activities </a:t>
            </a:r>
            <a:r>
              <a:rPr lang="en-US" altLang="en-US" baseline="0" dirty="0" smtClean="0">
                <a:latin typeface="Albertus (W1)"/>
              </a:rPr>
              <a:t>add indirect value. Research and Development and HR do not directly improve the customer’s acquisition of the pair of jeans they want. They are necessary functions so that the primary value activities can be undertaken. Have students identify the value chain for a product of their choice and then, for a service of their choice. Have them identify the value added at each point.</a:t>
            </a:r>
            <a:endParaRPr lang="en-US" altLang="en-US" dirty="0" smtClean="0">
              <a:latin typeface="Albertus (W1)"/>
            </a:endParaRPr>
          </a:p>
          <a:p>
            <a:pPr eaLnBrk="1" hangingPunct="1"/>
            <a:r>
              <a:rPr lang="en-US" altLang="en-US" dirty="0" smtClean="0">
                <a:latin typeface="Albertus (W1)"/>
              </a:rPr>
              <a:t>Porter’s Value Chain has direct implications for Information Systems as it identifies functional areas that</a:t>
            </a:r>
            <a:r>
              <a:rPr lang="en-US" altLang="en-US" baseline="0" dirty="0" smtClean="0">
                <a:latin typeface="Albertus (W1)"/>
              </a:rPr>
              <a:t> need to have their information systems integrated so each activity moves seamlessly to the other in that “chain” of value to the customer. </a:t>
            </a:r>
          </a:p>
          <a:p>
            <a:pPr eaLnBrk="1" hangingPunct="1"/>
            <a:r>
              <a:rPr lang="en-US" altLang="en-US" baseline="0" dirty="0" smtClean="0">
                <a:latin typeface="Albertus (W1)"/>
              </a:rPr>
              <a:t>You might demonstrate the importance of information integration. Ask your students to pull out their cell phones and count how many people they have in their contacts list and can call at a tap on the pad. These are the people that their information systems allows them to be integrated with. Ask them how they feel if their cell phone isn’t charged and they can’t be connected. Then, ask students to trace the information needed from one function to the next to move a product from raw materials to the customer and imagine if the functions were not linked by an IS that provided real time updates.</a:t>
            </a:r>
            <a:endParaRPr lang="en-US" altLang="en-US" dirty="0" smtClean="0">
              <a:latin typeface="Albertus (W1)"/>
            </a:endParaRPr>
          </a:p>
          <a:p>
            <a:pPr eaLnBrk="1" hangingPunct="1">
              <a:buFontTx/>
              <a:buNone/>
            </a:pPr>
            <a:endParaRPr lang="en-US" altLang="en-US" dirty="0" smtClean="0">
              <a:latin typeface="Albertus (W1)"/>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79157AD0-4E1C-4124-87BF-26607508A033}" type="slidenum">
              <a:rPr lang="en-US" altLang="en-US" smtClean="0"/>
              <a:pPr/>
              <a:t>35</a:t>
            </a:fld>
            <a:endParaRPr lang="en-US" altLang="en-US" smtClean="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lbertus (W1)"/>
              </a:rPr>
              <a:t>The diagram above details the specific areas in the value chain that are vulnerable</a:t>
            </a:r>
            <a:r>
              <a:rPr lang="en-US" altLang="en-US" baseline="0" dirty="0" smtClean="0">
                <a:latin typeface="Albertus (W1)"/>
              </a:rPr>
              <a:t> to Porter’s 5 forces. Have students review the implications of the five forces and the strategies that help mitigate them.</a:t>
            </a:r>
            <a:endParaRPr lang="en-US" altLang="en-US" dirty="0" smtClean="0">
              <a:latin typeface="Albertus (W1)"/>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a:ln/>
        </p:spPr>
      </p:sp>
      <p:sp>
        <p:nvSpPr>
          <p:cNvPr id="10240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mtClean="0">
                <a:latin typeface="Albertus (W1)"/>
              </a:rPr>
              <a:t>Ask students to consider what activities they did before coming to class and create a list of about 6. Ask them what they used to complete the activities. For the technology tools ask what information the technology provided and what they would have done without that information. For example, many people wake with the radio turning on and listen to the weather so that they know what to wear.</a:t>
            </a:r>
            <a:endParaRPr lang="en-CA" altLang="en-US" smtClean="0">
              <a:latin typeface="Albertus (W1)"/>
            </a:endParaRPr>
          </a:p>
        </p:txBody>
      </p:sp>
      <p:sp>
        <p:nvSpPr>
          <p:cNvPr id="10240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DE066918-7456-457B-902B-D03A780F1357}" type="slidenum">
              <a:rPr lang="en-US" altLang="en-US" smtClean="0"/>
              <a:pPr/>
              <a:t>36</a:t>
            </a:fld>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a:ln/>
        </p:spPr>
      </p:sp>
      <p:sp>
        <p:nvSpPr>
          <p:cNvPr id="10240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latin typeface="Albertus (W1)"/>
              </a:rPr>
              <a:t>Ask students if any of them felt pressured to buy the</a:t>
            </a:r>
            <a:r>
              <a:rPr lang="en-US" altLang="en-US" baseline="0" dirty="0" smtClean="0">
                <a:latin typeface="Albertus (W1)"/>
              </a:rPr>
              <a:t> latest in cell phones but with features they never use. How do they feel about having to pay for technology that doesn’t support their needs? How would shareholders feel if companies they invested in spent their money purchasing expensive IT equipment to make them appear up-to-date but didn’t need. More and more shareholders are demanding IS audits to ensure that business strategy is driving technology, not the other way around.</a:t>
            </a:r>
            <a:endParaRPr lang="en-CA" altLang="en-US" dirty="0" smtClean="0">
              <a:latin typeface="Albertus (W1)"/>
            </a:endParaRPr>
          </a:p>
        </p:txBody>
      </p:sp>
      <p:sp>
        <p:nvSpPr>
          <p:cNvPr id="10240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DE066918-7456-457B-902B-D03A780F1357}" type="slidenum">
              <a:rPr lang="en-US" altLang="en-US" smtClean="0"/>
              <a:pPr/>
              <a:t>37</a:t>
            </a:fld>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C93D708E-F1D3-49DC-AD3B-1DF118C2A7FC}" type="slidenum">
              <a:rPr lang="en-US" altLang="en-US" smtClean="0"/>
              <a:pPr/>
              <a:t>38</a:t>
            </a:fld>
            <a:endParaRPr lang="en-US" altLang="en-US" smtClean="0"/>
          </a:p>
        </p:txBody>
      </p:sp>
      <p:sp>
        <p:nvSpPr>
          <p:cNvPr id="104450"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ln/>
        </p:spPr>
        <p:txBody>
          <a:bodyPr/>
          <a:lstStyle/>
          <a:p>
            <a:pPr marL="190500" indent="-190500" eaLnBrk="1" hangingPunct="1">
              <a:buFontTx/>
              <a:buNone/>
              <a:defRPr/>
            </a:pPr>
            <a:r>
              <a:rPr lang="en-US" b="1" dirty="0" smtClean="0">
                <a:latin typeface="Albertus (W1)"/>
              </a:rPr>
              <a:t>5. </a:t>
            </a:r>
            <a:r>
              <a:rPr lang="en-US" b="1" dirty="0" smtClean="0"/>
              <a:t>Which of Porter’s Five Forces is the LCBO trying to use to establish and maintain its competitive advantage?</a:t>
            </a:r>
            <a:endParaRPr lang="en-US" dirty="0" smtClean="0">
              <a:latin typeface="Albertus (W1)"/>
            </a:endParaRPr>
          </a:p>
          <a:p>
            <a:r>
              <a:rPr lang="en-US" sz="1200" kern="1200" dirty="0" smtClean="0">
                <a:solidFill>
                  <a:schemeClr val="tx1"/>
                </a:solidFill>
                <a:effectLst/>
                <a:latin typeface="+mn-lt"/>
                <a:ea typeface="+mn-ea"/>
                <a:cs typeface="+mn-cs"/>
              </a:rPr>
              <a:t>The answers will be interesting</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depending on whether the students understand that the LCBO is a government organization with a near monopoly on liquor sales in Ontario. It does have some private competition in wine sales, which sees it dealing with the bargaining power of buyers with the creation of vintages.com. Even as a near monopoly it must also consider the threat of substitutes.</a:t>
            </a:r>
            <a:endParaRPr lang="en-CA" sz="1200" kern="1200" dirty="0" smtClean="0">
              <a:solidFill>
                <a:schemeClr val="tx1"/>
              </a:solidFill>
              <a:effectLst/>
              <a:latin typeface="+mn-lt"/>
              <a:ea typeface="+mn-ea"/>
              <a:cs typeface="+mn-cs"/>
            </a:endParaRPr>
          </a:p>
          <a:p>
            <a:pPr marL="190500" indent="-190500" eaLnBrk="1" hangingPunct="1">
              <a:buFontTx/>
              <a:buNone/>
              <a:defRPr/>
            </a:pPr>
            <a:r>
              <a:rPr lang="en-US" b="1" dirty="0" smtClean="0">
                <a:latin typeface="Albertus (W1)"/>
              </a:rPr>
              <a:t>6. What does the LCBO’s primary value chain look like, </a:t>
            </a:r>
            <a:r>
              <a:rPr lang="en-US" b="1" dirty="0" smtClean="0"/>
              <a:t>using specific examples of its value chain to describe it?</a:t>
            </a:r>
          </a:p>
          <a:p>
            <a:pPr marL="190500" indent="-190500" eaLnBrk="1" hangingPunct="1">
              <a:buFontTx/>
              <a:buNone/>
              <a:defRPr/>
            </a:pPr>
            <a:endParaRPr lang="en-US" b="1" dirty="0" smtClean="0"/>
          </a:p>
          <a:p>
            <a:pPr marL="190500" indent="-190500" eaLnBrk="1" hangingPunct="1">
              <a:buFontTx/>
              <a:buNone/>
              <a:defRPr/>
            </a:pPr>
            <a:endParaRPr lang="en-US" b="1" dirty="0" smtClean="0">
              <a:latin typeface="Albertus (W1)"/>
            </a:endParaRPr>
          </a:p>
          <a:p>
            <a:pPr marL="190500" indent="-190500" eaLnBrk="1" hangingPunct="1">
              <a:buFontTx/>
              <a:buNone/>
              <a:defRPr/>
            </a:pPr>
            <a:r>
              <a:rPr lang="en-US" dirty="0" smtClean="0">
                <a:latin typeface="Albertus (W1)"/>
              </a:rPr>
              <a:t>Liquor Distributors </a:t>
            </a:r>
            <a:r>
              <a:rPr lang="en-US" dirty="0" smtClean="0">
                <a:latin typeface="Courier New"/>
                <a:cs typeface="Courier New"/>
              </a:rPr>
              <a:t>&gt;&gt; Warehousing</a:t>
            </a:r>
            <a:r>
              <a:rPr lang="en-US" baseline="0" dirty="0" smtClean="0">
                <a:latin typeface="Courier New"/>
                <a:cs typeface="Courier New"/>
              </a:rPr>
              <a:t> &gt;&gt;</a:t>
            </a:r>
            <a:r>
              <a:rPr lang="en-US" dirty="0" smtClean="0">
                <a:latin typeface="Courier New"/>
                <a:cs typeface="Courier New"/>
              </a:rPr>
              <a:t> Business Channels &gt;&gt; Ontario Bars, Hotels and Resellers</a:t>
            </a:r>
          </a:p>
          <a:p>
            <a:pPr marL="190500" indent="-190500" eaLnBrk="1" hangingPunct="1">
              <a:buFontTx/>
              <a:buNone/>
              <a:defRPr/>
            </a:pPr>
            <a:r>
              <a:rPr lang="en-US" dirty="0" smtClean="0">
                <a:latin typeface="Courier New"/>
                <a:cs typeface="Courier New"/>
              </a:rPr>
              <a:t>                                                  </a:t>
            </a:r>
            <a:r>
              <a:rPr lang="en-US" baseline="0" dirty="0" smtClean="0">
                <a:latin typeface="Courier New"/>
                <a:cs typeface="Courier New"/>
              </a:rPr>
              <a:t>   &gt;&gt; </a:t>
            </a:r>
            <a:r>
              <a:rPr lang="en-US" dirty="0" smtClean="0">
                <a:latin typeface="Courier New"/>
                <a:cs typeface="Courier New"/>
              </a:rPr>
              <a:t>Retail</a:t>
            </a:r>
            <a:r>
              <a:rPr lang="en-US" baseline="0" dirty="0" smtClean="0">
                <a:latin typeface="Courier New"/>
                <a:cs typeface="Courier New"/>
              </a:rPr>
              <a:t> Channels&gt;&gt;</a:t>
            </a:r>
            <a:r>
              <a:rPr lang="en-US" dirty="0" smtClean="0">
                <a:latin typeface="Courier New"/>
                <a:cs typeface="Courier New"/>
              </a:rPr>
              <a:t>Consumers</a:t>
            </a:r>
            <a:endParaRPr lang="en-US" dirty="0" smtClean="0">
              <a:latin typeface="Albertus (W1)"/>
            </a:endParaRPr>
          </a:p>
          <a:p>
            <a:pPr marL="190500" indent="-190500" eaLnBrk="1" hangingPunct="1">
              <a:buFontTx/>
              <a:buNone/>
              <a:defRPr/>
            </a:pPr>
            <a:endParaRPr lang="en-US" b="1" dirty="0" smtClean="0">
              <a:latin typeface="Albertus (W1)"/>
            </a:endParaRPr>
          </a:p>
          <a:p>
            <a:pPr marL="190500" indent="-190500" eaLnBrk="1" hangingPunct="1">
              <a:buFontTx/>
              <a:buNone/>
              <a:defRPr/>
            </a:pPr>
            <a:r>
              <a:rPr lang="en-US" b="1" dirty="0" smtClean="0">
                <a:latin typeface="Albertus (W1)"/>
              </a:rPr>
              <a:t>7. </a:t>
            </a:r>
            <a:r>
              <a:rPr lang="en-US" b="1" dirty="0" smtClean="0"/>
              <a:t>Which of the three generic strategies is the LCBO using?</a:t>
            </a:r>
          </a:p>
          <a:p>
            <a:pPr marL="190500" indent="-190500" eaLnBrk="1" hangingPunct="1">
              <a:buFontTx/>
              <a:buNone/>
              <a:defRPr/>
            </a:pPr>
            <a:r>
              <a:rPr lang="en-US" dirty="0" smtClean="0"/>
              <a:t>The LCBO is using a focused strategy with it wines sales as it has the most competition in the wine market but it is a narrow market. In the hard liquor the LCBO has an monopoly.</a:t>
            </a:r>
            <a:endParaRPr lang="en-CA" dirty="0" smtClean="0"/>
          </a:p>
          <a:p>
            <a:pPr marL="190500" indent="-190500" eaLnBrk="1" hangingPunct="1">
              <a:buFontTx/>
              <a:buNone/>
              <a:defRPr/>
            </a:pPr>
            <a:endParaRPr lang="en-US" dirty="0" smtClean="0">
              <a:latin typeface="Albertus (W1)"/>
            </a:endParaRPr>
          </a:p>
          <a:p>
            <a:pPr marL="190500" indent="-190500" eaLnBrk="1" hangingPunct="1">
              <a:buFontTx/>
              <a:buNone/>
              <a:defRPr/>
            </a:pPr>
            <a:r>
              <a:rPr lang="en-US" b="1" dirty="0" smtClean="0">
                <a:latin typeface="Albertus (W1)"/>
              </a:rPr>
              <a:t>8. </a:t>
            </a:r>
            <a:r>
              <a:rPr lang="en-US" b="1" dirty="0" smtClean="0"/>
              <a:t>How does the fact that the LCBO is a monopoly affect its use of Porter’s Five Forces? Its use of the Three Generic Strategies?</a:t>
            </a:r>
          </a:p>
          <a:p>
            <a:pPr>
              <a:buFontTx/>
              <a:buNone/>
              <a:defRPr/>
            </a:pPr>
            <a:r>
              <a:rPr lang="en-US" dirty="0" smtClean="0"/>
              <a:t>The LCBO no longer is not a full monopoly. It does have a monopoly with hard liquor sales but not so with wine and beer. The new processes and channels being offered by the LCBO means that the LCBO is looking at Porter’s Five Forces and his generic strategies in developing its new marketing strategies.</a:t>
            </a:r>
            <a:endParaRPr lang="en-CA" dirty="0" smtClean="0"/>
          </a:p>
          <a:p>
            <a:pPr marL="190500" indent="-190500" eaLnBrk="1" hangingPunct="1">
              <a:buFontTx/>
              <a:buNone/>
              <a:defRPr/>
            </a:pPr>
            <a:endParaRPr lang="en-US" b="1"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CBAEDD5F-A01A-4CFD-B50C-C39E43F737AB}" type="slidenum">
              <a:rPr lang="en-US" altLang="en-US" smtClean="0"/>
              <a:pPr/>
              <a:t>39</a:t>
            </a:fld>
            <a:endParaRPr lang="en-US" altLang="en-US" smtClean="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90500" indent="-190500" eaLnBrk="1" hangingPunct="1">
              <a:buFontTx/>
              <a:buNone/>
            </a:pPr>
            <a:r>
              <a:rPr lang="en-US" altLang="en-US" b="1" dirty="0" smtClean="0">
                <a:latin typeface="Albertus (W1)"/>
              </a:rPr>
              <a:t>1. Using Porter’s Five Forces describe the barriers to entry for this new technology.  </a:t>
            </a:r>
            <a:endParaRPr lang="en-US" altLang="en-US" dirty="0" smtClean="0">
              <a:latin typeface="Albertus (W1)"/>
            </a:endParaRPr>
          </a:p>
          <a:p>
            <a:r>
              <a:rPr lang="en-CA" sz="1200" kern="1200" dirty="0" smtClean="0">
                <a:solidFill>
                  <a:schemeClr val="tx1"/>
                </a:solidFill>
                <a:effectLst/>
                <a:latin typeface="+mn-lt"/>
                <a:ea typeface="+mn-ea"/>
                <a:cs typeface="+mn-cs"/>
              </a:rPr>
              <a:t>The barriers to entry include the new technology (special chip for the phone) required to support associating a cell phone with a credit card, creating partnerships between the credit card company and the cell phone company, minimizing security issues associated with the technology, and gaining consumer trust. One of the biggest barriers to entry will be convincing cell phone users that the technology is secure. How will lost and stolen cell phone and credit card bills be handled? A person with a stolen cell phone could now purchase all kinds of goods on the credit card. Will this be the consumer’s responsibility? Would you be willing to associate your credit card with your cell phone?</a:t>
            </a:r>
          </a:p>
          <a:p>
            <a:endParaRPr lang="en-US" sz="12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2.  Which of Porter’s three generic strategies is this new technology following? </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This technology is following a differentiation strategy for a broad market. </a:t>
            </a:r>
          </a:p>
          <a:p>
            <a:endParaRPr lang="en-US" sz="12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3. Describe the value chain of using mobile devices as a payment method. </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The value chain approach views an organization as a series of processes, each of which adds value to the product or service for each customer. Using a mobile</a:t>
            </a:r>
            <a:r>
              <a:rPr lang="en-CA" sz="1200" kern="1200" baseline="0" dirty="0" smtClean="0">
                <a:solidFill>
                  <a:schemeClr val="tx1"/>
                </a:solidFill>
                <a:effectLst/>
                <a:latin typeface="+mn-lt"/>
                <a:ea typeface="+mn-ea"/>
                <a:cs typeface="+mn-cs"/>
              </a:rPr>
              <a:t> device</a:t>
            </a:r>
            <a:r>
              <a:rPr lang="en-CA" sz="1200" kern="1200" dirty="0" smtClean="0">
                <a:solidFill>
                  <a:schemeClr val="tx1"/>
                </a:solidFill>
                <a:effectLst/>
                <a:latin typeface="+mn-lt"/>
                <a:ea typeface="+mn-ea"/>
                <a:cs typeface="+mn-cs"/>
              </a:rPr>
              <a:t> as a payment method would add value to the primary value activities because it would become easier for customers to purchase products. When customers simply swipe their phone to pay for a product they are receiving a value-added benefit from this technology.</a:t>
            </a:r>
          </a:p>
          <a:p>
            <a:endParaRPr lang="en-CA" sz="12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4. What types of regulatory issues might occur due to this type of technology?</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Typical credit card regulatory issues would most likely be enforced to cell phone spending such as not being allowed to purchase illegal goods such as gambling (lottery tickets) on credit, cigarettes under the age of 18, or alcohol under the age of 21. Punishment for using a stolen cell phone to purchase goods would be enforced by law. There might even be spending limits on cell phone purchases similar to the limit on ATM cards to only $400 a day withdrawals. </a:t>
            </a:r>
          </a:p>
          <a:p>
            <a:pPr marL="190500" indent="-190500" eaLnBrk="1" hangingPunct="1"/>
            <a:endParaRPr lang="en-US" altLang="en-US" b="1" dirty="0" smtClean="0">
              <a:latin typeface="Albertus (W1)"/>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67F4EFB1-F46C-4608-BE37-B4B90554D3F0}" type="slidenum">
              <a:rPr lang="en-US" altLang="en-US" smtClean="0"/>
              <a:pPr/>
              <a:t>4</a:t>
            </a:fld>
            <a:endParaRPr lang="en-US" altLang="en-US"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b="1" dirty="0" smtClean="0">
                <a:latin typeface="Albertus (W1)"/>
              </a:rPr>
              <a:t>CLASSROOM OPENER</a:t>
            </a:r>
          </a:p>
          <a:p>
            <a:pPr eaLnBrk="1" hangingPunct="1"/>
            <a:r>
              <a:rPr lang="en-US" altLang="en-US" b="1" dirty="0" smtClean="0">
                <a:latin typeface="Albertus (W1)"/>
              </a:rPr>
              <a:t>GREAT BUSINESS DECISIONS – Netflix Transforms</a:t>
            </a:r>
            <a:r>
              <a:rPr lang="en-US" altLang="en-US" b="1" baseline="0" dirty="0" smtClean="0">
                <a:latin typeface="Albertus (W1)"/>
              </a:rPr>
              <a:t> Video Rentals</a:t>
            </a:r>
            <a:endParaRPr lang="en-US" altLang="en-US" dirty="0" smtClean="0">
              <a:latin typeface="Albertus (W1)"/>
            </a:endParaRPr>
          </a:p>
          <a:p>
            <a:r>
              <a:rPr lang="en-CA" sz="1200" kern="1200" dirty="0" smtClean="0">
                <a:solidFill>
                  <a:schemeClr val="tx1"/>
                </a:solidFill>
                <a:effectLst/>
                <a:latin typeface="+mn-lt"/>
                <a:ea typeface="+mn-ea"/>
                <a:cs typeface="+mn-cs"/>
              </a:rPr>
              <a:t>Even five years ago, it was typical for people to drop by their corner video rental store and stock up with DVDs for the weekend or the trip to the cottage. Today, few people would think about moving further than their computer, TV or phone to enjoy the latest in electronic entertainment.</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In 1999, Reed Hastings and Marc Randolph, took advantage of the dramatic adoption of the Internet by consumers and advances in video streaming technology to transform Netflix into an online movie rental service and changed forever the way we rent movies.</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Beginning with less than 200,000 subscribers in 2000, Netflix today, according to the Forbes business magazine, boasts over 50 million users. While the business has not been without its management crises, its rapid growth over the years has been a steady penetration into the mass electronic entertainment market. In September 2010, Blockbuster, the largest chain of video rental stores across North America, that had been late to launch their own SVOD (streaming video on demand), lost the race for the video rental customer and declared bankruptcy. </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Reed Hastings, Netflix CEO, attributes the initial success of Netflix as much to their decision to use their unique subscription business model, as to their ability to harness leading edge technology to emerging changes in consumer behaviour. Netflix was founded in 1997 as a mail order movie rental business. Unlike a video store that charged a fee per rental and locked the consumer into a due date for the return of the DVD, Netflix charged a monthly flat rate to subscribers and allowed unlimited use of the DVDs that were mailed to them. In interviews with Inc. Magazine and other media, Hastings has stated his belief that the subscription model for its online video streaming service, with its flat rate and no deadlines, set Netflix apart from its rivals. </a:t>
            </a:r>
          </a:p>
          <a:p>
            <a:r>
              <a:rPr lang="en-US" sz="1200" kern="1200" dirty="0" smtClean="0">
                <a:solidFill>
                  <a:schemeClr val="tx1"/>
                </a:solidFill>
                <a:effectLst/>
                <a:latin typeface="+mn-lt"/>
                <a:ea typeface="+mn-ea"/>
                <a:cs typeface="+mn-cs"/>
              </a:rPr>
              <a:t>Netflix</a:t>
            </a:r>
            <a:r>
              <a:rPr lang="en-US" sz="1200" kern="1200" baseline="0" dirty="0" smtClean="0">
                <a:solidFill>
                  <a:schemeClr val="tx1"/>
                </a:solidFill>
                <a:effectLst/>
                <a:latin typeface="+mn-lt"/>
                <a:ea typeface="+mn-ea"/>
                <a:cs typeface="+mn-cs"/>
              </a:rPr>
              <a:t>’s combination of business strategy with technical savvy makes them a leader today.</a:t>
            </a:r>
            <a:endParaRPr lang="en-CA"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Check out Netflix year over year growth on their Web Site: https://pr.netflix.com/WebClient/loginPageSalesNetWorksAction.do?contentGroupId=10477</a:t>
            </a:r>
            <a:endParaRPr lang="en-CA" sz="1200" kern="1200" dirty="0">
              <a:solidFill>
                <a:schemeClr val="tx1"/>
              </a:solidFill>
              <a:effectLst/>
              <a:latin typeface="+mn-lt"/>
              <a:ea typeface="+mn-ea"/>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D9ACF4C0-5ED6-4BA3-93F2-B904352D113E}" type="slidenum">
              <a:rPr lang="en-US" altLang="en-US" smtClean="0"/>
              <a:pPr/>
              <a:t>40</a:t>
            </a:fld>
            <a:endParaRPr lang="en-US" altLang="en-US" smtClean="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90500" indent="-190500" eaLnBrk="1" hangingPunct="1">
              <a:lnSpc>
                <a:spcPct val="80000"/>
              </a:lnSpc>
              <a:buFontTx/>
              <a:buNone/>
            </a:pPr>
            <a:r>
              <a:rPr lang="en-US" altLang="en-US" sz="800" b="1" dirty="0" smtClean="0">
                <a:latin typeface="Albertus (W1)"/>
              </a:rPr>
              <a:t>1. Choose one of the companies listed above and explain how it could use a CIO, CTO, and CPO to improve business.</a:t>
            </a:r>
            <a:endParaRPr lang="en-US" altLang="en-US" sz="800" dirty="0" smtClean="0">
              <a:latin typeface="Albertus (W1)"/>
            </a:endParaRPr>
          </a:p>
          <a:p>
            <a:pPr marL="423863" lvl="1" indent="-190500" eaLnBrk="1" hangingPunct="1">
              <a:lnSpc>
                <a:spcPct val="80000"/>
              </a:lnSpc>
            </a:pPr>
            <a:r>
              <a:rPr lang="en-US" altLang="en-US" sz="800" dirty="0" smtClean="0">
                <a:latin typeface="Albertus (W1)"/>
              </a:rPr>
              <a:t>Chief Information Officer (CIO) oversees all uses of IS and ensures the strategic alignment of IS with business goals and objectives. </a:t>
            </a:r>
          </a:p>
          <a:p>
            <a:pPr marL="423863" lvl="1" indent="-190500" eaLnBrk="1" hangingPunct="1">
              <a:lnSpc>
                <a:spcPct val="80000"/>
              </a:lnSpc>
            </a:pPr>
            <a:r>
              <a:rPr lang="en-US" altLang="en-US" sz="800" dirty="0" smtClean="0">
                <a:latin typeface="Albertus (W1)"/>
              </a:rPr>
              <a:t>Chief Technology Officer (CTO) is responsible for ensuring the throughput, speed, accuracy, availability, and reliability of IS. </a:t>
            </a:r>
          </a:p>
          <a:p>
            <a:pPr marL="423863" lvl="1" indent="-190500" eaLnBrk="1" hangingPunct="1">
              <a:lnSpc>
                <a:spcPct val="80000"/>
              </a:lnSpc>
            </a:pPr>
            <a:r>
              <a:rPr lang="en-US" altLang="en-US" sz="800" dirty="0" smtClean="0">
                <a:latin typeface="Albertus (W1)"/>
              </a:rPr>
              <a:t>Chief Security Officer (CSO) is responsible for ensuring the security of IS system. </a:t>
            </a:r>
          </a:p>
          <a:p>
            <a:pPr marL="423863" lvl="1" indent="-190500" eaLnBrk="1" hangingPunct="1">
              <a:lnSpc>
                <a:spcPct val="80000"/>
              </a:lnSpc>
            </a:pPr>
            <a:r>
              <a:rPr lang="en-US" altLang="en-US" sz="800" dirty="0" smtClean="0">
                <a:latin typeface="Albertus (W1)"/>
              </a:rPr>
              <a:t>Chief Privacy Officer (CPO) is responsible for ensuring the ethical and legal use of information.</a:t>
            </a:r>
          </a:p>
          <a:p>
            <a:pPr marL="423863" lvl="1" indent="-190500" eaLnBrk="1" hangingPunct="1">
              <a:lnSpc>
                <a:spcPct val="80000"/>
              </a:lnSpc>
            </a:pPr>
            <a:r>
              <a:rPr lang="en-US" altLang="en-US" sz="800" dirty="0" smtClean="0">
                <a:latin typeface="Albertus (W1)"/>
              </a:rPr>
              <a:t>Chief Knowledge Office (CKO) is responsible for collecting, maintaining, and distributing the organization’s knowledge.</a:t>
            </a:r>
          </a:p>
          <a:p>
            <a:pPr marL="423863" lvl="1" indent="-190500" eaLnBrk="1" hangingPunct="1">
              <a:lnSpc>
                <a:spcPct val="80000"/>
              </a:lnSpc>
            </a:pPr>
            <a:r>
              <a:rPr lang="en-US" altLang="en-US" sz="800" dirty="0" smtClean="0">
                <a:latin typeface="Albertus (W1)"/>
              </a:rPr>
              <a:t>Answers to this question will vary. The important part of the answer is the student’s justification as to why the company will achieve business success through the use of a CIO, CTO, or CPO.</a:t>
            </a:r>
            <a:endParaRPr lang="en-US" altLang="en-US" sz="800" b="1" dirty="0" smtClean="0">
              <a:latin typeface="Albertus (W1)"/>
            </a:endParaRPr>
          </a:p>
          <a:p>
            <a:pPr marL="190500" indent="-190500" eaLnBrk="1" hangingPunct="1">
              <a:lnSpc>
                <a:spcPct val="80000"/>
              </a:lnSpc>
              <a:buFontTx/>
              <a:buNone/>
            </a:pPr>
            <a:r>
              <a:rPr lang="en-US" altLang="en-US" sz="800" b="1" dirty="0" smtClean="0">
                <a:latin typeface="Albertus (W1)"/>
              </a:rPr>
              <a:t>2. Why is it important for all of G Adventures’ functional business areas to work together? Provide an example of what might happen if the G Adventures marketing department failed to work with its sales department.</a:t>
            </a:r>
            <a:endParaRPr lang="en-US" altLang="en-US" sz="800" dirty="0" smtClean="0">
              <a:latin typeface="Albertus (W1)"/>
            </a:endParaRPr>
          </a:p>
          <a:p>
            <a:pPr marL="423863" lvl="1" indent="-190500" eaLnBrk="1" hangingPunct="1">
              <a:lnSpc>
                <a:spcPct val="80000"/>
              </a:lnSpc>
            </a:pPr>
            <a:r>
              <a:rPr lang="en-US" altLang="en-US" sz="800" dirty="0" smtClean="0">
                <a:latin typeface="Albertus (W1)"/>
              </a:rPr>
              <a:t>If the functional business areas of an organization do not work together the business will remain as siloes and gaining an enterprise-wide view of the organization would be impossible. Sales must work with marketing to determine which incentives and discounts should be offered. Accounting must work with finance to make solid strategic decisions. MIS must work to support all of the departments across the organization. </a:t>
            </a:r>
            <a:endParaRPr lang="en-US" altLang="en-US" sz="800" b="1" i="1" dirty="0" smtClean="0">
              <a:latin typeface="Albertus (W1)"/>
            </a:endParaRPr>
          </a:p>
          <a:p>
            <a:pPr marL="423863" lvl="1" indent="-190500" eaLnBrk="1" hangingPunct="1">
              <a:lnSpc>
                <a:spcPct val="80000"/>
              </a:lnSpc>
            </a:pPr>
            <a:r>
              <a:rPr lang="en-US" altLang="en-US" sz="800" b="1" i="1" dirty="0" smtClean="0">
                <a:latin typeface="Albertus (W1)"/>
              </a:rPr>
              <a:t>Sales</a:t>
            </a:r>
            <a:r>
              <a:rPr lang="en-US" altLang="en-US" sz="800" dirty="0" smtClean="0">
                <a:latin typeface="Albertus (W1)"/>
              </a:rPr>
              <a:t> is the function of selling a good or service and focuses on increasing customer sales, which increases company revenues. A salesperson has the main activity of selling a product or service. Many industries require a license before a salesperson can sell the products, such as real estate, insurance, and securities.	</a:t>
            </a:r>
            <a:endParaRPr lang="en-US" altLang="en-US" sz="800" b="1" i="1" dirty="0" smtClean="0">
              <a:latin typeface="Albertus (W1)"/>
            </a:endParaRPr>
          </a:p>
          <a:p>
            <a:pPr marL="423863" lvl="1" indent="-190500" eaLnBrk="1" hangingPunct="1">
              <a:lnSpc>
                <a:spcPct val="80000"/>
              </a:lnSpc>
            </a:pPr>
            <a:r>
              <a:rPr lang="en-US" altLang="en-US" sz="800" b="1" i="1" dirty="0" smtClean="0">
                <a:latin typeface="Albertus (W1)"/>
              </a:rPr>
              <a:t>Marketing</a:t>
            </a:r>
            <a:r>
              <a:rPr lang="en-US" altLang="en-US" sz="800" dirty="0" smtClean="0">
                <a:latin typeface="Albertus (W1)"/>
              </a:rPr>
              <a:t> is the process associated with promoting the sale of goods or services. The marketing department supports the sales department by creating promotions that help sell the company’s products. Marketing communications seek to build product or service awareness and to educate potential consumers on the product or service. </a:t>
            </a:r>
          </a:p>
          <a:p>
            <a:pPr marL="423863" lvl="1" indent="-190500" eaLnBrk="1" hangingPunct="1">
              <a:lnSpc>
                <a:spcPct val="80000"/>
              </a:lnSpc>
            </a:pPr>
            <a:r>
              <a:rPr lang="en-US" altLang="en-US" sz="800" dirty="0" smtClean="0">
                <a:latin typeface="Albertus (W1)"/>
              </a:rPr>
              <a:t>If sales and marketing failed to communicate and work together the marketing department might develop products and discounts that did not correlate to what was occurring in the field and what the salespersons were actually selling. Sales might sell products that are not developed or offer discounts that are too low causing the firm to lose money. At G</a:t>
            </a:r>
            <a:r>
              <a:rPr lang="en-US" altLang="en-US" sz="800" baseline="0" dirty="0" smtClean="0">
                <a:latin typeface="Albertus (W1)"/>
              </a:rPr>
              <a:t> Adventure</a:t>
            </a:r>
            <a:r>
              <a:rPr lang="en-US" altLang="en-US" sz="800" dirty="0" smtClean="0">
                <a:latin typeface="Albertus (W1)"/>
              </a:rPr>
              <a:t>, the marketing department could market an adventure trip that the sales department had not heard about and was unprepared to sell. This could include marketing a tour in a remote destination without having negotiated the aspects of the tour with local providers like hotels and local guides or even the local government.</a:t>
            </a:r>
            <a:endParaRPr lang="en-US" altLang="en-US" sz="800" b="1" dirty="0" smtClean="0">
              <a:latin typeface="Albertus (W1)"/>
            </a:endParaRPr>
          </a:p>
          <a:p>
            <a:pPr marL="190500" indent="-190500" eaLnBrk="1" hangingPunct="1">
              <a:lnSpc>
                <a:spcPct val="80000"/>
              </a:lnSpc>
              <a:buFontTx/>
              <a:buNone/>
            </a:pPr>
            <a:r>
              <a:rPr lang="en-US" altLang="en-US" sz="800" b="1" dirty="0" smtClean="0">
                <a:latin typeface="Albertus (W1)"/>
              </a:rPr>
              <a:t>3. Why are information systems important to an organization like G</a:t>
            </a:r>
            <a:r>
              <a:rPr lang="en-US" altLang="en-US" sz="800" b="1" baseline="0" dirty="0" smtClean="0">
                <a:latin typeface="Albertus (W1)"/>
              </a:rPr>
              <a:t> </a:t>
            </a:r>
            <a:r>
              <a:rPr lang="en-US" altLang="en-US" sz="800" b="1" dirty="0" smtClean="0">
                <a:latin typeface="Albertus (W1)"/>
              </a:rPr>
              <a:t>Adventures? </a:t>
            </a:r>
          </a:p>
          <a:p>
            <a:pPr marL="423863" lvl="1" indent="-190500" eaLnBrk="1" hangingPunct="1">
              <a:lnSpc>
                <a:spcPct val="80000"/>
              </a:lnSpc>
            </a:pPr>
            <a:r>
              <a:rPr lang="en-US" altLang="en-US" sz="800" dirty="0" smtClean="0">
                <a:latin typeface="Albertus (W1)"/>
              </a:rPr>
              <a:t>Every organization needs information to remain successful. Without information the company would have a difficult time understanding its clients, competitors, and business success and failures. G</a:t>
            </a:r>
            <a:r>
              <a:rPr lang="en-US" altLang="en-US" sz="800" baseline="0" dirty="0" smtClean="0">
                <a:latin typeface="Albertus (W1)"/>
              </a:rPr>
              <a:t> Adventures</a:t>
            </a:r>
            <a:r>
              <a:rPr lang="en-US" altLang="en-US" sz="800" dirty="0" smtClean="0">
                <a:latin typeface="Albertus (W1)"/>
              </a:rPr>
              <a:t> is a business and just like any other business it requires information to keep it running. As more and more tour</a:t>
            </a:r>
            <a:r>
              <a:rPr lang="en-US" altLang="en-US" sz="800" baseline="0" dirty="0" smtClean="0">
                <a:latin typeface="Albertus (W1)"/>
              </a:rPr>
              <a:t> operators</a:t>
            </a:r>
            <a:r>
              <a:rPr lang="en-US" altLang="en-US" sz="800" dirty="0" smtClean="0">
                <a:latin typeface="Albertus (W1)"/>
              </a:rPr>
              <a:t> offer customers a new experience, such as locations and activities, market share is maturing and possibly beginning to decline. It must find new ways of attracting and keeping customers. Updating customers through MP3 files on various locations or activities is one way it could use a new type of technology to help grow its business.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792A17B6-976B-4B0A-B6F6-B9F84F83E389}" type="slidenum">
              <a:rPr lang="en-US" altLang="en-US" smtClean="0"/>
              <a:pPr/>
              <a:t>41</a:t>
            </a:fld>
            <a:endParaRPr lang="en-US" altLang="en-US" smtClean="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90500" indent="-190500" eaLnBrk="1" hangingPunct="1">
              <a:buFontTx/>
              <a:buNone/>
            </a:pPr>
            <a:r>
              <a:rPr lang="en-US" altLang="en-US" b="1" dirty="0" smtClean="0">
                <a:latin typeface="Albertus (W1)"/>
              </a:rPr>
              <a:t>4. Which of Porter’s Five Forces is most important to Nike’s business?</a:t>
            </a:r>
            <a:endParaRPr lang="en-US" altLang="en-US" dirty="0" smtClean="0">
              <a:latin typeface="Albertus (W1)"/>
            </a:endParaRPr>
          </a:p>
          <a:p>
            <a:pPr marL="423863" lvl="1" indent="-190500" eaLnBrk="1" hangingPunct="1"/>
            <a:r>
              <a:rPr lang="en-US" altLang="en-US" dirty="0" smtClean="0">
                <a:latin typeface="Albertus (W1)"/>
              </a:rPr>
              <a:t>All of Porter’s Five Forces are important to Nike’s business so answers to this question will vary. The important part of the answer is the student’s justification as to why the force is important to Nike’s business.</a:t>
            </a:r>
            <a:endParaRPr lang="en-US" altLang="en-US" b="1" dirty="0" smtClean="0">
              <a:latin typeface="Albertus (W1)"/>
            </a:endParaRPr>
          </a:p>
          <a:p>
            <a:pPr marL="190500" indent="-190500" eaLnBrk="1" hangingPunct="1">
              <a:buFontTx/>
              <a:buNone/>
            </a:pPr>
            <a:r>
              <a:rPr lang="en-US" altLang="en-US" b="1" dirty="0" smtClean="0">
                <a:latin typeface="Albertus (W1)"/>
              </a:rPr>
              <a:t>5. Which of the three generic strategies is PepsiCo following?</a:t>
            </a:r>
            <a:endParaRPr lang="en-US" altLang="en-US" dirty="0" smtClean="0">
              <a:latin typeface="Albertus (W1)"/>
            </a:endParaRPr>
          </a:p>
          <a:p>
            <a:pPr marL="423863" lvl="1" indent="-190500" eaLnBrk="1" hangingPunct="1"/>
            <a:r>
              <a:rPr lang="en-US" altLang="en-US" dirty="0" smtClean="0">
                <a:latin typeface="Albertus (W1)"/>
              </a:rPr>
              <a:t>PepsiCo is following a broad differentiation strategy.</a:t>
            </a:r>
            <a:endParaRPr lang="en-US" altLang="en-US" b="1" dirty="0" smtClean="0">
              <a:latin typeface="Albertus (W1)"/>
            </a:endParaRPr>
          </a:p>
          <a:p>
            <a:pPr marL="190500" indent="-190500" eaLnBrk="1" hangingPunct="1">
              <a:buFontTx/>
              <a:buNone/>
            </a:pPr>
            <a:r>
              <a:rPr lang="en-US" altLang="en-US" b="1" dirty="0" smtClean="0">
                <a:latin typeface="Albertus (W1)"/>
              </a:rPr>
              <a:t>6. Explain the value chain and how a company like GE can use it to improve operations.</a:t>
            </a:r>
            <a:endParaRPr lang="en-US" altLang="en-US" dirty="0" smtClean="0">
              <a:latin typeface="Albertus (W1)"/>
            </a:endParaRPr>
          </a:p>
          <a:p>
            <a:r>
              <a:rPr lang="en-CA" sz="1200" kern="1200" dirty="0" smtClean="0">
                <a:solidFill>
                  <a:schemeClr val="tx1"/>
                </a:solidFill>
                <a:effectLst/>
                <a:latin typeface="+mn-lt"/>
                <a:ea typeface="+mn-ea"/>
                <a:cs typeface="+mn-cs"/>
              </a:rPr>
              <a:t>A business process is a standardized set of activities that accomplish a specific task, such as processing a customer’s order. To evaluate the effectiveness of its business processes, an organization can use Michael Porter’s value chain approach. An organization creates value by performing a series of activities that Porter identified as the value chain. The value chain approach views an organization as a series of processes, each of which adds value to the product or service for each customer. To create a competitive advantage, the value chain must enable the organization to provide unique value to its customers. In addition to the firm’s own value-creating activities, the firm operates in a value system of vertical activities including those of upstream suppliers and downstream channel members. To achieve a competitive advantage, the firm must perform one or more value-creating activities in a way that creates more overall value than do competitors. Added value is created through lower costs or superior benefits to the consumer (differentiation). GE can use the value chain to create best-in-class processes giving it a competitive advantage over its competition.</a:t>
            </a:r>
            <a:endParaRPr lang="en-CA" sz="1200" kern="1200" dirty="0">
              <a:solidFill>
                <a:schemeClr val="tx1"/>
              </a:solidFill>
              <a:effectLst/>
              <a:latin typeface="+mn-lt"/>
              <a:ea typeface="+mn-ea"/>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7CEBE9C2-B46F-4127-86D7-D98402D39CD9}" type="slidenum">
              <a:rPr lang="en-US" altLang="en-US" smtClean="0"/>
              <a:pPr/>
              <a:t>42</a:t>
            </a:fld>
            <a:endParaRPr lang="en-US" altLang="en-US" smtClean="0"/>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90500" indent="-190500" eaLnBrk="1" hangingPunct="1">
              <a:buFontTx/>
              <a:buNone/>
            </a:pPr>
            <a:r>
              <a:rPr lang="en-US" altLang="en-US" b="1" dirty="0" smtClean="0">
                <a:latin typeface="Albertus (W1)"/>
              </a:rPr>
              <a:t>1.  Do you agree or disagree that Apple’s iTunes, iPhone apps, and iPad apps give the company a competitive advantage. Be sure to justify your answer.</a:t>
            </a:r>
            <a:endParaRPr lang="en-US" altLang="en-US" dirty="0" smtClean="0">
              <a:latin typeface="Albertus (W1)"/>
            </a:endParaRPr>
          </a:p>
          <a:p>
            <a:r>
              <a:rPr lang="en-CA" sz="1200" kern="1200" dirty="0" smtClean="0">
                <a:solidFill>
                  <a:schemeClr val="tx1"/>
                </a:solidFill>
                <a:effectLst/>
                <a:latin typeface="+mn-lt"/>
                <a:ea typeface="+mn-ea"/>
                <a:cs typeface="+mn-cs"/>
              </a:rPr>
              <a:t>One of the main factors that brought Apple back from near oblivion was its ability to produce, market, and sell IT products such as the iPod, iPhone, and customer developed applications. If Apple’s top executives did not have the foresight to view the MP3 players as a competitive advantage, then chances are the company would not have made a strong comeback in the highly competitive electronics market. </a:t>
            </a:r>
          </a:p>
          <a:p>
            <a:pPr marL="190500" indent="-190500" eaLnBrk="1" hangingPunct="1">
              <a:buFontTx/>
              <a:buNone/>
            </a:pPr>
            <a:r>
              <a:rPr lang="en-US" altLang="en-US" b="1" dirty="0" smtClean="0">
                <a:latin typeface="Albertus (W1)"/>
              </a:rPr>
              <a:t>2.  Why</a:t>
            </a:r>
            <a:r>
              <a:rPr lang="en-US" altLang="en-US" b="1" baseline="0" dirty="0" smtClean="0">
                <a:latin typeface="Albertus (W1)"/>
              </a:rPr>
              <a:t> are data, information, business intelligence, and knowledge important to Apple</a:t>
            </a:r>
            <a:r>
              <a:rPr lang="en-US" altLang="en-US" b="1" dirty="0" smtClean="0">
                <a:latin typeface="Albertus (W1)"/>
              </a:rPr>
              <a:t>? Give an example of each type in relation to the iPad.</a:t>
            </a:r>
          </a:p>
          <a:p>
            <a:r>
              <a:rPr lang="en-CA" sz="1200" kern="1200" dirty="0" smtClean="0">
                <a:solidFill>
                  <a:schemeClr val="tx1"/>
                </a:solidFill>
                <a:effectLst/>
                <a:latin typeface="+mn-lt"/>
                <a:ea typeface="+mn-ea"/>
                <a:cs typeface="+mn-cs"/>
              </a:rPr>
              <a:t>Data are raw facts that describe the characteristics of an event or object. Before the information age, managers manually collected and analyzed data, a time-consuming and complicated task without which they would have little insight into how to run their business. Lacking data, managers often found themselves making business decisions about how many products to make, how much material to order, or how many employees to hire based on intuition or gut feelings. In the information age, successful managers compile, analyze, and comprehend massive amounts of data daily, which helps them make more successful business decisions.</a:t>
            </a:r>
          </a:p>
          <a:p>
            <a:r>
              <a:rPr lang="en-CA" sz="1200" kern="1200" dirty="0" smtClean="0">
                <a:solidFill>
                  <a:schemeClr val="tx1"/>
                </a:solidFill>
                <a:effectLst/>
                <a:latin typeface="+mn-lt"/>
                <a:ea typeface="+mn-ea"/>
                <a:cs typeface="+mn-cs"/>
              </a:rPr>
              <a:t>Examples include: Sales date, Quantity sold, Cost, Sales price, Total profit, Shipping address, Customer address, Wireless type, Memory amount, Color.</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Information is data converted into a meaningful and useful context. Having the right information at the right moment in time can be worth a fortune. Having the wrong information at the right moment; or the right information at the wrong moment can be disastrous. The truth about information is that its value is only as good as the people who use it. People using the same information can make different decisions depending on how they interpret or analyze the information. Thus information has value only insofar as the people using it do as well. Information would include:</a:t>
            </a:r>
          </a:p>
          <a:p>
            <a:pPr lvl="0" fontAlgn="ctr"/>
            <a:r>
              <a:rPr lang="en-CA" sz="1200" kern="1200" dirty="0" smtClean="0">
                <a:solidFill>
                  <a:schemeClr val="tx1"/>
                </a:solidFill>
                <a:effectLst/>
                <a:latin typeface="+mn-lt"/>
                <a:ea typeface="+mn-ea"/>
                <a:cs typeface="+mn-cs"/>
              </a:rPr>
              <a:t>How many iPads did the average customer purchase?</a:t>
            </a:r>
            <a:endParaRPr lang="en-CA" dirty="0" smtClean="0">
              <a:effectLst/>
            </a:endParaRPr>
          </a:p>
          <a:p>
            <a:pPr lvl="0" fontAlgn="ctr"/>
            <a:r>
              <a:rPr lang="en-CA" sz="1200" kern="1200" dirty="0" smtClean="0">
                <a:solidFill>
                  <a:schemeClr val="tx1"/>
                </a:solidFill>
                <a:effectLst/>
                <a:latin typeface="+mn-lt"/>
                <a:ea typeface="+mn-ea"/>
                <a:cs typeface="+mn-cs"/>
              </a:rPr>
              <a:t>What day of the week are the most iPads sold?</a:t>
            </a:r>
            <a:endParaRPr lang="en-CA" dirty="0" smtClean="0">
              <a:effectLst/>
            </a:endParaRPr>
          </a:p>
          <a:p>
            <a:pPr lvl="0" fontAlgn="ctr"/>
            <a:r>
              <a:rPr lang="en-CA" sz="1200" kern="1200" dirty="0" smtClean="0">
                <a:solidFill>
                  <a:schemeClr val="tx1"/>
                </a:solidFill>
                <a:effectLst/>
                <a:latin typeface="+mn-lt"/>
                <a:ea typeface="+mn-ea"/>
                <a:cs typeface="+mn-cs"/>
              </a:rPr>
              <a:t>What part of the country were the most iPads sold?</a:t>
            </a:r>
            <a:endParaRPr lang="en-CA" dirty="0" smtClean="0">
              <a:effectLst/>
            </a:endParaRPr>
          </a:p>
          <a:p>
            <a:pPr lvl="0" fontAlgn="ctr"/>
            <a:r>
              <a:rPr lang="en-CA" sz="1200" kern="1200" dirty="0" smtClean="0">
                <a:solidFill>
                  <a:schemeClr val="tx1"/>
                </a:solidFill>
                <a:effectLst/>
                <a:latin typeface="+mn-lt"/>
                <a:ea typeface="+mn-ea"/>
                <a:cs typeface="+mn-cs"/>
              </a:rPr>
              <a:t>What was the best selling store?</a:t>
            </a:r>
            <a:endParaRPr lang="en-CA" dirty="0" smtClean="0">
              <a:effectLst/>
            </a:endParaRPr>
          </a:p>
          <a:p>
            <a:pPr lvl="0" fontAlgn="ctr"/>
            <a:r>
              <a:rPr lang="en-CA" sz="1200" kern="1200" dirty="0" smtClean="0">
                <a:solidFill>
                  <a:schemeClr val="tx1"/>
                </a:solidFill>
                <a:effectLst/>
                <a:latin typeface="+mn-lt"/>
                <a:ea typeface="+mn-ea"/>
                <a:cs typeface="+mn-cs"/>
              </a:rPr>
              <a:t>How many applications did the average iPad customer purchase?</a:t>
            </a:r>
            <a:endParaRPr lang="en-CA" dirty="0" smtClean="0">
              <a:effectLst/>
            </a:endParaRP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Business intelligence (BI) is information collected from multiple sources such as suppliers, customers, competitors, partners, and industries that analyzes patterns, trends, and relationships for strategic decision making. BI manipulates multiple variables and in some cases even hundreds of variables including such items as interest rates, weather conditions, and even gas prices. For instance, BI can predict inventory requirements for a business for the week before the Super Bowl if, say, the home team is playing, average temperature is above 80 degrees, and the stock market is performing well. This is BI at its finest, incorporating all types of internal and external variables to anticipate business performance. BI would include:</a:t>
            </a:r>
          </a:p>
          <a:p>
            <a:pPr lvl="0" fontAlgn="ctr"/>
            <a:r>
              <a:rPr lang="en-CA" sz="1200" kern="1200" dirty="0" smtClean="0">
                <a:solidFill>
                  <a:schemeClr val="tx1"/>
                </a:solidFill>
                <a:effectLst/>
                <a:latin typeface="+mn-lt"/>
                <a:ea typeface="+mn-ea"/>
                <a:cs typeface="+mn-cs"/>
              </a:rPr>
              <a:t>What impact does the stock market have on iPad sales?</a:t>
            </a:r>
            <a:endParaRPr lang="en-CA" dirty="0" smtClean="0">
              <a:effectLst/>
            </a:endParaRPr>
          </a:p>
          <a:p>
            <a:pPr lvl="0" fontAlgn="ctr"/>
            <a:r>
              <a:rPr lang="en-CA" sz="1200" kern="1200" dirty="0" smtClean="0">
                <a:solidFill>
                  <a:schemeClr val="tx1"/>
                </a:solidFill>
                <a:effectLst/>
                <a:latin typeface="+mn-lt"/>
                <a:ea typeface="+mn-ea"/>
                <a:cs typeface="+mn-cs"/>
              </a:rPr>
              <a:t>What impact does the business quarter have on iPad sales?</a:t>
            </a:r>
            <a:endParaRPr lang="en-CA" dirty="0" smtClean="0">
              <a:effectLst/>
            </a:endParaRPr>
          </a:p>
          <a:p>
            <a:pPr lvl="0" fontAlgn="ctr"/>
            <a:r>
              <a:rPr lang="en-CA" sz="1200" kern="1200" dirty="0" smtClean="0">
                <a:solidFill>
                  <a:schemeClr val="tx1"/>
                </a:solidFill>
                <a:effectLst/>
                <a:latin typeface="+mn-lt"/>
                <a:ea typeface="+mn-ea"/>
                <a:cs typeface="+mn-cs"/>
              </a:rPr>
              <a:t>What industries are purchasing the most iPads?</a:t>
            </a:r>
            <a:endParaRPr lang="en-CA" dirty="0" smtClean="0">
              <a:effectLst/>
            </a:endParaRPr>
          </a:p>
          <a:p>
            <a:pPr lvl="0" fontAlgn="ctr"/>
            <a:r>
              <a:rPr lang="en-CA" sz="1200" kern="1200" dirty="0" smtClean="0">
                <a:solidFill>
                  <a:schemeClr val="tx1"/>
                </a:solidFill>
                <a:effectLst/>
                <a:latin typeface="+mn-lt"/>
                <a:ea typeface="+mn-ea"/>
                <a:cs typeface="+mn-cs"/>
              </a:rPr>
              <a:t>What industries are purchasing the least iPads?</a:t>
            </a:r>
            <a:endParaRPr lang="en-CA" dirty="0" smtClean="0">
              <a:effectLst/>
            </a:endParaRP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Knowledge includes the skills, experience, and expertise, coupled with information and intelligence that creates a person’s intellectual resources. Knowledge workers are individuals valued for their ability to interpret and analyze information. Today’s workers are commonly referred to as knowledge workers and they use BI along with personal experience to make decisions based on both information and intuition, a valuable resource for any company. Examples of knowledge would include:</a:t>
            </a:r>
          </a:p>
          <a:p>
            <a:r>
              <a:rPr lang="en-CA" sz="1200" kern="1200" dirty="0" smtClean="0">
                <a:solidFill>
                  <a:schemeClr val="tx1"/>
                </a:solidFill>
                <a:effectLst/>
                <a:latin typeface="+mn-lt"/>
                <a:ea typeface="+mn-ea"/>
                <a:cs typeface="+mn-cs"/>
              </a:rPr>
              <a:t>Who is the best analyst to fix iPad issues concerning calendar functions?</a:t>
            </a:r>
          </a:p>
          <a:p>
            <a:r>
              <a:rPr lang="en-CA" sz="1200" kern="1200" dirty="0" smtClean="0">
                <a:solidFill>
                  <a:schemeClr val="tx1"/>
                </a:solidFill>
                <a:effectLst/>
                <a:latin typeface="+mn-lt"/>
                <a:ea typeface="+mn-ea"/>
                <a:cs typeface="+mn-cs"/>
              </a:rPr>
              <a:t>Who is the best analyst to fix iPad issues concerning email issues? </a:t>
            </a:r>
          </a:p>
          <a:p>
            <a:r>
              <a:rPr lang="en-CA" sz="1200" kern="1200" dirty="0" smtClean="0">
                <a:solidFill>
                  <a:schemeClr val="tx1"/>
                </a:solidFill>
                <a:effectLst/>
                <a:latin typeface="+mn-lt"/>
                <a:ea typeface="+mn-ea"/>
                <a:cs typeface="+mn-cs"/>
              </a:rPr>
              <a:t>Which resources are the main points of contact for customer developed application issues?</a:t>
            </a:r>
          </a:p>
          <a:p>
            <a:r>
              <a:rPr lang="en-CA" sz="1200" kern="1200" dirty="0" smtClean="0">
                <a:solidFill>
                  <a:schemeClr val="tx1"/>
                </a:solidFill>
                <a:effectLst/>
                <a:latin typeface="+mn-lt"/>
                <a:ea typeface="+mn-ea"/>
                <a:cs typeface="+mn-cs"/>
              </a:rPr>
              <a:t> </a:t>
            </a:r>
          </a:p>
          <a:p>
            <a:pPr marL="190500" indent="-190500" eaLnBrk="1" hangingPunct="1">
              <a:buFontTx/>
              <a:buNone/>
            </a:pPr>
            <a:r>
              <a:rPr lang="en-US" altLang="en-US" b="1" dirty="0" smtClean="0">
                <a:latin typeface="Albertus (W1)"/>
              </a:rPr>
              <a:t>3.  Analyze Apple using Porter’s Five Forces Model.</a:t>
            </a:r>
            <a:endParaRPr lang="en-US" altLang="en-US" dirty="0" smtClean="0">
              <a:latin typeface="Albertus (W1)"/>
            </a:endParaRPr>
          </a:p>
          <a:p>
            <a:r>
              <a:rPr lang="en-CA" sz="1200" kern="1200" dirty="0" smtClean="0">
                <a:solidFill>
                  <a:schemeClr val="tx1"/>
                </a:solidFill>
                <a:effectLst/>
                <a:latin typeface="+mn-lt"/>
                <a:ea typeface="+mn-ea"/>
                <a:cs typeface="+mn-cs"/>
              </a:rPr>
              <a:t>Apple’s buyer power was low when it first introduced the iPod since it was first to market with the product. Now, there are many competitors to Apple’s iPod and its buyer power is increasing since customers can choose from many different manufacturers of MP3 players. Apple’s supplier power was high and now it is decreasing since buyers have many choices of whom to buy from. Apple can use environmental scanning, or the acquisition and analysis of events and trends in the environment external to an organization, to analyze rivalry. Apple can use environmental scanning to analyze everything from competitor strategies to understanding new and shifting market trends to determining the strategic placement of Apple stores. </a:t>
            </a:r>
            <a:r>
              <a:rPr lang="en-CA" sz="1200" kern="1200" smtClean="0">
                <a:solidFill>
                  <a:schemeClr val="tx1"/>
                </a:solidFill>
                <a:effectLst/>
                <a:latin typeface="+mn-lt"/>
                <a:ea typeface="+mn-ea"/>
                <a:cs typeface="+mn-cs"/>
              </a:rPr>
              <a:t>Without watching its environment and understanding what its competitors are doing and where the market is headed, Apple will have a difficult time setting its strategic direction, as Steve Jobs determined when he thought he had missed the MP3 bandwagon.</a:t>
            </a:r>
            <a:endParaRPr lang="en-CA" sz="1200" kern="1200">
              <a:solidFill>
                <a:schemeClr val="tx1"/>
              </a:solidFill>
              <a:effectLst/>
              <a:latin typeface="+mn-lt"/>
              <a:ea typeface="+mn-ea"/>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7CEBE9C2-B46F-4127-86D7-D98402D39CD9}" type="slidenum">
              <a:rPr lang="en-US" altLang="en-US" smtClean="0"/>
              <a:pPr/>
              <a:t>43</a:t>
            </a:fld>
            <a:endParaRPr lang="en-US" altLang="en-US" smtClean="0"/>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90500" indent="-190500" eaLnBrk="1" hangingPunct="1">
              <a:buFontTx/>
              <a:buNone/>
            </a:pPr>
            <a:r>
              <a:rPr lang="en-US" altLang="en-US" b="1" dirty="0" smtClean="0">
                <a:latin typeface="Albertus (W1)"/>
              </a:rPr>
              <a:t>4.  Which of the three</a:t>
            </a:r>
            <a:r>
              <a:rPr lang="en-US" altLang="en-US" b="1" baseline="0" dirty="0" smtClean="0">
                <a:latin typeface="Albertus (W1)"/>
              </a:rPr>
              <a:t> generic strategies is Apple following?</a:t>
            </a:r>
            <a:endParaRPr lang="en-US" altLang="en-US" dirty="0" smtClean="0">
              <a:latin typeface="Albertus (W1)"/>
            </a:endParaRPr>
          </a:p>
          <a:p>
            <a:pPr marL="423863" lvl="1" indent="-190500" eaLnBrk="1" hangingPunct="1"/>
            <a:r>
              <a:rPr lang="en-US" altLang="en-US" dirty="0" smtClean="0">
                <a:latin typeface="Albertus (W1)"/>
              </a:rPr>
              <a:t>Apple has a focused strategy.</a:t>
            </a:r>
            <a:endParaRPr lang="en-US" altLang="en-US" b="1" dirty="0" smtClean="0">
              <a:latin typeface="Albertus (W1)"/>
            </a:endParaRPr>
          </a:p>
          <a:p>
            <a:pPr marL="190500" indent="-190500" eaLnBrk="1" hangingPunct="1">
              <a:buFontTx/>
              <a:buNone/>
            </a:pPr>
            <a:r>
              <a:rPr lang="en-US" altLang="en-US" b="1" dirty="0" smtClean="0">
                <a:latin typeface="Albertus (W1)"/>
              </a:rPr>
              <a:t>5.  Which of Porter’s five forces did Apple address through its introduction of the iPhone?</a:t>
            </a:r>
            <a:endParaRPr lang="en-US" altLang="en-US" dirty="0" smtClean="0">
              <a:latin typeface="Albertus (W1)"/>
            </a:endParaRPr>
          </a:p>
          <a:p>
            <a:r>
              <a:rPr lang="en-CA" sz="1200" kern="1200" dirty="0" smtClean="0">
                <a:solidFill>
                  <a:schemeClr val="tx1"/>
                </a:solidFill>
                <a:effectLst/>
                <a:latin typeface="+mn-lt"/>
                <a:ea typeface="+mn-ea"/>
                <a:cs typeface="+mn-cs"/>
              </a:rPr>
              <a:t>Apple decreased the power of its buyers and increased its own supplier power by introducing the iPhone. Since the iPhone was the first to market with an internet access, data storage, MP3 player, etc., its buyers had no power and no choice but to purchase the product from Apple. Unfortunately, Apple could not create an entry barrier and soon many other companies began offering integrated cell phones, which increased buyer power and reduced supplier power.</a:t>
            </a:r>
            <a:endParaRPr lang="en-CA" sz="1200" kern="1200" dirty="0">
              <a:solidFill>
                <a:schemeClr val="tx1"/>
              </a:solidFill>
              <a:effectLst/>
              <a:latin typeface="+mn-lt"/>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3440DE4-5D9D-45C8-952C-8866876E9219}" type="slidenum">
              <a:rPr lang="en-US" altLang="en-US" smtClean="0"/>
              <a:pPr eaLnBrk="1" hangingPunct="1"/>
              <a:t>5</a:t>
            </a:fld>
            <a:endParaRPr lang="en-US" alt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900" dirty="0" smtClean="0">
                <a:latin typeface="Albertus (W1)"/>
              </a:rPr>
              <a:t>Why do you think you need to study management information systems?</a:t>
            </a:r>
          </a:p>
          <a:p>
            <a:pPr lvl="1" eaLnBrk="1" hangingPunct="1">
              <a:lnSpc>
                <a:spcPct val="80000"/>
              </a:lnSpc>
            </a:pPr>
            <a:r>
              <a:rPr lang="en-US" altLang="en-US" sz="900" dirty="0" smtClean="0">
                <a:latin typeface="Albertus (W1)"/>
              </a:rPr>
              <a:t>Technology is everywhere in business.</a:t>
            </a:r>
          </a:p>
          <a:p>
            <a:pPr lvl="1" eaLnBrk="1" hangingPunct="1">
              <a:lnSpc>
                <a:spcPct val="80000"/>
              </a:lnSpc>
            </a:pPr>
            <a:r>
              <a:rPr lang="en-US" altLang="en-US" sz="900" dirty="0" smtClean="0">
                <a:latin typeface="Albertus (W1)"/>
              </a:rPr>
              <a:t>Canadian Business, Maclean’s magazine, Fortune, Forbes, BloombergBusinessweek are business journals, not technology magazines, and yet they are filled with technology.</a:t>
            </a:r>
          </a:p>
          <a:p>
            <a:pPr eaLnBrk="1" hangingPunct="1">
              <a:lnSpc>
                <a:spcPct val="80000"/>
              </a:lnSpc>
            </a:pPr>
            <a:endParaRPr lang="en-US" altLang="en-US" sz="900" dirty="0" smtClean="0">
              <a:latin typeface="Albertus (W1)"/>
            </a:endParaRPr>
          </a:p>
          <a:p>
            <a:pPr eaLnBrk="1" hangingPunct="1">
              <a:lnSpc>
                <a:spcPct val="80000"/>
              </a:lnSpc>
            </a:pPr>
            <a:r>
              <a:rPr lang="en-US" altLang="en-US" sz="900" b="1" dirty="0" smtClean="0">
                <a:latin typeface="Albertus (W1)"/>
              </a:rPr>
              <a:t>CLASSROOM EXERCISE</a:t>
            </a:r>
          </a:p>
          <a:p>
            <a:pPr eaLnBrk="1" hangingPunct="1">
              <a:lnSpc>
                <a:spcPct val="80000"/>
              </a:lnSpc>
            </a:pPr>
            <a:r>
              <a:rPr lang="en-US" altLang="en-US" sz="900" b="1" dirty="0" smtClean="0">
                <a:latin typeface="Albertus (W1)"/>
              </a:rPr>
              <a:t>Understanding the Relevance of Technology In Business</a:t>
            </a:r>
            <a:endParaRPr lang="en-US" altLang="en-US" sz="900" dirty="0" smtClean="0">
              <a:latin typeface="Albertus (W1)"/>
            </a:endParaRPr>
          </a:p>
          <a:p>
            <a:pPr eaLnBrk="1" hangingPunct="1">
              <a:lnSpc>
                <a:spcPct val="80000"/>
              </a:lnSpc>
            </a:pPr>
            <a:r>
              <a:rPr lang="en-US" altLang="en-US" sz="900" dirty="0" smtClean="0">
                <a:latin typeface="Albertus (W1)"/>
              </a:rPr>
              <a:t>This exercise clearly demonstrates why anyone involved in business must understand technology.  It can be a real revelation for students who otherwise are not interested in IT.</a:t>
            </a:r>
          </a:p>
          <a:p>
            <a:pPr eaLnBrk="1" hangingPunct="1">
              <a:lnSpc>
                <a:spcPct val="80000"/>
              </a:lnSpc>
            </a:pPr>
            <a:r>
              <a:rPr lang="en-US" altLang="en-US" sz="900" dirty="0" smtClean="0">
                <a:latin typeface="Albertus (W1)"/>
              </a:rPr>
              <a:t>Bring in several copies of </a:t>
            </a:r>
            <a:r>
              <a:rPr lang="en-US" altLang="en-US" sz="900" i="1" dirty="0" smtClean="0">
                <a:latin typeface="Albertus (W1)"/>
              </a:rPr>
              <a:t>Canadian Business, Maclean’s</a:t>
            </a:r>
            <a:r>
              <a:rPr lang="en-US" altLang="en-US" sz="900" dirty="0" smtClean="0">
                <a:latin typeface="Albertus (W1)"/>
              </a:rPr>
              <a:t>, </a:t>
            </a:r>
            <a:r>
              <a:rPr lang="en-US" altLang="en-US" sz="900" i="1" dirty="0" smtClean="0">
                <a:latin typeface="Albertus (W1)"/>
              </a:rPr>
              <a:t>BloombergBusinessweek, Fortune, Fast Company,</a:t>
            </a:r>
            <a:r>
              <a:rPr lang="en-US" altLang="en-US" sz="900" dirty="0" smtClean="0">
                <a:latin typeface="Albertus (W1)"/>
              </a:rPr>
              <a:t> or any popular business magazine.  The magazines  do not have to be current.  Provide a marking tool such as a small set of Post-It Notes.  Ask for a few volunteers and have the students review the magazine and stick a Post-It Note on each technology-related article, advertisement, etc.  When the student has completed this task, the magazine will be covered in Post-it Notes, clearly demonstrating that technology is everywhere in business, even in the popular business magazines such as </a:t>
            </a:r>
            <a:r>
              <a:rPr lang="en-US" altLang="en-US" sz="900" i="1" dirty="0" smtClean="0">
                <a:latin typeface="Albertus (W1)"/>
              </a:rPr>
              <a:t>BusinessWeek</a:t>
            </a:r>
            <a:r>
              <a:rPr lang="en-US" altLang="en-US" sz="900" dirty="0" smtClean="0">
                <a:latin typeface="Albertus (W1)"/>
              </a:rPr>
              <a:t>.</a:t>
            </a:r>
          </a:p>
          <a:p>
            <a:pPr eaLnBrk="1" hangingPunct="1">
              <a:lnSpc>
                <a:spcPct val="80000"/>
              </a:lnSpc>
            </a:pPr>
            <a:r>
              <a:rPr lang="en-US" altLang="en-US" sz="900" dirty="0" smtClean="0">
                <a:latin typeface="Albertus (W1)"/>
              </a:rPr>
              <a:t>If your class is in</a:t>
            </a:r>
            <a:r>
              <a:rPr lang="en-US" altLang="en-US" sz="900" baseline="0" dirty="0" smtClean="0">
                <a:latin typeface="Albertus (W1)"/>
              </a:rPr>
              <a:t> a computer lab or if students bring laptops into class, assign magazine websites to different students. Add an element of competition by rewarding the first few students who find 5 business articles that include technology (or even 5 headlines). Get students to talk about how the key business message in the article and how technology is an essential feature in it.</a:t>
            </a:r>
            <a:endParaRPr lang="en-US" altLang="en-US" sz="900" dirty="0" smtClean="0">
              <a:latin typeface="Albertus (W1)"/>
            </a:endParaRPr>
          </a:p>
          <a:p>
            <a:pPr eaLnBrk="1" hangingPunct="1">
              <a:lnSpc>
                <a:spcPct val="80000"/>
              </a:lnSpc>
            </a:pPr>
            <a:r>
              <a:rPr lang="en-US" altLang="en-US" sz="900" dirty="0" smtClean="0">
                <a:latin typeface="Albertus (W1)"/>
              </a:rPr>
              <a:t>Be sure to reinforce that these are business magazines, not technology magazines.  Yet they are completely filled with technology – which is clearly demonstrated by the Post-It Notes.  How can any business student today possibly argue that they do not need to know or understand technology when faced with a magazine, such as </a:t>
            </a:r>
            <a:r>
              <a:rPr lang="en-US" altLang="en-US" sz="900" i="1" dirty="0" smtClean="0">
                <a:latin typeface="Albertus (W1)"/>
              </a:rPr>
              <a:t>BusinessWeek</a:t>
            </a:r>
            <a:r>
              <a:rPr lang="en-US" altLang="en-US" sz="900" dirty="0" smtClean="0">
                <a:latin typeface="Albertus (W1)"/>
              </a:rPr>
              <a:t>, that is filled with technology?  Read a few of the articles or advertisements.  Ask how many of your students are familiar with Siebel, Oracle, or PeopleSoft and can articulate what they can do for a company?  </a:t>
            </a:r>
          </a:p>
          <a:p>
            <a:pPr eaLnBrk="1" hangingPunct="1">
              <a:lnSpc>
                <a:spcPct val="80000"/>
              </a:lnSpc>
            </a:pPr>
            <a:r>
              <a:rPr lang="en-US" altLang="en-US" sz="900" dirty="0" smtClean="0">
                <a:latin typeface="Albertus (W1)"/>
              </a:rPr>
              <a:t>The goal of this course is to help your students understand the business side of technology.  Being able to understand all of the technology articles in </a:t>
            </a:r>
            <a:r>
              <a:rPr lang="en-US" altLang="en-US" sz="900" i="1" dirty="0" smtClean="0">
                <a:latin typeface="Albertus (W1)"/>
              </a:rPr>
              <a:t>BusinessWeek</a:t>
            </a:r>
            <a:r>
              <a:rPr lang="en-US" altLang="en-US" sz="900" dirty="0" smtClean="0">
                <a:latin typeface="Albertus (W1)"/>
              </a:rPr>
              <a:t> is one of the benefits your students will receive upon completion of the course.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latin typeface="Albertus (W1)"/>
              </a:rPr>
              <a:t>This is an excellent opportunity to discuss each business area and ensure your students have a solid understanding of business in general:</a:t>
            </a:r>
          </a:p>
          <a:p>
            <a:pPr lvl="1" eaLnBrk="1" hangingPunct="1"/>
            <a:r>
              <a:rPr lang="en-US" altLang="en-US" b="1" dirty="0" smtClean="0">
                <a:latin typeface="Albertus (W1)"/>
              </a:rPr>
              <a:t>Accounting</a:t>
            </a:r>
            <a:r>
              <a:rPr lang="en-US" altLang="en-US" dirty="0" smtClean="0">
                <a:latin typeface="Albertus (W1)"/>
              </a:rPr>
              <a:t> provides quantitative information about the finances of the business including recording, measuring, and describing financial information</a:t>
            </a:r>
            <a:endParaRPr lang="en-US" altLang="en-US" b="1" dirty="0" smtClean="0">
              <a:latin typeface="Albertus (W1)"/>
            </a:endParaRPr>
          </a:p>
          <a:p>
            <a:pPr lvl="1" eaLnBrk="1" hangingPunct="1"/>
            <a:r>
              <a:rPr lang="en-US" altLang="en-US" b="1" dirty="0" smtClean="0">
                <a:latin typeface="Albertus (W1)"/>
              </a:rPr>
              <a:t>Finance</a:t>
            </a:r>
            <a:r>
              <a:rPr lang="en-US" altLang="en-US" dirty="0" smtClean="0">
                <a:latin typeface="Albertus (W1)"/>
              </a:rPr>
              <a:t> deals with the strategic financial issues associated with increasing the value of the business, while observing applicable laws and social responsibilities</a:t>
            </a:r>
            <a:endParaRPr lang="en-US" altLang="en-US" b="1" dirty="0" smtClean="0">
              <a:latin typeface="Albertus (W1)"/>
            </a:endParaRPr>
          </a:p>
          <a:p>
            <a:pPr lvl="1" eaLnBrk="1" hangingPunct="1"/>
            <a:r>
              <a:rPr lang="en-US" altLang="en-US" b="1" dirty="0" smtClean="0">
                <a:latin typeface="Albertus (W1)"/>
              </a:rPr>
              <a:t>Human</a:t>
            </a:r>
            <a:r>
              <a:rPr lang="en-US" altLang="en-US" dirty="0" smtClean="0">
                <a:latin typeface="Albertus (W1)"/>
              </a:rPr>
              <a:t> </a:t>
            </a:r>
            <a:r>
              <a:rPr lang="en-US" altLang="en-US" b="1" dirty="0" smtClean="0">
                <a:latin typeface="Albertus (W1)"/>
              </a:rPr>
              <a:t>resources</a:t>
            </a:r>
            <a:r>
              <a:rPr lang="en-US" altLang="en-US" dirty="0" smtClean="0">
                <a:latin typeface="Albertus (W1)"/>
              </a:rPr>
              <a:t> includes the policies, plans, and procedures for the effective management of employees (human resources)</a:t>
            </a:r>
            <a:endParaRPr lang="en-US" altLang="en-US" b="1" dirty="0" smtClean="0">
              <a:latin typeface="Albertus (W1)"/>
            </a:endParaRPr>
          </a:p>
          <a:p>
            <a:pPr lvl="1" eaLnBrk="1" hangingPunct="1"/>
            <a:r>
              <a:rPr lang="en-US" altLang="en-US" b="1" dirty="0" smtClean="0">
                <a:latin typeface="Albertus (W1)"/>
              </a:rPr>
              <a:t>Sales</a:t>
            </a:r>
            <a:r>
              <a:rPr lang="en-US" altLang="en-US" dirty="0" smtClean="0">
                <a:latin typeface="Albertus (W1)"/>
              </a:rPr>
              <a:t> is the function of selling a good or service and focuses on increasing customer sales, which increases company revenues</a:t>
            </a:r>
            <a:endParaRPr lang="en-US" altLang="en-US" b="1" dirty="0" smtClean="0">
              <a:latin typeface="Albertus (W1)"/>
            </a:endParaRPr>
          </a:p>
          <a:p>
            <a:pPr lvl="1" eaLnBrk="1" hangingPunct="1"/>
            <a:r>
              <a:rPr lang="en-US" altLang="en-US" b="1" dirty="0" smtClean="0">
                <a:latin typeface="Albertus (W1)"/>
              </a:rPr>
              <a:t>Marketing</a:t>
            </a:r>
            <a:r>
              <a:rPr lang="en-US" altLang="en-US" dirty="0" smtClean="0">
                <a:latin typeface="Albertus (W1)"/>
              </a:rPr>
              <a:t> is the process associated with promoting the sale of goods or services. The marketing department supports the sales department by creating promotions that help sell the company’s products</a:t>
            </a:r>
            <a:endParaRPr lang="en-US" altLang="en-US" b="1" dirty="0" smtClean="0">
              <a:latin typeface="Albertus (W1)"/>
            </a:endParaRPr>
          </a:p>
          <a:p>
            <a:pPr lvl="1" eaLnBrk="1" hangingPunct="1"/>
            <a:r>
              <a:rPr lang="en-US" altLang="en-US" b="1" dirty="0" smtClean="0">
                <a:latin typeface="Albertus (W1)"/>
              </a:rPr>
              <a:t>Operations</a:t>
            </a:r>
            <a:r>
              <a:rPr lang="en-US" altLang="en-US" dirty="0" smtClean="0">
                <a:latin typeface="Albertus (W1)"/>
              </a:rPr>
              <a:t> </a:t>
            </a:r>
            <a:r>
              <a:rPr lang="en-US" altLang="en-US" b="1" dirty="0" smtClean="0">
                <a:latin typeface="Albertus (W1)"/>
              </a:rPr>
              <a:t>management</a:t>
            </a:r>
            <a:r>
              <a:rPr lang="en-US" altLang="en-US" dirty="0" smtClean="0">
                <a:latin typeface="Albertus (W1)"/>
              </a:rPr>
              <a:t> (also called production management ) includes the methods, tasks, and techniques organizations use to produce goods and services. Transportation (also called logistics) is part of operations management.</a:t>
            </a:r>
            <a:endParaRPr lang="en-US" altLang="en-US" b="1" dirty="0" smtClean="0">
              <a:latin typeface="Albertus (W1)"/>
            </a:endParaRPr>
          </a:p>
          <a:p>
            <a:pPr lvl="1" eaLnBrk="1" hangingPunct="1"/>
            <a:r>
              <a:rPr lang="en-US" altLang="en-US" b="1" dirty="0" smtClean="0">
                <a:latin typeface="Albertus (W1)"/>
              </a:rPr>
              <a:t>Management information systems (MIS)</a:t>
            </a:r>
            <a:r>
              <a:rPr lang="en-US" altLang="en-US" dirty="0" smtClean="0">
                <a:latin typeface="Albertus (W1)"/>
              </a:rPr>
              <a:t> is the function that plans for, develops, implements, and maintains IS hardware, software, and the portfolio of applications that people use to support the goals of an organization</a:t>
            </a:r>
          </a:p>
        </p:txBody>
      </p:sp>
      <p:sp>
        <p:nvSpPr>
          <p:cNvPr id="4" name="Slide Number Placeholder 3"/>
          <p:cNvSpPr>
            <a:spLocks noGrp="1"/>
          </p:cNvSpPr>
          <p:nvPr>
            <p:ph type="sldNum" sz="quarter" idx="10"/>
          </p:nvPr>
        </p:nvSpPr>
        <p:spPr/>
        <p:txBody>
          <a:bodyPr/>
          <a:lstStyle/>
          <a:p>
            <a:fld id="{077994C2-E0EF-4E00-BAB4-65C48452C932}" type="slidenum">
              <a:rPr lang="en-CA" smtClean="0"/>
              <a:pPr/>
              <a:t>6</a:t>
            </a:fld>
            <a:endParaRPr lang="en-CA"/>
          </a:p>
        </p:txBody>
      </p:sp>
    </p:spTree>
    <p:extLst>
      <p:ext uri="{BB962C8B-B14F-4D97-AF65-F5344CB8AC3E}">
        <p14:creationId xmlns="" xmlns:p14="http://schemas.microsoft.com/office/powerpoint/2010/main" val="596941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0E208395-A2A6-43CC-A6BA-405C1FDECB1F}" type="slidenum">
              <a:rPr lang="en-US" altLang="en-US" smtClean="0"/>
              <a:pPr/>
              <a:t>7</a:t>
            </a:fld>
            <a:endParaRPr lang="en-US" altLang="en-US" smtClean="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90500" indent="-190500" eaLnBrk="1" hangingPunct="1"/>
            <a:r>
              <a:rPr lang="en-US" altLang="en-US" dirty="0" smtClean="0">
                <a:latin typeface="Albertus (W1)"/>
              </a:rPr>
              <a:t>Each functional area undertakes a specific core business function</a:t>
            </a:r>
          </a:p>
          <a:p>
            <a:pPr marL="423863" lvl="1" indent="-190500" eaLnBrk="1" hangingPunct="1"/>
            <a:r>
              <a:rPr lang="en-US" altLang="en-US" b="1" dirty="0" smtClean="0">
                <a:latin typeface="Albertus (W1)"/>
              </a:rPr>
              <a:t>Sales and Marketing</a:t>
            </a:r>
            <a:r>
              <a:rPr lang="en-US" altLang="en-US" dirty="0" smtClean="0">
                <a:latin typeface="Albertus (W1)"/>
              </a:rPr>
              <a:t> – forecasting, segmentation, advertising, promotions</a:t>
            </a:r>
          </a:p>
          <a:p>
            <a:pPr marL="423863" lvl="1" indent="-190500" eaLnBrk="1" hangingPunct="1"/>
            <a:r>
              <a:rPr lang="en-US" altLang="en-US" b="1" dirty="0" smtClean="0">
                <a:latin typeface="Albertus (W1)"/>
              </a:rPr>
              <a:t>Operations and Logistics</a:t>
            </a:r>
            <a:r>
              <a:rPr lang="en-US" altLang="en-US" dirty="0" smtClean="0">
                <a:latin typeface="Albertus (W1)"/>
              </a:rPr>
              <a:t> – purchasing, supplying, receiving, transportation</a:t>
            </a:r>
          </a:p>
          <a:p>
            <a:pPr marL="423863" lvl="1" indent="-190500" eaLnBrk="1" hangingPunct="1"/>
            <a:r>
              <a:rPr lang="en-US" altLang="en-US" b="1" dirty="0" smtClean="0">
                <a:latin typeface="Albertus (W1)"/>
              </a:rPr>
              <a:t>Accounting and finance </a:t>
            </a:r>
            <a:r>
              <a:rPr lang="en-US" altLang="en-US" dirty="0" smtClean="0">
                <a:latin typeface="Albertus (W1)"/>
              </a:rPr>
              <a:t>– accounting, planning, budgeting, tax, costs</a:t>
            </a:r>
          </a:p>
          <a:p>
            <a:pPr marL="423863" lvl="1" indent="-190500" eaLnBrk="1" hangingPunct="1"/>
            <a:r>
              <a:rPr lang="en-US" altLang="en-US" b="1" dirty="0" smtClean="0">
                <a:latin typeface="Albertus (W1)"/>
              </a:rPr>
              <a:t>Human resources</a:t>
            </a:r>
            <a:r>
              <a:rPr lang="en-US" altLang="en-US" dirty="0" smtClean="0">
                <a:latin typeface="Albertus (W1)"/>
              </a:rPr>
              <a:t> – hiring, training, benefits, and payroll</a:t>
            </a:r>
          </a:p>
          <a:p>
            <a:pPr marL="190500" indent="-190500" eaLnBrk="1" hangingPunct="1"/>
            <a:r>
              <a:rPr lang="en-US" altLang="en-US" dirty="0" smtClean="0">
                <a:latin typeface="Albertus (W1)"/>
              </a:rPr>
              <a:t>Functional areas</a:t>
            </a:r>
            <a:r>
              <a:rPr lang="en-US" altLang="en-US" baseline="0" dirty="0" smtClean="0">
                <a:latin typeface="Albertus (W1)"/>
              </a:rPr>
              <a:t> </a:t>
            </a:r>
            <a:r>
              <a:rPr lang="en-US" altLang="en-US" dirty="0" smtClean="0">
                <a:latin typeface="Albertus (W1)"/>
              </a:rPr>
              <a:t>are </a:t>
            </a:r>
            <a:r>
              <a:rPr lang="en-US" altLang="en-US" b="1" i="1" dirty="0" smtClean="0">
                <a:latin typeface="Albertus (W1)"/>
              </a:rPr>
              <a:t>interdependent</a:t>
            </a:r>
          </a:p>
          <a:p>
            <a:pPr marL="190500" indent="-190500" eaLnBrk="1" hangingPunct="1"/>
            <a:r>
              <a:rPr lang="en-US" altLang="en-US" dirty="0" smtClean="0">
                <a:latin typeface="Albertus (W1)"/>
              </a:rPr>
              <a:t>Why are functional areas interdependent?</a:t>
            </a:r>
          </a:p>
          <a:p>
            <a:pPr marL="423863" lvl="1" indent="-190500" eaLnBrk="1" hangingPunct="1"/>
            <a:r>
              <a:rPr lang="en-US" altLang="en-US" dirty="0" smtClean="0">
                <a:latin typeface="Albertus (W1)"/>
              </a:rPr>
              <a:t>Departments cannot operate in isolation; they require information from around the organization to operate</a:t>
            </a:r>
          </a:p>
          <a:p>
            <a:pPr marL="190500" indent="-190500" eaLnBrk="1" hangingPunct="1"/>
            <a:r>
              <a:rPr lang="en-US" altLang="en-US" dirty="0" smtClean="0">
                <a:latin typeface="Albertus (W1)"/>
              </a:rPr>
              <a:t>Ask students</a:t>
            </a:r>
            <a:r>
              <a:rPr lang="en-US" altLang="en-US" baseline="0" dirty="0" smtClean="0">
                <a:latin typeface="Albertus (W1)"/>
              </a:rPr>
              <a:t> what information is being exchanged by marketing with each of the other functional areas pictured above. </a:t>
            </a:r>
            <a:endParaRPr lang="en-US" altLang="en-US" dirty="0" smtClean="0">
              <a:latin typeface="Albertus (W1)"/>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562642AE-02D9-4BA1-9813-FFB3309640E5}" type="slidenum">
              <a:rPr lang="en-US" altLang="en-US" smtClean="0"/>
              <a:pPr/>
              <a:t>8</a:t>
            </a:fld>
            <a:endParaRPr lang="en-US" altLang="en-US"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lbertus (W1)"/>
              </a:rPr>
              <a:t>IS does not</a:t>
            </a:r>
            <a:r>
              <a:rPr lang="en-US" altLang="en-US" baseline="0" dirty="0" smtClean="0">
                <a:latin typeface="Albertus (W1)"/>
              </a:rPr>
              <a:t> </a:t>
            </a:r>
            <a:r>
              <a:rPr lang="en-US" altLang="en-US" i="1" dirty="0" smtClean="0">
                <a:latin typeface="Albertus (W1)"/>
              </a:rPr>
              <a:t>represent</a:t>
            </a:r>
            <a:r>
              <a:rPr lang="en-US" altLang="en-US" dirty="0" smtClean="0">
                <a:latin typeface="Albertus (W1)"/>
              </a:rPr>
              <a:t> business success and innovation, it is an </a:t>
            </a:r>
            <a:r>
              <a:rPr lang="en-US" altLang="en-US" i="1" dirty="0" smtClean="0">
                <a:latin typeface="Albertus (W1)"/>
              </a:rPr>
              <a:t>enabler</a:t>
            </a:r>
            <a:r>
              <a:rPr lang="en-US" altLang="en-US" dirty="0" smtClean="0">
                <a:latin typeface="Albertus (W1)"/>
              </a:rPr>
              <a:t> of business success and innovation</a:t>
            </a:r>
          </a:p>
          <a:p>
            <a:pPr eaLnBrk="1" hangingPunct="1"/>
            <a:r>
              <a:rPr lang="en-US" altLang="en-US" dirty="0" smtClean="0">
                <a:latin typeface="Albertus (W1)"/>
              </a:rPr>
              <a:t>PeopleSoft</a:t>
            </a:r>
            <a:r>
              <a:rPr lang="en-US" altLang="en-US" baseline="0" dirty="0" smtClean="0">
                <a:latin typeface="Albertus (W1)"/>
              </a:rPr>
              <a:t> and SAP are large integrated information systems. Have students go to the web sites of these companies and access business cases. Have the students identify what the goal was of each of the projects PeopleSoft or SAP have described in the case. It will be a business goal. What efficiency did the IS system provide? What was the competitive result?</a:t>
            </a:r>
            <a:endParaRPr lang="en-US" altLang="en-US" dirty="0" smtClean="0">
              <a:latin typeface="Albertus (W1)"/>
            </a:endParaRPr>
          </a:p>
          <a:p>
            <a:pPr eaLnBrk="1" hangingPunct="1"/>
            <a:r>
              <a:rPr lang="en-US" altLang="en-US" dirty="0" smtClean="0">
                <a:latin typeface="Albertus (W1)"/>
              </a:rPr>
              <a:t>Will spending large amounts of money on IS guarantee automatic success?</a:t>
            </a:r>
          </a:p>
          <a:p>
            <a:pPr lvl="1" eaLnBrk="1" hangingPunct="1"/>
            <a:r>
              <a:rPr lang="en-US" altLang="en-US" dirty="0" smtClean="0">
                <a:latin typeface="Albertus (W1)"/>
              </a:rPr>
              <a:t>Spending large amounts of money on IS will not guarantee an organization automatic success</a:t>
            </a:r>
          </a:p>
          <a:p>
            <a:pPr lvl="1" eaLnBrk="1" hangingPunct="1"/>
            <a:r>
              <a:rPr lang="en-US" altLang="en-US" dirty="0" smtClean="0">
                <a:latin typeface="Albertus (W1)"/>
              </a:rPr>
              <a:t>To be successful, organizations need to allocate resources on the right types of IS that correctly support their business operations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latin typeface="Albertus (W1)"/>
              </a:rPr>
              <a:t>Ask students to consider what</a:t>
            </a:r>
            <a:r>
              <a:rPr lang="en-US" altLang="en-US" baseline="0" dirty="0" smtClean="0">
                <a:latin typeface="Albertus (W1)"/>
              </a:rPr>
              <a:t> is the relationship between IT spending and business success. </a:t>
            </a:r>
            <a:r>
              <a:rPr lang="en-US" altLang="en-US" dirty="0" smtClean="0">
                <a:latin typeface="Albertus (W1)"/>
              </a:rPr>
              <a:t>Will spending large amounts of money on IT guarantee automatic success?</a:t>
            </a:r>
          </a:p>
          <a:p>
            <a:pPr eaLnBrk="1" hangingPunct="1"/>
            <a:r>
              <a:rPr lang="en-US" altLang="en-US" dirty="0" smtClean="0">
                <a:latin typeface="Albertus (W1)"/>
              </a:rPr>
              <a:t>Will</a:t>
            </a:r>
            <a:r>
              <a:rPr lang="en-US" altLang="en-US" baseline="0" dirty="0" smtClean="0">
                <a:latin typeface="Albertus (W1)"/>
              </a:rPr>
              <a:t> avoiding spending money on IT improve the company’s bottom line?</a:t>
            </a:r>
          </a:p>
          <a:p>
            <a:pPr eaLnBrk="1" hangingPunct="1"/>
            <a:r>
              <a:rPr lang="en-US" altLang="en-US" baseline="0" dirty="0" smtClean="0">
                <a:latin typeface="Albertus (W1)"/>
              </a:rPr>
              <a:t>What are some factors that impact on IT spending?</a:t>
            </a:r>
          </a:p>
          <a:p>
            <a:pPr eaLnBrk="1" hangingPunct="1"/>
            <a:r>
              <a:rPr lang="en-US" altLang="en-US" i="1" baseline="0" dirty="0" smtClean="0">
                <a:latin typeface="Albertus (W1)"/>
              </a:rPr>
              <a:t>Answers may include: </a:t>
            </a:r>
          </a:p>
          <a:p>
            <a:pPr eaLnBrk="1" hangingPunct="1"/>
            <a:r>
              <a:rPr lang="en-US" altLang="en-US" i="1" baseline="0" dirty="0" smtClean="0">
                <a:latin typeface="Albertus (W1)"/>
              </a:rPr>
              <a:t>Cost versus benefit.</a:t>
            </a:r>
          </a:p>
          <a:p>
            <a:pPr eaLnBrk="1" hangingPunct="1"/>
            <a:r>
              <a:rPr lang="en-US" altLang="en-US" i="1" baseline="0" dirty="0" smtClean="0">
                <a:latin typeface="Albertus (W1)"/>
              </a:rPr>
              <a:t>Are company objects consistent with large investment in IT? For example, Ford Motor company has a heavy investment in IT but a day care center might have less.</a:t>
            </a:r>
          </a:p>
          <a:p>
            <a:pPr eaLnBrk="1" hangingPunct="1"/>
            <a:r>
              <a:rPr lang="en-US" altLang="en-US" i="1" baseline="0" dirty="0" smtClean="0">
                <a:latin typeface="Albertus (W1)"/>
              </a:rPr>
              <a:t>Amount competitors are investing.</a:t>
            </a:r>
          </a:p>
          <a:p>
            <a:pPr eaLnBrk="1" hangingPunct="1"/>
            <a:endParaRPr lang="en-US" altLang="en-US" i="1" dirty="0" smtClean="0">
              <a:latin typeface="Albertus (W1)"/>
            </a:endParaRPr>
          </a:p>
        </p:txBody>
      </p:sp>
      <p:sp>
        <p:nvSpPr>
          <p:cNvPr id="4" name="Slide Number Placeholder 3"/>
          <p:cNvSpPr>
            <a:spLocks noGrp="1"/>
          </p:cNvSpPr>
          <p:nvPr>
            <p:ph type="sldNum" sz="quarter" idx="10"/>
          </p:nvPr>
        </p:nvSpPr>
        <p:spPr/>
        <p:txBody>
          <a:bodyPr/>
          <a:lstStyle/>
          <a:p>
            <a:fld id="{077994C2-E0EF-4E00-BAB4-65C48452C932}" type="slidenum">
              <a:rPr lang="en-CA" smtClean="0"/>
              <a:pPr/>
              <a:t>9</a:t>
            </a:fld>
            <a:endParaRPr lang="en-CA"/>
          </a:p>
        </p:txBody>
      </p:sp>
    </p:spTree>
    <p:extLst>
      <p:ext uri="{BB962C8B-B14F-4D97-AF65-F5344CB8AC3E}">
        <p14:creationId xmlns="" xmlns:p14="http://schemas.microsoft.com/office/powerpoint/2010/main" val="24437195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8CA0B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23929" y="1237488"/>
            <a:ext cx="5220071" cy="1470025"/>
          </a:xfrm>
        </p:spPr>
        <p:txBody>
          <a:bodyPr>
            <a:noAutofit/>
          </a:bodyPr>
          <a:lstStyle>
            <a:lvl1pPr>
              <a:defRPr sz="4800" b="1" cap="none" spc="0">
                <a:ln w="18000">
                  <a:solidFill>
                    <a:srgbClr val="002060"/>
                  </a:solidFill>
                  <a:prstDash val="solid"/>
                  <a:miter lim="800000"/>
                </a:ln>
                <a:solidFill>
                  <a:schemeClr val="bg1"/>
                </a:solidFill>
                <a:effectLst>
                  <a:outerShdw blurRad="25500" dist="23000" dir="7020000" algn="tl">
                    <a:srgbClr val="000000">
                      <a:alpha val="50000"/>
                    </a:srgbClr>
                  </a:outerShdw>
                </a:effectLst>
              </a:defRPr>
            </a:lvl1pPr>
          </a:lstStyle>
          <a:p>
            <a:r>
              <a:rPr lang="en-US" smtClean="0"/>
              <a:t>Click to edit Master title style</a:t>
            </a:r>
            <a:endParaRPr lang="en-CA" dirty="0"/>
          </a:p>
        </p:txBody>
      </p:sp>
      <p:sp>
        <p:nvSpPr>
          <p:cNvPr id="3" name="Subtitle 2"/>
          <p:cNvSpPr>
            <a:spLocks noGrp="1"/>
          </p:cNvSpPr>
          <p:nvPr>
            <p:ph type="subTitle" idx="1"/>
          </p:nvPr>
        </p:nvSpPr>
        <p:spPr>
          <a:xfrm>
            <a:off x="3902043" y="3685760"/>
            <a:ext cx="5220071" cy="1752600"/>
          </a:xfrm>
        </p:spPr>
        <p:txBody>
          <a:bodyPr/>
          <a:lstStyle>
            <a:lvl1pPr marL="0" indent="0" algn="ctr">
              <a:buNone/>
              <a:defRPr>
                <a:solidFill>
                  <a:srgbClr val="080808"/>
                </a:solidFill>
                <a:latin typeface="Arial Rounded MT Bold" panose="020F07040305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dirty="0"/>
          </a:p>
        </p:txBody>
      </p:sp>
      <p:pic>
        <p:nvPicPr>
          <p:cNvPr id="7" name="Picture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 y="738193"/>
            <a:ext cx="3923928" cy="5062310"/>
          </a:xfrm>
          <a:prstGeom prst="rect">
            <a:avLst/>
          </a:prstGeom>
        </p:spPr>
      </p:pic>
      <p:sp>
        <p:nvSpPr>
          <p:cNvPr id="8" name="Rectangle 7"/>
          <p:cNvSpPr/>
          <p:nvPr userDrawn="1"/>
        </p:nvSpPr>
        <p:spPr>
          <a:xfrm>
            <a:off x="0" y="301384"/>
            <a:ext cx="3923929" cy="43680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userDrawn="1"/>
        </p:nvSpPr>
        <p:spPr>
          <a:xfrm>
            <a:off x="-1" y="5800503"/>
            <a:ext cx="9144001" cy="436809"/>
          </a:xfrm>
          <a:prstGeom prst="rect">
            <a:avLst/>
          </a:prstGeom>
          <a:solidFill>
            <a:srgbClr val="65E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p:cNvSpPr txBox="1"/>
          <p:nvPr userDrawn="1"/>
        </p:nvSpPr>
        <p:spPr>
          <a:xfrm>
            <a:off x="179512" y="6453336"/>
            <a:ext cx="2232248" cy="276999"/>
          </a:xfrm>
          <a:prstGeom prst="rect">
            <a:avLst/>
          </a:prstGeom>
          <a:noFill/>
        </p:spPr>
        <p:txBody>
          <a:bodyPr wrap="square" rtlCol="0">
            <a:spAutoFit/>
          </a:bodyPr>
          <a:lstStyle/>
          <a:p>
            <a:r>
              <a:rPr lang="en-US" sz="1200" b="1" i="1" dirty="0" smtClean="0">
                <a:solidFill>
                  <a:srgbClr val="080808"/>
                </a:solidFill>
                <a:latin typeface="Century Schoolbook" panose="02040604050505020304" pitchFamily="18" charset="0"/>
              </a:rPr>
              <a:t>McGraw-Hill-Ryerson</a:t>
            </a:r>
            <a:endParaRPr lang="en-CA" sz="1200" b="1" i="1" dirty="0">
              <a:solidFill>
                <a:srgbClr val="080808"/>
              </a:solidFill>
              <a:latin typeface="Century Schoolbook" panose="02040604050505020304" pitchFamily="18" charset="0"/>
            </a:endParaRPr>
          </a:p>
        </p:txBody>
      </p:sp>
      <p:sp>
        <p:nvSpPr>
          <p:cNvPr id="13" name="TextBox 12"/>
          <p:cNvSpPr txBox="1"/>
          <p:nvPr userDrawn="1"/>
        </p:nvSpPr>
        <p:spPr>
          <a:xfrm>
            <a:off x="3923929" y="6453336"/>
            <a:ext cx="5040559" cy="276999"/>
          </a:xfrm>
          <a:prstGeom prst="rect">
            <a:avLst/>
          </a:prstGeom>
          <a:noFill/>
        </p:spPr>
        <p:txBody>
          <a:bodyPr wrap="square" rtlCol="0">
            <a:spAutoFit/>
          </a:bodyPr>
          <a:lstStyle/>
          <a:p>
            <a:r>
              <a:rPr lang="en-CA" sz="1200" b="1" i="1" dirty="0" smtClean="0">
                <a:solidFill>
                  <a:srgbClr val="080808"/>
                </a:solidFill>
                <a:latin typeface="Century Schoolbook" panose="02040604050505020304" pitchFamily="18" charset="0"/>
              </a:rPr>
              <a:t>©2015 The McGraw-Hill Companies, All Rights Reserved</a:t>
            </a:r>
            <a:endParaRPr lang="en-CA" sz="1200" b="1" i="1" dirty="0">
              <a:solidFill>
                <a:srgbClr val="080808"/>
              </a:solidFill>
              <a:latin typeface="Century Schoolbook" panose="02040604050505020304" pitchFamily="18" charset="0"/>
            </a:endParaRPr>
          </a:p>
        </p:txBody>
      </p:sp>
    </p:spTree>
    <p:extLst>
      <p:ext uri="{BB962C8B-B14F-4D97-AF65-F5344CB8AC3E}">
        <p14:creationId xmlns="" xmlns:p14="http://schemas.microsoft.com/office/powerpoint/2010/main" val="2385559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95C1AB-5520-4528-A12C-C34D2DADC4FE}" type="datetimeFigureOut">
              <a:rPr lang="en-CA" smtClean="0"/>
              <a:pPr/>
              <a:t>14/08/2015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20267D2-12B6-4E26-9458-736AB65DB4EF}" type="slidenum">
              <a:rPr lang="en-CA" smtClean="0"/>
              <a:pPr/>
              <a:t>‹#›</a:t>
            </a:fld>
            <a:endParaRPr lang="en-CA"/>
          </a:p>
        </p:txBody>
      </p:sp>
    </p:spTree>
    <p:extLst>
      <p:ext uri="{BB962C8B-B14F-4D97-AF65-F5344CB8AC3E}">
        <p14:creationId xmlns="" xmlns:p14="http://schemas.microsoft.com/office/powerpoint/2010/main" val="3622884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195C1AB-5520-4528-A12C-C34D2DADC4FE}" type="datetimeFigureOut">
              <a:rPr lang="en-CA" smtClean="0"/>
              <a:pPr/>
              <a:t>14/08/2015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20267D2-12B6-4E26-9458-736AB65DB4EF}" type="slidenum">
              <a:rPr lang="en-CA" smtClean="0"/>
              <a:pPr/>
              <a:t>‹#›</a:t>
            </a:fld>
            <a:endParaRPr lang="en-CA"/>
          </a:p>
        </p:txBody>
      </p:sp>
    </p:spTree>
    <p:extLst>
      <p:ext uri="{BB962C8B-B14F-4D97-AF65-F5344CB8AC3E}">
        <p14:creationId xmlns="" xmlns:p14="http://schemas.microsoft.com/office/powerpoint/2010/main" val="1046881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195C1AB-5520-4528-A12C-C34D2DADC4FE}" type="datetimeFigureOut">
              <a:rPr lang="en-CA" smtClean="0"/>
              <a:pPr/>
              <a:t>14/08/2015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20267D2-12B6-4E26-9458-736AB65DB4EF}" type="slidenum">
              <a:rPr lang="en-CA" smtClean="0"/>
              <a:pPr/>
              <a:t>‹#›</a:t>
            </a:fld>
            <a:endParaRPr lang="en-CA"/>
          </a:p>
        </p:txBody>
      </p:sp>
    </p:spTree>
    <p:extLst>
      <p:ext uri="{BB962C8B-B14F-4D97-AF65-F5344CB8AC3E}">
        <p14:creationId xmlns="" xmlns:p14="http://schemas.microsoft.com/office/powerpoint/2010/main" val="3890469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71000">
              <a:srgbClr val="C2DAE8"/>
            </a:gs>
            <a:gs pos="40000">
              <a:srgbClr val="CCD5DE"/>
            </a:gs>
            <a:gs pos="97000">
              <a:schemeClr val="accent3">
                <a:lumMod val="20000"/>
                <a:lumOff val="80000"/>
              </a:schemeClr>
            </a:gs>
            <a:gs pos="88000">
              <a:srgbClr val="CAFAE9"/>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17240" y="1700808"/>
            <a:ext cx="8219256" cy="4525963"/>
          </a:xfrm>
        </p:spPr>
        <p:txBody>
          <a:bodyPr/>
          <a:lstStyle>
            <a:lvl1pPr>
              <a:defRPr sz="2800" b="0">
                <a:solidFill>
                  <a:srgbClr val="080808"/>
                </a:solidFill>
              </a:defRPr>
            </a:lvl1pPr>
            <a:lvl2pPr>
              <a:defRPr sz="2600" b="0">
                <a:solidFill>
                  <a:srgbClr val="080808"/>
                </a:solidFill>
              </a:defRPr>
            </a:lvl2pPr>
            <a:lvl3pPr>
              <a:defRPr b="0">
                <a:solidFill>
                  <a:srgbClr val="080808"/>
                </a:solidFill>
              </a:defRPr>
            </a:lvl3pPr>
            <a:lvl4pPr>
              <a:defRPr b="0">
                <a:solidFill>
                  <a:srgbClr val="080808"/>
                </a:solidFill>
              </a:defRPr>
            </a:lvl4pPr>
            <a:lvl5pPr>
              <a:defRPr b="0">
                <a:solidFill>
                  <a:srgbClr val="080808"/>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2" name="Title 1"/>
          <p:cNvSpPr>
            <a:spLocks noGrp="1"/>
          </p:cNvSpPr>
          <p:nvPr>
            <p:ph type="title"/>
          </p:nvPr>
        </p:nvSpPr>
        <p:spPr>
          <a:xfrm>
            <a:off x="1979999" y="460375"/>
            <a:ext cx="6477801" cy="1143000"/>
          </a:xfrm>
        </p:spPr>
        <p:txBody>
          <a:bodyPr>
            <a:normAutofit/>
          </a:bodyPr>
          <a:lstStyle>
            <a:lvl1pPr>
              <a:defRPr sz="3600" b="1">
                <a:solidFill>
                  <a:schemeClr val="bg1"/>
                </a:solidFill>
              </a:defRPr>
            </a:lvl1pPr>
          </a:lstStyle>
          <a:p>
            <a:r>
              <a:rPr lang="en-US" smtClean="0"/>
              <a:t>Click to edit Master title style</a:t>
            </a:r>
            <a:endParaRPr lang="en-CA" dirty="0"/>
          </a:p>
        </p:txBody>
      </p:sp>
      <p:sp>
        <p:nvSpPr>
          <p:cNvPr id="4" name="Date Placeholder 3"/>
          <p:cNvSpPr>
            <a:spLocks noGrp="1"/>
          </p:cNvSpPr>
          <p:nvPr>
            <p:ph type="dt" sz="half" idx="10"/>
          </p:nvPr>
        </p:nvSpPr>
        <p:spPr>
          <a:xfrm>
            <a:off x="-11196" y="1484437"/>
            <a:ext cx="681681" cy="365125"/>
          </a:xfrm>
        </p:spPr>
        <p:txBody>
          <a:bodyPr/>
          <a:lstStyle/>
          <a:p>
            <a:fld id="{5195C1AB-5520-4528-A12C-C34D2DADC4FE}" type="datetimeFigureOut">
              <a:rPr lang="en-CA" smtClean="0"/>
              <a:pPr/>
              <a:t>14/08/2015</a:t>
            </a:fld>
            <a:endParaRPr lang="en-CA"/>
          </a:p>
        </p:txBody>
      </p:sp>
      <p:sp>
        <p:nvSpPr>
          <p:cNvPr id="9" name="Rounded Rectangle 8"/>
          <p:cNvSpPr/>
          <p:nvPr userDrawn="1"/>
        </p:nvSpPr>
        <p:spPr>
          <a:xfrm>
            <a:off x="1187624" y="460375"/>
            <a:ext cx="7848872" cy="1096417"/>
          </a:xfrm>
          <a:prstGeom prst="roundRect">
            <a:avLst/>
          </a:prstGeom>
          <a:solidFill>
            <a:srgbClr val="8CA0B4"/>
          </a:solidFill>
          <a:ln w="9525">
            <a:solidFill>
              <a:schemeClr val="tx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 Box 5"/>
          <p:cNvSpPr txBox="1">
            <a:spLocks noChangeArrowheads="1"/>
          </p:cNvSpPr>
          <p:nvPr userDrawn="1"/>
        </p:nvSpPr>
        <p:spPr bwMode="auto">
          <a:xfrm>
            <a:off x="8028384" y="6328860"/>
            <a:ext cx="65722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altLang="en-US" sz="1400" b="1" dirty="0">
                <a:solidFill>
                  <a:schemeClr val="bg2"/>
                </a:solidFill>
              </a:rPr>
              <a:t>1-</a:t>
            </a:r>
            <a:fld id="{DDBAA1A5-ABE0-4431-9A10-15C08E753C70}" type="slidenum">
              <a:rPr lang="en-US" altLang="en-US" sz="1400" b="1">
                <a:solidFill>
                  <a:schemeClr val="bg2"/>
                </a:solidFill>
              </a:rPr>
              <a:pPr algn="r" eaLnBrk="1" hangingPunct="1"/>
              <a:t>‹#›</a:t>
            </a:fld>
            <a:endParaRPr lang="en-US" altLang="en-US" sz="1400" b="1" dirty="0">
              <a:solidFill>
                <a:schemeClr val="bg2"/>
              </a:solidFill>
            </a:endParaRPr>
          </a:p>
        </p:txBody>
      </p:sp>
      <p:sp>
        <p:nvSpPr>
          <p:cNvPr id="5" name="Rectangle 4"/>
          <p:cNvSpPr/>
          <p:nvPr userDrawn="1"/>
        </p:nvSpPr>
        <p:spPr>
          <a:xfrm>
            <a:off x="0" y="-6263"/>
            <a:ext cx="755576" cy="6864263"/>
          </a:xfrm>
          <a:prstGeom prst="rect">
            <a:avLst/>
          </a:prstGeom>
          <a:solidFill>
            <a:srgbClr val="65E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074"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115616" cy="16253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TextBox 10"/>
          <p:cNvSpPr txBox="1"/>
          <p:nvPr userDrawn="1"/>
        </p:nvSpPr>
        <p:spPr>
          <a:xfrm>
            <a:off x="899592" y="6381328"/>
            <a:ext cx="4392488" cy="276999"/>
          </a:xfrm>
          <a:prstGeom prst="rect">
            <a:avLst/>
          </a:prstGeom>
          <a:noFill/>
        </p:spPr>
        <p:txBody>
          <a:bodyPr wrap="square" rtlCol="0">
            <a:spAutoFit/>
          </a:bodyPr>
          <a:lstStyle/>
          <a:p>
            <a:r>
              <a:rPr lang="en-US" sz="1200" b="1" dirty="0" smtClean="0">
                <a:solidFill>
                  <a:srgbClr val="080808"/>
                </a:solidFill>
                <a:latin typeface="+mj-lt"/>
              </a:rPr>
              <a:t>Copyright</a:t>
            </a:r>
            <a:r>
              <a:rPr lang="en-US" sz="1200" b="1" baseline="0" dirty="0" smtClean="0">
                <a:solidFill>
                  <a:srgbClr val="080808"/>
                </a:solidFill>
                <a:latin typeface="+mj-lt"/>
              </a:rPr>
              <a:t> © 2015 McGraw-Hill Ryerson Limited</a:t>
            </a:r>
            <a:endParaRPr lang="en-CA" sz="1200" b="1" dirty="0">
              <a:solidFill>
                <a:srgbClr val="080808"/>
              </a:solidFill>
              <a:latin typeface="+mj-lt"/>
            </a:endParaRPr>
          </a:p>
        </p:txBody>
      </p:sp>
    </p:spTree>
    <p:extLst>
      <p:ext uri="{BB962C8B-B14F-4D97-AF65-F5344CB8AC3E}">
        <p14:creationId xmlns="" xmlns:p14="http://schemas.microsoft.com/office/powerpoint/2010/main" val="2751131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gradFill flip="none" rotWithShape="1">
          <a:gsLst>
            <a:gs pos="71000">
              <a:srgbClr val="C2DAE8"/>
            </a:gs>
            <a:gs pos="40000">
              <a:srgbClr val="CCD5DE"/>
            </a:gs>
            <a:gs pos="97000">
              <a:schemeClr val="accent3">
                <a:lumMod val="20000"/>
                <a:lumOff val="80000"/>
              </a:schemeClr>
            </a:gs>
            <a:gs pos="77494">
              <a:srgbClr val="C5E6E8"/>
            </a:gs>
            <a:gs pos="88000">
              <a:srgbClr val="CAFAE9"/>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17240" y="1700808"/>
            <a:ext cx="8219256" cy="4525963"/>
          </a:xfrm>
        </p:spPr>
        <p:txBody>
          <a:bodyPr/>
          <a:lstStyle>
            <a:lvl1pPr>
              <a:defRPr sz="2800" b="0">
                <a:solidFill>
                  <a:srgbClr val="080808"/>
                </a:solidFill>
              </a:defRPr>
            </a:lvl1pPr>
            <a:lvl2pPr>
              <a:defRPr sz="2600" b="0">
                <a:solidFill>
                  <a:srgbClr val="080808"/>
                </a:solidFill>
              </a:defRPr>
            </a:lvl2pPr>
            <a:lvl3pPr>
              <a:defRPr b="0">
                <a:solidFill>
                  <a:srgbClr val="080808"/>
                </a:solidFill>
              </a:defRPr>
            </a:lvl3pPr>
            <a:lvl4pPr>
              <a:defRPr b="0">
                <a:solidFill>
                  <a:srgbClr val="080808"/>
                </a:solidFill>
              </a:defRPr>
            </a:lvl4pPr>
            <a:lvl5pPr>
              <a:defRPr b="0">
                <a:solidFill>
                  <a:srgbClr val="08080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2" name="Title 1"/>
          <p:cNvSpPr>
            <a:spLocks noGrp="1"/>
          </p:cNvSpPr>
          <p:nvPr>
            <p:ph type="title"/>
          </p:nvPr>
        </p:nvSpPr>
        <p:spPr>
          <a:xfrm>
            <a:off x="1979999" y="460375"/>
            <a:ext cx="6477801" cy="1143000"/>
          </a:xfrm>
        </p:spPr>
        <p:txBody>
          <a:bodyPr>
            <a:normAutofit/>
          </a:bodyPr>
          <a:lstStyle>
            <a:lvl1pPr>
              <a:defRPr sz="3600" b="1">
                <a:solidFill>
                  <a:schemeClr val="bg1"/>
                </a:solidFill>
              </a:defRPr>
            </a:lvl1pPr>
          </a:lstStyle>
          <a:p>
            <a:r>
              <a:rPr lang="en-US" smtClean="0"/>
              <a:t>Click to edit Master title style</a:t>
            </a:r>
            <a:endParaRPr lang="en-CA" dirty="0"/>
          </a:p>
        </p:txBody>
      </p:sp>
      <p:sp>
        <p:nvSpPr>
          <p:cNvPr id="4" name="Date Placeholder 3"/>
          <p:cNvSpPr>
            <a:spLocks noGrp="1"/>
          </p:cNvSpPr>
          <p:nvPr>
            <p:ph type="dt" sz="half" idx="10"/>
          </p:nvPr>
        </p:nvSpPr>
        <p:spPr>
          <a:xfrm>
            <a:off x="-11196" y="1484437"/>
            <a:ext cx="681681" cy="365125"/>
          </a:xfrm>
        </p:spPr>
        <p:txBody>
          <a:bodyPr/>
          <a:lstStyle/>
          <a:p>
            <a:fld id="{5195C1AB-5520-4528-A12C-C34D2DADC4FE}" type="datetimeFigureOut">
              <a:rPr lang="en-CA" smtClean="0"/>
              <a:pPr/>
              <a:t>14/08/2015</a:t>
            </a:fld>
            <a:endParaRPr lang="en-CA"/>
          </a:p>
        </p:txBody>
      </p:sp>
      <p:sp>
        <p:nvSpPr>
          <p:cNvPr id="9" name="Rounded Rectangle 8"/>
          <p:cNvSpPr/>
          <p:nvPr userDrawn="1"/>
        </p:nvSpPr>
        <p:spPr>
          <a:xfrm>
            <a:off x="1187624" y="460375"/>
            <a:ext cx="7848872" cy="1096417"/>
          </a:xfrm>
          <a:prstGeom prst="roundRect">
            <a:avLst/>
          </a:prstGeom>
          <a:solidFill>
            <a:srgbClr val="8CA0B4"/>
          </a:solidFill>
          <a:ln w="9525">
            <a:solidFill>
              <a:schemeClr val="tx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 Box 5"/>
          <p:cNvSpPr txBox="1">
            <a:spLocks noChangeArrowheads="1"/>
          </p:cNvSpPr>
          <p:nvPr userDrawn="1"/>
        </p:nvSpPr>
        <p:spPr bwMode="auto">
          <a:xfrm>
            <a:off x="8028384" y="6328860"/>
            <a:ext cx="65722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altLang="en-US" sz="1400" b="1" dirty="0">
                <a:solidFill>
                  <a:schemeClr val="bg2"/>
                </a:solidFill>
              </a:rPr>
              <a:t>1-</a:t>
            </a:r>
            <a:fld id="{DDBAA1A5-ABE0-4431-9A10-15C08E753C70}" type="slidenum">
              <a:rPr lang="en-US" altLang="en-US" sz="1400" b="1">
                <a:solidFill>
                  <a:schemeClr val="bg2"/>
                </a:solidFill>
              </a:rPr>
              <a:pPr algn="r" eaLnBrk="1" hangingPunct="1"/>
              <a:t>‹#›</a:t>
            </a:fld>
            <a:endParaRPr lang="en-US" altLang="en-US" sz="1400" b="1" dirty="0">
              <a:solidFill>
                <a:schemeClr val="bg2"/>
              </a:solidFill>
            </a:endParaRPr>
          </a:p>
        </p:txBody>
      </p:sp>
      <p:sp>
        <p:nvSpPr>
          <p:cNvPr id="5" name="Rectangle 4"/>
          <p:cNvSpPr/>
          <p:nvPr userDrawn="1"/>
        </p:nvSpPr>
        <p:spPr>
          <a:xfrm>
            <a:off x="0" y="-6263"/>
            <a:ext cx="755576" cy="6864263"/>
          </a:xfrm>
          <a:prstGeom prst="rect">
            <a:avLst/>
          </a:prstGeom>
          <a:solidFill>
            <a:srgbClr val="65E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074"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115616" cy="16253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TextBox 10"/>
          <p:cNvSpPr txBox="1"/>
          <p:nvPr userDrawn="1"/>
        </p:nvSpPr>
        <p:spPr>
          <a:xfrm>
            <a:off x="899592" y="6381328"/>
            <a:ext cx="4392488" cy="276999"/>
          </a:xfrm>
          <a:prstGeom prst="rect">
            <a:avLst/>
          </a:prstGeom>
          <a:noFill/>
        </p:spPr>
        <p:txBody>
          <a:bodyPr wrap="square" rtlCol="0">
            <a:spAutoFit/>
          </a:bodyPr>
          <a:lstStyle/>
          <a:p>
            <a:r>
              <a:rPr lang="en-US" sz="1200" b="1" dirty="0" smtClean="0">
                <a:solidFill>
                  <a:srgbClr val="080808"/>
                </a:solidFill>
                <a:latin typeface="+mj-lt"/>
              </a:rPr>
              <a:t>Copyright</a:t>
            </a:r>
            <a:r>
              <a:rPr lang="en-US" sz="1200" b="1" baseline="0" dirty="0" smtClean="0">
                <a:solidFill>
                  <a:srgbClr val="080808"/>
                </a:solidFill>
                <a:latin typeface="+mj-lt"/>
              </a:rPr>
              <a:t> © 2015 McGraw-Hill Ryerson Limited</a:t>
            </a:r>
            <a:endParaRPr lang="en-CA" sz="1200" b="1" dirty="0">
              <a:solidFill>
                <a:srgbClr val="080808"/>
              </a:solidFill>
              <a:latin typeface="+mj-lt"/>
            </a:endParaRPr>
          </a:p>
        </p:txBody>
      </p:sp>
      <p:sp>
        <p:nvSpPr>
          <p:cNvPr id="14" name="TextBox 6"/>
          <p:cNvSpPr txBox="1">
            <a:spLocks noChangeArrowheads="1"/>
          </p:cNvSpPr>
          <p:nvPr userDrawn="1"/>
        </p:nvSpPr>
        <p:spPr bwMode="auto">
          <a:xfrm>
            <a:off x="35496" y="1628800"/>
            <a:ext cx="10668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sz="1000" dirty="0">
                <a:solidFill>
                  <a:schemeClr val="bg2"/>
                </a:solidFill>
              </a:rPr>
              <a:t>Learning</a:t>
            </a:r>
          </a:p>
          <a:p>
            <a:r>
              <a:rPr lang="en-US" altLang="en-US" sz="1000" dirty="0" smtClean="0">
                <a:solidFill>
                  <a:schemeClr val="bg2"/>
                </a:solidFill>
              </a:rPr>
              <a:t>Outcome</a:t>
            </a:r>
            <a:endParaRPr lang="en-CA" altLang="en-US" sz="1000" dirty="0">
              <a:solidFill>
                <a:schemeClr val="bg2"/>
              </a:solidFill>
            </a:endParaRPr>
          </a:p>
        </p:txBody>
      </p:sp>
    </p:spTree>
    <p:extLst>
      <p:ext uri="{BB962C8B-B14F-4D97-AF65-F5344CB8AC3E}">
        <p14:creationId xmlns="" xmlns:p14="http://schemas.microsoft.com/office/powerpoint/2010/main" val="2992241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95C1AB-5520-4528-A12C-C34D2DADC4FE}" type="datetimeFigureOut">
              <a:rPr lang="en-CA" smtClean="0"/>
              <a:pPr/>
              <a:t>14/08/2015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20267D2-12B6-4E26-9458-736AB65DB4EF}" type="slidenum">
              <a:rPr lang="en-CA" smtClean="0"/>
              <a:pPr/>
              <a:t>‹#›</a:t>
            </a:fld>
            <a:endParaRPr lang="en-CA"/>
          </a:p>
        </p:txBody>
      </p:sp>
    </p:spTree>
    <p:extLst>
      <p:ext uri="{BB962C8B-B14F-4D97-AF65-F5344CB8AC3E}">
        <p14:creationId xmlns="" xmlns:p14="http://schemas.microsoft.com/office/powerpoint/2010/main" val="3433630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gradFill flip="none" rotWithShape="1">
          <a:gsLst>
            <a:gs pos="40000">
              <a:srgbClr val="CCD5DE"/>
            </a:gs>
            <a:gs pos="88000">
              <a:srgbClr val="CAFAE9"/>
            </a:gs>
            <a:gs pos="70000">
              <a:srgbClr val="C2DAE8"/>
            </a:gs>
            <a:gs pos="97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 name="Rounded Rectangle 9"/>
          <p:cNvSpPr/>
          <p:nvPr userDrawn="1"/>
        </p:nvSpPr>
        <p:spPr>
          <a:xfrm>
            <a:off x="1187624" y="460375"/>
            <a:ext cx="7848872" cy="1096417"/>
          </a:xfrm>
          <a:prstGeom prst="roundRect">
            <a:avLst/>
          </a:prstGeom>
          <a:solidFill>
            <a:srgbClr val="8CA0B4"/>
          </a:solidFill>
          <a:ln w="9525">
            <a:solidFill>
              <a:schemeClr val="tx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p:cNvSpPr>
            <a:spLocks noGrp="1"/>
          </p:cNvSpPr>
          <p:nvPr>
            <p:ph sz="half" idx="1"/>
          </p:nvPr>
        </p:nvSpPr>
        <p:spPr>
          <a:xfrm>
            <a:off x="755576" y="1639341"/>
            <a:ext cx="4038600" cy="4525963"/>
          </a:xfrm>
        </p:spPr>
        <p:txBody>
          <a:bodyPr/>
          <a:lstStyle>
            <a:lvl1pPr>
              <a:defRPr sz="2800">
                <a:solidFill>
                  <a:schemeClr val="bg2"/>
                </a:solidFill>
              </a:defRPr>
            </a:lvl1pPr>
            <a:lvl2pPr>
              <a:defRPr sz="2400">
                <a:solidFill>
                  <a:schemeClr val="bg2"/>
                </a:solidFill>
              </a:defRPr>
            </a:lvl2pPr>
            <a:lvl3pPr>
              <a:defRPr sz="2000">
                <a:solidFill>
                  <a:schemeClr val="bg2"/>
                </a:solidFill>
              </a:defRPr>
            </a:lvl3pPr>
            <a:lvl4pPr>
              <a:defRPr sz="1800">
                <a:solidFill>
                  <a:schemeClr val="bg2"/>
                </a:solidFill>
              </a:defRPr>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2" name="Title 1"/>
          <p:cNvSpPr>
            <a:spLocks noGrp="1"/>
          </p:cNvSpPr>
          <p:nvPr>
            <p:ph type="title"/>
          </p:nvPr>
        </p:nvSpPr>
        <p:spPr>
          <a:xfrm>
            <a:off x="1259632" y="274638"/>
            <a:ext cx="7704856" cy="1143000"/>
          </a:xfrm>
        </p:spPr>
        <p:txBody>
          <a:bodyPr/>
          <a:lstStyle>
            <a:lvl1pPr>
              <a:defRPr>
                <a:solidFill>
                  <a:schemeClr val="bg1"/>
                </a:solidFill>
              </a:defRPr>
            </a:lvl1pPr>
          </a:lstStyle>
          <a:p>
            <a:r>
              <a:rPr lang="en-US" dirty="0" smtClean="0"/>
              <a:t>Click to edit Master title style</a:t>
            </a:r>
            <a:endParaRPr lang="en-CA" dirty="0"/>
          </a:p>
        </p:txBody>
      </p:sp>
      <p:sp>
        <p:nvSpPr>
          <p:cNvPr id="4" name="Content Placeholder 3"/>
          <p:cNvSpPr>
            <a:spLocks noGrp="1"/>
          </p:cNvSpPr>
          <p:nvPr>
            <p:ph sz="half" idx="2"/>
          </p:nvPr>
        </p:nvSpPr>
        <p:spPr>
          <a:xfrm>
            <a:off x="4997896" y="1639341"/>
            <a:ext cx="4038600" cy="4525963"/>
          </a:xfrm>
        </p:spPr>
        <p:txBody>
          <a:bodyPr/>
          <a:lstStyle>
            <a:lvl1pPr>
              <a:defRPr sz="2800">
                <a:solidFill>
                  <a:schemeClr val="bg2"/>
                </a:solidFill>
              </a:defRPr>
            </a:lvl1pPr>
            <a:lvl2pPr>
              <a:defRPr sz="2400">
                <a:solidFill>
                  <a:schemeClr val="bg2"/>
                </a:solidFill>
              </a:defRPr>
            </a:lvl2pPr>
            <a:lvl3pPr>
              <a:defRPr sz="2000">
                <a:solidFill>
                  <a:schemeClr val="bg2"/>
                </a:solidFill>
              </a:defRPr>
            </a:lvl3pPr>
            <a:lvl4pPr>
              <a:defRPr sz="1800">
                <a:solidFill>
                  <a:schemeClr val="bg2"/>
                </a:solidFill>
              </a:defRPr>
            </a:lvl4pPr>
            <a:lvl5pPr>
              <a:defRPr sz="1800">
                <a:solidFill>
                  <a:schemeClr val="bg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9" name="Rectangle 8"/>
          <p:cNvSpPr/>
          <p:nvPr userDrawn="1"/>
        </p:nvSpPr>
        <p:spPr>
          <a:xfrm>
            <a:off x="0" y="-6263"/>
            <a:ext cx="755576" cy="6864263"/>
          </a:xfrm>
          <a:prstGeom prst="rect">
            <a:avLst/>
          </a:prstGeom>
          <a:solidFill>
            <a:srgbClr val="65E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7410"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116013" cy="16271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TextBox 10"/>
          <p:cNvSpPr txBox="1"/>
          <p:nvPr userDrawn="1"/>
        </p:nvSpPr>
        <p:spPr>
          <a:xfrm>
            <a:off x="899592" y="6381328"/>
            <a:ext cx="4392488" cy="276999"/>
          </a:xfrm>
          <a:prstGeom prst="rect">
            <a:avLst/>
          </a:prstGeom>
          <a:noFill/>
        </p:spPr>
        <p:txBody>
          <a:bodyPr wrap="square" rtlCol="0">
            <a:spAutoFit/>
          </a:bodyPr>
          <a:lstStyle/>
          <a:p>
            <a:r>
              <a:rPr lang="en-US" sz="1200" b="1" dirty="0" smtClean="0">
                <a:solidFill>
                  <a:srgbClr val="080808"/>
                </a:solidFill>
                <a:latin typeface="+mj-lt"/>
              </a:rPr>
              <a:t>Copyright</a:t>
            </a:r>
            <a:r>
              <a:rPr lang="en-US" sz="1200" b="1" baseline="0" dirty="0" smtClean="0">
                <a:solidFill>
                  <a:srgbClr val="080808"/>
                </a:solidFill>
                <a:latin typeface="+mj-lt"/>
              </a:rPr>
              <a:t> © 2015 McGraw-Hill Ryerson Limited</a:t>
            </a:r>
            <a:endParaRPr lang="en-CA" sz="1200" b="1" dirty="0">
              <a:solidFill>
                <a:srgbClr val="080808"/>
              </a:solidFill>
              <a:latin typeface="+mj-lt"/>
            </a:endParaRPr>
          </a:p>
        </p:txBody>
      </p:sp>
      <p:sp>
        <p:nvSpPr>
          <p:cNvPr id="12" name="Text Box 5"/>
          <p:cNvSpPr txBox="1">
            <a:spLocks noChangeArrowheads="1"/>
          </p:cNvSpPr>
          <p:nvPr userDrawn="1"/>
        </p:nvSpPr>
        <p:spPr bwMode="auto">
          <a:xfrm>
            <a:off x="8028384" y="6328860"/>
            <a:ext cx="65722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altLang="en-US" sz="1400" b="1" dirty="0">
                <a:solidFill>
                  <a:schemeClr val="bg2"/>
                </a:solidFill>
              </a:rPr>
              <a:t>1-</a:t>
            </a:r>
            <a:fld id="{DDBAA1A5-ABE0-4431-9A10-15C08E753C70}" type="slidenum">
              <a:rPr lang="en-US" altLang="en-US" sz="1400" b="1">
                <a:solidFill>
                  <a:schemeClr val="bg2"/>
                </a:solidFill>
              </a:rPr>
              <a:pPr algn="r" eaLnBrk="1" hangingPunct="1"/>
              <a:t>‹#›</a:t>
            </a:fld>
            <a:endParaRPr lang="en-US" altLang="en-US" sz="1400" b="1" dirty="0">
              <a:solidFill>
                <a:schemeClr val="bg2"/>
              </a:solidFill>
            </a:endParaRPr>
          </a:p>
        </p:txBody>
      </p:sp>
    </p:spTree>
    <p:extLst>
      <p:ext uri="{BB962C8B-B14F-4D97-AF65-F5344CB8AC3E}">
        <p14:creationId xmlns="" xmlns:p14="http://schemas.microsoft.com/office/powerpoint/2010/main" val="1897040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195C1AB-5520-4528-A12C-C34D2DADC4FE}" type="datetimeFigureOut">
              <a:rPr lang="en-CA" smtClean="0"/>
              <a:pPr/>
              <a:t>14/08/2015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20267D2-12B6-4E26-9458-736AB65DB4EF}" type="slidenum">
              <a:rPr lang="en-CA" smtClean="0"/>
              <a:pPr/>
              <a:t>‹#›</a:t>
            </a:fld>
            <a:endParaRPr lang="en-CA"/>
          </a:p>
        </p:txBody>
      </p:sp>
    </p:spTree>
    <p:extLst>
      <p:ext uri="{BB962C8B-B14F-4D97-AF65-F5344CB8AC3E}">
        <p14:creationId xmlns="" xmlns:p14="http://schemas.microsoft.com/office/powerpoint/2010/main" val="3350839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71000">
              <a:srgbClr val="C2DAE8"/>
            </a:gs>
            <a:gs pos="40000">
              <a:srgbClr val="CCD5DE"/>
            </a:gs>
            <a:gs pos="97000">
              <a:schemeClr val="accent3">
                <a:lumMod val="20000"/>
                <a:lumOff val="80000"/>
              </a:schemeClr>
            </a:gs>
            <a:gs pos="88000">
              <a:srgbClr val="CAFAE9"/>
            </a:gs>
            <a:gs pos="88000">
              <a:srgbClr val="CAFAE9"/>
            </a:gs>
          </a:gsLst>
          <a:path path="circle">
            <a:fillToRect l="100000" t="100000"/>
          </a:path>
        </a:gradFill>
        <a:effectLst/>
      </p:bgPr>
    </p:bg>
    <p:spTree>
      <p:nvGrpSpPr>
        <p:cNvPr id="1" name=""/>
        <p:cNvGrpSpPr/>
        <p:nvPr/>
      </p:nvGrpSpPr>
      <p:grpSpPr>
        <a:xfrm>
          <a:off x="0" y="0"/>
          <a:ext cx="0" cy="0"/>
          <a:chOff x="0" y="0"/>
          <a:chExt cx="0" cy="0"/>
        </a:xfrm>
      </p:grpSpPr>
      <p:sp>
        <p:nvSpPr>
          <p:cNvPr id="7" name="Rounded Rectangle 6"/>
          <p:cNvSpPr/>
          <p:nvPr userDrawn="1"/>
        </p:nvSpPr>
        <p:spPr>
          <a:xfrm>
            <a:off x="1187624" y="404664"/>
            <a:ext cx="7848872" cy="1096417"/>
          </a:xfrm>
          <a:prstGeom prst="roundRect">
            <a:avLst/>
          </a:prstGeom>
          <a:solidFill>
            <a:srgbClr val="8CA0B4"/>
          </a:solidFill>
          <a:ln w="9525">
            <a:solidFill>
              <a:schemeClr val="tx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solidFill>
            </a:endParaRPr>
          </a:p>
        </p:txBody>
      </p:sp>
      <p:sp>
        <p:nvSpPr>
          <p:cNvPr id="2" name="Title 1"/>
          <p:cNvSpPr>
            <a:spLocks noGrp="1"/>
          </p:cNvSpPr>
          <p:nvPr>
            <p:ph type="title"/>
          </p:nvPr>
        </p:nvSpPr>
        <p:spPr>
          <a:xfrm>
            <a:off x="899592" y="413792"/>
            <a:ext cx="8229600" cy="1143000"/>
          </a:xfrm>
        </p:spPr>
        <p:txBody>
          <a:bodyPr>
            <a:normAutofit/>
          </a:bodyPr>
          <a:lstStyle>
            <a:lvl1pPr>
              <a:defRPr sz="3600">
                <a:solidFill>
                  <a:schemeClr val="bg1"/>
                </a:solidFill>
              </a:defRPr>
            </a:lvl1pPr>
          </a:lstStyle>
          <a:p>
            <a:r>
              <a:rPr lang="en-US" dirty="0" smtClean="0"/>
              <a:t>Click to edit Master title style</a:t>
            </a:r>
            <a:endParaRPr lang="en-CA" dirty="0"/>
          </a:p>
        </p:txBody>
      </p:sp>
      <p:sp>
        <p:nvSpPr>
          <p:cNvPr id="8" name="Rectangle 7"/>
          <p:cNvSpPr/>
          <p:nvPr userDrawn="1"/>
        </p:nvSpPr>
        <p:spPr>
          <a:xfrm>
            <a:off x="0" y="-6263"/>
            <a:ext cx="755576" cy="6864263"/>
          </a:xfrm>
          <a:prstGeom prst="rect">
            <a:avLst/>
          </a:prstGeom>
          <a:solidFill>
            <a:srgbClr val="65E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115616" cy="16253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TextBox 6"/>
          <p:cNvSpPr txBox="1">
            <a:spLocks noChangeArrowheads="1"/>
          </p:cNvSpPr>
          <p:nvPr userDrawn="1"/>
        </p:nvSpPr>
        <p:spPr bwMode="auto">
          <a:xfrm>
            <a:off x="35496" y="1628800"/>
            <a:ext cx="10668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sz="1000" dirty="0">
                <a:solidFill>
                  <a:schemeClr val="bg2"/>
                </a:solidFill>
              </a:rPr>
              <a:t>Learning</a:t>
            </a:r>
          </a:p>
          <a:p>
            <a:r>
              <a:rPr lang="en-US" altLang="en-US" sz="1000" dirty="0" smtClean="0">
                <a:solidFill>
                  <a:schemeClr val="bg2"/>
                </a:solidFill>
              </a:rPr>
              <a:t>Outcome</a:t>
            </a:r>
            <a:endParaRPr lang="en-CA" altLang="en-US" sz="1000" dirty="0">
              <a:solidFill>
                <a:schemeClr val="bg2"/>
              </a:solidFill>
            </a:endParaRPr>
          </a:p>
        </p:txBody>
      </p:sp>
      <p:sp>
        <p:nvSpPr>
          <p:cNvPr id="10" name="TextBox 9"/>
          <p:cNvSpPr txBox="1"/>
          <p:nvPr userDrawn="1"/>
        </p:nvSpPr>
        <p:spPr>
          <a:xfrm>
            <a:off x="899592" y="6381328"/>
            <a:ext cx="4392488" cy="276999"/>
          </a:xfrm>
          <a:prstGeom prst="rect">
            <a:avLst/>
          </a:prstGeom>
          <a:noFill/>
        </p:spPr>
        <p:txBody>
          <a:bodyPr wrap="square" rtlCol="0">
            <a:spAutoFit/>
          </a:bodyPr>
          <a:lstStyle/>
          <a:p>
            <a:r>
              <a:rPr lang="en-US" sz="1200" b="1" dirty="0" smtClean="0">
                <a:solidFill>
                  <a:srgbClr val="080808"/>
                </a:solidFill>
                <a:latin typeface="+mj-lt"/>
              </a:rPr>
              <a:t>Copyright</a:t>
            </a:r>
            <a:r>
              <a:rPr lang="en-US" sz="1200" b="1" baseline="0" dirty="0" smtClean="0">
                <a:solidFill>
                  <a:srgbClr val="080808"/>
                </a:solidFill>
                <a:latin typeface="+mj-lt"/>
              </a:rPr>
              <a:t> © 2015 McGraw-Hill Ryerson Limited</a:t>
            </a:r>
            <a:endParaRPr lang="en-CA" sz="1200" b="1" dirty="0">
              <a:solidFill>
                <a:srgbClr val="080808"/>
              </a:solidFill>
              <a:latin typeface="+mj-lt"/>
            </a:endParaRPr>
          </a:p>
        </p:txBody>
      </p:sp>
      <p:sp>
        <p:nvSpPr>
          <p:cNvPr id="11" name="Text Box 5"/>
          <p:cNvSpPr txBox="1">
            <a:spLocks noChangeArrowheads="1"/>
          </p:cNvSpPr>
          <p:nvPr userDrawn="1"/>
        </p:nvSpPr>
        <p:spPr bwMode="auto">
          <a:xfrm>
            <a:off x="8028384" y="6328860"/>
            <a:ext cx="65722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altLang="en-US" sz="1400" b="1" dirty="0">
                <a:solidFill>
                  <a:schemeClr val="bg2"/>
                </a:solidFill>
              </a:rPr>
              <a:t>1-</a:t>
            </a:r>
            <a:fld id="{DDBAA1A5-ABE0-4431-9A10-15C08E753C70}" type="slidenum">
              <a:rPr lang="en-US" altLang="en-US" sz="1400" b="1">
                <a:solidFill>
                  <a:schemeClr val="bg2"/>
                </a:solidFill>
              </a:rPr>
              <a:pPr algn="r" eaLnBrk="1" hangingPunct="1"/>
              <a:t>‹#›</a:t>
            </a:fld>
            <a:endParaRPr lang="en-US" altLang="en-US" sz="1400" b="1" dirty="0">
              <a:solidFill>
                <a:schemeClr val="bg2"/>
              </a:solidFill>
            </a:endParaRPr>
          </a:p>
        </p:txBody>
      </p:sp>
    </p:spTree>
    <p:extLst>
      <p:ext uri="{BB962C8B-B14F-4D97-AF65-F5344CB8AC3E}">
        <p14:creationId xmlns="" xmlns:p14="http://schemas.microsoft.com/office/powerpoint/2010/main" val="4259647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95C1AB-5520-4528-A12C-C34D2DADC4FE}" type="datetimeFigureOut">
              <a:rPr lang="en-CA" smtClean="0"/>
              <a:pPr/>
              <a:t>14/08/2015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20267D2-12B6-4E26-9458-736AB65DB4EF}" type="slidenum">
              <a:rPr lang="en-CA" smtClean="0"/>
              <a:pPr/>
              <a:t>‹#›</a:t>
            </a:fld>
            <a:endParaRPr lang="en-CA"/>
          </a:p>
        </p:txBody>
      </p:sp>
    </p:spTree>
    <p:extLst>
      <p:ext uri="{BB962C8B-B14F-4D97-AF65-F5344CB8AC3E}">
        <p14:creationId xmlns="" xmlns:p14="http://schemas.microsoft.com/office/powerpoint/2010/main" val="3028525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95C1AB-5520-4528-A12C-C34D2DADC4FE}" type="datetimeFigureOut">
              <a:rPr lang="en-CA" smtClean="0"/>
              <a:pPr/>
              <a:t>14/08/2015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20267D2-12B6-4E26-9458-736AB65DB4EF}" type="slidenum">
              <a:rPr lang="en-CA" smtClean="0"/>
              <a:pPr/>
              <a:t>‹#›</a:t>
            </a:fld>
            <a:endParaRPr lang="en-CA"/>
          </a:p>
        </p:txBody>
      </p:sp>
    </p:spTree>
    <p:extLst>
      <p:ext uri="{BB962C8B-B14F-4D97-AF65-F5344CB8AC3E}">
        <p14:creationId xmlns="" xmlns:p14="http://schemas.microsoft.com/office/powerpoint/2010/main" val="3590889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D5D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95C1AB-5520-4528-A12C-C34D2DADC4FE}" type="datetimeFigureOut">
              <a:rPr lang="en-CA" smtClean="0"/>
              <a:pPr/>
              <a:t>14/08/2015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0267D2-12B6-4E26-9458-736AB65DB4EF}" type="slidenum">
              <a:rPr lang="en-CA" smtClean="0"/>
              <a:pPr/>
              <a:t>‹#›</a:t>
            </a:fld>
            <a:endParaRPr lang="en-CA"/>
          </a:p>
        </p:txBody>
      </p:sp>
    </p:spTree>
    <p:extLst>
      <p:ext uri="{BB962C8B-B14F-4D97-AF65-F5344CB8AC3E}">
        <p14:creationId xmlns="" xmlns:p14="http://schemas.microsoft.com/office/powerpoint/2010/main" val="3511542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wmf"/><Relationship Id="rId4" Type="http://schemas.openxmlformats.org/officeDocument/2006/relationships/image" Target="../media/image17.wmf"/></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8.png"/><Relationship Id="rId5" Type="http://schemas.microsoft.com/office/2007/relationships/hdphoto" Target="../media/hdphoto2.wdp"/><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23929" y="1052736"/>
            <a:ext cx="5220071" cy="2232248"/>
          </a:xfrm>
        </p:spPr>
        <p:txBody>
          <a:bodyPr/>
          <a:lstStyle/>
          <a:p>
            <a:r>
              <a:rPr lang="en-US" dirty="0" smtClean="0"/>
              <a:t>Information Systems and Business Strategy</a:t>
            </a:r>
            <a:endParaRPr lang="en-CA" dirty="0"/>
          </a:p>
        </p:txBody>
      </p:sp>
      <p:sp>
        <p:nvSpPr>
          <p:cNvPr id="3" name="Subtitle 2"/>
          <p:cNvSpPr>
            <a:spLocks noGrp="1"/>
          </p:cNvSpPr>
          <p:nvPr>
            <p:ph type="subTitle" idx="1"/>
          </p:nvPr>
        </p:nvSpPr>
        <p:spPr/>
        <p:txBody>
          <a:bodyPr>
            <a:normAutofit fontScale="92500"/>
          </a:bodyPr>
          <a:lstStyle/>
          <a:p>
            <a:r>
              <a:rPr lang="en-US" dirty="0" smtClean="0"/>
              <a:t>Opening Case: Information Technology Helps LCBO Transform Itself</a:t>
            </a:r>
            <a:endParaRPr lang="en-CA" dirty="0"/>
          </a:p>
        </p:txBody>
      </p:sp>
      <p:sp>
        <p:nvSpPr>
          <p:cNvPr id="8" name="Rectangle 7"/>
          <p:cNvSpPr/>
          <p:nvPr/>
        </p:nvSpPr>
        <p:spPr>
          <a:xfrm>
            <a:off x="0" y="260648"/>
            <a:ext cx="1843774" cy="523220"/>
          </a:xfrm>
          <a:prstGeom prst="rect">
            <a:avLst/>
          </a:prstGeom>
          <a:noFill/>
        </p:spPr>
        <p:txBody>
          <a:bodyPr wrap="none" lIns="91440" tIns="45720" rIns="91440" bIns="45720">
            <a:spAutoFit/>
          </a:bodyPr>
          <a:lstStyle/>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rPr>
              <a:t>Chapter 1</a:t>
            </a:r>
            <a:endParaRPr lang="en-CA"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 xmlns:p14="http://schemas.microsoft.com/office/powerpoint/2010/main" val="4028569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AutoShape 2"/>
          <p:cNvSpPr>
            <a:spLocks noGrp="1" noChangeArrowheads="1"/>
          </p:cNvSpPr>
          <p:nvPr>
            <p:ph type="title"/>
          </p:nvPr>
        </p:nvSpPr>
        <p:spPr/>
        <p:txBody>
          <a:bodyPr/>
          <a:lstStyle/>
          <a:p>
            <a:pPr eaLnBrk="1" hangingPunct="1"/>
            <a:r>
              <a:rPr lang="en-US" altLang="en-US" sz="3200" smtClean="0"/>
              <a:t>Information Systems Basics</a:t>
            </a:r>
          </a:p>
        </p:txBody>
      </p:sp>
      <p:sp>
        <p:nvSpPr>
          <p:cNvPr id="44034" name="Rectangle 3"/>
          <p:cNvSpPr>
            <a:spLocks noGrp="1" noChangeArrowheads="1"/>
          </p:cNvSpPr>
          <p:nvPr>
            <p:ph idx="1"/>
          </p:nvPr>
        </p:nvSpPr>
        <p:spPr>
          <a:xfrm>
            <a:off x="817240" y="1700808"/>
            <a:ext cx="5114965" cy="4525963"/>
          </a:xfrm>
        </p:spPr>
        <p:txBody>
          <a:bodyPr>
            <a:normAutofit fontScale="92500" lnSpcReduction="10000"/>
          </a:bodyPr>
          <a:lstStyle/>
          <a:p>
            <a:pPr eaLnBrk="1" hangingPunct="1"/>
            <a:r>
              <a:rPr lang="en-US" altLang="en-US" sz="2800" b="1" dirty="0" smtClean="0"/>
              <a:t>Management information systems (MIS)</a:t>
            </a:r>
          </a:p>
          <a:p>
            <a:pPr lvl="1"/>
            <a:r>
              <a:rPr lang="en-US" altLang="en-US" sz="2600" b="1" dirty="0"/>
              <a:t>T</a:t>
            </a:r>
            <a:r>
              <a:rPr lang="en-US" altLang="en-US" sz="2600" dirty="0" smtClean="0"/>
              <a:t>he function that plans for, develops, implements, and maintains IS hardware, software, and applications that people use to support the goals of an organization</a:t>
            </a:r>
            <a:endParaRPr lang="en-US" altLang="en-US" sz="2800" dirty="0" smtClean="0"/>
          </a:p>
          <a:p>
            <a:pPr lvl="1"/>
            <a:r>
              <a:rPr lang="en-US" altLang="en-US" sz="2600" dirty="0" smtClean="0"/>
              <a:t>MIS is a business function, similar to Accounting, Finance, Operations, and Human Resources</a:t>
            </a:r>
          </a:p>
        </p:txBody>
      </p:sp>
      <p:sp>
        <p:nvSpPr>
          <p:cNvPr id="44035" name="TextBox 5"/>
          <p:cNvSpPr txBox="1">
            <a:spLocks noChangeArrowheads="1"/>
          </p:cNvSpPr>
          <p:nvPr/>
        </p:nvSpPr>
        <p:spPr bwMode="auto">
          <a:xfrm>
            <a:off x="0" y="2060848"/>
            <a:ext cx="6858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dirty="0" smtClean="0">
                <a:solidFill>
                  <a:schemeClr val="bg2"/>
                </a:solidFill>
              </a:rPr>
              <a:t>1.2</a:t>
            </a:r>
            <a:endParaRPr lang="en-CA" altLang="en-US" dirty="0">
              <a:solidFill>
                <a:schemeClr val="bg2"/>
              </a:solidFill>
            </a:endParaRPr>
          </a:p>
        </p:txBody>
      </p:sp>
      <p:sp>
        <p:nvSpPr>
          <p:cNvPr id="44036" name="TextBox 6"/>
          <p:cNvSpPr txBox="1">
            <a:spLocks noChangeArrowheads="1"/>
          </p:cNvSpPr>
          <p:nvPr/>
        </p:nvSpPr>
        <p:spPr bwMode="auto">
          <a:xfrm>
            <a:off x="0" y="1665809"/>
            <a:ext cx="10668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sz="1000" dirty="0">
                <a:solidFill>
                  <a:schemeClr val="bg2"/>
                </a:solidFill>
              </a:rPr>
              <a:t>Learning</a:t>
            </a:r>
          </a:p>
          <a:p>
            <a:r>
              <a:rPr lang="en-US" altLang="en-US" sz="1000" dirty="0" smtClean="0">
                <a:solidFill>
                  <a:schemeClr val="bg2"/>
                </a:solidFill>
              </a:rPr>
              <a:t>Outcome</a:t>
            </a:r>
            <a:endParaRPr lang="en-CA" altLang="en-US" sz="1000" dirty="0">
              <a:solidFill>
                <a:schemeClr val="bg2"/>
              </a:solidFill>
            </a:endParaRPr>
          </a:p>
        </p:txBody>
      </p:sp>
      <p:pic>
        <p:nvPicPr>
          <p:cNvPr id="4101" name="Picture 5" descr="C:\Users\BARBAR~1\AppData\Local\Temp\MP900448493.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5868144" y="2976832"/>
            <a:ext cx="3270540" cy="21803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57650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85800"/>
            <a:ext cx="8229600" cy="1143000"/>
          </a:xfrm>
        </p:spPr>
        <p:txBody>
          <a:bodyPr/>
          <a:lstStyle/>
          <a:p>
            <a:r>
              <a:rPr lang="en-US" dirty="0" smtClean="0"/>
              <a:t>Data, Information, BI &amp; Knowledge</a:t>
            </a:r>
            <a:endParaRPr lang="en-CA" dirty="0"/>
          </a:p>
        </p:txBody>
      </p:sp>
      <p:sp>
        <p:nvSpPr>
          <p:cNvPr id="6" name="TextBox 7"/>
          <p:cNvSpPr txBox="1">
            <a:spLocks noChangeArrowheads="1"/>
          </p:cNvSpPr>
          <p:nvPr/>
        </p:nvSpPr>
        <p:spPr bwMode="auto">
          <a:xfrm>
            <a:off x="1619250" y="5943600"/>
            <a:ext cx="17526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CA" altLang="en-US" b="1" dirty="0">
                <a:solidFill>
                  <a:schemeClr val="bg2"/>
                </a:solidFill>
                <a:latin typeface="Calibri" panose="020F0502020204030204" pitchFamily="34" charset="0"/>
              </a:rPr>
              <a:t>Figure 1.4</a:t>
            </a:r>
          </a:p>
        </p:txBody>
      </p:sp>
      <p:sp>
        <p:nvSpPr>
          <p:cNvPr id="5" name="TextBox 4"/>
          <p:cNvSpPr txBox="1"/>
          <p:nvPr/>
        </p:nvSpPr>
        <p:spPr>
          <a:xfrm>
            <a:off x="1619672" y="1700808"/>
            <a:ext cx="6840760" cy="400110"/>
          </a:xfrm>
          <a:prstGeom prst="rect">
            <a:avLst/>
          </a:prstGeom>
          <a:noFill/>
        </p:spPr>
        <p:txBody>
          <a:bodyPr wrap="square" rtlCol="0">
            <a:spAutoFit/>
          </a:bodyPr>
          <a:lstStyle/>
          <a:p>
            <a:r>
              <a:rPr lang="en-US" sz="2000" b="1" dirty="0" smtClean="0">
                <a:solidFill>
                  <a:schemeClr val="bg2"/>
                </a:solidFill>
              </a:rPr>
              <a:t>Data, Information, Business Intelligence (BI) and Knowledge</a:t>
            </a:r>
            <a:endParaRPr lang="en-CA" sz="2000" b="1" dirty="0">
              <a:solidFill>
                <a:schemeClr val="bg2"/>
              </a:solidFill>
            </a:endParaRPr>
          </a:p>
        </p:txBody>
      </p:sp>
      <p:sp>
        <p:nvSpPr>
          <p:cNvPr id="8" name="TextBox 7"/>
          <p:cNvSpPr txBox="1"/>
          <p:nvPr/>
        </p:nvSpPr>
        <p:spPr>
          <a:xfrm>
            <a:off x="72008" y="1988840"/>
            <a:ext cx="611560" cy="369332"/>
          </a:xfrm>
          <a:prstGeom prst="rect">
            <a:avLst/>
          </a:prstGeom>
          <a:noFill/>
        </p:spPr>
        <p:txBody>
          <a:bodyPr wrap="square" rtlCol="0">
            <a:spAutoFit/>
          </a:bodyPr>
          <a:lstStyle/>
          <a:p>
            <a:r>
              <a:rPr lang="en-US" dirty="0" smtClean="0">
                <a:solidFill>
                  <a:schemeClr val="bg2"/>
                </a:solidFill>
                <a:latin typeface="Arial" panose="020B0604020202020204" pitchFamily="34" charset="0"/>
                <a:cs typeface="Arial" panose="020B0604020202020204" pitchFamily="34" charset="0"/>
              </a:rPr>
              <a:t>1.2</a:t>
            </a:r>
            <a:endParaRPr lang="en-CA" dirty="0">
              <a:solidFill>
                <a:schemeClr val="bg2"/>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cstate="print">
            <a:clrChange>
              <a:clrFrom>
                <a:srgbClr val="F0F8FB"/>
              </a:clrFrom>
              <a:clrTo>
                <a:srgbClr val="F0F8FB">
                  <a:alpha val="0"/>
                </a:srgbClr>
              </a:clrTo>
            </a:clrChange>
          </a:blip>
          <a:srcRect/>
          <a:stretch>
            <a:fillRect/>
          </a:stretch>
        </p:blipFill>
        <p:spPr bwMode="auto">
          <a:xfrm>
            <a:off x="1763688" y="2060848"/>
            <a:ext cx="6417785" cy="3894981"/>
          </a:xfrm>
          <a:prstGeom prst="rect">
            <a:avLst/>
          </a:prstGeom>
          <a:noFill/>
          <a:ln w="9525">
            <a:noFill/>
            <a:miter lim="800000"/>
            <a:headEnd/>
            <a:tailEnd/>
          </a:ln>
        </p:spPr>
      </p:pic>
    </p:spTree>
    <p:extLst>
      <p:ext uri="{BB962C8B-B14F-4D97-AF65-F5344CB8AC3E}">
        <p14:creationId xmlns="" xmlns:p14="http://schemas.microsoft.com/office/powerpoint/2010/main" val="3212834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a:t>
            </a:r>
            <a:endParaRPr lang="en-CA" dirty="0"/>
          </a:p>
        </p:txBody>
      </p:sp>
      <p:sp>
        <p:nvSpPr>
          <p:cNvPr id="4" name="TextBox 3"/>
          <p:cNvSpPr txBox="1"/>
          <p:nvPr/>
        </p:nvSpPr>
        <p:spPr>
          <a:xfrm>
            <a:off x="1259632" y="1772816"/>
            <a:ext cx="7752556" cy="430887"/>
          </a:xfrm>
          <a:prstGeom prst="rect">
            <a:avLst/>
          </a:prstGeom>
          <a:noFill/>
        </p:spPr>
        <p:txBody>
          <a:bodyPr wrap="square" rtlCol="0">
            <a:spAutoFit/>
          </a:bodyPr>
          <a:lstStyle/>
          <a:p>
            <a:r>
              <a:rPr lang="en-US" sz="2200" b="1" dirty="0" smtClean="0">
                <a:solidFill>
                  <a:schemeClr val="bg2"/>
                </a:solidFill>
              </a:rPr>
              <a:t>Raw facts that describe the characteristics of an event or object.</a:t>
            </a:r>
            <a:endParaRPr lang="en-CA" sz="2200" b="1" dirty="0">
              <a:solidFill>
                <a:schemeClr val="bg2"/>
              </a:solidFill>
            </a:endParaRPr>
          </a:p>
        </p:txBody>
      </p:sp>
      <p:sp>
        <p:nvSpPr>
          <p:cNvPr id="11" name="TextBox 7"/>
          <p:cNvSpPr txBox="1">
            <a:spLocks noChangeArrowheads="1"/>
          </p:cNvSpPr>
          <p:nvPr/>
        </p:nvSpPr>
        <p:spPr bwMode="auto">
          <a:xfrm>
            <a:off x="1282328" y="5356552"/>
            <a:ext cx="17526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CA" altLang="en-US" b="1" dirty="0">
                <a:solidFill>
                  <a:schemeClr val="bg2"/>
                </a:solidFill>
                <a:latin typeface="Calibri" panose="020F0502020204030204" pitchFamily="34" charset="0"/>
              </a:rPr>
              <a:t>Figure </a:t>
            </a:r>
            <a:r>
              <a:rPr lang="en-CA" altLang="en-US" b="1" dirty="0" smtClean="0">
                <a:solidFill>
                  <a:schemeClr val="bg2"/>
                </a:solidFill>
                <a:latin typeface="Calibri" panose="020F0502020204030204" pitchFamily="34" charset="0"/>
              </a:rPr>
              <a:t>1.5</a:t>
            </a:r>
            <a:endParaRPr lang="en-CA" altLang="en-US" b="1" dirty="0">
              <a:solidFill>
                <a:schemeClr val="bg2"/>
              </a:solidFill>
              <a:latin typeface="Calibri" panose="020F0502020204030204" pitchFamily="34" charset="0"/>
            </a:endParaRPr>
          </a:p>
        </p:txBody>
      </p:sp>
      <p:sp>
        <p:nvSpPr>
          <p:cNvPr id="6" name="TextBox 5"/>
          <p:cNvSpPr txBox="1"/>
          <p:nvPr/>
        </p:nvSpPr>
        <p:spPr>
          <a:xfrm>
            <a:off x="72008" y="1988840"/>
            <a:ext cx="611560" cy="369332"/>
          </a:xfrm>
          <a:prstGeom prst="rect">
            <a:avLst/>
          </a:prstGeom>
          <a:noFill/>
        </p:spPr>
        <p:txBody>
          <a:bodyPr wrap="square" rtlCol="0">
            <a:spAutoFit/>
          </a:bodyPr>
          <a:lstStyle/>
          <a:p>
            <a:r>
              <a:rPr lang="en-US" dirty="0" smtClean="0">
                <a:solidFill>
                  <a:schemeClr val="bg2"/>
                </a:solidFill>
                <a:latin typeface="Arial" panose="020B0604020202020204" pitchFamily="34" charset="0"/>
                <a:cs typeface="Arial" panose="020B0604020202020204" pitchFamily="34" charset="0"/>
              </a:rPr>
              <a:t>1.2</a:t>
            </a:r>
            <a:endParaRPr lang="en-CA" dirty="0">
              <a:solidFill>
                <a:schemeClr val="bg2"/>
              </a:solidFill>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3" cstate="print">
            <a:clrChange>
              <a:clrFrom>
                <a:srgbClr val="F0F8FB"/>
              </a:clrFrom>
              <a:clrTo>
                <a:srgbClr val="F0F8FB">
                  <a:alpha val="0"/>
                </a:srgbClr>
              </a:clrTo>
            </a:clrChange>
          </a:blip>
          <a:srcRect b="6872"/>
          <a:stretch>
            <a:fillRect/>
          </a:stretch>
        </p:blipFill>
        <p:spPr bwMode="auto">
          <a:xfrm>
            <a:off x="1403648" y="2492896"/>
            <a:ext cx="6934200" cy="2439351"/>
          </a:xfrm>
          <a:prstGeom prst="rect">
            <a:avLst/>
          </a:prstGeom>
          <a:noFill/>
          <a:ln w="9525">
            <a:noFill/>
            <a:miter lim="800000"/>
            <a:headEnd/>
            <a:tailEnd/>
          </a:ln>
        </p:spPr>
      </p:pic>
      <p:sp>
        <p:nvSpPr>
          <p:cNvPr id="8" name="TextBox 7"/>
          <p:cNvSpPr txBox="1"/>
          <p:nvPr/>
        </p:nvSpPr>
        <p:spPr>
          <a:xfrm>
            <a:off x="3563888" y="4869160"/>
            <a:ext cx="2376264" cy="369332"/>
          </a:xfrm>
          <a:prstGeom prst="rect">
            <a:avLst/>
          </a:prstGeom>
          <a:noFill/>
        </p:spPr>
        <p:txBody>
          <a:bodyPr wrap="square" rtlCol="0">
            <a:spAutoFit/>
          </a:bodyPr>
          <a:lstStyle/>
          <a:p>
            <a:pPr algn="ctr"/>
            <a:r>
              <a:rPr lang="en-CA" dirty="0" smtClean="0">
                <a:solidFill>
                  <a:schemeClr val="bg2"/>
                </a:solidFill>
              </a:rPr>
              <a:t>Rows of data</a:t>
            </a:r>
            <a:endParaRPr lang="en-CA" dirty="0">
              <a:solidFill>
                <a:schemeClr val="bg2"/>
              </a:solidFill>
            </a:endParaRPr>
          </a:p>
        </p:txBody>
      </p:sp>
    </p:spTree>
    <p:extLst>
      <p:ext uri="{BB962C8B-B14F-4D97-AF65-F5344CB8AC3E}">
        <p14:creationId xmlns="" xmlns:p14="http://schemas.microsoft.com/office/powerpoint/2010/main" val="13093777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a:t>
            </a:r>
            <a:endParaRPr lang="en-CA" dirty="0"/>
          </a:p>
        </p:txBody>
      </p:sp>
      <p:pic>
        <p:nvPicPr>
          <p:cNvPr id="819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99592" y="2348880"/>
            <a:ext cx="7974237" cy="2619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59632" y="1772816"/>
            <a:ext cx="7752556" cy="430887"/>
          </a:xfrm>
          <a:prstGeom prst="rect">
            <a:avLst/>
          </a:prstGeom>
          <a:noFill/>
        </p:spPr>
        <p:txBody>
          <a:bodyPr wrap="square" rtlCol="0">
            <a:spAutoFit/>
          </a:bodyPr>
          <a:lstStyle/>
          <a:p>
            <a:r>
              <a:rPr lang="en-US" sz="2200" b="1" dirty="0" smtClean="0">
                <a:solidFill>
                  <a:schemeClr val="bg2"/>
                </a:solidFill>
              </a:rPr>
              <a:t>Data converted into a meaningful and useful context.</a:t>
            </a:r>
            <a:endParaRPr lang="en-CA" sz="2200" b="1" dirty="0">
              <a:solidFill>
                <a:schemeClr val="bg2"/>
              </a:solidFill>
            </a:endParaRPr>
          </a:p>
        </p:txBody>
      </p:sp>
      <p:sp>
        <p:nvSpPr>
          <p:cNvPr id="6" name="TextBox 7"/>
          <p:cNvSpPr txBox="1">
            <a:spLocks noChangeArrowheads="1"/>
          </p:cNvSpPr>
          <p:nvPr/>
        </p:nvSpPr>
        <p:spPr bwMode="auto">
          <a:xfrm>
            <a:off x="1403350" y="4995872"/>
            <a:ext cx="17526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CA" altLang="en-US" b="1" dirty="0">
                <a:solidFill>
                  <a:schemeClr val="bg2"/>
                </a:solidFill>
                <a:latin typeface="Calibri" panose="020F0502020204030204" pitchFamily="34" charset="0"/>
              </a:rPr>
              <a:t>Figure </a:t>
            </a:r>
            <a:r>
              <a:rPr lang="en-CA" altLang="en-US" b="1" dirty="0" smtClean="0">
                <a:solidFill>
                  <a:schemeClr val="bg2"/>
                </a:solidFill>
                <a:latin typeface="Calibri" panose="020F0502020204030204" pitchFamily="34" charset="0"/>
              </a:rPr>
              <a:t>1.6</a:t>
            </a:r>
            <a:endParaRPr lang="en-CA" altLang="en-US" b="1" dirty="0">
              <a:solidFill>
                <a:schemeClr val="bg2"/>
              </a:solidFill>
              <a:latin typeface="Calibri" panose="020F0502020204030204" pitchFamily="34" charset="0"/>
            </a:endParaRPr>
          </a:p>
        </p:txBody>
      </p:sp>
      <p:sp>
        <p:nvSpPr>
          <p:cNvPr id="7" name="TextBox 6"/>
          <p:cNvSpPr txBox="1"/>
          <p:nvPr/>
        </p:nvSpPr>
        <p:spPr>
          <a:xfrm>
            <a:off x="72008" y="1988840"/>
            <a:ext cx="611560" cy="369332"/>
          </a:xfrm>
          <a:prstGeom prst="rect">
            <a:avLst/>
          </a:prstGeom>
          <a:noFill/>
        </p:spPr>
        <p:txBody>
          <a:bodyPr wrap="square" rtlCol="0">
            <a:spAutoFit/>
          </a:bodyPr>
          <a:lstStyle/>
          <a:p>
            <a:r>
              <a:rPr lang="en-US" dirty="0" smtClean="0">
                <a:solidFill>
                  <a:schemeClr val="bg2"/>
                </a:solidFill>
                <a:latin typeface="Arial" panose="020B0604020202020204" pitchFamily="34" charset="0"/>
                <a:cs typeface="Arial" panose="020B0604020202020204" pitchFamily="34" charset="0"/>
              </a:rPr>
              <a:t>1.2</a:t>
            </a:r>
            <a:endParaRPr lang="en-CA"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751013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Intelligence &amp; Knowledge</a:t>
            </a:r>
            <a:endParaRPr lang="en-CA" dirty="0"/>
          </a:p>
        </p:txBody>
      </p:sp>
      <p:pic>
        <p:nvPicPr>
          <p:cNvPr id="921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19672" y="1844824"/>
            <a:ext cx="6766417" cy="4060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7"/>
          <p:cNvSpPr txBox="1">
            <a:spLocks noChangeArrowheads="1"/>
          </p:cNvSpPr>
          <p:nvPr/>
        </p:nvSpPr>
        <p:spPr bwMode="auto">
          <a:xfrm>
            <a:off x="1716747" y="5920530"/>
            <a:ext cx="17526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CA" altLang="en-US" b="1" dirty="0">
                <a:solidFill>
                  <a:schemeClr val="bg2"/>
                </a:solidFill>
                <a:latin typeface="Calibri" panose="020F0502020204030204" pitchFamily="34" charset="0"/>
              </a:rPr>
              <a:t>Figure </a:t>
            </a:r>
            <a:r>
              <a:rPr lang="en-CA" altLang="en-US" b="1" dirty="0" smtClean="0">
                <a:solidFill>
                  <a:schemeClr val="bg2"/>
                </a:solidFill>
                <a:latin typeface="Calibri" panose="020F0502020204030204" pitchFamily="34" charset="0"/>
              </a:rPr>
              <a:t>1.7</a:t>
            </a:r>
            <a:endParaRPr lang="en-CA" altLang="en-US" b="1" dirty="0">
              <a:solidFill>
                <a:schemeClr val="bg2"/>
              </a:solidFill>
              <a:latin typeface="Calibri" panose="020F0502020204030204" pitchFamily="34" charset="0"/>
            </a:endParaRPr>
          </a:p>
        </p:txBody>
      </p:sp>
      <p:sp>
        <p:nvSpPr>
          <p:cNvPr id="5" name="TextBox 4"/>
          <p:cNvSpPr txBox="1"/>
          <p:nvPr/>
        </p:nvSpPr>
        <p:spPr>
          <a:xfrm>
            <a:off x="72008" y="1988840"/>
            <a:ext cx="611560" cy="369332"/>
          </a:xfrm>
          <a:prstGeom prst="rect">
            <a:avLst/>
          </a:prstGeom>
          <a:noFill/>
        </p:spPr>
        <p:txBody>
          <a:bodyPr wrap="square" rtlCol="0">
            <a:spAutoFit/>
          </a:bodyPr>
          <a:lstStyle/>
          <a:p>
            <a:r>
              <a:rPr lang="en-US" dirty="0" smtClean="0">
                <a:solidFill>
                  <a:schemeClr val="bg2"/>
                </a:solidFill>
                <a:latin typeface="Arial" panose="020B0604020202020204" pitchFamily="34" charset="0"/>
                <a:cs typeface="Arial" panose="020B0604020202020204" pitchFamily="34" charset="0"/>
              </a:rPr>
              <a:t>1.2</a:t>
            </a:r>
            <a:endParaRPr lang="en-CA"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291658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1691680" y="2307952"/>
            <a:ext cx="3250704" cy="2961054"/>
          </a:xfrm>
        </p:spPr>
        <p:txBody>
          <a:bodyPr/>
          <a:lstStyle/>
          <a:p>
            <a:pPr marL="0" indent="0" eaLnBrk="1" hangingPunct="1">
              <a:buNone/>
            </a:pPr>
            <a:r>
              <a:rPr lang="en-US" altLang="en-US" b="1" i="1" dirty="0" smtClean="0"/>
              <a:t>People</a:t>
            </a:r>
            <a:r>
              <a:rPr lang="en-US" altLang="en-US" dirty="0" smtClean="0"/>
              <a:t> use </a:t>
            </a:r>
            <a:r>
              <a:rPr lang="en-US" altLang="en-US" b="1" i="1" dirty="0" smtClean="0"/>
              <a:t>processes </a:t>
            </a:r>
            <a:r>
              <a:rPr lang="en-US" altLang="en-US" dirty="0" smtClean="0"/>
              <a:t>to work with </a:t>
            </a:r>
            <a:r>
              <a:rPr lang="en-US" altLang="en-US" b="1" i="1" dirty="0" smtClean="0"/>
              <a:t>Information Systems </a:t>
            </a:r>
            <a:r>
              <a:rPr lang="en-US" altLang="en-US" dirty="0" smtClean="0"/>
              <a:t>to produce </a:t>
            </a:r>
            <a:r>
              <a:rPr lang="en-US" altLang="en-US" b="1" i="1" dirty="0" smtClean="0"/>
              <a:t>Information</a:t>
            </a:r>
            <a:r>
              <a:rPr lang="en-US" altLang="en-US" dirty="0" smtClean="0"/>
              <a:t>.</a:t>
            </a:r>
            <a:endParaRPr lang="en-US" altLang="en-US" b="1" i="1" dirty="0" smtClean="0"/>
          </a:p>
        </p:txBody>
      </p:sp>
      <p:sp>
        <p:nvSpPr>
          <p:cNvPr id="48129" name="AutoShape 2"/>
          <p:cNvSpPr>
            <a:spLocks noGrp="1" noChangeArrowheads="1"/>
          </p:cNvSpPr>
          <p:nvPr>
            <p:ph type="title"/>
          </p:nvPr>
        </p:nvSpPr>
        <p:spPr>
          <a:xfrm>
            <a:off x="1403649" y="460375"/>
            <a:ext cx="7054152" cy="1143000"/>
          </a:xfrm>
        </p:spPr>
        <p:txBody>
          <a:bodyPr>
            <a:normAutofit fontScale="90000"/>
          </a:bodyPr>
          <a:lstStyle/>
          <a:p>
            <a:pPr eaLnBrk="1" hangingPunct="1"/>
            <a:r>
              <a:rPr lang="en-US" altLang="en-US" dirty="0" smtClean="0"/>
              <a:t>Relationship among People, Processes, Information Technology and Information</a:t>
            </a:r>
          </a:p>
        </p:txBody>
      </p:sp>
      <p:sp>
        <p:nvSpPr>
          <p:cNvPr id="48131" name="TextBox 5"/>
          <p:cNvSpPr txBox="1">
            <a:spLocks noChangeArrowheads="1"/>
          </p:cNvSpPr>
          <p:nvPr/>
        </p:nvSpPr>
        <p:spPr bwMode="auto">
          <a:xfrm>
            <a:off x="0" y="1988840"/>
            <a:ext cx="6858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dirty="0" smtClean="0">
                <a:solidFill>
                  <a:schemeClr val="bg2"/>
                </a:solidFill>
              </a:rPr>
              <a:t>1.2</a:t>
            </a:r>
            <a:endParaRPr lang="en-CA" altLang="en-US" dirty="0">
              <a:solidFill>
                <a:schemeClr val="bg2"/>
              </a:solidFill>
            </a:endParaRPr>
          </a:p>
        </p:txBody>
      </p:sp>
      <p:pic>
        <p:nvPicPr>
          <p:cNvPr id="48133" name="Picture 2" descr="C:\Users\User\Documents\Unzipped\Baltzan_Art\Digital Request (MHR00108-Baltzan-150) dpi\baL90900_ch01\baL90900_0108.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716016" y="1872349"/>
            <a:ext cx="4158431" cy="36056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8134" name="TextBox 7"/>
          <p:cNvSpPr txBox="1">
            <a:spLocks noChangeArrowheads="1"/>
          </p:cNvSpPr>
          <p:nvPr/>
        </p:nvSpPr>
        <p:spPr bwMode="auto">
          <a:xfrm>
            <a:off x="4644008" y="5517232"/>
            <a:ext cx="187220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CA" altLang="en-US" b="1" dirty="0">
                <a:solidFill>
                  <a:schemeClr val="bg2"/>
                </a:solidFill>
                <a:latin typeface="+mn-lt"/>
              </a:rPr>
              <a:t>Figure 1.8</a:t>
            </a:r>
          </a:p>
        </p:txBody>
      </p:sp>
    </p:spTree>
    <p:extLst>
      <p:ext uri="{BB962C8B-B14F-4D97-AF65-F5344CB8AC3E}">
        <p14:creationId xmlns="" xmlns:p14="http://schemas.microsoft.com/office/powerpoint/2010/main" val="18548005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Information Cultures</a:t>
            </a:r>
            <a:endParaRPr lang="en-CA" dirty="0"/>
          </a:p>
        </p:txBody>
      </p:sp>
      <p:sp>
        <p:nvSpPr>
          <p:cNvPr id="8" name="TextBox 7"/>
          <p:cNvSpPr txBox="1"/>
          <p:nvPr/>
        </p:nvSpPr>
        <p:spPr>
          <a:xfrm>
            <a:off x="72008" y="1988840"/>
            <a:ext cx="611560" cy="369332"/>
          </a:xfrm>
          <a:prstGeom prst="rect">
            <a:avLst/>
          </a:prstGeom>
          <a:noFill/>
        </p:spPr>
        <p:txBody>
          <a:bodyPr wrap="square" rtlCol="0">
            <a:spAutoFit/>
          </a:bodyPr>
          <a:lstStyle/>
          <a:p>
            <a:r>
              <a:rPr lang="en-US" dirty="0" smtClean="0">
                <a:solidFill>
                  <a:schemeClr val="bg2"/>
                </a:solidFill>
                <a:latin typeface="Arial" panose="020B0604020202020204" pitchFamily="34" charset="0"/>
                <a:cs typeface="Arial" panose="020B0604020202020204" pitchFamily="34" charset="0"/>
              </a:rPr>
              <a:t>1.2</a:t>
            </a:r>
            <a:endParaRPr lang="en-CA" dirty="0">
              <a:solidFill>
                <a:schemeClr val="bg2"/>
              </a:solidFill>
              <a:latin typeface="Arial" panose="020B0604020202020204" pitchFamily="34" charset="0"/>
              <a:cs typeface="Arial" panose="020B0604020202020204" pitchFamily="34" charset="0"/>
            </a:endParaRPr>
          </a:p>
        </p:txBody>
      </p:sp>
      <p:sp>
        <p:nvSpPr>
          <p:cNvPr id="9" name="Rectangle 8"/>
          <p:cNvSpPr/>
          <p:nvPr/>
        </p:nvSpPr>
        <p:spPr>
          <a:xfrm>
            <a:off x="827584" y="1742619"/>
            <a:ext cx="6912768" cy="430887"/>
          </a:xfrm>
          <a:prstGeom prst="rect">
            <a:avLst/>
          </a:prstGeom>
        </p:spPr>
        <p:txBody>
          <a:bodyPr wrap="square">
            <a:spAutoFit/>
          </a:bodyPr>
          <a:lstStyle/>
          <a:p>
            <a:r>
              <a:rPr lang="en-CA" sz="2200" b="1" dirty="0">
                <a:solidFill>
                  <a:schemeClr val="bg2"/>
                </a:solidFill>
              </a:rPr>
              <a:t>Different Information Cultures Found in Organizations</a:t>
            </a:r>
          </a:p>
        </p:txBody>
      </p:sp>
      <p:sp>
        <p:nvSpPr>
          <p:cNvPr id="10" name="TextBox 7"/>
          <p:cNvSpPr txBox="1">
            <a:spLocks noChangeArrowheads="1"/>
          </p:cNvSpPr>
          <p:nvPr/>
        </p:nvSpPr>
        <p:spPr bwMode="auto">
          <a:xfrm>
            <a:off x="899592" y="5910019"/>
            <a:ext cx="187220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CA" altLang="en-US" b="1" dirty="0">
                <a:solidFill>
                  <a:schemeClr val="bg2"/>
                </a:solidFill>
                <a:latin typeface="+mn-lt"/>
              </a:rPr>
              <a:t>Figure </a:t>
            </a:r>
            <a:r>
              <a:rPr lang="en-CA" altLang="en-US" b="1" dirty="0" smtClean="0">
                <a:solidFill>
                  <a:schemeClr val="bg2"/>
                </a:solidFill>
                <a:latin typeface="+mn-lt"/>
              </a:rPr>
              <a:t>1.9</a:t>
            </a:r>
            <a:endParaRPr lang="en-CA" altLang="en-US" b="1" dirty="0">
              <a:solidFill>
                <a:schemeClr val="bg2"/>
              </a:solidFill>
              <a:latin typeface="+mn-lt"/>
            </a:endParaRPr>
          </a:p>
        </p:txBody>
      </p:sp>
      <p:pic>
        <p:nvPicPr>
          <p:cNvPr id="4098" name="Picture 2"/>
          <p:cNvPicPr>
            <a:picLocks noChangeAspect="1" noChangeArrowheads="1"/>
          </p:cNvPicPr>
          <p:nvPr/>
        </p:nvPicPr>
        <p:blipFill>
          <a:blip r:embed="rId3" cstate="print"/>
          <a:srcRect/>
          <a:stretch>
            <a:fillRect/>
          </a:stretch>
        </p:blipFill>
        <p:spPr bwMode="auto">
          <a:xfrm>
            <a:off x="971600" y="2492896"/>
            <a:ext cx="7949684" cy="2880320"/>
          </a:xfrm>
          <a:prstGeom prst="rect">
            <a:avLst/>
          </a:prstGeom>
          <a:noFill/>
          <a:ln w="9525">
            <a:noFill/>
            <a:miter lim="800000"/>
            <a:headEnd/>
            <a:tailEnd/>
          </a:ln>
        </p:spPr>
      </p:pic>
    </p:spTree>
    <p:extLst>
      <p:ext uri="{BB962C8B-B14F-4D97-AF65-F5344CB8AC3E}">
        <p14:creationId xmlns="" xmlns:p14="http://schemas.microsoft.com/office/powerpoint/2010/main" val="38939868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AutoShape 2"/>
          <p:cNvSpPr>
            <a:spLocks noGrp="1" noChangeArrowheads="1"/>
          </p:cNvSpPr>
          <p:nvPr>
            <p:ph type="title"/>
          </p:nvPr>
        </p:nvSpPr>
        <p:spPr>
          <a:xfrm>
            <a:off x="1259632" y="457200"/>
            <a:ext cx="7579568" cy="1143000"/>
          </a:xfrm>
        </p:spPr>
        <p:txBody>
          <a:bodyPr>
            <a:normAutofit fontScale="90000"/>
          </a:bodyPr>
          <a:lstStyle/>
          <a:p>
            <a:pPr eaLnBrk="1" hangingPunct="1"/>
            <a:r>
              <a:rPr lang="en-US" altLang="en-US" dirty="0" smtClean="0"/>
              <a:t>Information System Roles and Responsibilities</a:t>
            </a:r>
          </a:p>
        </p:txBody>
      </p:sp>
      <p:sp>
        <p:nvSpPr>
          <p:cNvPr id="52226" name="Rectangle 3"/>
          <p:cNvSpPr>
            <a:spLocks noGrp="1" noChangeArrowheads="1"/>
          </p:cNvSpPr>
          <p:nvPr>
            <p:ph idx="1"/>
          </p:nvPr>
        </p:nvSpPr>
        <p:spPr>
          <a:xfrm>
            <a:off x="827088" y="1600200"/>
            <a:ext cx="5905152" cy="5029200"/>
          </a:xfrm>
        </p:spPr>
        <p:txBody>
          <a:bodyPr>
            <a:normAutofit lnSpcReduction="10000"/>
          </a:bodyPr>
          <a:lstStyle/>
          <a:p>
            <a:pPr eaLnBrk="1" hangingPunct="1">
              <a:lnSpc>
                <a:spcPct val="110000"/>
              </a:lnSpc>
              <a:spcBef>
                <a:spcPts val="0"/>
              </a:spcBef>
              <a:spcAft>
                <a:spcPts val="600"/>
              </a:spcAft>
            </a:pPr>
            <a:r>
              <a:rPr lang="en-US" altLang="en-US" sz="2800" b="1" dirty="0" smtClean="0"/>
              <a:t>Chief information officer (CIO)</a:t>
            </a:r>
          </a:p>
          <a:p>
            <a:pPr lvl="1">
              <a:lnSpc>
                <a:spcPct val="110000"/>
              </a:lnSpc>
              <a:spcBef>
                <a:spcPts val="0"/>
              </a:spcBef>
              <a:spcAft>
                <a:spcPts val="600"/>
              </a:spcAft>
            </a:pPr>
            <a:r>
              <a:rPr lang="en-US" altLang="en-US" sz="2400" dirty="0" smtClean="0"/>
              <a:t>Oversees all uses of IT and ensures the strategic alignment of IT with business goals and objectives</a:t>
            </a:r>
          </a:p>
          <a:p>
            <a:pPr>
              <a:lnSpc>
                <a:spcPct val="110000"/>
              </a:lnSpc>
              <a:spcBef>
                <a:spcPts val="0"/>
              </a:spcBef>
              <a:spcAft>
                <a:spcPts val="600"/>
              </a:spcAft>
            </a:pPr>
            <a:r>
              <a:rPr lang="en-US" altLang="en-US" sz="2800" b="1" dirty="0" smtClean="0"/>
              <a:t>Chief knowledge officer (CKO)</a:t>
            </a:r>
            <a:endParaRPr lang="en-US" altLang="en-US" dirty="0"/>
          </a:p>
          <a:p>
            <a:pPr lvl="1">
              <a:lnSpc>
                <a:spcPct val="110000"/>
              </a:lnSpc>
              <a:spcBef>
                <a:spcPts val="0"/>
              </a:spcBef>
              <a:spcAft>
                <a:spcPts val="600"/>
              </a:spcAft>
            </a:pPr>
            <a:r>
              <a:rPr lang="en-US" altLang="en-US" sz="2600" dirty="0" smtClean="0"/>
              <a:t>Responsible for collecting, maintaining, and distributing the organization’s knowledge</a:t>
            </a:r>
          </a:p>
          <a:p>
            <a:pPr eaLnBrk="1" hangingPunct="1">
              <a:lnSpc>
                <a:spcPct val="110000"/>
              </a:lnSpc>
              <a:spcBef>
                <a:spcPts val="0"/>
              </a:spcBef>
              <a:spcAft>
                <a:spcPts val="600"/>
              </a:spcAft>
            </a:pPr>
            <a:r>
              <a:rPr lang="en-US" altLang="en-US" sz="2800" b="1" dirty="0" smtClean="0"/>
              <a:t>Chief privacy officer (CPO)</a:t>
            </a:r>
            <a:endParaRPr lang="en-US" altLang="en-US" dirty="0"/>
          </a:p>
          <a:p>
            <a:pPr lvl="1">
              <a:lnSpc>
                <a:spcPct val="110000"/>
              </a:lnSpc>
              <a:spcBef>
                <a:spcPts val="0"/>
              </a:spcBef>
              <a:spcAft>
                <a:spcPts val="600"/>
              </a:spcAft>
            </a:pPr>
            <a:r>
              <a:rPr lang="en-US" altLang="en-US" sz="2600" dirty="0" smtClean="0"/>
              <a:t>Responsible for ensuring the ethical and legal use of information </a:t>
            </a:r>
          </a:p>
          <a:p>
            <a:pPr eaLnBrk="1" hangingPunct="1">
              <a:spcBef>
                <a:spcPts val="600"/>
              </a:spcBef>
              <a:spcAft>
                <a:spcPts val="1200"/>
              </a:spcAft>
              <a:buFontTx/>
              <a:buNone/>
            </a:pPr>
            <a:endParaRPr lang="en-US" altLang="en-US" sz="2800" dirty="0" smtClean="0"/>
          </a:p>
          <a:p>
            <a:pPr eaLnBrk="1" hangingPunct="1">
              <a:spcAft>
                <a:spcPts val="600"/>
              </a:spcAft>
              <a:buFontTx/>
              <a:buNone/>
            </a:pPr>
            <a:endParaRPr lang="en-US" altLang="en-US" sz="2800" dirty="0" smtClean="0"/>
          </a:p>
          <a:p>
            <a:pPr eaLnBrk="1" hangingPunct="1">
              <a:spcAft>
                <a:spcPts val="600"/>
              </a:spcAft>
              <a:buFontTx/>
              <a:buNone/>
            </a:pPr>
            <a:endParaRPr lang="en-US" altLang="en-US" sz="2800" dirty="0" smtClean="0"/>
          </a:p>
        </p:txBody>
      </p:sp>
      <p:pic>
        <p:nvPicPr>
          <p:cNvPr id="52227" name="Picture 9" descr="C:\Users\Paige Baltzan\Pictures\Microsoft Clip Organizer\j0412176.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76256" y="1628800"/>
            <a:ext cx="1758127" cy="15521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2228" name="Picture 10" descr="C:\Users\Paige Baltzan\Pictures\Microsoft Clip Organizer\j0411450.wm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876256" y="3324994"/>
            <a:ext cx="1758127" cy="1440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230" name="TextBox 6"/>
          <p:cNvSpPr txBox="1">
            <a:spLocks noChangeArrowheads="1"/>
          </p:cNvSpPr>
          <p:nvPr/>
        </p:nvSpPr>
        <p:spPr bwMode="auto">
          <a:xfrm>
            <a:off x="0" y="1660798"/>
            <a:ext cx="10668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sz="1000" dirty="0">
                <a:solidFill>
                  <a:schemeClr val="bg2"/>
                </a:solidFill>
              </a:rPr>
              <a:t>Learning</a:t>
            </a:r>
          </a:p>
          <a:p>
            <a:r>
              <a:rPr lang="en-US" altLang="en-US" sz="1000" dirty="0" smtClean="0">
                <a:solidFill>
                  <a:schemeClr val="bg2"/>
                </a:solidFill>
              </a:rPr>
              <a:t>Outcome</a:t>
            </a:r>
            <a:endParaRPr lang="en-CA" altLang="en-US" sz="1000" dirty="0">
              <a:solidFill>
                <a:schemeClr val="bg2"/>
              </a:solidFill>
            </a:endParaRPr>
          </a:p>
        </p:txBody>
      </p:sp>
      <p:sp>
        <p:nvSpPr>
          <p:cNvPr id="52231" name="TextBox 7"/>
          <p:cNvSpPr txBox="1">
            <a:spLocks noChangeArrowheads="1"/>
          </p:cNvSpPr>
          <p:nvPr/>
        </p:nvSpPr>
        <p:spPr bwMode="auto">
          <a:xfrm>
            <a:off x="0" y="2060848"/>
            <a:ext cx="6858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dirty="0" smtClean="0">
                <a:solidFill>
                  <a:schemeClr val="bg2"/>
                </a:solidFill>
              </a:rPr>
              <a:t>1.3</a:t>
            </a:r>
            <a:endParaRPr lang="en-CA" altLang="en-US" dirty="0">
              <a:solidFill>
                <a:schemeClr val="bg2"/>
              </a:solidFill>
            </a:endParaRPr>
          </a:p>
        </p:txBody>
      </p:sp>
      <p:pic>
        <p:nvPicPr>
          <p:cNvPr id="9" name="Picture 4" descr="C:\Users\Paige Baltzan\Pictures\Microsoft Clip Organizer\j0415932.wmf"/>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876256" y="4909170"/>
            <a:ext cx="1758127" cy="14650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26104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AutoShape 2"/>
          <p:cNvSpPr>
            <a:spLocks noGrp="1" noChangeArrowheads="1"/>
          </p:cNvSpPr>
          <p:nvPr>
            <p:ph type="title"/>
          </p:nvPr>
        </p:nvSpPr>
        <p:spPr>
          <a:xfrm>
            <a:off x="685800" y="457200"/>
            <a:ext cx="8153400" cy="1143000"/>
          </a:xfrm>
        </p:spPr>
        <p:txBody>
          <a:bodyPr>
            <a:normAutofit fontScale="90000"/>
          </a:bodyPr>
          <a:lstStyle/>
          <a:p>
            <a:pPr eaLnBrk="1" hangingPunct="1"/>
            <a:r>
              <a:rPr lang="en-US" altLang="en-US" smtClean="0"/>
              <a:t>Information Systems Roles and Responsibilities</a:t>
            </a:r>
          </a:p>
        </p:txBody>
      </p:sp>
      <p:sp>
        <p:nvSpPr>
          <p:cNvPr id="54274" name="Rectangle 3"/>
          <p:cNvSpPr>
            <a:spLocks noGrp="1" noChangeArrowheads="1"/>
          </p:cNvSpPr>
          <p:nvPr>
            <p:ph idx="1"/>
          </p:nvPr>
        </p:nvSpPr>
        <p:spPr>
          <a:xfrm>
            <a:off x="685800" y="1828800"/>
            <a:ext cx="5398368" cy="5029200"/>
          </a:xfrm>
        </p:spPr>
        <p:txBody>
          <a:bodyPr/>
          <a:lstStyle/>
          <a:p>
            <a:pPr eaLnBrk="1" hangingPunct="1">
              <a:spcBef>
                <a:spcPts val="600"/>
              </a:spcBef>
              <a:spcAft>
                <a:spcPts val="1200"/>
              </a:spcAft>
            </a:pPr>
            <a:r>
              <a:rPr lang="en-US" altLang="en-US" sz="2800" b="1" dirty="0" smtClean="0"/>
              <a:t>Chief security officer (CSO)</a:t>
            </a:r>
          </a:p>
          <a:p>
            <a:pPr lvl="1">
              <a:spcBef>
                <a:spcPts val="600"/>
              </a:spcBef>
              <a:spcAft>
                <a:spcPts val="1200"/>
              </a:spcAft>
            </a:pPr>
            <a:r>
              <a:rPr lang="en-US" altLang="en-US" sz="2600" dirty="0" smtClean="0"/>
              <a:t>Responsible for ensuring the safety of IT resources including data, hardware, software, and people</a:t>
            </a:r>
          </a:p>
          <a:p>
            <a:pPr eaLnBrk="1" hangingPunct="1">
              <a:spcBef>
                <a:spcPts val="600"/>
              </a:spcBef>
              <a:spcAft>
                <a:spcPts val="1200"/>
              </a:spcAft>
            </a:pPr>
            <a:r>
              <a:rPr lang="en-US" altLang="en-US" sz="2800" b="1" dirty="0" smtClean="0"/>
              <a:t>Chief technology officer (CTO)</a:t>
            </a:r>
            <a:endParaRPr lang="en-US" altLang="en-US" dirty="0"/>
          </a:p>
          <a:p>
            <a:pPr lvl="1">
              <a:spcBef>
                <a:spcPts val="600"/>
              </a:spcBef>
              <a:spcAft>
                <a:spcPts val="1200"/>
              </a:spcAft>
            </a:pPr>
            <a:r>
              <a:rPr lang="en-US" altLang="en-US" sz="2600" dirty="0" smtClean="0"/>
              <a:t>Responsible for ensuring the throughput, speed, accuracy, availability, and reliability of IT</a:t>
            </a:r>
          </a:p>
          <a:p>
            <a:pPr eaLnBrk="1" hangingPunct="1">
              <a:spcBef>
                <a:spcPts val="600"/>
              </a:spcBef>
              <a:spcAft>
                <a:spcPts val="1200"/>
              </a:spcAft>
            </a:pPr>
            <a:endParaRPr lang="en-US" altLang="en-US" sz="2800" dirty="0" smtClean="0"/>
          </a:p>
          <a:p>
            <a:pPr eaLnBrk="1" hangingPunct="1">
              <a:spcBef>
                <a:spcPts val="600"/>
              </a:spcBef>
              <a:spcAft>
                <a:spcPts val="1200"/>
              </a:spcAft>
              <a:buFontTx/>
              <a:buNone/>
            </a:pPr>
            <a:endParaRPr lang="en-US" altLang="en-US" sz="2800" dirty="0" smtClean="0"/>
          </a:p>
          <a:p>
            <a:pPr eaLnBrk="1" hangingPunct="1">
              <a:spcBef>
                <a:spcPts val="600"/>
              </a:spcBef>
              <a:spcAft>
                <a:spcPts val="1200"/>
              </a:spcAft>
              <a:buFontTx/>
              <a:buNone/>
            </a:pPr>
            <a:endParaRPr lang="en-US" altLang="en-US" sz="2800" dirty="0" smtClean="0"/>
          </a:p>
          <a:p>
            <a:pPr eaLnBrk="1" hangingPunct="1">
              <a:buFontTx/>
              <a:buNone/>
            </a:pPr>
            <a:endParaRPr lang="en-US" altLang="en-US" sz="2800" dirty="0" smtClean="0"/>
          </a:p>
        </p:txBody>
      </p:sp>
      <p:sp>
        <p:nvSpPr>
          <p:cNvPr id="54276" name="TextBox 5"/>
          <p:cNvSpPr txBox="1">
            <a:spLocks noChangeArrowheads="1"/>
          </p:cNvSpPr>
          <p:nvPr/>
        </p:nvSpPr>
        <p:spPr bwMode="auto">
          <a:xfrm>
            <a:off x="0" y="2086000"/>
            <a:ext cx="6858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dirty="0" smtClean="0">
                <a:solidFill>
                  <a:schemeClr val="bg2"/>
                </a:solidFill>
              </a:rPr>
              <a:t>1.3</a:t>
            </a:r>
            <a:endParaRPr lang="en-CA" altLang="en-US" dirty="0">
              <a:solidFill>
                <a:schemeClr val="bg2"/>
              </a:solidFill>
            </a:endParaRPr>
          </a:p>
        </p:txBody>
      </p:sp>
      <p:sp>
        <p:nvSpPr>
          <p:cNvPr id="54277" name="TextBox 6"/>
          <p:cNvSpPr txBox="1">
            <a:spLocks noChangeArrowheads="1"/>
          </p:cNvSpPr>
          <p:nvPr/>
        </p:nvSpPr>
        <p:spPr bwMode="auto">
          <a:xfrm>
            <a:off x="0" y="1628800"/>
            <a:ext cx="10668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sz="1000" dirty="0">
                <a:solidFill>
                  <a:schemeClr val="bg2"/>
                </a:solidFill>
              </a:rPr>
              <a:t>Learning</a:t>
            </a:r>
          </a:p>
          <a:p>
            <a:r>
              <a:rPr lang="en-US" altLang="en-US" sz="1000" dirty="0" smtClean="0">
                <a:solidFill>
                  <a:schemeClr val="bg2"/>
                </a:solidFill>
              </a:rPr>
              <a:t>Outcome</a:t>
            </a:r>
            <a:endParaRPr lang="en-CA" altLang="en-US" sz="1000" dirty="0">
              <a:solidFill>
                <a:schemeClr val="bg2"/>
              </a:solidFill>
            </a:endParaRPr>
          </a:p>
        </p:txBody>
      </p:sp>
      <p:pic>
        <p:nvPicPr>
          <p:cNvPr id="12292" name="Picture 4" descr="architects,buildings,businessmen,collaborations,consultations,engineers,Fotolia,helmets,industries,inspections,plans,reviews,safety,sites,workers"/>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14971" b="17265"/>
          <a:stretch/>
        </p:blipFill>
        <p:spPr bwMode="auto">
          <a:xfrm>
            <a:off x="6156176" y="2024856"/>
            <a:ext cx="2807593" cy="1902559"/>
          </a:xfrm>
          <a:prstGeom prst="rect">
            <a:avLst/>
          </a:prstGeom>
          <a:noFill/>
          <a:extLst>
            <a:ext uri="{909E8E84-426E-40DD-AFC4-6F175D3DCCD1}">
              <a14:hiddenFill xmlns="" xmlns:a14="http://schemas.microsoft.com/office/drawing/2010/main">
                <a:solidFill>
                  <a:srgbClr val="FFFFFF"/>
                </a:solidFill>
              </a14:hiddenFill>
            </a:ext>
          </a:extLst>
        </p:spPr>
      </p:pic>
      <p:pic>
        <p:nvPicPr>
          <p:cNvPr id="12294" name="Picture 6" descr="businesses,businessmen,computers,laptop computers,men,office buildings,persons,Photographs,technologies"/>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12465" b="9887"/>
          <a:stretch/>
        </p:blipFill>
        <p:spPr bwMode="auto">
          <a:xfrm>
            <a:off x="6156176" y="4122600"/>
            <a:ext cx="2807593" cy="20682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06227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CIO’s Top Priorities</a:t>
            </a:r>
            <a:endParaRPr lang="en-CA" dirty="0"/>
          </a:p>
        </p:txBody>
      </p:sp>
      <p:graphicFrame>
        <p:nvGraphicFramePr>
          <p:cNvPr id="5" name="Table 4"/>
          <p:cNvGraphicFramePr>
            <a:graphicFrameLocks noGrp="1"/>
          </p:cNvGraphicFramePr>
          <p:nvPr>
            <p:extLst>
              <p:ext uri="{D42A27DB-BD31-4B8C-83A1-F6EECF244321}">
                <p14:modId xmlns="" xmlns:p14="http://schemas.microsoft.com/office/powerpoint/2010/main" val="1956613776"/>
              </p:ext>
            </p:extLst>
          </p:nvPr>
        </p:nvGraphicFramePr>
        <p:xfrm>
          <a:off x="1331640" y="2420887"/>
          <a:ext cx="7128792" cy="2926080"/>
        </p:xfrm>
        <a:graphic>
          <a:graphicData uri="http://schemas.openxmlformats.org/drawingml/2006/table">
            <a:tbl>
              <a:tblPr firstRow="1" firstCol="1" lastRow="1" lastCol="1" bandRow="1" bandCol="1"/>
              <a:tblGrid>
                <a:gridCol w="3434836"/>
                <a:gridCol w="3693956"/>
              </a:tblGrid>
              <a:tr h="594066">
                <a:tc>
                  <a:txBody>
                    <a:bodyPr/>
                    <a:lstStyle/>
                    <a:p>
                      <a:pPr marL="0" algn="ctr">
                        <a:lnSpc>
                          <a:spcPct val="100000"/>
                        </a:lnSpc>
                        <a:spcAft>
                          <a:spcPts val="0"/>
                        </a:spcAft>
                        <a:tabLst>
                          <a:tab pos="2222500" algn="ctr"/>
                          <a:tab pos="3276600" algn="ctr"/>
                          <a:tab pos="4406900" algn="ctr"/>
                          <a:tab pos="457200" algn="l"/>
                        </a:tabLst>
                      </a:pPr>
                      <a:r>
                        <a:rPr lang="en-CA" sz="2400" b="1" smtClean="0">
                          <a:solidFill>
                            <a:srgbClr val="000000"/>
                          </a:solidFill>
                          <a:effectLst/>
                          <a:latin typeface="Times New Roman"/>
                          <a:ea typeface="Times New Roman"/>
                          <a:cs typeface="UniversLTStd-BoldCn"/>
                        </a:rPr>
                        <a:t>Game Changing </a:t>
                      </a:r>
                      <a:r>
                        <a:rPr lang="en-CA" sz="2400" b="1" dirty="0">
                          <a:solidFill>
                            <a:srgbClr val="000000"/>
                          </a:solidFill>
                          <a:effectLst/>
                          <a:latin typeface="Times New Roman"/>
                          <a:ea typeface="Times New Roman"/>
                          <a:cs typeface="UniversLTStd-BoldCn"/>
                        </a:rPr>
                        <a:t>Activities</a:t>
                      </a:r>
                      <a:endParaRPr lang="en-CA" sz="2400" b="1" dirty="0">
                        <a:solidFill>
                          <a:srgbClr val="000000"/>
                        </a:solidFill>
                        <a:effectLst/>
                        <a:latin typeface="UniversLTStd-BoldCn"/>
                        <a:ea typeface="Times New Roman"/>
                        <a:cs typeface="UniversLTStd-BoldCn"/>
                      </a:endParaRPr>
                    </a:p>
                  </a:txBody>
                  <a:tcPr marL="68580" marR="68580" marT="0" marB="0">
                    <a:lnL w="28575" cap="flat" cmpd="sng" algn="ctr">
                      <a:solidFill>
                        <a:srgbClr val="65E1C3"/>
                      </a:solidFill>
                      <a:prstDash val="solid"/>
                      <a:round/>
                      <a:headEnd type="none" w="med" len="med"/>
                      <a:tailEnd type="none" w="med" len="med"/>
                    </a:lnL>
                    <a:lnR w="28575" cap="flat" cmpd="sng" algn="ctr">
                      <a:solidFill>
                        <a:srgbClr val="65E1C3"/>
                      </a:solidFill>
                      <a:prstDash val="solid"/>
                      <a:round/>
                      <a:headEnd type="none" w="med" len="med"/>
                      <a:tailEnd type="none" w="med" len="med"/>
                    </a:lnR>
                    <a:lnT w="28575" cap="flat" cmpd="sng" algn="ctr">
                      <a:solidFill>
                        <a:srgbClr val="65E1C3"/>
                      </a:solidFill>
                      <a:prstDash val="solid"/>
                      <a:round/>
                      <a:headEnd type="none" w="med" len="med"/>
                      <a:tailEnd type="none" w="med" len="med"/>
                    </a:lnT>
                    <a:lnB w="28575" cap="flat" cmpd="sng" algn="ctr">
                      <a:solidFill>
                        <a:srgbClr val="65E1C3"/>
                      </a:solidFill>
                      <a:prstDash val="solid"/>
                      <a:round/>
                      <a:headEnd type="none" w="med" len="med"/>
                      <a:tailEnd type="none" w="med" len="med"/>
                    </a:lnB>
                    <a:lnTlToBr w="12700" cmpd="sng">
                      <a:noFill/>
                      <a:prstDash val="solid"/>
                    </a:lnTlToBr>
                    <a:lnBlToTr w="12700" cmpd="sng">
                      <a:noFill/>
                      <a:prstDash val="solid"/>
                    </a:lnBlToTr>
                    <a:solidFill>
                      <a:srgbClr val="CAFAE9"/>
                    </a:solidFill>
                  </a:tcPr>
                </a:tc>
                <a:tc>
                  <a:txBody>
                    <a:bodyPr/>
                    <a:lstStyle/>
                    <a:p>
                      <a:pPr marL="0" algn="ctr">
                        <a:lnSpc>
                          <a:spcPct val="100000"/>
                        </a:lnSpc>
                        <a:spcAft>
                          <a:spcPts val="0"/>
                        </a:spcAft>
                        <a:tabLst>
                          <a:tab pos="2222500" algn="ctr"/>
                          <a:tab pos="3276600" algn="ctr"/>
                          <a:tab pos="4406900" algn="ctr"/>
                          <a:tab pos="457200" algn="l"/>
                        </a:tabLst>
                      </a:pPr>
                      <a:r>
                        <a:rPr lang="en-CA" sz="2400" b="1" dirty="0">
                          <a:solidFill>
                            <a:srgbClr val="000000"/>
                          </a:solidFill>
                          <a:effectLst/>
                          <a:latin typeface="Times New Roman"/>
                          <a:ea typeface="Times New Roman"/>
                          <a:cs typeface="UniversLTStd-BoldCn"/>
                        </a:rPr>
                        <a:t>Service / Cost Centre Activities</a:t>
                      </a:r>
                      <a:endParaRPr lang="en-CA" sz="2400" b="1" dirty="0">
                        <a:solidFill>
                          <a:srgbClr val="000000"/>
                        </a:solidFill>
                        <a:effectLst/>
                        <a:latin typeface="UniversLTStd-BoldCn"/>
                        <a:ea typeface="Times New Roman"/>
                        <a:cs typeface="UniversLTStd-BoldCn"/>
                      </a:endParaRPr>
                    </a:p>
                  </a:txBody>
                  <a:tcPr marL="68580" marR="68580" marT="0" marB="0">
                    <a:lnL w="28575" cap="flat" cmpd="sng" algn="ctr">
                      <a:solidFill>
                        <a:srgbClr val="65E1C3"/>
                      </a:solidFill>
                      <a:prstDash val="solid"/>
                      <a:round/>
                      <a:headEnd type="none" w="med" len="med"/>
                      <a:tailEnd type="none" w="med" len="med"/>
                    </a:lnL>
                    <a:lnR w="28575" cap="flat" cmpd="sng" algn="ctr">
                      <a:solidFill>
                        <a:srgbClr val="65E1C3"/>
                      </a:solidFill>
                      <a:prstDash val="solid"/>
                      <a:round/>
                      <a:headEnd type="none" w="med" len="med"/>
                      <a:tailEnd type="none" w="med" len="med"/>
                    </a:lnR>
                    <a:lnT w="28575" cap="flat" cmpd="sng" algn="ctr">
                      <a:solidFill>
                        <a:srgbClr val="65E1C3"/>
                      </a:solidFill>
                      <a:prstDash val="solid"/>
                      <a:round/>
                      <a:headEnd type="none" w="med" len="med"/>
                      <a:tailEnd type="none" w="med" len="med"/>
                    </a:lnT>
                    <a:lnB w="28575" cap="flat" cmpd="sng" algn="ctr">
                      <a:solidFill>
                        <a:srgbClr val="65E1C3"/>
                      </a:solidFill>
                      <a:prstDash val="solid"/>
                      <a:round/>
                      <a:headEnd type="none" w="med" len="med"/>
                      <a:tailEnd type="none" w="med" len="med"/>
                    </a:lnB>
                    <a:lnTlToBr w="12700" cmpd="sng">
                      <a:noFill/>
                      <a:prstDash val="solid"/>
                    </a:lnTlToBr>
                    <a:lnBlToTr w="12700" cmpd="sng">
                      <a:noFill/>
                      <a:prstDash val="solid"/>
                    </a:lnBlToTr>
                    <a:solidFill>
                      <a:srgbClr val="CAFAE9"/>
                    </a:solidFill>
                  </a:tcPr>
                </a:tc>
              </a:tr>
              <a:tr h="594066">
                <a:tc>
                  <a:txBody>
                    <a:bodyPr/>
                    <a:lstStyle/>
                    <a:p>
                      <a:pPr marL="0" algn="l">
                        <a:lnSpc>
                          <a:spcPct val="100000"/>
                        </a:lnSpc>
                        <a:spcBef>
                          <a:spcPts val="800"/>
                        </a:spcBef>
                        <a:spcAft>
                          <a:spcPts val="0"/>
                        </a:spcAft>
                      </a:pPr>
                      <a:r>
                        <a:rPr lang="en-CA" sz="2400" dirty="0">
                          <a:solidFill>
                            <a:srgbClr val="000000"/>
                          </a:solidFill>
                          <a:effectLst/>
                          <a:latin typeface="Times New Roman"/>
                          <a:ea typeface="Times New Roman"/>
                          <a:cs typeface="UniversLTStd-Cn"/>
                        </a:rPr>
                        <a:t>Driving business innovation</a:t>
                      </a:r>
                      <a:endParaRPr lang="en-CA" sz="2400" dirty="0">
                        <a:solidFill>
                          <a:srgbClr val="000000"/>
                        </a:solidFill>
                        <a:effectLst/>
                        <a:latin typeface="UniversLTStd-Cn"/>
                        <a:ea typeface="Times New Roman"/>
                        <a:cs typeface="UniversLTStd-Cn"/>
                      </a:endParaRPr>
                    </a:p>
                  </a:txBody>
                  <a:tcPr marL="68580" marR="68580" marT="0" marB="0">
                    <a:lnL w="28575" cap="flat" cmpd="sng" algn="ctr">
                      <a:solidFill>
                        <a:srgbClr val="65E1C3"/>
                      </a:solidFill>
                      <a:prstDash val="solid"/>
                      <a:round/>
                      <a:headEnd type="none" w="med" len="med"/>
                      <a:tailEnd type="none" w="med" len="med"/>
                    </a:lnL>
                    <a:lnR w="28575" cap="flat" cmpd="sng" algn="ctr">
                      <a:solidFill>
                        <a:srgbClr val="65E1C3"/>
                      </a:solidFill>
                      <a:prstDash val="solid"/>
                      <a:round/>
                      <a:headEnd type="none" w="med" len="med"/>
                      <a:tailEnd type="none" w="med" len="med"/>
                    </a:lnR>
                    <a:lnT w="28575" cap="flat" cmpd="sng" algn="ctr">
                      <a:solidFill>
                        <a:srgbClr val="65E1C3"/>
                      </a:solidFill>
                      <a:prstDash val="solid"/>
                      <a:round/>
                      <a:headEnd type="none" w="med" len="med"/>
                      <a:tailEnd type="none" w="med" len="med"/>
                    </a:lnT>
                    <a:lnB w="28575" cap="flat" cmpd="sng" algn="ctr">
                      <a:solidFill>
                        <a:srgbClr val="65E1C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just">
                        <a:lnSpc>
                          <a:spcPct val="100000"/>
                        </a:lnSpc>
                        <a:spcBef>
                          <a:spcPts val="800"/>
                        </a:spcBef>
                        <a:spcAft>
                          <a:spcPts val="0"/>
                        </a:spcAft>
                      </a:pPr>
                      <a:r>
                        <a:rPr lang="en-CA" sz="2400">
                          <a:solidFill>
                            <a:srgbClr val="000000"/>
                          </a:solidFill>
                          <a:effectLst/>
                          <a:latin typeface="Times New Roman"/>
                          <a:ea typeface="Times New Roman"/>
                          <a:cs typeface="UniversLTStd-Cn"/>
                        </a:rPr>
                        <a:t>Improving IT operations</a:t>
                      </a:r>
                      <a:endParaRPr lang="en-CA" sz="2400">
                        <a:solidFill>
                          <a:srgbClr val="000000"/>
                        </a:solidFill>
                        <a:effectLst/>
                        <a:latin typeface="UniversLTStd-Cn"/>
                        <a:ea typeface="Times New Roman"/>
                        <a:cs typeface="UniversLTStd-Cn"/>
                      </a:endParaRPr>
                    </a:p>
                  </a:txBody>
                  <a:tcPr marL="68580" marR="68580" marT="0" marB="0">
                    <a:lnL w="28575" cap="flat" cmpd="sng" algn="ctr">
                      <a:solidFill>
                        <a:srgbClr val="65E1C3"/>
                      </a:solidFill>
                      <a:prstDash val="solid"/>
                      <a:round/>
                      <a:headEnd type="none" w="med" len="med"/>
                      <a:tailEnd type="none" w="med" len="med"/>
                    </a:lnL>
                    <a:lnR w="28575" cap="flat" cmpd="sng" algn="ctr">
                      <a:solidFill>
                        <a:srgbClr val="65E1C3"/>
                      </a:solidFill>
                      <a:prstDash val="solid"/>
                      <a:round/>
                      <a:headEnd type="none" w="med" len="med"/>
                      <a:tailEnd type="none" w="med" len="med"/>
                    </a:lnR>
                    <a:lnT w="28575" cap="flat" cmpd="sng" algn="ctr">
                      <a:solidFill>
                        <a:srgbClr val="65E1C3"/>
                      </a:solidFill>
                      <a:prstDash val="solid"/>
                      <a:round/>
                      <a:headEnd type="none" w="med" len="med"/>
                      <a:tailEnd type="none" w="med" len="med"/>
                    </a:lnT>
                    <a:lnB w="28575" cap="flat" cmpd="sng" algn="ctr">
                      <a:solidFill>
                        <a:srgbClr val="65E1C3"/>
                      </a:solidFill>
                      <a:prstDash val="solid"/>
                      <a:round/>
                      <a:headEnd type="none" w="med" len="med"/>
                      <a:tailEnd type="none" w="med" len="med"/>
                    </a:lnB>
                    <a:lnTlToBr w="12700" cmpd="sng">
                      <a:noFill/>
                      <a:prstDash val="solid"/>
                    </a:lnTlToBr>
                    <a:lnBlToTr w="12700" cmpd="sng">
                      <a:noFill/>
                      <a:prstDash val="solid"/>
                    </a:lnBlToTr>
                  </a:tcPr>
                </a:tc>
              </a:tr>
              <a:tr h="468053">
                <a:tc>
                  <a:txBody>
                    <a:bodyPr/>
                    <a:lstStyle/>
                    <a:p>
                      <a:pPr marL="0" algn="l">
                        <a:lnSpc>
                          <a:spcPct val="100000"/>
                        </a:lnSpc>
                        <a:spcBef>
                          <a:spcPts val="800"/>
                        </a:spcBef>
                        <a:spcAft>
                          <a:spcPts val="0"/>
                        </a:spcAft>
                      </a:pPr>
                      <a:r>
                        <a:rPr lang="en-CA" sz="2400" dirty="0">
                          <a:solidFill>
                            <a:srgbClr val="000000"/>
                          </a:solidFill>
                          <a:effectLst/>
                          <a:latin typeface="Times New Roman"/>
                          <a:ea typeface="Times New Roman"/>
                          <a:cs typeface="UniversLTStd-Cn"/>
                        </a:rPr>
                        <a:t>Cultivating IT-business relationship</a:t>
                      </a:r>
                      <a:endParaRPr lang="en-CA" sz="2400" dirty="0">
                        <a:solidFill>
                          <a:srgbClr val="000000"/>
                        </a:solidFill>
                        <a:effectLst/>
                        <a:latin typeface="UniversLTStd-Cn"/>
                        <a:ea typeface="Times New Roman"/>
                        <a:cs typeface="UniversLTStd-Cn"/>
                      </a:endParaRPr>
                    </a:p>
                  </a:txBody>
                  <a:tcPr marL="68580" marR="68580" marT="0" marB="0">
                    <a:lnL w="28575" cap="flat" cmpd="sng" algn="ctr">
                      <a:solidFill>
                        <a:srgbClr val="65E1C3"/>
                      </a:solidFill>
                      <a:prstDash val="solid"/>
                      <a:round/>
                      <a:headEnd type="none" w="med" len="med"/>
                      <a:tailEnd type="none" w="med" len="med"/>
                    </a:lnL>
                    <a:lnR w="28575" cap="flat" cmpd="sng" algn="ctr">
                      <a:solidFill>
                        <a:srgbClr val="65E1C3"/>
                      </a:solidFill>
                      <a:prstDash val="solid"/>
                      <a:round/>
                      <a:headEnd type="none" w="med" len="med"/>
                      <a:tailEnd type="none" w="med" len="med"/>
                    </a:lnR>
                    <a:lnT w="28575" cap="flat" cmpd="sng" algn="ctr">
                      <a:solidFill>
                        <a:srgbClr val="65E1C3"/>
                      </a:solidFill>
                      <a:prstDash val="solid"/>
                      <a:round/>
                      <a:headEnd type="none" w="med" len="med"/>
                      <a:tailEnd type="none" w="med" len="med"/>
                    </a:lnT>
                    <a:lnB w="28575" cap="flat" cmpd="sng" algn="ctr">
                      <a:solidFill>
                        <a:srgbClr val="65E1C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just">
                        <a:lnSpc>
                          <a:spcPct val="100000"/>
                        </a:lnSpc>
                        <a:spcBef>
                          <a:spcPts val="800"/>
                        </a:spcBef>
                        <a:spcAft>
                          <a:spcPts val="0"/>
                        </a:spcAft>
                      </a:pPr>
                      <a:r>
                        <a:rPr lang="en-CA" sz="2400" dirty="0">
                          <a:solidFill>
                            <a:srgbClr val="000000"/>
                          </a:solidFill>
                          <a:effectLst/>
                          <a:latin typeface="Times New Roman"/>
                          <a:ea typeface="Times New Roman"/>
                          <a:cs typeface="UniversLTStd-Cn"/>
                        </a:rPr>
                        <a:t>Developing new systems</a:t>
                      </a:r>
                      <a:endParaRPr lang="en-CA" sz="2400" dirty="0">
                        <a:solidFill>
                          <a:srgbClr val="000000"/>
                        </a:solidFill>
                        <a:effectLst/>
                        <a:latin typeface="UniversLTStd-Cn"/>
                        <a:ea typeface="Times New Roman"/>
                        <a:cs typeface="UniversLTStd-Cn"/>
                      </a:endParaRPr>
                    </a:p>
                  </a:txBody>
                  <a:tcPr marL="68580" marR="68580" marT="0" marB="0">
                    <a:lnL w="28575" cap="flat" cmpd="sng" algn="ctr">
                      <a:solidFill>
                        <a:srgbClr val="65E1C3"/>
                      </a:solidFill>
                      <a:prstDash val="solid"/>
                      <a:round/>
                      <a:headEnd type="none" w="med" len="med"/>
                      <a:tailEnd type="none" w="med" len="med"/>
                    </a:lnL>
                    <a:lnR w="28575" cap="flat" cmpd="sng" algn="ctr">
                      <a:solidFill>
                        <a:srgbClr val="65E1C3"/>
                      </a:solidFill>
                      <a:prstDash val="solid"/>
                      <a:round/>
                      <a:headEnd type="none" w="med" len="med"/>
                      <a:tailEnd type="none" w="med" len="med"/>
                    </a:lnR>
                    <a:lnT w="28575" cap="flat" cmpd="sng" algn="ctr">
                      <a:solidFill>
                        <a:srgbClr val="65E1C3"/>
                      </a:solidFill>
                      <a:prstDash val="solid"/>
                      <a:round/>
                      <a:headEnd type="none" w="med" len="med"/>
                      <a:tailEnd type="none" w="med" len="med"/>
                    </a:lnT>
                    <a:lnB w="28575" cap="flat" cmpd="sng" algn="ctr">
                      <a:solidFill>
                        <a:srgbClr val="65E1C3"/>
                      </a:solidFill>
                      <a:prstDash val="solid"/>
                      <a:round/>
                      <a:headEnd type="none" w="med" len="med"/>
                      <a:tailEnd type="none" w="med" len="med"/>
                    </a:lnB>
                    <a:lnTlToBr w="12700" cmpd="sng">
                      <a:noFill/>
                      <a:prstDash val="solid"/>
                    </a:lnTlToBr>
                    <a:lnBlToTr w="12700" cmpd="sng">
                      <a:noFill/>
                      <a:prstDash val="solid"/>
                    </a:lnBlToTr>
                  </a:tcPr>
                </a:tc>
              </a:tr>
              <a:tr h="594066">
                <a:tc>
                  <a:txBody>
                    <a:bodyPr/>
                    <a:lstStyle/>
                    <a:p>
                      <a:pPr marL="0" algn="l">
                        <a:lnSpc>
                          <a:spcPct val="100000"/>
                        </a:lnSpc>
                        <a:spcBef>
                          <a:spcPts val="800"/>
                        </a:spcBef>
                        <a:spcAft>
                          <a:spcPts val="0"/>
                        </a:spcAft>
                      </a:pPr>
                      <a:r>
                        <a:rPr lang="en-CA" sz="2400" dirty="0">
                          <a:solidFill>
                            <a:srgbClr val="000000"/>
                          </a:solidFill>
                          <a:effectLst/>
                          <a:latin typeface="Times New Roman"/>
                          <a:ea typeface="Times New Roman"/>
                          <a:cs typeface="UniversLTStd-Cn"/>
                        </a:rPr>
                        <a:t>Developing business strategy</a:t>
                      </a:r>
                      <a:endParaRPr lang="en-CA" sz="2400" dirty="0">
                        <a:solidFill>
                          <a:srgbClr val="000000"/>
                        </a:solidFill>
                        <a:effectLst/>
                        <a:latin typeface="UniversLTStd-Cn"/>
                        <a:ea typeface="Times New Roman"/>
                        <a:cs typeface="UniversLTStd-Cn"/>
                      </a:endParaRPr>
                    </a:p>
                  </a:txBody>
                  <a:tcPr marL="68580" marR="68580" marT="0" marB="0">
                    <a:lnL w="28575" cap="flat" cmpd="sng" algn="ctr">
                      <a:solidFill>
                        <a:srgbClr val="65E1C3"/>
                      </a:solidFill>
                      <a:prstDash val="solid"/>
                      <a:round/>
                      <a:headEnd type="none" w="med" len="med"/>
                      <a:tailEnd type="none" w="med" len="med"/>
                    </a:lnL>
                    <a:lnR w="28575" cap="flat" cmpd="sng" algn="ctr">
                      <a:solidFill>
                        <a:srgbClr val="65E1C3"/>
                      </a:solidFill>
                      <a:prstDash val="solid"/>
                      <a:round/>
                      <a:headEnd type="none" w="med" len="med"/>
                      <a:tailEnd type="none" w="med" len="med"/>
                    </a:lnR>
                    <a:lnT w="28575" cap="flat" cmpd="sng" algn="ctr">
                      <a:solidFill>
                        <a:srgbClr val="65E1C3"/>
                      </a:solidFill>
                      <a:prstDash val="solid"/>
                      <a:round/>
                      <a:headEnd type="none" w="med" len="med"/>
                      <a:tailEnd type="none" w="med" len="med"/>
                    </a:lnT>
                    <a:lnB w="28575" cap="flat" cmpd="sng" algn="ctr">
                      <a:solidFill>
                        <a:srgbClr val="65E1C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just">
                        <a:lnSpc>
                          <a:spcPct val="100000"/>
                        </a:lnSpc>
                        <a:spcBef>
                          <a:spcPts val="800"/>
                        </a:spcBef>
                        <a:spcAft>
                          <a:spcPts val="0"/>
                        </a:spcAft>
                      </a:pPr>
                      <a:r>
                        <a:rPr lang="en-CA" sz="2400" dirty="0">
                          <a:solidFill>
                            <a:srgbClr val="000000"/>
                          </a:solidFill>
                          <a:effectLst/>
                          <a:latin typeface="Times New Roman"/>
                          <a:ea typeface="Times New Roman"/>
                          <a:cs typeface="UniversLTStd-Cn"/>
                        </a:rPr>
                        <a:t>Controlling IT costs</a:t>
                      </a:r>
                      <a:endParaRPr lang="en-CA" sz="2400" dirty="0">
                        <a:solidFill>
                          <a:srgbClr val="000000"/>
                        </a:solidFill>
                        <a:effectLst/>
                        <a:latin typeface="UniversLTStd-Cn"/>
                        <a:ea typeface="Times New Roman"/>
                        <a:cs typeface="UniversLTStd-Cn"/>
                      </a:endParaRPr>
                    </a:p>
                  </a:txBody>
                  <a:tcPr marL="68580" marR="68580" marT="0" marB="0">
                    <a:lnL w="28575" cap="flat" cmpd="sng" algn="ctr">
                      <a:solidFill>
                        <a:srgbClr val="65E1C3"/>
                      </a:solidFill>
                      <a:prstDash val="solid"/>
                      <a:round/>
                      <a:headEnd type="none" w="med" len="med"/>
                      <a:tailEnd type="none" w="med" len="med"/>
                    </a:lnL>
                    <a:lnR w="28575" cap="flat" cmpd="sng" algn="ctr">
                      <a:solidFill>
                        <a:srgbClr val="65E1C3"/>
                      </a:solidFill>
                      <a:prstDash val="solid"/>
                      <a:round/>
                      <a:headEnd type="none" w="med" len="med"/>
                      <a:tailEnd type="none" w="med" len="med"/>
                    </a:lnR>
                    <a:lnT w="28575" cap="flat" cmpd="sng" algn="ctr">
                      <a:solidFill>
                        <a:srgbClr val="65E1C3"/>
                      </a:solidFill>
                      <a:prstDash val="solid"/>
                      <a:round/>
                      <a:headEnd type="none" w="med" len="med"/>
                      <a:tailEnd type="none" w="med" len="med"/>
                    </a:lnT>
                    <a:lnB w="28575" cap="flat" cmpd="sng" algn="ctr">
                      <a:solidFill>
                        <a:srgbClr val="65E1C3"/>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 name="Rectangle 7"/>
          <p:cNvSpPr/>
          <p:nvPr/>
        </p:nvSpPr>
        <p:spPr>
          <a:xfrm>
            <a:off x="1259632" y="1990001"/>
            <a:ext cx="7416824" cy="430887"/>
          </a:xfrm>
          <a:prstGeom prst="rect">
            <a:avLst/>
          </a:prstGeom>
        </p:spPr>
        <p:txBody>
          <a:bodyPr wrap="square">
            <a:spAutoFit/>
          </a:bodyPr>
          <a:lstStyle/>
          <a:p>
            <a:r>
              <a:rPr lang="en-CA" sz="2200" b="1" dirty="0">
                <a:solidFill>
                  <a:schemeClr val="bg2"/>
                </a:solidFill>
              </a:rPr>
              <a:t>Results of CIO </a:t>
            </a:r>
            <a:r>
              <a:rPr lang="en-CA" sz="2200" b="1" dirty="0" smtClean="0">
                <a:solidFill>
                  <a:schemeClr val="bg2"/>
                </a:solidFill>
              </a:rPr>
              <a:t>Magazine’s </a:t>
            </a:r>
            <a:r>
              <a:rPr lang="en-CA" sz="2200" b="1" dirty="0">
                <a:solidFill>
                  <a:schemeClr val="bg2"/>
                </a:solidFill>
              </a:rPr>
              <a:t>Top 3 Activities of </a:t>
            </a:r>
            <a:r>
              <a:rPr lang="en-CA" sz="2200" b="1" dirty="0" smtClean="0">
                <a:solidFill>
                  <a:schemeClr val="bg2"/>
                </a:solidFill>
              </a:rPr>
              <a:t>CIOs</a:t>
            </a:r>
            <a:endParaRPr lang="en-CA" sz="2200" b="1" dirty="0">
              <a:solidFill>
                <a:schemeClr val="bg2"/>
              </a:solidFill>
            </a:endParaRPr>
          </a:p>
        </p:txBody>
      </p:sp>
      <p:sp>
        <p:nvSpPr>
          <p:cNvPr id="9" name="TextBox 7"/>
          <p:cNvSpPr txBox="1">
            <a:spLocks noChangeArrowheads="1"/>
          </p:cNvSpPr>
          <p:nvPr/>
        </p:nvSpPr>
        <p:spPr bwMode="auto">
          <a:xfrm>
            <a:off x="1259632" y="5317784"/>
            <a:ext cx="187220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CA" altLang="en-US" b="1" dirty="0">
                <a:solidFill>
                  <a:schemeClr val="bg2"/>
                </a:solidFill>
                <a:latin typeface="+mn-lt"/>
              </a:rPr>
              <a:t>Figure </a:t>
            </a:r>
            <a:r>
              <a:rPr lang="en-CA" altLang="en-US" b="1" dirty="0" smtClean="0">
                <a:solidFill>
                  <a:schemeClr val="bg2"/>
                </a:solidFill>
                <a:latin typeface="+mn-lt"/>
              </a:rPr>
              <a:t>1.10</a:t>
            </a:r>
            <a:endParaRPr lang="en-CA" altLang="en-US" b="1" dirty="0">
              <a:solidFill>
                <a:schemeClr val="bg2"/>
              </a:solidFill>
              <a:latin typeface="+mn-lt"/>
            </a:endParaRPr>
          </a:p>
        </p:txBody>
      </p:sp>
      <p:sp>
        <p:nvSpPr>
          <p:cNvPr id="10" name="TextBox 7"/>
          <p:cNvSpPr txBox="1">
            <a:spLocks noChangeArrowheads="1"/>
          </p:cNvSpPr>
          <p:nvPr/>
        </p:nvSpPr>
        <p:spPr bwMode="auto">
          <a:xfrm>
            <a:off x="0" y="2060848"/>
            <a:ext cx="6858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dirty="0" smtClean="0">
                <a:solidFill>
                  <a:schemeClr val="bg2"/>
                </a:solidFill>
              </a:rPr>
              <a:t>1.3</a:t>
            </a:r>
            <a:endParaRPr lang="en-CA" altLang="en-US" dirty="0">
              <a:solidFill>
                <a:schemeClr val="bg2"/>
              </a:solidFill>
            </a:endParaRPr>
          </a:p>
        </p:txBody>
      </p:sp>
    </p:spTree>
    <p:extLst>
      <p:ext uri="{BB962C8B-B14F-4D97-AF65-F5344CB8AC3E}">
        <p14:creationId xmlns="" xmlns:p14="http://schemas.microsoft.com/office/powerpoint/2010/main" val="827633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71000">
              <a:srgbClr val="C2DAE8"/>
            </a:gs>
            <a:gs pos="40000">
              <a:srgbClr val="CCD5DE"/>
            </a:gs>
            <a:gs pos="97000">
              <a:schemeClr val="accent3">
                <a:lumMod val="20000"/>
                <a:lumOff val="80000"/>
              </a:schemeClr>
            </a:gs>
            <a:gs pos="88000">
              <a:srgbClr val="CAFAE9"/>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1988840"/>
            <a:ext cx="8219256" cy="4525963"/>
          </a:xfrm>
        </p:spPr>
        <p:txBody>
          <a:bodyPr/>
          <a:lstStyle/>
          <a:p>
            <a:pPr>
              <a:lnSpc>
                <a:spcPct val="80000"/>
              </a:lnSpc>
            </a:pPr>
            <a:r>
              <a:rPr lang="en-US" altLang="en-US" sz="2400" b="1" dirty="0"/>
              <a:t>SECTION 1.1 – INFORMATION SYSTEMS IN BUSINESS</a:t>
            </a:r>
            <a:endParaRPr lang="en-US" altLang="en-US" sz="2400" dirty="0"/>
          </a:p>
          <a:p>
            <a:pPr lvl="1">
              <a:lnSpc>
                <a:spcPct val="80000"/>
              </a:lnSpc>
            </a:pPr>
            <a:r>
              <a:rPr lang="en-US" altLang="en-US" sz="2000" dirty="0"/>
              <a:t>Information Systems’ Role in Business</a:t>
            </a:r>
          </a:p>
          <a:p>
            <a:pPr lvl="1">
              <a:lnSpc>
                <a:spcPct val="80000"/>
              </a:lnSpc>
            </a:pPr>
            <a:r>
              <a:rPr lang="en-US" altLang="en-US" sz="2000" dirty="0"/>
              <a:t>Information Systems Basics</a:t>
            </a:r>
          </a:p>
          <a:p>
            <a:pPr lvl="1">
              <a:lnSpc>
                <a:spcPct val="80000"/>
              </a:lnSpc>
            </a:pPr>
            <a:r>
              <a:rPr lang="en-US" altLang="en-US" sz="2000" dirty="0"/>
              <a:t>Roles and Responsibilities in Information Systems</a:t>
            </a:r>
          </a:p>
          <a:p>
            <a:pPr>
              <a:lnSpc>
                <a:spcPct val="80000"/>
              </a:lnSpc>
              <a:buNone/>
            </a:pPr>
            <a:endParaRPr lang="en-US" altLang="en-US" sz="2400" b="1" dirty="0"/>
          </a:p>
          <a:p>
            <a:pPr>
              <a:lnSpc>
                <a:spcPct val="80000"/>
              </a:lnSpc>
            </a:pPr>
            <a:r>
              <a:rPr lang="en-US" altLang="en-US" sz="2400" b="1" dirty="0"/>
              <a:t>SECTION 1.2 – BUSINESS STRATEGY</a:t>
            </a:r>
            <a:endParaRPr lang="en-US" altLang="en-US" sz="2400" dirty="0"/>
          </a:p>
          <a:p>
            <a:pPr lvl="1">
              <a:lnSpc>
                <a:spcPct val="80000"/>
              </a:lnSpc>
            </a:pPr>
            <a:r>
              <a:rPr lang="en-US" altLang="en-US" sz="2000" dirty="0"/>
              <a:t>Identifying Competitive Advantages</a:t>
            </a:r>
          </a:p>
          <a:p>
            <a:pPr lvl="1">
              <a:lnSpc>
                <a:spcPct val="80000"/>
              </a:lnSpc>
            </a:pPr>
            <a:r>
              <a:rPr lang="en-US" altLang="en-US" sz="2000" dirty="0"/>
              <a:t>The Five Forces Model – Evaluating Business Segments</a:t>
            </a:r>
          </a:p>
          <a:p>
            <a:pPr lvl="1">
              <a:lnSpc>
                <a:spcPct val="80000"/>
              </a:lnSpc>
            </a:pPr>
            <a:r>
              <a:rPr lang="en-US" altLang="en-US" sz="2000" dirty="0"/>
              <a:t>The Three Generic Strategies-Creating A Business Focus</a:t>
            </a:r>
          </a:p>
          <a:p>
            <a:pPr lvl="1">
              <a:lnSpc>
                <a:spcPct val="80000"/>
              </a:lnSpc>
            </a:pPr>
            <a:r>
              <a:rPr lang="en-US" altLang="en-US" sz="2000" dirty="0"/>
              <a:t>Value Chain Analysis – Targeting Business Processes</a:t>
            </a:r>
          </a:p>
          <a:p>
            <a:pPr lvl="1">
              <a:lnSpc>
                <a:spcPct val="80000"/>
              </a:lnSpc>
            </a:pPr>
            <a:r>
              <a:rPr lang="en-US" altLang="en-US" sz="2000" dirty="0"/>
              <a:t>Business-Driven Information Systems and Business Strategy</a:t>
            </a:r>
          </a:p>
          <a:p>
            <a:pPr marL="0" indent="0">
              <a:buNone/>
            </a:pPr>
            <a:endParaRPr lang="en-CA" dirty="0"/>
          </a:p>
        </p:txBody>
      </p:sp>
      <p:sp>
        <p:nvSpPr>
          <p:cNvPr id="3" name="Title 2"/>
          <p:cNvSpPr>
            <a:spLocks noGrp="1"/>
          </p:cNvSpPr>
          <p:nvPr>
            <p:ph type="title"/>
          </p:nvPr>
        </p:nvSpPr>
        <p:spPr>
          <a:ln>
            <a:noFill/>
          </a:ln>
        </p:spPr>
        <p:txBody>
          <a:bodyPr/>
          <a:lstStyle/>
          <a:p>
            <a:r>
              <a:rPr lang="en-US" dirty="0" smtClean="0"/>
              <a:t>Chapter 1 Overview</a:t>
            </a:r>
            <a:endParaRPr lang="en-CA" dirty="0"/>
          </a:p>
        </p:txBody>
      </p:sp>
    </p:spTree>
    <p:extLst>
      <p:ext uri="{BB962C8B-B14F-4D97-AF65-F5344CB8AC3E}">
        <p14:creationId xmlns="" xmlns:p14="http://schemas.microsoft.com/office/powerpoint/2010/main" val="10052512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17240" y="1700809"/>
            <a:ext cx="6851104" cy="4320480"/>
          </a:xfrm>
        </p:spPr>
        <p:txBody>
          <a:bodyPr>
            <a:normAutofit fontScale="92500" lnSpcReduction="10000"/>
          </a:bodyPr>
          <a:lstStyle/>
          <a:p>
            <a:r>
              <a:rPr lang="en-US" dirty="0" smtClean="0"/>
              <a:t>Report from Information &amp; Communication Technology Council</a:t>
            </a:r>
          </a:p>
          <a:p>
            <a:pPr lvl="1"/>
            <a:r>
              <a:rPr lang="en-US" sz="2200" dirty="0"/>
              <a:t>O</a:t>
            </a:r>
            <a:r>
              <a:rPr lang="en-US" sz="2200" dirty="0" smtClean="0"/>
              <a:t>ver 100,000 MIS/ICT jobs to be filled, 2011 - 2016</a:t>
            </a:r>
          </a:p>
          <a:p>
            <a:pPr lvl="1"/>
            <a:r>
              <a:rPr lang="en-US" sz="2200" dirty="0" smtClean="0"/>
              <a:t>Priority given to individuals with a combination of business and ICT skills</a:t>
            </a:r>
            <a:endParaRPr lang="en-US" sz="2200" dirty="0"/>
          </a:p>
          <a:p>
            <a:pPr lvl="1"/>
            <a:r>
              <a:rPr lang="en-US" sz="2200" dirty="0" smtClean="0"/>
              <a:t>Priority to those who have experience with enterprise information systems such as PeopleSoft and SAP</a:t>
            </a:r>
          </a:p>
          <a:p>
            <a:r>
              <a:rPr lang="en-US" dirty="0" smtClean="0"/>
              <a:t>Median salaries (2014) with 2-4 years experience:</a:t>
            </a:r>
          </a:p>
          <a:p>
            <a:pPr lvl="1"/>
            <a:r>
              <a:rPr lang="en-US" sz="2200" dirty="0" smtClean="0"/>
              <a:t>Business Analyst - $63,303</a:t>
            </a:r>
          </a:p>
          <a:p>
            <a:pPr lvl="1"/>
            <a:r>
              <a:rPr lang="en-US" sz="2200" dirty="0" smtClean="0"/>
              <a:t>Web Designer - $81,369</a:t>
            </a:r>
          </a:p>
          <a:p>
            <a:pPr lvl="1"/>
            <a:r>
              <a:rPr lang="en-US" sz="2200" dirty="0" smtClean="0"/>
              <a:t>IS Auditor - $94,261</a:t>
            </a:r>
            <a:endParaRPr lang="en-CA" sz="2200" dirty="0"/>
          </a:p>
        </p:txBody>
      </p:sp>
      <p:sp>
        <p:nvSpPr>
          <p:cNvPr id="3" name="Title 2"/>
          <p:cNvSpPr>
            <a:spLocks noGrp="1"/>
          </p:cNvSpPr>
          <p:nvPr>
            <p:ph type="title"/>
          </p:nvPr>
        </p:nvSpPr>
        <p:spPr/>
        <p:txBody>
          <a:bodyPr/>
          <a:lstStyle/>
          <a:p>
            <a:r>
              <a:rPr lang="en-US" dirty="0" smtClean="0"/>
              <a:t>Skills Gap in Canada</a:t>
            </a:r>
            <a:endParaRPr lang="en-CA" dirty="0"/>
          </a:p>
        </p:txBody>
      </p:sp>
      <p:pic>
        <p:nvPicPr>
          <p:cNvPr id="17410" name="Picture 2" descr="business,careers,ads,classifieds,employees,hands,help wanted,jobs,work,men,newspapers,pencils,marking,circling,people,unemployed"/>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8201" t="9094" r="16360"/>
          <a:stretch/>
        </p:blipFill>
        <p:spPr bwMode="auto">
          <a:xfrm>
            <a:off x="7236296" y="3513700"/>
            <a:ext cx="1800200" cy="250077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7"/>
          <p:cNvSpPr txBox="1">
            <a:spLocks noChangeArrowheads="1"/>
          </p:cNvSpPr>
          <p:nvPr/>
        </p:nvSpPr>
        <p:spPr bwMode="auto">
          <a:xfrm>
            <a:off x="0" y="2060848"/>
            <a:ext cx="6858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dirty="0" smtClean="0">
                <a:solidFill>
                  <a:schemeClr val="bg2"/>
                </a:solidFill>
              </a:rPr>
              <a:t>1.3</a:t>
            </a:r>
            <a:endParaRPr lang="en-CA" altLang="en-US" dirty="0">
              <a:solidFill>
                <a:schemeClr val="bg2"/>
              </a:solidFill>
            </a:endParaRPr>
          </a:p>
        </p:txBody>
      </p:sp>
    </p:spTree>
    <p:extLst>
      <p:ext uri="{BB962C8B-B14F-4D97-AF65-F5344CB8AC3E}">
        <p14:creationId xmlns="" xmlns:p14="http://schemas.microsoft.com/office/powerpoint/2010/main" val="56919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1259632" y="460375"/>
            <a:ext cx="7884368" cy="1143000"/>
          </a:xfrm>
        </p:spPr>
        <p:txBody>
          <a:bodyPr>
            <a:noAutofit/>
          </a:bodyPr>
          <a:lstStyle/>
          <a:p>
            <a:pPr algn="l"/>
            <a:r>
              <a:rPr lang="en-US" altLang="en-US" sz="3000" dirty="0" smtClean="0"/>
              <a:t>Opening Case Questions: </a:t>
            </a:r>
            <a:br>
              <a:rPr lang="en-US" altLang="en-US" sz="3000" dirty="0" smtClean="0"/>
            </a:br>
            <a:r>
              <a:rPr lang="en-US" altLang="en-US" sz="3000" dirty="0" smtClean="0"/>
              <a:t>Information Technology Helps LCBO Transform</a:t>
            </a:r>
            <a:endParaRPr lang="en-CA" altLang="en-US" sz="3000" dirty="0" smtClean="0"/>
          </a:p>
        </p:txBody>
      </p:sp>
      <p:sp>
        <p:nvSpPr>
          <p:cNvPr id="64514" name="Content Placeholder 2"/>
          <p:cNvSpPr>
            <a:spLocks noGrp="1"/>
          </p:cNvSpPr>
          <p:nvPr>
            <p:ph idx="1"/>
          </p:nvPr>
        </p:nvSpPr>
        <p:spPr>
          <a:xfrm>
            <a:off x="817240" y="2132856"/>
            <a:ext cx="8219256" cy="4093915"/>
          </a:xfrm>
        </p:spPr>
        <p:txBody>
          <a:bodyPr/>
          <a:lstStyle/>
          <a:p>
            <a:pPr marL="514350" indent="-514350">
              <a:spcAft>
                <a:spcPts val="1200"/>
              </a:spcAft>
              <a:buFont typeface="Arial" pitchFamily="34" charset="0"/>
              <a:buAutoNum type="arabicPeriod"/>
            </a:pPr>
            <a:r>
              <a:rPr lang="en-US" altLang="en-US" dirty="0" smtClean="0"/>
              <a:t>What might have happened to the LCBO if its top executives had not supported the investment needed in IT?</a:t>
            </a:r>
          </a:p>
          <a:p>
            <a:pPr marL="514350" indent="-514350">
              <a:spcAft>
                <a:spcPts val="1200"/>
              </a:spcAft>
              <a:buFont typeface="Arial" pitchFamily="34" charset="0"/>
              <a:buAutoNum type="arabicPeriod"/>
            </a:pPr>
            <a:r>
              <a:rPr lang="en-US" altLang="en-US" dirty="0" smtClean="0"/>
              <a:t>Evaluate the effects on the LCBO if its inventory control and warehouse management systems fail.</a:t>
            </a:r>
          </a:p>
          <a:p>
            <a:pPr marL="514350" indent="-514350">
              <a:spcAft>
                <a:spcPts val="1200"/>
              </a:spcAft>
              <a:buFont typeface="Courier New" pitchFamily="49" charset="0"/>
              <a:buNone/>
            </a:pPr>
            <a:endParaRPr lang="en-US" altLang="en-US" dirty="0" smtClean="0"/>
          </a:p>
          <a:p>
            <a:pPr marL="514350" indent="-514350">
              <a:spcAft>
                <a:spcPts val="1200"/>
              </a:spcAft>
              <a:buFont typeface="Arial" pitchFamily="34" charset="0"/>
              <a:buAutoNum type="arabicPeriod"/>
            </a:pPr>
            <a:endParaRPr lang="en-US" altLang="en-US" dirty="0" smtClean="0"/>
          </a:p>
          <a:p>
            <a:pPr marL="514350" indent="-514350">
              <a:spcAft>
                <a:spcPts val="1200"/>
              </a:spcAft>
              <a:buFont typeface="Arial" pitchFamily="34" charset="0"/>
              <a:buAutoNum type="arabicPeriod"/>
            </a:pPr>
            <a:endParaRPr lang="en-CA" altLang="en-US" dirty="0" smtClean="0"/>
          </a:p>
        </p:txBody>
      </p:sp>
    </p:spTree>
    <p:extLst>
      <p:ext uri="{BB962C8B-B14F-4D97-AF65-F5344CB8AC3E}">
        <p14:creationId xmlns="" xmlns:p14="http://schemas.microsoft.com/office/powerpoint/2010/main" val="771021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normAutofit fontScale="90000"/>
          </a:bodyPr>
          <a:lstStyle/>
          <a:p>
            <a:pPr algn="l"/>
            <a:r>
              <a:rPr lang="en-US" altLang="en-US" sz="3200" smtClean="0"/>
              <a:t>Opening Case Questions: Information Technology Helps LCBO Transform</a:t>
            </a:r>
            <a:endParaRPr lang="en-CA" altLang="en-US" sz="3200" smtClean="0"/>
          </a:p>
        </p:txBody>
      </p:sp>
      <p:sp>
        <p:nvSpPr>
          <p:cNvPr id="66562" name="Content Placeholder 2"/>
          <p:cNvSpPr>
            <a:spLocks noGrp="1"/>
          </p:cNvSpPr>
          <p:nvPr>
            <p:ph idx="1"/>
          </p:nvPr>
        </p:nvSpPr>
        <p:spPr>
          <a:xfrm>
            <a:off x="817240" y="2204864"/>
            <a:ext cx="8219256" cy="4021907"/>
          </a:xfrm>
        </p:spPr>
        <p:txBody>
          <a:bodyPr/>
          <a:lstStyle/>
          <a:p>
            <a:pPr marL="514350" indent="-514350">
              <a:spcAft>
                <a:spcPts val="1200"/>
              </a:spcAft>
              <a:buFont typeface="Arial" pitchFamily="34" charset="0"/>
              <a:buAutoNum type="arabicPeriod" startAt="3"/>
            </a:pPr>
            <a:r>
              <a:rPr lang="en-US" altLang="en-US" dirty="0" smtClean="0"/>
              <a:t>Is it unethical for the LCBO to share its customer information from </a:t>
            </a:r>
            <a:r>
              <a:rPr lang="en-US" altLang="en-US" b="1" dirty="0" smtClean="0"/>
              <a:t>Vintages.com</a:t>
            </a:r>
            <a:r>
              <a:rPr lang="en-US" altLang="en-US" dirty="0" smtClean="0"/>
              <a:t> with other government agencies or departments? Explain your answer.</a:t>
            </a:r>
          </a:p>
          <a:p>
            <a:pPr marL="514350" indent="-514350">
              <a:spcAft>
                <a:spcPts val="1200"/>
              </a:spcAft>
              <a:buFont typeface="Arial" pitchFamily="34" charset="0"/>
              <a:buAutoNum type="arabicPeriod" startAt="3"/>
            </a:pPr>
            <a:r>
              <a:rPr lang="en-US" altLang="en-US" dirty="0" smtClean="0"/>
              <a:t>Is Mr. Kelly fulfilling his role as a senior vice president of information (CIO) correctly?</a:t>
            </a:r>
          </a:p>
          <a:p>
            <a:pPr marL="514350" indent="-514350">
              <a:spcAft>
                <a:spcPts val="1200"/>
              </a:spcAft>
              <a:buFont typeface="Courier New" pitchFamily="49" charset="0"/>
              <a:buNone/>
            </a:pPr>
            <a:endParaRPr lang="en-US" altLang="en-US" dirty="0" smtClean="0"/>
          </a:p>
          <a:p>
            <a:pPr marL="514350" indent="-514350">
              <a:spcAft>
                <a:spcPts val="1200"/>
              </a:spcAft>
              <a:buFont typeface="Arial" pitchFamily="34" charset="0"/>
              <a:buAutoNum type="arabicPeriod"/>
            </a:pPr>
            <a:endParaRPr lang="en-US" altLang="en-US" dirty="0" smtClean="0"/>
          </a:p>
          <a:p>
            <a:pPr marL="514350" indent="-514350">
              <a:spcAft>
                <a:spcPts val="1200"/>
              </a:spcAft>
              <a:buFont typeface="Arial" pitchFamily="34" charset="0"/>
              <a:buAutoNum type="arabicPeriod"/>
            </a:pPr>
            <a:endParaRPr lang="en-CA" altLang="en-US" dirty="0" smtClean="0"/>
          </a:p>
        </p:txBody>
      </p:sp>
    </p:spTree>
    <p:extLst>
      <p:ext uri="{BB962C8B-B14F-4D97-AF65-F5344CB8AC3E}">
        <p14:creationId xmlns="" xmlns:p14="http://schemas.microsoft.com/office/powerpoint/2010/main" val="2233558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ctrTitle"/>
          </p:nvPr>
        </p:nvSpPr>
        <p:spPr>
          <a:xfrm>
            <a:off x="3952354" y="2060848"/>
            <a:ext cx="5220071" cy="1470025"/>
          </a:xfrm>
        </p:spPr>
        <p:txBody>
          <a:bodyPr/>
          <a:lstStyle/>
          <a:p>
            <a:pPr eaLnBrk="1" hangingPunct="1">
              <a:defRPr/>
            </a:pPr>
            <a:r>
              <a:rPr lang="en-US" sz="3600" dirty="0" smtClean="0">
                <a:effectLst/>
              </a:rPr>
              <a:t>SECTION 1.2</a:t>
            </a:r>
            <a:endParaRPr lang="en-US" sz="3600" dirty="0">
              <a:effectLst/>
            </a:endParaRPr>
          </a:p>
        </p:txBody>
      </p:sp>
      <p:sp>
        <p:nvSpPr>
          <p:cNvPr id="147459" name="Rectangle 3"/>
          <p:cNvSpPr>
            <a:spLocks noGrp="1" noChangeArrowheads="1"/>
          </p:cNvSpPr>
          <p:nvPr>
            <p:ph type="subTitle" idx="1"/>
          </p:nvPr>
        </p:nvSpPr>
        <p:spPr>
          <a:xfrm>
            <a:off x="3923928" y="3685760"/>
            <a:ext cx="5198186" cy="1752600"/>
          </a:xfrm>
        </p:spPr>
        <p:txBody>
          <a:bodyPr>
            <a:normAutofit/>
          </a:bodyPr>
          <a:lstStyle/>
          <a:p>
            <a:pPr eaLnBrk="1" hangingPunct="1">
              <a:lnSpc>
                <a:spcPct val="150000"/>
              </a:lnSpc>
              <a:spcBef>
                <a:spcPts val="400"/>
              </a:spcBef>
              <a:defRPr/>
            </a:pPr>
            <a:r>
              <a:rPr lang="en-US" sz="2800" dirty="0" smtClean="0"/>
              <a:t>BUSINESS STRATEGY</a:t>
            </a:r>
            <a:endParaRPr lang="en-US" sz="2800" dirty="0"/>
          </a:p>
        </p:txBody>
      </p:sp>
    </p:spTree>
    <p:extLst>
      <p:ext uri="{BB962C8B-B14F-4D97-AF65-F5344CB8AC3E}">
        <p14:creationId xmlns="" xmlns:p14="http://schemas.microsoft.com/office/powerpoint/2010/main" val="38279115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AutoShape 2"/>
          <p:cNvSpPr>
            <a:spLocks noGrp="1" noChangeArrowheads="1"/>
          </p:cNvSpPr>
          <p:nvPr>
            <p:ph type="title"/>
          </p:nvPr>
        </p:nvSpPr>
        <p:spPr/>
        <p:txBody>
          <a:bodyPr/>
          <a:lstStyle/>
          <a:p>
            <a:pPr eaLnBrk="1" hangingPunct="1"/>
            <a:r>
              <a:rPr lang="en-US" altLang="en-US" sz="3200" dirty="0" smtClean="0"/>
              <a:t>Competitive Advantage</a:t>
            </a:r>
          </a:p>
        </p:txBody>
      </p:sp>
      <p:sp>
        <p:nvSpPr>
          <p:cNvPr id="70658" name="Rectangle 3"/>
          <p:cNvSpPr>
            <a:spLocks noGrp="1" noChangeArrowheads="1"/>
          </p:cNvSpPr>
          <p:nvPr>
            <p:ph idx="1"/>
          </p:nvPr>
        </p:nvSpPr>
        <p:spPr>
          <a:xfrm>
            <a:off x="762000" y="1905000"/>
            <a:ext cx="8153400" cy="4953000"/>
          </a:xfrm>
        </p:spPr>
        <p:txBody>
          <a:bodyPr/>
          <a:lstStyle/>
          <a:p>
            <a:pPr eaLnBrk="1" hangingPunct="1"/>
            <a:r>
              <a:rPr lang="en-US" altLang="en-US" dirty="0" smtClean="0"/>
              <a:t>Key to survival and growth</a:t>
            </a:r>
          </a:p>
          <a:p>
            <a:pPr lvl="1" eaLnBrk="1" hangingPunct="1"/>
            <a:r>
              <a:rPr lang="en-US" altLang="en-US" b="1" dirty="0" smtClean="0"/>
              <a:t>Competitive advantage</a:t>
            </a:r>
            <a:r>
              <a:rPr lang="en-US" altLang="en-US" dirty="0" smtClean="0"/>
              <a:t> </a:t>
            </a:r>
            <a:endParaRPr lang="en-US" altLang="en-US" dirty="0"/>
          </a:p>
          <a:p>
            <a:pPr lvl="2"/>
            <a:r>
              <a:rPr lang="en-US" altLang="en-US" dirty="0" smtClean="0"/>
              <a:t>A product or service that an organization’s customers place a greater value on than similar offerings from a competitor</a:t>
            </a:r>
          </a:p>
          <a:p>
            <a:pPr lvl="1" eaLnBrk="1" hangingPunct="1"/>
            <a:r>
              <a:rPr lang="en-US" altLang="en-US" b="1" dirty="0" smtClean="0"/>
              <a:t>First-mover advantage</a:t>
            </a:r>
          </a:p>
          <a:p>
            <a:pPr lvl="2"/>
            <a:r>
              <a:rPr lang="en-US" altLang="en-US" dirty="0" smtClean="0"/>
              <a:t>Occurs when an organization can significantly impact its market share by being first to market with a competitive advantage</a:t>
            </a:r>
          </a:p>
          <a:p>
            <a:pPr lvl="1" eaLnBrk="1" hangingPunct="1"/>
            <a:r>
              <a:rPr lang="en-US" altLang="en-US" dirty="0" smtClean="0"/>
              <a:t>Always temporary as  it is quickly copied</a:t>
            </a:r>
          </a:p>
        </p:txBody>
      </p:sp>
      <p:sp>
        <p:nvSpPr>
          <p:cNvPr id="70659" name="TextBox 5"/>
          <p:cNvSpPr txBox="1">
            <a:spLocks noChangeArrowheads="1"/>
          </p:cNvSpPr>
          <p:nvPr/>
        </p:nvSpPr>
        <p:spPr bwMode="auto">
          <a:xfrm>
            <a:off x="0" y="1988840"/>
            <a:ext cx="6858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dirty="0" smtClean="0">
                <a:solidFill>
                  <a:schemeClr val="bg2"/>
                </a:solidFill>
              </a:rPr>
              <a:t>1.4</a:t>
            </a:r>
            <a:endParaRPr lang="en-CA" altLang="en-US" dirty="0">
              <a:solidFill>
                <a:schemeClr val="bg2"/>
              </a:solidFill>
            </a:endParaRPr>
          </a:p>
        </p:txBody>
      </p:sp>
      <p:sp>
        <p:nvSpPr>
          <p:cNvPr id="70660" name="TextBox 6"/>
          <p:cNvSpPr txBox="1">
            <a:spLocks noChangeArrowheads="1"/>
          </p:cNvSpPr>
          <p:nvPr/>
        </p:nvSpPr>
        <p:spPr bwMode="auto">
          <a:xfrm>
            <a:off x="48816" y="1628800"/>
            <a:ext cx="10668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sz="1000" dirty="0">
                <a:solidFill>
                  <a:schemeClr val="bg2"/>
                </a:solidFill>
              </a:rPr>
              <a:t>Learning</a:t>
            </a:r>
          </a:p>
          <a:p>
            <a:r>
              <a:rPr lang="en-US" altLang="en-US" sz="1000" dirty="0" smtClean="0">
                <a:solidFill>
                  <a:schemeClr val="bg2"/>
                </a:solidFill>
              </a:rPr>
              <a:t>Outcome</a:t>
            </a:r>
            <a:endParaRPr lang="en-CA" altLang="en-US" sz="1000" dirty="0">
              <a:solidFill>
                <a:schemeClr val="bg2"/>
              </a:solidFill>
            </a:endParaRPr>
          </a:p>
        </p:txBody>
      </p:sp>
    </p:spTree>
    <p:extLst>
      <p:ext uri="{BB962C8B-B14F-4D97-AF65-F5344CB8AC3E}">
        <p14:creationId xmlns="" xmlns:p14="http://schemas.microsoft.com/office/powerpoint/2010/main" val="31804875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AutoShape 2"/>
          <p:cNvSpPr>
            <a:spLocks noGrp="1" noChangeArrowheads="1"/>
          </p:cNvSpPr>
          <p:nvPr>
            <p:ph type="title"/>
          </p:nvPr>
        </p:nvSpPr>
        <p:spPr>
          <a:xfrm>
            <a:off x="990600" y="457200"/>
            <a:ext cx="7924800" cy="1066800"/>
          </a:xfrm>
        </p:spPr>
        <p:txBody>
          <a:bodyPr/>
          <a:lstStyle/>
          <a:p>
            <a:pPr eaLnBrk="1" hangingPunct="1"/>
            <a:r>
              <a:rPr lang="en-US" altLang="en-US" sz="3200" smtClean="0"/>
              <a:t>Identifying Competitive Advantage</a:t>
            </a:r>
          </a:p>
        </p:txBody>
      </p:sp>
      <p:sp>
        <p:nvSpPr>
          <p:cNvPr id="72706" name="Rectangle 3"/>
          <p:cNvSpPr>
            <a:spLocks noGrp="1" noChangeArrowheads="1"/>
          </p:cNvSpPr>
          <p:nvPr>
            <p:ph idx="1"/>
          </p:nvPr>
        </p:nvSpPr>
        <p:spPr>
          <a:xfrm>
            <a:off x="685800" y="1905000"/>
            <a:ext cx="6622504" cy="4800600"/>
          </a:xfrm>
        </p:spPr>
        <p:txBody>
          <a:bodyPr/>
          <a:lstStyle/>
          <a:p>
            <a:pPr>
              <a:lnSpc>
                <a:spcPct val="90000"/>
              </a:lnSpc>
            </a:pPr>
            <a:r>
              <a:rPr lang="en-US" altLang="en-US" b="1" dirty="0" smtClean="0"/>
              <a:t>Environmental scanning </a:t>
            </a:r>
          </a:p>
          <a:p>
            <a:pPr lvl="1">
              <a:lnSpc>
                <a:spcPct val="90000"/>
              </a:lnSpc>
            </a:pPr>
            <a:r>
              <a:rPr lang="en-US" altLang="en-US" dirty="0" smtClean="0"/>
              <a:t>The acquisition and analysis of events and trends in the environment external to an organization</a:t>
            </a:r>
          </a:p>
          <a:p>
            <a:pPr marL="457200" lvl="1" indent="0" eaLnBrk="1" hangingPunct="1">
              <a:lnSpc>
                <a:spcPct val="90000"/>
              </a:lnSpc>
              <a:buNone/>
            </a:pPr>
            <a:endParaRPr lang="en-US" altLang="en-US" sz="1050" dirty="0" smtClean="0"/>
          </a:p>
          <a:p>
            <a:pPr eaLnBrk="1" hangingPunct="1">
              <a:lnSpc>
                <a:spcPct val="90000"/>
              </a:lnSpc>
            </a:pPr>
            <a:r>
              <a:rPr lang="en-US" altLang="en-US" sz="2800" dirty="0" smtClean="0"/>
              <a:t>Three common tools used in developing competitive </a:t>
            </a:r>
            <a:r>
              <a:rPr lang="en-US" altLang="en-US" dirty="0" smtClean="0"/>
              <a:t>advantages:</a:t>
            </a:r>
          </a:p>
          <a:p>
            <a:pPr lvl="1">
              <a:lnSpc>
                <a:spcPct val="90000"/>
              </a:lnSpc>
            </a:pPr>
            <a:r>
              <a:rPr lang="en-US" altLang="en-US" dirty="0" smtClean="0"/>
              <a:t>Porter’s Five Forces Model </a:t>
            </a:r>
          </a:p>
          <a:p>
            <a:pPr lvl="1">
              <a:lnSpc>
                <a:spcPct val="90000"/>
              </a:lnSpc>
            </a:pPr>
            <a:r>
              <a:rPr lang="en-US" altLang="en-US" dirty="0" smtClean="0"/>
              <a:t>Porter’s three generic strategies</a:t>
            </a:r>
          </a:p>
          <a:p>
            <a:pPr lvl="1">
              <a:lnSpc>
                <a:spcPct val="90000"/>
              </a:lnSpc>
            </a:pPr>
            <a:r>
              <a:rPr lang="en-US" altLang="en-US" dirty="0" smtClean="0"/>
              <a:t>Value chains</a:t>
            </a:r>
          </a:p>
        </p:txBody>
      </p:sp>
      <p:sp>
        <p:nvSpPr>
          <p:cNvPr id="72707" name="TextBox 5"/>
          <p:cNvSpPr txBox="1">
            <a:spLocks noChangeArrowheads="1"/>
          </p:cNvSpPr>
          <p:nvPr/>
        </p:nvSpPr>
        <p:spPr bwMode="auto">
          <a:xfrm>
            <a:off x="0" y="1988840"/>
            <a:ext cx="6858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dirty="0" smtClean="0">
                <a:solidFill>
                  <a:schemeClr val="bg2"/>
                </a:solidFill>
              </a:rPr>
              <a:t>1.4</a:t>
            </a:r>
            <a:endParaRPr lang="en-CA" altLang="en-US" dirty="0">
              <a:solidFill>
                <a:schemeClr val="bg2"/>
              </a:solidFill>
            </a:endParaRPr>
          </a:p>
        </p:txBody>
      </p:sp>
      <p:sp>
        <p:nvSpPr>
          <p:cNvPr id="72708" name="TextBox 6"/>
          <p:cNvSpPr txBox="1">
            <a:spLocks noChangeArrowheads="1"/>
          </p:cNvSpPr>
          <p:nvPr/>
        </p:nvSpPr>
        <p:spPr bwMode="auto">
          <a:xfrm>
            <a:off x="48816" y="1593801"/>
            <a:ext cx="10668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sz="1000" dirty="0">
                <a:solidFill>
                  <a:schemeClr val="bg2"/>
                </a:solidFill>
              </a:rPr>
              <a:t>Learning</a:t>
            </a:r>
          </a:p>
          <a:p>
            <a:r>
              <a:rPr lang="en-US" altLang="en-US" sz="1000" dirty="0" smtClean="0">
                <a:solidFill>
                  <a:schemeClr val="bg2"/>
                </a:solidFill>
              </a:rPr>
              <a:t>Outcome</a:t>
            </a:r>
            <a:endParaRPr lang="en-CA" altLang="en-US" sz="1000" dirty="0">
              <a:solidFill>
                <a:schemeClr val="bg2"/>
              </a:solidFill>
            </a:endParaRPr>
          </a:p>
        </p:txBody>
      </p:sp>
      <p:pic>
        <p:nvPicPr>
          <p:cNvPr id="2050" name="Picture 2" descr="binoculars,business,metaphors,climbing,corporate ladders,forecasting,futures,looking ahead,people,planning,women"/>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19632" r="14339" b="16658"/>
          <a:stretch/>
        </p:blipFill>
        <p:spPr bwMode="auto">
          <a:xfrm flipH="1">
            <a:off x="6300192" y="4221088"/>
            <a:ext cx="2651740" cy="197223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78548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AutoShape 2"/>
          <p:cNvSpPr>
            <a:spLocks noGrp="1" noChangeArrowheads="1"/>
          </p:cNvSpPr>
          <p:nvPr>
            <p:ph type="title"/>
          </p:nvPr>
        </p:nvSpPr>
        <p:spPr/>
        <p:txBody>
          <a:bodyPr/>
          <a:lstStyle/>
          <a:p>
            <a:pPr eaLnBrk="1" hangingPunct="1"/>
            <a:r>
              <a:rPr lang="en-US" altLang="en-US" sz="3200" dirty="0" smtClean="0"/>
              <a:t>Michael Porter’s Five Forces Model</a:t>
            </a:r>
            <a:endParaRPr lang="en-US" altLang="en-US" sz="2400" dirty="0" smtClean="0"/>
          </a:p>
        </p:txBody>
      </p:sp>
      <p:sp>
        <p:nvSpPr>
          <p:cNvPr id="74756" name="TextBox 5"/>
          <p:cNvSpPr txBox="1">
            <a:spLocks noChangeArrowheads="1"/>
          </p:cNvSpPr>
          <p:nvPr/>
        </p:nvSpPr>
        <p:spPr bwMode="auto">
          <a:xfrm>
            <a:off x="0" y="1988259"/>
            <a:ext cx="6858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dirty="0" smtClean="0">
                <a:solidFill>
                  <a:schemeClr val="bg2"/>
                </a:solidFill>
              </a:rPr>
              <a:t>1.5</a:t>
            </a:r>
            <a:endParaRPr lang="en-CA" altLang="en-US" dirty="0">
              <a:solidFill>
                <a:schemeClr val="bg2"/>
              </a:solidFill>
            </a:endParaRPr>
          </a:p>
        </p:txBody>
      </p:sp>
      <p:sp>
        <p:nvSpPr>
          <p:cNvPr id="74758" name="TextBox 6"/>
          <p:cNvSpPr txBox="1">
            <a:spLocks noChangeArrowheads="1"/>
          </p:cNvSpPr>
          <p:nvPr/>
        </p:nvSpPr>
        <p:spPr bwMode="auto">
          <a:xfrm>
            <a:off x="1475656" y="5719071"/>
            <a:ext cx="17526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CA" altLang="en-US" b="1" dirty="0">
                <a:solidFill>
                  <a:schemeClr val="bg2"/>
                </a:solidFill>
                <a:latin typeface="+mn-lt"/>
              </a:rPr>
              <a:t>Figure 1.13</a:t>
            </a:r>
          </a:p>
        </p:txBody>
      </p:sp>
      <p:sp>
        <p:nvSpPr>
          <p:cNvPr id="2" name="Rectangle 1"/>
          <p:cNvSpPr/>
          <p:nvPr/>
        </p:nvSpPr>
        <p:spPr>
          <a:xfrm>
            <a:off x="1412002" y="1772816"/>
            <a:ext cx="3275705" cy="430887"/>
          </a:xfrm>
          <a:prstGeom prst="rect">
            <a:avLst/>
          </a:prstGeom>
        </p:spPr>
        <p:txBody>
          <a:bodyPr wrap="none">
            <a:spAutoFit/>
          </a:bodyPr>
          <a:lstStyle/>
          <a:p>
            <a:r>
              <a:rPr lang="en-CA" sz="2200" b="1" dirty="0">
                <a:solidFill>
                  <a:schemeClr val="bg2"/>
                </a:solidFill>
              </a:rPr>
              <a:t>Porter’s Five Forces Model</a:t>
            </a:r>
          </a:p>
        </p:txBody>
      </p:sp>
      <p:pic>
        <p:nvPicPr>
          <p:cNvPr id="5122" name="Picture 2"/>
          <p:cNvPicPr>
            <a:picLocks noChangeAspect="1" noChangeArrowheads="1"/>
          </p:cNvPicPr>
          <p:nvPr/>
        </p:nvPicPr>
        <p:blipFill>
          <a:blip r:embed="rId3" cstate="print">
            <a:clrChange>
              <a:clrFrom>
                <a:srgbClr val="F0F8FB"/>
              </a:clrFrom>
              <a:clrTo>
                <a:srgbClr val="F0F8FB">
                  <a:alpha val="0"/>
                </a:srgbClr>
              </a:clrTo>
            </a:clrChange>
          </a:blip>
          <a:srcRect b="1211"/>
          <a:stretch>
            <a:fillRect/>
          </a:stretch>
        </p:blipFill>
        <p:spPr bwMode="auto">
          <a:xfrm>
            <a:off x="1907704" y="2492896"/>
            <a:ext cx="5962650" cy="2935800"/>
          </a:xfrm>
          <a:prstGeom prst="rect">
            <a:avLst/>
          </a:prstGeom>
          <a:noFill/>
          <a:ln w="9525">
            <a:noFill/>
            <a:miter lim="800000"/>
            <a:headEnd/>
            <a:tailEnd/>
          </a:ln>
        </p:spPr>
      </p:pic>
    </p:spTree>
    <p:extLst>
      <p:ext uri="{BB962C8B-B14F-4D97-AF65-F5344CB8AC3E}">
        <p14:creationId xmlns="" xmlns:p14="http://schemas.microsoft.com/office/powerpoint/2010/main" val="10394452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AutoShape 2"/>
          <p:cNvSpPr>
            <a:spLocks noGrp="1" noChangeArrowheads="1"/>
          </p:cNvSpPr>
          <p:nvPr>
            <p:ph type="title"/>
          </p:nvPr>
        </p:nvSpPr>
        <p:spPr/>
        <p:txBody>
          <a:bodyPr/>
          <a:lstStyle/>
          <a:p>
            <a:pPr eaLnBrk="1" hangingPunct="1"/>
            <a:r>
              <a:rPr lang="en-US" altLang="en-US" smtClean="0"/>
              <a:t>Buyer Power</a:t>
            </a:r>
          </a:p>
        </p:txBody>
      </p:sp>
      <p:sp>
        <p:nvSpPr>
          <p:cNvPr id="76802" name="Rectangle 3"/>
          <p:cNvSpPr>
            <a:spLocks noGrp="1" noChangeArrowheads="1"/>
          </p:cNvSpPr>
          <p:nvPr>
            <p:ph idx="1"/>
          </p:nvPr>
        </p:nvSpPr>
        <p:spPr>
          <a:xfrm>
            <a:off x="762000" y="1772816"/>
            <a:ext cx="5636568" cy="4800600"/>
          </a:xfrm>
        </p:spPr>
        <p:txBody>
          <a:bodyPr>
            <a:normAutofit fontScale="92500" lnSpcReduction="20000"/>
          </a:bodyPr>
          <a:lstStyle/>
          <a:p>
            <a:pPr eaLnBrk="1" hangingPunct="1">
              <a:lnSpc>
                <a:spcPct val="90000"/>
              </a:lnSpc>
              <a:spcBef>
                <a:spcPts val="0"/>
              </a:spcBef>
              <a:spcAft>
                <a:spcPts val="1200"/>
              </a:spcAft>
            </a:pPr>
            <a:r>
              <a:rPr lang="en-US" altLang="en-US" sz="2800" b="1" dirty="0" smtClean="0"/>
              <a:t>Buyer power </a:t>
            </a:r>
            <a:endParaRPr lang="en-US" altLang="en-US" dirty="0"/>
          </a:p>
          <a:p>
            <a:pPr lvl="1">
              <a:lnSpc>
                <a:spcPct val="90000"/>
              </a:lnSpc>
              <a:spcBef>
                <a:spcPts val="0"/>
              </a:spcBef>
              <a:spcAft>
                <a:spcPts val="1200"/>
              </a:spcAft>
            </a:pPr>
            <a:r>
              <a:rPr lang="en-US" altLang="en-US" sz="2400" dirty="0" smtClean="0"/>
              <a:t>The ability of buyers to affect the price of an item</a:t>
            </a:r>
          </a:p>
          <a:p>
            <a:pPr lvl="1">
              <a:lnSpc>
                <a:spcPct val="90000"/>
              </a:lnSpc>
              <a:spcBef>
                <a:spcPts val="0"/>
              </a:spcBef>
              <a:spcAft>
                <a:spcPts val="1200"/>
              </a:spcAft>
            </a:pPr>
            <a:r>
              <a:rPr lang="en-US" altLang="en-US" sz="2400" dirty="0" smtClean="0"/>
              <a:t>Generated for the buyer when it accounts for the largest percentage of a business’s profit</a:t>
            </a:r>
          </a:p>
          <a:p>
            <a:pPr lvl="1" eaLnBrk="1" hangingPunct="1">
              <a:lnSpc>
                <a:spcPct val="90000"/>
              </a:lnSpc>
              <a:spcBef>
                <a:spcPts val="0"/>
              </a:spcBef>
              <a:spcAft>
                <a:spcPts val="1200"/>
              </a:spcAft>
            </a:pPr>
            <a:r>
              <a:rPr lang="en-US" altLang="en-US" sz="2400" b="1" dirty="0" smtClean="0"/>
              <a:t>Switching cost </a:t>
            </a:r>
            <a:endParaRPr lang="en-US" altLang="en-US" sz="2400" dirty="0"/>
          </a:p>
          <a:p>
            <a:pPr lvl="2">
              <a:lnSpc>
                <a:spcPct val="90000"/>
              </a:lnSpc>
              <a:spcBef>
                <a:spcPts val="0"/>
              </a:spcBef>
              <a:spcAft>
                <a:spcPts val="1200"/>
              </a:spcAft>
            </a:pPr>
            <a:r>
              <a:rPr lang="en-US" altLang="en-US" sz="2200" dirty="0" smtClean="0"/>
              <a:t>The amount of benefits (monetary or non-monetary) a consumer must give up to go to another buyer.</a:t>
            </a:r>
          </a:p>
          <a:p>
            <a:pPr lvl="1" eaLnBrk="1" hangingPunct="1">
              <a:lnSpc>
                <a:spcPct val="90000"/>
              </a:lnSpc>
              <a:spcBef>
                <a:spcPts val="0"/>
              </a:spcBef>
              <a:spcAft>
                <a:spcPts val="1200"/>
              </a:spcAft>
            </a:pPr>
            <a:r>
              <a:rPr lang="en-US" altLang="en-US" sz="2400" b="1" dirty="0" smtClean="0"/>
              <a:t>Loyalty program</a:t>
            </a:r>
          </a:p>
          <a:p>
            <a:pPr lvl="2">
              <a:lnSpc>
                <a:spcPct val="90000"/>
              </a:lnSpc>
              <a:spcBef>
                <a:spcPts val="0"/>
              </a:spcBef>
              <a:spcAft>
                <a:spcPts val="1200"/>
              </a:spcAft>
            </a:pPr>
            <a:r>
              <a:rPr lang="en-US" altLang="en-US" sz="2200" dirty="0" smtClean="0"/>
              <a:t>Rewards customers based on the amount of business they do with a particular organization</a:t>
            </a:r>
          </a:p>
          <a:p>
            <a:pPr lvl="2">
              <a:lnSpc>
                <a:spcPct val="90000"/>
              </a:lnSpc>
              <a:spcBef>
                <a:spcPts val="0"/>
              </a:spcBef>
              <a:spcAft>
                <a:spcPts val="1200"/>
              </a:spcAft>
            </a:pPr>
            <a:r>
              <a:rPr lang="en-US" altLang="en-US" sz="2200" dirty="0" smtClean="0"/>
              <a:t>Increase the switching costs for buyers.</a:t>
            </a:r>
          </a:p>
          <a:p>
            <a:pPr eaLnBrk="1" hangingPunct="1">
              <a:lnSpc>
                <a:spcPct val="90000"/>
              </a:lnSpc>
              <a:spcAft>
                <a:spcPts val="1200"/>
              </a:spcAft>
            </a:pPr>
            <a:endParaRPr lang="en-US" altLang="en-US" dirty="0" smtClean="0"/>
          </a:p>
        </p:txBody>
      </p:sp>
      <p:sp>
        <p:nvSpPr>
          <p:cNvPr id="76804" name="TextBox 5"/>
          <p:cNvSpPr txBox="1">
            <a:spLocks noChangeArrowheads="1"/>
          </p:cNvSpPr>
          <p:nvPr/>
        </p:nvSpPr>
        <p:spPr bwMode="auto">
          <a:xfrm>
            <a:off x="0" y="1988840"/>
            <a:ext cx="6858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dirty="0" smtClean="0">
                <a:solidFill>
                  <a:schemeClr val="bg2"/>
                </a:solidFill>
              </a:rPr>
              <a:t>1.5</a:t>
            </a:r>
            <a:endParaRPr lang="en-CA" altLang="en-US" dirty="0">
              <a:solidFill>
                <a:schemeClr val="bg2"/>
              </a:solidFill>
            </a:endParaRPr>
          </a:p>
        </p:txBody>
      </p:sp>
      <p:sp>
        <p:nvSpPr>
          <p:cNvPr id="76805" name="TextBox 6"/>
          <p:cNvSpPr txBox="1">
            <a:spLocks noChangeArrowheads="1"/>
          </p:cNvSpPr>
          <p:nvPr/>
        </p:nvSpPr>
        <p:spPr bwMode="auto">
          <a:xfrm>
            <a:off x="0" y="1593801"/>
            <a:ext cx="10668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sz="1000" dirty="0">
                <a:solidFill>
                  <a:schemeClr val="bg2"/>
                </a:solidFill>
              </a:rPr>
              <a:t>Learning</a:t>
            </a:r>
          </a:p>
          <a:p>
            <a:r>
              <a:rPr lang="en-US" altLang="en-US" sz="1000" dirty="0" smtClean="0">
                <a:solidFill>
                  <a:schemeClr val="bg2"/>
                </a:solidFill>
              </a:rPr>
              <a:t>Outcome</a:t>
            </a:r>
            <a:endParaRPr lang="en-CA" altLang="en-US" sz="1000" dirty="0">
              <a:solidFill>
                <a:schemeClr val="bg2"/>
              </a:solidFill>
            </a:endParaRPr>
          </a:p>
        </p:txBody>
      </p:sp>
      <p:pic>
        <p:nvPicPr>
          <p:cNvPr id="2050" name="Picture 2" descr="boys,bullies,children,emotions,fists,frightened,gestures,kids,people,scared,shaking fis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367636" y="2385754"/>
            <a:ext cx="2745432" cy="274543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6876033" y="3440223"/>
            <a:ext cx="792311" cy="369332"/>
          </a:xfrm>
          <a:prstGeom prst="rect">
            <a:avLst/>
          </a:prstGeom>
          <a:noFill/>
        </p:spPr>
        <p:txBody>
          <a:bodyPr wrap="square" rtlCol="0">
            <a:spAutoFit/>
          </a:bodyPr>
          <a:lstStyle/>
          <a:p>
            <a:r>
              <a:rPr lang="en-US" dirty="0" smtClean="0">
                <a:solidFill>
                  <a:schemeClr val="bg1"/>
                </a:solidFill>
              </a:rPr>
              <a:t>Buyer</a:t>
            </a:r>
            <a:endParaRPr lang="en-CA" dirty="0">
              <a:solidFill>
                <a:schemeClr val="bg1"/>
              </a:solidFill>
            </a:endParaRPr>
          </a:p>
        </p:txBody>
      </p:sp>
    </p:spTree>
    <p:extLst>
      <p:ext uri="{BB962C8B-B14F-4D97-AF65-F5344CB8AC3E}">
        <p14:creationId xmlns="" xmlns:p14="http://schemas.microsoft.com/office/powerpoint/2010/main" val="2667274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AutoShape 2"/>
          <p:cNvSpPr>
            <a:spLocks noGrp="1" noChangeArrowheads="1"/>
          </p:cNvSpPr>
          <p:nvPr>
            <p:ph type="title"/>
          </p:nvPr>
        </p:nvSpPr>
        <p:spPr>
          <a:xfrm>
            <a:off x="1066800" y="457200"/>
            <a:ext cx="7848600" cy="1143000"/>
          </a:xfrm>
        </p:spPr>
        <p:txBody>
          <a:bodyPr/>
          <a:lstStyle/>
          <a:p>
            <a:pPr eaLnBrk="1" hangingPunct="1"/>
            <a:r>
              <a:rPr lang="en-US" altLang="en-US" sz="4000" smtClean="0"/>
              <a:t>Supplier Power</a:t>
            </a:r>
          </a:p>
        </p:txBody>
      </p:sp>
      <p:sp>
        <p:nvSpPr>
          <p:cNvPr id="78850" name="Rectangle 3"/>
          <p:cNvSpPr>
            <a:spLocks noGrp="1" noChangeArrowheads="1"/>
          </p:cNvSpPr>
          <p:nvPr>
            <p:ph idx="1"/>
          </p:nvPr>
        </p:nvSpPr>
        <p:spPr>
          <a:xfrm>
            <a:off x="762000" y="1646238"/>
            <a:ext cx="8382000" cy="4983162"/>
          </a:xfrm>
        </p:spPr>
        <p:txBody>
          <a:bodyPr/>
          <a:lstStyle/>
          <a:p>
            <a:pPr eaLnBrk="1" hangingPunct="1"/>
            <a:r>
              <a:rPr lang="en-US" altLang="en-US" sz="2800" b="1" dirty="0" smtClean="0"/>
              <a:t>Supplier power</a:t>
            </a:r>
            <a:r>
              <a:rPr lang="en-US" altLang="en-US" sz="2800" dirty="0" smtClean="0"/>
              <a:t> </a:t>
            </a:r>
          </a:p>
          <a:p>
            <a:pPr lvl="1"/>
            <a:r>
              <a:rPr lang="en-US" altLang="en-US" sz="2600" dirty="0" smtClean="0"/>
              <a:t>The ability of suppliers to set prices and terms.</a:t>
            </a:r>
          </a:p>
          <a:p>
            <a:pPr lvl="1" eaLnBrk="1" hangingPunct="1">
              <a:buFont typeface="Arial" pitchFamily="34" charset="0"/>
              <a:buNone/>
            </a:pPr>
            <a:endParaRPr lang="en-US" altLang="en-US" dirty="0" smtClean="0"/>
          </a:p>
        </p:txBody>
      </p:sp>
      <p:pic>
        <p:nvPicPr>
          <p:cNvPr id="78851" name="Picture 5" descr="baL01529_011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066800" y="2874168"/>
            <a:ext cx="7393632" cy="27557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8852" name="TextBox 5"/>
          <p:cNvSpPr txBox="1">
            <a:spLocks noChangeArrowheads="1"/>
          </p:cNvSpPr>
          <p:nvPr/>
        </p:nvSpPr>
        <p:spPr bwMode="auto">
          <a:xfrm>
            <a:off x="0" y="2123009"/>
            <a:ext cx="6858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dirty="0" smtClean="0">
                <a:solidFill>
                  <a:schemeClr val="bg2"/>
                </a:solidFill>
              </a:rPr>
              <a:t>1.5</a:t>
            </a:r>
            <a:endParaRPr lang="en-CA" altLang="en-US" dirty="0">
              <a:solidFill>
                <a:schemeClr val="bg2"/>
              </a:solidFill>
            </a:endParaRPr>
          </a:p>
        </p:txBody>
      </p:sp>
      <p:sp>
        <p:nvSpPr>
          <p:cNvPr id="78853" name="TextBox 6"/>
          <p:cNvSpPr txBox="1">
            <a:spLocks noChangeArrowheads="1"/>
          </p:cNvSpPr>
          <p:nvPr/>
        </p:nvSpPr>
        <p:spPr bwMode="auto">
          <a:xfrm>
            <a:off x="0" y="1665809"/>
            <a:ext cx="10668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sz="1000" dirty="0">
                <a:solidFill>
                  <a:schemeClr val="bg2"/>
                </a:solidFill>
              </a:rPr>
              <a:t>Learning</a:t>
            </a:r>
          </a:p>
          <a:p>
            <a:r>
              <a:rPr lang="en-US" altLang="en-US" sz="1000" dirty="0" smtClean="0">
                <a:solidFill>
                  <a:schemeClr val="bg2"/>
                </a:solidFill>
              </a:rPr>
              <a:t>Outcome</a:t>
            </a:r>
            <a:endParaRPr lang="en-CA" altLang="en-US" sz="1000" dirty="0">
              <a:solidFill>
                <a:schemeClr val="bg2"/>
              </a:solidFill>
            </a:endParaRPr>
          </a:p>
        </p:txBody>
      </p:sp>
      <p:sp>
        <p:nvSpPr>
          <p:cNvPr id="78854" name="TextBox 6"/>
          <p:cNvSpPr txBox="1">
            <a:spLocks noChangeArrowheads="1"/>
          </p:cNvSpPr>
          <p:nvPr/>
        </p:nvSpPr>
        <p:spPr bwMode="auto">
          <a:xfrm>
            <a:off x="1043608" y="5444930"/>
            <a:ext cx="14478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CA" altLang="en-US" b="1" dirty="0">
                <a:solidFill>
                  <a:schemeClr val="bg2"/>
                </a:solidFill>
                <a:latin typeface="+mn-lt"/>
              </a:rPr>
              <a:t>Figure 1.14</a:t>
            </a:r>
          </a:p>
        </p:txBody>
      </p:sp>
    </p:spTree>
    <p:extLst>
      <p:ext uri="{BB962C8B-B14F-4D97-AF65-F5344CB8AC3E}">
        <p14:creationId xmlns="" xmlns:p14="http://schemas.microsoft.com/office/powerpoint/2010/main" val="35906378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AutoShape 2"/>
          <p:cNvSpPr>
            <a:spLocks noGrp="1" noChangeArrowheads="1"/>
          </p:cNvSpPr>
          <p:nvPr>
            <p:ph type="title"/>
          </p:nvPr>
        </p:nvSpPr>
        <p:spPr/>
        <p:txBody>
          <a:bodyPr>
            <a:normAutofit/>
          </a:bodyPr>
          <a:lstStyle/>
          <a:p>
            <a:pPr eaLnBrk="1" hangingPunct="1"/>
            <a:r>
              <a:rPr lang="en-US" altLang="en-US" dirty="0" smtClean="0"/>
              <a:t>Substitute Product or Service</a:t>
            </a:r>
          </a:p>
        </p:txBody>
      </p:sp>
      <p:sp>
        <p:nvSpPr>
          <p:cNvPr id="4" name="Rectangle 3"/>
          <p:cNvSpPr txBox="1">
            <a:spLocks noChangeArrowheads="1"/>
          </p:cNvSpPr>
          <p:nvPr/>
        </p:nvSpPr>
        <p:spPr bwMode="auto">
          <a:xfrm>
            <a:off x="685800" y="1524000"/>
            <a:ext cx="5173960" cy="4953000"/>
          </a:xfrm>
          <a:prstGeom prst="rect">
            <a:avLst/>
          </a:prstGeom>
          <a:noFill/>
          <a:ln w="9525">
            <a:noFill/>
            <a:miter lim="800000"/>
            <a:headEnd/>
            <a:tailEnd/>
          </a:ln>
        </p:spPr>
        <p:txBody>
          <a:bodyPr/>
          <a:lstStyle/>
          <a:p>
            <a:pPr marL="342900" indent="-342900">
              <a:spcBef>
                <a:spcPct val="20000"/>
              </a:spcBef>
              <a:buClr>
                <a:srgbClr val="2F8FB0"/>
              </a:buClr>
              <a:defRPr/>
            </a:pPr>
            <a:endParaRPr lang="en-US" sz="3200" b="1" i="1" kern="0" dirty="0">
              <a:latin typeface="+mn-lt"/>
            </a:endParaRPr>
          </a:p>
          <a:p>
            <a:pPr marL="342900" indent="-342900">
              <a:spcBef>
                <a:spcPts val="600"/>
              </a:spcBef>
              <a:spcAft>
                <a:spcPts val="1200"/>
              </a:spcAft>
              <a:buFont typeface="Wingdings" pitchFamily="2" charset="2"/>
              <a:buChar char="§"/>
              <a:defRPr/>
            </a:pPr>
            <a:r>
              <a:rPr lang="en-US" sz="2800" b="1" kern="0" dirty="0">
                <a:solidFill>
                  <a:schemeClr val="bg2"/>
                </a:solidFill>
              </a:rPr>
              <a:t>S</a:t>
            </a:r>
            <a:r>
              <a:rPr lang="en-US" sz="2800" b="1" kern="0" dirty="0" smtClean="0">
                <a:solidFill>
                  <a:schemeClr val="bg2"/>
                </a:solidFill>
                <a:latin typeface="+mn-lt"/>
              </a:rPr>
              <a:t>ubstitute </a:t>
            </a:r>
            <a:r>
              <a:rPr lang="en-US" sz="2800" b="1" kern="0" dirty="0">
                <a:solidFill>
                  <a:schemeClr val="bg2"/>
                </a:solidFill>
                <a:latin typeface="+mn-lt"/>
              </a:rPr>
              <a:t>products or </a:t>
            </a:r>
            <a:r>
              <a:rPr lang="en-US" sz="2800" b="1" kern="0" dirty="0" smtClean="0">
                <a:solidFill>
                  <a:schemeClr val="bg2"/>
                </a:solidFill>
                <a:latin typeface="+mn-lt"/>
              </a:rPr>
              <a:t>services</a:t>
            </a:r>
            <a:endParaRPr lang="en-US" sz="2800" kern="0" dirty="0">
              <a:solidFill>
                <a:schemeClr val="bg2"/>
              </a:solidFill>
            </a:endParaRPr>
          </a:p>
          <a:p>
            <a:pPr marL="800100" lvl="1" indent="-342900">
              <a:spcBef>
                <a:spcPts val="600"/>
              </a:spcBef>
              <a:spcAft>
                <a:spcPts val="1200"/>
              </a:spcAft>
              <a:buFont typeface="Wingdings" pitchFamily="2" charset="2"/>
              <a:buChar char="§"/>
              <a:defRPr/>
            </a:pPr>
            <a:r>
              <a:rPr lang="en-US" sz="2600" kern="0" dirty="0" smtClean="0">
                <a:solidFill>
                  <a:schemeClr val="bg2"/>
                </a:solidFill>
                <a:latin typeface="+mn-lt"/>
              </a:rPr>
              <a:t>Alternatives </a:t>
            </a:r>
            <a:r>
              <a:rPr lang="en-US" sz="2600" kern="0" dirty="0">
                <a:solidFill>
                  <a:schemeClr val="bg2"/>
                </a:solidFill>
                <a:latin typeface="+mn-lt"/>
              </a:rPr>
              <a:t>to a product or </a:t>
            </a:r>
            <a:r>
              <a:rPr lang="en-US" sz="2600" kern="0" dirty="0" smtClean="0">
                <a:solidFill>
                  <a:schemeClr val="bg2"/>
                </a:solidFill>
                <a:latin typeface="+mn-lt"/>
              </a:rPr>
              <a:t>service</a:t>
            </a:r>
            <a:endParaRPr lang="en-US" sz="2600" kern="0" dirty="0">
              <a:solidFill>
                <a:schemeClr val="bg2"/>
              </a:solidFill>
              <a:latin typeface="+mn-lt"/>
            </a:endParaRPr>
          </a:p>
          <a:p>
            <a:pPr marL="342900" indent="-342900">
              <a:spcBef>
                <a:spcPts val="600"/>
              </a:spcBef>
              <a:spcAft>
                <a:spcPts val="1200"/>
              </a:spcAft>
              <a:buFont typeface="Wingdings" pitchFamily="2" charset="2"/>
              <a:buChar char="§"/>
              <a:defRPr/>
            </a:pPr>
            <a:r>
              <a:rPr lang="en-US" sz="2800" b="1" kern="0" dirty="0" smtClean="0">
                <a:solidFill>
                  <a:schemeClr val="bg2"/>
                </a:solidFill>
                <a:latin typeface="+mn-lt"/>
              </a:rPr>
              <a:t>Loyalty programs </a:t>
            </a:r>
            <a:r>
              <a:rPr lang="en-US" sz="2800" kern="0" dirty="0" smtClean="0">
                <a:solidFill>
                  <a:schemeClr val="bg2"/>
                </a:solidFill>
                <a:latin typeface="+mn-lt"/>
              </a:rPr>
              <a:t>increase </a:t>
            </a:r>
            <a:r>
              <a:rPr lang="en-US" sz="2800" b="1" kern="0" dirty="0" smtClean="0">
                <a:solidFill>
                  <a:schemeClr val="bg2"/>
                </a:solidFill>
                <a:latin typeface="+mn-lt"/>
              </a:rPr>
              <a:t>Switching </a:t>
            </a:r>
            <a:r>
              <a:rPr lang="en-US" sz="2800" b="1" kern="0" dirty="0">
                <a:solidFill>
                  <a:schemeClr val="bg2"/>
                </a:solidFill>
                <a:latin typeface="+mn-lt"/>
              </a:rPr>
              <a:t>Costs </a:t>
            </a:r>
            <a:r>
              <a:rPr lang="en-US" sz="2800" kern="0" dirty="0" smtClean="0">
                <a:solidFill>
                  <a:schemeClr val="bg2"/>
                </a:solidFill>
                <a:latin typeface="+mn-lt"/>
              </a:rPr>
              <a:t>and reduce this threat. </a:t>
            </a:r>
            <a:endParaRPr lang="en-US" sz="2800" kern="0" dirty="0">
              <a:solidFill>
                <a:schemeClr val="bg2"/>
              </a:solidFill>
              <a:latin typeface="+mn-lt"/>
            </a:endParaRPr>
          </a:p>
          <a:p>
            <a:pPr marL="742950" lvl="1" indent="-285750">
              <a:spcBef>
                <a:spcPts val="600"/>
              </a:spcBef>
              <a:spcAft>
                <a:spcPts val="1200"/>
              </a:spcAft>
              <a:buClr>
                <a:srgbClr val="B0D360"/>
              </a:buClr>
              <a:defRPr/>
            </a:pPr>
            <a:endParaRPr lang="en-US" sz="2800" kern="0" dirty="0">
              <a:latin typeface="+mn-lt"/>
            </a:endParaRPr>
          </a:p>
        </p:txBody>
      </p:sp>
      <p:sp>
        <p:nvSpPr>
          <p:cNvPr id="84996" name="TextBox 5"/>
          <p:cNvSpPr txBox="1">
            <a:spLocks noChangeArrowheads="1"/>
          </p:cNvSpPr>
          <p:nvPr/>
        </p:nvSpPr>
        <p:spPr bwMode="auto">
          <a:xfrm>
            <a:off x="0" y="2051001"/>
            <a:ext cx="6858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dirty="0" smtClean="0">
                <a:solidFill>
                  <a:schemeClr val="bg2"/>
                </a:solidFill>
              </a:rPr>
              <a:t>1.5</a:t>
            </a:r>
            <a:endParaRPr lang="en-CA" altLang="en-US" dirty="0">
              <a:solidFill>
                <a:schemeClr val="bg2"/>
              </a:solidFill>
            </a:endParaRPr>
          </a:p>
        </p:txBody>
      </p:sp>
      <p:sp>
        <p:nvSpPr>
          <p:cNvPr id="84997" name="TextBox 6"/>
          <p:cNvSpPr txBox="1">
            <a:spLocks noChangeArrowheads="1"/>
          </p:cNvSpPr>
          <p:nvPr/>
        </p:nvSpPr>
        <p:spPr bwMode="auto">
          <a:xfrm>
            <a:off x="0" y="1593801"/>
            <a:ext cx="10668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sz="1000" dirty="0">
                <a:solidFill>
                  <a:schemeClr val="bg2"/>
                </a:solidFill>
              </a:rPr>
              <a:t>Learning</a:t>
            </a:r>
          </a:p>
          <a:p>
            <a:r>
              <a:rPr lang="en-US" altLang="en-US" sz="1000" dirty="0" smtClean="0">
                <a:solidFill>
                  <a:schemeClr val="bg2"/>
                </a:solidFill>
              </a:rPr>
              <a:t>Outcome</a:t>
            </a:r>
            <a:endParaRPr lang="en-CA" altLang="en-US" sz="1000" dirty="0">
              <a:solidFill>
                <a:schemeClr val="bg2"/>
              </a:solidFill>
            </a:endParaRPr>
          </a:p>
        </p:txBody>
      </p:sp>
      <p:grpSp>
        <p:nvGrpSpPr>
          <p:cNvPr id="3" name="Group 2"/>
          <p:cNvGrpSpPr/>
          <p:nvPr/>
        </p:nvGrpSpPr>
        <p:grpSpPr>
          <a:xfrm>
            <a:off x="5560188" y="1962288"/>
            <a:ext cx="3908356" cy="3770968"/>
            <a:chOff x="5488180" y="1962288"/>
            <a:chExt cx="3908356" cy="3987702"/>
          </a:xfrm>
        </p:grpSpPr>
        <p:pic>
          <p:nvPicPr>
            <p:cNvPr id="10244" name="Picture 4" descr="http://www.cleaningtips.guru/wp-content/uploads/2014/04/cola.jpg"/>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 xmlns:a14="http://schemas.microsoft.com/office/drawing/2010/main" val="0"/>
                </a:ext>
              </a:extLst>
            </a:blip>
            <a:srcRect/>
            <a:stretch>
              <a:fillRect/>
            </a:stretch>
          </p:blipFill>
          <p:spPr bwMode="auto">
            <a:xfrm>
              <a:off x="5488180" y="2420887"/>
              <a:ext cx="1604100" cy="3169071"/>
            </a:xfrm>
            <a:prstGeom prst="rect">
              <a:avLst/>
            </a:prstGeom>
            <a:noFill/>
            <a:extLst>
              <a:ext uri="{909E8E84-426E-40DD-AFC4-6F175D3DCCD1}">
                <a14:hiddenFill xmlns="" xmlns:a14="http://schemas.microsoft.com/office/drawing/2010/main">
                  <a:solidFill>
                    <a:srgbClr val="FFFFFF"/>
                  </a:solidFill>
                </a14:hiddenFill>
              </a:ext>
            </a:extLst>
          </p:spPr>
        </p:pic>
        <p:pic>
          <p:nvPicPr>
            <p:cNvPr id="10246" name="Picture 6" descr="coffees,espresso,food,hot beverages,drinks,restaurants,saucers,cups,teas"/>
            <p:cNvPicPr>
              <a:picLocks noChangeAspect="1" noChangeArrowheads="1"/>
            </p:cNvPicPr>
            <p:nvPr/>
          </p:nvPicPr>
          <p:blipFill>
            <a:blip r:embed="rId4" cstate="print">
              <a:extLst>
                <a:ext uri="{BEBA8EAE-BF5A-486C-A8C5-ECC9F3942E4B}">
                  <a14:imgProps xmlns="" xmlns:a14="http://schemas.microsoft.com/office/drawing/2010/main">
                    <a14:imgLayer r:embed="rId5">
                      <a14:imgEffect>
                        <a14:backgroundRemoval t="10000" b="90000" l="10000" r="90000">
                          <a14:foregroundMark x1="46154" y1="43385" x2="61846" y2="47385"/>
                          <a14:foregroundMark x1="67077" y1="47385" x2="42769" y2="42154"/>
                          <a14:foregroundMark x1="29538" y1="64308" x2="31692" y2="61846"/>
                          <a14:foregroundMark x1="45538" y1="41231" x2="63077" y2="44000"/>
                          <a14:foregroundMark x1="24308" y1="66462" x2="29538" y2="71385"/>
                          <a14:backgroundMark x1="13846" y1="21538" x2="34154" y2="55077"/>
                        </a14:backgroundRemoval>
                      </a14:imgEffect>
                    </a14:imgLayer>
                  </a14:imgProps>
                </a:ext>
                <a:ext uri="{28A0092B-C50C-407E-A947-70E740481C1C}">
                  <a14:useLocalDpi xmlns="" xmlns:a14="http://schemas.microsoft.com/office/drawing/2010/main" val="0"/>
                </a:ext>
              </a:extLst>
            </a:blip>
            <a:srcRect/>
            <a:stretch>
              <a:fillRect/>
            </a:stretch>
          </p:blipFill>
          <p:spPr bwMode="auto">
            <a:xfrm>
              <a:off x="6417656" y="1962288"/>
              <a:ext cx="2978880" cy="2978880"/>
            </a:xfrm>
            <a:prstGeom prst="rect">
              <a:avLst/>
            </a:prstGeom>
            <a:noFill/>
            <a:extLst>
              <a:ext uri="{909E8E84-426E-40DD-AFC4-6F175D3DCCD1}">
                <a14:hiddenFill xmlns="" xmlns:a14="http://schemas.microsoft.com/office/drawing/2010/main">
                  <a:solidFill>
                    <a:srgbClr val="FFFFFF"/>
                  </a:solidFill>
                </a14:hiddenFill>
              </a:ext>
            </a:extLst>
          </p:spPr>
        </p:pic>
        <p:pic>
          <p:nvPicPr>
            <p:cNvPr id="10247" name="Picture 7"/>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588224" y="4149080"/>
              <a:ext cx="1800910" cy="180091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 xmlns:p14="http://schemas.microsoft.com/office/powerpoint/2010/main" val="3160533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AutoShape 2"/>
          <p:cNvSpPr>
            <a:spLocks noGrp="1" noChangeArrowheads="1"/>
          </p:cNvSpPr>
          <p:nvPr>
            <p:ph type="title"/>
          </p:nvPr>
        </p:nvSpPr>
        <p:spPr/>
        <p:txBody>
          <a:bodyPr/>
          <a:lstStyle/>
          <a:p>
            <a:pPr eaLnBrk="1" hangingPunct="1"/>
            <a:r>
              <a:rPr lang="en-US" altLang="en-US" smtClean="0"/>
              <a:t>Learning Outcomes</a:t>
            </a:r>
          </a:p>
        </p:txBody>
      </p:sp>
      <p:sp>
        <p:nvSpPr>
          <p:cNvPr id="19458" name="Rectangle 3"/>
          <p:cNvSpPr>
            <a:spLocks noGrp="1" noChangeArrowheads="1"/>
          </p:cNvSpPr>
          <p:nvPr>
            <p:ph idx="1"/>
          </p:nvPr>
        </p:nvSpPr>
        <p:spPr>
          <a:xfrm>
            <a:off x="683568" y="1844824"/>
            <a:ext cx="8278688" cy="4495800"/>
          </a:xfrm>
        </p:spPr>
        <p:txBody>
          <a:bodyPr>
            <a:normAutofit lnSpcReduction="10000"/>
          </a:bodyPr>
          <a:lstStyle/>
          <a:p>
            <a:pPr marL="609600" indent="-609600" eaLnBrk="1" hangingPunct="1">
              <a:lnSpc>
                <a:spcPct val="90000"/>
              </a:lnSpc>
              <a:spcBef>
                <a:spcPts val="400"/>
              </a:spcBef>
              <a:buFontTx/>
              <a:buAutoNum type="arabicPeriod"/>
            </a:pPr>
            <a:r>
              <a:rPr lang="en-US" altLang="en-US" sz="2400" dirty="0" smtClean="0"/>
              <a:t>Explain the role information systems have in business.</a:t>
            </a:r>
          </a:p>
          <a:p>
            <a:pPr marL="609600" indent="-609600" eaLnBrk="1" hangingPunct="1">
              <a:lnSpc>
                <a:spcPct val="90000"/>
              </a:lnSpc>
              <a:spcBef>
                <a:spcPts val="400"/>
              </a:spcBef>
              <a:buFontTx/>
              <a:buAutoNum type="arabicPeriod"/>
            </a:pPr>
            <a:endParaRPr lang="en-US" altLang="en-US" sz="2400" dirty="0" smtClean="0"/>
          </a:p>
          <a:p>
            <a:pPr marL="609600" indent="-609600" eaLnBrk="1" hangingPunct="1">
              <a:lnSpc>
                <a:spcPct val="90000"/>
              </a:lnSpc>
              <a:spcBef>
                <a:spcPts val="400"/>
              </a:spcBef>
              <a:buFontTx/>
              <a:buAutoNum type="arabicPeriod"/>
            </a:pPr>
            <a:r>
              <a:rPr lang="en-US" altLang="en-US" sz="2400" dirty="0" smtClean="0"/>
              <a:t>Explain information systems basics and the responsibilities of senior IS personnel.</a:t>
            </a:r>
          </a:p>
          <a:p>
            <a:pPr marL="609600" indent="-609600" eaLnBrk="1" hangingPunct="1">
              <a:lnSpc>
                <a:spcPct val="90000"/>
              </a:lnSpc>
              <a:spcBef>
                <a:spcPts val="400"/>
              </a:spcBef>
              <a:buFontTx/>
              <a:buAutoNum type="arabicPeriod"/>
            </a:pPr>
            <a:endParaRPr lang="en-US" altLang="en-US" sz="2400" dirty="0" smtClean="0"/>
          </a:p>
          <a:p>
            <a:pPr marL="609600" indent="-609600" eaLnBrk="1" hangingPunct="1">
              <a:lnSpc>
                <a:spcPct val="90000"/>
              </a:lnSpc>
              <a:spcBef>
                <a:spcPts val="400"/>
              </a:spcBef>
              <a:buFontTx/>
              <a:buAutoNum type="arabicPeriod"/>
            </a:pPr>
            <a:r>
              <a:rPr lang="en-US" altLang="en-US" sz="2400" dirty="0" smtClean="0"/>
              <a:t>Describe the job market in Canada over the next five years for MIS and ICT professionals and identify the opportunities.</a:t>
            </a:r>
          </a:p>
          <a:p>
            <a:pPr marL="0" indent="0" eaLnBrk="1" hangingPunct="1">
              <a:lnSpc>
                <a:spcPct val="90000"/>
              </a:lnSpc>
              <a:spcBef>
                <a:spcPts val="400"/>
              </a:spcBef>
              <a:buNone/>
            </a:pPr>
            <a:endParaRPr lang="en-US" altLang="en-US" sz="2400" dirty="0" smtClean="0"/>
          </a:p>
          <a:p>
            <a:pPr marL="609600" indent="-609600" eaLnBrk="1" hangingPunct="1">
              <a:lnSpc>
                <a:spcPct val="90000"/>
              </a:lnSpc>
              <a:spcBef>
                <a:spcPts val="400"/>
              </a:spcBef>
              <a:buFont typeface="+mj-lt"/>
              <a:buAutoNum type="arabicPeriod" startAt="4"/>
            </a:pPr>
            <a:r>
              <a:rPr lang="en-US" altLang="en-US" sz="2400" dirty="0" smtClean="0"/>
              <a:t>Describe how business-driven information systems can increase competitive business strategy.</a:t>
            </a:r>
          </a:p>
          <a:p>
            <a:pPr marL="0" indent="0" eaLnBrk="1" hangingPunct="1">
              <a:lnSpc>
                <a:spcPct val="90000"/>
              </a:lnSpc>
              <a:spcBef>
                <a:spcPts val="400"/>
              </a:spcBef>
              <a:buNone/>
            </a:pPr>
            <a:endParaRPr lang="en-US" altLang="en-US" sz="2400" dirty="0" smtClean="0"/>
          </a:p>
          <a:p>
            <a:pPr marL="609600" indent="-609600" eaLnBrk="1" hangingPunct="1">
              <a:lnSpc>
                <a:spcPct val="90000"/>
              </a:lnSpc>
              <a:spcBef>
                <a:spcPts val="400"/>
              </a:spcBef>
              <a:buFont typeface="+mj-lt"/>
              <a:buAutoNum type="arabicPeriod" startAt="5"/>
            </a:pPr>
            <a:r>
              <a:rPr lang="en-US" altLang="en-US" sz="2400" dirty="0" smtClean="0"/>
              <a:t>Explain the various ways organizations can assess their competitive advantages.</a:t>
            </a:r>
          </a:p>
          <a:p>
            <a:pPr marL="609600" indent="-609600" eaLnBrk="1" hangingPunct="1">
              <a:lnSpc>
                <a:spcPct val="90000"/>
              </a:lnSpc>
              <a:buFont typeface="+mj-lt"/>
              <a:buAutoNum type="arabicPeriod" startAt="5"/>
            </a:pPr>
            <a:endParaRPr lang="en-US" altLang="en-US" sz="2400" dirty="0" smtClean="0"/>
          </a:p>
          <a:p>
            <a:pPr marL="609600" indent="-609600" eaLnBrk="1" hangingPunct="1">
              <a:lnSpc>
                <a:spcPct val="90000"/>
              </a:lnSpc>
              <a:buFontTx/>
              <a:buAutoNum type="arabicPeriod" startAt="5"/>
            </a:pPr>
            <a:endParaRPr lang="en-US" altLang="en-US" sz="2400" dirty="0" smtClean="0"/>
          </a:p>
          <a:p>
            <a:pPr marL="609600" indent="-609600" eaLnBrk="1" hangingPunct="1">
              <a:lnSpc>
                <a:spcPct val="90000"/>
              </a:lnSpc>
              <a:buFontTx/>
              <a:buNone/>
            </a:pPr>
            <a:endParaRPr lang="en-US" altLang="en-US" sz="2400" dirty="0" smtClean="0"/>
          </a:p>
        </p:txBody>
      </p:sp>
    </p:spTree>
    <p:extLst>
      <p:ext uri="{BB962C8B-B14F-4D97-AF65-F5344CB8AC3E}">
        <p14:creationId xmlns="" xmlns:p14="http://schemas.microsoft.com/office/powerpoint/2010/main" val="36810862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AutoShape 2"/>
          <p:cNvSpPr>
            <a:spLocks noGrp="1" noChangeArrowheads="1"/>
          </p:cNvSpPr>
          <p:nvPr>
            <p:ph type="title"/>
          </p:nvPr>
        </p:nvSpPr>
        <p:spPr>
          <a:xfrm>
            <a:off x="685800" y="457200"/>
            <a:ext cx="8153400" cy="1143000"/>
          </a:xfrm>
        </p:spPr>
        <p:txBody>
          <a:bodyPr/>
          <a:lstStyle/>
          <a:p>
            <a:pPr eaLnBrk="1" hangingPunct="1"/>
            <a:r>
              <a:rPr lang="en-US" altLang="en-US" dirty="0" smtClean="0"/>
              <a:t>New Entrants</a:t>
            </a:r>
          </a:p>
        </p:txBody>
      </p:sp>
      <p:sp>
        <p:nvSpPr>
          <p:cNvPr id="87042" name="Rectangle 3"/>
          <p:cNvSpPr>
            <a:spLocks noGrp="1" noChangeArrowheads="1"/>
          </p:cNvSpPr>
          <p:nvPr>
            <p:ph idx="1"/>
          </p:nvPr>
        </p:nvSpPr>
        <p:spPr>
          <a:xfrm>
            <a:off x="681154" y="1793826"/>
            <a:ext cx="5690592" cy="4083446"/>
          </a:xfrm>
        </p:spPr>
        <p:txBody>
          <a:bodyPr/>
          <a:lstStyle/>
          <a:p>
            <a:pPr eaLnBrk="1" hangingPunct="1">
              <a:spcBef>
                <a:spcPts val="0"/>
              </a:spcBef>
              <a:spcAft>
                <a:spcPts val="1200"/>
              </a:spcAft>
            </a:pPr>
            <a:r>
              <a:rPr lang="en-US" altLang="en-US" b="1" dirty="0"/>
              <a:t>N</a:t>
            </a:r>
            <a:r>
              <a:rPr lang="en-US" altLang="en-US" sz="2800" b="1" dirty="0" smtClean="0"/>
              <a:t>ew entrants</a:t>
            </a:r>
          </a:p>
          <a:p>
            <a:pPr lvl="1">
              <a:spcBef>
                <a:spcPts val="0"/>
              </a:spcBef>
              <a:spcAft>
                <a:spcPts val="1200"/>
              </a:spcAft>
            </a:pPr>
            <a:r>
              <a:rPr lang="en-US" altLang="en-US" sz="2600" dirty="0" smtClean="0"/>
              <a:t> The ease of which new competitors can enter a market</a:t>
            </a:r>
          </a:p>
          <a:p>
            <a:pPr lvl="1" eaLnBrk="1" hangingPunct="1">
              <a:spcBef>
                <a:spcPts val="0"/>
              </a:spcBef>
              <a:spcAft>
                <a:spcPts val="1200"/>
              </a:spcAft>
            </a:pPr>
            <a:r>
              <a:rPr lang="en-US" altLang="en-US" sz="2400" b="1" dirty="0" smtClean="0"/>
              <a:t>Entry barrier </a:t>
            </a:r>
            <a:endParaRPr lang="en-US" altLang="en-US" sz="2400" dirty="0"/>
          </a:p>
          <a:p>
            <a:pPr lvl="2">
              <a:spcBef>
                <a:spcPts val="0"/>
              </a:spcBef>
              <a:spcAft>
                <a:spcPts val="1200"/>
              </a:spcAft>
            </a:pPr>
            <a:r>
              <a:rPr lang="en-US" altLang="en-US" sz="2200" dirty="0" smtClean="0"/>
              <a:t>A feature of a product or service that customers have come to expect and entering competitors must offer the same for survival</a:t>
            </a:r>
          </a:p>
          <a:p>
            <a:pPr lvl="1" eaLnBrk="1" hangingPunct="1">
              <a:spcBef>
                <a:spcPts val="0"/>
              </a:spcBef>
            </a:pPr>
            <a:endParaRPr lang="en-US" altLang="en-US" dirty="0" smtClean="0"/>
          </a:p>
        </p:txBody>
      </p:sp>
      <p:sp>
        <p:nvSpPr>
          <p:cNvPr id="87044" name="TextBox 5"/>
          <p:cNvSpPr txBox="1">
            <a:spLocks noChangeArrowheads="1"/>
          </p:cNvSpPr>
          <p:nvPr/>
        </p:nvSpPr>
        <p:spPr bwMode="auto">
          <a:xfrm>
            <a:off x="0" y="1988840"/>
            <a:ext cx="6858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dirty="0" smtClean="0">
                <a:solidFill>
                  <a:schemeClr val="bg2"/>
                </a:solidFill>
              </a:rPr>
              <a:t>1.5</a:t>
            </a:r>
            <a:endParaRPr lang="en-CA" altLang="en-US" dirty="0">
              <a:solidFill>
                <a:schemeClr val="bg2"/>
              </a:solidFill>
            </a:endParaRPr>
          </a:p>
        </p:txBody>
      </p:sp>
      <p:sp>
        <p:nvSpPr>
          <p:cNvPr id="87045" name="TextBox 6"/>
          <p:cNvSpPr txBox="1">
            <a:spLocks noChangeArrowheads="1"/>
          </p:cNvSpPr>
          <p:nvPr/>
        </p:nvSpPr>
        <p:spPr bwMode="auto">
          <a:xfrm>
            <a:off x="0" y="1593801"/>
            <a:ext cx="10668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sz="1000" dirty="0">
                <a:solidFill>
                  <a:schemeClr val="bg2"/>
                </a:solidFill>
              </a:rPr>
              <a:t>Learning</a:t>
            </a:r>
          </a:p>
          <a:p>
            <a:r>
              <a:rPr lang="en-US" altLang="en-US" sz="1000" dirty="0" smtClean="0">
                <a:solidFill>
                  <a:schemeClr val="bg2"/>
                </a:solidFill>
              </a:rPr>
              <a:t>Outcome</a:t>
            </a:r>
            <a:endParaRPr lang="en-CA" altLang="en-US" sz="1000" dirty="0">
              <a:solidFill>
                <a:schemeClr val="bg2"/>
              </a:solidFill>
            </a:endParaRPr>
          </a:p>
        </p:txBody>
      </p:sp>
      <p:pic>
        <p:nvPicPr>
          <p:cNvPr id="8194" name="Picture 2" descr="chain link fences,fences,industry,Photographs"/>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5469" r="15029"/>
          <a:stretch/>
        </p:blipFill>
        <p:spPr bwMode="auto">
          <a:xfrm>
            <a:off x="6347012" y="2051001"/>
            <a:ext cx="2151529" cy="30956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79753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AutoShape 2"/>
          <p:cNvSpPr>
            <a:spLocks noGrp="1" noChangeArrowheads="1"/>
          </p:cNvSpPr>
          <p:nvPr>
            <p:ph type="title"/>
          </p:nvPr>
        </p:nvSpPr>
        <p:spPr/>
        <p:txBody>
          <a:bodyPr/>
          <a:lstStyle/>
          <a:p>
            <a:pPr eaLnBrk="1" hangingPunct="1"/>
            <a:r>
              <a:rPr lang="en-US" altLang="en-US" smtClean="0"/>
              <a:t>Rivalry Among Competitors</a:t>
            </a:r>
          </a:p>
        </p:txBody>
      </p:sp>
      <p:sp>
        <p:nvSpPr>
          <p:cNvPr id="89090" name="Rectangle 3"/>
          <p:cNvSpPr>
            <a:spLocks noGrp="1" noChangeArrowheads="1"/>
          </p:cNvSpPr>
          <p:nvPr>
            <p:ph idx="1"/>
          </p:nvPr>
        </p:nvSpPr>
        <p:spPr>
          <a:xfrm>
            <a:off x="753616" y="1676400"/>
            <a:ext cx="5762600" cy="4953000"/>
          </a:xfrm>
        </p:spPr>
        <p:txBody>
          <a:bodyPr/>
          <a:lstStyle/>
          <a:p>
            <a:pPr eaLnBrk="1" hangingPunct="1">
              <a:spcAft>
                <a:spcPts val="1200"/>
              </a:spcAft>
            </a:pPr>
            <a:r>
              <a:rPr lang="en-US" altLang="en-US" sz="2800" b="1" dirty="0" smtClean="0"/>
              <a:t>Rivalry among existing competitors</a:t>
            </a:r>
            <a:endParaRPr lang="en-US" altLang="en-US" dirty="0"/>
          </a:p>
          <a:p>
            <a:pPr lvl="1">
              <a:spcAft>
                <a:spcPts val="1200"/>
              </a:spcAft>
            </a:pPr>
            <a:r>
              <a:rPr lang="en-US" altLang="en-US" sz="2600" dirty="0" smtClean="0"/>
              <a:t>The amount of direct conflict between businesses in a specific industry </a:t>
            </a:r>
          </a:p>
          <a:p>
            <a:pPr lvl="1" eaLnBrk="1" hangingPunct="1">
              <a:spcAft>
                <a:spcPts val="1200"/>
              </a:spcAft>
            </a:pPr>
            <a:r>
              <a:rPr lang="en-US" altLang="en-US" sz="2400" b="1" dirty="0" smtClean="0"/>
              <a:t>Product differentiation</a:t>
            </a:r>
          </a:p>
          <a:p>
            <a:pPr lvl="2">
              <a:spcAft>
                <a:spcPts val="1200"/>
              </a:spcAft>
            </a:pPr>
            <a:r>
              <a:rPr lang="en-US" altLang="en-US" sz="2200" dirty="0"/>
              <a:t>U</a:t>
            </a:r>
            <a:r>
              <a:rPr lang="en-US" altLang="en-US" sz="2200" dirty="0" smtClean="0"/>
              <a:t>nique differences in the features of products or services that influence demand</a:t>
            </a:r>
          </a:p>
        </p:txBody>
      </p:sp>
      <p:sp>
        <p:nvSpPr>
          <p:cNvPr id="89092" name="TextBox 5"/>
          <p:cNvSpPr txBox="1">
            <a:spLocks noChangeArrowheads="1"/>
          </p:cNvSpPr>
          <p:nvPr/>
        </p:nvSpPr>
        <p:spPr bwMode="auto">
          <a:xfrm>
            <a:off x="0" y="2060848"/>
            <a:ext cx="6858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dirty="0" smtClean="0">
                <a:solidFill>
                  <a:schemeClr val="bg2"/>
                </a:solidFill>
              </a:rPr>
              <a:t>1.5</a:t>
            </a:r>
            <a:endParaRPr lang="en-CA" altLang="en-US" dirty="0">
              <a:solidFill>
                <a:schemeClr val="bg2"/>
              </a:solidFill>
            </a:endParaRPr>
          </a:p>
        </p:txBody>
      </p:sp>
      <p:pic>
        <p:nvPicPr>
          <p:cNvPr id="7" name="Picture 4" descr="C:\Users\Paige Baltzan\AppData\Local\Microsoft\Windows\Temporary Internet Files\Content.IE5\GS4HFHID\MC900441329[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00428" y="2552700"/>
            <a:ext cx="2100436" cy="21004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35496" y="1628800"/>
            <a:ext cx="10668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sz="1000" dirty="0">
                <a:solidFill>
                  <a:schemeClr val="bg2"/>
                </a:solidFill>
              </a:rPr>
              <a:t>Learning</a:t>
            </a:r>
          </a:p>
          <a:p>
            <a:r>
              <a:rPr lang="en-US" altLang="en-US" sz="1000" dirty="0" smtClean="0">
                <a:solidFill>
                  <a:schemeClr val="bg2"/>
                </a:solidFill>
              </a:rPr>
              <a:t>Outcome</a:t>
            </a:r>
            <a:endParaRPr lang="en-CA" altLang="en-US" sz="1000" dirty="0">
              <a:solidFill>
                <a:schemeClr val="bg2"/>
              </a:solidFill>
            </a:endParaRPr>
          </a:p>
        </p:txBody>
      </p:sp>
    </p:spTree>
    <p:extLst>
      <p:ext uri="{BB962C8B-B14F-4D97-AF65-F5344CB8AC3E}">
        <p14:creationId xmlns="" xmlns:p14="http://schemas.microsoft.com/office/powerpoint/2010/main" val="1580462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55577" y="1639341"/>
            <a:ext cx="3355893" cy="4525963"/>
          </a:xfrm>
        </p:spPr>
        <p:txBody>
          <a:bodyPr>
            <a:normAutofit fontScale="92500" lnSpcReduction="10000"/>
          </a:bodyPr>
          <a:lstStyle/>
          <a:p>
            <a:r>
              <a:rPr lang="en-US" sz="2600" dirty="0" smtClean="0"/>
              <a:t>Using a single generic strategy makes efficient use of resources</a:t>
            </a:r>
          </a:p>
          <a:p>
            <a:r>
              <a:rPr lang="en-US" sz="2600" dirty="0" smtClean="0"/>
              <a:t>First Selection is Broad or Narrow focus</a:t>
            </a:r>
          </a:p>
          <a:p>
            <a:r>
              <a:rPr lang="en-US" sz="2600" dirty="0" smtClean="0"/>
              <a:t>Within </a:t>
            </a:r>
            <a:r>
              <a:rPr lang="en-US" sz="2600" b="1" dirty="0" smtClean="0"/>
              <a:t>Broad Focus </a:t>
            </a:r>
            <a:r>
              <a:rPr lang="en-US" sz="2600" dirty="0" smtClean="0"/>
              <a:t>choose </a:t>
            </a:r>
            <a:endParaRPr lang="en-US" sz="2600" dirty="0"/>
          </a:p>
          <a:p>
            <a:pPr lvl="1"/>
            <a:r>
              <a:rPr lang="en-US" sz="2200" b="1" dirty="0" smtClean="0"/>
              <a:t>Cost Leadership, or</a:t>
            </a:r>
          </a:p>
          <a:p>
            <a:pPr lvl="1"/>
            <a:r>
              <a:rPr lang="en-US" b="1" dirty="0" smtClean="0"/>
              <a:t>Differentiation</a:t>
            </a:r>
          </a:p>
          <a:p>
            <a:r>
              <a:rPr lang="en-US" sz="2600" b="1" dirty="0" smtClean="0"/>
              <a:t>Narrow Focus </a:t>
            </a:r>
            <a:r>
              <a:rPr lang="en-US" sz="2600" dirty="0" smtClean="0"/>
              <a:t>is a single generic strategy</a:t>
            </a:r>
            <a:endParaRPr lang="en-US" sz="2600" b="1" dirty="0" smtClean="0"/>
          </a:p>
          <a:p>
            <a:endParaRPr lang="en-US" b="1" dirty="0" smtClean="0"/>
          </a:p>
          <a:p>
            <a:pPr lvl="2"/>
            <a:endParaRPr lang="en-US" b="1" dirty="0" smtClean="0"/>
          </a:p>
          <a:p>
            <a:pPr lvl="1"/>
            <a:endParaRPr lang="en-CA" dirty="0"/>
          </a:p>
        </p:txBody>
      </p:sp>
      <p:sp>
        <p:nvSpPr>
          <p:cNvPr id="3" name="Title 2"/>
          <p:cNvSpPr>
            <a:spLocks noGrp="1"/>
          </p:cNvSpPr>
          <p:nvPr>
            <p:ph type="title"/>
          </p:nvPr>
        </p:nvSpPr>
        <p:spPr/>
        <p:txBody>
          <a:bodyPr/>
          <a:lstStyle/>
          <a:p>
            <a:r>
              <a:rPr lang="en-US" dirty="0" smtClean="0"/>
              <a:t>Three Generic Strategies</a:t>
            </a:r>
            <a:endParaRPr lang="en-CA" dirty="0"/>
          </a:p>
        </p:txBody>
      </p:sp>
      <p:sp>
        <p:nvSpPr>
          <p:cNvPr id="9" name="TextBox 9"/>
          <p:cNvSpPr txBox="1">
            <a:spLocks noChangeArrowheads="1"/>
          </p:cNvSpPr>
          <p:nvPr/>
        </p:nvSpPr>
        <p:spPr bwMode="auto">
          <a:xfrm>
            <a:off x="4139952" y="1823839"/>
            <a:ext cx="4392265"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CA" altLang="en-US" sz="2200" b="1" dirty="0" smtClean="0">
                <a:solidFill>
                  <a:schemeClr val="bg2"/>
                </a:solidFill>
                <a:latin typeface="+mj-lt"/>
              </a:rPr>
              <a:t>Porter’s </a:t>
            </a:r>
            <a:r>
              <a:rPr lang="en-CA" altLang="en-US" sz="2200" b="1" dirty="0">
                <a:solidFill>
                  <a:schemeClr val="bg2"/>
                </a:solidFill>
                <a:latin typeface="+mj-lt"/>
              </a:rPr>
              <a:t>Three Generic Strategies</a:t>
            </a:r>
          </a:p>
        </p:txBody>
      </p:sp>
      <p:sp>
        <p:nvSpPr>
          <p:cNvPr id="10" name="Rectangle 9"/>
          <p:cNvSpPr/>
          <p:nvPr/>
        </p:nvSpPr>
        <p:spPr>
          <a:xfrm>
            <a:off x="4154783" y="5733256"/>
            <a:ext cx="1281313" cy="369332"/>
          </a:xfrm>
          <a:prstGeom prst="rect">
            <a:avLst/>
          </a:prstGeom>
        </p:spPr>
        <p:txBody>
          <a:bodyPr wrap="none">
            <a:spAutoFit/>
          </a:bodyPr>
          <a:lstStyle/>
          <a:p>
            <a:r>
              <a:rPr lang="en-CA" altLang="en-US" b="1" dirty="0">
                <a:solidFill>
                  <a:schemeClr val="bg2"/>
                </a:solidFill>
              </a:rPr>
              <a:t>Figure 1.15 </a:t>
            </a:r>
            <a:endParaRPr lang="en-CA" b="1" dirty="0">
              <a:solidFill>
                <a:schemeClr val="bg2"/>
              </a:solidFill>
            </a:endParaRPr>
          </a:p>
        </p:txBody>
      </p:sp>
      <p:sp>
        <p:nvSpPr>
          <p:cNvPr id="7" name="TextBox 6"/>
          <p:cNvSpPr txBox="1">
            <a:spLocks noChangeArrowheads="1"/>
          </p:cNvSpPr>
          <p:nvPr/>
        </p:nvSpPr>
        <p:spPr bwMode="auto">
          <a:xfrm>
            <a:off x="35496" y="1628800"/>
            <a:ext cx="10668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sz="1000" dirty="0">
                <a:solidFill>
                  <a:schemeClr val="bg2"/>
                </a:solidFill>
              </a:rPr>
              <a:t>Learning</a:t>
            </a:r>
          </a:p>
          <a:p>
            <a:r>
              <a:rPr lang="en-US" altLang="en-US" sz="1000" dirty="0" smtClean="0">
                <a:solidFill>
                  <a:schemeClr val="bg2"/>
                </a:solidFill>
              </a:rPr>
              <a:t>Outcome</a:t>
            </a:r>
            <a:endParaRPr lang="en-CA" altLang="en-US" sz="1000" dirty="0">
              <a:solidFill>
                <a:schemeClr val="bg2"/>
              </a:solidFill>
            </a:endParaRPr>
          </a:p>
        </p:txBody>
      </p:sp>
      <p:sp>
        <p:nvSpPr>
          <p:cNvPr id="11" name="TextBox 5"/>
          <p:cNvSpPr txBox="1">
            <a:spLocks noChangeArrowheads="1"/>
          </p:cNvSpPr>
          <p:nvPr/>
        </p:nvSpPr>
        <p:spPr bwMode="auto">
          <a:xfrm>
            <a:off x="0" y="2051001"/>
            <a:ext cx="6858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dirty="0" smtClean="0">
                <a:solidFill>
                  <a:schemeClr val="bg2"/>
                </a:solidFill>
              </a:rPr>
              <a:t>1.5</a:t>
            </a:r>
            <a:endParaRPr lang="en-CA" altLang="en-US" dirty="0">
              <a:solidFill>
                <a:schemeClr val="bg2"/>
              </a:solidFill>
            </a:endParaRPr>
          </a:p>
        </p:txBody>
      </p:sp>
      <p:pic>
        <p:nvPicPr>
          <p:cNvPr id="6146" name="Picture 2"/>
          <p:cNvPicPr>
            <a:picLocks noChangeAspect="1" noChangeArrowheads="1"/>
          </p:cNvPicPr>
          <p:nvPr/>
        </p:nvPicPr>
        <p:blipFill>
          <a:blip r:embed="rId3" cstate="print">
            <a:clrChange>
              <a:clrFrom>
                <a:srgbClr val="F0F8FB"/>
              </a:clrFrom>
              <a:clrTo>
                <a:srgbClr val="F0F8FB">
                  <a:alpha val="0"/>
                </a:srgbClr>
              </a:clrTo>
            </a:clrChange>
          </a:blip>
          <a:srcRect/>
          <a:stretch>
            <a:fillRect/>
          </a:stretch>
        </p:blipFill>
        <p:spPr bwMode="auto">
          <a:xfrm>
            <a:off x="4355976" y="2348880"/>
            <a:ext cx="4352925" cy="3086100"/>
          </a:xfrm>
          <a:prstGeom prst="rect">
            <a:avLst/>
          </a:prstGeom>
          <a:noFill/>
          <a:ln w="9525">
            <a:noFill/>
            <a:miter lim="800000"/>
            <a:headEnd/>
            <a:tailEnd/>
          </a:ln>
        </p:spPr>
      </p:pic>
    </p:spTree>
    <p:extLst>
      <p:ext uri="{BB962C8B-B14F-4D97-AF65-F5344CB8AC3E}">
        <p14:creationId xmlns="" xmlns:p14="http://schemas.microsoft.com/office/powerpoint/2010/main" val="1041538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Value Creation</a:t>
            </a:r>
            <a:endParaRPr lang="en-CA" dirty="0"/>
          </a:p>
        </p:txBody>
      </p:sp>
      <p:sp>
        <p:nvSpPr>
          <p:cNvPr id="8" name="TextBox 5"/>
          <p:cNvSpPr txBox="1">
            <a:spLocks noChangeArrowheads="1"/>
          </p:cNvSpPr>
          <p:nvPr/>
        </p:nvSpPr>
        <p:spPr bwMode="auto">
          <a:xfrm>
            <a:off x="0" y="2051001"/>
            <a:ext cx="6858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dirty="0" smtClean="0">
                <a:solidFill>
                  <a:schemeClr val="bg2"/>
                </a:solidFill>
              </a:rPr>
              <a:t>1.5</a:t>
            </a:r>
            <a:endParaRPr lang="en-CA" altLang="en-US" dirty="0">
              <a:solidFill>
                <a:schemeClr val="bg2"/>
              </a:solidFill>
            </a:endParaRPr>
          </a:p>
        </p:txBody>
      </p:sp>
      <p:sp>
        <p:nvSpPr>
          <p:cNvPr id="9" name="Rectangle 3"/>
          <p:cNvSpPr>
            <a:spLocks noGrp="1" noChangeArrowheads="1"/>
          </p:cNvSpPr>
          <p:nvPr>
            <p:ph idx="1"/>
          </p:nvPr>
        </p:nvSpPr>
        <p:spPr>
          <a:xfrm>
            <a:off x="693639" y="1700808"/>
            <a:ext cx="6110385" cy="4525963"/>
          </a:xfrm>
        </p:spPr>
        <p:txBody>
          <a:bodyPr>
            <a:normAutofit/>
          </a:bodyPr>
          <a:lstStyle/>
          <a:p>
            <a:pPr eaLnBrk="1" hangingPunct="1">
              <a:spcBef>
                <a:spcPts val="0"/>
              </a:spcBef>
              <a:spcAft>
                <a:spcPts val="1200"/>
              </a:spcAft>
            </a:pPr>
            <a:r>
              <a:rPr lang="en-US" altLang="en-US" sz="3300" b="1" dirty="0" smtClean="0"/>
              <a:t>Business process</a:t>
            </a:r>
            <a:endParaRPr lang="en-US" altLang="en-US" sz="3300" dirty="0"/>
          </a:p>
          <a:p>
            <a:pPr lvl="1">
              <a:spcBef>
                <a:spcPts val="0"/>
              </a:spcBef>
              <a:spcAft>
                <a:spcPts val="1200"/>
              </a:spcAft>
            </a:pPr>
            <a:r>
              <a:rPr lang="en-US" altLang="en-US" sz="2800" dirty="0" smtClean="0"/>
              <a:t>A standardized set of activities that accomplish a specific task or objective.</a:t>
            </a:r>
          </a:p>
          <a:p>
            <a:pPr>
              <a:spcBef>
                <a:spcPts val="0"/>
              </a:spcBef>
              <a:spcAft>
                <a:spcPts val="1200"/>
              </a:spcAft>
            </a:pPr>
            <a:r>
              <a:rPr lang="en-US" altLang="en-US" sz="3000" b="1" dirty="0" smtClean="0"/>
              <a:t>Value chain </a:t>
            </a:r>
            <a:endParaRPr lang="en-US" altLang="en-US" dirty="0"/>
          </a:p>
          <a:p>
            <a:pPr lvl="1">
              <a:spcBef>
                <a:spcPts val="0"/>
              </a:spcBef>
              <a:spcAft>
                <a:spcPts val="1200"/>
              </a:spcAft>
            </a:pPr>
            <a:r>
              <a:rPr lang="en-US" altLang="en-US" sz="2800" dirty="0" smtClean="0"/>
              <a:t>A series of business processes, each adding value to the final product or service</a:t>
            </a:r>
          </a:p>
        </p:txBody>
      </p:sp>
      <p:pic>
        <p:nvPicPr>
          <p:cNvPr id="1026" name="Picture 2"/>
          <p:cNvPicPr>
            <a:picLocks noChangeAspect="1" noChangeArrowheads="1"/>
          </p:cNvPicPr>
          <p:nvPr/>
        </p:nvPicPr>
        <p:blipFill rotWithShape="1">
          <a:blip r:embed="rId3" cstate="print">
            <a:duotone>
              <a:prstClr val="black"/>
              <a:schemeClr val="accent1">
                <a:tint val="45000"/>
                <a:satMod val="400000"/>
              </a:schemeClr>
            </a:duotone>
            <a:extLst>
              <a:ext uri="{28A0092B-C50C-407E-A947-70E740481C1C}">
                <a14:useLocalDpi xmlns="" xmlns:a14="http://schemas.microsoft.com/office/drawing/2010/main" val="0"/>
              </a:ext>
            </a:extLst>
          </a:blip>
          <a:srcRect l="14670" r="15249"/>
          <a:stretch/>
        </p:blipFill>
        <p:spPr bwMode="auto">
          <a:xfrm>
            <a:off x="6804025" y="2075155"/>
            <a:ext cx="2096325" cy="30956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9590785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AutoShape 2"/>
          <p:cNvSpPr>
            <a:spLocks noGrp="1" noChangeArrowheads="1"/>
          </p:cNvSpPr>
          <p:nvPr>
            <p:ph type="title"/>
          </p:nvPr>
        </p:nvSpPr>
        <p:spPr/>
        <p:txBody>
          <a:bodyPr/>
          <a:lstStyle/>
          <a:p>
            <a:pPr eaLnBrk="1" hangingPunct="1"/>
            <a:r>
              <a:rPr lang="en-US" altLang="en-US" sz="4000" smtClean="0"/>
              <a:t>Value Creation</a:t>
            </a:r>
          </a:p>
        </p:txBody>
      </p:sp>
      <p:sp>
        <p:nvSpPr>
          <p:cNvPr id="97282" name="Rectangle 3"/>
          <p:cNvSpPr>
            <a:spLocks noGrp="1" noChangeArrowheads="1"/>
          </p:cNvSpPr>
          <p:nvPr>
            <p:ph idx="1"/>
          </p:nvPr>
        </p:nvSpPr>
        <p:spPr>
          <a:xfrm>
            <a:off x="685800" y="1752600"/>
            <a:ext cx="8153400" cy="4724400"/>
          </a:xfrm>
        </p:spPr>
        <p:txBody>
          <a:bodyPr>
            <a:normAutofit/>
          </a:bodyPr>
          <a:lstStyle/>
          <a:p>
            <a:pPr algn="ctr" eaLnBrk="1" hangingPunct="1">
              <a:buFontTx/>
              <a:buNone/>
            </a:pPr>
            <a:r>
              <a:rPr lang="en-US" altLang="en-US" sz="2200" b="1" dirty="0" smtClean="0"/>
              <a:t>The Value Chain</a:t>
            </a:r>
          </a:p>
        </p:txBody>
      </p:sp>
      <p:sp>
        <p:nvSpPr>
          <p:cNvPr id="97285" name="TextBox 6"/>
          <p:cNvSpPr txBox="1">
            <a:spLocks noChangeArrowheads="1"/>
          </p:cNvSpPr>
          <p:nvPr/>
        </p:nvSpPr>
        <p:spPr bwMode="auto">
          <a:xfrm>
            <a:off x="0" y="1628775"/>
            <a:ext cx="10668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sz="1000" dirty="0">
                <a:solidFill>
                  <a:schemeClr val="bg2"/>
                </a:solidFill>
              </a:rPr>
              <a:t>Learning</a:t>
            </a:r>
          </a:p>
          <a:p>
            <a:r>
              <a:rPr lang="en-US" altLang="en-US" sz="1000" dirty="0" smtClean="0">
                <a:solidFill>
                  <a:schemeClr val="bg2"/>
                </a:solidFill>
              </a:rPr>
              <a:t>Outcome</a:t>
            </a:r>
            <a:endParaRPr lang="en-CA" altLang="en-US" sz="1000" dirty="0">
              <a:solidFill>
                <a:schemeClr val="bg2"/>
              </a:solidFill>
            </a:endParaRPr>
          </a:p>
        </p:txBody>
      </p:sp>
      <p:sp>
        <p:nvSpPr>
          <p:cNvPr id="97286" name="TextBox 5"/>
          <p:cNvSpPr txBox="1">
            <a:spLocks noChangeArrowheads="1"/>
          </p:cNvSpPr>
          <p:nvPr/>
        </p:nvSpPr>
        <p:spPr bwMode="auto">
          <a:xfrm>
            <a:off x="0" y="1988840"/>
            <a:ext cx="6858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dirty="0" smtClean="0">
                <a:solidFill>
                  <a:schemeClr val="bg2"/>
                </a:solidFill>
              </a:rPr>
              <a:t>1.5</a:t>
            </a:r>
            <a:endParaRPr lang="en-CA" altLang="en-US" dirty="0">
              <a:solidFill>
                <a:schemeClr val="bg2"/>
              </a:solidFill>
            </a:endParaRPr>
          </a:p>
        </p:txBody>
      </p:sp>
      <p:sp>
        <p:nvSpPr>
          <p:cNvPr id="97287" name="TextBox 7"/>
          <p:cNvSpPr txBox="1">
            <a:spLocks noChangeArrowheads="1"/>
          </p:cNvSpPr>
          <p:nvPr/>
        </p:nvSpPr>
        <p:spPr bwMode="auto">
          <a:xfrm>
            <a:off x="6703640" y="5733256"/>
            <a:ext cx="18288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CA" altLang="en-US" b="1" dirty="0">
                <a:solidFill>
                  <a:schemeClr val="bg2"/>
                </a:solidFill>
                <a:latin typeface="+mn-lt"/>
              </a:rPr>
              <a:t>Figure 1.18</a:t>
            </a:r>
          </a:p>
        </p:txBody>
      </p:sp>
      <p:pic>
        <p:nvPicPr>
          <p:cNvPr id="7170" name="Picture 2"/>
          <p:cNvPicPr>
            <a:picLocks noChangeAspect="1" noChangeArrowheads="1"/>
          </p:cNvPicPr>
          <p:nvPr/>
        </p:nvPicPr>
        <p:blipFill>
          <a:blip r:embed="rId3" cstate="print">
            <a:clrChange>
              <a:clrFrom>
                <a:srgbClr val="F0F8FB"/>
              </a:clrFrom>
              <a:clrTo>
                <a:srgbClr val="F0F8FB">
                  <a:alpha val="0"/>
                </a:srgbClr>
              </a:clrTo>
            </a:clrChange>
          </a:blip>
          <a:srcRect/>
          <a:stretch>
            <a:fillRect/>
          </a:stretch>
        </p:blipFill>
        <p:spPr bwMode="auto">
          <a:xfrm>
            <a:off x="1331640" y="2708920"/>
            <a:ext cx="6629400" cy="2667000"/>
          </a:xfrm>
          <a:prstGeom prst="rect">
            <a:avLst/>
          </a:prstGeom>
          <a:noFill/>
          <a:ln w="9525">
            <a:noFill/>
            <a:miter lim="800000"/>
            <a:headEnd/>
            <a:tailEnd/>
          </a:ln>
        </p:spPr>
      </p:pic>
    </p:spTree>
    <p:extLst>
      <p:ext uri="{BB962C8B-B14F-4D97-AF65-F5344CB8AC3E}">
        <p14:creationId xmlns="" xmlns:p14="http://schemas.microsoft.com/office/powerpoint/2010/main" val="32192220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AutoShape 2"/>
          <p:cNvSpPr>
            <a:spLocks noGrp="1" noChangeArrowheads="1"/>
          </p:cNvSpPr>
          <p:nvPr>
            <p:ph type="title"/>
          </p:nvPr>
        </p:nvSpPr>
        <p:spPr/>
        <p:txBody>
          <a:bodyPr/>
          <a:lstStyle/>
          <a:p>
            <a:pPr eaLnBrk="1" hangingPunct="1"/>
            <a:r>
              <a:rPr lang="en-US" altLang="en-US" sz="4000" smtClean="0"/>
              <a:t>Value Creation</a:t>
            </a:r>
          </a:p>
        </p:txBody>
      </p:sp>
      <p:sp>
        <p:nvSpPr>
          <p:cNvPr id="99330" name="Rectangle 3"/>
          <p:cNvSpPr>
            <a:spLocks noGrp="1" noChangeArrowheads="1"/>
          </p:cNvSpPr>
          <p:nvPr>
            <p:ph idx="4294967295"/>
          </p:nvPr>
        </p:nvSpPr>
        <p:spPr>
          <a:xfrm>
            <a:off x="990600" y="1752600"/>
            <a:ext cx="8153400" cy="5105400"/>
          </a:xfrm>
        </p:spPr>
        <p:txBody>
          <a:bodyPr/>
          <a:lstStyle/>
          <a:p>
            <a:pPr marL="0" indent="0" eaLnBrk="1" hangingPunct="1">
              <a:buNone/>
            </a:pPr>
            <a:endParaRPr lang="en-US" altLang="en-US" dirty="0" smtClean="0">
              <a:solidFill>
                <a:srgbClr val="FF0000"/>
              </a:solidFill>
            </a:endParaRPr>
          </a:p>
          <a:p>
            <a:pPr eaLnBrk="1" hangingPunct="1">
              <a:buFontTx/>
              <a:buNone/>
            </a:pPr>
            <a:endParaRPr lang="en-US" altLang="en-US" dirty="0" smtClean="0">
              <a:solidFill>
                <a:srgbClr val="FF0000"/>
              </a:solidFill>
            </a:endParaRPr>
          </a:p>
        </p:txBody>
      </p:sp>
      <p:sp>
        <p:nvSpPr>
          <p:cNvPr id="99334" name="TextBox 5"/>
          <p:cNvSpPr txBox="1">
            <a:spLocks noChangeArrowheads="1"/>
          </p:cNvSpPr>
          <p:nvPr/>
        </p:nvSpPr>
        <p:spPr bwMode="auto">
          <a:xfrm>
            <a:off x="0" y="1988840"/>
            <a:ext cx="6858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dirty="0" smtClean="0">
                <a:solidFill>
                  <a:schemeClr val="bg2"/>
                </a:solidFill>
              </a:rPr>
              <a:t>1.5</a:t>
            </a:r>
            <a:endParaRPr lang="en-CA" altLang="en-US" dirty="0">
              <a:solidFill>
                <a:schemeClr val="bg2"/>
              </a:solidFill>
            </a:endParaRPr>
          </a:p>
        </p:txBody>
      </p:sp>
      <p:sp>
        <p:nvSpPr>
          <p:cNvPr id="99335" name="TextBox 8"/>
          <p:cNvSpPr txBox="1">
            <a:spLocks noChangeArrowheads="1"/>
          </p:cNvSpPr>
          <p:nvPr/>
        </p:nvSpPr>
        <p:spPr bwMode="auto">
          <a:xfrm>
            <a:off x="1331640" y="6019800"/>
            <a:ext cx="1646312"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CA" altLang="en-US" b="1" dirty="0">
                <a:solidFill>
                  <a:schemeClr val="bg2"/>
                </a:solidFill>
                <a:latin typeface="+mn-lt"/>
              </a:rPr>
              <a:t>Figure 1.19</a:t>
            </a:r>
          </a:p>
        </p:txBody>
      </p:sp>
      <p:pic>
        <p:nvPicPr>
          <p:cNvPr id="10" name="Picture 9"/>
          <p:cNvPicPr/>
          <p:nvPr/>
        </p:nvPicPr>
        <p:blipFill rotWithShape="1">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506" t="760" r="506" b="760"/>
          <a:stretch/>
        </p:blipFill>
        <p:spPr bwMode="auto">
          <a:xfrm>
            <a:off x="1438656" y="2019473"/>
            <a:ext cx="6842752" cy="3969694"/>
          </a:xfrm>
          <a:prstGeom prst="rect">
            <a:avLst/>
          </a:prstGeom>
          <a:noFill/>
          <a:ln>
            <a:noFill/>
          </a:ln>
        </p:spPr>
      </p:pic>
      <p:sp>
        <p:nvSpPr>
          <p:cNvPr id="2" name="Rectangle 1"/>
          <p:cNvSpPr/>
          <p:nvPr/>
        </p:nvSpPr>
        <p:spPr>
          <a:xfrm>
            <a:off x="1398451" y="1628800"/>
            <a:ext cx="4891980" cy="430887"/>
          </a:xfrm>
          <a:prstGeom prst="rect">
            <a:avLst/>
          </a:prstGeom>
        </p:spPr>
        <p:txBody>
          <a:bodyPr wrap="none">
            <a:spAutoFit/>
          </a:bodyPr>
          <a:lstStyle/>
          <a:p>
            <a:r>
              <a:rPr lang="en-CA" sz="2200" b="1" dirty="0">
                <a:solidFill>
                  <a:schemeClr val="bg2"/>
                </a:solidFill>
              </a:rPr>
              <a:t>The Value Chain and Porter’s Five Forces</a:t>
            </a:r>
          </a:p>
        </p:txBody>
      </p:sp>
    </p:spTree>
    <p:extLst>
      <p:ext uri="{BB962C8B-B14F-4D97-AF65-F5344CB8AC3E}">
        <p14:creationId xmlns="" xmlns:p14="http://schemas.microsoft.com/office/powerpoint/2010/main" val="31794794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normAutofit fontScale="90000"/>
          </a:bodyPr>
          <a:lstStyle/>
          <a:p>
            <a:r>
              <a:rPr lang="en-US" altLang="en-US" dirty="0" smtClean="0"/>
              <a:t>Business-Driven Information Systems</a:t>
            </a:r>
            <a:endParaRPr lang="en-CA" altLang="en-US" dirty="0" smtClean="0"/>
          </a:p>
        </p:txBody>
      </p:sp>
      <p:sp>
        <p:nvSpPr>
          <p:cNvPr id="101378" name="Content Placeholder 2"/>
          <p:cNvSpPr>
            <a:spLocks noGrp="1"/>
          </p:cNvSpPr>
          <p:nvPr>
            <p:ph idx="1"/>
          </p:nvPr>
        </p:nvSpPr>
        <p:spPr>
          <a:xfrm>
            <a:off x="755576" y="1700808"/>
            <a:ext cx="6147320" cy="4680520"/>
          </a:xfrm>
        </p:spPr>
        <p:txBody>
          <a:bodyPr>
            <a:normAutofit fontScale="92500" lnSpcReduction="10000"/>
          </a:bodyPr>
          <a:lstStyle/>
          <a:p>
            <a:pPr>
              <a:spcBef>
                <a:spcPct val="0"/>
              </a:spcBef>
              <a:spcAft>
                <a:spcPts val="600"/>
              </a:spcAft>
            </a:pPr>
            <a:r>
              <a:rPr lang="en-US" altLang="en-US" sz="2800" b="1" dirty="0" smtClean="0"/>
              <a:t>Porter’s Five Forces Model </a:t>
            </a:r>
          </a:p>
          <a:p>
            <a:pPr lvl="1">
              <a:spcBef>
                <a:spcPct val="0"/>
              </a:spcBef>
              <a:spcAft>
                <a:spcPts val="600"/>
              </a:spcAft>
            </a:pPr>
            <a:r>
              <a:rPr lang="en-US" altLang="en-US" sz="2600" dirty="0" smtClean="0"/>
              <a:t>An external analysis of industry forces impacting on the organization</a:t>
            </a:r>
          </a:p>
          <a:p>
            <a:pPr lvl="1">
              <a:spcBef>
                <a:spcPct val="0"/>
              </a:spcBef>
              <a:spcAft>
                <a:spcPts val="600"/>
              </a:spcAft>
            </a:pPr>
            <a:r>
              <a:rPr lang="en-US" altLang="en-US" dirty="0" smtClean="0"/>
              <a:t>IS collects, process and reports Environmental Scan information</a:t>
            </a:r>
          </a:p>
          <a:p>
            <a:pPr lvl="1">
              <a:spcBef>
                <a:spcPct val="0"/>
              </a:spcBef>
              <a:spcAft>
                <a:spcPts val="600"/>
              </a:spcAft>
            </a:pPr>
            <a:r>
              <a:rPr lang="en-US" altLang="en-US" sz="2600" dirty="0" smtClean="0"/>
              <a:t>IS provides the technology to support strategies to limit the threat of the forces</a:t>
            </a:r>
          </a:p>
          <a:p>
            <a:pPr>
              <a:spcBef>
                <a:spcPct val="0"/>
              </a:spcBef>
              <a:spcAft>
                <a:spcPts val="600"/>
              </a:spcAft>
            </a:pPr>
            <a:r>
              <a:rPr lang="en-US" altLang="en-US" b="1" dirty="0" smtClean="0"/>
              <a:t>Three Generic Strategies</a:t>
            </a:r>
          </a:p>
          <a:p>
            <a:pPr lvl="1">
              <a:spcBef>
                <a:spcPct val="0"/>
              </a:spcBef>
              <a:spcAft>
                <a:spcPts val="600"/>
              </a:spcAft>
            </a:pPr>
            <a:r>
              <a:rPr lang="en-US" altLang="en-US" dirty="0" smtClean="0"/>
              <a:t>The strategic decision a company can make in about its business focus</a:t>
            </a:r>
          </a:p>
          <a:p>
            <a:pPr lvl="1">
              <a:spcBef>
                <a:spcPct val="0"/>
              </a:spcBef>
              <a:spcAft>
                <a:spcPts val="600"/>
              </a:spcAft>
            </a:pPr>
            <a:r>
              <a:rPr lang="en-US" altLang="en-US" dirty="0" smtClean="0"/>
              <a:t>IS can run simulations and models of possible alternatives updated in real time</a:t>
            </a:r>
            <a:endParaRPr lang="en-CA" altLang="en-US" sz="2800" dirty="0" smtClean="0"/>
          </a:p>
        </p:txBody>
      </p:sp>
      <p:sp>
        <p:nvSpPr>
          <p:cNvPr id="101379" name="TextBox 5"/>
          <p:cNvSpPr txBox="1">
            <a:spLocks noChangeArrowheads="1"/>
          </p:cNvSpPr>
          <p:nvPr/>
        </p:nvSpPr>
        <p:spPr bwMode="auto">
          <a:xfrm>
            <a:off x="0" y="2086000"/>
            <a:ext cx="6858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dirty="0" smtClean="0">
                <a:solidFill>
                  <a:schemeClr val="bg2"/>
                </a:solidFill>
              </a:rPr>
              <a:t>1.5</a:t>
            </a:r>
            <a:endParaRPr lang="en-CA" altLang="en-US" dirty="0">
              <a:solidFill>
                <a:schemeClr val="bg2"/>
              </a:solidFill>
            </a:endParaRPr>
          </a:p>
        </p:txBody>
      </p:sp>
      <p:sp>
        <p:nvSpPr>
          <p:cNvPr id="101380" name="TextBox 4"/>
          <p:cNvSpPr txBox="1">
            <a:spLocks noChangeArrowheads="1"/>
          </p:cNvSpPr>
          <p:nvPr/>
        </p:nvSpPr>
        <p:spPr bwMode="auto">
          <a:xfrm>
            <a:off x="0" y="1628800"/>
            <a:ext cx="10668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sz="1000" dirty="0">
                <a:solidFill>
                  <a:schemeClr val="bg2"/>
                </a:solidFill>
              </a:rPr>
              <a:t>Learning</a:t>
            </a:r>
          </a:p>
          <a:p>
            <a:r>
              <a:rPr lang="en-US" altLang="en-US" sz="1000" dirty="0" smtClean="0">
                <a:solidFill>
                  <a:schemeClr val="bg2"/>
                </a:solidFill>
              </a:rPr>
              <a:t>Outcome</a:t>
            </a:r>
            <a:endParaRPr lang="en-CA" altLang="en-US" sz="1000" dirty="0">
              <a:solidFill>
                <a:schemeClr val="bg2"/>
              </a:solidFill>
            </a:endParaRPr>
          </a:p>
        </p:txBody>
      </p:sp>
      <p:pic>
        <p:nvPicPr>
          <p:cNvPr id="2050" name="Picture 2" descr="business,businessmen,computers,figurines,technology,globes,metaphors"/>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5979" r="15097"/>
          <a:stretch/>
        </p:blipFill>
        <p:spPr bwMode="auto">
          <a:xfrm>
            <a:off x="6902896" y="2493615"/>
            <a:ext cx="2133600" cy="30956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505220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normAutofit fontScale="90000"/>
          </a:bodyPr>
          <a:lstStyle/>
          <a:p>
            <a:r>
              <a:rPr lang="en-US" altLang="en-US" dirty="0" smtClean="0"/>
              <a:t>Business-Driven Information Systems</a:t>
            </a:r>
            <a:endParaRPr lang="en-CA" altLang="en-US" dirty="0" smtClean="0"/>
          </a:p>
        </p:txBody>
      </p:sp>
      <p:sp>
        <p:nvSpPr>
          <p:cNvPr id="101378" name="Content Placeholder 2"/>
          <p:cNvSpPr>
            <a:spLocks noGrp="1"/>
          </p:cNvSpPr>
          <p:nvPr>
            <p:ph idx="1"/>
          </p:nvPr>
        </p:nvSpPr>
        <p:spPr>
          <a:xfrm>
            <a:off x="755576" y="1700808"/>
            <a:ext cx="6275040" cy="4680520"/>
          </a:xfrm>
        </p:spPr>
        <p:txBody>
          <a:bodyPr>
            <a:normAutofit fontScale="92500"/>
          </a:bodyPr>
          <a:lstStyle/>
          <a:p>
            <a:pPr>
              <a:spcBef>
                <a:spcPct val="0"/>
              </a:spcBef>
              <a:spcAft>
                <a:spcPts val="600"/>
              </a:spcAft>
            </a:pPr>
            <a:r>
              <a:rPr lang="en-US" altLang="en-US" sz="2800" b="1" dirty="0" smtClean="0"/>
              <a:t>The Value Chain</a:t>
            </a:r>
          </a:p>
          <a:p>
            <a:pPr lvl="1">
              <a:spcBef>
                <a:spcPct val="0"/>
              </a:spcBef>
              <a:spcAft>
                <a:spcPts val="600"/>
              </a:spcAft>
            </a:pPr>
            <a:r>
              <a:rPr lang="en-US" altLang="en-US" sz="2600" dirty="0" smtClean="0"/>
              <a:t>An internal analysis that helps a business optimize the value from its functions</a:t>
            </a:r>
          </a:p>
          <a:p>
            <a:pPr lvl="1">
              <a:spcBef>
                <a:spcPct val="0"/>
              </a:spcBef>
              <a:spcAft>
                <a:spcPts val="600"/>
              </a:spcAft>
            </a:pPr>
            <a:r>
              <a:rPr lang="en-US" altLang="en-US" dirty="0" smtClean="0"/>
              <a:t>IS integrates the functions by enabling critical data/information sharing</a:t>
            </a:r>
          </a:p>
          <a:p>
            <a:pPr marL="457200" lvl="1" indent="0">
              <a:spcBef>
                <a:spcPct val="0"/>
              </a:spcBef>
              <a:spcAft>
                <a:spcPts val="600"/>
              </a:spcAft>
              <a:buNone/>
            </a:pPr>
            <a:endParaRPr lang="en-US" altLang="en-US" sz="1100" dirty="0" smtClean="0"/>
          </a:p>
          <a:p>
            <a:pPr>
              <a:spcBef>
                <a:spcPct val="0"/>
              </a:spcBef>
              <a:spcAft>
                <a:spcPts val="600"/>
              </a:spcAft>
            </a:pPr>
            <a:r>
              <a:rPr lang="en-US" altLang="en-US" b="1" dirty="0" smtClean="0"/>
              <a:t>Business-Driven Information Systems</a:t>
            </a:r>
          </a:p>
          <a:p>
            <a:pPr lvl="1">
              <a:spcBef>
                <a:spcPct val="0"/>
              </a:spcBef>
              <a:spcAft>
                <a:spcPts val="600"/>
              </a:spcAft>
            </a:pPr>
            <a:r>
              <a:rPr lang="en-US" altLang="en-US" dirty="0" smtClean="0"/>
              <a:t>Information Systems developed to support a business’s competitive strategy</a:t>
            </a:r>
          </a:p>
          <a:p>
            <a:pPr lvl="1">
              <a:spcBef>
                <a:spcPct val="0"/>
              </a:spcBef>
              <a:spcAft>
                <a:spcPts val="600"/>
              </a:spcAft>
            </a:pPr>
            <a:r>
              <a:rPr lang="en-US" altLang="en-US" dirty="0"/>
              <a:t>B</a:t>
            </a:r>
            <a:r>
              <a:rPr lang="en-US" altLang="en-US" dirty="0" smtClean="0"/>
              <a:t>usiness strategy drives information systems design and choices</a:t>
            </a:r>
            <a:endParaRPr lang="en-CA" altLang="en-US" sz="2800" dirty="0" smtClean="0"/>
          </a:p>
        </p:txBody>
      </p:sp>
      <p:sp>
        <p:nvSpPr>
          <p:cNvPr id="101379" name="TextBox 5"/>
          <p:cNvSpPr txBox="1">
            <a:spLocks noChangeArrowheads="1"/>
          </p:cNvSpPr>
          <p:nvPr/>
        </p:nvSpPr>
        <p:spPr bwMode="auto">
          <a:xfrm>
            <a:off x="0" y="2123009"/>
            <a:ext cx="6858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dirty="0" smtClean="0">
                <a:solidFill>
                  <a:schemeClr val="bg2"/>
                </a:solidFill>
              </a:rPr>
              <a:t>1.5</a:t>
            </a:r>
            <a:endParaRPr lang="en-CA" altLang="en-US" dirty="0">
              <a:solidFill>
                <a:schemeClr val="bg2"/>
              </a:solidFill>
            </a:endParaRPr>
          </a:p>
        </p:txBody>
      </p:sp>
      <p:sp>
        <p:nvSpPr>
          <p:cNvPr id="101380" name="TextBox 4"/>
          <p:cNvSpPr txBox="1">
            <a:spLocks noChangeArrowheads="1"/>
          </p:cNvSpPr>
          <p:nvPr/>
        </p:nvSpPr>
        <p:spPr bwMode="auto">
          <a:xfrm>
            <a:off x="0" y="1665809"/>
            <a:ext cx="10668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sz="1000" dirty="0">
                <a:solidFill>
                  <a:schemeClr val="bg2"/>
                </a:solidFill>
              </a:rPr>
              <a:t>Learning</a:t>
            </a:r>
          </a:p>
          <a:p>
            <a:r>
              <a:rPr lang="en-US" altLang="en-US" sz="1000" dirty="0" smtClean="0">
                <a:solidFill>
                  <a:schemeClr val="bg2"/>
                </a:solidFill>
              </a:rPr>
              <a:t>Outcome</a:t>
            </a:r>
            <a:endParaRPr lang="en-CA" altLang="en-US" sz="1000" dirty="0">
              <a:solidFill>
                <a:schemeClr val="bg2"/>
              </a:solidFill>
            </a:endParaRPr>
          </a:p>
        </p:txBody>
      </p:sp>
      <p:pic>
        <p:nvPicPr>
          <p:cNvPr id="3074" name="Picture 2" descr="business strategies,business,businessmen,chesspieces,figurines,game plans,metaphors"/>
          <p:cNvPicPr>
            <a:picLocks noChangeAspect="1" noChangeArrowheads="1"/>
          </p:cNvPicPr>
          <p:nvPr/>
        </p:nvPicPr>
        <p:blipFill rotWithShape="1">
          <a:blip r:embed="rId3" cstate="print">
            <a:duotone>
              <a:prstClr val="black"/>
              <a:schemeClr val="accent1">
                <a:tint val="45000"/>
                <a:satMod val="400000"/>
              </a:schemeClr>
            </a:duotone>
            <a:extLst>
              <a:ext uri="{28A0092B-C50C-407E-A947-70E740481C1C}">
                <a14:useLocalDpi xmlns="" xmlns:a14="http://schemas.microsoft.com/office/drawing/2010/main" val="0"/>
              </a:ext>
            </a:extLst>
          </a:blip>
          <a:srcRect l="15323" r="15097"/>
          <a:stretch/>
        </p:blipFill>
        <p:spPr bwMode="auto">
          <a:xfrm>
            <a:off x="6882576" y="2205583"/>
            <a:ext cx="2153920" cy="30956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518937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AutoShape 2"/>
          <p:cNvSpPr>
            <a:spLocks noGrp="1" noChangeArrowheads="1"/>
          </p:cNvSpPr>
          <p:nvPr>
            <p:ph type="title"/>
          </p:nvPr>
        </p:nvSpPr>
        <p:spPr>
          <a:xfrm>
            <a:off x="1143000" y="457200"/>
            <a:ext cx="7696200" cy="1085850"/>
          </a:xfrm>
        </p:spPr>
        <p:txBody>
          <a:bodyPr/>
          <a:lstStyle/>
          <a:p>
            <a:pPr algn="l" eaLnBrk="1" hangingPunct="1"/>
            <a:r>
              <a:rPr lang="en-US" altLang="en-US" sz="3200" smtClean="0"/>
              <a:t>Opening Case Questions: Information Technology Helps LCBO Transform</a:t>
            </a:r>
          </a:p>
        </p:txBody>
      </p:sp>
      <p:sp>
        <p:nvSpPr>
          <p:cNvPr id="195587" name="Rectangle 3"/>
          <p:cNvSpPr>
            <a:spLocks noGrp="1" noChangeArrowheads="1"/>
          </p:cNvSpPr>
          <p:nvPr>
            <p:ph idx="1"/>
          </p:nvPr>
        </p:nvSpPr>
        <p:spPr>
          <a:xfrm>
            <a:off x="762000" y="1600200"/>
            <a:ext cx="8382000" cy="4953000"/>
          </a:xfrm>
        </p:spPr>
        <p:txBody>
          <a:bodyPr/>
          <a:lstStyle/>
          <a:p>
            <a:pPr marL="609600" indent="-609600" eaLnBrk="1" hangingPunct="1">
              <a:lnSpc>
                <a:spcPct val="90000"/>
              </a:lnSpc>
              <a:buFont typeface="Arial" pitchFamily="34" charset="0"/>
              <a:buAutoNum type="arabicPeriod" startAt="5"/>
            </a:pPr>
            <a:r>
              <a:rPr lang="en-US" altLang="en-US" sz="2400" smtClean="0"/>
              <a:t>Which of Porter’s Five Forces is the LCBO trying to use to establish and maintain its competitive advantage?</a:t>
            </a:r>
          </a:p>
          <a:p>
            <a:pPr marL="609600" indent="-609600" eaLnBrk="1" hangingPunct="1">
              <a:lnSpc>
                <a:spcPct val="90000"/>
              </a:lnSpc>
              <a:buFontTx/>
              <a:buAutoNum type="arabicPeriod" startAt="5"/>
            </a:pPr>
            <a:endParaRPr lang="en-US" altLang="en-US" sz="2400" smtClean="0"/>
          </a:p>
          <a:p>
            <a:pPr marL="609600" indent="-609600" eaLnBrk="1" hangingPunct="1">
              <a:lnSpc>
                <a:spcPct val="90000"/>
              </a:lnSpc>
              <a:buFontTx/>
              <a:buAutoNum type="arabicPeriod" startAt="5"/>
            </a:pPr>
            <a:r>
              <a:rPr lang="en-US" altLang="en-US" sz="2400" smtClean="0"/>
              <a:t>What does the LCBO’s primary value chain look like, using specific examples of its value chain to describe it?</a:t>
            </a:r>
          </a:p>
          <a:p>
            <a:pPr marL="609600" indent="-609600" eaLnBrk="1" hangingPunct="1">
              <a:lnSpc>
                <a:spcPct val="90000"/>
              </a:lnSpc>
              <a:buFontTx/>
              <a:buAutoNum type="arabicPeriod" startAt="5"/>
            </a:pPr>
            <a:endParaRPr lang="en-US" altLang="en-US" sz="2400" smtClean="0"/>
          </a:p>
          <a:p>
            <a:pPr marL="609600" indent="-609600" eaLnBrk="1" hangingPunct="1">
              <a:lnSpc>
                <a:spcPct val="90000"/>
              </a:lnSpc>
              <a:buFontTx/>
              <a:buAutoNum type="arabicPeriod" startAt="5"/>
            </a:pPr>
            <a:r>
              <a:rPr lang="en-US" altLang="en-US" sz="2400" smtClean="0"/>
              <a:t>Which of the three generic strategies is the LCBO using?</a:t>
            </a:r>
          </a:p>
          <a:p>
            <a:pPr marL="609600" indent="-609600" eaLnBrk="1" hangingPunct="1">
              <a:lnSpc>
                <a:spcPct val="90000"/>
              </a:lnSpc>
              <a:buFontTx/>
              <a:buAutoNum type="arabicPeriod" startAt="5"/>
            </a:pPr>
            <a:endParaRPr lang="en-US" altLang="en-US" sz="2400" smtClean="0"/>
          </a:p>
          <a:p>
            <a:pPr marL="609600" indent="-609600" eaLnBrk="1" hangingPunct="1">
              <a:lnSpc>
                <a:spcPct val="90000"/>
              </a:lnSpc>
              <a:buFontTx/>
              <a:buAutoNum type="arabicPeriod" startAt="5"/>
            </a:pPr>
            <a:r>
              <a:rPr lang="en-US" altLang="en-US" sz="2400" smtClean="0"/>
              <a:t>How does the fact that the LCBO is a monopoly affect its use of Porter’s Five Forces? Its use of the Three Generic Strategies?</a:t>
            </a:r>
          </a:p>
          <a:p>
            <a:pPr marL="609600" indent="-609600" eaLnBrk="1" hangingPunct="1">
              <a:lnSpc>
                <a:spcPct val="90000"/>
              </a:lnSpc>
              <a:buFont typeface="Courier New" pitchFamily="49" charset="0"/>
              <a:buNone/>
            </a:pPr>
            <a:endParaRPr lang="en-US" altLang="en-US" sz="2400" smtClean="0"/>
          </a:p>
        </p:txBody>
      </p:sp>
    </p:spTree>
    <p:extLst>
      <p:ext uri="{BB962C8B-B14F-4D97-AF65-F5344CB8AC3E}">
        <p14:creationId xmlns="" xmlns:p14="http://schemas.microsoft.com/office/powerpoint/2010/main" val="36452009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55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55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558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55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AutoShape 2"/>
          <p:cNvSpPr>
            <a:spLocks noGrp="1" noChangeArrowheads="1"/>
          </p:cNvSpPr>
          <p:nvPr>
            <p:ph type="title"/>
          </p:nvPr>
        </p:nvSpPr>
        <p:spPr>
          <a:xfrm>
            <a:off x="1066800" y="188640"/>
            <a:ext cx="7924800" cy="1447800"/>
          </a:xfrm>
        </p:spPr>
        <p:txBody>
          <a:bodyPr/>
          <a:lstStyle/>
          <a:p>
            <a:pPr eaLnBrk="1" hangingPunct="1"/>
            <a:r>
              <a:rPr lang="en-US" altLang="en-US" dirty="0" smtClean="0"/>
              <a:t>Closing Case One:</a:t>
            </a:r>
            <a:br>
              <a:rPr lang="en-US" altLang="en-US" dirty="0" smtClean="0"/>
            </a:br>
            <a:r>
              <a:rPr lang="en-US" altLang="en-US" sz="3200" dirty="0" smtClean="0"/>
              <a:t>Say “Charge It” with Your Mobile Device</a:t>
            </a:r>
          </a:p>
        </p:txBody>
      </p:sp>
      <p:sp>
        <p:nvSpPr>
          <p:cNvPr id="199683" name="Rectangle 3"/>
          <p:cNvSpPr>
            <a:spLocks noGrp="1" noChangeArrowheads="1"/>
          </p:cNvSpPr>
          <p:nvPr>
            <p:ph idx="1"/>
          </p:nvPr>
        </p:nvSpPr>
        <p:spPr/>
        <p:txBody>
          <a:bodyPr/>
          <a:lstStyle/>
          <a:p>
            <a:pPr marL="609600" indent="-609600" eaLnBrk="1" hangingPunct="1">
              <a:lnSpc>
                <a:spcPct val="90000"/>
              </a:lnSpc>
              <a:buClr>
                <a:srgbClr val="548486"/>
              </a:buClr>
              <a:buFontTx/>
              <a:buAutoNum type="arabicPeriod"/>
            </a:pPr>
            <a:r>
              <a:rPr lang="en-US" altLang="en-US" dirty="0" smtClean="0"/>
              <a:t>Using Porter’s Five Forces describe the barriers to entry for this new technology.</a:t>
            </a:r>
          </a:p>
          <a:p>
            <a:pPr marL="609600" indent="-609600" eaLnBrk="1" hangingPunct="1">
              <a:lnSpc>
                <a:spcPct val="90000"/>
              </a:lnSpc>
              <a:buClr>
                <a:srgbClr val="548486"/>
              </a:buClr>
              <a:buFontTx/>
              <a:buAutoNum type="arabicPeriod"/>
            </a:pPr>
            <a:r>
              <a:rPr lang="en-US" altLang="en-US" dirty="0" smtClean="0"/>
              <a:t>Which of Porter’s three generic strategies is this new technology following?</a:t>
            </a:r>
          </a:p>
          <a:p>
            <a:pPr marL="609600" indent="-609600" eaLnBrk="1" hangingPunct="1">
              <a:lnSpc>
                <a:spcPct val="90000"/>
              </a:lnSpc>
              <a:buClr>
                <a:srgbClr val="548486"/>
              </a:buClr>
              <a:buFontTx/>
              <a:buAutoNum type="arabicPeriod"/>
            </a:pPr>
            <a:r>
              <a:rPr lang="en-US" altLang="en-US" dirty="0" smtClean="0"/>
              <a:t>Describe the value chain of using mobile devices as a payment method.</a:t>
            </a:r>
          </a:p>
          <a:p>
            <a:pPr marL="609600" indent="-609600" eaLnBrk="1" hangingPunct="1">
              <a:lnSpc>
                <a:spcPct val="90000"/>
              </a:lnSpc>
              <a:buClr>
                <a:srgbClr val="548486"/>
              </a:buClr>
              <a:buFontTx/>
              <a:buAutoNum type="arabicPeriod"/>
            </a:pPr>
            <a:r>
              <a:rPr lang="en-US" altLang="en-US" dirty="0" smtClean="0"/>
              <a:t>What types of regulatory issues might occur due to this type of technology?</a:t>
            </a:r>
          </a:p>
        </p:txBody>
      </p:sp>
    </p:spTree>
    <p:extLst>
      <p:ext uri="{BB962C8B-B14F-4D97-AF65-F5344CB8AC3E}">
        <p14:creationId xmlns="" xmlns:p14="http://schemas.microsoft.com/office/powerpoint/2010/main" val="389903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96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96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96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96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ctrTitle"/>
          </p:nvPr>
        </p:nvSpPr>
        <p:spPr>
          <a:xfrm>
            <a:off x="3952354" y="2060848"/>
            <a:ext cx="5220071" cy="1470025"/>
          </a:xfrm>
        </p:spPr>
        <p:txBody>
          <a:bodyPr/>
          <a:lstStyle/>
          <a:p>
            <a:pPr eaLnBrk="1" hangingPunct="1">
              <a:defRPr/>
            </a:pPr>
            <a:r>
              <a:rPr lang="en-US" sz="3600" dirty="0" smtClean="0">
                <a:effectLst/>
              </a:rPr>
              <a:t>SECTION </a:t>
            </a:r>
            <a:r>
              <a:rPr lang="en-US" sz="3600" dirty="0">
                <a:effectLst/>
              </a:rPr>
              <a:t>1.1</a:t>
            </a:r>
          </a:p>
        </p:txBody>
      </p:sp>
      <p:sp>
        <p:nvSpPr>
          <p:cNvPr id="147459" name="Rectangle 3"/>
          <p:cNvSpPr>
            <a:spLocks noGrp="1" noChangeArrowheads="1"/>
          </p:cNvSpPr>
          <p:nvPr>
            <p:ph type="subTitle" idx="1"/>
          </p:nvPr>
        </p:nvSpPr>
        <p:spPr>
          <a:xfrm>
            <a:off x="3923928" y="3685760"/>
            <a:ext cx="5198186" cy="1752600"/>
          </a:xfrm>
        </p:spPr>
        <p:txBody>
          <a:bodyPr>
            <a:normAutofit/>
          </a:bodyPr>
          <a:lstStyle/>
          <a:p>
            <a:pPr eaLnBrk="1" hangingPunct="1">
              <a:lnSpc>
                <a:spcPct val="150000"/>
              </a:lnSpc>
              <a:spcBef>
                <a:spcPts val="400"/>
              </a:spcBef>
              <a:defRPr/>
            </a:pPr>
            <a:r>
              <a:rPr lang="en-US" sz="2800" dirty="0"/>
              <a:t>INFORMATION </a:t>
            </a:r>
            <a:r>
              <a:rPr lang="en-US" sz="2800" dirty="0" smtClean="0"/>
              <a:t>SYSTEM’S ROLE </a:t>
            </a:r>
            <a:r>
              <a:rPr lang="en-US" sz="2800" dirty="0"/>
              <a:t>IN BUSINESS</a:t>
            </a:r>
          </a:p>
        </p:txBody>
      </p:sp>
    </p:spTree>
    <p:extLst>
      <p:ext uri="{BB962C8B-B14F-4D97-AF65-F5344CB8AC3E}">
        <p14:creationId xmlns="" xmlns:p14="http://schemas.microsoft.com/office/powerpoint/2010/main" val="6191426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AutoShape 2"/>
          <p:cNvSpPr>
            <a:spLocks noGrp="1" noChangeArrowheads="1"/>
          </p:cNvSpPr>
          <p:nvPr>
            <p:ph type="title"/>
          </p:nvPr>
        </p:nvSpPr>
        <p:spPr/>
        <p:txBody>
          <a:bodyPr>
            <a:normAutofit fontScale="90000"/>
          </a:bodyPr>
          <a:lstStyle/>
          <a:p>
            <a:pPr eaLnBrk="1" hangingPunct="1"/>
            <a:r>
              <a:rPr lang="en-US" altLang="en-US" dirty="0" smtClean="0"/>
              <a:t>CLOSING CASE TWO</a:t>
            </a:r>
            <a:br>
              <a:rPr lang="en-US" altLang="en-US" dirty="0" smtClean="0"/>
            </a:br>
            <a:r>
              <a:rPr lang="en-US" altLang="en-US" dirty="0" smtClean="0"/>
              <a:t>Innovative Business Managers</a:t>
            </a:r>
          </a:p>
        </p:txBody>
      </p:sp>
      <p:sp>
        <p:nvSpPr>
          <p:cNvPr id="314371" name="Rectangle 3"/>
          <p:cNvSpPr>
            <a:spLocks noGrp="1" noChangeArrowheads="1"/>
          </p:cNvSpPr>
          <p:nvPr>
            <p:ph idx="1"/>
          </p:nvPr>
        </p:nvSpPr>
        <p:spPr>
          <a:xfrm>
            <a:off x="685800" y="1905000"/>
            <a:ext cx="8458200" cy="4953000"/>
          </a:xfrm>
        </p:spPr>
        <p:txBody>
          <a:bodyPr/>
          <a:lstStyle/>
          <a:p>
            <a:pPr marL="533400" indent="-533400" eaLnBrk="1" hangingPunct="1">
              <a:lnSpc>
                <a:spcPct val="80000"/>
              </a:lnSpc>
              <a:buFontTx/>
              <a:buAutoNum type="arabicPeriod"/>
            </a:pPr>
            <a:r>
              <a:rPr lang="en-US" altLang="en-US" sz="2800" smtClean="0"/>
              <a:t>Choose one of the companies listed above and explain how it could use a CIO, CTO, and CPO to improve business.</a:t>
            </a:r>
          </a:p>
          <a:p>
            <a:pPr marL="533400" indent="-533400" eaLnBrk="1" hangingPunct="1">
              <a:lnSpc>
                <a:spcPct val="80000"/>
              </a:lnSpc>
              <a:buFontTx/>
              <a:buAutoNum type="arabicPeriod"/>
            </a:pPr>
            <a:endParaRPr lang="en-US" altLang="en-US" sz="2800" smtClean="0"/>
          </a:p>
          <a:p>
            <a:pPr marL="533400" indent="-533400" eaLnBrk="1" hangingPunct="1">
              <a:lnSpc>
                <a:spcPct val="80000"/>
              </a:lnSpc>
              <a:buFontTx/>
              <a:buAutoNum type="arabicPeriod"/>
            </a:pPr>
            <a:r>
              <a:rPr lang="en-US" altLang="en-US" sz="2800" smtClean="0"/>
              <a:t>Why is it important for all of G Adventures’ functional business areas to work together? Provide an example of what might happen if the G Adventures’ marketing department failed to work with its sales department.</a:t>
            </a:r>
          </a:p>
          <a:p>
            <a:pPr marL="533400" indent="-533400" eaLnBrk="1" hangingPunct="1">
              <a:lnSpc>
                <a:spcPct val="80000"/>
              </a:lnSpc>
              <a:buFontTx/>
              <a:buAutoNum type="arabicPeriod"/>
            </a:pPr>
            <a:endParaRPr lang="en-US" altLang="en-US" sz="2800" smtClean="0"/>
          </a:p>
          <a:p>
            <a:pPr marL="533400" indent="-533400" eaLnBrk="1" hangingPunct="1">
              <a:lnSpc>
                <a:spcPct val="80000"/>
              </a:lnSpc>
              <a:buFontTx/>
              <a:buAutoNum type="arabicPeriod"/>
            </a:pPr>
            <a:r>
              <a:rPr lang="en-US" altLang="en-US" sz="2800" smtClean="0"/>
              <a:t>Why are information systems important to an organization like G Adventures?</a:t>
            </a:r>
          </a:p>
        </p:txBody>
      </p:sp>
    </p:spTree>
    <p:extLst>
      <p:ext uri="{BB962C8B-B14F-4D97-AF65-F5344CB8AC3E}">
        <p14:creationId xmlns="" xmlns:p14="http://schemas.microsoft.com/office/powerpoint/2010/main" val="4253019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43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43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43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AutoShape 2"/>
          <p:cNvSpPr>
            <a:spLocks noGrp="1" noChangeArrowheads="1"/>
          </p:cNvSpPr>
          <p:nvPr>
            <p:ph type="title"/>
          </p:nvPr>
        </p:nvSpPr>
        <p:spPr/>
        <p:txBody>
          <a:bodyPr>
            <a:normAutofit fontScale="90000"/>
          </a:bodyPr>
          <a:lstStyle/>
          <a:p>
            <a:pPr eaLnBrk="1" hangingPunct="1"/>
            <a:r>
              <a:rPr lang="en-US" altLang="en-US" smtClean="0"/>
              <a:t>Closing Case Two</a:t>
            </a:r>
            <a:br>
              <a:rPr lang="en-US" altLang="en-US" smtClean="0"/>
            </a:br>
            <a:r>
              <a:rPr lang="en-US" altLang="en-US" smtClean="0"/>
              <a:t>Innovative Business Managers</a:t>
            </a:r>
          </a:p>
        </p:txBody>
      </p:sp>
      <p:sp>
        <p:nvSpPr>
          <p:cNvPr id="316419" name="Rectangle 3"/>
          <p:cNvSpPr>
            <a:spLocks noGrp="1" noChangeArrowheads="1"/>
          </p:cNvSpPr>
          <p:nvPr>
            <p:ph idx="1"/>
          </p:nvPr>
        </p:nvSpPr>
        <p:spPr/>
        <p:txBody>
          <a:bodyPr/>
          <a:lstStyle/>
          <a:p>
            <a:pPr marL="609600" indent="-609600" eaLnBrk="1" hangingPunct="1">
              <a:lnSpc>
                <a:spcPct val="90000"/>
              </a:lnSpc>
              <a:buFontTx/>
              <a:buAutoNum type="arabicPeriod" startAt="4"/>
            </a:pPr>
            <a:r>
              <a:rPr lang="en-US" altLang="en-US" smtClean="0"/>
              <a:t>Which of Porter’s Five Forces is most important to Nike’s business?</a:t>
            </a:r>
          </a:p>
          <a:p>
            <a:pPr marL="609600" indent="-609600" eaLnBrk="1" hangingPunct="1">
              <a:lnSpc>
                <a:spcPct val="90000"/>
              </a:lnSpc>
              <a:buFontTx/>
              <a:buAutoNum type="arabicPeriod" startAt="4"/>
            </a:pPr>
            <a:endParaRPr lang="en-US" altLang="en-US" smtClean="0"/>
          </a:p>
          <a:p>
            <a:pPr marL="609600" indent="-609600" eaLnBrk="1" hangingPunct="1">
              <a:lnSpc>
                <a:spcPct val="90000"/>
              </a:lnSpc>
              <a:buFontTx/>
              <a:buAutoNum type="arabicPeriod" startAt="4"/>
            </a:pPr>
            <a:r>
              <a:rPr lang="en-US" altLang="en-US" smtClean="0"/>
              <a:t>Which of the three generic strategies is PepsiCo following?  Which strategy is TransForce following?</a:t>
            </a:r>
          </a:p>
          <a:p>
            <a:pPr marL="609600" indent="-609600" eaLnBrk="1" hangingPunct="1">
              <a:lnSpc>
                <a:spcPct val="90000"/>
              </a:lnSpc>
              <a:buFontTx/>
              <a:buAutoNum type="arabicPeriod" startAt="4"/>
            </a:pPr>
            <a:endParaRPr lang="en-US" altLang="en-US" smtClean="0"/>
          </a:p>
          <a:p>
            <a:pPr marL="609600" indent="-609600" eaLnBrk="1" hangingPunct="1">
              <a:lnSpc>
                <a:spcPct val="90000"/>
              </a:lnSpc>
              <a:buFontTx/>
              <a:buAutoNum type="arabicPeriod" startAt="4"/>
            </a:pPr>
            <a:r>
              <a:rPr lang="en-US" altLang="en-US" smtClean="0"/>
              <a:t>Explain the value chain and how a company like GE can use it to improve operations.</a:t>
            </a:r>
          </a:p>
          <a:p>
            <a:pPr marL="609600" indent="-609600" eaLnBrk="1" hangingPunct="1">
              <a:lnSpc>
                <a:spcPct val="90000"/>
              </a:lnSpc>
            </a:pPr>
            <a:endParaRPr lang="en-US" altLang="en-US" smtClean="0"/>
          </a:p>
        </p:txBody>
      </p:sp>
    </p:spTree>
    <p:extLst>
      <p:ext uri="{BB962C8B-B14F-4D97-AF65-F5344CB8AC3E}">
        <p14:creationId xmlns="" xmlns:p14="http://schemas.microsoft.com/office/powerpoint/2010/main" val="3221084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64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64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64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AutoShape 2"/>
          <p:cNvSpPr>
            <a:spLocks noGrp="1" noChangeArrowheads="1"/>
          </p:cNvSpPr>
          <p:nvPr>
            <p:ph type="title"/>
          </p:nvPr>
        </p:nvSpPr>
        <p:spPr/>
        <p:txBody>
          <a:bodyPr/>
          <a:lstStyle/>
          <a:p>
            <a:pPr eaLnBrk="1" hangingPunct="1"/>
            <a:r>
              <a:rPr lang="en-US" altLang="en-US" sz="3200" dirty="0" smtClean="0"/>
              <a:t>Closing Case Three</a:t>
            </a:r>
            <a:br>
              <a:rPr lang="en-US" altLang="en-US" sz="3200" dirty="0" smtClean="0"/>
            </a:br>
            <a:r>
              <a:rPr lang="en-US" altLang="en-US" sz="3200" dirty="0" smtClean="0"/>
              <a:t>Capitalizing on the iPod</a:t>
            </a:r>
          </a:p>
        </p:txBody>
      </p:sp>
      <p:sp>
        <p:nvSpPr>
          <p:cNvPr id="300035" name="Rectangle 3"/>
          <p:cNvSpPr>
            <a:spLocks noGrp="1" noChangeArrowheads="1"/>
          </p:cNvSpPr>
          <p:nvPr>
            <p:ph idx="1"/>
          </p:nvPr>
        </p:nvSpPr>
        <p:spPr>
          <a:xfrm>
            <a:off x="685800" y="1905000"/>
            <a:ext cx="8458200" cy="4953000"/>
          </a:xfrm>
        </p:spPr>
        <p:txBody>
          <a:bodyPr>
            <a:normAutofit/>
          </a:bodyPr>
          <a:lstStyle/>
          <a:p>
            <a:pPr marL="609600" indent="-609600" eaLnBrk="1" hangingPunct="1">
              <a:spcBef>
                <a:spcPts val="600"/>
              </a:spcBef>
              <a:buFontTx/>
              <a:buAutoNum type="arabicPeriod"/>
            </a:pPr>
            <a:r>
              <a:rPr lang="en-US" altLang="en-US" sz="2800" dirty="0" smtClean="0"/>
              <a:t>Do you agree or disagree </a:t>
            </a:r>
            <a:r>
              <a:rPr lang="en-US" altLang="en-US" dirty="0" smtClean="0"/>
              <a:t>that Apple’s iTunes, iPhone apps, and iPad apps give the company a competitive advantage? </a:t>
            </a:r>
            <a:r>
              <a:rPr lang="en-US" altLang="en-US" sz="2800" dirty="0" smtClean="0"/>
              <a:t>Be sure to justify your answer.</a:t>
            </a:r>
          </a:p>
          <a:p>
            <a:pPr marL="609600" indent="-609600" eaLnBrk="1" hangingPunct="1">
              <a:spcBef>
                <a:spcPts val="600"/>
              </a:spcBef>
              <a:buFontTx/>
              <a:buAutoNum type="arabicPeriod"/>
            </a:pPr>
            <a:endParaRPr lang="en-US" altLang="en-US" sz="2800" dirty="0" smtClean="0"/>
          </a:p>
          <a:p>
            <a:pPr marL="609600" indent="-609600" eaLnBrk="1" hangingPunct="1">
              <a:spcBef>
                <a:spcPts val="600"/>
              </a:spcBef>
              <a:buFontTx/>
              <a:buAutoNum type="arabicPeriod"/>
            </a:pPr>
            <a:r>
              <a:rPr lang="en-US" altLang="en-US" sz="2800" dirty="0" smtClean="0"/>
              <a:t>Why are data, information, business intelligence, and knowledge important to Apple? Give an example of each type in relation to the iPad.  </a:t>
            </a:r>
          </a:p>
          <a:p>
            <a:pPr marL="609600" indent="-609600" eaLnBrk="1" hangingPunct="1">
              <a:spcBef>
                <a:spcPts val="600"/>
              </a:spcBef>
              <a:buFontTx/>
              <a:buAutoNum type="arabicPeriod"/>
            </a:pPr>
            <a:endParaRPr lang="en-US" altLang="en-US" sz="2800" dirty="0" smtClean="0"/>
          </a:p>
          <a:p>
            <a:pPr marL="609600" indent="-609600" eaLnBrk="1" hangingPunct="1">
              <a:spcBef>
                <a:spcPts val="600"/>
              </a:spcBef>
              <a:buFontTx/>
              <a:buAutoNum type="arabicPeriod"/>
            </a:pPr>
            <a:r>
              <a:rPr lang="en-US" altLang="en-US" sz="2800" dirty="0" smtClean="0"/>
              <a:t>Analyze Apple using Porter’s Five Forces Model.</a:t>
            </a:r>
          </a:p>
          <a:p>
            <a:pPr marL="609600" indent="-609600" eaLnBrk="1" hangingPunct="1">
              <a:spcBef>
                <a:spcPts val="600"/>
              </a:spcBef>
              <a:buFontTx/>
              <a:buAutoNum type="arabicPeriod"/>
            </a:pPr>
            <a:endParaRPr lang="en-US" altLang="en-US" sz="2800" dirty="0" smtClean="0"/>
          </a:p>
          <a:p>
            <a:pPr marL="609600" indent="-609600" eaLnBrk="1" hangingPunct="1">
              <a:lnSpc>
                <a:spcPct val="80000"/>
              </a:lnSpc>
            </a:pPr>
            <a:endParaRPr lang="en-US" altLang="en-US" sz="2800" dirty="0" smtClean="0"/>
          </a:p>
          <a:p>
            <a:pPr marL="609600" indent="-609600" eaLnBrk="1" hangingPunct="1">
              <a:lnSpc>
                <a:spcPct val="80000"/>
              </a:lnSpc>
            </a:pPr>
            <a:endParaRPr lang="en-US" altLang="en-US" sz="2400" dirty="0" smtClean="0"/>
          </a:p>
          <a:p>
            <a:pPr marL="609600" indent="-609600" eaLnBrk="1" hangingPunct="1">
              <a:lnSpc>
                <a:spcPct val="80000"/>
              </a:lnSpc>
            </a:pPr>
            <a:endParaRPr lang="en-US" altLang="en-US" sz="2400" dirty="0" smtClean="0"/>
          </a:p>
        </p:txBody>
      </p:sp>
    </p:spTree>
    <p:extLst>
      <p:ext uri="{BB962C8B-B14F-4D97-AF65-F5344CB8AC3E}">
        <p14:creationId xmlns="" xmlns:p14="http://schemas.microsoft.com/office/powerpoint/2010/main" val="37994133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0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00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00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AutoShape 2"/>
          <p:cNvSpPr>
            <a:spLocks noGrp="1" noChangeArrowheads="1"/>
          </p:cNvSpPr>
          <p:nvPr>
            <p:ph type="title"/>
          </p:nvPr>
        </p:nvSpPr>
        <p:spPr/>
        <p:txBody>
          <a:bodyPr/>
          <a:lstStyle/>
          <a:p>
            <a:pPr eaLnBrk="1" hangingPunct="1"/>
            <a:r>
              <a:rPr lang="en-US" altLang="en-US" sz="3200" dirty="0" smtClean="0"/>
              <a:t>Closing Case Three</a:t>
            </a:r>
            <a:br>
              <a:rPr lang="en-US" altLang="en-US" sz="3200" dirty="0" smtClean="0"/>
            </a:br>
            <a:r>
              <a:rPr lang="en-US" altLang="en-US" sz="3200" dirty="0" smtClean="0"/>
              <a:t>Capitalizing on the iPod</a:t>
            </a:r>
          </a:p>
        </p:txBody>
      </p:sp>
      <p:sp>
        <p:nvSpPr>
          <p:cNvPr id="300035" name="Rectangle 3"/>
          <p:cNvSpPr>
            <a:spLocks noGrp="1" noChangeArrowheads="1"/>
          </p:cNvSpPr>
          <p:nvPr>
            <p:ph idx="1"/>
          </p:nvPr>
        </p:nvSpPr>
        <p:spPr>
          <a:xfrm>
            <a:off x="685800" y="1905000"/>
            <a:ext cx="8458200" cy="4953000"/>
          </a:xfrm>
        </p:spPr>
        <p:txBody>
          <a:bodyPr>
            <a:normAutofit/>
          </a:bodyPr>
          <a:lstStyle/>
          <a:p>
            <a:pPr marL="609600" indent="-609600" eaLnBrk="1" hangingPunct="1">
              <a:spcBef>
                <a:spcPts val="600"/>
              </a:spcBef>
              <a:buFont typeface="+mj-lt"/>
              <a:buAutoNum type="arabicPeriod" startAt="4"/>
            </a:pPr>
            <a:r>
              <a:rPr lang="en-US" altLang="en-US" sz="2800" dirty="0" smtClean="0"/>
              <a:t>Which of the three generic strategies is Apple fol</a:t>
            </a:r>
            <a:r>
              <a:rPr lang="en-US" altLang="en-US" dirty="0" smtClean="0"/>
              <a:t>lowing?</a:t>
            </a:r>
            <a:endParaRPr lang="en-US" altLang="en-US" sz="2800" dirty="0" smtClean="0"/>
          </a:p>
          <a:p>
            <a:pPr marL="609600" indent="-609600" eaLnBrk="1" hangingPunct="1">
              <a:spcBef>
                <a:spcPts val="600"/>
              </a:spcBef>
              <a:buFontTx/>
              <a:buAutoNum type="arabicPeriod" startAt="4"/>
            </a:pPr>
            <a:endParaRPr lang="en-US" altLang="en-US" sz="2800" dirty="0" smtClean="0"/>
          </a:p>
          <a:p>
            <a:pPr marL="609600" indent="-609600" eaLnBrk="1" hangingPunct="1">
              <a:spcBef>
                <a:spcPts val="600"/>
              </a:spcBef>
              <a:buFontTx/>
              <a:buAutoNum type="arabicPeriod" startAt="4"/>
            </a:pPr>
            <a:r>
              <a:rPr lang="en-US" altLang="en-US" sz="2800" dirty="0" smtClean="0"/>
              <a:t>Which of Porter’s five forces did Apple address through its introduction of the iPhone?</a:t>
            </a:r>
          </a:p>
          <a:p>
            <a:pPr marL="609600" indent="-609600" eaLnBrk="1" hangingPunct="1">
              <a:spcBef>
                <a:spcPts val="600"/>
              </a:spcBef>
              <a:buFontTx/>
              <a:buAutoNum type="arabicPeriod" startAt="4"/>
            </a:pPr>
            <a:endParaRPr lang="en-US" altLang="en-US" sz="2800" dirty="0" smtClean="0"/>
          </a:p>
          <a:p>
            <a:pPr marL="0" indent="0" eaLnBrk="1" hangingPunct="1">
              <a:spcBef>
                <a:spcPts val="600"/>
              </a:spcBef>
              <a:buNone/>
            </a:pPr>
            <a:endParaRPr lang="en-US" altLang="en-US" sz="2800" dirty="0" smtClean="0"/>
          </a:p>
          <a:p>
            <a:pPr marL="609600" indent="-609600" eaLnBrk="1" hangingPunct="1">
              <a:lnSpc>
                <a:spcPct val="80000"/>
              </a:lnSpc>
            </a:pPr>
            <a:endParaRPr lang="en-US" altLang="en-US" sz="2800" dirty="0" smtClean="0"/>
          </a:p>
          <a:p>
            <a:pPr marL="609600" indent="-609600" eaLnBrk="1" hangingPunct="1">
              <a:lnSpc>
                <a:spcPct val="80000"/>
              </a:lnSpc>
            </a:pPr>
            <a:endParaRPr lang="en-US" altLang="en-US" sz="2400" dirty="0" smtClean="0"/>
          </a:p>
          <a:p>
            <a:pPr marL="609600" indent="-609600" eaLnBrk="1" hangingPunct="1">
              <a:lnSpc>
                <a:spcPct val="80000"/>
              </a:lnSpc>
            </a:pPr>
            <a:endParaRPr lang="en-US" altLang="en-US" sz="2400" dirty="0" smtClean="0"/>
          </a:p>
        </p:txBody>
      </p:sp>
    </p:spTree>
    <p:extLst>
      <p:ext uri="{BB962C8B-B14F-4D97-AF65-F5344CB8AC3E}">
        <p14:creationId xmlns="" xmlns:p14="http://schemas.microsoft.com/office/powerpoint/2010/main" val="8508344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0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0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1043608" y="1633537"/>
            <a:ext cx="5184576" cy="4724400"/>
          </a:xfrm>
        </p:spPr>
        <p:txBody>
          <a:bodyPr>
            <a:normAutofit fontScale="92500" lnSpcReduction="10000"/>
          </a:bodyPr>
          <a:lstStyle/>
          <a:p>
            <a:pPr eaLnBrk="1" hangingPunct="1">
              <a:spcBef>
                <a:spcPts val="600"/>
              </a:spcBef>
              <a:spcAft>
                <a:spcPts val="1200"/>
              </a:spcAft>
              <a:buFont typeface="Wingdings" pitchFamily="2" charset="2"/>
              <a:buNone/>
            </a:pPr>
            <a:r>
              <a:rPr lang="en-US" altLang="en-US" sz="2800" b="1" dirty="0" smtClean="0"/>
              <a:t>Business ideas integrated with technology. . .</a:t>
            </a:r>
          </a:p>
          <a:p>
            <a:pPr eaLnBrk="1" hangingPunct="1">
              <a:spcBef>
                <a:spcPts val="600"/>
              </a:spcBef>
              <a:spcAft>
                <a:spcPts val="1200"/>
              </a:spcAft>
            </a:pPr>
            <a:r>
              <a:rPr lang="en-US" altLang="en-US" sz="2800" dirty="0" smtClean="0"/>
              <a:t>Amazon.com first created by Jeff Bezos to offer customized, lower cost books.</a:t>
            </a:r>
          </a:p>
          <a:p>
            <a:pPr eaLnBrk="1" hangingPunct="1">
              <a:spcBef>
                <a:spcPts val="600"/>
              </a:spcBef>
              <a:spcAft>
                <a:spcPts val="1200"/>
              </a:spcAft>
            </a:pPr>
            <a:r>
              <a:rPr lang="en-US" altLang="en-US" sz="2800" dirty="0" smtClean="0"/>
              <a:t>Netflix wanted to offer unlimited viewing of rented movies.</a:t>
            </a:r>
          </a:p>
          <a:p>
            <a:pPr eaLnBrk="1" hangingPunct="1">
              <a:spcBef>
                <a:spcPts val="600"/>
              </a:spcBef>
              <a:spcAft>
                <a:spcPts val="1200"/>
              </a:spcAft>
            </a:pPr>
            <a:r>
              <a:rPr lang="en-US" altLang="en-US" sz="2800" dirty="0" smtClean="0"/>
              <a:t>Better use of time for young professionals was the goal that inspired Grocery Gateway.</a:t>
            </a:r>
          </a:p>
          <a:p>
            <a:pPr eaLnBrk="1" hangingPunct="1">
              <a:spcAft>
                <a:spcPts val="1200"/>
              </a:spcAft>
              <a:buFontTx/>
              <a:buAutoNum type="arabicPeriod"/>
            </a:pPr>
            <a:endParaRPr lang="en-US" altLang="en-US" dirty="0" smtClean="0"/>
          </a:p>
          <a:p>
            <a:pPr eaLnBrk="1" hangingPunct="1">
              <a:buFontTx/>
              <a:buAutoNum type="arabicPeriod"/>
            </a:pPr>
            <a:endParaRPr lang="en-US" altLang="en-US" sz="2800" dirty="0" smtClean="0"/>
          </a:p>
          <a:p>
            <a:pPr eaLnBrk="1" hangingPunct="1"/>
            <a:endParaRPr lang="en-US" altLang="en-US" sz="2800" dirty="0" smtClean="0"/>
          </a:p>
          <a:p>
            <a:pPr eaLnBrk="1" hangingPunct="1"/>
            <a:endParaRPr lang="en-US" altLang="en-US" dirty="0" smtClean="0"/>
          </a:p>
        </p:txBody>
      </p:sp>
      <p:sp>
        <p:nvSpPr>
          <p:cNvPr id="8194" name="AutoShape 2"/>
          <p:cNvSpPr>
            <a:spLocks noGrp="1" noChangeArrowheads="1"/>
          </p:cNvSpPr>
          <p:nvPr>
            <p:ph type="title"/>
          </p:nvPr>
        </p:nvSpPr>
        <p:spPr>
          <a:xfrm>
            <a:off x="26350" y="404664"/>
            <a:ext cx="9144000" cy="1143000"/>
          </a:xfrm>
        </p:spPr>
        <p:txBody>
          <a:bodyPr>
            <a:noAutofit/>
          </a:bodyPr>
          <a:lstStyle/>
          <a:p>
            <a:pPr eaLnBrk="1" hangingPunct="1"/>
            <a:r>
              <a:rPr lang="en-US" altLang="en-US" b="1" dirty="0" smtClean="0"/>
              <a:t>Competing in the Information Age</a:t>
            </a:r>
          </a:p>
        </p:txBody>
      </p:sp>
      <p:pic>
        <p:nvPicPr>
          <p:cNvPr id="5" name="Picture 4"/>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76975" y="3212976"/>
            <a:ext cx="2867025" cy="1952625"/>
          </a:xfrm>
          <a:prstGeom prst="rect">
            <a:avLst/>
          </a:prstGeom>
          <a:noFill/>
          <a:ln>
            <a:noFill/>
          </a:ln>
        </p:spPr>
      </p:pic>
      <p:sp>
        <p:nvSpPr>
          <p:cNvPr id="2" name="TextBox 1"/>
          <p:cNvSpPr txBox="1"/>
          <p:nvPr/>
        </p:nvSpPr>
        <p:spPr>
          <a:xfrm>
            <a:off x="6233930" y="2843644"/>
            <a:ext cx="1722446" cy="430887"/>
          </a:xfrm>
          <a:prstGeom prst="rect">
            <a:avLst/>
          </a:prstGeom>
          <a:noFill/>
        </p:spPr>
        <p:txBody>
          <a:bodyPr wrap="square" rtlCol="0">
            <a:spAutoFit/>
          </a:bodyPr>
          <a:lstStyle/>
          <a:p>
            <a:r>
              <a:rPr lang="en-CA" sz="2200" b="1" dirty="0">
                <a:solidFill>
                  <a:schemeClr val="bg2"/>
                </a:solidFill>
              </a:rPr>
              <a:t>Amazon.com</a:t>
            </a:r>
          </a:p>
        </p:txBody>
      </p:sp>
      <p:sp>
        <p:nvSpPr>
          <p:cNvPr id="3" name="Rectangle 2"/>
          <p:cNvSpPr/>
          <p:nvPr/>
        </p:nvSpPr>
        <p:spPr>
          <a:xfrm>
            <a:off x="6228184" y="5165601"/>
            <a:ext cx="1292341" cy="369332"/>
          </a:xfrm>
          <a:prstGeom prst="rect">
            <a:avLst/>
          </a:prstGeom>
        </p:spPr>
        <p:txBody>
          <a:bodyPr wrap="none">
            <a:spAutoFit/>
          </a:bodyPr>
          <a:lstStyle/>
          <a:p>
            <a:r>
              <a:rPr lang="en-CA" b="1" dirty="0">
                <a:solidFill>
                  <a:schemeClr val="bg2"/>
                </a:solidFill>
              </a:rPr>
              <a:t>FIGURE 1.1 </a:t>
            </a:r>
            <a:endParaRPr lang="en-CA" dirty="0">
              <a:solidFill>
                <a:schemeClr val="bg2"/>
              </a:solidFill>
            </a:endParaRPr>
          </a:p>
        </p:txBody>
      </p:sp>
      <p:sp>
        <p:nvSpPr>
          <p:cNvPr id="8" name="TextBox 5"/>
          <p:cNvSpPr txBox="1">
            <a:spLocks noChangeArrowheads="1"/>
          </p:cNvSpPr>
          <p:nvPr/>
        </p:nvSpPr>
        <p:spPr bwMode="auto">
          <a:xfrm>
            <a:off x="0" y="2123009"/>
            <a:ext cx="6858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dirty="0" smtClean="0">
                <a:solidFill>
                  <a:schemeClr val="bg2"/>
                </a:solidFill>
              </a:rPr>
              <a:t>1.1</a:t>
            </a:r>
            <a:endParaRPr lang="en-CA" altLang="en-US" dirty="0">
              <a:solidFill>
                <a:schemeClr val="bg2"/>
              </a:solidFill>
            </a:endParaRPr>
          </a:p>
        </p:txBody>
      </p:sp>
      <p:sp>
        <p:nvSpPr>
          <p:cNvPr id="9" name="TextBox 6"/>
          <p:cNvSpPr txBox="1">
            <a:spLocks noChangeArrowheads="1"/>
          </p:cNvSpPr>
          <p:nvPr/>
        </p:nvSpPr>
        <p:spPr bwMode="auto">
          <a:xfrm>
            <a:off x="0" y="1665809"/>
            <a:ext cx="10668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sz="1000" dirty="0">
                <a:solidFill>
                  <a:schemeClr val="bg2"/>
                </a:solidFill>
              </a:rPr>
              <a:t>Learning</a:t>
            </a:r>
          </a:p>
          <a:p>
            <a:r>
              <a:rPr lang="en-US" altLang="en-US" sz="1000" dirty="0" smtClean="0">
                <a:solidFill>
                  <a:schemeClr val="bg2"/>
                </a:solidFill>
              </a:rPr>
              <a:t>Outcome</a:t>
            </a:r>
            <a:endParaRPr lang="en-CA" altLang="en-US" sz="1000" dirty="0">
              <a:solidFill>
                <a:schemeClr val="bg2"/>
              </a:solidFill>
            </a:endParaRPr>
          </a:p>
        </p:txBody>
      </p:sp>
    </p:spTree>
    <p:extLst>
      <p:ext uri="{BB962C8B-B14F-4D97-AF65-F5344CB8AC3E}">
        <p14:creationId xmlns="" xmlns:p14="http://schemas.microsoft.com/office/powerpoint/2010/main" val="3041768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Information Systems’ Impact on Business Operations</a:t>
            </a:r>
            <a:endParaRPr lang="en-CA" dirty="0"/>
          </a:p>
        </p:txBody>
      </p:sp>
      <p:sp>
        <p:nvSpPr>
          <p:cNvPr id="9" name="Content Placeholder 8"/>
          <p:cNvSpPr>
            <a:spLocks noGrp="1"/>
          </p:cNvSpPr>
          <p:nvPr>
            <p:ph idx="1"/>
          </p:nvPr>
        </p:nvSpPr>
        <p:spPr>
          <a:xfrm>
            <a:off x="817240" y="1880100"/>
            <a:ext cx="8219256" cy="4525963"/>
          </a:xfrm>
        </p:spPr>
        <p:txBody>
          <a:bodyPr>
            <a:normAutofit lnSpcReduction="10000"/>
          </a:bodyPr>
          <a:lstStyle/>
          <a:p>
            <a:r>
              <a:rPr lang="en-US" dirty="0" smtClean="0"/>
              <a:t>Business undertake enterprise-wide IT initiatives to:</a:t>
            </a:r>
          </a:p>
          <a:p>
            <a:pPr lvl="1"/>
            <a:r>
              <a:rPr lang="en-US" dirty="0" smtClean="0"/>
              <a:t>Lower Costs</a:t>
            </a:r>
          </a:p>
          <a:p>
            <a:pPr lvl="1"/>
            <a:r>
              <a:rPr lang="en-US" dirty="0" smtClean="0"/>
              <a:t>Improve Productivity</a:t>
            </a:r>
          </a:p>
          <a:p>
            <a:pPr lvl="1"/>
            <a:r>
              <a:rPr lang="en-US" dirty="0" smtClean="0"/>
              <a:t>Generate Growth</a:t>
            </a:r>
          </a:p>
          <a:p>
            <a:pPr marL="457200" lvl="1" indent="0">
              <a:buNone/>
            </a:pPr>
            <a:endParaRPr lang="en-US" sz="1050" dirty="0" smtClean="0"/>
          </a:p>
          <a:p>
            <a:r>
              <a:rPr lang="en-US" dirty="0" smtClean="0"/>
              <a:t>IT provides:</a:t>
            </a:r>
          </a:p>
          <a:p>
            <a:pPr lvl="1"/>
            <a:r>
              <a:rPr lang="en-US" dirty="0" smtClean="0"/>
              <a:t>Communication</a:t>
            </a:r>
          </a:p>
          <a:p>
            <a:pPr lvl="1"/>
            <a:r>
              <a:rPr lang="en-US" dirty="0" smtClean="0"/>
              <a:t>Data and Information</a:t>
            </a:r>
          </a:p>
          <a:p>
            <a:pPr marL="457200" lvl="1" indent="0">
              <a:buNone/>
            </a:pPr>
            <a:r>
              <a:rPr lang="en-US" dirty="0"/>
              <a:t> </a:t>
            </a:r>
            <a:r>
              <a:rPr lang="en-US" dirty="0" smtClean="0"/>
              <a:t>   Analysis</a:t>
            </a:r>
          </a:p>
          <a:p>
            <a:pPr marL="0" indent="0">
              <a:buNone/>
            </a:pPr>
            <a:r>
              <a:rPr lang="en-US" dirty="0"/>
              <a:t> </a:t>
            </a:r>
            <a:r>
              <a:rPr lang="en-US" dirty="0" smtClean="0"/>
              <a:t>    </a:t>
            </a:r>
            <a:endParaRPr lang="en-CA" dirty="0"/>
          </a:p>
        </p:txBody>
      </p:sp>
      <p:sp>
        <p:nvSpPr>
          <p:cNvPr id="11" name="Rectangle 10"/>
          <p:cNvSpPr/>
          <p:nvPr/>
        </p:nvSpPr>
        <p:spPr>
          <a:xfrm>
            <a:off x="4740043" y="2573386"/>
            <a:ext cx="4320480" cy="646331"/>
          </a:xfrm>
          <a:prstGeom prst="rect">
            <a:avLst/>
          </a:prstGeom>
        </p:spPr>
        <p:txBody>
          <a:bodyPr wrap="square">
            <a:spAutoFit/>
          </a:bodyPr>
          <a:lstStyle/>
          <a:p>
            <a:r>
              <a:rPr lang="en-CA" b="1" dirty="0" smtClean="0">
                <a:solidFill>
                  <a:schemeClr val="bg2"/>
                </a:solidFill>
              </a:rPr>
              <a:t>Departmental Structure of a Typical Organization </a:t>
            </a:r>
            <a:endParaRPr lang="en-CA" dirty="0">
              <a:solidFill>
                <a:schemeClr val="bg2"/>
              </a:solidFill>
            </a:endParaRPr>
          </a:p>
        </p:txBody>
      </p:sp>
      <p:sp>
        <p:nvSpPr>
          <p:cNvPr id="12" name="Rectangle 11"/>
          <p:cNvSpPr/>
          <p:nvPr/>
        </p:nvSpPr>
        <p:spPr>
          <a:xfrm>
            <a:off x="4716016" y="5579948"/>
            <a:ext cx="4320480" cy="369332"/>
          </a:xfrm>
          <a:prstGeom prst="rect">
            <a:avLst/>
          </a:prstGeom>
        </p:spPr>
        <p:txBody>
          <a:bodyPr wrap="square">
            <a:spAutoFit/>
          </a:bodyPr>
          <a:lstStyle/>
          <a:p>
            <a:r>
              <a:rPr lang="en-CA" b="1" dirty="0">
                <a:solidFill>
                  <a:schemeClr val="bg2"/>
                </a:solidFill>
              </a:rPr>
              <a:t>FIGURE </a:t>
            </a:r>
            <a:r>
              <a:rPr lang="en-CA" b="1" dirty="0" smtClean="0">
                <a:solidFill>
                  <a:schemeClr val="bg2"/>
                </a:solidFill>
              </a:rPr>
              <a:t>1.2</a:t>
            </a:r>
            <a:endParaRPr lang="en-CA" dirty="0">
              <a:solidFill>
                <a:schemeClr val="bg2"/>
              </a:solidFill>
            </a:endParaRPr>
          </a:p>
        </p:txBody>
      </p:sp>
      <p:sp>
        <p:nvSpPr>
          <p:cNvPr id="13" name="TextBox 5"/>
          <p:cNvSpPr txBox="1">
            <a:spLocks noChangeArrowheads="1"/>
          </p:cNvSpPr>
          <p:nvPr/>
        </p:nvSpPr>
        <p:spPr bwMode="auto">
          <a:xfrm>
            <a:off x="0" y="2051001"/>
            <a:ext cx="6858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dirty="0" smtClean="0">
                <a:solidFill>
                  <a:schemeClr val="bg2"/>
                </a:solidFill>
              </a:rPr>
              <a:t>1.1</a:t>
            </a:r>
            <a:endParaRPr lang="en-CA" altLang="en-US" dirty="0">
              <a:solidFill>
                <a:schemeClr val="bg2"/>
              </a:solidFill>
            </a:endParaRPr>
          </a:p>
        </p:txBody>
      </p:sp>
      <p:pic>
        <p:nvPicPr>
          <p:cNvPr id="1026" name="Picture 2"/>
          <p:cNvPicPr>
            <a:picLocks noChangeAspect="1" noChangeArrowheads="1"/>
          </p:cNvPicPr>
          <p:nvPr/>
        </p:nvPicPr>
        <p:blipFill>
          <a:blip r:embed="rId3" cstate="print"/>
          <a:srcRect/>
          <a:stretch>
            <a:fillRect/>
          </a:stretch>
        </p:blipFill>
        <p:spPr bwMode="auto">
          <a:xfrm>
            <a:off x="4914084" y="3212976"/>
            <a:ext cx="4034491" cy="2390577"/>
          </a:xfrm>
          <a:prstGeom prst="rect">
            <a:avLst/>
          </a:prstGeom>
          <a:noFill/>
          <a:ln w="9525">
            <a:noFill/>
            <a:miter lim="800000"/>
            <a:headEnd/>
            <a:tailEnd/>
          </a:ln>
        </p:spPr>
      </p:pic>
    </p:spTree>
    <p:extLst>
      <p:ext uri="{BB962C8B-B14F-4D97-AF65-F5344CB8AC3E}">
        <p14:creationId xmlns="" xmlns:p14="http://schemas.microsoft.com/office/powerpoint/2010/main" val="2568317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AutoShape 2"/>
          <p:cNvSpPr>
            <a:spLocks noGrp="1" noChangeArrowheads="1"/>
          </p:cNvSpPr>
          <p:nvPr>
            <p:ph type="title"/>
          </p:nvPr>
        </p:nvSpPr>
        <p:spPr>
          <a:xfrm>
            <a:off x="1909163" y="498977"/>
            <a:ext cx="6477801" cy="1143000"/>
          </a:xfrm>
        </p:spPr>
        <p:txBody>
          <a:bodyPr>
            <a:normAutofit fontScale="90000"/>
          </a:bodyPr>
          <a:lstStyle/>
          <a:p>
            <a:pPr eaLnBrk="1" hangingPunct="1"/>
            <a:r>
              <a:rPr lang="en-US" altLang="en-US" smtClean="0"/>
              <a:t>Information Systems’ Impact on Business Operations</a:t>
            </a:r>
          </a:p>
        </p:txBody>
      </p:sp>
      <p:sp>
        <p:nvSpPr>
          <p:cNvPr id="35842" name="Rectangle 3"/>
          <p:cNvSpPr>
            <a:spLocks noGrp="1" noChangeArrowheads="1"/>
          </p:cNvSpPr>
          <p:nvPr>
            <p:ph idx="1"/>
          </p:nvPr>
        </p:nvSpPr>
        <p:spPr>
          <a:xfrm>
            <a:off x="741040" y="2046312"/>
            <a:ext cx="4191000" cy="4191000"/>
          </a:xfrm>
        </p:spPr>
        <p:txBody>
          <a:bodyPr/>
          <a:lstStyle/>
          <a:p>
            <a:pPr eaLnBrk="1" hangingPunct="1"/>
            <a:r>
              <a:rPr lang="en-US" altLang="en-US" dirty="0" smtClean="0"/>
              <a:t>Organizations typically operate by functional areas or “silos”.</a:t>
            </a:r>
          </a:p>
          <a:p>
            <a:pPr marL="0" indent="0" eaLnBrk="1" hangingPunct="1">
              <a:buNone/>
            </a:pPr>
            <a:endParaRPr lang="en-US" altLang="en-US" sz="1050" dirty="0" smtClean="0"/>
          </a:p>
          <a:p>
            <a:pPr eaLnBrk="1" hangingPunct="1"/>
            <a:r>
              <a:rPr lang="en-US" altLang="en-US" dirty="0" smtClean="0"/>
              <a:t>Departments must function </a:t>
            </a:r>
            <a:r>
              <a:rPr lang="en-US" altLang="en-US" i="1" dirty="0" smtClean="0"/>
              <a:t>interdependently</a:t>
            </a:r>
            <a:r>
              <a:rPr lang="en-US" altLang="en-US" dirty="0"/>
              <a:t> </a:t>
            </a:r>
            <a:r>
              <a:rPr lang="en-US" altLang="en-US" dirty="0" smtClean="0"/>
              <a:t>to share common information.</a:t>
            </a:r>
          </a:p>
          <a:p>
            <a:pPr eaLnBrk="1" hangingPunct="1"/>
            <a:endParaRPr lang="en-US" altLang="en-US" dirty="0" smtClean="0"/>
          </a:p>
          <a:p>
            <a:pPr lvl="1" eaLnBrk="1" hangingPunct="1">
              <a:buFont typeface="Arial" pitchFamily="34" charset="0"/>
              <a:buNone/>
            </a:pPr>
            <a:endParaRPr lang="en-US" altLang="en-US" dirty="0" smtClean="0"/>
          </a:p>
          <a:p>
            <a:pPr lvl="1" eaLnBrk="1" hangingPunct="1">
              <a:buFont typeface="Arial" pitchFamily="34" charset="0"/>
              <a:buNone/>
            </a:pPr>
            <a:endParaRPr lang="en-US" altLang="en-US" dirty="0" smtClean="0">
              <a:solidFill>
                <a:srgbClr val="FF0000"/>
              </a:solidFill>
            </a:endParaRPr>
          </a:p>
        </p:txBody>
      </p:sp>
      <p:pic>
        <p:nvPicPr>
          <p:cNvPr id="35843" name="Picture 6" descr="bal95588_0104"/>
          <p:cNvPicPr>
            <a:picLocks noChangeAspect="1" noChangeArrowheads="1"/>
          </p:cNvPicPr>
          <p:nvPr/>
        </p:nvPicPr>
        <p:blipFill>
          <a:blip r:embed="rId3" cstate="print">
            <a:clrChange>
              <a:clrFrom>
                <a:srgbClr val="FCFBFB"/>
              </a:clrFrom>
              <a:clrTo>
                <a:srgbClr val="FCFBFB">
                  <a:alpha val="0"/>
                </a:srgbClr>
              </a:clrTo>
            </a:clrChange>
            <a:extLst>
              <a:ext uri="{28A0092B-C50C-407E-A947-70E740481C1C}">
                <a14:useLocalDpi xmlns="" xmlns:a14="http://schemas.microsoft.com/office/drawing/2010/main" val="0"/>
              </a:ext>
            </a:extLst>
          </a:blip>
          <a:srcRect b="18033"/>
          <a:stretch>
            <a:fillRect/>
          </a:stretch>
        </p:blipFill>
        <p:spPr bwMode="auto">
          <a:xfrm>
            <a:off x="5148064" y="2452464"/>
            <a:ext cx="3697720" cy="364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44" name="TextBox 5"/>
          <p:cNvSpPr txBox="1">
            <a:spLocks noChangeArrowheads="1"/>
          </p:cNvSpPr>
          <p:nvPr/>
        </p:nvSpPr>
        <p:spPr bwMode="auto">
          <a:xfrm>
            <a:off x="0" y="2123009"/>
            <a:ext cx="6858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dirty="0" smtClean="0">
                <a:solidFill>
                  <a:schemeClr val="bg2"/>
                </a:solidFill>
              </a:rPr>
              <a:t>1.1</a:t>
            </a:r>
            <a:endParaRPr lang="en-CA" altLang="en-US" dirty="0">
              <a:solidFill>
                <a:schemeClr val="bg2"/>
              </a:solidFill>
            </a:endParaRPr>
          </a:p>
        </p:txBody>
      </p:sp>
      <p:sp>
        <p:nvSpPr>
          <p:cNvPr id="35845" name="TextBox 6"/>
          <p:cNvSpPr txBox="1">
            <a:spLocks noChangeArrowheads="1"/>
          </p:cNvSpPr>
          <p:nvPr/>
        </p:nvSpPr>
        <p:spPr bwMode="auto">
          <a:xfrm>
            <a:off x="0" y="1665809"/>
            <a:ext cx="10668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sz="1000" dirty="0">
                <a:solidFill>
                  <a:schemeClr val="bg2"/>
                </a:solidFill>
              </a:rPr>
              <a:t>Learning</a:t>
            </a:r>
          </a:p>
          <a:p>
            <a:r>
              <a:rPr lang="en-US" altLang="en-US" sz="1000" dirty="0" smtClean="0">
                <a:solidFill>
                  <a:schemeClr val="bg2"/>
                </a:solidFill>
              </a:rPr>
              <a:t>Outcome</a:t>
            </a:r>
            <a:endParaRPr lang="en-CA" altLang="en-US" sz="1000" dirty="0">
              <a:solidFill>
                <a:schemeClr val="bg2"/>
              </a:solidFill>
            </a:endParaRPr>
          </a:p>
        </p:txBody>
      </p:sp>
      <p:sp>
        <p:nvSpPr>
          <p:cNvPr id="35846" name="TextBox 7"/>
          <p:cNvSpPr txBox="1">
            <a:spLocks noChangeArrowheads="1"/>
          </p:cNvSpPr>
          <p:nvPr/>
        </p:nvSpPr>
        <p:spPr bwMode="auto">
          <a:xfrm>
            <a:off x="5148064" y="5958840"/>
            <a:ext cx="17526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CA" altLang="en-US" b="1" dirty="0">
                <a:solidFill>
                  <a:schemeClr val="bg2"/>
                </a:solidFill>
                <a:latin typeface="Calibri" panose="020F0502020204030204" pitchFamily="34" charset="0"/>
              </a:rPr>
              <a:t>Figure </a:t>
            </a:r>
            <a:r>
              <a:rPr lang="en-CA" altLang="en-US" b="1" dirty="0" smtClean="0">
                <a:solidFill>
                  <a:schemeClr val="bg2"/>
                </a:solidFill>
                <a:latin typeface="Calibri" panose="020F0502020204030204" pitchFamily="34" charset="0"/>
              </a:rPr>
              <a:t>1.3</a:t>
            </a:r>
            <a:endParaRPr lang="en-CA" altLang="en-US" b="1" dirty="0">
              <a:solidFill>
                <a:schemeClr val="bg2"/>
              </a:solidFill>
              <a:latin typeface="Calibri" panose="020F0502020204030204" pitchFamily="34" charset="0"/>
            </a:endParaRPr>
          </a:p>
        </p:txBody>
      </p:sp>
      <p:sp>
        <p:nvSpPr>
          <p:cNvPr id="8" name="Rectangle 7"/>
          <p:cNvSpPr/>
          <p:nvPr/>
        </p:nvSpPr>
        <p:spPr>
          <a:xfrm>
            <a:off x="5122752" y="1742693"/>
            <a:ext cx="3841736" cy="646331"/>
          </a:xfrm>
          <a:prstGeom prst="rect">
            <a:avLst/>
          </a:prstGeom>
        </p:spPr>
        <p:txBody>
          <a:bodyPr wrap="square">
            <a:spAutoFit/>
          </a:bodyPr>
          <a:lstStyle/>
          <a:p>
            <a:r>
              <a:rPr lang="en-CA" b="1" dirty="0" smtClean="0">
                <a:solidFill>
                  <a:schemeClr val="bg2"/>
                </a:solidFill>
              </a:rPr>
              <a:t>Marketing Working with Other Organizational Departments</a:t>
            </a:r>
            <a:endParaRPr lang="en-CA" dirty="0">
              <a:solidFill>
                <a:schemeClr val="bg2"/>
              </a:solidFill>
            </a:endParaRPr>
          </a:p>
        </p:txBody>
      </p:sp>
    </p:spTree>
    <p:extLst>
      <p:ext uri="{BB962C8B-B14F-4D97-AF65-F5344CB8AC3E}">
        <p14:creationId xmlns="" xmlns:p14="http://schemas.microsoft.com/office/powerpoint/2010/main" val="2578754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AutoShape 2"/>
          <p:cNvSpPr>
            <a:spLocks noGrp="1" noChangeArrowheads="1"/>
          </p:cNvSpPr>
          <p:nvPr>
            <p:ph type="title"/>
          </p:nvPr>
        </p:nvSpPr>
        <p:spPr/>
        <p:txBody>
          <a:bodyPr/>
          <a:lstStyle/>
          <a:p>
            <a:pPr eaLnBrk="1" hangingPunct="1"/>
            <a:r>
              <a:rPr lang="en-US" altLang="en-US" sz="3200" smtClean="0"/>
              <a:t>Information Systems Basics</a:t>
            </a:r>
          </a:p>
        </p:txBody>
      </p:sp>
      <p:sp>
        <p:nvSpPr>
          <p:cNvPr id="41986" name="Rectangle 3"/>
          <p:cNvSpPr>
            <a:spLocks noGrp="1" noChangeArrowheads="1"/>
          </p:cNvSpPr>
          <p:nvPr>
            <p:ph idx="1"/>
          </p:nvPr>
        </p:nvSpPr>
        <p:spPr>
          <a:xfrm>
            <a:off x="817240" y="1700808"/>
            <a:ext cx="6131024" cy="4525963"/>
          </a:xfrm>
        </p:spPr>
        <p:txBody>
          <a:bodyPr>
            <a:normAutofit/>
          </a:bodyPr>
          <a:lstStyle/>
          <a:p>
            <a:pPr eaLnBrk="1" hangingPunct="1">
              <a:lnSpc>
                <a:spcPct val="90000"/>
              </a:lnSpc>
            </a:pPr>
            <a:r>
              <a:rPr lang="en-US" altLang="en-US" b="1" dirty="0" smtClean="0"/>
              <a:t>Information systems (IS)</a:t>
            </a:r>
          </a:p>
          <a:p>
            <a:pPr lvl="1">
              <a:lnSpc>
                <a:spcPct val="90000"/>
              </a:lnSpc>
            </a:pPr>
            <a:r>
              <a:rPr lang="en-US" altLang="en-US" dirty="0" smtClean="0"/>
              <a:t>Computer-based tools that used to work with information and support the information and information-processing needs of an organization</a:t>
            </a:r>
          </a:p>
          <a:p>
            <a:pPr marL="457200" lvl="1" indent="0">
              <a:lnSpc>
                <a:spcPct val="90000"/>
              </a:lnSpc>
              <a:buNone/>
            </a:pPr>
            <a:endParaRPr lang="en-US" altLang="en-US" sz="1050" dirty="0" smtClean="0"/>
          </a:p>
          <a:p>
            <a:pPr lvl="1">
              <a:lnSpc>
                <a:spcPct val="90000"/>
              </a:lnSpc>
            </a:pPr>
            <a:r>
              <a:rPr lang="en-US" altLang="en-US" dirty="0" smtClean="0"/>
              <a:t>Include: Hardware, Software, Trained personnel, Policies &amp; Procedures &amp; Security measures</a:t>
            </a:r>
          </a:p>
          <a:p>
            <a:pPr marL="457200" lvl="1" indent="0">
              <a:lnSpc>
                <a:spcPct val="90000"/>
              </a:lnSpc>
              <a:buNone/>
            </a:pPr>
            <a:endParaRPr lang="en-US" altLang="en-US" sz="1050" dirty="0" smtClean="0"/>
          </a:p>
          <a:p>
            <a:pPr>
              <a:lnSpc>
                <a:spcPct val="90000"/>
              </a:lnSpc>
            </a:pPr>
            <a:r>
              <a:rPr lang="en-US" altLang="en-US" dirty="0" smtClean="0"/>
              <a:t>IS is an </a:t>
            </a:r>
            <a:r>
              <a:rPr lang="en-US" altLang="en-US" i="1" dirty="0" smtClean="0"/>
              <a:t>enabler</a:t>
            </a:r>
            <a:r>
              <a:rPr lang="en-US" altLang="en-US" dirty="0" smtClean="0"/>
              <a:t> of business success and innovation</a:t>
            </a:r>
          </a:p>
          <a:p>
            <a:pPr lvl="1">
              <a:lnSpc>
                <a:spcPct val="90000"/>
              </a:lnSpc>
            </a:pPr>
            <a:endParaRPr lang="en-US" altLang="en-US" dirty="0" smtClean="0"/>
          </a:p>
        </p:txBody>
      </p:sp>
      <p:sp>
        <p:nvSpPr>
          <p:cNvPr id="41987" name="TextBox 5"/>
          <p:cNvSpPr txBox="1">
            <a:spLocks noChangeArrowheads="1"/>
          </p:cNvSpPr>
          <p:nvPr/>
        </p:nvSpPr>
        <p:spPr bwMode="auto">
          <a:xfrm>
            <a:off x="0" y="2060848"/>
            <a:ext cx="6858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dirty="0" smtClean="0">
                <a:solidFill>
                  <a:schemeClr val="bg2"/>
                </a:solidFill>
              </a:rPr>
              <a:t>1.2</a:t>
            </a:r>
            <a:endParaRPr lang="en-CA" altLang="en-US" dirty="0">
              <a:solidFill>
                <a:schemeClr val="bg2"/>
              </a:solidFill>
            </a:endParaRPr>
          </a:p>
        </p:txBody>
      </p:sp>
      <p:sp>
        <p:nvSpPr>
          <p:cNvPr id="41988" name="TextBox 6"/>
          <p:cNvSpPr txBox="1">
            <a:spLocks noChangeArrowheads="1"/>
          </p:cNvSpPr>
          <p:nvPr/>
        </p:nvSpPr>
        <p:spPr bwMode="auto">
          <a:xfrm>
            <a:off x="0" y="1665809"/>
            <a:ext cx="10668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sz="1000" dirty="0">
                <a:solidFill>
                  <a:schemeClr val="bg2"/>
                </a:solidFill>
              </a:rPr>
              <a:t>Learning</a:t>
            </a:r>
          </a:p>
          <a:p>
            <a:r>
              <a:rPr lang="en-US" altLang="en-US" sz="1000" dirty="0" smtClean="0">
                <a:solidFill>
                  <a:schemeClr val="bg2"/>
                </a:solidFill>
              </a:rPr>
              <a:t>Outcome</a:t>
            </a:r>
            <a:endParaRPr lang="en-CA" altLang="en-US" sz="1000" dirty="0">
              <a:solidFill>
                <a:schemeClr val="bg2"/>
              </a:solidFill>
            </a:endParaRPr>
          </a:p>
        </p:txBody>
      </p:sp>
      <p:pic>
        <p:nvPicPr>
          <p:cNvPr id="8" name="Picture 2"/>
          <p:cNvPicPr>
            <a:picLocks noChangeAspect="1" noChangeArrowheads="1"/>
          </p:cNvPicPr>
          <p:nvPr/>
        </p:nvPicPr>
        <p:blipFill rotWithShape="1">
          <a:blip r:embed="rId3" cstate="print">
            <a:extLst>
              <a:ext uri="{BEBA8EAE-BF5A-486C-A8C5-ECC9F3942E4B}">
                <a14:imgProps xmlns="" xmlns:a14="http://schemas.microsoft.com/office/drawing/2010/main">
                  <a14:imgLayer r:embed="rId4">
                    <a14:imgEffect>
                      <a14:backgroundRemoval t="0" b="99385" l="9538" r="89538"/>
                    </a14:imgEffect>
                  </a14:imgLayer>
                </a14:imgProps>
              </a:ext>
              <a:ext uri="{28A0092B-C50C-407E-A947-70E740481C1C}">
                <a14:useLocalDpi xmlns="" xmlns:a14="http://schemas.microsoft.com/office/drawing/2010/main" val="0"/>
              </a:ext>
            </a:extLst>
          </a:blip>
          <a:srcRect l="5640" t="-1950" r="12857" b="1950"/>
          <a:stretch/>
        </p:blipFill>
        <p:spPr bwMode="auto">
          <a:xfrm>
            <a:off x="6300193" y="2307952"/>
            <a:ext cx="2843808" cy="30956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7200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95581" y="1836861"/>
            <a:ext cx="5050904" cy="4525963"/>
          </a:xfrm>
        </p:spPr>
        <p:txBody>
          <a:bodyPr/>
          <a:lstStyle/>
          <a:p>
            <a:r>
              <a:rPr lang="en-CA" b="1" dirty="0"/>
              <a:t>Information technology (IT)</a:t>
            </a:r>
          </a:p>
          <a:p>
            <a:pPr lvl="1"/>
            <a:r>
              <a:rPr lang="en-CA" dirty="0"/>
              <a:t>The acquisition, processing, storage, and distribution of voice, graphics, text, and numbers and other information by a combination of computers and telecommunications networks.</a:t>
            </a:r>
            <a:endParaRPr lang="en-US" altLang="en-US" dirty="0"/>
          </a:p>
          <a:p>
            <a:endParaRPr lang="en-CA" dirty="0"/>
          </a:p>
        </p:txBody>
      </p:sp>
      <p:sp>
        <p:nvSpPr>
          <p:cNvPr id="4" name="Title 3"/>
          <p:cNvSpPr>
            <a:spLocks noGrp="1"/>
          </p:cNvSpPr>
          <p:nvPr>
            <p:ph type="title"/>
          </p:nvPr>
        </p:nvSpPr>
        <p:spPr/>
        <p:txBody>
          <a:bodyPr/>
          <a:lstStyle/>
          <a:p>
            <a:r>
              <a:rPr lang="en-US" dirty="0" smtClean="0"/>
              <a:t>Information Technology</a:t>
            </a:r>
            <a:endParaRPr lang="en-CA" dirty="0"/>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flipH="1">
            <a:off x="5867275" y="2626272"/>
            <a:ext cx="2953197" cy="29471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2008" y="1988840"/>
            <a:ext cx="611560" cy="369332"/>
          </a:xfrm>
          <a:prstGeom prst="rect">
            <a:avLst/>
          </a:prstGeom>
          <a:noFill/>
        </p:spPr>
        <p:txBody>
          <a:bodyPr wrap="square" rtlCol="0">
            <a:spAutoFit/>
          </a:bodyPr>
          <a:lstStyle/>
          <a:p>
            <a:r>
              <a:rPr lang="en-US" dirty="0" smtClean="0">
                <a:solidFill>
                  <a:schemeClr val="bg2"/>
                </a:solidFill>
                <a:latin typeface="Arial" panose="020B0604020202020204" pitchFamily="34" charset="0"/>
                <a:cs typeface="Arial" panose="020B0604020202020204" pitchFamily="34" charset="0"/>
              </a:rPr>
              <a:t>1.2</a:t>
            </a:r>
            <a:endParaRPr lang="en-CA"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824460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4ce Baltzan PPT template - Style 1 Grey-Green">
  <a:themeElements>
    <a:clrScheme name="4ce Baltzan Custom">
      <a:dk1>
        <a:srgbClr val="8CA0B4"/>
      </a:dk1>
      <a:lt1>
        <a:sysClr val="window" lastClr="FFFFFF"/>
      </a:lt1>
      <a:dk2>
        <a:srgbClr val="CCD5DE"/>
      </a:dk2>
      <a:lt2>
        <a:srgbClr val="020202"/>
      </a:lt2>
      <a:accent1>
        <a:srgbClr val="2ED6AF"/>
      </a:accent1>
      <a:accent2>
        <a:srgbClr val="8CA0B4"/>
      </a:accent2>
      <a:accent3>
        <a:srgbClr val="CBCBFF"/>
      </a:accent3>
      <a:accent4>
        <a:srgbClr val="8064A2"/>
      </a:accent4>
      <a:accent5>
        <a:srgbClr val="4BACC6"/>
      </a:accent5>
      <a:accent6>
        <a:srgbClr val="B7DEE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4ce Baltzan PPT template - Style 1 Grey-Green</Template>
  <TotalTime>2107</TotalTime>
  <Words>8729</Words>
  <Application>Microsoft Office PowerPoint</Application>
  <PresentationFormat>On-screen Show (4:3)</PresentationFormat>
  <Paragraphs>611</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4ce Baltzan PPT template - Style 1 Grey-Green</vt:lpstr>
      <vt:lpstr>Information Systems and Business Strategy</vt:lpstr>
      <vt:lpstr>Chapter 1 Overview</vt:lpstr>
      <vt:lpstr>Learning Outcomes</vt:lpstr>
      <vt:lpstr>SECTION 1.1</vt:lpstr>
      <vt:lpstr>Competing in the Information Age</vt:lpstr>
      <vt:lpstr>Information Systems’ Impact on Business Operations</vt:lpstr>
      <vt:lpstr>Information Systems’ Impact on Business Operations</vt:lpstr>
      <vt:lpstr>Information Systems Basics</vt:lpstr>
      <vt:lpstr>Information Technology</vt:lpstr>
      <vt:lpstr>Information Systems Basics</vt:lpstr>
      <vt:lpstr>Data, Information, BI &amp; Knowledge</vt:lpstr>
      <vt:lpstr>Data</vt:lpstr>
      <vt:lpstr>Information</vt:lpstr>
      <vt:lpstr>Business Intelligence &amp; Knowledge</vt:lpstr>
      <vt:lpstr>Relationship among People, Processes, Information Technology and Information</vt:lpstr>
      <vt:lpstr>Information Cultures</vt:lpstr>
      <vt:lpstr>Information System Roles and Responsibilities</vt:lpstr>
      <vt:lpstr>Information Systems Roles and Responsibilities</vt:lpstr>
      <vt:lpstr>CIO’s Top Priorities</vt:lpstr>
      <vt:lpstr>Skills Gap in Canada</vt:lpstr>
      <vt:lpstr>Opening Case Questions:  Information Technology Helps LCBO Transform</vt:lpstr>
      <vt:lpstr>Opening Case Questions: Information Technology Helps LCBO Transform</vt:lpstr>
      <vt:lpstr>SECTION 1.2</vt:lpstr>
      <vt:lpstr>Competitive Advantage</vt:lpstr>
      <vt:lpstr>Identifying Competitive Advantage</vt:lpstr>
      <vt:lpstr>Michael Porter’s Five Forces Model</vt:lpstr>
      <vt:lpstr>Buyer Power</vt:lpstr>
      <vt:lpstr>Supplier Power</vt:lpstr>
      <vt:lpstr>Substitute Product or Service</vt:lpstr>
      <vt:lpstr>New Entrants</vt:lpstr>
      <vt:lpstr>Rivalry Among Competitors</vt:lpstr>
      <vt:lpstr>Three Generic Strategies</vt:lpstr>
      <vt:lpstr>Value Creation</vt:lpstr>
      <vt:lpstr>Value Creation</vt:lpstr>
      <vt:lpstr>Value Creation</vt:lpstr>
      <vt:lpstr>Business-Driven Information Systems</vt:lpstr>
      <vt:lpstr>Business-Driven Information Systems</vt:lpstr>
      <vt:lpstr>Opening Case Questions: Information Technology Helps LCBO Transform</vt:lpstr>
      <vt:lpstr>Closing Case One: Say “Charge It” with Your Mobile Device</vt:lpstr>
      <vt:lpstr>CLOSING CASE TWO Innovative Business Managers</vt:lpstr>
      <vt:lpstr>Closing Case Two Innovative Business Managers</vt:lpstr>
      <vt:lpstr>Closing Case Three Capitalizing on the iPod</vt:lpstr>
      <vt:lpstr>Closing Case Three Capitalizing on the iPod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Systems and Business Strategy</dc:title>
  <dc:creator>Windows User</dc:creator>
  <cp:lastModifiedBy>owner</cp:lastModifiedBy>
  <cp:revision>112</cp:revision>
  <dcterms:created xsi:type="dcterms:W3CDTF">2014-08-21T12:47:46Z</dcterms:created>
  <dcterms:modified xsi:type="dcterms:W3CDTF">2015-08-14T17:03:22Z</dcterms:modified>
</cp:coreProperties>
</file>