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71" r:id="rId3"/>
    <p:sldId id="268" r:id="rId4"/>
    <p:sldId id="258" r:id="rId5"/>
    <p:sldId id="280" r:id="rId6"/>
    <p:sldId id="259" r:id="rId7"/>
    <p:sldId id="263" r:id="rId8"/>
    <p:sldId id="272" r:id="rId9"/>
    <p:sldId id="273" r:id="rId10"/>
    <p:sldId id="265" r:id="rId11"/>
    <p:sldId id="262" r:id="rId12"/>
    <p:sldId id="274" r:id="rId13"/>
    <p:sldId id="275" r:id="rId14"/>
    <p:sldId id="277" r:id="rId15"/>
    <p:sldId id="270" r:id="rId16"/>
    <p:sldId id="278" r:id="rId17"/>
    <p:sldId id="276" r:id="rId18"/>
    <p:sldId id="279" r:id="rId19"/>
    <p:sldId id="260" r:id="rId20"/>
    <p:sldId id="281" r:id="rId21"/>
    <p:sldId id="269" r:id="rId2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09CF4"/>
    <a:srgbClr val="6666FF"/>
    <a:srgbClr val="66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83361" autoAdjust="0"/>
  </p:normalViewPr>
  <p:slideViewPr>
    <p:cSldViewPr>
      <p:cViewPr varScale="1">
        <p:scale>
          <a:sx n="61" d="100"/>
          <a:sy n="61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48" y="-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F42ED3-3D28-4FE7-B57C-EA4A80AE0686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09CDA4-C24D-4E22-8326-EF557FF7750F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dirty="0" smtClean="0"/>
            <a:t>Operating Results</a:t>
          </a:r>
          <a:endParaRPr lang="en-US" dirty="0"/>
        </a:p>
      </dgm:t>
    </dgm:pt>
    <dgm:pt modelId="{4ED7AB94-23AE-48AD-A770-A62FD6E46BBE}" type="parTrans" cxnId="{93C986A8-53CF-4785-93A8-E22113CE6117}">
      <dgm:prSet/>
      <dgm:spPr/>
      <dgm:t>
        <a:bodyPr/>
        <a:lstStyle/>
        <a:p>
          <a:endParaRPr lang="en-US"/>
        </a:p>
      </dgm:t>
    </dgm:pt>
    <dgm:pt modelId="{BD6C2CDD-291D-4AD5-8FE4-8C0856F41714}" type="sibTrans" cxnId="{93C986A8-53CF-4785-93A8-E22113CE6117}">
      <dgm:prSet/>
      <dgm:spPr/>
      <dgm:t>
        <a:bodyPr/>
        <a:lstStyle/>
        <a:p>
          <a:endParaRPr lang="en-US"/>
        </a:p>
      </dgm:t>
    </dgm:pt>
    <dgm:pt modelId="{7DBFA947-0EE4-4CF9-BB52-82BF10B8FC2C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Financial Management</a:t>
          </a:r>
          <a:endParaRPr lang="en-US" b="0" dirty="0">
            <a:solidFill>
              <a:schemeClr val="bg1"/>
            </a:solidFill>
          </a:endParaRPr>
        </a:p>
      </dgm:t>
    </dgm:pt>
    <dgm:pt modelId="{171EFFA1-7688-4807-BE60-3FAC52B85698}" type="parTrans" cxnId="{EBCD180C-A1B5-45FC-B8A2-4BA8A9623CE0}">
      <dgm:prSet/>
      <dgm:spPr/>
      <dgm:t>
        <a:bodyPr/>
        <a:lstStyle/>
        <a:p>
          <a:endParaRPr lang="en-US"/>
        </a:p>
      </dgm:t>
    </dgm:pt>
    <dgm:pt modelId="{F78F57F0-89B5-4926-AF9F-006FC11C9804}" type="sibTrans" cxnId="{EBCD180C-A1B5-45FC-B8A2-4BA8A9623CE0}">
      <dgm:prSet/>
      <dgm:spPr/>
      <dgm:t>
        <a:bodyPr/>
        <a:lstStyle/>
        <a:p>
          <a:endParaRPr lang="en-US"/>
        </a:p>
      </dgm:t>
    </dgm:pt>
    <dgm:pt modelId="{11D8B37E-A012-4962-A7C0-47F98A3F124F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People and Process Management</a:t>
          </a:r>
          <a:endParaRPr lang="en-US" b="0" dirty="0">
            <a:solidFill>
              <a:schemeClr val="bg1"/>
            </a:solidFill>
          </a:endParaRPr>
        </a:p>
      </dgm:t>
    </dgm:pt>
    <dgm:pt modelId="{2DDB0311-EBF1-46EF-B868-65C735C244EA}" type="parTrans" cxnId="{31646501-01C8-42A5-AEE4-E52530640EB2}">
      <dgm:prSet/>
      <dgm:spPr/>
      <dgm:t>
        <a:bodyPr/>
        <a:lstStyle/>
        <a:p>
          <a:endParaRPr lang="en-US"/>
        </a:p>
      </dgm:t>
    </dgm:pt>
    <dgm:pt modelId="{03FA45F3-D72D-4877-8EFD-894DABF44B4C}" type="sibTrans" cxnId="{31646501-01C8-42A5-AEE4-E52530640EB2}">
      <dgm:prSet/>
      <dgm:spPr/>
      <dgm:t>
        <a:bodyPr/>
        <a:lstStyle/>
        <a:p>
          <a:endParaRPr lang="en-US"/>
        </a:p>
      </dgm:t>
    </dgm:pt>
    <dgm:pt modelId="{3DC7C966-9093-4F02-9F0C-67693125F9D1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dirty="0" smtClean="0"/>
            <a:t>Strategic </a:t>
          </a:r>
          <a:r>
            <a:rPr lang="en-US" dirty="0" smtClean="0">
              <a:solidFill>
                <a:schemeClr val="bg1"/>
              </a:solidFill>
            </a:rPr>
            <a:t>Contribution</a:t>
          </a:r>
        </a:p>
      </dgm:t>
    </dgm:pt>
    <dgm:pt modelId="{848C4CE4-0597-45A1-83D4-515120ED8757}" type="parTrans" cxnId="{2217C1DF-3B00-4CBB-A948-1536645E247C}">
      <dgm:prSet/>
      <dgm:spPr/>
      <dgm:t>
        <a:bodyPr/>
        <a:lstStyle/>
        <a:p>
          <a:endParaRPr lang="en-US"/>
        </a:p>
      </dgm:t>
    </dgm:pt>
    <dgm:pt modelId="{63164ED5-CF94-4F48-8D99-511A3D58A4AC}" type="sibTrans" cxnId="{2217C1DF-3B00-4CBB-A948-1536645E247C}">
      <dgm:prSet/>
      <dgm:spPr/>
      <dgm:t>
        <a:bodyPr/>
        <a:lstStyle/>
        <a:p>
          <a:endParaRPr lang="en-US"/>
        </a:p>
      </dgm:t>
    </dgm:pt>
    <dgm:pt modelId="{CC2F366C-8398-4D17-B672-EED76186FC70}" type="pres">
      <dgm:prSet presAssocID="{73F42ED3-3D28-4FE7-B57C-EA4A80AE068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9CEA14-0DEF-47FB-82B5-692920475B7C}" type="pres">
      <dgm:prSet presAssocID="{73F42ED3-3D28-4FE7-B57C-EA4A80AE0686}" presName="diamond" presStyleLbl="bgShp" presStyleIdx="0" presStyleCnt="1" custLinFactNeighborX="-806"/>
      <dgm:spPr/>
      <dgm:t>
        <a:bodyPr/>
        <a:lstStyle/>
        <a:p>
          <a:endParaRPr lang="en-US"/>
        </a:p>
      </dgm:t>
    </dgm:pt>
    <dgm:pt modelId="{D6A1897A-2B9B-49DB-86C8-E9213C010280}" type="pres">
      <dgm:prSet presAssocID="{73F42ED3-3D28-4FE7-B57C-EA4A80AE0686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409D6B-19AB-4E9E-A0FC-C7C4BA679EA6}" type="pres">
      <dgm:prSet presAssocID="{73F42ED3-3D28-4FE7-B57C-EA4A80AE0686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780C55-E99C-4FE2-9D07-EE0D21FEF780}" type="pres">
      <dgm:prSet presAssocID="{73F42ED3-3D28-4FE7-B57C-EA4A80AE0686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8F361C-600B-48C7-B176-8A60578CBDC1}" type="pres">
      <dgm:prSet presAssocID="{73F42ED3-3D28-4FE7-B57C-EA4A80AE0686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CD180C-A1B5-45FC-B8A2-4BA8A9623CE0}" srcId="{73F42ED3-3D28-4FE7-B57C-EA4A80AE0686}" destId="{7DBFA947-0EE4-4CF9-BB52-82BF10B8FC2C}" srcOrd="1" destOrd="0" parTransId="{171EFFA1-7688-4807-BE60-3FAC52B85698}" sibTransId="{F78F57F0-89B5-4926-AF9F-006FC11C9804}"/>
    <dgm:cxn modelId="{C2F7ED0B-26C2-45F6-955C-1D5F9C1AEF20}" type="presOf" srcId="{11D8B37E-A012-4962-A7C0-47F98A3F124F}" destId="{C8780C55-E99C-4FE2-9D07-EE0D21FEF780}" srcOrd="0" destOrd="0" presId="urn:microsoft.com/office/officeart/2005/8/layout/matrix3"/>
    <dgm:cxn modelId="{93C986A8-53CF-4785-93A8-E22113CE6117}" srcId="{73F42ED3-3D28-4FE7-B57C-EA4A80AE0686}" destId="{8C09CDA4-C24D-4E22-8326-EF557FF7750F}" srcOrd="0" destOrd="0" parTransId="{4ED7AB94-23AE-48AD-A770-A62FD6E46BBE}" sibTransId="{BD6C2CDD-291D-4AD5-8FE4-8C0856F41714}"/>
    <dgm:cxn modelId="{A65B67F1-1D08-4EFA-B353-8FEF2F87F57D}" type="presOf" srcId="{8C09CDA4-C24D-4E22-8326-EF557FF7750F}" destId="{D6A1897A-2B9B-49DB-86C8-E9213C010280}" srcOrd="0" destOrd="0" presId="urn:microsoft.com/office/officeart/2005/8/layout/matrix3"/>
    <dgm:cxn modelId="{31646501-01C8-42A5-AEE4-E52530640EB2}" srcId="{73F42ED3-3D28-4FE7-B57C-EA4A80AE0686}" destId="{11D8B37E-A012-4962-A7C0-47F98A3F124F}" srcOrd="2" destOrd="0" parTransId="{2DDB0311-EBF1-46EF-B868-65C735C244EA}" sibTransId="{03FA45F3-D72D-4877-8EFD-894DABF44B4C}"/>
    <dgm:cxn modelId="{2217C1DF-3B00-4CBB-A948-1536645E247C}" srcId="{73F42ED3-3D28-4FE7-B57C-EA4A80AE0686}" destId="{3DC7C966-9093-4F02-9F0C-67693125F9D1}" srcOrd="3" destOrd="0" parTransId="{848C4CE4-0597-45A1-83D4-515120ED8757}" sibTransId="{63164ED5-CF94-4F48-8D99-511A3D58A4AC}"/>
    <dgm:cxn modelId="{F29B56CC-4CC0-4E87-9405-02BC45789030}" type="presOf" srcId="{73F42ED3-3D28-4FE7-B57C-EA4A80AE0686}" destId="{CC2F366C-8398-4D17-B672-EED76186FC70}" srcOrd="0" destOrd="0" presId="urn:microsoft.com/office/officeart/2005/8/layout/matrix3"/>
    <dgm:cxn modelId="{DB9AE9EC-BB9A-40C2-A457-AB87D78E927B}" type="presOf" srcId="{3DC7C966-9093-4F02-9F0C-67693125F9D1}" destId="{FC8F361C-600B-48C7-B176-8A60578CBDC1}" srcOrd="0" destOrd="0" presId="urn:microsoft.com/office/officeart/2005/8/layout/matrix3"/>
    <dgm:cxn modelId="{5CDBA0B3-4994-4B83-8D88-72F6EAC909E3}" type="presOf" srcId="{7DBFA947-0EE4-4CF9-BB52-82BF10B8FC2C}" destId="{98409D6B-19AB-4E9E-A0FC-C7C4BA679EA6}" srcOrd="0" destOrd="0" presId="urn:microsoft.com/office/officeart/2005/8/layout/matrix3"/>
    <dgm:cxn modelId="{3B5F1124-E300-4AD8-9E28-0FD5C07807AA}" type="presParOf" srcId="{CC2F366C-8398-4D17-B672-EED76186FC70}" destId="{DE9CEA14-0DEF-47FB-82B5-692920475B7C}" srcOrd="0" destOrd="0" presId="urn:microsoft.com/office/officeart/2005/8/layout/matrix3"/>
    <dgm:cxn modelId="{E44A40F8-A377-4FFF-865D-1E69A138A924}" type="presParOf" srcId="{CC2F366C-8398-4D17-B672-EED76186FC70}" destId="{D6A1897A-2B9B-49DB-86C8-E9213C010280}" srcOrd="1" destOrd="0" presId="urn:microsoft.com/office/officeart/2005/8/layout/matrix3"/>
    <dgm:cxn modelId="{AF0CCB70-58FD-4B5F-BDBB-EAA57866DF92}" type="presParOf" srcId="{CC2F366C-8398-4D17-B672-EED76186FC70}" destId="{98409D6B-19AB-4E9E-A0FC-C7C4BA679EA6}" srcOrd="2" destOrd="0" presId="urn:microsoft.com/office/officeart/2005/8/layout/matrix3"/>
    <dgm:cxn modelId="{8E189C78-57D1-411E-BED5-0FA30E4DF70A}" type="presParOf" srcId="{CC2F366C-8398-4D17-B672-EED76186FC70}" destId="{C8780C55-E99C-4FE2-9D07-EE0D21FEF780}" srcOrd="3" destOrd="0" presId="urn:microsoft.com/office/officeart/2005/8/layout/matrix3"/>
    <dgm:cxn modelId="{F12AA1E2-FAFD-4828-AD20-9038B555C4C3}" type="presParOf" srcId="{CC2F366C-8398-4D17-B672-EED76186FC70}" destId="{FC8F361C-600B-48C7-B176-8A60578CBDC1}" srcOrd="4" destOrd="0" presId="urn:microsoft.com/office/officeart/2005/8/layout/matrix3"/>
  </dgm:cxnLst>
  <dgm:bg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C38C27-0686-4854-9725-A187041DD74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0095354-6751-48AA-8993-4F8CBBBBE842}">
      <dgm:prSet phldrT="[Text]" custT="1"/>
      <dgm:spPr>
        <a:solidFill>
          <a:schemeClr val="accent2"/>
        </a:solidFill>
        <a:ln>
          <a:solidFill>
            <a:srgbClr val="000099"/>
          </a:solidFill>
        </a:ln>
      </dgm:spPr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Consistent, high-quality delivery of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PartnersSI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approach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8D2ED127-E50D-4255-BFF1-1B87A4307968}" type="parTrans" cxnId="{A86B0A51-5A97-4916-BCD2-4089CD3B6F70}">
      <dgm:prSet/>
      <dgm:spPr/>
      <dgm:t>
        <a:bodyPr/>
        <a:lstStyle/>
        <a:p>
          <a:endParaRPr lang="en-US"/>
        </a:p>
      </dgm:t>
    </dgm:pt>
    <dgm:pt modelId="{01FBF40D-3D36-4DE7-A319-D93EB9796CF3}" type="sibTrans" cxnId="{A86B0A51-5A97-4916-BCD2-4089CD3B6F70}">
      <dgm:prSet/>
      <dgm:spPr/>
      <dgm:t>
        <a:bodyPr/>
        <a:lstStyle/>
        <a:p>
          <a:endParaRPr lang="en-US"/>
        </a:p>
      </dgm:t>
    </dgm:pt>
    <dgm:pt modelId="{EA0FE354-2B1F-44E0-9149-B0B1B8635E57}">
      <dgm:prSet phldrT="[Text]" custT="1"/>
      <dgm:spPr>
        <a:solidFill>
          <a:schemeClr val="accent2"/>
        </a:solidFill>
        <a:ln>
          <a:solidFill>
            <a:srgbClr val="000099"/>
          </a:solidFill>
        </a:ln>
      </dgm:spPr>
      <dgm:t>
        <a:bodyPr/>
        <a:lstStyle/>
        <a:p>
          <a:r>
            <a:rPr lang="en-US" sz="1800" b="0" dirty="0" smtClean="0">
              <a:latin typeface="Arial" pitchFamily="34" charset="0"/>
              <a:cs typeface="Arial" pitchFamily="34" charset="0"/>
            </a:rPr>
            <a:t>Increased school capacity in leadership, instruction, and use of data</a:t>
          </a:r>
          <a:endParaRPr lang="en-US" sz="1800" b="0" dirty="0">
            <a:latin typeface="Arial" pitchFamily="34" charset="0"/>
            <a:cs typeface="Arial" pitchFamily="34" charset="0"/>
          </a:endParaRPr>
        </a:p>
      </dgm:t>
    </dgm:pt>
    <dgm:pt modelId="{3BB438E8-4834-4258-B96B-E1543894C1AF}" type="parTrans" cxnId="{6D526ED5-F044-4C3B-AE57-8F1C6AA41DD6}">
      <dgm:prSet/>
      <dgm:spPr/>
      <dgm:t>
        <a:bodyPr/>
        <a:lstStyle/>
        <a:p>
          <a:endParaRPr lang="en-US"/>
        </a:p>
      </dgm:t>
    </dgm:pt>
    <dgm:pt modelId="{A1D36906-C2C0-4A35-AEB4-0388E0A25BB7}" type="sibTrans" cxnId="{6D526ED5-F044-4C3B-AE57-8F1C6AA41DD6}">
      <dgm:prSet/>
      <dgm:spPr/>
      <dgm:t>
        <a:bodyPr/>
        <a:lstStyle/>
        <a:p>
          <a:endParaRPr lang="en-US"/>
        </a:p>
      </dgm:t>
    </dgm:pt>
    <dgm:pt modelId="{4C392C07-527D-4E1F-A670-640C138F7793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Breakthrough student achievement </a:t>
          </a:r>
          <a:endParaRPr lang="en-US" sz="2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5A5A4A6-006E-41AD-89A2-C810D764E5E5}" type="parTrans" cxnId="{AF2628EA-C84A-4A50-985A-1BCE1D80AAAF}">
      <dgm:prSet/>
      <dgm:spPr/>
      <dgm:t>
        <a:bodyPr/>
        <a:lstStyle/>
        <a:p>
          <a:endParaRPr lang="en-US"/>
        </a:p>
      </dgm:t>
    </dgm:pt>
    <dgm:pt modelId="{95828C68-92A6-4B77-B498-FCCB1E2B96E1}" type="sibTrans" cxnId="{AF2628EA-C84A-4A50-985A-1BCE1D80AAAF}">
      <dgm:prSet/>
      <dgm:spPr/>
      <dgm:t>
        <a:bodyPr/>
        <a:lstStyle/>
        <a:p>
          <a:endParaRPr lang="en-US"/>
        </a:p>
      </dgm:t>
    </dgm:pt>
    <dgm:pt modelId="{AD017333-297D-4474-A75C-3199287A6AD7}" type="pres">
      <dgm:prSet presAssocID="{97C38C27-0686-4854-9725-A187041DD747}" presName="CompostProcess" presStyleCnt="0">
        <dgm:presLayoutVars>
          <dgm:dir/>
          <dgm:resizeHandles val="exact"/>
        </dgm:presLayoutVars>
      </dgm:prSet>
      <dgm:spPr/>
    </dgm:pt>
    <dgm:pt modelId="{C4B3FDD1-3E5C-4588-ADBD-48B53B6AA1B7}" type="pres">
      <dgm:prSet presAssocID="{97C38C27-0686-4854-9725-A187041DD747}" presName="arrow" presStyleLbl="bgShp" presStyleIdx="0" presStyleCnt="1"/>
      <dgm:spPr/>
    </dgm:pt>
    <dgm:pt modelId="{612BA50E-BF78-4A46-9F2C-3D291B4EAC2C}" type="pres">
      <dgm:prSet presAssocID="{97C38C27-0686-4854-9725-A187041DD747}" presName="linearProcess" presStyleCnt="0"/>
      <dgm:spPr/>
    </dgm:pt>
    <dgm:pt modelId="{403B0CC1-B107-4A71-B933-F670B37DF8CB}" type="pres">
      <dgm:prSet presAssocID="{50095354-6751-48AA-8993-4F8CBBBBE84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44C89-E6D1-4B36-A6DB-A2821A6301E4}" type="pres">
      <dgm:prSet presAssocID="{01FBF40D-3D36-4DE7-A319-D93EB9796CF3}" presName="sibTrans" presStyleCnt="0"/>
      <dgm:spPr/>
    </dgm:pt>
    <dgm:pt modelId="{65CDC366-88A0-4B34-BD1E-D1778D09EFA6}" type="pres">
      <dgm:prSet presAssocID="{EA0FE354-2B1F-44E0-9149-B0B1B8635E5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FAE5D-8F30-462E-BF8E-8954BCBDE579}" type="pres">
      <dgm:prSet presAssocID="{A1D36906-C2C0-4A35-AEB4-0388E0A25BB7}" presName="sibTrans" presStyleCnt="0"/>
      <dgm:spPr/>
    </dgm:pt>
    <dgm:pt modelId="{3D6D5E3E-1FB1-47FA-9597-EC6A919E149C}" type="pres">
      <dgm:prSet presAssocID="{4C392C07-527D-4E1F-A670-640C138F779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6B0A51-5A97-4916-BCD2-4089CD3B6F70}" srcId="{97C38C27-0686-4854-9725-A187041DD747}" destId="{50095354-6751-48AA-8993-4F8CBBBBE842}" srcOrd="0" destOrd="0" parTransId="{8D2ED127-E50D-4255-BFF1-1B87A4307968}" sibTransId="{01FBF40D-3D36-4DE7-A319-D93EB9796CF3}"/>
    <dgm:cxn modelId="{6D526ED5-F044-4C3B-AE57-8F1C6AA41DD6}" srcId="{97C38C27-0686-4854-9725-A187041DD747}" destId="{EA0FE354-2B1F-44E0-9149-B0B1B8635E57}" srcOrd="1" destOrd="0" parTransId="{3BB438E8-4834-4258-B96B-E1543894C1AF}" sibTransId="{A1D36906-C2C0-4A35-AEB4-0388E0A25BB7}"/>
    <dgm:cxn modelId="{DDFAC801-BD96-4464-A525-8A4676FF6724}" type="presOf" srcId="{97C38C27-0686-4854-9725-A187041DD747}" destId="{AD017333-297D-4474-A75C-3199287A6AD7}" srcOrd="0" destOrd="0" presId="urn:microsoft.com/office/officeart/2005/8/layout/hProcess9"/>
    <dgm:cxn modelId="{AF2628EA-C84A-4A50-985A-1BCE1D80AAAF}" srcId="{97C38C27-0686-4854-9725-A187041DD747}" destId="{4C392C07-527D-4E1F-A670-640C138F7793}" srcOrd="2" destOrd="0" parTransId="{C5A5A4A6-006E-41AD-89A2-C810D764E5E5}" sibTransId="{95828C68-92A6-4B77-B498-FCCB1E2B96E1}"/>
    <dgm:cxn modelId="{56E4DF7E-5955-4D5E-89EA-E1BD73B7153A}" type="presOf" srcId="{50095354-6751-48AA-8993-4F8CBBBBE842}" destId="{403B0CC1-B107-4A71-B933-F670B37DF8CB}" srcOrd="0" destOrd="0" presId="urn:microsoft.com/office/officeart/2005/8/layout/hProcess9"/>
    <dgm:cxn modelId="{AFEC5A5C-E9BC-4A7B-8313-5C72A5CC50BE}" type="presOf" srcId="{4C392C07-527D-4E1F-A670-640C138F7793}" destId="{3D6D5E3E-1FB1-47FA-9597-EC6A919E149C}" srcOrd="0" destOrd="0" presId="urn:microsoft.com/office/officeart/2005/8/layout/hProcess9"/>
    <dgm:cxn modelId="{4E2578E7-4604-4093-ACE0-741171C37FB3}" type="presOf" srcId="{EA0FE354-2B1F-44E0-9149-B0B1B8635E57}" destId="{65CDC366-88A0-4B34-BD1E-D1778D09EFA6}" srcOrd="0" destOrd="0" presId="urn:microsoft.com/office/officeart/2005/8/layout/hProcess9"/>
    <dgm:cxn modelId="{F14B94AE-35BA-45F2-B039-9BAFB7A2BB9C}" type="presParOf" srcId="{AD017333-297D-4474-A75C-3199287A6AD7}" destId="{C4B3FDD1-3E5C-4588-ADBD-48B53B6AA1B7}" srcOrd="0" destOrd="0" presId="urn:microsoft.com/office/officeart/2005/8/layout/hProcess9"/>
    <dgm:cxn modelId="{942D9225-5764-4627-B88E-073D0430EB45}" type="presParOf" srcId="{AD017333-297D-4474-A75C-3199287A6AD7}" destId="{612BA50E-BF78-4A46-9F2C-3D291B4EAC2C}" srcOrd="1" destOrd="0" presId="urn:microsoft.com/office/officeart/2005/8/layout/hProcess9"/>
    <dgm:cxn modelId="{04707A90-58E2-4EBB-BDC3-F5DF879C4357}" type="presParOf" srcId="{612BA50E-BF78-4A46-9F2C-3D291B4EAC2C}" destId="{403B0CC1-B107-4A71-B933-F670B37DF8CB}" srcOrd="0" destOrd="0" presId="urn:microsoft.com/office/officeart/2005/8/layout/hProcess9"/>
    <dgm:cxn modelId="{393AC26C-3EC1-430D-82E5-C7AE7A98C6D7}" type="presParOf" srcId="{612BA50E-BF78-4A46-9F2C-3D291B4EAC2C}" destId="{BF644C89-E6D1-4B36-A6DB-A2821A6301E4}" srcOrd="1" destOrd="0" presId="urn:microsoft.com/office/officeart/2005/8/layout/hProcess9"/>
    <dgm:cxn modelId="{690D1F6A-C0CD-4EB7-869B-A001898681E9}" type="presParOf" srcId="{612BA50E-BF78-4A46-9F2C-3D291B4EAC2C}" destId="{65CDC366-88A0-4B34-BD1E-D1778D09EFA6}" srcOrd="2" destOrd="0" presId="urn:microsoft.com/office/officeart/2005/8/layout/hProcess9"/>
    <dgm:cxn modelId="{621C87C7-5249-4DBE-BCF1-FB66FE869439}" type="presParOf" srcId="{612BA50E-BF78-4A46-9F2C-3D291B4EAC2C}" destId="{715FAE5D-8F30-462E-BF8E-8954BCBDE579}" srcOrd="3" destOrd="0" presId="urn:microsoft.com/office/officeart/2005/8/layout/hProcess9"/>
    <dgm:cxn modelId="{2D2356E8-9075-44FD-9807-DC9B29D17D2C}" type="presParOf" srcId="{612BA50E-BF78-4A46-9F2C-3D291B4EAC2C}" destId="{3D6D5E3E-1FB1-47FA-9597-EC6A919E149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9CEA14-0DEF-47FB-82B5-692920475B7C}">
      <dsp:nvSpPr>
        <dsp:cNvPr id="0" name=""/>
        <dsp:cNvSpPr/>
      </dsp:nvSpPr>
      <dsp:spPr>
        <a:xfrm>
          <a:off x="914421" y="0"/>
          <a:ext cx="4724399" cy="4724399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A1897A-2B9B-49DB-86C8-E9213C010280}">
      <dsp:nvSpPr>
        <dsp:cNvPr id="0" name=""/>
        <dsp:cNvSpPr/>
      </dsp:nvSpPr>
      <dsp:spPr>
        <a:xfrm>
          <a:off x="1401318" y="448818"/>
          <a:ext cx="1842516" cy="1842516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Operating Results</a:t>
          </a:r>
          <a:endParaRPr lang="en-US" sz="2000" kern="1200" dirty="0"/>
        </a:p>
      </dsp:txBody>
      <dsp:txXfrm>
        <a:off x="1491262" y="538762"/>
        <a:ext cx="1662628" cy="1662628"/>
      </dsp:txXfrm>
    </dsp:sp>
    <dsp:sp modelId="{98409D6B-19AB-4E9E-A0FC-C7C4BA679EA6}">
      <dsp:nvSpPr>
        <dsp:cNvPr id="0" name=""/>
        <dsp:cNvSpPr/>
      </dsp:nvSpPr>
      <dsp:spPr>
        <a:xfrm>
          <a:off x="3385566" y="448818"/>
          <a:ext cx="1842516" cy="1842516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bg1"/>
              </a:solidFill>
            </a:rPr>
            <a:t>Financial Management</a:t>
          </a:r>
          <a:endParaRPr lang="en-US" sz="2000" b="0" kern="1200" dirty="0">
            <a:solidFill>
              <a:schemeClr val="bg1"/>
            </a:solidFill>
          </a:endParaRPr>
        </a:p>
      </dsp:txBody>
      <dsp:txXfrm>
        <a:off x="3475510" y="538762"/>
        <a:ext cx="1662628" cy="1662628"/>
      </dsp:txXfrm>
    </dsp:sp>
    <dsp:sp modelId="{C8780C55-E99C-4FE2-9D07-EE0D21FEF780}">
      <dsp:nvSpPr>
        <dsp:cNvPr id="0" name=""/>
        <dsp:cNvSpPr/>
      </dsp:nvSpPr>
      <dsp:spPr>
        <a:xfrm>
          <a:off x="1401318" y="2433066"/>
          <a:ext cx="1842516" cy="1842516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bg1"/>
              </a:solidFill>
            </a:rPr>
            <a:t>People and Process Management</a:t>
          </a:r>
          <a:endParaRPr lang="en-US" sz="2000" b="0" kern="1200" dirty="0">
            <a:solidFill>
              <a:schemeClr val="bg1"/>
            </a:solidFill>
          </a:endParaRPr>
        </a:p>
      </dsp:txBody>
      <dsp:txXfrm>
        <a:off x="1491262" y="2523010"/>
        <a:ext cx="1662628" cy="1662628"/>
      </dsp:txXfrm>
    </dsp:sp>
    <dsp:sp modelId="{FC8F361C-600B-48C7-B176-8A60578CBDC1}">
      <dsp:nvSpPr>
        <dsp:cNvPr id="0" name=""/>
        <dsp:cNvSpPr/>
      </dsp:nvSpPr>
      <dsp:spPr>
        <a:xfrm>
          <a:off x="3385566" y="2433066"/>
          <a:ext cx="1842516" cy="1842516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Strategic </a:t>
          </a:r>
          <a:r>
            <a:rPr lang="en-US" sz="2000" kern="1200" dirty="0" smtClean="0">
              <a:solidFill>
                <a:schemeClr val="bg1"/>
              </a:solidFill>
            </a:rPr>
            <a:t>Contribution</a:t>
          </a:r>
        </a:p>
      </dsp:txBody>
      <dsp:txXfrm>
        <a:off x="3475510" y="2523010"/>
        <a:ext cx="1662628" cy="16626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B3FDD1-3E5C-4588-ADBD-48B53B6AA1B7}">
      <dsp:nvSpPr>
        <dsp:cNvPr id="0" name=""/>
        <dsp:cNvSpPr/>
      </dsp:nvSpPr>
      <dsp:spPr>
        <a:xfrm>
          <a:off x="617219" y="0"/>
          <a:ext cx="6995160" cy="3810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B0CC1-B107-4A71-B933-F670B37DF8CB}">
      <dsp:nvSpPr>
        <dsp:cNvPr id="0" name=""/>
        <dsp:cNvSpPr/>
      </dsp:nvSpPr>
      <dsp:spPr>
        <a:xfrm>
          <a:off x="0" y="1142999"/>
          <a:ext cx="2468880" cy="152400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Consistent, high-quality delivery of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PartnersSI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approach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74396" y="1217395"/>
        <a:ext cx="2320088" cy="1375208"/>
      </dsp:txXfrm>
    </dsp:sp>
    <dsp:sp modelId="{65CDC366-88A0-4B34-BD1E-D1778D09EFA6}">
      <dsp:nvSpPr>
        <dsp:cNvPr id="0" name=""/>
        <dsp:cNvSpPr/>
      </dsp:nvSpPr>
      <dsp:spPr>
        <a:xfrm>
          <a:off x="2880359" y="1142999"/>
          <a:ext cx="2468880" cy="152400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latin typeface="Arial" pitchFamily="34" charset="0"/>
              <a:cs typeface="Arial" pitchFamily="34" charset="0"/>
            </a:rPr>
            <a:t>Increased school capacity in leadership, instruction, and use of data</a:t>
          </a:r>
          <a:endParaRPr lang="en-US" sz="1800" b="0" kern="1200" dirty="0">
            <a:latin typeface="Arial" pitchFamily="34" charset="0"/>
            <a:cs typeface="Arial" pitchFamily="34" charset="0"/>
          </a:endParaRPr>
        </a:p>
      </dsp:txBody>
      <dsp:txXfrm>
        <a:off x="2954755" y="1217395"/>
        <a:ext cx="2320088" cy="1375208"/>
      </dsp:txXfrm>
    </dsp:sp>
    <dsp:sp modelId="{3D6D5E3E-1FB1-47FA-9597-EC6A919E149C}">
      <dsp:nvSpPr>
        <dsp:cNvPr id="0" name=""/>
        <dsp:cNvSpPr/>
      </dsp:nvSpPr>
      <dsp:spPr>
        <a:xfrm>
          <a:off x="5760720" y="1142999"/>
          <a:ext cx="2468880" cy="1524000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Breakthrough student achievement </a:t>
          </a:r>
          <a:endParaRPr lang="en-US" sz="2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835116" y="1217395"/>
        <a:ext cx="2320088" cy="1375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Partners in School Innovation	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002332B-3B40-4D91-865C-BB624C64F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49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1188"/>
            <a:ext cx="51498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2B3CC1D-3B55-4975-851C-D32BD1E4A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291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E1C9ADF7-EF85-4615-AF6B-AA4CFD150F64}" type="slidenum">
              <a:rPr lang="en-US" smtClean="0"/>
              <a:pPr defTabSz="931863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19F8CE-69A9-4E45-AAE1-E5814A12A0E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B3CC1D-3B55-4975-851C-D32BD1E4A2A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457200" y="1219200"/>
          <a:ext cx="59436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Picture" r:id="rId3" imgW="4147920" imgH="1274400" progId="Word.Picture.8">
                  <p:embed/>
                </p:oleObj>
              </mc:Choice>
              <mc:Fallback>
                <p:oleObj name="Picture" r:id="rId3" imgW="4147920" imgH="12744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19200"/>
                        <a:ext cx="59436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685800" y="2743200"/>
            <a:ext cx="7772400" cy="0"/>
          </a:xfrm>
          <a:prstGeom prst="line">
            <a:avLst/>
          </a:prstGeom>
          <a:noFill/>
          <a:ln w="1016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 flipV="1">
            <a:off x="685800" y="2590800"/>
            <a:ext cx="7772400" cy="11113"/>
          </a:xfrm>
          <a:prstGeom prst="line">
            <a:avLst/>
          </a:prstGeom>
          <a:noFill/>
          <a:ln w="101600">
            <a:solidFill>
              <a:srgbClr val="909CF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895600"/>
            <a:ext cx="7010400" cy="2133600"/>
          </a:xfrm>
        </p:spPr>
        <p:txBody>
          <a:bodyPr/>
          <a:lstStyle>
            <a:lvl1pPr algn="l">
              <a:defRPr sz="4000"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5181600"/>
            <a:ext cx="4343400" cy="990600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r>
              <a:rPr lang="en-US"/>
              <a:t>Presenters</a:t>
            </a:r>
          </a:p>
          <a:p>
            <a:r>
              <a:rPr lang="en-US"/>
              <a:t>Date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63500">
            <a:solidFill>
              <a:srgbClr val="909CF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457200" y="6380163"/>
          <a:ext cx="205740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icture" r:id="rId14" imgW="4147920" imgH="1274400" progId="Word.Picture.8">
                  <p:embed/>
                </p:oleObj>
              </mc:Choice>
              <mc:Fallback>
                <p:oleObj name="Picture" r:id="rId14" imgW="4147920" imgH="1274400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380163"/>
                        <a:ext cx="2057400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772400" cy="2133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Building and implementing a performance management system to inform evaluation: Lessons learned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648200"/>
            <a:ext cx="7620000" cy="1524000"/>
          </a:xfrm>
        </p:spPr>
        <p:txBody>
          <a:bodyPr/>
          <a:lstStyle/>
          <a:p>
            <a:pPr algn="ctr" eaLnBrk="1" hangingPunct="1"/>
            <a:r>
              <a:rPr lang="en-US" sz="2000" b="1" dirty="0" smtClean="0"/>
              <a:t>Eric Barela, Ph.D.</a:t>
            </a:r>
          </a:p>
          <a:p>
            <a:pPr algn="ctr" eaLnBrk="1" hangingPunct="1"/>
            <a:r>
              <a:rPr lang="en-US" sz="2000" b="1" dirty="0" smtClean="0"/>
              <a:t>Chief Organizational Performance Officer</a:t>
            </a:r>
          </a:p>
          <a:p>
            <a:pPr algn="ctr" eaLnBrk="1" hangingPunct="1"/>
            <a:r>
              <a:rPr lang="en-US" sz="2000" b="1" dirty="0" smtClean="0"/>
              <a:t>Partners in School Innovation</a:t>
            </a:r>
          </a:p>
          <a:p>
            <a:pPr algn="ctr" eaLnBrk="1" hangingPunct="1"/>
            <a:r>
              <a:rPr lang="en-US" sz="2000" dirty="0" smtClean="0"/>
              <a:t>2010 American Evaluation Association Conference, </a:t>
            </a:r>
            <a:br>
              <a:rPr lang="en-US" sz="2000" dirty="0" smtClean="0"/>
            </a:br>
            <a:r>
              <a:rPr lang="en-US" sz="2000" dirty="0" smtClean="0"/>
              <a:t>San Antonio, TX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for assessing progress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Operating results</a:t>
            </a:r>
          </a:p>
          <a:p>
            <a:pPr lvl="1"/>
            <a:r>
              <a:rPr lang="en-US" sz="1800" dirty="0" smtClean="0"/>
              <a:t>Program Implementation Checklist</a:t>
            </a:r>
          </a:p>
          <a:p>
            <a:pPr lvl="1"/>
            <a:r>
              <a:rPr lang="en-US" sz="1800" dirty="0" smtClean="0"/>
              <a:t>School Transformation Rubric</a:t>
            </a:r>
          </a:p>
          <a:p>
            <a:pPr lvl="1"/>
            <a:r>
              <a:rPr lang="en-US" sz="1800" dirty="0" smtClean="0"/>
              <a:t>California Standards Test-English/language arts scores</a:t>
            </a:r>
          </a:p>
          <a:p>
            <a:r>
              <a:rPr lang="en-US" sz="2000" b="1" dirty="0" smtClean="0"/>
              <a:t>Financial management</a:t>
            </a:r>
          </a:p>
          <a:p>
            <a:pPr lvl="1"/>
            <a:r>
              <a:rPr lang="en-US" sz="1800" dirty="0" smtClean="0"/>
              <a:t>Balanced budget</a:t>
            </a:r>
          </a:p>
          <a:p>
            <a:pPr lvl="1"/>
            <a:r>
              <a:rPr lang="en-US" sz="1800" dirty="0" smtClean="0"/>
              <a:t>Earned income from school/district partners and raised income</a:t>
            </a:r>
          </a:p>
          <a:p>
            <a:r>
              <a:rPr lang="en-US" sz="2000" b="1" dirty="0" smtClean="0"/>
              <a:t>People &amp; process management</a:t>
            </a:r>
          </a:p>
          <a:p>
            <a:pPr lvl="1"/>
            <a:r>
              <a:rPr lang="en-US" sz="1800" dirty="0" smtClean="0"/>
              <a:t>Retaining qualified staff</a:t>
            </a:r>
          </a:p>
          <a:p>
            <a:pPr lvl="1"/>
            <a:r>
              <a:rPr lang="en-US" sz="1800" dirty="0" smtClean="0"/>
              <a:t>Management and process effectiveness</a:t>
            </a:r>
            <a:endParaRPr lang="en-US" sz="2000" dirty="0" smtClean="0"/>
          </a:p>
          <a:p>
            <a:r>
              <a:rPr lang="en-US" sz="2000" b="1" dirty="0" smtClean="0"/>
              <a:t>Strategy contribution</a:t>
            </a:r>
          </a:p>
          <a:p>
            <a:pPr lvl="1"/>
            <a:r>
              <a:rPr lang="en-US" sz="1800" dirty="0" smtClean="0"/>
              <a:t>Program development</a:t>
            </a:r>
          </a:p>
          <a:p>
            <a:pPr lvl="1"/>
            <a:r>
              <a:rPr lang="en-US" sz="1800" dirty="0" smtClean="0"/>
              <a:t>Increasing national visibility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 to scale </a:t>
            </a:r>
            <a:r>
              <a:rPr lang="en-US" dirty="0" err="1" smtClean="0"/>
              <a:t>PartnersSI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876800"/>
          </a:xfrm>
        </p:spPr>
        <p:txBody>
          <a:bodyPr/>
          <a:lstStyle/>
          <a:p>
            <a:r>
              <a:rPr lang="en-US" sz="2800" dirty="0" smtClean="0"/>
              <a:t>2009: Board decides it wants to scale </a:t>
            </a:r>
            <a:r>
              <a:rPr lang="en-US" sz="2800" dirty="0" err="1" smtClean="0"/>
              <a:t>PartnersSI</a:t>
            </a:r>
            <a:r>
              <a:rPr lang="en-US" sz="2800" dirty="0" smtClean="0"/>
              <a:t> throughout California and nationally, hires new CEO</a:t>
            </a:r>
          </a:p>
          <a:p>
            <a:r>
              <a:rPr lang="en-US" sz="2800" dirty="0" smtClean="0"/>
              <a:t>Lack of clarity</a:t>
            </a:r>
          </a:p>
          <a:p>
            <a:pPr lvl="1"/>
            <a:r>
              <a:rPr lang="en-US" sz="2400" dirty="0" smtClean="0"/>
              <a:t>Theory of change</a:t>
            </a:r>
          </a:p>
          <a:p>
            <a:pPr lvl="1"/>
            <a:r>
              <a:rPr lang="en-US" sz="2400" dirty="0" smtClean="0"/>
              <a:t>Lasting impact</a:t>
            </a:r>
          </a:p>
          <a:p>
            <a:pPr lvl="1"/>
            <a:r>
              <a:rPr lang="en-US" sz="2400" dirty="0" smtClean="0"/>
              <a:t>Sustainability</a:t>
            </a:r>
          </a:p>
          <a:p>
            <a:r>
              <a:rPr lang="en-US" sz="2800" dirty="0" smtClean="0"/>
              <a:t>Signals need for ongoing evaluation work, especially as need for nonprofits to provide effectiveness to funders increases (</a:t>
            </a:r>
            <a:r>
              <a:rPr lang="en-US" sz="2800" dirty="0" err="1" smtClean="0"/>
              <a:t>Ebrahim</a:t>
            </a:r>
            <a:r>
              <a:rPr lang="en-US" sz="2800" dirty="0" smtClean="0"/>
              <a:t>, 2010; Saul, 2009; Winkler, et al., 2009)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So, what have I learned about using  an organization’s PM data to inform its evaluation efforts?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4 purposes of nonprofit evaluation</a:t>
            </a:r>
            <a:br>
              <a:rPr lang="en-US" sz="3200" dirty="0" smtClean="0"/>
            </a:br>
            <a:r>
              <a:rPr lang="en-US" sz="3200" dirty="0" smtClean="0"/>
              <a:t>Adapted from </a:t>
            </a:r>
            <a:r>
              <a:rPr lang="en-US" sz="3200" dirty="0" err="1" smtClean="0"/>
              <a:t>Ajose</a:t>
            </a:r>
            <a:r>
              <a:rPr lang="en-US" sz="3200" dirty="0" smtClean="0"/>
              <a:t> (2010)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/>
          <a:lstStyle/>
          <a:p>
            <a:r>
              <a:rPr lang="en-US" dirty="0" smtClean="0"/>
              <a:t>Determine individual and organizational accountability</a:t>
            </a:r>
          </a:p>
          <a:p>
            <a:endParaRPr lang="en-US" dirty="0" smtClean="0"/>
          </a:p>
          <a:p>
            <a:r>
              <a:rPr lang="en-US" dirty="0" smtClean="0"/>
              <a:t>Facilitate continuous organizational learning</a:t>
            </a:r>
          </a:p>
          <a:p>
            <a:endParaRPr lang="en-US" dirty="0" smtClean="0"/>
          </a:p>
          <a:p>
            <a:r>
              <a:rPr lang="en-US" dirty="0" smtClean="0"/>
              <a:t>Inform nonprofit evaluation practice</a:t>
            </a:r>
          </a:p>
          <a:p>
            <a:endParaRPr lang="en-US" dirty="0" smtClean="0"/>
          </a:p>
          <a:p>
            <a:r>
              <a:rPr lang="en-US" dirty="0" smtClean="0"/>
              <a:t>Inform the evaluation field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Determine individual and </a:t>
            </a:r>
            <a:br>
              <a:rPr lang="en-US" sz="3200" dirty="0" smtClean="0"/>
            </a:br>
            <a:r>
              <a:rPr lang="en-US" sz="3200" dirty="0" smtClean="0"/>
              <a:t>organizational accountability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Have a well-developed theory of change.</a:t>
            </a:r>
          </a:p>
          <a:p>
            <a:pPr lvl="1"/>
            <a:r>
              <a:rPr lang="en-US" sz="2400" dirty="0" smtClean="0"/>
              <a:t>May need to be improved</a:t>
            </a:r>
          </a:p>
          <a:p>
            <a:pPr lvl="1"/>
            <a:r>
              <a:rPr lang="en-US" sz="2400" dirty="0" smtClean="0"/>
              <a:t>May need to be created</a:t>
            </a:r>
          </a:p>
          <a:p>
            <a:r>
              <a:rPr lang="en-US" sz="2800" dirty="0" smtClean="0"/>
              <a:t>An </a:t>
            </a:r>
            <a:r>
              <a:rPr lang="en-US" sz="2800" dirty="0" err="1" smtClean="0"/>
              <a:t>org’s</a:t>
            </a:r>
            <a:r>
              <a:rPr lang="en-US" sz="2800" dirty="0" smtClean="0"/>
              <a:t> PM structure should be a balance of </a:t>
            </a:r>
            <a:r>
              <a:rPr lang="en-US" sz="2800" i="1" dirty="0" smtClean="0"/>
              <a:t>expected</a:t>
            </a:r>
            <a:r>
              <a:rPr lang="en-US" sz="2800" dirty="0" smtClean="0"/>
              <a:t> and </a:t>
            </a:r>
            <a:r>
              <a:rPr lang="en-US" sz="2800" i="1" dirty="0" smtClean="0"/>
              <a:t>actual</a:t>
            </a:r>
            <a:r>
              <a:rPr lang="en-US" sz="2800" dirty="0" smtClean="0"/>
              <a:t> program implementation. (e.g., going from a single implementation model to six based on potential for scale and formative evaluation data)</a:t>
            </a:r>
          </a:p>
          <a:p>
            <a:r>
              <a:rPr lang="en-US" sz="2800" dirty="0" smtClean="0"/>
              <a:t>Individual accountabilities must be clearly linked to organizational accountability and those links must be consistently maintained.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04800" y="4495801"/>
          <a:ext cx="8534400" cy="18606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44800"/>
                <a:gridCol w="2844800"/>
                <a:gridCol w="2844800"/>
              </a:tblGrid>
              <a:tr h="4863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Program Implementation Checklist (PIC)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School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Transformation Rubric (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STR)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California Standards Test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English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Language Arts (CST-ELA)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1037653">
                <a:tc>
                  <a:txBody>
                    <a:bodyPr/>
                    <a:lstStyle/>
                    <a:p>
                      <a:pPr algn="ctr"/>
                      <a:endParaRPr lang="en-US" sz="20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What we do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What school staff do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What students do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 rot="5400000">
            <a:off x="1562100" y="4305300"/>
            <a:ext cx="533400" cy="0"/>
          </a:xfrm>
          <a:prstGeom prst="line">
            <a:avLst/>
          </a:prstGeom>
          <a:ln w="635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305300" y="4305300"/>
            <a:ext cx="533400" cy="0"/>
          </a:xfrm>
          <a:prstGeom prst="line">
            <a:avLst/>
          </a:prstGeom>
          <a:ln w="635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7048500" y="4305300"/>
            <a:ext cx="533400" cy="0"/>
          </a:xfrm>
          <a:prstGeom prst="line">
            <a:avLst/>
          </a:prstGeom>
          <a:ln w="635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0" y="457200"/>
            <a:ext cx="3462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Theory of Change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0025" y="209550"/>
            <a:ext cx="256444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Facilitate continuous </a:t>
            </a:r>
            <a:br>
              <a:rPr lang="en-US" sz="3200" dirty="0" smtClean="0"/>
            </a:br>
            <a:r>
              <a:rPr lang="en-US" sz="3200" dirty="0" smtClean="0"/>
              <a:t>organizational learning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PM System must be flexible and should be adapted based on formative evaluation data.  </a:t>
            </a:r>
          </a:p>
          <a:p>
            <a:r>
              <a:rPr lang="en-US" sz="2800" dirty="0" smtClean="0"/>
              <a:t>Data must be meaningful (i.e., relevant, accurate, timely) for the org.  Focus on collecting the </a:t>
            </a:r>
            <a:r>
              <a:rPr lang="en-US" sz="2800" i="1" dirty="0" smtClean="0"/>
              <a:t>right</a:t>
            </a:r>
            <a:r>
              <a:rPr lang="en-US" sz="2800" dirty="0" smtClean="0"/>
              <a:t> data to measure impact in the </a:t>
            </a:r>
            <a:r>
              <a:rPr lang="en-US" sz="2800" i="1" dirty="0" smtClean="0"/>
              <a:t>right</a:t>
            </a:r>
            <a:r>
              <a:rPr lang="en-US" sz="2800" dirty="0" smtClean="0"/>
              <a:t> ways at the </a:t>
            </a:r>
            <a:r>
              <a:rPr lang="en-US" sz="2800" i="1" dirty="0" smtClean="0"/>
              <a:t>right</a:t>
            </a:r>
            <a:r>
              <a:rPr lang="en-US" sz="2800" dirty="0" smtClean="0"/>
              <a:t> time.</a:t>
            </a:r>
          </a:p>
          <a:p>
            <a:r>
              <a:rPr lang="en-US" sz="2800" dirty="0" smtClean="0"/>
              <a:t>Trust is essential for the facilitation of continuous organizational learning.</a:t>
            </a:r>
          </a:p>
          <a:p>
            <a:pPr lvl="1"/>
            <a:r>
              <a:rPr lang="en-US" sz="2200" dirty="0" smtClean="0"/>
              <a:t>Model continuous learning and improvement.</a:t>
            </a:r>
          </a:p>
          <a:p>
            <a:pPr lvl="1"/>
            <a:r>
              <a:rPr lang="en-US" sz="2200" dirty="0" smtClean="0"/>
              <a:t>Be transparent with recommendations.</a:t>
            </a:r>
          </a:p>
          <a:p>
            <a:pPr lvl="1"/>
            <a:r>
              <a:rPr lang="en-US" sz="2200" dirty="0" smtClean="0"/>
              <a:t>Be unafraid of change.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 nonprofit evaluation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Technology infrastructure should not be a barrier to building an effective PM System.</a:t>
            </a:r>
          </a:p>
          <a:p>
            <a:r>
              <a:rPr lang="en-US" sz="2800" dirty="0" smtClean="0"/>
              <a:t>Sustainability is only possible when leadership consistently make transparent decisions based in part on evaluation recommendations.</a:t>
            </a:r>
          </a:p>
          <a:p>
            <a:r>
              <a:rPr lang="en-US" sz="2800" dirty="0" smtClean="0"/>
              <a:t>The nonprofit evaluator may well be leading an effort to fundamentally shift the culture of the org  from compliance to performance.</a:t>
            </a:r>
          </a:p>
          <a:p>
            <a:r>
              <a:rPr lang="en-US" sz="2800" dirty="0" smtClean="0"/>
              <a:t>There is a fledgling Community of Practice for nonprofit “Directors of Impact.”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 the evaluation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strategic conflation of PM and evaluation can be very useful when trying to attribute outcomes to strategy implementation.</a:t>
            </a:r>
          </a:p>
          <a:p>
            <a:r>
              <a:rPr lang="en-US" dirty="0" smtClean="0"/>
              <a:t>As the need for nonprofits to measure their effectiveness grows, so too will the demand for knowledge on how to maximize PM data use.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and simplicity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sz="3600" dirty="0" smtClean="0"/>
              <a:t>Simplicity does not precede complexity, but follows it. </a:t>
            </a:r>
          </a:p>
          <a:p>
            <a:pPr indent="0" algn="r">
              <a:buNone/>
            </a:pPr>
            <a:r>
              <a:rPr lang="en-US" dirty="0" smtClean="0"/>
              <a:t>–Alan Perlis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Organizational context</a:t>
            </a:r>
          </a:p>
          <a:p>
            <a:pPr lvl="1"/>
            <a:r>
              <a:rPr lang="en-US" dirty="0" smtClean="0"/>
              <a:t>Development of our Performance Management (PM) System</a:t>
            </a:r>
          </a:p>
          <a:p>
            <a:pPr lvl="1"/>
            <a:r>
              <a:rPr lang="en-US" dirty="0" smtClean="0"/>
              <a:t>Need for evaluation data</a:t>
            </a:r>
          </a:p>
          <a:p>
            <a:r>
              <a:rPr lang="en-US" dirty="0" smtClean="0"/>
              <a:t>Lessons I have learned from using PM data to inform evaluation efforts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year’s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our theory of change</a:t>
            </a:r>
          </a:p>
          <a:p>
            <a:pPr lvl="1"/>
            <a:r>
              <a:rPr lang="en-US" dirty="0" smtClean="0"/>
              <a:t>larger sample size</a:t>
            </a:r>
          </a:p>
          <a:p>
            <a:pPr lvl="1"/>
            <a:r>
              <a:rPr lang="en-US" dirty="0" smtClean="0"/>
              <a:t>Multiple implementation models with an eye to scale</a:t>
            </a:r>
          </a:p>
          <a:p>
            <a:r>
              <a:rPr lang="en-US" dirty="0" smtClean="0"/>
              <a:t>Incorporating qualitative measures of ways of working into PM System</a:t>
            </a:r>
          </a:p>
          <a:p>
            <a:r>
              <a:rPr lang="en-US" dirty="0" smtClean="0"/>
              <a:t>Determining technology needs for scaling PM System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copies of my slides, my paper, or for additional information: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3600" dirty="0" smtClean="0"/>
              <a:t>ebarela@partnersinschools.org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and simplicity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Performance [management] fits within the vast field of evaluation…Mastering this complex field is the work of entire careers.  Nevertheless, making use of performance [management] to run the best organization possible does not have to be complicated. </a:t>
            </a:r>
          </a:p>
          <a:p>
            <a:pPr algn="r">
              <a:buNone/>
            </a:pPr>
            <a:r>
              <a:rPr lang="en-US" dirty="0" smtClean="0"/>
              <a:t>(</a:t>
            </a:r>
            <a:r>
              <a:rPr lang="en-US" dirty="0" err="1" smtClean="0"/>
              <a:t>Wolk</a:t>
            </a:r>
            <a:r>
              <a:rPr lang="en-US" dirty="0" smtClean="0"/>
              <a:t>, et al., 2009, pp. 1-2)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 in School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/>
          <a:lstStyle/>
          <a:p>
            <a:r>
              <a:rPr lang="en-US" sz="2800" dirty="0" smtClean="0"/>
              <a:t>SF Bay Area-based nonprofit founded in 1993</a:t>
            </a:r>
          </a:p>
          <a:p>
            <a:r>
              <a:rPr lang="en-US" sz="2800" dirty="0" smtClean="0"/>
              <a:t>30 </a:t>
            </a:r>
            <a:r>
              <a:rPr lang="en-US" sz="2800" dirty="0" smtClean="0"/>
              <a:t>employees</a:t>
            </a:r>
          </a:p>
          <a:p>
            <a:r>
              <a:rPr lang="en-US" sz="2800" dirty="0" smtClean="0"/>
              <a:t>Annual operating budget of </a:t>
            </a:r>
            <a:r>
              <a:rPr lang="en-US" sz="2800" dirty="0" err="1" smtClean="0"/>
              <a:t>approx</a:t>
            </a:r>
            <a:r>
              <a:rPr lang="en-US" sz="2800" dirty="0" smtClean="0"/>
              <a:t> $3.5 </a:t>
            </a:r>
            <a:r>
              <a:rPr lang="en-US" sz="2800" dirty="0" smtClean="0"/>
              <a:t>million</a:t>
            </a:r>
          </a:p>
          <a:p>
            <a:r>
              <a:rPr lang="en-US" sz="2800" dirty="0" smtClean="0"/>
              <a:t>Mission: “To enable public schools in high-poverty Bay Area communities—serving students of color and English Learners—to achieve educational equity through school-based reform”</a:t>
            </a:r>
          </a:p>
          <a:p>
            <a:r>
              <a:rPr lang="en-US" sz="2800" dirty="0" smtClean="0"/>
              <a:t>Purpose: To foster sustainable transformation by building capacity of teachers and school and district leaders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Chief Organizational Performance Officer</a:t>
            </a:r>
          </a:p>
          <a:p>
            <a:pPr lvl="1"/>
            <a:r>
              <a:rPr lang="en-US" sz="2400" dirty="0" smtClean="0"/>
              <a:t>Just over a year in position</a:t>
            </a:r>
          </a:p>
          <a:p>
            <a:pPr lvl="1"/>
            <a:r>
              <a:rPr lang="en-US" sz="2400" dirty="0" smtClean="0"/>
              <a:t>Responsible for determining org-wide accountability and conducting internal evaluation work</a:t>
            </a:r>
          </a:p>
          <a:p>
            <a:pPr lvl="1"/>
            <a:r>
              <a:rPr lang="en-US" sz="2400" dirty="0" smtClean="0"/>
              <a:t>Manage a small team: Performance Manager and Data Analyst</a:t>
            </a:r>
          </a:p>
          <a:p>
            <a:pPr lvl="1"/>
            <a:r>
              <a:rPr lang="en-US" sz="2400" dirty="0" smtClean="0"/>
              <a:t>Previously an internal school district evaluator</a:t>
            </a:r>
          </a:p>
          <a:p>
            <a:pPr lvl="1"/>
            <a:r>
              <a:rPr lang="en-US" sz="2400" dirty="0" smtClean="0"/>
              <a:t>Limited exposure to performance management theory/practice prior to taking the job</a:t>
            </a:r>
          </a:p>
          <a:p>
            <a:pPr lvl="1"/>
            <a:r>
              <a:rPr lang="en-US" sz="2400" dirty="0" smtClean="0"/>
              <a:t>AEA member for a decade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System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Burdensome performance appraisal process</a:t>
            </a:r>
          </a:p>
          <a:p>
            <a:r>
              <a:rPr lang="en-US" dirty="0" smtClean="0"/>
              <a:t>Employees not always held accountable for results</a:t>
            </a:r>
          </a:p>
          <a:p>
            <a:r>
              <a:rPr lang="en-US" dirty="0" smtClean="0"/>
              <a:t>2009: Creation of prototype PM System by Encore Fellows</a:t>
            </a:r>
          </a:p>
          <a:p>
            <a:r>
              <a:rPr lang="en-US" dirty="0" smtClean="0"/>
              <a:t>2009-2010 program year: First full year of PM System implementation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Components of an effective PM system</a:t>
            </a:r>
            <a:br>
              <a:rPr lang="en-US" sz="2800" dirty="0" smtClean="0"/>
            </a:br>
            <a:r>
              <a:rPr lang="en-US" sz="2400" dirty="0" err="1" smtClean="0"/>
              <a:t>Wolk</a:t>
            </a:r>
            <a:r>
              <a:rPr lang="en-US" sz="2400" dirty="0" smtClean="0"/>
              <a:t>, et al. (2009); </a:t>
            </a:r>
            <a:r>
              <a:rPr lang="en-US" sz="2400" dirty="0" err="1" smtClean="0"/>
              <a:t>McGarvey</a:t>
            </a:r>
            <a:r>
              <a:rPr lang="en-US" sz="2400" dirty="0" smtClean="0"/>
              <a:t> (2006)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648200"/>
          </a:xfrm>
        </p:spPr>
        <p:txBody>
          <a:bodyPr/>
          <a:lstStyle/>
          <a:p>
            <a:r>
              <a:rPr lang="en-US" sz="2000" b="1" dirty="0" smtClean="0"/>
              <a:t>Structures for managing performance</a:t>
            </a:r>
          </a:p>
          <a:p>
            <a:pPr marL="573088" lvl="1" indent="-341313"/>
            <a:r>
              <a:rPr lang="en-US" sz="1800" dirty="0" smtClean="0"/>
              <a:t>Internal Organizational Performance Dept.</a:t>
            </a:r>
          </a:p>
          <a:p>
            <a:pPr marL="573088" lvl="1" indent="-341313"/>
            <a:r>
              <a:rPr lang="en-US" sz="1800" dirty="0" smtClean="0"/>
              <a:t>Balanced Scorecard and Individual Work Plans</a:t>
            </a:r>
          </a:p>
          <a:p>
            <a:pPr>
              <a:spcBef>
                <a:spcPts val="1200"/>
              </a:spcBef>
            </a:pPr>
            <a:r>
              <a:rPr lang="en-US" sz="2000" b="1" dirty="0" smtClean="0"/>
              <a:t>Tools for assessing progress</a:t>
            </a:r>
          </a:p>
          <a:p>
            <a:pPr marL="573088" lvl="1" indent="-341313"/>
            <a:r>
              <a:rPr lang="en-US" sz="1800" dirty="0" smtClean="0"/>
              <a:t>Operating results</a:t>
            </a:r>
          </a:p>
          <a:p>
            <a:pPr marL="573088" lvl="1" indent="-341313"/>
            <a:r>
              <a:rPr lang="en-US" sz="1800" dirty="0" smtClean="0"/>
              <a:t>Financial management</a:t>
            </a:r>
          </a:p>
          <a:p>
            <a:pPr marL="573088" lvl="1" indent="-341313"/>
            <a:r>
              <a:rPr lang="en-US" sz="1800" dirty="0" smtClean="0"/>
              <a:t>People &amp; process management</a:t>
            </a:r>
          </a:p>
          <a:p>
            <a:pPr marL="573088" lvl="1" indent="-341313"/>
            <a:r>
              <a:rPr lang="en-US" sz="1800" dirty="0" smtClean="0"/>
              <a:t>Strategic contribution</a:t>
            </a:r>
          </a:p>
          <a:p>
            <a:pPr>
              <a:spcBef>
                <a:spcPts val="1200"/>
              </a:spcBef>
            </a:pPr>
            <a:r>
              <a:rPr lang="en-US" sz="2000" b="1" dirty="0" smtClean="0"/>
              <a:t>Continuous reporting of performance data</a:t>
            </a:r>
          </a:p>
          <a:p>
            <a:pPr marL="573088" lvl="1" indent="-341313"/>
            <a:r>
              <a:rPr lang="en-US" sz="1800" dirty="0" smtClean="0"/>
              <a:t>Formal: dashboards and quarterly progress reports</a:t>
            </a:r>
          </a:p>
          <a:p>
            <a:pPr marL="573088" lvl="1" indent="-341313"/>
            <a:r>
              <a:rPr lang="en-US" sz="1800" dirty="0" smtClean="0"/>
              <a:t>Informal: Regular meetings to discuss and reflect on performance data</a:t>
            </a:r>
          </a:p>
          <a:p>
            <a:pPr>
              <a:spcBef>
                <a:spcPts val="1200"/>
              </a:spcBef>
            </a:pPr>
            <a:r>
              <a:rPr lang="en-US" sz="2000" b="1" dirty="0" smtClean="0"/>
              <a:t>Culture of intentional learning</a:t>
            </a:r>
          </a:p>
          <a:p>
            <a:pPr marL="573088" lvl="1" indent="-341313"/>
            <a:r>
              <a:rPr lang="en-US" sz="1800" dirty="0" smtClean="0"/>
              <a:t>PM as continuous learning, not just accountability/compliance</a:t>
            </a:r>
          </a:p>
          <a:p>
            <a:pPr marL="573088" lvl="1" indent="-341313"/>
            <a:r>
              <a:rPr lang="en-US" sz="1800" dirty="0" smtClean="0"/>
              <a:t>Emphasize continuous individual AND organizational improvement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Structures for managing performance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876800"/>
          </a:xfrm>
        </p:spPr>
        <p:txBody>
          <a:bodyPr/>
          <a:lstStyle/>
          <a:p>
            <a:r>
              <a:rPr lang="en-US" sz="2000" b="1" dirty="0" smtClean="0"/>
              <a:t>Organizational Performance Dept.</a:t>
            </a:r>
          </a:p>
          <a:p>
            <a:pPr lvl="1"/>
            <a:r>
              <a:rPr lang="en-US" sz="2000" dirty="0" smtClean="0"/>
              <a:t>Maintains PM System technology</a:t>
            </a:r>
          </a:p>
          <a:p>
            <a:pPr lvl="1"/>
            <a:r>
              <a:rPr lang="en-US" sz="2000" dirty="0" smtClean="0"/>
              <a:t>Helps </a:t>
            </a:r>
            <a:r>
              <a:rPr lang="en-US" sz="2000" dirty="0" err="1" smtClean="0"/>
              <a:t>PartnersSI</a:t>
            </a:r>
            <a:r>
              <a:rPr lang="en-US" sz="2000" dirty="0" smtClean="0"/>
              <a:t> set measurable, attainable goals</a:t>
            </a:r>
          </a:p>
          <a:p>
            <a:pPr lvl="1"/>
            <a:r>
              <a:rPr lang="en-US" sz="2000" dirty="0" smtClean="0"/>
              <a:t>Consistently answers the following questions:</a:t>
            </a:r>
          </a:p>
          <a:p>
            <a:pPr lvl="2"/>
            <a:r>
              <a:rPr lang="en-US" sz="1800" i="1" dirty="0" smtClean="0"/>
              <a:t>How are we doing?</a:t>
            </a:r>
          </a:p>
          <a:p>
            <a:pPr lvl="2"/>
            <a:r>
              <a:rPr lang="en-US" sz="1800" i="1" dirty="0" smtClean="0"/>
              <a:t>How did we do?</a:t>
            </a:r>
          </a:p>
          <a:p>
            <a:pPr lvl="2"/>
            <a:r>
              <a:rPr lang="en-US" sz="1800" i="1" dirty="0" smtClean="0"/>
              <a:t>How might we improve what we are doing/how we are doing it?</a:t>
            </a:r>
          </a:p>
          <a:p>
            <a:r>
              <a:rPr lang="en-US" sz="2000" b="1" dirty="0" smtClean="0"/>
              <a:t>Balanced scorecard/individual work plans</a:t>
            </a:r>
          </a:p>
          <a:p>
            <a:pPr lvl="1"/>
            <a:r>
              <a:rPr lang="en-US" sz="2000" dirty="0" smtClean="0"/>
              <a:t>Aligns programs and activities to </a:t>
            </a:r>
            <a:r>
              <a:rPr lang="en-US" sz="2000" dirty="0" err="1" smtClean="0"/>
              <a:t>org’s</a:t>
            </a:r>
            <a:r>
              <a:rPr lang="en-US" sz="2000" dirty="0" smtClean="0"/>
              <a:t> purpose (Galloway, 2010; Hubbard, 2007)</a:t>
            </a:r>
          </a:p>
          <a:p>
            <a:pPr lvl="1"/>
            <a:r>
              <a:rPr lang="en-US" sz="2000" dirty="0" smtClean="0"/>
              <a:t>Individual work plans cascade up to </a:t>
            </a:r>
            <a:r>
              <a:rPr lang="en-US" sz="2000" dirty="0" err="1" smtClean="0"/>
              <a:t>org’s</a:t>
            </a:r>
            <a:r>
              <a:rPr lang="en-US" sz="2000" dirty="0" smtClean="0"/>
              <a:t> balanced scorecard</a:t>
            </a:r>
          </a:p>
          <a:p>
            <a:pPr lvl="1"/>
            <a:r>
              <a:rPr lang="en-US" sz="2000" dirty="0" smtClean="0"/>
              <a:t>Alignment of individual work plans to the </a:t>
            </a:r>
            <a:r>
              <a:rPr lang="en-US" sz="2000" dirty="0" err="1" smtClean="0"/>
              <a:t>org’s</a:t>
            </a:r>
            <a:r>
              <a:rPr lang="en-US" sz="2000" dirty="0" smtClean="0"/>
              <a:t> balanced scorecard to </a:t>
            </a:r>
            <a:r>
              <a:rPr lang="en-US" sz="2000" dirty="0" err="1" smtClean="0"/>
              <a:t>PartnersSI’s</a:t>
            </a:r>
            <a:r>
              <a:rPr lang="en-US" sz="2000" dirty="0" smtClean="0"/>
              <a:t> purpose managed by Organizational Performance Dept.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447800" y="1447800"/>
          <a:ext cx="6629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Balanced View of </a:t>
            </a:r>
            <a:br>
              <a:rPr lang="en-US" smtClean="0"/>
            </a:br>
            <a:r>
              <a:rPr lang="en-US" smtClean="0"/>
              <a:t>Organizational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7F7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AFA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1003</Words>
  <Application>Microsoft Office PowerPoint</Application>
  <PresentationFormat>On-screen Show (4:3)</PresentationFormat>
  <Paragraphs>148</Paragraphs>
  <Slides>21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Picture</vt:lpstr>
      <vt:lpstr>Building and implementing a performance management system to inform evaluation: Lessons learned</vt:lpstr>
      <vt:lpstr>Presentation roadmap</vt:lpstr>
      <vt:lpstr>Complexity and simplicity</vt:lpstr>
      <vt:lpstr>Partners in School Innovation</vt:lpstr>
      <vt:lpstr>Who am I?</vt:lpstr>
      <vt:lpstr>PM System development</vt:lpstr>
      <vt:lpstr> Components of an effective PM system Wolk, et al. (2009); McGarvey (2006) </vt:lpstr>
      <vt:lpstr>Structures for managing performance</vt:lpstr>
      <vt:lpstr>Balanced View of  Organizational Performance</vt:lpstr>
      <vt:lpstr>Tools for assessing progress </vt:lpstr>
      <vt:lpstr>Desire to scale PartnersSI</vt:lpstr>
      <vt:lpstr>PowerPoint Presentation</vt:lpstr>
      <vt:lpstr>4 purposes of nonprofit evaluation Adapted from Ajose (2010)</vt:lpstr>
      <vt:lpstr>Determine individual and  organizational accountability </vt:lpstr>
      <vt:lpstr>PowerPoint Presentation</vt:lpstr>
      <vt:lpstr>Facilitate continuous  organizational learning</vt:lpstr>
      <vt:lpstr>Inform nonprofit evaluation practice</vt:lpstr>
      <vt:lpstr>Inform the evaluation field</vt:lpstr>
      <vt:lpstr>Complexity and simplicity revisited</vt:lpstr>
      <vt:lpstr>This year’s challenges</vt:lpstr>
      <vt:lpstr>PowerPoint Presentation</vt:lpstr>
    </vt:vector>
  </TitlesOfParts>
  <Company>Partners in School Innovation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 Subtitle</dc:title>
  <dc:creator>Jaime Kidd</dc:creator>
  <cp:lastModifiedBy>Eric Barela</cp:lastModifiedBy>
  <cp:revision>51</cp:revision>
  <dcterms:created xsi:type="dcterms:W3CDTF">2008-07-16T00:03:40Z</dcterms:created>
  <dcterms:modified xsi:type="dcterms:W3CDTF">2011-10-25T00:21:26Z</dcterms:modified>
</cp:coreProperties>
</file>