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4" r:id="rId5"/>
    <p:sldId id="259" r:id="rId6"/>
    <p:sldId id="260" r:id="rId7"/>
    <p:sldId id="262" r:id="rId8"/>
    <p:sldId id="264" r:id="rId9"/>
    <p:sldId id="265" r:id="rId10"/>
    <p:sldId id="272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9" autoAdjust="0"/>
    <p:restoredTop sz="71493" autoAdjust="0"/>
  </p:normalViewPr>
  <p:slideViewPr>
    <p:cSldViewPr snapToGrid="0" snapToObjects="1">
      <p:cViewPr varScale="1">
        <p:scale>
          <a:sx n="61" d="100"/>
          <a:sy n="61" d="100"/>
        </p:scale>
        <p:origin x="16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B855B-6C61-284F-8BF0-5C3DC637AEE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6BB72-79CA-4443-98A9-7BDCEA59A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2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to</a:t>
            </a:r>
            <a:r>
              <a:rPr lang="en-US" baseline="0" dirty="0" smtClean="0"/>
              <a:t> use tailoring over targeting?</a:t>
            </a:r>
          </a:p>
          <a:p>
            <a:r>
              <a:rPr lang="en-US" baseline="0" dirty="0" smtClean="0"/>
              <a:t>- If the extra burden of assessing individuals is worth the payoff in terms of program impact (i.e. attitude/behavior change)</a:t>
            </a:r>
          </a:p>
          <a:p>
            <a:r>
              <a:rPr lang="en-US" baseline="0" dirty="0" smtClean="0"/>
              <a:t>- If NOT targeting practices are easier to implement and more cost effective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6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advertising utilizes group-targeting, but some have recognized this mismatch and begun using individualized communication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Stage based theories- </a:t>
            </a:r>
            <a:r>
              <a:rPr lang="en-US" dirty="0" err="1" smtClean="0"/>
              <a:t>Transtheoretical</a:t>
            </a:r>
            <a:r>
              <a:rPr lang="en-US" baseline="0" dirty="0" smtClean="0"/>
              <a:t> Model of Change, Health Belief Model, SCT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They are sensitive to where individuals</a:t>
            </a:r>
            <a:r>
              <a:rPr lang="en-US" baseline="0" dirty="0" smtClean="0"/>
              <a:t> are on those theoretical constructs, and this responsive feedback adds to the efficiency of the intervention.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Dual advantage of tailoring combined with easy dissemination, thereby magnifying the effect size</a:t>
            </a:r>
          </a:p>
          <a:p>
            <a:r>
              <a:rPr lang="en-US" sz="2000" dirty="0" smtClean="0"/>
              <a:t>-   </a:t>
            </a:r>
            <a:r>
              <a:rPr lang="en-US" sz="2000" b="1" dirty="0" smtClean="0"/>
              <a:t>Example</a:t>
            </a:r>
            <a:r>
              <a:rPr lang="en-US" sz="2000" dirty="0" smtClean="0"/>
              <a:t>: Intervention for heterosexually active African Americans by </a:t>
            </a:r>
            <a:r>
              <a:rPr lang="en-US" sz="2000" dirty="0" err="1" smtClean="0"/>
              <a:t>Noar</a:t>
            </a:r>
            <a:r>
              <a:rPr lang="en-US" sz="2000" dirty="0" smtClean="0"/>
              <a:t> et al. (2011)- Tailored Information Program for Safer Sex (TIPSS)</a:t>
            </a:r>
          </a:p>
          <a:p>
            <a:pPr lvl="1"/>
            <a:r>
              <a:rPr lang="en-US" sz="2000" dirty="0" smtClean="0"/>
              <a:t>Above cutoff- individuals scored adequately on the construct</a:t>
            </a:r>
          </a:p>
          <a:p>
            <a:pPr lvl="1"/>
            <a:r>
              <a:rPr lang="en-US" sz="2000" dirty="0" smtClean="0"/>
              <a:t>Below cutoff- individuals have a deficit on that construct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78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think</a:t>
            </a:r>
            <a:r>
              <a:rPr lang="en-US" baseline="0" dirty="0" smtClean="0"/>
              <a:t> of this example of tailoring communication to an overall behavior: studying/writing papers/success in school/etc. However, since it is all relevant to us this term, let’s look at an example of a student who is in the </a:t>
            </a:r>
            <a:r>
              <a:rPr lang="en-US" baseline="0" dirty="0" err="1" smtClean="0"/>
              <a:t>precontemplation</a:t>
            </a:r>
            <a:r>
              <a:rPr lang="en-US" baseline="0" dirty="0" smtClean="0"/>
              <a:t> stage for writing </a:t>
            </a:r>
            <a:r>
              <a:rPr lang="en-US" baseline="0" dirty="0" err="1" smtClean="0"/>
              <a:t>Flayper</a:t>
            </a:r>
            <a:r>
              <a:rPr lang="en-US" baseline="0" dirty="0" smtClean="0"/>
              <a:t> #3.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55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 about the 4P’s or Tailoring Communications?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Social marketing’s role does not stop with the individual whose health behavior it the focus; it can and should target the social and physical determinants of those behaviors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3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- Ability to change social norms, health behaviors &amp; promote an environment of change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 Formative</a:t>
            </a:r>
            <a:r>
              <a:rPr lang="en-US" baseline="0" dirty="0" smtClean="0">
                <a:solidFill>
                  <a:schemeClr val="tx1"/>
                </a:solidFill>
              </a:rPr>
              <a:t> Research- learning the customer’s current behavior, what enables it and what reinforces 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5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r>
              <a:rPr lang="en-US" baseline="0" dirty="0" smtClean="0"/>
              <a:t> or Myth?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8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These element should include the Marketing Mix</a:t>
            </a:r>
          </a:p>
          <a:p>
            <a:pPr lvl="2"/>
            <a:r>
              <a:rPr lang="en-US" b="1" dirty="0" smtClean="0"/>
              <a:t>The 4 P’s</a:t>
            </a:r>
            <a:r>
              <a:rPr lang="en-US" dirty="0" smtClean="0"/>
              <a:t>: </a:t>
            </a:r>
            <a:r>
              <a:rPr lang="en-US" b="1" dirty="0" smtClean="0"/>
              <a:t>P</a:t>
            </a:r>
            <a:r>
              <a:rPr lang="en-US" dirty="0" smtClean="0"/>
              <a:t>roduct, </a:t>
            </a:r>
            <a:r>
              <a:rPr lang="en-US" b="1" dirty="0" smtClean="0"/>
              <a:t>P</a:t>
            </a:r>
            <a:r>
              <a:rPr lang="en-US" dirty="0" smtClean="0"/>
              <a:t>rice, </a:t>
            </a:r>
            <a:r>
              <a:rPr lang="en-US" b="1" dirty="0" smtClean="0"/>
              <a:t>P</a:t>
            </a:r>
            <a:r>
              <a:rPr lang="en-US" dirty="0" smtClean="0"/>
              <a:t>lace, </a:t>
            </a:r>
            <a:r>
              <a:rPr lang="en-US" b="1" dirty="0" smtClean="0"/>
              <a:t>P</a:t>
            </a:r>
            <a:r>
              <a:rPr lang="en-US" dirty="0" smtClean="0"/>
              <a:t>romotion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Tangible</a:t>
            </a:r>
            <a:r>
              <a:rPr lang="en-US" dirty="0" smtClean="0"/>
              <a:t>:</a:t>
            </a:r>
            <a:r>
              <a:rPr lang="en-US" baseline="0" dirty="0" smtClean="0"/>
              <a:t> actual product </a:t>
            </a:r>
            <a:r>
              <a:rPr lang="en-US" sz="1200" dirty="0" smtClean="0"/>
              <a:t>(e.g. fruits and vegetables), program (e.g. interactive app), or service (e.g. meeting with a dietician)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/>
              <a:t>Intangible:  </a:t>
            </a:r>
            <a:r>
              <a:rPr lang="en-US" sz="1200" dirty="0" smtClean="0"/>
              <a:t>behavioral practices (e.g. eating 5 servings of fruit &amp; veg a day), or a change in attitudes, beliefs, or ideas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/>
              <a:t>When designing a product</a:t>
            </a:r>
            <a:r>
              <a:rPr lang="en-US" sz="1200" dirty="0" smtClean="0"/>
              <a:t>: know perceptions of the target audience regarding the problem being addressed &amp; whether the product may be an adequate solution</a:t>
            </a:r>
          </a:p>
          <a:p>
            <a:r>
              <a:rPr lang="en-US" dirty="0" smtClean="0"/>
              <a:t>-   </a:t>
            </a:r>
            <a:r>
              <a:rPr lang="en-US" b="1" dirty="0" smtClean="0"/>
              <a:t>Diffusion Theory- </a:t>
            </a:r>
            <a:r>
              <a:rPr lang="en-US" dirty="0" smtClean="0"/>
              <a:t>marketer should consider:</a:t>
            </a:r>
          </a:p>
          <a:p>
            <a:pPr lvl="1"/>
            <a:r>
              <a:rPr lang="en-US" dirty="0" err="1" smtClean="0"/>
              <a:t>Trialability</a:t>
            </a:r>
            <a:r>
              <a:rPr lang="en-US" dirty="0" smtClean="0"/>
              <a:t>- minimal cost/commitment to try it</a:t>
            </a:r>
          </a:p>
          <a:p>
            <a:pPr lvl="1"/>
            <a:r>
              <a:rPr lang="en-US" dirty="0" smtClean="0"/>
              <a:t>Compatibility- suitable for cultural values &amp; norms</a:t>
            </a:r>
          </a:p>
          <a:p>
            <a:pPr lvl="1"/>
            <a:r>
              <a:rPr lang="en-US" dirty="0" smtClean="0"/>
              <a:t>Relative advantage- overall improvement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Stages of Change (TTM)</a:t>
            </a:r>
            <a:r>
              <a:rPr lang="en-US" dirty="0" smtClean="0"/>
              <a:t>- matching product characteristics to the different stages of the target audience.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Value-Expectancy (TRA)</a:t>
            </a:r>
            <a:r>
              <a:rPr lang="en-US" dirty="0" smtClean="0"/>
              <a:t>- consider pros and cons underlying attitude toward the behavior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3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Physical location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</a:t>
            </a:r>
            <a:r>
              <a:rPr lang="en-US" dirty="0" smtClean="0"/>
              <a:t>EX: health clinic, retail store, school, mall</a:t>
            </a:r>
          </a:p>
          <a:p>
            <a:pPr lvl="1"/>
            <a:r>
              <a:rPr lang="en-US" dirty="0" smtClean="0"/>
              <a:t>Media channel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</a:t>
            </a:r>
            <a:r>
              <a:rPr lang="en-US" dirty="0" smtClean="0"/>
              <a:t>EX: TV, radio ad, internet, app</a:t>
            </a:r>
          </a:p>
          <a:p>
            <a:r>
              <a:rPr lang="en-US" dirty="0" smtClean="0"/>
              <a:t>Marketer needs to consider accessibility—the function of the product </a:t>
            </a:r>
          </a:p>
          <a:p>
            <a:pPr lvl="1"/>
            <a:r>
              <a:rPr lang="en-US" dirty="0" smtClean="0"/>
              <a:t>Research: activities &amp; habits of the target audience, their experience &amp; satisfaction with current delivery system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5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- Integrated use of different channels to get the word out and promote the product</a:t>
            </a:r>
          </a:p>
          <a:p>
            <a:pPr lvl="1"/>
            <a:r>
              <a:rPr lang="en-US" dirty="0" smtClean="0"/>
              <a:t>- EX: media events, PSA, DVDs, swag, advertising, public relations, direct mail campaigns, editorials, point-of-purchase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03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I’m going to need all of your help on this one. We are working as a team here to promote our goal </a:t>
            </a:r>
            <a:endParaRPr lang="en-US" dirty="0" smtClean="0"/>
          </a:p>
          <a:p>
            <a:r>
              <a:rPr lang="en-US" dirty="0" smtClean="0"/>
              <a:t>- We can think of this goal in general and</a:t>
            </a:r>
            <a:r>
              <a:rPr lang="en-US" baseline="0" dirty="0" smtClean="0"/>
              <a:t> in terms of using an interactive app that teens can download and play: creating their own avatar, recording food intake and playing games/specific tasks, motivation of reaching new levels to unlock recipes, congratulatory push-notifications,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BB72-79CA-4443-98A9-7BDCEA59A3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7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9DF22B-A665-CF49-978C-2E0881DD45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20CD87-E8B3-DB47-AF50-F6ECD9AE83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7875" y="1828158"/>
            <a:ext cx="3820180" cy="2545905"/>
          </a:xfrm>
        </p:spPr>
        <p:txBody>
          <a:bodyPr>
            <a:normAutofit/>
          </a:bodyPr>
          <a:lstStyle/>
          <a:p>
            <a:r>
              <a:rPr lang="en-US" smtClean="0"/>
              <a:t>Social </a:t>
            </a:r>
            <a:r>
              <a:rPr lang="en-US" dirty="0" smtClean="0"/>
              <a:t>Marketing &amp; Tailoring </a:t>
            </a:r>
            <a:r>
              <a:rPr lang="en-US" sz="2700" dirty="0" smtClean="0"/>
              <a:t>(p.197-208)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24588"/>
            <a:ext cx="3309803" cy="12606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Darcie Hill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6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605" y="69775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Applied Example of </a:t>
            </a:r>
            <a:br>
              <a:rPr lang="en-US" dirty="0" smtClean="0"/>
            </a:br>
            <a:r>
              <a:rPr lang="en-US" dirty="0" smtClean="0"/>
              <a:t>Marketing Mix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323" y="2003498"/>
            <a:ext cx="7999710" cy="1526538"/>
          </a:xfrm>
        </p:spPr>
        <p:txBody>
          <a:bodyPr>
            <a:normAutofit/>
          </a:bodyPr>
          <a:lstStyle/>
          <a:p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“We 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want 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adolescence aged 13-18 </a:t>
            </a: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to 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see that eating 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five servings of </a:t>
            </a: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fruits 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and </a:t>
            </a: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vegetables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 a day</a:t>
            </a: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is healthy and more beneficial than eating ‘junk food’.”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1323" y="3299099"/>
            <a:ext cx="7999711" cy="29032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Product: </a:t>
            </a:r>
          </a:p>
          <a:p>
            <a:pPr marL="68580" indent="0">
              <a:buNone/>
            </a:pPr>
            <a:endParaRPr lang="en-US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Price:</a:t>
            </a:r>
          </a:p>
          <a:p>
            <a:pPr marL="68580" indent="0">
              <a:buNone/>
            </a:pPr>
            <a:endParaRPr lang="en-US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Place:</a:t>
            </a:r>
          </a:p>
          <a:p>
            <a:pPr marL="68580" indent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Promotion: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06098" y="3299098"/>
            <a:ext cx="6302865" cy="3558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B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ehaviors such as eating 5 servings of fruits and veggies a day, or choosing an apple instead of a snickers as a snack, creating an interactive app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with incentives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 for teens to play</a:t>
            </a:r>
          </a:p>
          <a:p>
            <a:pPr marL="68580" indent="0">
              <a:buNone/>
            </a:pPr>
            <a:endParaRPr lang="en-US" sz="20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68580" indent="0">
              <a:buNone/>
            </a:pPr>
            <a:r>
              <a:rPr lang="en-US" i="1" dirty="0" smtClean="0">
                <a:latin typeface="Trebuchet MS"/>
                <a:ea typeface="Trebuchet MS"/>
                <a:cs typeface="Trebuchet MS"/>
                <a:sym typeface="Trebuchet MS"/>
              </a:rPr>
              <a:t>Costs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- cost of healthy food, loss of pleasure from ‘junk food’,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cost of an app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i="1" dirty="0" smtClean="0">
                <a:latin typeface="Trebuchet MS"/>
                <a:ea typeface="Trebuchet MS"/>
                <a:cs typeface="Trebuchet MS"/>
                <a:sym typeface="Trebuchet MS"/>
              </a:rPr>
              <a:t>Benefits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- feel better, healthy food actually taste good, app: coupons, push-notifications, recipes</a:t>
            </a:r>
          </a:p>
          <a:p>
            <a:pPr marL="68580" indent="0">
              <a:buNone/>
            </a:pPr>
            <a:endParaRPr lang="en-US" sz="20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68580" indent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Websites, billboards at school, posters at grocery store locations, anywhere with </a:t>
            </a:r>
            <a:r>
              <a:rPr lang="en-US" dirty="0" err="1" smtClean="0">
                <a:latin typeface="Trebuchet MS"/>
                <a:ea typeface="Trebuchet MS"/>
                <a:cs typeface="Trebuchet MS"/>
                <a:sym typeface="Trebuchet MS"/>
              </a:rPr>
              <a:t>wifi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 or mobile data access</a:t>
            </a:r>
          </a:p>
          <a:p>
            <a:pPr marL="68580" indent="0">
              <a:buNone/>
            </a:pPr>
            <a:endParaRPr lang="en-US" sz="20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68580" indent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Media channels, community outreach, collaborating with grocery stores to provide coupons/specials at their store, posters, logo/slogan </a:t>
            </a:r>
            <a:endParaRPr lang="en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endParaRPr lang="en-US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01" y="697755"/>
            <a:ext cx="2249403" cy="12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4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1491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Message Targeting vs. Tailored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2139169"/>
            <a:ext cx="4937125" cy="43908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Message Targeting: group level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Tailored Communications: individual level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sz="1100" dirty="0" smtClean="0"/>
          </a:p>
          <a:p>
            <a:r>
              <a:rPr lang="en-US" dirty="0" smtClean="0"/>
              <a:t>Targeting &amp; tailoring can be thought of on a continuum: mass audience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targeting </a:t>
            </a:r>
            <a:r>
              <a:rPr lang="en-US" dirty="0" smtClean="0">
                <a:sym typeface="Wingdings"/>
              </a:rPr>
              <a:t> tailoring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75" y="1757914"/>
            <a:ext cx="2730498" cy="1365249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484" y="3123163"/>
            <a:ext cx="2190750" cy="1211441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5" y="4571999"/>
            <a:ext cx="1889125" cy="188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7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90" y="170414"/>
            <a:ext cx="7024744" cy="1143000"/>
          </a:xfrm>
        </p:spPr>
        <p:txBody>
          <a:bodyPr/>
          <a:lstStyle/>
          <a:p>
            <a:r>
              <a:rPr lang="en-US" dirty="0" smtClean="0"/>
              <a:t>Tailoring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481541"/>
            <a:ext cx="8019815" cy="5103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Message tailoring recognizes the mismatch between a message designed for an entire group and some members of that group.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Informed by individualized messages from stage-based theories (TTM)</a:t>
            </a:r>
          </a:p>
          <a:p>
            <a:r>
              <a:rPr lang="en-US" dirty="0" smtClean="0"/>
              <a:t>Tailoring put</a:t>
            </a:r>
            <a:r>
              <a:rPr lang="en-US" dirty="0"/>
              <a:t> </a:t>
            </a:r>
            <a:r>
              <a:rPr lang="en-US" dirty="0" smtClean="0"/>
              <a:t>into Practice: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Step 1: Assessment- general information, stage of change, attitude toward the behavior, self-efficacy to </a:t>
            </a:r>
            <a:r>
              <a:rPr lang="en-US" dirty="0" smtClean="0"/>
              <a:t>quit</a:t>
            </a:r>
          </a:p>
          <a:p>
            <a:pPr lvl="1"/>
            <a:r>
              <a:rPr lang="en-US" dirty="0" smtClean="0"/>
              <a:t>Step </a:t>
            </a:r>
            <a:r>
              <a:rPr lang="en-US" dirty="0"/>
              <a:t>2: Feedback- computerized messages that are most appropriate for an individual based on assessment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68" r="8205" b="31572"/>
          <a:stretch/>
        </p:blipFill>
        <p:spPr>
          <a:xfrm>
            <a:off x="1442379" y="2578021"/>
            <a:ext cx="4179270" cy="131838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242" y="2241669"/>
            <a:ext cx="1654734" cy="16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02" y="37935"/>
            <a:ext cx="8209784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EX: </a:t>
            </a:r>
            <a:r>
              <a:rPr lang="en-US" sz="2800" dirty="0" err="1" smtClean="0"/>
              <a:t>Precontemplation</a:t>
            </a:r>
            <a:r>
              <a:rPr lang="en-US" sz="2800" dirty="0" smtClean="0"/>
              <a:t> for Writing </a:t>
            </a:r>
            <a:r>
              <a:rPr lang="en-US" sz="2800" dirty="0" err="1" smtClean="0"/>
              <a:t>Flayper</a:t>
            </a:r>
            <a:r>
              <a:rPr lang="en-US" sz="2800" dirty="0" smtClean="0"/>
              <a:t> #3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19922"/>
              </p:ext>
            </p:extLst>
          </p:nvPr>
        </p:nvGraphicFramePr>
        <p:xfrm>
          <a:off x="433202" y="1230421"/>
          <a:ext cx="8209784" cy="66334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04892"/>
                <a:gridCol w="4104892"/>
              </a:tblGrid>
              <a:tr h="4026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Theoretical</a:t>
                      </a:r>
                      <a:r>
                        <a:rPr lang="en-US" b="1" baseline="0" dirty="0" smtClean="0"/>
                        <a:t> Concept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Messages</a:t>
                      </a:r>
                      <a:endParaRPr lang="en-US" dirty="0"/>
                    </a:p>
                  </a:txBody>
                  <a:tcPr/>
                </a:tc>
              </a:tr>
              <a:tr h="9402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Stage</a:t>
                      </a:r>
                      <a:r>
                        <a:rPr lang="en-US" b="0" baseline="0" dirty="0" smtClean="0"/>
                        <a:t> of Change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 told us</a:t>
                      </a:r>
                      <a:r>
                        <a:rPr lang="en-US" sz="1600" baseline="0" dirty="0" smtClean="0"/>
                        <a:t> that you don’t start writing your paper until the day before it is due. </a:t>
                      </a:r>
                      <a:endParaRPr lang="en-US" sz="1600" dirty="0"/>
                    </a:p>
                  </a:txBody>
                  <a:tcPr/>
                </a:tc>
              </a:tr>
              <a:tr h="1715530"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(pros):</a:t>
                      </a:r>
                      <a:r>
                        <a:rPr lang="en-US" baseline="0" dirty="0" smtClean="0"/>
                        <a:t> above cutoff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 told us that you recognize some benefit</a:t>
                      </a:r>
                      <a:r>
                        <a:rPr lang="en-US" sz="1600" baseline="0" dirty="0" smtClean="0"/>
                        <a:t> to starting your paper a week before it’s due. That’s great! For a minute think about the benefits of the early start: No all-nighters, less stress, &amp; a better grade.  </a:t>
                      </a:r>
                      <a:endParaRPr lang="en-US" sz="1600" dirty="0"/>
                    </a:p>
                  </a:txBody>
                  <a:tcPr/>
                </a:tc>
              </a:tr>
              <a:tr h="1831472"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(pros): below cutoff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 told us that there is no way you</a:t>
                      </a:r>
                      <a:r>
                        <a:rPr lang="en-US" sz="1600" baseline="0" dirty="0" smtClean="0"/>
                        <a:t> are starting your paper a week before it’s due. For a minute, think about the benefits of getting an early start. Click on the items below to learn more:</a:t>
                      </a:r>
                    </a:p>
                    <a:p>
                      <a:r>
                        <a:rPr lang="en-US" sz="1600" baseline="0" dirty="0" smtClean="0"/>
                        <a:t>    1. You won’t have to pull an</a:t>
                      </a:r>
                    </a:p>
                    <a:p>
                      <a:r>
                        <a:rPr lang="en-US" sz="1600" baseline="0" dirty="0" smtClean="0"/>
                        <a:t>        all-nighter</a:t>
                      </a:r>
                    </a:p>
                    <a:p>
                      <a:r>
                        <a:rPr lang="en-US" sz="1600" baseline="0" dirty="0" smtClean="0"/>
                        <a:t>    2. Your stress level will be reduced</a:t>
                      </a:r>
                    </a:p>
                    <a:p>
                      <a:r>
                        <a:rPr lang="en-US" sz="1600" baseline="0" dirty="0" smtClean="0"/>
                        <a:t>    3. You will get a better grade</a:t>
                      </a:r>
                      <a:endParaRPr lang="en-US" sz="1600" dirty="0"/>
                    </a:p>
                  </a:txBody>
                  <a:tcPr/>
                </a:tc>
              </a:tr>
              <a:tr h="1289052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823" y="2929306"/>
            <a:ext cx="1698909" cy="1272541"/>
          </a:xfrm>
          <a:prstGeom prst="rect">
            <a:avLst/>
          </a:prstGeom>
        </p:spPr>
      </p:pic>
      <p:pic>
        <p:nvPicPr>
          <p:cNvPr id="8" name="Picture 7" descr="Write-a-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32" y="4798415"/>
            <a:ext cx="2837011" cy="166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3202" y="2597910"/>
            <a:ext cx="8209784" cy="38661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3202" y="4244689"/>
            <a:ext cx="8209784" cy="22621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i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82" y="2884601"/>
            <a:ext cx="1999042" cy="340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65791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31" y="1995952"/>
            <a:ext cx="4310151" cy="286821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5" y="3694990"/>
            <a:ext cx="3101620" cy="2738251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7026550" y="1906737"/>
            <a:ext cx="1797873" cy="97786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26550" y="2061935"/>
            <a:ext cx="179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Just the right fit!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7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65" y="646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Taking Health Communication to the Next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65" y="2121038"/>
            <a:ext cx="4460876" cy="4560336"/>
          </a:xfrm>
        </p:spPr>
        <p:txBody>
          <a:bodyPr>
            <a:normAutofit/>
          </a:bodyPr>
          <a:lstStyle/>
          <a:p>
            <a:pPr marL="342900" lvl="1"/>
            <a:r>
              <a:rPr lang="en-US" sz="2400" u="sng" dirty="0" smtClean="0"/>
              <a:t>Definition</a:t>
            </a:r>
            <a:r>
              <a:rPr lang="en-US" sz="2400" dirty="0" smtClean="0"/>
              <a:t>: Social Marketing is a process that uses marketing principles and techniques to influence target audience behaviors that will benefit society and the individual.</a:t>
            </a:r>
          </a:p>
          <a:p>
            <a:pPr marL="68580" lvl="1" indent="0">
              <a:buNone/>
            </a:pPr>
            <a:endParaRPr lang="en-US" sz="1000" dirty="0" smtClean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5607609" y="1412875"/>
            <a:ext cx="2286000" cy="4953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6482" y="1454999"/>
            <a:ext cx="2514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Upstream</a:t>
            </a:r>
            <a:r>
              <a:rPr lang="en-US" dirty="0" smtClean="0"/>
              <a:t>:</a:t>
            </a:r>
          </a:p>
          <a:p>
            <a:pPr algn="ctr"/>
            <a:r>
              <a:rPr lang="en-US" dirty="0"/>
              <a:t>environment </a:t>
            </a:r>
            <a:r>
              <a:rPr lang="en-US" dirty="0" smtClean="0"/>
              <a:t>level,</a:t>
            </a:r>
          </a:p>
          <a:p>
            <a:pPr algn="ctr"/>
            <a:r>
              <a:rPr lang="en-US" dirty="0" smtClean="0"/>
              <a:t>policy makers, </a:t>
            </a:r>
          </a:p>
          <a:p>
            <a:pPr algn="ctr"/>
            <a:r>
              <a:rPr lang="en-US" dirty="0" smtClean="0"/>
              <a:t>social &amp; physical determinants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6482" y="3331856"/>
            <a:ext cx="2514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Midstream: </a:t>
            </a:r>
          </a:p>
          <a:p>
            <a:pPr algn="ctr"/>
            <a:r>
              <a:rPr lang="en-US" dirty="0" smtClean="0"/>
              <a:t>family, friends, influential others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56275" y="4940032"/>
            <a:ext cx="222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Downstream:</a:t>
            </a:r>
            <a:r>
              <a:rPr lang="en-US" dirty="0" smtClean="0"/>
              <a:t> 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rimary audience aka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0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24" y="136999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of</a:t>
            </a:r>
            <a:br>
              <a:rPr lang="en-US" dirty="0" smtClean="0"/>
            </a:br>
            <a:r>
              <a:rPr lang="en-US" dirty="0" smtClean="0"/>
              <a:t>Social </a:t>
            </a:r>
            <a:br>
              <a:rPr lang="en-US" dirty="0" smtClean="0"/>
            </a:br>
            <a:r>
              <a:rPr lang="en-US" dirty="0" smtClean="0"/>
              <a:t>Marketing Interventions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24" y="2957065"/>
            <a:ext cx="7976762" cy="4095751"/>
          </a:xfrm>
        </p:spPr>
        <p:txBody>
          <a:bodyPr>
            <a:normAutofit/>
          </a:bodyPr>
          <a:lstStyle/>
          <a:p>
            <a:pPr marL="342900" lvl="2" indent="-274320"/>
            <a:r>
              <a:rPr lang="en-US" sz="2400" dirty="0"/>
              <a:t>Cost-</a:t>
            </a:r>
            <a:r>
              <a:rPr lang="en-US" sz="2400" dirty="0" smtClean="0"/>
              <a:t>effective</a:t>
            </a:r>
          </a:p>
          <a:p>
            <a:pPr marL="342900" lvl="2" indent="-274320"/>
            <a:r>
              <a:rPr lang="en-US" sz="2400" dirty="0" smtClean="0"/>
              <a:t>Audience</a:t>
            </a:r>
            <a:r>
              <a:rPr lang="en-US" sz="2400" dirty="0"/>
              <a:t>-driven (consumer-oriented</a:t>
            </a:r>
            <a:r>
              <a:rPr lang="en-US" sz="2400" dirty="0" smtClean="0"/>
              <a:t>)</a:t>
            </a:r>
          </a:p>
          <a:p>
            <a:pPr marL="342900" lvl="2" indent="-274320"/>
            <a:r>
              <a:rPr lang="en-US" sz="2400" dirty="0" smtClean="0"/>
              <a:t>Utilizes communication </a:t>
            </a:r>
            <a:r>
              <a:rPr lang="en-US" sz="2400" dirty="0"/>
              <a:t>channels </a:t>
            </a:r>
            <a:endParaRPr lang="en-US" sz="2400" dirty="0" smtClean="0"/>
          </a:p>
          <a:p>
            <a:pPr marL="342900" lvl="2" indent="-274320"/>
            <a:r>
              <a:rPr lang="en-US" sz="2400" dirty="0" smtClean="0"/>
              <a:t>Promote an </a:t>
            </a:r>
            <a:r>
              <a:rPr lang="en-US" sz="2400" dirty="0"/>
              <a:t>environment of </a:t>
            </a:r>
            <a:r>
              <a:rPr lang="en-US" sz="2400" dirty="0" smtClean="0"/>
              <a:t>change</a:t>
            </a:r>
          </a:p>
          <a:p>
            <a:pPr marL="342900" lvl="2" indent="-274320"/>
            <a:r>
              <a:rPr lang="en-US" sz="2400" dirty="0" smtClean="0"/>
              <a:t>Empowerment </a:t>
            </a:r>
            <a:r>
              <a:rPr lang="en-US" sz="2400" dirty="0"/>
              <a:t>of </a:t>
            </a:r>
            <a:r>
              <a:rPr lang="en-US" sz="2400" dirty="0" smtClean="0"/>
              <a:t>communities</a:t>
            </a:r>
          </a:p>
          <a:p>
            <a:pPr marL="342900" lvl="2" indent="-274320"/>
            <a:r>
              <a:rPr lang="en-US" sz="2400" dirty="0" smtClean="0"/>
              <a:t>Based on extensive formative research</a:t>
            </a:r>
          </a:p>
          <a:p>
            <a:pPr marL="68580" lvl="2" indent="0">
              <a:buNone/>
            </a:pPr>
            <a:r>
              <a:rPr lang="en-US" dirty="0"/>
              <a:t> </a:t>
            </a:r>
          </a:p>
          <a:p>
            <a:pPr marL="342900" lvl="2" indent="-274320"/>
            <a:endParaRPr lang="en-US" dirty="0"/>
          </a:p>
          <a:p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86" y="405425"/>
            <a:ext cx="2590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6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8636" y="-15265"/>
            <a:ext cx="3936934" cy="1666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25" y="268949"/>
            <a:ext cx="8680375" cy="1381852"/>
          </a:xfrm>
        </p:spPr>
        <p:txBody>
          <a:bodyPr>
            <a:noAutofit/>
          </a:bodyPr>
          <a:lstStyle/>
          <a:p>
            <a:r>
              <a:rPr lang="en-US" sz="3600" dirty="0" smtClean="0"/>
              <a:t> Debunk Misconceptions </a:t>
            </a:r>
            <a:br>
              <a:rPr lang="en-US" sz="3600" dirty="0" smtClean="0"/>
            </a:br>
            <a:r>
              <a:rPr lang="en-US" sz="3600" dirty="0" smtClean="0"/>
              <a:t>of Social Marketing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93" y="1914793"/>
            <a:ext cx="7548143" cy="4943207"/>
          </a:xfrm>
        </p:spPr>
        <p:txBody>
          <a:bodyPr>
            <a:normAutofit/>
          </a:bodyPr>
          <a:lstStyle/>
          <a:p>
            <a:pPr marL="342900" lvl="1"/>
            <a:r>
              <a:rPr lang="en-US" sz="2400" dirty="0" smtClean="0">
                <a:solidFill>
                  <a:srgbClr val="000000"/>
                </a:solidFill>
              </a:rPr>
              <a:t>Social </a:t>
            </a:r>
            <a:r>
              <a:rPr lang="en-US" sz="2400" dirty="0">
                <a:solidFill>
                  <a:srgbClr val="000000"/>
                </a:solidFill>
              </a:rPr>
              <a:t>marketing relies </a:t>
            </a:r>
            <a:r>
              <a:rPr lang="en-US" sz="2400" dirty="0" smtClean="0">
                <a:solidFill>
                  <a:srgbClr val="000000"/>
                </a:solidFill>
              </a:rPr>
              <a:t>on advertising</a:t>
            </a:r>
          </a:p>
          <a:p>
            <a:pPr marL="617220" lvl="2"/>
            <a:r>
              <a:rPr lang="en-US" sz="2200" i="1" dirty="0" smtClean="0">
                <a:solidFill>
                  <a:srgbClr val="000000"/>
                </a:solidFill>
              </a:rPr>
              <a:t>Truth: </a:t>
            </a:r>
            <a:r>
              <a:rPr lang="en-US" sz="2200" i="1" dirty="0">
                <a:solidFill>
                  <a:srgbClr val="000000"/>
                </a:solidFill>
              </a:rPr>
              <a:t>Social marketers </a:t>
            </a:r>
            <a:r>
              <a:rPr lang="en-US" sz="2200" i="1" dirty="0" smtClean="0">
                <a:solidFill>
                  <a:srgbClr val="000000"/>
                </a:solidFill>
              </a:rPr>
              <a:t>use </a:t>
            </a:r>
            <a:r>
              <a:rPr lang="en-US" sz="2200" i="1" dirty="0">
                <a:solidFill>
                  <a:srgbClr val="000000"/>
                </a:solidFill>
              </a:rPr>
              <a:t>an integrated marketing </a:t>
            </a:r>
            <a:r>
              <a:rPr lang="en-US" sz="2200" i="1" dirty="0" smtClean="0">
                <a:solidFill>
                  <a:srgbClr val="000000"/>
                </a:solidFill>
              </a:rPr>
              <a:t>mix</a:t>
            </a:r>
          </a:p>
          <a:p>
            <a:pPr marL="388620" lvl="2" indent="0">
              <a:buNone/>
            </a:pPr>
            <a:endParaRPr lang="en-US" sz="1100" i="1" dirty="0" smtClean="0">
              <a:solidFill>
                <a:srgbClr val="000000"/>
              </a:solidFill>
            </a:endParaRPr>
          </a:p>
          <a:p>
            <a:pPr marL="342900" lvl="1"/>
            <a:r>
              <a:rPr lang="en-US" sz="2400" dirty="0" smtClean="0">
                <a:solidFill>
                  <a:srgbClr val="000000"/>
                </a:solidFill>
              </a:rPr>
              <a:t>Social marketing “blames </a:t>
            </a:r>
            <a:r>
              <a:rPr lang="en-US" sz="2400" dirty="0">
                <a:solidFill>
                  <a:srgbClr val="000000"/>
                </a:solidFill>
              </a:rPr>
              <a:t>the victim</a:t>
            </a:r>
            <a:r>
              <a:rPr lang="ja-JP" altLang="en-US" sz="2400" dirty="0" smtClean="0">
                <a:solidFill>
                  <a:srgbClr val="000000"/>
                </a:solidFill>
              </a:rPr>
              <a:t>”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marL="617220" lvl="2"/>
            <a:r>
              <a:rPr lang="en-US" altLang="ja-JP" sz="2200" i="1" dirty="0" smtClean="0">
                <a:solidFill>
                  <a:srgbClr val="000000"/>
                </a:solidFill>
              </a:rPr>
              <a:t>Truth: T</a:t>
            </a:r>
            <a:r>
              <a:rPr lang="en-US" sz="2200" i="1" dirty="0" smtClean="0">
                <a:solidFill>
                  <a:srgbClr val="000000"/>
                </a:solidFill>
              </a:rPr>
              <a:t>arget </a:t>
            </a:r>
            <a:r>
              <a:rPr lang="en-US" sz="2200" i="1" dirty="0">
                <a:solidFill>
                  <a:srgbClr val="000000"/>
                </a:solidFill>
              </a:rPr>
              <a:t>the environment and policy </a:t>
            </a:r>
            <a:r>
              <a:rPr lang="en-US" sz="2200" i="1" dirty="0" smtClean="0">
                <a:solidFill>
                  <a:srgbClr val="000000"/>
                </a:solidFill>
              </a:rPr>
              <a:t>makers</a:t>
            </a:r>
          </a:p>
          <a:p>
            <a:pPr marL="617220" lvl="2"/>
            <a:endParaRPr lang="en-US" sz="1100" i="1" dirty="0" smtClean="0">
              <a:solidFill>
                <a:srgbClr val="000000"/>
              </a:solidFill>
            </a:endParaRPr>
          </a:p>
          <a:p>
            <a:pPr marL="342900" lvl="1"/>
            <a:r>
              <a:rPr lang="en-US" sz="2400" dirty="0" smtClean="0">
                <a:solidFill>
                  <a:srgbClr val="000000"/>
                </a:solidFill>
              </a:rPr>
              <a:t>Social </a:t>
            </a:r>
            <a:r>
              <a:rPr lang="en-US" sz="2400" dirty="0">
                <a:solidFill>
                  <a:srgbClr val="000000"/>
                </a:solidFill>
              </a:rPr>
              <a:t>marketing is manipulative</a:t>
            </a:r>
            <a:endParaRPr lang="en-US" sz="2800" dirty="0">
              <a:solidFill>
                <a:srgbClr val="000000"/>
              </a:solidFill>
            </a:endParaRPr>
          </a:p>
          <a:p>
            <a:pPr marL="617220" lvl="2"/>
            <a:r>
              <a:rPr lang="en-US" sz="2200" i="1" dirty="0" smtClean="0">
                <a:solidFill>
                  <a:srgbClr val="000000"/>
                </a:solidFill>
              </a:rPr>
              <a:t>Truth: </a:t>
            </a:r>
            <a:r>
              <a:rPr lang="en-US" sz="2200" i="1" dirty="0">
                <a:solidFill>
                  <a:srgbClr val="000000"/>
                </a:solidFill>
              </a:rPr>
              <a:t>Develop affordable and accessible products so people can take control; create a supportive environment for </a:t>
            </a:r>
            <a:r>
              <a:rPr lang="en-US" sz="2200" i="1" dirty="0" smtClean="0">
                <a:solidFill>
                  <a:srgbClr val="000000"/>
                </a:solidFill>
              </a:rPr>
              <a:t>change</a:t>
            </a:r>
          </a:p>
          <a:p>
            <a:pPr marL="617220" lvl="2"/>
            <a:r>
              <a:rPr lang="en-US" sz="2200" i="1" dirty="0" smtClean="0">
                <a:solidFill>
                  <a:srgbClr val="000000"/>
                </a:solidFill>
              </a:rPr>
              <a:t>Truth: Enable </a:t>
            </a:r>
            <a:r>
              <a:rPr lang="en-US" sz="2200" i="1" dirty="0">
                <a:solidFill>
                  <a:srgbClr val="000000"/>
                </a:solidFill>
              </a:rPr>
              <a:t>the audience to become partners</a:t>
            </a:r>
          </a:p>
          <a:p>
            <a:pPr marL="617220" lvl="2"/>
            <a:endParaRPr lang="en-US" sz="2400" i="1" dirty="0" smtClean="0">
              <a:solidFill>
                <a:srgbClr val="000000"/>
              </a:solidFill>
              <a:latin typeface="Arial" charset="0"/>
            </a:endParaRPr>
          </a:p>
          <a:p>
            <a:pPr marL="617220" lvl="2"/>
            <a:endParaRPr lang="en-US" sz="2800" dirty="0">
              <a:solidFill>
                <a:srgbClr val="000000"/>
              </a:solidFill>
            </a:endParaRPr>
          </a:p>
          <a:p>
            <a:pPr marL="617220" lvl="2"/>
            <a:endParaRPr lang="en-US" sz="2400" i="1" dirty="0" smtClean="0">
              <a:solidFill>
                <a:srgbClr val="000000"/>
              </a:solidFill>
              <a:latin typeface="Arial" charset="0"/>
            </a:endParaRPr>
          </a:p>
          <a:p>
            <a:pPr marL="342900" lvl="1"/>
            <a:endParaRPr lang="en-US" sz="3000" i="1" dirty="0">
              <a:solidFill>
                <a:srgbClr val="000000"/>
              </a:solidFill>
            </a:endParaRPr>
          </a:p>
          <a:p>
            <a:pPr marL="617220" lvl="2"/>
            <a:endParaRPr lang="en-US" altLang="ja-JP" sz="2600" dirty="0">
              <a:solidFill>
                <a:srgbClr val="000000"/>
              </a:solidFill>
              <a:latin typeface="+mj-lt"/>
            </a:endParaRPr>
          </a:p>
          <a:p>
            <a:pPr marL="342900" lvl="1"/>
            <a:endParaRPr lang="en-US" dirty="0">
              <a:solidFill>
                <a:srgbClr val="000000"/>
              </a:solidFill>
            </a:endParaRPr>
          </a:p>
          <a:p>
            <a:pPr marL="617220" lvl="2"/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84963" y="6582433"/>
            <a:ext cx="24590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1800" dirty="0">
                <a:latin typeface="Arial" charset="0"/>
                <a:cs typeface="+mn-cs"/>
              </a:rPr>
              <a:t>(Grier &amp; Bryant, 2005)</a:t>
            </a:r>
          </a:p>
        </p:txBody>
      </p:sp>
    </p:spTree>
    <p:extLst>
      <p:ext uri="{BB962C8B-B14F-4D97-AF65-F5344CB8AC3E}">
        <p14:creationId xmlns:p14="http://schemas.microsoft.com/office/powerpoint/2010/main" val="154876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97414"/>
            <a:ext cx="774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exactly is social marketing?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499" y="2239984"/>
            <a:ext cx="3676755" cy="3792587"/>
          </a:xfrm>
        </p:spPr>
        <p:txBody>
          <a:bodyPr>
            <a:normAutofit/>
          </a:bodyPr>
          <a:lstStyle/>
          <a:p>
            <a:r>
              <a:rPr lang="en-US" dirty="0" smtClean="0"/>
              <a:t>Social Marketing involves a mix of elements that must integrate and work together toward achieving the desired outcome– influencing behavior.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612" y="2479608"/>
            <a:ext cx="3353013" cy="355296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5625" y="3891658"/>
            <a:ext cx="4643324" cy="3032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49612" y="1970132"/>
            <a:ext cx="358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Marketing Mix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1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707" y="1603"/>
            <a:ext cx="7024744" cy="1143000"/>
          </a:xfrm>
        </p:spPr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8" y="1478042"/>
            <a:ext cx="4965698" cy="2899744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Tangible: </a:t>
            </a:r>
            <a:r>
              <a:rPr lang="en-US" sz="2200" dirty="0" smtClean="0"/>
              <a:t>actual product, program, or service</a:t>
            </a:r>
          </a:p>
          <a:p>
            <a:pPr marL="68580" indent="0">
              <a:buNone/>
            </a:pPr>
            <a:endParaRPr lang="en-US" sz="1000" dirty="0" smtClean="0"/>
          </a:p>
          <a:p>
            <a:r>
              <a:rPr lang="en-US" sz="2200" b="1" dirty="0" smtClean="0"/>
              <a:t>Intangible:  </a:t>
            </a:r>
            <a:r>
              <a:rPr lang="en-US" sz="2200" dirty="0" smtClean="0"/>
              <a:t>behavioral practices, change in attitudes, beliefs, or ideas</a:t>
            </a:r>
          </a:p>
          <a:p>
            <a:pPr marL="68580" indent="0">
              <a:buNone/>
            </a:pPr>
            <a:endParaRPr lang="en-US" sz="2200" dirty="0" smtClean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577" y="1307645"/>
            <a:ext cx="1400706" cy="196098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402" y="690494"/>
            <a:ext cx="1966911" cy="157509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1" b="27184"/>
          <a:stretch/>
        </p:blipFill>
        <p:spPr>
          <a:xfrm>
            <a:off x="4555079" y="3325072"/>
            <a:ext cx="3950451" cy="186263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74438" y="3325072"/>
            <a:ext cx="4162501" cy="1870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endParaRPr lang="en-US" sz="2200" dirty="0" smtClean="0"/>
          </a:p>
          <a:p>
            <a:r>
              <a:rPr lang="en-US" sz="2200" b="1" dirty="0" smtClean="0"/>
              <a:t>When designing a product</a:t>
            </a:r>
            <a:r>
              <a:rPr lang="en-US" sz="2200" dirty="0" smtClean="0"/>
              <a:t>: know perceptions of the target audience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4438" y="4897852"/>
            <a:ext cx="8173181" cy="1342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endParaRPr lang="en-US" sz="2200" dirty="0" smtClean="0"/>
          </a:p>
          <a:p>
            <a:r>
              <a:rPr lang="en-US" sz="2200" b="1" dirty="0" smtClean="0"/>
              <a:t>Product Design Theories</a:t>
            </a:r>
            <a:r>
              <a:rPr lang="en-US" sz="2200" dirty="0" smtClean="0"/>
              <a:t>: Diffusion Theory (</a:t>
            </a:r>
            <a:r>
              <a:rPr lang="en-US" sz="2200" dirty="0" err="1" smtClean="0"/>
              <a:t>trialability</a:t>
            </a:r>
            <a:r>
              <a:rPr lang="en-US" sz="2200" dirty="0" smtClean="0"/>
              <a:t>, compatibility, relative advantage), Stages of Change (TTM), Value- Expectancy (TRA)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63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13289"/>
            <a:ext cx="7024744" cy="1143000"/>
          </a:xfrm>
        </p:spPr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49" y="1704525"/>
            <a:ext cx="5225399" cy="4761709"/>
          </a:xfrm>
        </p:spPr>
        <p:txBody>
          <a:bodyPr>
            <a:normAutofit/>
          </a:bodyPr>
          <a:lstStyle/>
          <a:p>
            <a:r>
              <a:rPr lang="en-US" b="1" dirty="0" smtClean="0"/>
              <a:t>Monetary costs</a:t>
            </a:r>
            <a:r>
              <a:rPr lang="en-US" dirty="0" smtClean="0"/>
              <a:t>: $</a:t>
            </a:r>
          </a:p>
          <a:p>
            <a:pPr marL="68580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dirty="0"/>
              <a:t>Psychological/Social costs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Examples</a:t>
            </a:r>
            <a:r>
              <a:rPr lang="en-US" dirty="0"/>
              <a:t>: loss of time, </a:t>
            </a:r>
            <a:r>
              <a:rPr lang="en-US" dirty="0" smtClean="0"/>
              <a:t>fear, </a:t>
            </a:r>
            <a:r>
              <a:rPr lang="en-US" dirty="0"/>
              <a:t>embarrassment, physical </a:t>
            </a:r>
            <a:r>
              <a:rPr lang="en-US" dirty="0" smtClean="0"/>
              <a:t>exertion, </a:t>
            </a:r>
            <a:r>
              <a:rPr lang="en-US" dirty="0"/>
              <a:t>being ostracized 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75" y="689003"/>
            <a:ext cx="1416050" cy="182370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048" y="1704525"/>
            <a:ext cx="2783351" cy="1855567"/>
          </a:xfrm>
          <a:prstGeom prst="rect">
            <a:avLst/>
          </a:prstGeom>
          <a:ln w="3175" cmpd="sng">
            <a:solidFill>
              <a:schemeClr val="tx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37416" y="3873057"/>
            <a:ext cx="6879799" cy="2593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Font typeface="Wingdings 2" pitchFamily="18" charset="2"/>
              <a:buNone/>
            </a:pPr>
            <a:endParaRPr lang="en-US" dirty="0" smtClean="0"/>
          </a:p>
          <a:p>
            <a:r>
              <a:rPr lang="en-US" sz="2600" b="1" dirty="0" smtClean="0"/>
              <a:t>Goal for marketers</a:t>
            </a:r>
            <a:r>
              <a:rPr lang="en-US" sz="2600" dirty="0" smtClean="0"/>
              <a:t>:</a:t>
            </a:r>
          </a:p>
          <a:p>
            <a:pPr marL="68580" indent="0">
              <a:buNone/>
            </a:pPr>
            <a:r>
              <a:rPr lang="en-US" sz="2600" dirty="0" smtClean="0"/>
              <a:t>minimize cost, maximize value</a:t>
            </a:r>
          </a:p>
          <a:p>
            <a:pPr marL="68580" indent="0">
              <a:buNone/>
            </a:pPr>
            <a:endParaRPr lang="en-US" sz="2200" dirty="0"/>
          </a:p>
          <a:p>
            <a:r>
              <a:rPr lang="en-US" sz="2600" b="1" dirty="0" smtClean="0"/>
              <a:t>Use SCT to inform price</a:t>
            </a:r>
            <a:r>
              <a:rPr lang="en-US" sz="2600" dirty="0" smtClean="0"/>
              <a:t>: cost/benefit, small goals, self-efficacy, expectancies (value)</a:t>
            </a:r>
            <a:endParaRPr lang="en-US" sz="26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9" name="Picture 8" descr="imgr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" t="15422" b="35721"/>
          <a:stretch/>
        </p:blipFill>
        <p:spPr>
          <a:xfrm>
            <a:off x="5111951" y="3977730"/>
            <a:ext cx="3377835" cy="106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183" y="3092635"/>
            <a:ext cx="2723510" cy="250237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240" y="477624"/>
            <a:ext cx="857702" cy="1381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40" y="3291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Place- the </a:t>
            </a:r>
            <a:r>
              <a:rPr lang="en-US" i="1" dirty="0" smtClean="0"/>
              <a:t>where</a:t>
            </a:r>
            <a:r>
              <a:rPr lang="en-US" dirty="0" smtClean="0"/>
              <a:t> &amp; </a:t>
            </a:r>
            <a:r>
              <a:rPr lang="en-US" i="1" dirty="0" smtClean="0"/>
              <a:t>when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33" y="2080382"/>
            <a:ext cx="7814760" cy="187014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the different channels used to get the product to the audience</a:t>
            </a:r>
          </a:p>
          <a:p>
            <a:pPr lvl="1"/>
            <a:r>
              <a:rPr lang="en-US" dirty="0" smtClean="0"/>
              <a:t>Physical location</a:t>
            </a:r>
          </a:p>
          <a:p>
            <a:pPr lvl="1"/>
            <a:r>
              <a:rPr lang="en-US" dirty="0" smtClean="0"/>
              <a:t>Media channel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933" y="3950530"/>
            <a:ext cx="8134784" cy="272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Marketer needs to consider                           accessibility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ctivities &amp; habits of the target                       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9" t="5652" r="4569" b="7743"/>
          <a:stretch/>
        </p:blipFill>
        <p:spPr>
          <a:xfrm>
            <a:off x="5950758" y="726855"/>
            <a:ext cx="2675734" cy="2406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20" y="-174330"/>
            <a:ext cx="7260015" cy="1346021"/>
          </a:xfrm>
        </p:spPr>
        <p:txBody>
          <a:bodyPr>
            <a:normAutofit/>
          </a:bodyPr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43" y="2415709"/>
            <a:ext cx="8181149" cy="3810346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endParaRPr lang="en-US" sz="2600" dirty="0" smtClean="0"/>
          </a:p>
          <a:p>
            <a:r>
              <a:rPr lang="en-US" dirty="0" smtClean="0"/>
              <a:t>Goal: to create demand for the product</a:t>
            </a:r>
          </a:p>
          <a:p>
            <a:pPr marL="68580" indent="0">
              <a:buNone/>
            </a:pPr>
            <a:endParaRPr lang="en-US" sz="900" dirty="0" smtClean="0"/>
          </a:p>
          <a:p>
            <a:r>
              <a:rPr lang="en-US" dirty="0"/>
              <a:t>Theories that inform this step: value-expectancy theories (TRA), SCT, Protection Motivation </a:t>
            </a:r>
            <a:r>
              <a:rPr lang="en-US" dirty="0" smtClean="0"/>
              <a:t>Theory</a:t>
            </a:r>
            <a:endParaRPr lang="en-US" dirty="0"/>
          </a:p>
          <a:p>
            <a:pPr lvl="1"/>
            <a:r>
              <a:rPr lang="en-US" dirty="0"/>
              <a:t>Benefits &gt; </a:t>
            </a:r>
            <a:r>
              <a:rPr lang="en-US" dirty="0" smtClean="0"/>
              <a:t>Costs</a:t>
            </a:r>
            <a:endParaRPr lang="en-US" dirty="0"/>
          </a:p>
          <a:p>
            <a:pPr lvl="1"/>
            <a:r>
              <a:rPr lang="en-US" dirty="0"/>
              <a:t>Reason to pay </a:t>
            </a:r>
            <a:r>
              <a:rPr lang="en-US" dirty="0" smtClean="0"/>
              <a:t>attention </a:t>
            </a:r>
          </a:p>
          <a:p>
            <a:pPr lvl="2"/>
            <a:r>
              <a:rPr lang="en-US" sz="2200" dirty="0" smtClean="0"/>
              <a:t>EX</a:t>
            </a:r>
            <a:r>
              <a:rPr lang="en-US" sz="2200" dirty="0"/>
              <a:t>: “doctors recommend</a:t>
            </a:r>
            <a:r>
              <a:rPr lang="en-US" sz="2200" dirty="0" smtClean="0"/>
              <a:t>”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“</a:t>
            </a:r>
            <a:r>
              <a:rPr lang="en-US" dirty="0"/>
              <a:t>people like you do it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Perceived </a:t>
            </a:r>
            <a:r>
              <a:rPr lang="en-US" dirty="0"/>
              <a:t>threat 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5343" y="1247596"/>
            <a:ext cx="5704604" cy="1516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/>
            <a:r>
              <a:rPr lang="en-US" dirty="0" smtClean="0"/>
              <a:t>Integrated </a:t>
            </a:r>
            <a:r>
              <a:rPr lang="en-US" dirty="0"/>
              <a:t>use of different </a:t>
            </a:r>
            <a:r>
              <a:rPr lang="en-US" dirty="0" smtClean="0"/>
              <a:t>channels to </a:t>
            </a:r>
            <a:r>
              <a:rPr lang="en-US" sz="2200" dirty="0" smtClean="0"/>
              <a:t>inform, persuade, and influence beliefs and behaviors </a:t>
            </a:r>
            <a:r>
              <a:rPr lang="en-US" sz="2200" i="1" dirty="0" smtClean="0"/>
              <a:t>relevant</a:t>
            </a:r>
            <a:r>
              <a:rPr lang="en-US" sz="2200" dirty="0" smtClean="0"/>
              <a:t> to the product.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81" y="4131959"/>
            <a:ext cx="2279825" cy="2268426"/>
          </a:xfrm>
          <a:prstGeom prst="rect">
            <a:avLst/>
          </a:prstGeom>
        </p:spPr>
      </p:pic>
      <p:pic>
        <p:nvPicPr>
          <p:cNvPr id="8" name="Picture 7" descr="cut-your-portions-ad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3" y="0"/>
            <a:ext cx="8197644" cy="68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2641</TotalTime>
  <Words>1442</Words>
  <Application>Microsoft Office PowerPoint</Application>
  <PresentationFormat>On-screen Show (4:3)</PresentationFormat>
  <Paragraphs>180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ゴシック</vt:lpstr>
      <vt:lpstr>ＭＳ Ｐゴシック</vt:lpstr>
      <vt:lpstr>Arial</vt:lpstr>
      <vt:lpstr>Calibri</vt:lpstr>
      <vt:lpstr>Century Gothic</vt:lpstr>
      <vt:lpstr>Trebuchet MS</vt:lpstr>
      <vt:lpstr>Wingdings</vt:lpstr>
      <vt:lpstr>Wingdings 2</vt:lpstr>
      <vt:lpstr>Austin</vt:lpstr>
      <vt:lpstr>Social Marketing &amp; Tailoring (p.197-208)</vt:lpstr>
      <vt:lpstr>Taking Health Communication to the Next Level</vt:lpstr>
      <vt:lpstr>Strengths of Social  Marketing Interventions </vt:lpstr>
      <vt:lpstr> Debunk Misconceptions  of Social Marketing</vt:lpstr>
      <vt:lpstr>What exactly is social marketing?</vt:lpstr>
      <vt:lpstr>Product</vt:lpstr>
      <vt:lpstr>Price</vt:lpstr>
      <vt:lpstr>Place- the where &amp; when</vt:lpstr>
      <vt:lpstr>Promotion</vt:lpstr>
      <vt:lpstr>Applied Example of  Marketing Mix Strategy</vt:lpstr>
      <vt:lpstr>Message Targeting vs. Tailored Communications</vt:lpstr>
      <vt:lpstr>Tailoring Communications</vt:lpstr>
      <vt:lpstr>EX: Precontemplation for Writing Flayper #3</vt:lpstr>
      <vt:lpstr>Questions?</vt:lpstr>
    </vt:vector>
  </TitlesOfParts>
  <Company>University of Oregon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Marketing </dc:title>
  <dc:creator>Darcie Gardner</dc:creator>
  <cp:lastModifiedBy>8p</cp:lastModifiedBy>
  <cp:revision>87</cp:revision>
  <dcterms:created xsi:type="dcterms:W3CDTF">2014-11-09T22:49:17Z</dcterms:created>
  <dcterms:modified xsi:type="dcterms:W3CDTF">2017-03-12T09:37:12Z</dcterms:modified>
</cp:coreProperties>
</file>