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8" r:id="rId2"/>
  </p:sldMasterIdLst>
  <p:notesMasterIdLst>
    <p:notesMasterId r:id="rId58"/>
  </p:notesMasterIdLst>
  <p:sldIdLst>
    <p:sldId id="256" r:id="rId3"/>
    <p:sldId id="319" r:id="rId4"/>
    <p:sldId id="257" r:id="rId5"/>
    <p:sldId id="280" r:id="rId6"/>
    <p:sldId id="326" r:id="rId7"/>
    <p:sldId id="283" r:id="rId8"/>
    <p:sldId id="284" r:id="rId9"/>
    <p:sldId id="286" r:id="rId10"/>
    <p:sldId id="327" r:id="rId11"/>
    <p:sldId id="295" r:id="rId12"/>
    <p:sldId id="297" r:id="rId13"/>
    <p:sldId id="329" r:id="rId14"/>
    <p:sldId id="330" r:id="rId15"/>
    <p:sldId id="331" r:id="rId16"/>
    <p:sldId id="299" r:id="rId17"/>
    <p:sldId id="307" r:id="rId18"/>
    <p:sldId id="308" r:id="rId19"/>
    <p:sldId id="266" r:id="rId20"/>
    <p:sldId id="309" r:id="rId21"/>
    <p:sldId id="310" r:id="rId22"/>
    <p:sldId id="318" r:id="rId23"/>
    <p:sldId id="311" r:id="rId24"/>
    <p:sldId id="312" r:id="rId25"/>
    <p:sldId id="313" r:id="rId26"/>
    <p:sldId id="267" r:id="rId27"/>
    <p:sldId id="314" r:id="rId28"/>
    <p:sldId id="333" r:id="rId29"/>
    <p:sldId id="271" r:id="rId30"/>
    <p:sldId id="304" r:id="rId31"/>
    <p:sldId id="272" r:id="rId32"/>
    <p:sldId id="273" r:id="rId33"/>
    <p:sldId id="274" r:id="rId34"/>
    <p:sldId id="275" r:id="rId35"/>
    <p:sldId id="276" r:id="rId36"/>
    <p:sldId id="316" r:id="rId37"/>
    <p:sldId id="277" r:id="rId38"/>
    <p:sldId id="278" r:id="rId39"/>
    <p:sldId id="279" r:id="rId40"/>
    <p:sldId id="322" r:id="rId41"/>
    <p:sldId id="332" r:id="rId42"/>
    <p:sldId id="334" r:id="rId43"/>
    <p:sldId id="260" r:id="rId44"/>
    <p:sldId id="268" r:id="rId45"/>
    <p:sldId id="269" r:id="rId46"/>
    <p:sldId id="261" r:id="rId47"/>
    <p:sldId id="262" r:id="rId48"/>
    <p:sldId id="263" r:id="rId49"/>
    <p:sldId id="265" r:id="rId50"/>
    <p:sldId id="320" r:id="rId51"/>
    <p:sldId id="321" r:id="rId52"/>
    <p:sldId id="270" r:id="rId53"/>
    <p:sldId id="317" r:id="rId54"/>
    <p:sldId id="258" r:id="rId55"/>
    <p:sldId id="259" r:id="rId56"/>
    <p:sldId id="323"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85" d="100"/>
          <a:sy n="85" d="100"/>
        </p:scale>
        <p:origin x="75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S-os-res-fs0001\Users\acole\My%20Documents\SecondWasteSort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 recycling in trash before </c:v>
          </c:tx>
          <c:spPr>
            <a:solidFill>
              <a:schemeClr val="accent5">
                <a:lumMod val="75000"/>
              </a:schemeClr>
            </a:solidFill>
          </c:spPr>
          <c:invertIfNegative val="0"/>
          <c:cat>
            <c:strLit>
              <c:ptCount val="1"/>
              <c:pt idx="0">
                <c:v>Commons        Conference Room      Offices </c:v>
              </c:pt>
            </c:strLit>
          </c:cat>
          <c:val>
            <c:numRef>
              <c:f>Sheet1!$A$43:$A$45</c:f>
              <c:numCache>
                <c:formatCode>General</c:formatCode>
                <c:ptCount val="3"/>
                <c:pt idx="0">
                  <c:v>20</c:v>
                </c:pt>
                <c:pt idx="1">
                  <c:v>24</c:v>
                </c:pt>
                <c:pt idx="2">
                  <c:v>30</c:v>
                </c:pt>
              </c:numCache>
            </c:numRef>
          </c:val>
        </c:ser>
        <c:ser>
          <c:idx val="1"/>
          <c:order val="1"/>
          <c:tx>
            <c:v>% recycling in trash after</c:v>
          </c:tx>
          <c:spPr>
            <a:solidFill>
              <a:srgbClr val="990033"/>
            </a:solidFill>
          </c:spPr>
          <c:invertIfNegative val="0"/>
          <c:cat>
            <c:strLit>
              <c:ptCount val="1"/>
              <c:pt idx="0">
                <c:v>Commons        Conference Room      Offices </c:v>
              </c:pt>
            </c:strLit>
          </c:cat>
          <c:val>
            <c:numRef>
              <c:f>Sheet1!$B$43:$B$45</c:f>
              <c:numCache>
                <c:formatCode>General</c:formatCode>
                <c:ptCount val="3"/>
                <c:pt idx="0">
                  <c:v>14.5</c:v>
                </c:pt>
                <c:pt idx="1">
                  <c:v>10</c:v>
                </c:pt>
                <c:pt idx="2">
                  <c:v>19.5</c:v>
                </c:pt>
              </c:numCache>
            </c:numRef>
          </c:val>
        </c:ser>
        <c:dLbls>
          <c:showLegendKey val="0"/>
          <c:showVal val="0"/>
          <c:showCatName val="0"/>
          <c:showSerName val="0"/>
          <c:showPercent val="0"/>
          <c:showBubbleSize val="0"/>
        </c:dLbls>
        <c:gapWidth val="150"/>
        <c:axId val="291845008"/>
        <c:axId val="291848536"/>
      </c:barChart>
      <c:catAx>
        <c:axId val="291845008"/>
        <c:scaling>
          <c:orientation val="minMax"/>
        </c:scaling>
        <c:delete val="1"/>
        <c:axPos val="b"/>
        <c:numFmt formatCode="General" sourceLinked="0"/>
        <c:majorTickMark val="none"/>
        <c:minorTickMark val="none"/>
        <c:tickLblPos val="none"/>
        <c:crossAx val="291848536"/>
        <c:crosses val="autoZero"/>
        <c:auto val="1"/>
        <c:lblAlgn val="ctr"/>
        <c:lblOffset val="100"/>
        <c:noMultiLvlLbl val="0"/>
      </c:catAx>
      <c:valAx>
        <c:axId val="291848536"/>
        <c:scaling>
          <c:orientation val="minMax"/>
        </c:scaling>
        <c:delete val="0"/>
        <c:axPos val="l"/>
        <c:majorGridlines/>
        <c:numFmt formatCode="General" sourceLinked="1"/>
        <c:majorTickMark val="none"/>
        <c:minorTickMark val="none"/>
        <c:tickLblPos val="nextTo"/>
        <c:crossAx val="29184500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F18E31D-17C9-430F-948E-1F8977671993}" type="datetimeFigureOut">
              <a:rPr lang="en-US"/>
              <a:pPr>
                <a:defRPr/>
              </a:pPr>
              <a:t>10/22/2015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E5B7AC-BFFE-4A7B-9D20-AA2B115118B3}" type="slidenum">
              <a:rPr lang="en-US"/>
              <a:pPr>
                <a:defRPr/>
              </a:pPr>
              <a:t>‹#›</a:t>
            </a:fld>
            <a:endParaRPr lang="en-US"/>
          </a:p>
        </p:txBody>
      </p:sp>
    </p:spTree>
    <p:extLst>
      <p:ext uri="{BB962C8B-B14F-4D97-AF65-F5344CB8AC3E}">
        <p14:creationId xmlns:p14="http://schemas.microsoft.com/office/powerpoint/2010/main" val="8976670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solidFill>
            <a:srgbClr val="FFFFFF"/>
          </a:solidFill>
          <a:ln/>
        </p:spPr>
      </p:sp>
      <p:sp>
        <p:nvSpPr>
          <p:cNvPr id="55299" name="Rectangle 2"/>
          <p:cNvSpPr>
            <a:spLocks noGrp="1" noChangeArrowheads="1"/>
          </p:cNvSpPr>
          <p:nvPr>
            <p:ph type="body" idx="1"/>
          </p:nvPr>
        </p:nvSpPr>
        <p:spPr>
          <a:noFill/>
          <a:ln/>
        </p:spPr>
        <p:txBody>
          <a:bodyPr/>
          <a:lstStyle/>
          <a:p>
            <a:pPr eaLnBrk="1" hangingPunct="1"/>
            <a:r>
              <a:rPr lang="en-US" sz="1400" smtClean="0">
                <a:latin typeface="Helvetica" pitchFamily="-1" charset="0"/>
                <a:cs typeface="Helvetica" pitchFamily="-1" charset="0"/>
                <a:sym typeface="Helvetica" pitchFamily="-1" charset="0"/>
              </a:rPr>
              <a:t>Environmental psychologists refer to conventional programs as “information intensive”.  These information intensive programs rely solely on the distribution of information through radio, television, the internet, or newsprint as their way of promoting changes in behaviour.  </a:t>
            </a:r>
          </a:p>
        </p:txBody>
      </p:sp>
    </p:spTree>
    <p:extLst>
      <p:ext uri="{BB962C8B-B14F-4D97-AF65-F5344CB8AC3E}">
        <p14:creationId xmlns:p14="http://schemas.microsoft.com/office/powerpoint/2010/main" val="127041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solidFill>
            <a:srgbClr val="FFFFFF"/>
          </a:solidFill>
          <a:ln/>
        </p:spPr>
      </p:sp>
      <p:sp>
        <p:nvSpPr>
          <p:cNvPr id="71683" name="Rectangle 2"/>
          <p:cNvSpPr>
            <a:spLocks noGrp="1" noChangeArrowheads="1"/>
          </p:cNvSpPr>
          <p:nvPr>
            <p:ph type="body" idx="1"/>
          </p:nvPr>
        </p:nvSpPr>
        <p:spPr>
          <a:noFill/>
          <a:ln/>
        </p:spPr>
        <p:txBody>
          <a:bodyPr/>
          <a:lstStyle/>
          <a:p>
            <a:pPr eaLnBrk="1" hangingPunct="1"/>
            <a:r>
              <a:rPr lang="en-US" smtClean="0">
                <a:latin typeface="Helvetica" pitchFamily="-1" charset="0"/>
                <a:cs typeface="Helvetica" pitchFamily="-1" charset="0"/>
                <a:sym typeface="Helvetica" pitchFamily="-1" charset="0"/>
              </a:rPr>
              <a:t>See page 42 of FSB</a:t>
            </a:r>
          </a:p>
        </p:txBody>
      </p:sp>
    </p:spTree>
    <p:extLst>
      <p:ext uri="{BB962C8B-B14F-4D97-AF65-F5344CB8AC3E}">
        <p14:creationId xmlns:p14="http://schemas.microsoft.com/office/powerpoint/2010/main" val="362356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Avoiding incentive</a:t>
            </a:r>
            <a:r>
              <a:rPr lang="en-US" baseline="0" dirty="0" smtClean="0"/>
              <a:t> – basically not follow through with what they need to do to get the incentive.  </a:t>
            </a:r>
            <a:endParaRPr lang="en-US" dirty="0"/>
          </a:p>
        </p:txBody>
      </p:sp>
      <p:sp>
        <p:nvSpPr>
          <p:cNvPr id="4" name="Slide Number Placeholder 3"/>
          <p:cNvSpPr>
            <a:spLocks noGrp="1"/>
          </p:cNvSpPr>
          <p:nvPr>
            <p:ph type="sldNum" sz="quarter" idx="10"/>
          </p:nvPr>
        </p:nvSpPr>
        <p:spPr/>
        <p:txBody>
          <a:bodyPr/>
          <a:lstStyle/>
          <a:p>
            <a:pPr>
              <a:defRPr/>
            </a:pPr>
            <a:fld id="{0FE5B7AC-BFFE-4A7B-9D20-AA2B115118B3}" type="slidenum">
              <a:rPr lang="en-US" smtClean="0"/>
              <a:pPr>
                <a:defRPr/>
              </a:pPr>
              <a:t>26</a:t>
            </a:fld>
            <a:endParaRPr lang="en-US"/>
          </a:p>
        </p:txBody>
      </p:sp>
    </p:spTree>
    <p:extLst>
      <p:ext uri="{BB962C8B-B14F-4D97-AF65-F5344CB8AC3E}">
        <p14:creationId xmlns:p14="http://schemas.microsoft.com/office/powerpoint/2010/main" val="2394003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Rot="1" noChangeAspect="1" noChangeArrowheads="1" noTextEdit="1"/>
          </p:cNvSpPr>
          <p:nvPr>
            <p:ph type="sldImg"/>
          </p:nvPr>
        </p:nvSpPr>
        <p:spPr>
          <a:solidFill>
            <a:srgbClr val="FFFFFF"/>
          </a:solidFill>
          <a:ln/>
        </p:spPr>
      </p:sp>
      <p:sp>
        <p:nvSpPr>
          <p:cNvPr id="76803" name="Rectangle 2"/>
          <p:cNvSpPr>
            <a:spLocks noGrp="1" noChangeArrowheads="1"/>
          </p:cNvSpPr>
          <p:nvPr>
            <p:ph type="body" idx="1"/>
          </p:nvPr>
        </p:nvSpPr>
        <p:spPr>
          <a:noFill/>
          <a:ln/>
        </p:spPr>
        <p:txBody>
          <a:bodyPr/>
          <a:lstStyle/>
          <a:p>
            <a:pPr eaLnBrk="1" hangingPunct="1"/>
            <a:r>
              <a:rPr lang="en-US" smtClean="0">
                <a:latin typeface="Helvetica" pitchFamily="-1" charset="0"/>
                <a:cs typeface="Helvetica" pitchFamily="-1" charset="0"/>
                <a:sym typeface="Helvetica" pitchFamily="-1" charset="0"/>
              </a:rPr>
              <a:t>See pages 50-51 of FSB</a:t>
            </a:r>
          </a:p>
        </p:txBody>
      </p:sp>
    </p:spTree>
    <p:extLst>
      <p:ext uri="{BB962C8B-B14F-4D97-AF65-F5344CB8AC3E}">
        <p14:creationId xmlns:p14="http://schemas.microsoft.com/office/powerpoint/2010/main" val="2562566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tried to include ‘questionable</a:t>
            </a:r>
            <a:r>
              <a:rPr lang="en-US" baseline="0" dirty="0" smtClean="0"/>
              <a:t> items’</a:t>
            </a:r>
            <a:endParaRPr lang="en-US" dirty="0"/>
          </a:p>
        </p:txBody>
      </p:sp>
      <p:sp>
        <p:nvSpPr>
          <p:cNvPr id="4" name="Slide Number Placeholder 3"/>
          <p:cNvSpPr>
            <a:spLocks noGrp="1"/>
          </p:cNvSpPr>
          <p:nvPr>
            <p:ph type="sldNum" sz="quarter" idx="10"/>
          </p:nvPr>
        </p:nvSpPr>
        <p:spPr/>
        <p:txBody>
          <a:bodyPr/>
          <a:lstStyle/>
          <a:p>
            <a:pPr>
              <a:defRPr/>
            </a:pPr>
            <a:fld id="{0FE5B7AC-BFFE-4A7B-9D20-AA2B115118B3}" type="slidenum">
              <a:rPr lang="en-US" smtClean="0"/>
              <a:pPr>
                <a:defRPr/>
              </a:pPr>
              <a:t>45</a:t>
            </a:fld>
            <a:endParaRPr lang="en-US"/>
          </a:p>
        </p:txBody>
      </p:sp>
    </p:spTree>
    <p:extLst>
      <p:ext uri="{BB962C8B-B14F-4D97-AF65-F5344CB8AC3E}">
        <p14:creationId xmlns:p14="http://schemas.microsoft.com/office/powerpoint/2010/main" val="175731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tried to include questionable items</a:t>
            </a:r>
            <a:endParaRPr lang="en-US" dirty="0"/>
          </a:p>
        </p:txBody>
      </p:sp>
      <p:sp>
        <p:nvSpPr>
          <p:cNvPr id="4" name="Slide Number Placeholder 3"/>
          <p:cNvSpPr>
            <a:spLocks noGrp="1"/>
          </p:cNvSpPr>
          <p:nvPr>
            <p:ph type="sldNum" sz="quarter" idx="10"/>
          </p:nvPr>
        </p:nvSpPr>
        <p:spPr/>
        <p:txBody>
          <a:bodyPr/>
          <a:lstStyle/>
          <a:p>
            <a:pPr>
              <a:defRPr/>
            </a:pPr>
            <a:fld id="{0FE5B7AC-BFFE-4A7B-9D20-AA2B115118B3}" type="slidenum">
              <a:rPr lang="en-US" smtClean="0"/>
              <a:pPr>
                <a:defRPr/>
              </a:pPr>
              <a:t>46</a:t>
            </a:fld>
            <a:endParaRPr lang="en-US"/>
          </a:p>
        </p:txBody>
      </p:sp>
    </p:spTree>
    <p:extLst>
      <p:ext uri="{BB962C8B-B14F-4D97-AF65-F5344CB8AC3E}">
        <p14:creationId xmlns:p14="http://schemas.microsoft.com/office/powerpoint/2010/main" val="186996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25BC16-7311-46E9-8228-390B81501668}" type="slidenum">
              <a:rPr lang="en-US"/>
              <a:pPr fontAlgn="base">
                <a:spcBef>
                  <a:spcPct val="0"/>
                </a:spcBef>
                <a:spcAft>
                  <a:spcPct val="0"/>
                </a:spcAft>
              </a:pPr>
              <a:t>54</a:t>
            </a:fld>
            <a:endParaRPr lang="en-US"/>
          </a:p>
        </p:txBody>
      </p:sp>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Char char="•"/>
            </a:pPr>
            <a:endParaRPr lang="en-US" smtClean="0">
              <a:solidFill>
                <a:srgbClr val="111115"/>
              </a:solidFill>
              <a:latin typeface="Helvetica" pitchFamily="34" charset="0"/>
              <a:sym typeface="Arial" charset="0"/>
            </a:endParaRPr>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20F82E9-BF60-4C4F-AF17-4320376E0C10}" type="slidenum">
              <a:rPr lang="en-US" sz="1200">
                <a:latin typeface="Calibri" pitchFamily="34" charset="0"/>
              </a:rPr>
              <a:pPr algn="r"/>
              <a:t>54</a:t>
            </a:fld>
            <a:endParaRPr lang="en-US" sz="1200">
              <a:latin typeface="Calibri" pitchFamily="34" charset="0"/>
            </a:endParaRPr>
          </a:p>
        </p:txBody>
      </p:sp>
    </p:spTree>
    <p:extLst>
      <p:ext uri="{BB962C8B-B14F-4D97-AF65-F5344CB8AC3E}">
        <p14:creationId xmlns:p14="http://schemas.microsoft.com/office/powerpoint/2010/main" val="213384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solidFill>
            <a:srgbClr val="FFFFFF"/>
          </a:solidFill>
          <a:ln/>
        </p:spPr>
      </p:sp>
      <p:sp>
        <p:nvSpPr>
          <p:cNvPr id="56323" name="Rectangle 2"/>
          <p:cNvSpPr>
            <a:spLocks noGrp="1" noChangeArrowheads="1"/>
          </p:cNvSpPr>
          <p:nvPr>
            <p:ph type="body" idx="1"/>
          </p:nvPr>
        </p:nvSpPr>
        <p:spPr>
          <a:noFill/>
          <a:ln/>
        </p:spPr>
        <p:txBody>
          <a:bodyPr/>
          <a:lstStyle/>
          <a:p>
            <a:pPr eaLnBrk="1" hangingPunct="1"/>
            <a:r>
              <a:rPr lang="en-US" sz="1400" smtClean="0">
                <a:latin typeface="Helvetica" pitchFamily="-1" charset="0"/>
                <a:cs typeface="Helvetica" pitchFamily="-1" charset="0"/>
                <a:sym typeface="Helvetica" pitchFamily="-1" charset="0"/>
              </a:rPr>
              <a:t>Information intensive programs tend to be based on one of two models of behaviour change:  The attitude-behaviour change approach or the economic self-interest approach.</a:t>
            </a:r>
          </a:p>
        </p:txBody>
      </p:sp>
    </p:spTree>
    <p:extLst>
      <p:ext uri="{BB962C8B-B14F-4D97-AF65-F5344CB8AC3E}">
        <p14:creationId xmlns:p14="http://schemas.microsoft.com/office/powerpoint/2010/main" val="347105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solidFill>
            <a:srgbClr val="FFFFFF"/>
          </a:solidFill>
          <a:ln/>
        </p:spPr>
      </p:sp>
      <p:sp>
        <p:nvSpPr>
          <p:cNvPr id="58371" name="Rectangle 2"/>
          <p:cNvSpPr>
            <a:spLocks noGrp="1" noChangeArrowheads="1"/>
          </p:cNvSpPr>
          <p:nvPr>
            <p:ph type="body" idx="1"/>
          </p:nvPr>
        </p:nvSpPr>
        <p:spPr>
          <a:noFill/>
          <a:ln/>
        </p:spPr>
        <p:txBody>
          <a:bodyPr>
            <a:normAutofit fontScale="85000" lnSpcReduction="20000"/>
          </a:bodyPr>
          <a:lstStyle/>
          <a:p>
            <a:pPr eaLnBrk="1" hangingPunct="1"/>
            <a:r>
              <a:rPr lang="en-US" sz="1400" dirty="0" smtClean="0">
                <a:latin typeface="Helvetica" pitchFamily="-1" charset="0"/>
                <a:cs typeface="Helvetica" pitchFamily="-1" charset="0"/>
                <a:sym typeface="Helvetica" pitchFamily="-1" charset="0"/>
              </a:rPr>
              <a:t>This is a great case study for showing the inadequacies of information-intensive programs that are based upon the attitude-</a:t>
            </a:r>
            <a:r>
              <a:rPr lang="en-US" sz="1400" dirty="0" err="1" smtClean="0">
                <a:latin typeface="Helvetica" pitchFamily="-1" charset="0"/>
                <a:cs typeface="Helvetica" pitchFamily="-1" charset="0"/>
                <a:sym typeface="Helvetica" pitchFamily="-1" charset="0"/>
              </a:rPr>
              <a:t>behaviour</a:t>
            </a:r>
            <a:r>
              <a:rPr lang="en-US" sz="1400" dirty="0" smtClean="0">
                <a:latin typeface="Helvetica" pitchFamily="-1" charset="0"/>
                <a:cs typeface="Helvetica" pitchFamily="-1" charset="0"/>
                <a:sym typeface="Helvetica" pitchFamily="-1" charset="0"/>
              </a:rPr>
              <a:t> change model.  Scott Geller organized a three-hour energy-efficiency workshop in which the attendees responded to an advertisement in the local newspaper.  Stress that the workshop was three hours in length, which is far longer than we normally get to spend with our target audience, and that they were highly motivated to make their homes energy efficient. Note that Geller measured their energy efficiency attitudes and knowledge before the workshop and afterward. The attendees attitudes and knowledge had shifted substantially as a result of participating in the workshop.  As a consequence, the attitude-</a:t>
            </a:r>
            <a:r>
              <a:rPr lang="en-US" sz="1400" dirty="0" err="1" smtClean="0">
                <a:latin typeface="Helvetica" pitchFamily="-1" charset="0"/>
                <a:cs typeface="Helvetica" pitchFamily="-1" charset="0"/>
                <a:sym typeface="Helvetica" pitchFamily="-1" charset="0"/>
              </a:rPr>
              <a:t>behaviour</a:t>
            </a:r>
            <a:r>
              <a:rPr lang="en-US" sz="1400" dirty="0" smtClean="0">
                <a:latin typeface="Helvetica" pitchFamily="-1" charset="0"/>
                <a:cs typeface="Helvetica" pitchFamily="-1" charset="0"/>
                <a:sym typeface="Helvetica" pitchFamily="-1" charset="0"/>
              </a:rPr>
              <a:t> change model would predict that their </a:t>
            </a:r>
            <a:r>
              <a:rPr lang="en-US" sz="1400" dirty="0" err="1" smtClean="0">
                <a:latin typeface="Helvetica" pitchFamily="-1" charset="0"/>
                <a:cs typeface="Helvetica" pitchFamily="-1" charset="0"/>
                <a:sym typeface="Helvetica" pitchFamily="-1" charset="0"/>
              </a:rPr>
              <a:t>behaviour</a:t>
            </a:r>
            <a:r>
              <a:rPr lang="en-US" sz="1400" dirty="0" smtClean="0">
                <a:latin typeface="Helvetica" pitchFamily="-1" charset="0"/>
                <a:cs typeface="Helvetica" pitchFamily="-1" charset="0"/>
                <a:sym typeface="Helvetica" pitchFamily="-1" charset="0"/>
              </a:rPr>
              <a:t> should as well (make sure that you stress this point as it is the principal point that you are making with this slide).  However, when an evaluation was done, only one person had lowered their temperature on their hot water heater, two had put blankets around their hot water heaters (but they had done this before the workshop!), and eight  had installed low flow showerheads. I usually stress that number of households who had installed low-flow showerheads is more impressive as it is nearly 25% of participants.  I wait till this point has been digested and then let the audience know that everyone was given low-flow showerheads, but only eight installed them. </a:t>
            </a:r>
          </a:p>
          <a:p>
            <a:pPr eaLnBrk="1" hangingPunct="1"/>
            <a:endParaRPr lang="en-US" sz="1400" dirty="0" smtClean="0">
              <a:latin typeface="Helvetica" pitchFamily="-1" charset="0"/>
              <a:cs typeface="Helvetica" pitchFamily="-1" charset="0"/>
              <a:sym typeface="Helvetica" pitchFamily="-1" charset="0"/>
            </a:endParaRPr>
          </a:p>
          <a:p>
            <a:pPr eaLnBrk="1" hangingPunct="1"/>
            <a:r>
              <a:rPr lang="en-US" sz="1400" dirty="0" smtClean="0">
                <a:latin typeface="Helvetica" pitchFamily="-1" charset="0"/>
                <a:cs typeface="Helvetica" pitchFamily="-1" charset="0"/>
                <a:sym typeface="Helvetica" pitchFamily="-1" charset="0"/>
              </a:rPr>
              <a:t> I would encourage you to build this slide bullet by bullet so that your audience does not see the results until you are ready to show them to them. I would also encourage you to stress that this study sets the “outside boundary” conditions of what we could most hope for -- that is, you are able to spend three hours with the target audience and they are highly motivated. </a:t>
            </a:r>
          </a:p>
        </p:txBody>
      </p:sp>
    </p:spTree>
    <p:extLst>
      <p:ext uri="{BB962C8B-B14F-4D97-AF65-F5344CB8AC3E}">
        <p14:creationId xmlns:p14="http://schemas.microsoft.com/office/powerpoint/2010/main" val="318203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11F5-7E66-4825-BD52-EB3F08FAF649}" type="slidenum">
              <a:rPr lang="en-US" smtClean="0"/>
              <a:t>9</a:t>
            </a:fld>
            <a:endParaRPr lang="en-US" dirty="0"/>
          </a:p>
        </p:txBody>
      </p:sp>
    </p:spTree>
    <p:extLst>
      <p:ext uri="{BB962C8B-B14F-4D97-AF65-F5344CB8AC3E}">
        <p14:creationId xmlns:p14="http://schemas.microsoft.com/office/powerpoint/2010/main" val="315437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divisible behavior</a:t>
            </a:r>
            <a:r>
              <a:rPr lang="en-US" baseline="0" dirty="0" smtClean="0"/>
              <a:t> – reduce waste.  Need to divide it further…recycle, compost, use reusable items</a:t>
            </a:r>
            <a:endParaRPr lang="en-US" dirty="0"/>
          </a:p>
        </p:txBody>
      </p:sp>
      <p:sp>
        <p:nvSpPr>
          <p:cNvPr id="4" name="Slide Number Placeholder 3"/>
          <p:cNvSpPr>
            <a:spLocks noGrp="1"/>
          </p:cNvSpPr>
          <p:nvPr>
            <p:ph type="sldNum" sz="quarter" idx="10"/>
          </p:nvPr>
        </p:nvSpPr>
        <p:spPr/>
        <p:txBody>
          <a:bodyPr/>
          <a:lstStyle/>
          <a:p>
            <a:pPr>
              <a:defRPr/>
            </a:pPr>
            <a:fld id="{0FE5B7AC-BFFE-4A7B-9D20-AA2B115118B3}" type="slidenum">
              <a:rPr lang="en-US" smtClean="0"/>
              <a:pPr>
                <a:defRPr/>
              </a:pPr>
              <a:t>10</a:t>
            </a:fld>
            <a:endParaRPr lang="en-US"/>
          </a:p>
        </p:txBody>
      </p:sp>
    </p:spTree>
    <p:extLst>
      <p:ext uri="{BB962C8B-B14F-4D97-AF65-F5344CB8AC3E}">
        <p14:creationId xmlns:p14="http://schemas.microsoft.com/office/powerpoint/2010/main" val="1275935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solidFill>
            <a:srgbClr val="FFFFFF"/>
          </a:solidFill>
          <a:ln/>
        </p:spPr>
      </p:sp>
      <p:sp>
        <p:nvSpPr>
          <p:cNvPr id="68611" name="Rectangle 2"/>
          <p:cNvSpPr>
            <a:spLocks noGrp="1" noChangeArrowheads="1"/>
          </p:cNvSpPr>
          <p:nvPr>
            <p:ph type="body" idx="1"/>
          </p:nvPr>
        </p:nvSpPr>
        <p:spPr>
          <a:noFill/>
          <a:ln/>
        </p:spPr>
        <p:txBody>
          <a:bodyPr/>
          <a:lstStyle/>
          <a:p>
            <a:pPr eaLnBrk="1" hangingPunct="1"/>
            <a:r>
              <a:rPr lang="en-US" dirty="0" smtClean="0">
                <a:latin typeface="Helvetica" pitchFamily="-1" charset="0"/>
                <a:cs typeface="Helvetica" pitchFamily="-1" charset="0"/>
                <a:sym typeface="Helvetica" pitchFamily="-1" charset="0"/>
              </a:rPr>
              <a:t>This table makes use of estimations of household reductions in CO2 emissions that are associated with homes in Queensland, Australia engaging in the five behaviors (GHG is being measured in kilograms per household per year).   The probability figures come from a random sample of Queensland homes that were surveyed regarding the likelihood of engaging in these and other </a:t>
            </a:r>
            <a:r>
              <a:rPr lang="en-US" dirty="0" err="1" smtClean="0">
                <a:latin typeface="Helvetica" pitchFamily="-1" charset="0"/>
                <a:cs typeface="Helvetica" pitchFamily="-1" charset="0"/>
                <a:sym typeface="Helvetica" pitchFamily="-1" charset="0"/>
              </a:rPr>
              <a:t>behaviours</a:t>
            </a:r>
            <a:r>
              <a:rPr lang="en-US" dirty="0" smtClean="0">
                <a:latin typeface="Helvetica" pitchFamily="-1" charset="0"/>
                <a:cs typeface="Helvetica" pitchFamily="-1" charset="0"/>
                <a:sym typeface="Helvetica" pitchFamily="-1" charset="0"/>
              </a:rPr>
              <a:t>.  The penetration values are largely made up.  </a:t>
            </a:r>
          </a:p>
          <a:p>
            <a:pPr eaLnBrk="1" hangingPunct="1"/>
            <a:endParaRPr lang="en-US" dirty="0" smtClean="0">
              <a:latin typeface="Helvetica" pitchFamily="-1" charset="0"/>
              <a:cs typeface="Helvetica" pitchFamily="-1" charset="0"/>
              <a:sym typeface="Helvetica" pitchFamily="-1" charset="0"/>
            </a:endParaRPr>
          </a:p>
          <a:p>
            <a:pPr eaLnBrk="1" hangingPunct="1"/>
            <a:endParaRPr lang="en-US" dirty="0" smtClean="0">
              <a:latin typeface="Helvetica" pitchFamily="-1" charset="0"/>
              <a:cs typeface="Helvetica" pitchFamily="-1" charset="0"/>
              <a:sym typeface="Helvetica" pitchFamily="-1" charset="0"/>
            </a:endParaRPr>
          </a:p>
          <a:p>
            <a:pPr eaLnBrk="1" hangingPunct="1"/>
            <a:endParaRPr lang="en-US" dirty="0" smtClean="0">
              <a:latin typeface="Helvetica" pitchFamily="-1" charset="0"/>
              <a:cs typeface="Helvetica" pitchFamily="-1" charset="0"/>
              <a:sym typeface="Helvetica" pitchFamily="-1" charset="0"/>
            </a:endParaRPr>
          </a:p>
          <a:p>
            <a:pPr eaLnBrk="1" hangingPunct="1"/>
            <a:r>
              <a:rPr lang="en-US" dirty="0" smtClean="0">
                <a:latin typeface="Helvetica" pitchFamily="-1" charset="0"/>
                <a:cs typeface="Helvetica" pitchFamily="-1" charset="0"/>
                <a:sym typeface="Helvetica" pitchFamily="-1" charset="0"/>
              </a:rPr>
              <a:t>Institute for Sustainable Futures (ISF): University of Technology: Sydney (2008)</a:t>
            </a:r>
          </a:p>
          <a:p>
            <a:pPr eaLnBrk="1" hangingPunct="1"/>
            <a:r>
              <a:rPr lang="en-US" dirty="0" smtClean="0">
                <a:latin typeface="Helvetica" pitchFamily="-1" charset="0"/>
                <a:cs typeface="Helvetica" pitchFamily="-1" charset="0"/>
                <a:sym typeface="Helvetica" pitchFamily="-1" charset="0"/>
              </a:rPr>
              <a:t>Paper: </a:t>
            </a:r>
            <a:r>
              <a:rPr lang="en-US" dirty="0" err="1" smtClean="0">
                <a:latin typeface="Helvetica" pitchFamily="-1" charset="0"/>
                <a:cs typeface="Helvetica" pitchFamily="-1" charset="0"/>
                <a:sym typeface="Helvetica" pitchFamily="-1" charset="0"/>
              </a:rPr>
              <a:t>ClimateSmart</a:t>
            </a:r>
            <a:r>
              <a:rPr lang="en-US" dirty="0" smtClean="0">
                <a:latin typeface="Helvetica" pitchFamily="-1" charset="0"/>
                <a:cs typeface="Helvetica" pitchFamily="-1" charset="0"/>
                <a:sym typeface="Helvetica" pitchFamily="-1" charset="0"/>
              </a:rPr>
              <a:t> Home Energy Analysis</a:t>
            </a:r>
          </a:p>
        </p:txBody>
      </p:sp>
    </p:spTree>
    <p:extLst>
      <p:ext uri="{BB962C8B-B14F-4D97-AF65-F5344CB8AC3E}">
        <p14:creationId xmlns:p14="http://schemas.microsoft.com/office/powerpoint/2010/main" val="137838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11F5-7E66-4825-BD52-EB3F08FAF649}" type="slidenum">
              <a:rPr lang="en-US" smtClean="0"/>
              <a:t>12</a:t>
            </a:fld>
            <a:endParaRPr lang="en-US" dirty="0"/>
          </a:p>
        </p:txBody>
      </p:sp>
    </p:spTree>
    <p:extLst>
      <p:ext uri="{BB962C8B-B14F-4D97-AF65-F5344CB8AC3E}">
        <p14:creationId xmlns:p14="http://schemas.microsoft.com/office/powerpoint/2010/main" val="405804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call it a questionnaire!</a:t>
            </a:r>
            <a:endParaRPr lang="en-US" dirty="0"/>
          </a:p>
        </p:txBody>
      </p:sp>
      <p:sp>
        <p:nvSpPr>
          <p:cNvPr id="4" name="Slide Number Placeholder 3"/>
          <p:cNvSpPr>
            <a:spLocks noGrp="1"/>
          </p:cNvSpPr>
          <p:nvPr>
            <p:ph type="sldNum" sz="quarter" idx="10"/>
          </p:nvPr>
        </p:nvSpPr>
        <p:spPr/>
        <p:txBody>
          <a:bodyPr/>
          <a:lstStyle/>
          <a:p>
            <a:pPr>
              <a:defRPr/>
            </a:pPr>
            <a:fld id="{0FE5B7AC-BFFE-4A7B-9D20-AA2B115118B3}" type="slidenum">
              <a:rPr lang="en-US" smtClean="0"/>
              <a:pPr>
                <a:defRPr/>
              </a:pPr>
              <a:t>13</a:t>
            </a:fld>
            <a:endParaRPr lang="en-US"/>
          </a:p>
        </p:txBody>
      </p:sp>
    </p:spTree>
    <p:extLst>
      <p:ext uri="{BB962C8B-B14F-4D97-AF65-F5344CB8AC3E}">
        <p14:creationId xmlns:p14="http://schemas.microsoft.com/office/powerpoint/2010/main" val="179444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1811F5-7E66-4825-BD52-EB3F08FAF649}" type="slidenum">
              <a:rPr lang="en-US" smtClean="0"/>
              <a:t>14</a:t>
            </a:fld>
            <a:endParaRPr lang="en-US" dirty="0"/>
          </a:p>
        </p:txBody>
      </p:sp>
    </p:spTree>
    <p:extLst>
      <p:ext uri="{BB962C8B-B14F-4D97-AF65-F5344CB8AC3E}">
        <p14:creationId xmlns:p14="http://schemas.microsoft.com/office/powerpoint/2010/main" val="133233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fld id="{A117C278-2E19-41F3-88C6-2D7FB770EEBE}" type="datetimeFigureOut">
              <a:rPr lang="en-US" smtClean="0"/>
              <a:pPr>
                <a:defRPr/>
              </a:pPr>
              <a:t>10/22/2015</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a:lstStyle/>
          <a:p>
            <a:pPr>
              <a:defRPr/>
            </a:pPr>
            <a:fld id="{940FFD7B-B662-48B2-9192-CA7D8AEFB3F4}"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45522E4-7FAA-48D1-9E46-C9A3FD049BD5}" type="datetimeFigureOut">
              <a:rPr lang="en-US" smtClean="0"/>
              <a:pPr>
                <a:defRPr/>
              </a:pPr>
              <a:t>10/22/2015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75EA52E-F4CB-4960-A9A0-BA8F3D42C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513F5D9-7BF9-4D15-A209-BF4357862963}" type="datetimeFigureOut">
              <a:rPr lang="en-US" smtClean="0"/>
              <a:pPr>
                <a:defRPr/>
              </a:pPr>
              <a:t>10/22/2015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0A26B-55F1-40A3-BD8B-801C5D256A1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387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576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08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8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669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86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68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401C490-7CF5-449C-9E01-46C8A329C4E7}" type="datetimeFigureOut">
              <a:rPr lang="en-US" smtClean="0"/>
              <a:pPr>
                <a:defRPr/>
              </a:pPr>
              <a:t>10/22/2015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675659-9791-4B9C-9048-E17046CD3EEB}"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712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774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13697-4BBA-4A14-B83B-8CBB65EB0CAE}" type="datetimeFigureOut">
              <a:rPr lang="en-US" smtClean="0">
                <a:solidFill>
                  <a:prstClr val="black">
                    <a:tint val="75000"/>
                  </a:prstClr>
                </a:solidFill>
              </a:rPr>
              <a:pPr/>
              <a:t>10/22/2015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BB589D-A945-436C-98DA-54C274AC19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63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23B1667-2201-40A2-AABE-DBCA2C8EE72C}" type="datetimeFigureOut">
              <a:rPr lang="en-US" smtClean="0"/>
              <a:pPr>
                <a:defRPr/>
              </a:pPr>
              <a:t>10/22/2015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69867AF8-AA00-4700-B187-E15F0B8B6561}"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B49F121-5CD2-4C16-9231-5FC7777183D8}" type="datetimeFigureOut">
              <a:rPr lang="en-US" smtClean="0"/>
              <a:pPr>
                <a:defRPr/>
              </a:pPr>
              <a:t>10/22/2015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D08A40-A6ED-4EDD-88F5-73DB2DEC7E9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663AC83-1953-4E47-B52A-007C998A6CC5}" type="datetimeFigureOut">
              <a:rPr lang="en-US" smtClean="0"/>
              <a:pPr>
                <a:defRPr/>
              </a:pPr>
              <a:t>10/22/2015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E83C9A0-07B7-4B32-B131-6755B809FF3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887C3F2-F652-480F-800E-BF8A380762FC}" type="datetimeFigureOut">
              <a:rPr lang="en-US" smtClean="0"/>
              <a:pPr>
                <a:defRPr/>
              </a:pPr>
              <a:t>10/22/2015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D7070D3-CE02-4DFF-A550-9222EB2E540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C27912C-7C16-4922-86C7-49B9878E9504}" type="datetimeFigureOut">
              <a:rPr lang="en-US" smtClean="0"/>
              <a:pPr>
                <a:defRPr/>
              </a:pPr>
              <a:t>10/22/2015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BF5FC01-876A-428C-B0B7-466C1AE6D0E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219A8FB-DCC3-4009-8106-18850F20B254}" type="datetimeFigureOut">
              <a:rPr lang="en-US" smtClean="0"/>
              <a:pPr>
                <a:defRPr/>
              </a:pPr>
              <a:t>10/22/2015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4C5C833-2EC8-48FE-B565-4968E631610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EB6AB3B0-2D8A-4F82-AF2A-68BCBC3AF87C}" type="datetimeFigureOut">
              <a:rPr lang="en-US" smtClean="0"/>
              <a:pPr>
                <a:defRPr/>
              </a:pPr>
              <a:t>10/22/2015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CE4FB2-0810-42DA-BF9A-CF1A4BC3FA5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1B735D19-9806-44C8-A9FB-B6987C899A6B}" type="datetimeFigureOut">
              <a:rPr lang="en-US" smtClean="0"/>
              <a:pPr>
                <a:defRPr/>
              </a:pPr>
              <a:t>10/22/2015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C1E281E-0C37-44BD-8C4A-50349C0CC677}"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6E13697-4BBA-4A14-B83B-8CBB65EB0CAE}" type="datetimeFigureOut">
              <a:rPr lang="en-US" smtClean="0">
                <a:solidFill>
                  <a:prstClr val="black">
                    <a:tint val="75000"/>
                  </a:prstClr>
                </a:solidFill>
                <a:latin typeface="Calibri"/>
              </a:rPr>
              <a:pPr fontAlgn="auto">
                <a:spcBef>
                  <a:spcPts val="0"/>
                </a:spcBef>
                <a:spcAft>
                  <a:spcPts val="0"/>
                </a:spcAft>
              </a:pPr>
              <a:t>10/22/2015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CBB589D-A945-436C-98DA-54C274AC197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117540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ail.fdlrez.com/owa/redir.aspx?C=jSFdAR_BgUy3FJT1OOkxOI-fb_di5dFIzPEVNWg9ShRKa_Yq8QzfnRShO9-yuHsmPsbvX931384.&amp;URL=https://www.surveymonkey.com/results/SM-F8KPDL5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bsm.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toolsofchange.com/" TargetMode="External"/><Relationship Id="rId2" Type="http://schemas.openxmlformats.org/officeDocument/2006/relationships/hyperlink" Target="http://www.cbsm.com/" TargetMode="External"/><Relationship Id="rId1" Type="http://schemas.openxmlformats.org/officeDocument/2006/relationships/slideLayout" Target="../slideLayouts/slideLayout2.xml"/><Relationship Id="rId5" Type="http://schemas.openxmlformats.org/officeDocument/2006/relationships/hyperlink" Target="http://www.kab.org/" TargetMode="External"/><Relationship Id="rId4" Type="http://schemas.openxmlformats.org/officeDocument/2006/relationships/hyperlink" Target="http://www.aashe.org/files/resources/student-research/2009/Cole2007.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cbsm.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bsm.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Community Based Social Marketing</a:t>
            </a:r>
            <a:endParaRPr lang="en-US" dirty="0"/>
          </a:p>
        </p:txBody>
      </p:sp>
      <p:sp>
        <p:nvSpPr>
          <p:cNvPr id="14338" name="Subtitle 2"/>
          <p:cNvSpPr>
            <a:spLocks noGrp="1"/>
          </p:cNvSpPr>
          <p:nvPr>
            <p:ph type="subTitle" idx="1"/>
          </p:nvPr>
        </p:nvSpPr>
        <p:spPr/>
        <p:txBody>
          <a:bodyPr>
            <a:normAutofit/>
          </a:bodyPr>
          <a:lstStyle/>
          <a:p>
            <a:r>
              <a:rPr lang="en-US" dirty="0" smtClean="0"/>
              <a:t>Shannon Judd</a:t>
            </a:r>
          </a:p>
          <a:p>
            <a:r>
              <a:rPr lang="en-US" dirty="0" smtClean="0"/>
              <a:t>Greening Tribal Facilities Training</a:t>
            </a:r>
          </a:p>
          <a:p>
            <a:r>
              <a:rPr lang="en-US" dirty="0" smtClean="0"/>
              <a:t>Tulsa, OK  October 20-22,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1600200" y="312539"/>
            <a:ext cx="7293769" cy="1437680"/>
          </a:xfrm>
        </p:spPr>
        <p:txBody>
          <a:bodyPr lIns="64291" tIns="32146" rIns="64291" bIns="32146">
            <a:normAutofit/>
          </a:bodyPr>
          <a:lstStyle/>
          <a:p>
            <a:pPr eaLnBrk="1" hangingPunct="1"/>
            <a:r>
              <a:rPr lang="en-US" dirty="0" smtClean="0"/>
              <a:t>Step 1:  Selecting Behaviors and Audience</a:t>
            </a:r>
          </a:p>
        </p:txBody>
      </p:sp>
      <p:sp>
        <p:nvSpPr>
          <p:cNvPr id="34819" name="Rectangle 2"/>
          <p:cNvSpPr>
            <a:spLocks noGrp="1" noChangeArrowheads="1"/>
          </p:cNvSpPr>
          <p:nvPr>
            <p:ph idx="1"/>
          </p:nvPr>
        </p:nvSpPr>
        <p:spPr>
          <a:xfrm>
            <a:off x="762000" y="1981200"/>
            <a:ext cx="7369969" cy="4446984"/>
          </a:xfrm>
        </p:spPr>
        <p:txBody>
          <a:bodyPr/>
          <a:lstStyle/>
          <a:p>
            <a:pPr marL="137160" indent="0" eaLnBrk="1" hangingPunct="1">
              <a:buNone/>
            </a:pPr>
            <a:r>
              <a:rPr lang="en-US" dirty="0" smtClean="0"/>
              <a:t>Audience:</a:t>
            </a:r>
          </a:p>
          <a:p>
            <a:r>
              <a:rPr lang="en-US" dirty="0" smtClean="0"/>
              <a:t>Is there a particular group in the population that should be targeted?</a:t>
            </a:r>
          </a:p>
          <a:p>
            <a:pPr marL="137160" indent="0" eaLnBrk="1" hangingPunct="1">
              <a:buNone/>
            </a:pPr>
            <a:r>
              <a:rPr lang="en-US" dirty="0" smtClean="0"/>
              <a:t>Behaviors:</a:t>
            </a:r>
            <a:endParaRPr lang="en-US" dirty="0"/>
          </a:p>
          <a:p>
            <a:pPr eaLnBrk="1" hangingPunct="1"/>
            <a:r>
              <a:rPr lang="en-US" dirty="0" smtClean="0"/>
              <a:t>Non-Divisible~ They can’t be divided into further behaviors.</a:t>
            </a:r>
          </a:p>
          <a:p>
            <a:pPr eaLnBrk="1" hangingPunct="1"/>
            <a:r>
              <a:rPr lang="en-US" dirty="0" smtClean="0"/>
              <a:t>End-State~ Behavior selected should reflect the specific thing you are trying to get them to do.  </a:t>
            </a: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Group 1"/>
          <p:cNvGraphicFramePr>
            <a:graphicFrameLocks noGrp="1"/>
          </p:cNvGraphicFramePr>
          <p:nvPr/>
        </p:nvGraphicFramePr>
        <p:xfrm>
          <a:off x="16744" y="35719"/>
          <a:ext cx="9109398" cy="6784332"/>
        </p:xfrm>
        <a:graphic>
          <a:graphicData uri="http://schemas.openxmlformats.org/drawingml/2006/table">
            <a:tbl>
              <a:tblPr/>
              <a:tblGrid>
                <a:gridCol w="855018"/>
                <a:gridCol w="2201168"/>
                <a:gridCol w="1499071"/>
                <a:gridCol w="1518047"/>
                <a:gridCol w="1736824"/>
                <a:gridCol w="1299270"/>
              </a:tblGrid>
              <a:tr h="1130722">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rPr>
                        <a:t>Rank</a:t>
                      </a:r>
                    </a:p>
                  </a:txBody>
                  <a:tcPr marL="26789" marR="26789" marT="26789" marB="26789" anchor="ctr" horzOverflow="overflow">
                    <a:lnL w="1016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016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Behaviour</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016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GHG</a:t>
                      </a:r>
                    </a:p>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(kg/ph/y)</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016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Probability</a:t>
                      </a:r>
                    </a:p>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(0 - 4)</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016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 pos="1066800" algn="l"/>
                        </a:tabLst>
                      </a:pPr>
                      <a:r>
                        <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rPr>
                        <a:t>Penetration</a:t>
                      </a:r>
                    </a:p>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 pos="1066800" algn="l"/>
                        </a:tabLst>
                      </a:pPr>
                      <a:r>
                        <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rPr>
                        <a:t>(0 -100%)</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1016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999999"/>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Weight</a:t>
                      </a:r>
                    </a:p>
                  </a:txBody>
                  <a:tcPr marL="26789" marR="26789" marT="26789" marB="26789" anchor="ctr" horzOverflow="overflow">
                    <a:lnL w="25400" cap="flat" cmpd="sng" algn="ctr">
                      <a:solidFill>
                        <a:srgbClr val="FFFFFF"/>
                      </a:solidFill>
                      <a:prstDash val="solid"/>
                      <a:round/>
                      <a:headEnd type="none" w="med" len="med"/>
                      <a:tailEnd type="none" w="med" len="med"/>
                    </a:lnL>
                    <a:lnR w="101600" cap="flat" cmpd="sng" algn="ctr">
                      <a:solidFill>
                        <a:srgbClr val="FFFFFF"/>
                      </a:solidFill>
                      <a:prstDash val="solid"/>
                      <a:round/>
                      <a:headEnd type="none" w="med" len="med"/>
                      <a:tailEnd type="none" w="med" len="med"/>
                    </a:lnR>
                    <a:lnT w="1016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solidFill>
                      <a:srgbClr val="999999"/>
                    </a:solidFill>
                  </a:tcPr>
                </a:tc>
              </a:tr>
              <a:tr h="1130722">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1</a:t>
                      </a:r>
                    </a:p>
                  </a:txBody>
                  <a:tcPr marL="26789" marR="26789" marT="26789" marB="26789" anchor="ctr" horzOverflow="overflow">
                    <a:lnL w="1016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Purchase Green Power</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8700</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2.15</a:t>
                      </a:r>
                      <a:endPar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3%</a:t>
                      </a:r>
                      <a:endPar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18143</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1016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r>
              <a:tr h="1130722">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3</a:t>
                      </a:r>
                    </a:p>
                  </a:txBody>
                  <a:tcPr marL="26789" marR="26789" marT="26789" marB="26789" anchor="ctr" horzOverflow="overflow">
                    <a:lnL w="1016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Cold Water Wash</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450</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3.09</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38%</a:t>
                      </a:r>
                      <a:endPar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862</a:t>
                      </a:r>
                      <a:endPar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1016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r>
              <a:tr h="1130722">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4</a:t>
                      </a:r>
                    </a:p>
                  </a:txBody>
                  <a:tcPr marL="26789" marR="26789" marT="26789" marB="26789" anchor="ctr" horzOverflow="overflow">
                    <a:lnL w="1016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Increase Use of Clothes Line</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200</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3.07</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8%</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564</a:t>
                      </a:r>
                      <a:endPar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1016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r>
              <a:tr h="1130722">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2</a:t>
                      </a:r>
                    </a:p>
                  </a:txBody>
                  <a:tcPr marL="26789" marR="26789" marT="26789" marB="26789" anchor="ctr" horzOverflow="overflow">
                    <a:lnL w="1016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Install 10 CFLs</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700</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3.03</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23%</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1633</a:t>
                      </a:r>
                      <a:endPar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1016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r>
              <a:tr h="1130722">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5</a:t>
                      </a:r>
                    </a:p>
                  </a:txBody>
                  <a:tcPr marL="26789" marR="26789" marT="26789" marB="26789" anchor="ctr" horzOverflow="overflow">
                    <a:lnL w="1016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016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Install LF Showerhead</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016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rPr>
                        <a:t>215</a:t>
                      </a: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016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2.5</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016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smtClean="0">
                          <a:ln>
                            <a:noFill/>
                          </a:ln>
                          <a:solidFill>
                            <a:srgbClr val="FFFFFF"/>
                          </a:solidFill>
                          <a:effectLst/>
                          <a:latin typeface="Arial" pitchFamily="-1" charset="0"/>
                          <a:ea typeface="Arial" pitchFamily="-1" charset="0"/>
                          <a:cs typeface="Arial" pitchFamily="-1" charset="0"/>
                          <a:sym typeface="Arial" pitchFamily="-1" charset="0"/>
                        </a:rPr>
                        <a:t>61%</a:t>
                      </a:r>
                      <a:endParaRPr kumimoji="0" lang="en-US" sz="2400" b="0" i="0" u="none" strike="noStrike" cap="none" normalizeH="0" baseline="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016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1066800" algn="l"/>
                        </a:tabLst>
                      </a:pPr>
                      <a:r>
                        <a:rPr kumimoji="0" lang="en-US" sz="2400" b="0" i="0" u="none" strike="noStrike" cap="none" normalizeH="0" baseline="0" dirty="0" smtClean="0">
                          <a:ln>
                            <a:noFill/>
                          </a:ln>
                          <a:solidFill>
                            <a:srgbClr val="FFFFFF"/>
                          </a:solidFill>
                          <a:effectLst/>
                          <a:latin typeface="Arial" pitchFamily="-1" charset="0"/>
                          <a:ea typeface="Arial" pitchFamily="-1" charset="0"/>
                          <a:cs typeface="Arial" pitchFamily="-1" charset="0"/>
                          <a:sym typeface="Arial" pitchFamily="-1" charset="0"/>
                        </a:rPr>
                        <a:t>209</a:t>
                      </a:r>
                      <a:endParaRPr kumimoji="0" lang="en-US" sz="2400" b="0" i="0" u="none" strike="noStrike" cap="none" normalizeH="0" baseline="0" dirty="0">
                        <a:ln>
                          <a:noFill/>
                        </a:ln>
                        <a:solidFill>
                          <a:srgbClr val="FFFFFF"/>
                        </a:solidFill>
                        <a:effectLst/>
                        <a:latin typeface="Arial" pitchFamily="-1" charset="0"/>
                        <a:ea typeface="Arial" pitchFamily="-1" charset="0"/>
                        <a:cs typeface="Arial" pitchFamily="-1" charset="0"/>
                        <a:sym typeface="Arial" pitchFamily="-1" charset="0"/>
                      </a:endParaRPr>
                    </a:p>
                  </a:txBody>
                  <a:tcPr marL="26789" marR="26789" marT="26789" marB="26789" anchor="ctr" horzOverflow="overflow">
                    <a:lnL w="25400" cap="flat" cmpd="sng" algn="ctr">
                      <a:solidFill>
                        <a:srgbClr val="FFFFFF"/>
                      </a:solidFill>
                      <a:prstDash val="solid"/>
                      <a:round/>
                      <a:headEnd type="none" w="med" len="med"/>
                      <a:tailEnd type="none" w="med" len="med"/>
                    </a:lnL>
                    <a:lnR w="1016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101600" cap="flat" cmpd="sng" algn="ctr">
                      <a:solidFill>
                        <a:srgbClr val="FFFFFF"/>
                      </a:solidFill>
                      <a:prstDash val="solid"/>
                      <a:round/>
                      <a:headEnd type="none" w="med" len="med"/>
                      <a:tailEnd type="none" w="med" len="med"/>
                    </a:lnB>
                    <a:lnTlToBr>
                      <a:noFill/>
                    </a:lnTlToBr>
                    <a:lnBlToTr>
                      <a:noFill/>
                    </a:lnBlToTr>
                    <a:gradFill rotWithShape="0">
                      <a:gsLst>
                        <a:gs pos="0">
                          <a:srgbClr val="E4DFE5"/>
                        </a:gs>
                        <a:gs pos="100000">
                          <a:srgbClr val="969299"/>
                        </a:gs>
                      </a:gsLst>
                      <a:lin ang="5400000" scaled="1"/>
                    </a:gradFill>
                  </a:tcPr>
                </a:tc>
              </a:tr>
            </a:tbl>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afterEffect">
                                  <p:stCondLst>
                                    <p:cond delay="0"/>
                                  </p:stCondLst>
                                  <p:childTnLst>
                                    <p:set>
                                      <p:cBhvr>
                                        <p:cTn id="6" dur="1" fill="hold">
                                          <p:stCondLst>
                                            <p:cond delay="499"/>
                                          </p:stCondLst>
                                        </p:cTn>
                                        <p:tgtEl>
                                          <p:spTgt spid="54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1" y="1257554"/>
            <a:ext cx="7987061" cy="870935"/>
          </a:xfrm>
        </p:spPr>
        <p:txBody>
          <a:bodyPr>
            <a:noAutofit/>
          </a:bodyPr>
          <a:lstStyle/>
          <a:p>
            <a:r>
              <a:rPr lang="en-US" dirty="0" smtClean="0"/>
              <a:t>Step 2: Identifying Barriers and Benefits</a:t>
            </a:r>
            <a:br>
              <a:rPr lang="en-US" dirty="0" smtClean="0"/>
            </a:br>
            <a:endParaRPr lang="en-US" dirty="0"/>
          </a:p>
        </p:txBody>
      </p:sp>
      <p:sp>
        <p:nvSpPr>
          <p:cNvPr id="3" name="Content Placeholder 2"/>
          <p:cNvSpPr>
            <a:spLocks noGrp="1"/>
          </p:cNvSpPr>
          <p:nvPr>
            <p:ph idx="1"/>
          </p:nvPr>
        </p:nvSpPr>
        <p:spPr>
          <a:xfrm>
            <a:off x="822961" y="2276277"/>
            <a:ext cx="7543799" cy="3394043"/>
          </a:xfrm>
        </p:spPr>
        <p:txBody>
          <a:bodyPr>
            <a:normAutofit/>
          </a:bodyPr>
          <a:lstStyle/>
          <a:p>
            <a:pPr>
              <a:buFont typeface="Wingdings" panose="05000000000000000000" pitchFamily="2" charset="2"/>
              <a:buChar char="v"/>
            </a:pPr>
            <a:r>
              <a:rPr lang="en-US" sz="1950" dirty="0"/>
              <a:t> </a:t>
            </a:r>
            <a:r>
              <a:rPr lang="en-US" sz="2100" dirty="0"/>
              <a:t>Review relevant articles and studies.</a:t>
            </a:r>
          </a:p>
          <a:p>
            <a:pPr>
              <a:buFont typeface="Wingdings" panose="05000000000000000000" pitchFamily="2" charset="2"/>
              <a:buChar char="v"/>
            </a:pPr>
            <a:r>
              <a:rPr lang="en-US" sz="2100" dirty="0"/>
              <a:t> Observe people engaging in both the behavior to be promoted and the behavior to be discouraged. </a:t>
            </a:r>
          </a:p>
          <a:p>
            <a:pPr>
              <a:buFont typeface="Wingdings" panose="05000000000000000000" pitchFamily="2" charset="2"/>
              <a:buChar char="v"/>
            </a:pPr>
            <a:r>
              <a:rPr lang="en-US" sz="2100" dirty="0"/>
              <a:t> Use focus groups to get detailed input on key benefits and barriers.  </a:t>
            </a:r>
          </a:p>
          <a:p>
            <a:pPr>
              <a:buFont typeface="Wingdings" panose="05000000000000000000" pitchFamily="2" charset="2"/>
              <a:buChar char="v"/>
            </a:pPr>
            <a:r>
              <a:rPr lang="en-US" sz="2100" dirty="0"/>
              <a:t> Implement a questionnaire to target audience and </a:t>
            </a:r>
          </a:p>
          <a:p>
            <a:pPr marL="0" indent="0">
              <a:spcBef>
                <a:spcPts val="0"/>
              </a:spcBef>
              <a:buNone/>
            </a:pPr>
            <a:r>
              <a:rPr lang="en-US" sz="2100" dirty="0"/>
              <a:t>     analyze the data.</a:t>
            </a:r>
          </a:p>
          <a:p>
            <a:pPr marL="0" indent="0">
              <a:buNone/>
            </a:pPr>
            <a:endParaRPr lang="en-US" dirty="0" smtClean="0"/>
          </a:p>
          <a:p>
            <a:pPr marL="0" indent="0">
              <a:buNone/>
            </a:pPr>
            <a:endParaRPr lang="en-US" dirty="0" smtClean="0"/>
          </a:p>
          <a:p>
            <a:pPr marL="0" indent="0"/>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800600"/>
            <a:ext cx="1562600" cy="1351810"/>
          </a:xfrm>
          <a:prstGeom prst="rect">
            <a:avLst/>
          </a:prstGeom>
        </p:spPr>
      </p:pic>
      <p:sp>
        <p:nvSpPr>
          <p:cNvPr id="5" name="Footer Placeholder 4"/>
          <p:cNvSpPr>
            <a:spLocks noGrp="1"/>
          </p:cNvSpPr>
          <p:nvPr>
            <p:ph type="ftr" sz="quarter" idx="11"/>
          </p:nvPr>
        </p:nvSpPr>
        <p:spPr/>
        <p:txBody>
          <a:bodyPr/>
          <a:lstStyle/>
          <a:p>
            <a:r>
              <a:rPr lang="en-US" sz="1050" b="1" dirty="0"/>
              <a:t>DRAFT</a:t>
            </a:r>
          </a:p>
        </p:txBody>
      </p:sp>
    </p:spTree>
    <p:extLst>
      <p:ext uri="{BB962C8B-B14F-4D97-AF65-F5344CB8AC3E}">
        <p14:creationId xmlns:p14="http://schemas.microsoft.com/office/powerpoint/2010/main" val="3085336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Barriers and Benefits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100" dirty="0"/>
              <a:t> If limited time and money, consider using intercept questionnaires instead of focus groups and full questionnaires.</a:t>
            </a:r>
          </a:p>
          <a:p>
            <a:pPr lvl="2">
              <a:buFont typeface="Wingdings" panose="05000000000000000000" pitchFamily="2" charset="2"/>
              <a:buChar char="ü"/>
            </a:pPr>
            <a:r>
              <a:rPr lang="en-US" sz="1800" dirty="0"/>
              <a:t>Ask specifically about the barriers and benefits of the behavior. </a:t>
            </a:r>
          </a:p>
          <a:p>
            <a:pPr>
              <a:buFont typeface="Wingdings" panose="05000000000000000000" pitchFamily="2" charset="2"/>
              <a:buChar char="v"/>
            </a:pPr>
            <a:r>
              <a:rPr lang="en-US" sz="2400" dirty="0"/>
              <a:t> </a:t>
            </a:r>
            <a:r>
              <a:rPr lang="en-US" sz="2100" dirty="0"/>
              <a:t>Identify the most important barriers and benefits to focus resources on.  </a:t>
            </a:r>
          </a:p>
          <a:p>
            <a:pPr>
              <a:buFont typeface="Wingdings" panose="05000000000000000000" pitchFamily="2" charset="2"/>
              <a:buChar char="v"/>
            </a:pPr>
            <a:r>
              <a:rPr lang="en-US" sz="2100" dirty="0"/>
              <a:t> Barriers are behavior-specific and may vary for different individuals. </a:t>
            </a:r>
          </a:p>
        </p:txBody>
      </p:sp>
    </p:spTree>
    <p:extLst>
      <p:ext uri="{BB962C8B-B14F-4D97-AF65-F5344CB8AC3E}">
        <p14:creationId xmlns:p14="http://schemas.microsoft.com/office/powerpoint/2010/main" val="1014413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Developing Strategies </a:t>
            </a:r>
            <a:endParaRPr lang="en-US" dirty="0"/>
          </a:p>
        </p:txBody>
      </p:sp>
      <p:sp>
        <p:nvSpPr>
          <p:cNvPr id="3" name="Content Placeholder 2"/>
          <p:cNvSpPr>
            <a:spLocks noGrp="1"/>
          </p:cNvSpPr>
          <p:nvPr>
            <p:ph idx="1"/>
          </p:nvPr>
        </p:nvSpPr>
        <p:spPr>
          <a:xfrm>
            <a:off x="910243" y="2241550"/>
            <a:ext cx="7749662" cy="3378893"/>
          </a:xfrm>
        </p:spPr>
        <p:txBody>
          <a:bodyPr>
            <a:normAutofit fontScale="92500"/>
          </a:bodyPr>
          <a:lstStyle/>
          <a:p>
            <a:pPr>
              <a:buFont typeface="Wingdings" panose="05000000000000000000" pitchFamily="2" charset="2"/>
              <a:buChar char="v"/>
            </a:pPr>
            <a:r>
              <a:rPr lang="en-US" sz="2100" dirty="0"/>
              <a:t>Use the information gather in Steps 1 and 2 to develop the pilot project strategy.</a:t>
            </a:r>
          </a:p>
          <a:p>
            <a:pPr>
              <a:buFont typeface="Wingdings" panose="05000000000000000000" pitchFamily="2" charset="2"/>
              <a:buChar char="v"/>
            </a:pPr>
            <a:r>
              <a:rPr lang="en-US" sz="2100" dirty="0"/>
              <a:t> Choose CBSM tools based on the identified barriers and benefits.</a:t>
            </a:r>
          </a:p>
          <a:p>
            <a:pPr marL="425196" lvl="1">
              <a:buFont typeface="Wingdings" panose="05000000000000000000" pitchFamily="2" charset="2"/>
              <a:buChar char="ü"/>
            </a:pPr>
            <a:r>
              <a:rPr lang="en-US" sz="1950" dirty="0"/>
              <a:t>Commitment</a:t>
            </a:r>
          </a:p>
          <a:p>
            <a:pPr marL="425196" lvl="1">
              <a:buFont typeface="Wingdings" panose="05000000000000000000" pitchFamily="2" charset="2"/>
              <a:buChar char="ü"/>
            </a:pPr>
            <a:r>
              <a:rPr lang="en-US" sz="1950" dirty="0"/>
              <a:t>Social Norm</a:t>
            </a:r>
          </a:p>
          <a:p>
            <a:pPr marL="425196" lvl="1">
              <a:buFont typeface="Wingdings" panose="05000000000000000000" pitchFamily="2" charset="2"/>
              <a:buChar char="ü"/>
            </a:pPr>
            <a:r>
              <a:rPr lang="en-US" sz="1950" dirty="0"/>
              <a:t>Social Diffusion</a:t>
            </a:r>
          </a:p>
          <a:p>
            <a:pPr marL="425196" lvl="1">
              <a:buFont typeface="Wingdings" panose="05000000000000000000" pitchFamily="2" charset="2"/>
              <a:buChar char="ü"/>
            </a:pPr>
            <a:r>
              <a:rPr lang="en-US" sz="1950" dirty="0"/>
              <a:t>Prompts</a:t>
            </a:r>
          </a:p>
          <a:p>
            <a:pPr marL="425196" lvl="1">
              <a:buFont typeface="Wingdings" panose="05000000000000000000" pitchFamily="2" charset="2"/>
              <a:buChar char="ü"/>
            </a:pPr>
            <a:r>
              <a:rPr lang="en-US" sz="1950" dirty="0"/>
              <a:t>Communication and Messaging</a:t>
            </a:r>
          </a:p>
          <a:p>
            <a:pPr marL="425196" lvl="1">
              <a:buFont typeface="Wingdings" panose="05000000000000000000" pitchFamily="2" charset="2"/>
              <a:buChar char="ü"/>
            </a:pPr>
            <a:r>
              <a:rPr lang="en-US" sz="1950" dirty="0"/>
              <a:t>Incentives</a:t>
            </a:r>
          </a:p>
          <a:p>
            <a:pPr marL="425196" lvl="1">
              <a:buFont typeface="Wingdings" panose="05000000000000000000" pitchFamily="2" charset="2"/>
              <a:buChar char="ü"/>
            </a:pPr>
            <a:r>
              <a:rPr lang="en-US" sz="1950" dirty="0"/>
              <a:t>Convenience</a:t>
            </a:r>
          </a:p>
          <a:p>
            <a:pPr lvl="1">
              <a:buFont typeface="Wingdings" panose="05000000000000000000" pitchFamily="2" charset="2"/>
              <a:buChar char="v"/>
            </a:pPr>
            <a:endParaRPr lang="en-US" sz="1950" dirty="0"/>
          </a:p>
          <a:p>
            <a:pPr lvl="1">
              <a:buFont typeface="Wingdings" panose="05000000000000000000" pitchFamily="2" charset="2"/>
              <a:buChar char="v"/>
            </a:pPr>
            <a:endParaRPr lang="en-US" sz="1950" dirty="0"/>
          </a:p>
          <a:p>
            <a:pPr lvl="1">
              <a:buFont typeface="Wingdings" panose="05000000000000000000" pitchFamily="2" charset="2"/>
              <a:buChar char="v"/>
            </a:pPr>
            <a:endParaRPr lang="en-US" sz="1950" dirty="0"/>
          </a:p>
          <a:p>
            <a:endParaRPr lang="en-US" dirty="0"/>
          </a:p>
        </p:txBody>
      </p:sp>
      <p:sp>
        <p:nvSpPr>
          <p:cNvPr id="5" name="Footer Placeholder 4"/>
          <p:cNvSpPr>
            <a:spLocks noGrp="1"/>
          </p:cNvSpPr>
          <p:nvPr>
            <p:ph type="ftr" sz="quarter" idx="11"/>
          </p:nvPr>
        </p:nvSpPr>
        <p:spPr/>
        <p:txBody>
          <a:bodyPr/>
          <a:lstStyle/>
          <a:p>
            <a:r>
              <a:rPr lang="en-US" sz="1050" b="1" dirty="0"/>
              <a:t>DRAFT</a:t>
            </a:r>
          </a:p>
        </p:txBody>
      </p:sp>
    </p:spTree>
    <p:extLst>
      <p:ext uri="{BB962C8B-B14F-4D97-AF65-F5344CB8AC3E}">
        <p14:creationId xmlns:p14="http://schemas.microsoft.com/office/powerpoint/2010/main" val="2390282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9" name="Group 1"/>
          <p:cNvGraphicFramePr>
            <a:graphicFrameLocks noGrp="1"/>
          </p:cNvGraphicFramePr>
          <p:nvPr>
            <p:extLst>
              <p:ext uri="{D42A27DB-BD31-4B8C-83A1-F6EECF244321}">
                <p14:modId xmlns:p14="http://schemas.microsoft.com/office/powerpoint/2010/main" val="2797835880"/>
              </p:ext>
            </p:extLst>
          </p:nvPr>
        </p:nvGraphicFramePr>
        <p:xfrm>
          <a:off x="500062" y="1857375"/>
          <a:ext cx="8179593" cy="3910089"/>
        </p:xfrm>
        <a:graphic>
          <a:graphicData uri="http://schemas.openxmlformats.org/drawingml/2006/table">
            <a:tbl>
              <a:tblPr/>
              <a:tblGrid>
                <a:gridCol w="2721322"/>
                <a:gridCol w="2736949"/>
                <a:gridCol w="2721322"/>
              </a:tblGrid>
              <a:tr h="1220019">
                <a:tc>
                  <a:txBody>
                    <a:bodyPr/>
                    <a:lstStyle/>
                    <a:p>
                      <a:pPr marL="6350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736600" algn="l"/>
                          <a:tab pos="2324100" algn="l"/>
                          <a:tab pos="736600" algn="l"/>
                          <a:tab pos="2324100" algn="l"/>
                        </a:tabLst>
                      </a:pPr>
                      <a:r>
                        <a:rPr kumimoji="0" lang="en-US" sz="2500" b="0" i="0" u="none" strike="noStrike" cap="none" normalizeH="0" baseline="0" dirty="0">
                          <a:ln>
                            <a:noFill/>
                          </a:ln>
                          <a:solidFill>
                            <a:srgbClr val="382F28"/>
                          </a:solidFill>
                          <a:effectLst/>
                          <a:latin typeface="Palatino" pitchFamily="-1" charset="0"/>
                          <a:ea typeface="ヒラギノ明朝 ProN W3" pitchFamily="-1" charset="-128"/>
                          <a:cs typeface="ヒラギノ明朝 ProN W3" pitchFamily="-1" charset="-128"/>
                          <a:sym typeface="Palatino" pitchFamily="-1" charset="0"/>
                        </a:rPr>
                        <a:t>Specific</a:t>
                      </a:r>
                    </a:p>
                    <a:p>
                      <a:pPr marL="6350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736600" algn="l"/>
                          <a:tab pos="2324100" algn="l"/>
                          <a:tab pos="736600" algn="l"/>
                          <a:tab pos="2324100" algn="l"/>
                        </a:tabLst>
                      </a:pPr>
                      <a:r>
                        <a:rPr kumimoji="0" lang="en-US" sz="2500" b="0" i="0" u="none" strike="noStrike" cap="none" normalizeH="0" baseline="0" dirty="0" smtClean="0">
                          <a:ln>
                            <a:noFill/>
                          </a:ln>
                          <a:solidFill>
                            <a:srgbClr val="382F28"/>
                          </a:solidFill>
                          <a:effectLst/>
                          <a:latin typeface="Palatino" pitchFamily="-1" charset="0"/>
                          <a:ea typeface="ヒラギノ明朝 ProN W3" pitchFamily="-1" charset="-128"/>
                          <a:cs typeface="ヒラギノ明朝 ProN W3" pitchFamily="-1" charset="-128"/>
                          <a:sym typeface="Palatino" pitchFamily="-1" charset="0"/>
                        </a:rPr>
                        <a:t>Behavior</a:t>
                      </a:r>
                      <a:endParaRPr kumimoji="0" lang="en-US" sz="2500" b="0" i="0" u="none" strike="noStrike" cap="none" normalizeH="0" baseline="0" dirty="0">
                        <a:ln>
                          <a:noFill/>
                        </a:ln>
                        <a:solidFill>
                          <a:srgbClr val="382F28"/>
                        </a:solidFill>
                        <a:effectLst/>
                        <a:latin typeface="Palatino" pitchFamily="-1" charset="0"/>
                        <a:ea typeface="ヒラギノ明朝 ProN W3" pitchFamily="-1" charset="-128"/>
                        <a:cs typeface="ヒラギノ明朝 ProN W3" pitchFamily="-1" charset="-128"/>
                        <a:sym typeface="Palatino" pitchFamily="-1"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2A2A2"/>
                    </a:solidFill>
                  </a:tcPr>
                </a:tc>
                <a:tc>
                  <a:txBody>
                    <a:bodyPr/>
                    <a:lstStyle/>
                    <a:p>
                      <a:pPr marL="6350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736600" algn="l"/>
                          <a:tab pos="2336800" algn="l"/>
                        </a:tabLst>
                      </a:pPr>
                      <a:r>
                        <a:rPr kumimoji="0" lang="en-US" sz="2500" b="0" i="0" u="none" strike="noStrike" cap="none" normalizeH="0" baseline="0">
                          <a:ln>
                            <a:noFill/>
                          </a:ln>
                          <a:solidFill>
                            <a:srgbClr val="382F28"/>
                          </a:solidFill>
                          <a:effectLst/>
                          <a:latin typeface="Palatino" pitchFamily="-1" charset="0"/>
                          <a:ea typeface="ヒラギノ明朝 ProN W3" pitchFamily="-1" charset="-128"/>
                          <a:cs typeface="ヒラギノ明朝 ProN W3" pitchFamily="-1" charset="-128"/>
                          <a:sym typeface="Palatino" pitchFamily="-1" charset="0"/>
                        </a:rPr>
                        <a:t>Barriers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2A2A2"/>
                    </a:solidFill>
                  </a:tcPr>
                </a:tc>
                <a:tc>
                  <a:txBody>
                    <a:bodyPr/>
                    <a:lstStyle/>
                    <a:p>
                      <a:pPr marL="6350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736600" algn="l"/>
                          <a:tab pos="2336800" algn="l"/>
                        </a:tabLst>
                      </a:pPr>
                      <a:r>
                        <a:rPr kumimoji="0" lang="en-US" sz="2500" b="0" i="0" u="none" strike="noStrike" cap="none" normalizeH="0" baseline="0">
                          <a:ln>
                            <a:noFill/>
                          </a:ln>
                          <a:solidFill>
                            <a:srgbClr val="382F28"/>
                          </a:solidFill>
                          <a:effectLst/>
                          <a:latin typeface="Palatino" pitchFamily="-1" charset="0"/>
                          <a:ea typeface="ヒラギノ明朝 ProN W3" pitchFamily="-1" charset="-128"/>
                          <a:cs typeface="ヒラギノ明朝 ProN W3" pitchFamily="-1" charset="-128"/>
                          <a:sym typeface="Palatino" pitchFamily="-1" charset="0"/>
                        </a:rPr>
                        <a:t>Benefits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2A2A2"/>
                    </a:solidFill>
                  </a:tcPr>
                </a:tc>
              </a:tr>
              <a:tr h="1345035">
                <a:tc>
                  <a:txBody>
                    <a:bodyPr/>
                    <a:lstStyle/>
                    <a:p>
                      <a:pPr marL="6350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736600" algn="l"/>
                          <a:tab pos="2324100" algn="l"/>
                        </a:tabLst>
                      </a:pPr>
                      <a:r>
                        <a:rPr kumimoji="0" lang="en-US" sz="1700" b="0" i="0" u="none" strike="noStrike" cap="none" normalizeH="0" baseline="0">
                          <a:ln>
                            <a:noFill/>
                          </a:ln>
                          <a:solidFill>
                            <a:srgbClr val="3F3F3F"/>
                          </a:solidFill>
                          <a:effectLst/>
                          <a:latin typeface="Palatino" pitchFamily="-1" charset="0"/>
                          <a:ea typeface="ヒラギノ明朝 ProN W3" pitchFamily="-1" charset="-128"/>
                          <a:cs typeface="ヒラギノ明朝 ProN W3" pitchFamily="-1" charset="-128"/>
                          <a:sym typeface="Palatino" pitchFamily="-1" charset="0"/>
                        </a:rPr>
                        <a:t>Encourage</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673100" algn="l"/>
                          <a:tab pos="2336800" algn="l"/>
                        </a:tabLst>
                      </a:pPr>
                      <a:endParaRPr kumimoji="0" lang="en-US" sz="1700" b="0" i="0" u="none" strike="noStrike" cap="none" normalizeH="0" baseline="0">
                        <a:ln>
                          <a:noFill/>
                        </a:ln>
                        <a:solidFill>
                          <a:srgbClr val="382F28"/>
                        </a:solidFill>
                        <a:effectLst/>
                        <a:latin typeface="Hoefler Text" pitchFamily="-1" charset="0"/>
                        <a:ea typeface="ヒラギノ明朝 ProN W3" pitchFamily="-1" charset="-128"/>
                        <a:cs typeface="ヒラギノ明朝 ProN W3" pitchFamily="-1" charset="-128"/>
                        <a:sym typeface="Hoefler Text" pitchFamily="-1"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673100" algn="l"/>
                          <a:tab pos="2324100" algn="l"/>
                        </a:tabLst>
                      </a:pPr>
                      <a:endParaRPr kumimoji="0" lang="en-US" sz="1700" b="0" i="0" u="none" strike="noStrike" cap="none" normalizeH="0" baseline="0">
                        <a:ln>
                          <a:noFill/>
                        </a:ln>
                        <a:solidFill>
                          <a:srgbClr val="382F28"/>
                        </a:solidFill>
                        <a:effectLst/>
                        <a:latin typeface="Hoefler Text" pitchFamily="-1" charset="0"/>
                        <a:ea typeface="ヒラギノ明朝 ProN W3" pitchFamily="-1" charset="-128"/>
                        <a:cs typeface="ヒラギノ明朝 ProN W3" pitchFamily="-1" charset="-128"/>
                        <a:sym typeface="Hoefler Text" pitchFamily="-1"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BCB"/>
                    </a:solidFill>
                  </a:tcPr>
                </a:tc>
              </a:tr>
              <a:tr h="1345035">
                <a:tc>
                  <a:txBody>
                    <a:bodyPr/>
                    <a:lstStyle/>
                    <a:p>
                      <a:pPr marL="6350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736600" algn="l"/>
                          <a:tab pos="2324100" algn="l"/>
                        </a:tabLst>
                      </a:pPr>
                      <a:r>
                        <a:rPr kumimoji="0" lang="en-US" sz="1700" b="0" i="0" u="none" strike="noStrike" cap="none" normalizeH="0" baseline="0">
                          <a:ln>
                            <a:noFill/>
                          </a:ln>
                          <a:solidFill>
                            <a:srgbClr val="3F3F3F"/>
                          </a:solidFill>
                          <a:effectLst/>
                          <a:latin typeface="Palatino" pitchFamily="-1" charset="0"/>
                          <a:ea typeface="ヒラギノ明朝 ProN W3" pitchFamily="-1" charset="-128"/>
                          <a:cs typeface="ヒラギノ明朝 ProN W3" pitchFamily="-1" charset="-128"/>
                          <a:sym typeface="Palatino" pitchFamily="-1" charset="0"/>
                        </a:rPr>
                        <a:t>Discourage</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673100" algn="l"/>
                          <a:tab pos="2336800" algn="l"/>
                        </a:tabLst>
                      </a:pPr>
                      <a:endParaRPr kumimoji="0" lang="en-US" sz="1700" b="0" i="0" u="none" strike="noStrike" cap="none" normalizeH="0" baseline="0">
                        <a:ln>
                          <a:noFill/>
                        </a:ln>
                        <a:solidFill>
                          <a:srgbClr val="382F28"/>
                        </a:solidFill>
                        <a:effectLst/>
                        <a:latin typeface="Hoefler Text" pitchFamily="-1" charset="0"/>
                        <a:ea typeface="ヒラギノ明朝 ProN W3" pitchFamily="-1" charset="-128"/>
                        <a:cs typeface="ヒラギノ明朝 ProN W3" pitchFamily="-1" charset="-128"/>
                        <a:sym typeface="Hoefler Text" pitchFamily="-1"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
                          <a:srgbClr val="4A71A9"/>
                        </a:buClr>
                        <a:buSzPct val="50000"/>
                        <a:buFont typeface="Zapf Dingbats" pitchFamily="-1" charset="2"/>
                        <a:buNone/>
                        <a:tabLst>
                          <a:tab pos="673100" algn="l"/>
                          <a:tab pos="2324100" algn="l"/>
                        </a:tabLst>
                      </a:pPr>
                      <a:endParaRPr kumimoji="0" lang="en-US" sz="1700" b="0" i="0" u="none" strike="noStrike" cap="none" normalizeH="0" baseline="0">
                        <a:ln>
                          <a:noFill/>
                        </a:ln>
                        <a:solidFill>
                          <a:srgbClr val="382F28"/>
                        </a:solidFill>
                        <a:effectLst/>
                        <a:latin typeface="Hoefler Text" pitchFamily="-1" charset="0"/>
                        <a:ea typeface="ヒラギノ明朝 ProN W3" pitchFamily="-1" charset="-128"/>
                        <a:cs typeface="ヒラギノ明朝 ProN W3" pitchFamily="-1" charset="-128"/>
                        <a:sym typeface="Hoefler Text" pitchFamily="-1"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BCB"/>
                    </a:solidFill>
                  </a:tcPr>
                </a:tc>
              </a:tr>
            </a:tbl>
          </a:graphicData>
        </a:graphic>
      </p:graphicFrame>
      <p:sp>
        <p:nvSpPr>
          <p:cNvPr id="43028" name="AutoShape 35"/>
          <p:cNvSpPr>
            <a:spLocks/>
          </p:cNvSpPr>
          <p:nvPr/>
        </p:nvSpPr>
        <p:spPr bwMode="auto">
          <a:xfrm rot="5400000">
            <a:off x="4125516" y="3295055"/>
            <a:ext cx="892969" cy="892969"/>
          </a:xfrm>
          <a:prstGeom prst="rightArrow">
            <a:avLst>
              <a:gd name="adj1" fmla="val 36000"/>
              <a:gd name="adj2" fmla="val 40000"/>
            </a:avLst>
          </a:prstGeom>
          <a:solidFill>
            <a:schemeClr val="accent1"/>
          </a:solidFill>
          <a:ln w="25400">
            <a:noFill/>
            <a:miter lim="800000"/>
            <a:headEnd/>
            <a:tailEnd/>
          </a:ln>
        </p:spPr>
        <p:txBody>
          <a:bodyPr lIns="0" tIns="0" rIns="0" bIns="0"/>
          <a:lstStyle/>
          <a:p>
            <a:endParaRPr lang="en-US"/>
          </a:p>
        </p:txBody>
      </p:sp>
      <p:sp>
        <p:nvSpPr>
          <p:cNvPr id="43029" name="AutoShape 36"/>
          <p:cNvSpPr>
            <a:spLocks/>
          </p:cNvSpPr>
          <p:nvPr/>
        </p:nvSpPr>
        <p:spPr bwMode="auto">
          <a:xfrm rot="5400000">
            <a:off x="6875859" y="4643437"/>
            <a:ext cx="892969" cy="892969"/>
          </a:xfrm>
          <a:prstGeom prst="rightArrow">
            <a:avLst>
              <a:gd name="adj1" fmla="val 36000"/>
              <a:gd name="adj2" fmla="val 40000"/>
            </a:avLst>
          </a:prstGeom>
          <a:solidFill>
            <a:schemeClr val="accent1"/>
          </a:solidFill>
          <a:ln w="25400">
            <a:noFill/>
            <a:miter lim="800000"/>
            <a:headEnd/>
            <a:tailEnd/>
          </a:ln>
        </p:spPr>
        <p:txBody>
          <a:bodyPr lIns="0" tIns="0" rIns="0" bIns="0"/>
          <a:lstStyle/>
          <a:p>
            <a:endParaRPr lang="en-US"/>
          </a:p>
        </p:txBody>
      </p:sp>
      <p:sp>
        <p:nvSpPr>
          <p:cNvPr id="43030" name="AutoShape 37"/>
          <p:cNvSpPr>
            <a:spLocks/>
          </p:cNvSpPr>
          <p:nvPr/>
        </p:nvSpPr>
        <p:spPr bwMode="auto">
          <a:xfrm rot="-5400000">
            <a:off x="4143375" y="4652367"/>
            <a:ext cx="892969" cy="892969"/>
          </a:xfrm>
          <a:prstGeom prst="rightArrow">
            <a:avLst>
              <a:gd name="adj1" fmla="val 36000"/>
              <a:gd name="adj2" fmla="val 40000"/>
            </a:avLst>
          </a:prstGeom>
          <a:solidFill>
            <a:schemeClr val="accent1"/>
          </a:solidFill>
          <a:ln w="25400">
            <a:noFill/>
            <a:miter lim="800000"/>
            <a:headEnd/>
            <a:tailEnd/>
          </a:ln>
        </p:spPr>
        <p:txBody>
          <a:bodyPr lIns="0" tIns="0" rIns="0" bIns="0"/>
          <a:lstStyle/>
          <a:p>
            <a:endParaRPr lang="en-US"/>
          </a:p>
        </p:txBody>
      </p:sp>
      <p:sp>
        <p:nvSpPr>
          <p:cNvPr id="43031" name="AutoShape 38"/>
          <p:cNvSpPr>
            <a:spLocks/>
          </p:cNvSpPr>
          <p:nvPr/>
        </p:nvSpPr>
        <p:spPr bwMode="auto">
          <a:xfrm rot="-5400000">
            <a:off x="6875859" y="3366492"/>
            <a:ext cx="892969" cy="892969"/>
          </a:xfrm>
          <a:prstGeom prst="rightArrow">
            <a:avLst>
              <a:gd name="adj1" fmla="val 36000"/>
              <a:gd name="adj2" fmla="val 40000"/>
            </a:avLst>
          </a:prstGeom>
          <a:solidFill>
            <a:schemeClr val="accent1"/>
          </a:solidFill>
          <a:ln w="25400">
            <a:noFill/>
            <a:miter lim="800000"/>
            <a:headEnd/>
            <a:tailEnd/>
          </a:ln>
        </p:spPr>
        <p:txBody>
          <a:bodyPr lIns="0" tIns="0" rIns="0" bIns="0"/>
          <a:lstStyle/>
          <a:p>
            <a:endParaRPr lang="en-US"/>
          </a:p>
        </p:txBody>
      </p:sp>
      <p:sp>
        <p:nvSpPr>
          <p:cNvPr id="43032" name="Rectangle 39"/>
          <p:cNvSpPr>
            <a:spLocks/>
          </p:cNvSpPr>
          <p:nvPr/>
        </p:nvSpPr>
        <p:spPr bwMode="auto">
          <a:xfrm>
            <a:off x="250031" y="-44648"/>
            <a:ext cx="8643938" cy="1482328"/>
          </a:xfrm>
          <a:prstGeom prst="rect">
            <a:avLst/>
          </a:prstGeom>
          <a:noFill/>
          <a:ln w="12700">
            <a:noFill/>
            <a:miter lim="800000"/>
            <a:headEnd/>
            <a:tailEnd/>
          </a:ln>
        </p:spPr>
        <p:txBody>
          <a:bodyPr lIns="0" tIns="0" rIns="0" bIns="0" anchor="b"/>
          <a:lstStyle/>
          <a:p>
            <a:r>
              <a:rPr lang="en-US" sz="4500" dirty="0">
                <a:solidFill>
                  <a:srgbClr val="253750"/>
                </a:solidFill>
                <a:latin typeface="Didot" pitchFamily="-1" charset="0"/>
                <a:sym typeface="Didot" pitchFamily="-1" charset="0"/>
              </a:rPr>
              <a:t>Develop Strategy</a:t>
            </a: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normAutofit/>
          </a:bodyPr>
          <a:lstStyle/>
          <a:p>
            <a:r>
              <a:rPr lang="en-US" dirty="0" smtClean="0"/>
              <a:t>Commitments</a:t>
            </a:r>
          </a:p>
          <a:p>
            <a:r>
              <a:rPr lang="en-US" dirty="0" smtClean="0"/>
              <a:t>Prompts</a:t>
            </a:r>
          </a:p>
          <a:p>
            <a:r>
              <a:rPr lang="en-US" dirty="0" smtClean="0"/>
              <a:t>Norms</a:t>
            </a:r>
          </a:p>
          <a:p>
            <a:r>
              <a:rPr lang="en-US" dirty="0" smtClean="0"/>
              <a:t>Social Diffusion</a:t>
            </a:r>
          </a:p>
          <a:p>
            <a:r>
              <a:rPr lang="en-US" dirty="0" smtClean="0"/>
              <a:t>Services or Products</a:t>
            </a:r>
          </a:p>
          <a:p>
            <a:r>
              <a:rPr lang="en-US" dirty="0" smtClean="0"/>
              <a:t>Communication</a:t>
            </a:r>
          </a:p>
          <a:p>
            <a:r>
              <a:rPr lang="en-US" dirty="0" smtClean="0"/>
              <a:t>Incentives/Disincentives</a:t>
            </a:r>
          </a:p>
          <a:p>
            <a:r>
              <a:rPr lang="en-US" dirty="0" smtClean="0"/>
              <a:t>Convenience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3200400"/>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Strategies:  Commitments</a:t>
            </a:r>
            <a:endParaRPr lang="en-US" dirty="0"/>
          </a:p>
        </p:txBody>
      </p:sp>
      <p:sp>
        <p:nvSpPr>
          <p:cNvPr id="3" name="Content Placeholder 2"/>
          <p:cNvSpPr>
            <a:spLocks noGrp="1"/>
          </p:cNvSpPr>
          <p:nvPr>
            <p:ph idx="1"/>
          </p:nvPr>
        </p:nvSpPr>
        <p:spPr/>
        <p:txBody>
          <a:bodyPr>
            <a:normAutofit/>
          </a:bodyPr>
          <a:lstStyle/>
          <a:p>
            <a:r>
              <a:rPr lang="en-US" sz="3200" dirty="0" smtClean="0"/>
              <a:t>Can you get people to formally commit to an action?  Wear a button?  Post a sticker on their car, bins, house, office? Sign a poster or wall? </a:t>
            </a:r>
          </a:p>
          <a:p>
            <a:r>
              <a:rPr lang="en-US" sz="3200" dirty="0" smtClean="0"/>
              <a:t>Public vs. Written Commitments</a:t>
            </a:r>
          </a:p>
          <a:p>
            <a:r>
              <a:rPr lang="en-US" sz="3200" dirty="0" smtClean="0"/>
              <a:t>Group Commitments		</a:t>
            </a:r>
          </a:p>
          <a:p>
            <a:r>
              <a:rPr lang="en-US" sz="3200" dirty="0" smtClean="0"/>
              <a:t>Involvement</a:t>
            </a:r>
          </a:p>
          <a:p>
            <a:r>
              <a:rPr lang="en-US" sz="3200" dirty="0" smtClean="0"/>
              <a:t>Must be voluntary!      </a:t>
            </a:r>
            <a:endParaRPr lang="en-US" sz="3200" dirty="0"/>
          </a:p>
        </p:txBody>
      </p:sp>
      <p:sp>
        <p:nvSpPr>
          <p:cNvPr id="4" name="TextBox 3"/>
          <p:cNvSpPr txBox="1"/>
          <p:nvPr/>
        </p:nvSpPr>
        <p:spPr>
          <a:xfrm>
            <a:off x="5181600" y="6240780"/>
            <a:ext cx="3505200" cy="646331"/>
          </a:xfrm>
          <a:prstGeom prst="rect">
            <a:avLst/>
          </a:prstGeom>
          <a:noFill/>
        </p:spPr>
        <p:txBody>
          <a:bodyPr wrap="square" rtlCol="0">
            <a:spAutoFit/>
          </a:bodyPr>
          <a:lstStyle/>
          <a:p>
            <a:r>
              <a:rPr lang="en-US" dirty="0" err="1" smtClean="0"/>
              <a:t>Tshirt</a:t>
            </a:r>
            <a:r>
              <a:rPr lang="en-US" dirty="0" smtClean="0"/>
              <a:t>:  Recycling Association of Minnesota Store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Prompts</a:t>
            </a:r>
            <a:endParaRPr lang="en-US" dirty="0"/>
          </a:p>
        </p:txBody>
      </p:sp>
      <p:sp>
        <p:nvSpPr>
          <p:cNvPr id="3" name="Content Placeholder 2"/>
          <p:cNvSpPr>
            <a:spLocks noGrp="1"/>
          </p:cNvSpPr>
          <p:nvPr>
            <p:ph sz="half" idx="1"/>
          </p:nvPr>
        </p:nvSpPr>
        <p:spPr>
          <a:xfrm>
            <a:off x="457200" y="1600200"/>
            <a:ext cx="3657600" cy="4876800"/>
          </a:xfrm>
        </p:spPr>
        <p:txBody>
          <a:bodyPr>
            <a:normAutofit fontScale="92500" lnSpcReduction="20000"/>
          </a:bodyPr>
          <a:lstStyle/>
          <a:p>
            <a:r>
              <a:rPr lang="en-US" dirty="0" smtClean="0"/>
              <a:t>Some People Just Need Reminders!</a:t>
            </a:r>
          </a:p>
          <a:p>
            <a:r>
              <a:rPr lang="en-US" dirty="0" smtClean="0"/>
              <a:t>Opportunities for prompts:</a:t>
            </a:r>
          </a:p>
          <a:p>
            <a:pPr lvl="1"/>
            <a:r>
              <a:rPr lang="en-US" dirty="0" smtClean="0"/>
              <a:t>Signage, stickers</a:t>
            </a:r>
          </a:p>
          <a:p>
            <a:pPr lvl="1"/>
            <a:r>
              <a:rPr lang="en-US" dirty="0" smtClean="0"/>
              <a:t>Reminders sent via text, social media, etc.</a:t>
            </a:r>
          </a:p>
          <a:p>
            <a:pPr lvl="1"/>
            <a:r>
              <a:rPr lang="en-US" dirty="0" smtClean="0"/>
              <a:t>Announcements over loudspeaker at appropriate facilities</a:t>
            </a:r>
          </a:p>
          <a:p>
            <a:r>
              <a:rPr lang="en-US" dirty="0" smtClean="0"/>
              <a:t>Focus on what should be done rather than what should not.  </a:t>
            </a:r>
          </a:p>
          <a:p>
            <a:pPr lvl="1"/>
            <a:endParaRPr lang="en-US" dirty="0"/>
          </a:p>
        </p:txBody>
      </p:sp>
      <p:pic>
        <p:nvPicPr>
          <p:cNvPr id="4" name="Picture 3" descr="DSC_0324.jpg"/>
          <p:cNvPicPr>
            <a:picLocks noChangeAspect="1"/>
          </p:cNvPicPr>
          <p:nvPr/>
        </p:nvPicPr>
        <p:blipFill>
          <a:blip r:embed="rId2" cstate="print"/>
          <a:stretch>
            <a:fillRect/>
          </a:stretch>
        </p:blipFill>
        <p:spPr>
          <a:xfrm>
            <a:off x="4495800" y="1143000"/>
            <a:ext cx="3513861" cy="54867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Make it noticeable!</a:t>
            </a:r>
          </a:p>
          <a:p>
            <a:endParaRPr lang="en-US" dirty="0" smtClean="0"/>
          </a:p>
          <a:p>
            <a:r>
              <a:rPr lang="en-US" dirty="0" smtClean="0"/>
              <a:t>Make it self-explanatory</a:t>
            </a:r>
          </a:p>
          <a:p>
            <a:pPr>
              <a:buNone/>
            </a:pPr>
            <a:endParaRPr lang="en-US" dirty="0" smtClean="0"/>
          </a:p>
          <a:p>
            <a:r>
              <a:rPr lang="en-US" dirty="0" smtClean="0"/>
              <a:t>Present prompt close to where they need it!</a:t>
            </a:r>
          </a:p>
          <a:p>
            <a:endParaRPr lang="en-US" dirty="0" smtClean="0"/>
          </a:p>
          <a:p>
            <a:r>
              <a:rPr lang="en-US" dirty="0" smtClean="0"/>
              <a:t>Again, focus on the positive!  What should you do versus what shouldn’t you do.</a:t>
            </a:r>
            <a:endParaRPr lang="en-US" dirty="0"/>
          </a:p>
        </p:txBody>
      </p:sp>
      <p:pic>
        <p:nvPicPr>
          <p:cNvPr id="7" name="Content Placeholder 6" descr="recyclinglights.jpg"/>
          <p:cNvPicPr>
            <a:picLocks noGrp="1" noChangeAspect="1"/>
          </p:cNvPicPr>
          <p:nvPr>
            <p:ph sz="half" idx="2"/>
          </p:nvPr>
        </p:nvPicPr>
        <p:blipFill>
          <a:blip r:embed="rId2" cstate="print"/>
          <a:stretch>
            <a:fillRect/>
          </a:stretch>
        </p:blipFill>
        <p:spPr>
          <a:xfrm>
            <a:off x="4495800" y="2286000"/>
            <a:ext cx="4117975" cy="2514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barriers?</a:t>
            </a:r>
            <a:endParaRPr lang="en-US" dirty="0"/>
          </a:p>
        </p:txBody>
      </p:sp>
      <p:sp>
        <p:nvSpPr>
          <p:cNvPr id="3" name="Content Placeholder 2"/>
          <p:cNvSpPr>
            <a:spLocks noGrp="1"/>
          </p:cNvSpPr>
          <p:nvPr>
            <p:ph idx="1"/>
          </p:nvPr>
        </p:nvSpPr>
        <p:spPr>
          <a:xfrm>
            <a:off x="457200" y="2438400"/>
            <a:ext cx="8229600" cy="3870960"/>
          </a:xfrm>
        </p:spPr>
        <p:txBody>
          <a:bodyPr/>
          <a:lstStyle/>
          <a:p>
            <a:r>
              <a:rPr lang="en-US" dirty="0" smtClean="0"/>
              <a:t>Think about something you know or believe you should do, but you don’t at this time?</a:t>
            </a:r>
          </a:p>
          <a:p>
            <a:endParaRPr lang="en-US" dirty="0"/>
          </a:p>
          <a:p>
            <a:r>
              <a:rPr lang="en-US" dirty="0" smtClean="0"/>
              <a:t>What is preventing you from doing it? </a:t>
            </a:r>
          </a:p>
          <a:p>
            <a:endParaRPr lang="en-US" dirty="0"/>
          </a:p>
          <a:p>
            <a:pPr marL="137160" indent="0">
              <a:buNone/>
            </a:pPr>
            <a:endParaRPr lang="en-US" dirty="0"/>
          </a:p>
        </p:txBody>
      </p:sp>
    </p:spTree>
    <p:extLst>
      <p:ext uri="{BB962C8B-B14F-4D97-AF65-F5344CB8AC3E}">
        <p14:creationId xmlns:p14="http://schemas.microsoft.com/office/powerpoint/2010/main" val="46175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Norms</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Develop your project so that the behavior you are targeting can become a social norm</a:t>
            </a:r>
          </a:p>
          <a:p>
            <a:endParaRPr lang="en-US" dirty="0" smtClean="0"/>
          </a:p>
          <a:p>
            <a:r>
              <a:rPr lang="en-US" dirty="0" smtClean="0"/>
              <a:t>Facilitate community visibility</a:t>
            </a:r>
          </a:p>
          <a:p>
            <a:pPr lvl="1"/>
            <a:r>
              <a:rPr lang="en-US" dirty="0" smtClean="0"/>
              <a:t>Publicize activities and feedback on results of activities</a:t>
            </a:r>
          </a:p>
          <a:p>
            <a:pPr lvl="1"/>
            <a:r>
              <a:rPr lang="en-US" dirty="0" smtClean="0"/>
              <a:t>Some activities are already visible: renewable energy system, curbside recycling or compost bins.</a:t>
            </a:r>
          </a:p>
          <a:p>
            <a:pPr marL="0" indent="0">
              <a:buNone/>
            </a:pPr>
            <a:endParaRPr lang="en-US" dirty="0" smtClean="0"/>
          </a:p>
          <a:p>
            <a:r>
              <a:rPr lang="en-US" dirty="0" smtClean="0"/>
              <a:t>Once a ‘norm’ is established, keep it going</a:t>
            </a:r>
          </a:p>
          <a:p>
            <a:pPr lvl="1"/>
            <a:r>
              <a:rPr lang="en-US" dirty="0" smtClean="0"/>
              <a:t>If you develop a collection program for items, keep it going</a:t>
            </a:r>
          </a:p>
          <a:p>
            <a:endParaRPr lang="en-US" dirty="0" smtClean="0"/>
          </a:p>
          <a:p>
            <a:r>
              <a:rPr lang="en-US" dirty="0" smtClean="0"/>
              <a:t>Personal contact:  Keep in contact with those exhibiting these norms to reinforce them!  Talk with those that are not as well!</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Norm 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609600" y="1143000"/>
            <a:ext cx="7848600" cy="3429000"/>
          </a:xfrm>
        </p:spPr>
      </p:pic>
      <p:sp>
        <p:nvSpPr>
          <p:cNvPr id="5" name="TextBox 4"/>
          <p:cNvSpPr txBox="1"/>
          <p:nvPr/>
        </p:nvSpPr>
        <p:spPr>
          <a:xfrm>
            <a:off x="838200" y="4800600"/>
            <a:ext cx="7391400" cy="1569660"/>
          </a:xfrm>
          <a:prstGeom prst="rect">
            <a:avLst/>
          </a:prstGeom>
          <a:noFill/>
        </p:spPr>
        <p:txBody>
          <a:bodyPr wrap="square" rtlCol="0">
            <a:spAutoFit/>
          </a:bodyPr>
          <a:lstStyle/>
          <a:p>
            <a:r>
              <a:rPr lang="en-US" sz="3200" dirty="0" smtClean="0"/>
              <a:t>Keep momentum going:  Once people establish a habit, do not ask them to stop!</a:t>
            </a:r>
            <a:endParaRPr lang="en-US" sz="3200" dirty="0"/>
          </a:p>
        </p:txBody>
      </p:sp>
    </p:spTree>
    <p:extLst>
      <p:ext uri="{BB962C8B-B14F-4D97-AF65-F5344CB8AC3E}">
        <p14:creationId xmlns:p14="http://schemas.microsoft.com/office/powerpoint/2010/main" val="3622380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Diffusion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strategy is based upon the evidence that people will frequently adopt the same behaviors as others close to them.</a:t>
            </a:r>
          </a:p>
          <a:p>
            <a:endParaRPr lang="en-US" dirty="0" smtClean="0"/>
          </a:p>
          <a:p>
            <a:r>
              <a:rPr lang="en-US" dirty="0" smtClean="0"/>
              <a:t>Make commitments or actions publicly visible!</a:t>
            </a:r>
          </a:p>
          <a:p>
            <a:endParaRPr lang="en-US" dirty="0" smtClean="0"/>
          </a:p>
          <a:p>
            <a:r>
              <a:rPr lang="en-US" dirty="0" smtClean="0"/>
              <a:t>If there is no easy way to display one’s actions or commitments, post them on something else!  </a:t>
            </a:r>
          </a:p>
          <a:p>
            <a:pPr lvl="1"/>
            <a:r>
              <a:rPr lang="en-US" dirty="0" err="1" smtClean="0"/>
              <a:t>Ie</a:t>
            </a:r>
            <a:r>
              <a:rPr lang="en-US" dirty="0" smtClean="0"/>
              <a:t>…post all commitments or actions on curbside recycling bins.</a:t>
            </a:r>
          </a:p>
          <a:p>
            <a:pPr lvl="1"/>
            <a:r>
              <a:rPr lang="en-US" dirty="0" smtClean="0"/>
              <a:t>Feature the households in a widely-publicized media outlet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or Products</a:t>
            </a:r>
            <a:endParaRPr lang="en-US" dirty="0"/>
          </a:p>
        </p:txBody>
      </p:sp>
      <p:sp>
        <p:nvSpPr>
          <p:cNvPr id="3" name="Content Placeholder 2"/>
          <p:cNvSpPr>
            <a:spLocks noGrp="1"/>
          </p:cNvSpPr>
          <p:nvPr>
            <p:ph idx="1"/>
          </p:nvPr>
        </p:nvSpPr>
        <p:spPr/>
        <p:txBody>
          <a:bodyPr>
            <a:normAutofit/>
          </a:bodyPr>
          <a:lstStyle/>
          <a:p>
            <a:r>
              <a:rPr lang="en-US" dirty="0" smtClean="0"/>
              <a:t>Offering new services or products can have a great affect on the public’s willingness to change their behaviors.</a:t>
            </a:r>
          </a:p>
          <a:p>
            <a:endParaRPr lang="en-US" dirty="0" smtClean="0"/>
          </a:p>
          <a:p>
            <a:r>
              <a:rPr lang="en-US" dirty="0" smtClean="0"/>
              <a:t>Consider maintaining services or products:</a:t>
            </a:r>
          </a:p>
          <a:p>
            <a:pPr lvl="1"/>
            <a:r>
              <a:rPr lang="en-US" dirty="0" smtClean="0"/>
              <a:t>Do you have the resources to continue providing these services or products?</a:t>
            </a:r>
          </a:p>
          <a:p>
            <a:pPr lvl="1"/>
            <a:endParaRPr lang="en-US" dirty="0" smtClean="0"/>
          </a:p>
          <a:p>
            <a:pPr lvl="1"/>
            <a:r>
              <a:rPr lang="en-US" dirty="0" smtClean="0"/>
              <a:t>If services and products are limited to a certain time period or financial threshold, make that known!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and Messaging</a:t>
            </a:r>
            <a:endParaRPr lang="en-US" dirty="0"/>
          </a:p>
        </p:txBody>
      </p:sp>
      <p:sp>
        <p:nvSpPr>
          <p:cNvPr id="3" name="Content Placeholder 2"/>
          <p:cNvSpPr>
            <a:spLocks noGrp="1"/>
          </p:cNvSpPr>
          <p:nvPr>
            <p:ph idx="1"/>
          </p:nvPr>
        </p:nvSpPr>
        <p:spPr/>
        <p:txBody>
          <a:bodyPr>
            <a:normAutofit lnSpcReduction="10000"/>
          </a:bodyPr>
          <a:lstStyle/>
          <a:p>
            <a:r>
              <a:rPr lang="en-US" dirty="0" smtClean="0"/>
              <a:t>Go positive instead of negative…avoid threatening if possible…</a:t>
            </a:r>
          </a:p>
          <a:p>
            <a:endParaRPr lang="en-US" dirty="0" smtClean="0"/>
          </a:p>
          <a:p>
            <a:r>
              <a:rPr lang="en-US" dirty="0" smtClean="0"/>
              <a:t>Make it memorable!</a:t>
            </a:r>
          </a:p>
          <a:p>
            <a:endParaRPr lang="en-US" dirty="0" smtClean="0"/>
          </a:p>
          <a:p>
            <a:r>
              <a:rPr lang="en-US" dirty="0" smtClean="0"/>
              <a:t>Provide Targets</a:t>
            </a:r>
          </a:p>
          <a:p>
            <a:endParaRPr lang="en-US" dirty="0" smtClean="0"/>
          </a:p>
          <a:p>
            <a:r>
              <a:rPr lang="en-US" dirty="0" smtClean="0"/>
              <a:t>Facilitate communication between individuals</a:t>
            </a:r>
          </a:p>
          <a:p>
            <a:endParaRPr lang="en-US" dirty="0" smtClean="0"/>
          </a:p>
          <a:p>
            <a:r>
              <a:rPr lang="en-US" dirty="0" smtClean="0"/>
              <a:t>Provide Results Feedback</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Removing Barriers and Giving Perspective</a:t>
            </a:r>
            <a:endParaRPr lang="en-US" dirty="0"/>
          </a:p>
        </p:txBody>
      </p:sp>
      <p:sp>
        <p:nvSpPr>
          <p:cNvPr id="3" name="Content Placeholder 2"/>
          <p:cNvSpPr>
            <a:spLocks noGrp="1"/>
          </p:cNvSpPr>
          <p:nvPr>
            <p:ph sz="half" idx="1"/>
          </p:nvPr>
        </p:nvSpPr>
        <p:spPr/>
        <p:txBody>
          <a:bodyPr/>
          <a:lstStyle/>
          <a:p>
            <a:r>
              <a:rPr lang="en-US" dirty="0" smtClean="0"/>
              <a:t>Bottle filling stations make it easy to fill water bottles.</a:t>
            </a:r>
          </a:p>
          <a:p>
            <a:endParaRPr lang="en-US" dirty="0" smtClean="0"/>
          </a:p>
          <a:p>
            <a:r>
              <a:rPr lang="en-US" dirty="0" smtClean="0"/>
              <a:t>Bottle filling stations have a tally at the upper right that counts the number of bottles filled.</a:t>
            </a:r>
            <a:endParaRPr lang="en-US" dirty="0"/>
          </a:p>
        </p:txBody>
      </p:sp>
      <p:pic>
        <p:nvPicPr>
          <p:cNvPr id="5" name="Content Placeholder 4" descr="bottlefillingstation.jpg"/>
          <p:cNvPicPr>
            <a:picLocks noGrp="1" noChangeAspect="1"/>
          </p:cNvPicPr>
          <p:nvPr>
            <p:ph sz="half" idx="2"/>
          </p:nvPr>
        </p:nvPicPr>
        <p:blipFill>
          <a:blip r:embed="rId2" cstate="print"/>
          <a:stretch>
            <a:fillRect/>
          </a:stretch>
        </p:blipFill>
        <p:spPr>
          <a:xfrm>
            <a:off x="4648200" y="1473324"/>
            <a:ext cx="2875556" cy="511366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Incentives/Disincentives</a:t>
            </a:r>
            <a:endParaRPr lang="en-US" dirty="0"/>
          </a:p>
        </p:txBody>
      </p:sp>
      <p:sp>
        <p:nvSpPr>
          <p:cNvPr id="3" name="Content Placeholder 2"/>
          <p:cNvSpPr>
            <a:spLocks noGrp="1"/>
          </p:cNvSpPr>
          <p:nvPr>
            <p:ph idx="1"/>
          </p:nvPr>
        </p:nvSpPr>
        <p:spPr/>
        <p:txBody>
          <a:bodyPr>
            <a:normAutofit lnSpcReduction="10000"/>
          </a:bodyPr>
          <a:lstStyle/>
          <a:p>
            <a:r>
              <a:rPr lang="en-US" dirty="0" smtClean="0"/>
              <a:t>Can have a high impact on individual or group actions</a:t>
            </a:r>
          </a:p>
          <a:p>
            <a:endParaRPr lang="en-US" dirty="0" smtClean="0"/>
          </a:p>
          <a:p>
            <a:r>
              <a:rPr lang="en-US" dirty="0" smtClean="0"/>
              <a:t>Pair the incentive with the action!</a:t>
            </a:r>
          </a:p>
          <a:p>
            <a:endParaRPr lang="en-US" dirty="0" smtClean="0"/>
          </a:p>
          <a:p>
            <a:r>
              <a:rPr lang="en-US" dirty="0" smtClean="0"/>
              <a:t>Devise an incentive that is visible</a:t>
            </a:r>
          </a:p>
          <a:p>
            <a:endParaRPr lang="en-US" dirty="0" smtClean="0"/>
          </a:p>
          <a:p>
            <a:r>
              <a:rPr lang="en-US" dirty="0" smtClean="0"/>
              <a:t>Be careful!</a:t>
            </a:r>
          </a:p>
          <a:p>
            <a:pPr lvl="1"/>
            <a:r>
              <a:rPr lang="en-US" dirty="0" smtClean="0"/>
              <a:t>How might people try to avoid the incentive?</a:t>
            </a:r>
          </a:p>
          <a:p>
            <a:pPr lvl="1"/>
            <a:r>
              <a:rPr lang="en-US" dirty="0" smtClean="0"/>
              <a:t>Is the incentive temporary?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Convenience </a:t>
            </a:r>
            <a:endParaRPr lang="en-US" dirty="0"/>
          </a:p>
        </p:txBody>
      </p:sp>
      <p:sp>
        <p:nvSpPr>
          <p:cNvPr id="3" name="Content Placeholder 2"/>
          <p:cNvSpPr>
            <a:spLocks noGrp="1"/>
          </p:cNvSpPr>
          <p:nvPr>
            <p:ph idx="1"/>
          </p:nvPr>
        </p:nvSpPr>
        <p:spPr/>
        <p:txBody>
          <a:bodyPr>
            <a:normAutofit/>
          </a:bodyPr>
          <a:lstStyle/>
          <a:p>
            <a:pPr>
              <a:buFont typeface="Wingdings" charset="2"/>
              <a:buChar char="v"/>
            </a:pPr>
            <a:r>
              <a:rPr lang="en-US" sz="2250" dirty="0"/>
              <a:t> Besides overcoming individual’s internal barriers, address external barriers.</a:t>
            </a:r>
          </a:p>
          <a:p>
            <a:pPr>
              <a:buFont typeface="Wingdings" charset="2"/>
              <a:buChar char="v"/>
            </a:pPr>
            <a:r>
              <a:rPr lang="en-US" sz="2250" dirty="0"/>
              <a:t> Using CBSM tools will be less effective if the behavior is inconvenient.</a:t>
            </a:r>
          </a:p>
          <a:p>
            <a:pPr>
              <a:buFont typeface="Wingdings" charset="2"/>
              <a:buChar char="v"/>
            </a:pPr>
            <a:r>
              <a:rPr lang="en-US" sz="2250" dirty="0"/>
              <a:t> Guidelines: </a:t>
            </a:r>
          </a:p>
          <a:p>
            <a:pPr lvl="2">
              <a:buFont typeface="Wingdings" panose="05000000000000000000" pitchFamily="2" charset="2"/>
              <a:buChar char="ü"/>
            </a:pPr>
            <a:r>
              <a:rPr lang="en-US" sz="1800" dirty="0"/>
              <a:t>Identify, isolate, and address what can be done.</a:t>
            </a:r>
          </a:p>
          <a:p>
            <a:pPr lvl="2">
              <a:buFont typeface="Wingdings" panose="05000000000000000000" pitchFamily="2" charset="2"/>
              <a:buChar char="ü"/>
            </a:pPr>
            <a:r>
              <a:rPr lang="en-US" sz="1800" dirty="0"/>
              <a:t>Study other similar programs to determine the cost-effectiveness of removing the barrier.</a:t>
            </a:r>
          </a:p>
          <a:p>
            <a:pPr lvl="2">
              <a:buFont typeface="Wingdings" panose="05000000000000000000" pitchFamily="2" charset="2"/>
              <a:buChar char="ü"/>
            </a:pPr>
            <a:r>
              <a:rPr lang="en-US" sz="1800" dirty="0"/>
              <a:t>P</a:t>
            </a:r>
            <a:r>
              <a:rPr lang="en-US" sz="1800" dirty="0"/>
              <a:t>eople will see a behavior as more convenient as they gain more experience with it.</a:t>
            </a:r>
          </a:p>
        </p:txBody>
      </p:sp>
    </p:spTree>
    <p:extLst>
      <p:ext uri="{BB962C8B-B14F-4D97-AF65-F5344CB8AC3E}">
        <p14:creationId xmlns:p14="http://schemas.microsoft.com/office/powerpoint/2010/main" val="3465586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Messaging and Communication</a:t>
            </a:r>
            <a:endParaRPr lang="en-US" dirty="0"/>
          </a:p>
        </p:txBody>
      </p:sp>
      <p:sp>
        <p:nvSpPr>
          <p:cNvPr id="3" name="Content Placeholder 2"/>
          <p:cNvSpPr>
            <a:spLocks noGrp="1"/>
          </p:cNvSpPr>
          <p:nvPr>
            <p:ph idx="1"/>
          </p:nvPr>
        </p:nvSpPr>
        <p:spPr>
          <a:xfrm>
            <a:off x="457200" y="2971800"/>
            <a:ext cx="7467600" cy="3502152"/>
          </a:xfrm>
        </p:spPr>
        <p:txBody>
          <a:bodyPr/>
          <a:lstStyle/>
          <a:p>
            <a:pPr>
              <a:buNone/>
            </a:pPr>
            <a:r>
              <a:rPr lang="en-US" sz="6600" dirty="0" smtClean="0"/>
              <a:t>Keep it positive, mostly….</a:t>
            </a:r>
          </a:p>
          <a:p>
            <a:pPr lvl="1"/>
            <a:endParaRPr lang="en-US" sz="6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rrowheads="1"/>
          </p:cNvPicPr>
          <p:nvPr/>
        </p:nvPicPr>
        <p:blipFill>
          <a:blip r:embed="rId3" cstate="print"/>
          <a:srcRect/>
          <a:stretch>
            <a:fillRect/>
          </a:stretch>
        </p:blipFill>
        <p:spPr bwMode="auto">
          <a:xfrm>
            <a:off x="539130" y="1151930"/>
            <a:ext cx="3545086" cy="4545211"/>
          </a:xfrm>
          <a:prstGeom prst="rect">
            <a:avLst/>
          </a:prstGeom>
          <a:noFill/>
          <a:ln w="12700">
            <a:noFill/>
            <a:miter lim="800000"/>
            <a:headEnd/>
            <a:tailEnd/>
          </a:ln>
        </p:spPr>
      </p:pic>
      <p:pic>
        <p:nvPicPr>
          <p:cNvPr id="49155" name="Picture 2"/>
          <p:cNvPicPr>
            <a:picLocks noChangeArrowheads="1"/>
          </p:cNvPicPr>
          <p:nvPr/>
        </p:nvPicPr>
        <p:blipFill>
          <a:blip r:embed="rId4" cstate="print"/>
          <a:srcRect/>
          <a:stretch>
            <a:fillRect/>
          </a:stretch>
        </p:blipFill>
        <p:spPr bwMode="auto">
          <a:xfrm>
            <a:off x="5523012" y="2995910"/>
            <a:ext cx="2678906" cy="2687836"/>
          </a:xfrm>
          <a:prstGeom prst="rect">
            <a:avLst/>
          </a:prstGeom>
          <a:noFill/>
          <a:ln w="12700">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Overview</a:t>
            </a:r>
            <a:endParaRPr lang="en-US" dirty="0"/>
          </a:p>
        </p:txBody>
      </p:sp>
      <p:sp>
        <p:nvSpPr>
          <p:cNvPr id="15362" name="Content Placeholder 2"/>
          <p:cNvSpPr>
            <a:spLocks noGrp="1"/>
          </p:cNvSpPr>
          <p:nvPr>
            <p:ph idx="1"/>
          </p:nvPr>
        </p:nvSpPr>
        <p:spPr/>
        <p:txBody>
          <a:bodyPr/>
          <a:lstStyle/>
          <a:p>
            <a:r>
              <a:rPr lang="en-US" dirty="0" smtClean="0"/>
              <a:t>What is Community Based Social Marketing?</a:t>
            </a:r>
          </a:p>
          <a:p>
            <a:endParaRPr lang="en-US" dirty="0" smtClean="0"/>
          </a:p>
          <a:p>
            <a:r>
              <a:rPr lang="en-US" dirty="0" smtClean="0"/>
              <a:t>Information vs. Action</a:t>
            </a:r>
          </a:p>
          <a:p>
            <a:endParaRPr lang="en-US" dirty="0" smtClean="0"/>
          </a:p>
          <a:p>
            <a:r>
              <a:rPr lang="en-US" dirty="0" smtClean="0"/>
              <a:t>Steps in conducting a Community Based Social Marketing Project</a:t>
            </a:r>
          </a:p>
          <a:p>
            <a:endParaRPr lang="en-US" dirty="0" smtClean="0"/>
          </a:p>
          <a:p>
            <a:r>
              <a:rPr lang="en-US" dirty="0" smtClean="0"/>
              <a:t>Fond du Lac Tribal College Example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message:  Turn it positive</a:t>
            </a:r>
            <a:endParaRPr lang="en-US" dirty="0"/>
          </a:p>
        </p:txBody>
      </p:sp>
      <p:sp>
        <p:nvSpPr>
          <p:cNvPr id="3" name="Content Placeholder 2"/>
          <p:cNvSpPr>
            <a:spLocks noGrp="1"/>
          </p:cNvSpPr>
          <p:nvPr>
            <p:ph idx="1"/>
          </p:nvPr>
        </p:nvSpPr>
        <p:spPr/>
        <p:txBody>
          <a:bodyPr/>
          <a:lstStyle/>
          <a:p>
            <a:pPr algn="ctr">
              <a:buNone/>
            </a:pPr>
            <a:endParaRPr lang="en-US" sz="4800" dirty="0" smtClean="0"/>
          </a:p>
          <a:p>
            <a:pPr algn="ctr">
              <a:buNone/>
            </a:pPr>
            <a:r>
              <a:rPr lang="en-US" sz="6600" dirty="0" smtClean="0"/>
              <a:t>No</a:t>
            </a:r>
          </a:p>
          <a:p>
            <a:pPr algn="ctr">
              <a:buNone/>
            </a:pPr>
            <a:r>
              <a:rPr lang="en-US" sz="6600" dirty="0" smtClean="0"/>
              <a:t>Smoking</a:t>
            </a:r>
            <a:endParaRPr lang="en-US" sz="6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Message:  Turn it positive</a:t>
            </a:r>
            <a:endParaRPr lang="en-US" dirty="0"/>
          </a:p>
        </p:txBody>
      </p:sp>
      <p:sp>
        <p:nvSpPr>
          <p:cNvPr id="3" name="Content Placeholder 2"/>
          <p:cNvSpPr>
            <a:spLocks noGrp="1"/>
          </p:cNvSpPr>
          <p:nvPr>
            <p:ph idx="1"/>
          </p:nvPr>
        </p:nvSpPr>
        <p:spPr/>
        <p:txBody>
          <a:bodyPr/>
          <a:lstStyle/>
          <a:p>
            <a:pPr algn="ctr">
              <a:buNone/>
            </a:pPr>
            <a:endParaRPr lang="en-US" sz="4800" dirty="0" smtClean="0"/>
          </a:p>
          <a:p>
            <a:pPr algn="ctr">
              <a:buNone/>
            </a:pPr>
            <a:r>
              <a:rPr lang="en-US" sz="4800" dirty="0" err="1" smtClean="0"/>
              <a:t>Miigwech</a:t>
            </a:r>
            <a:r>
              <a:rPr lang="en-US" sz="4800" dirty="0" smtClean="0"/>
              <a:t> for </a:t>
            </a:r>
          </a:p>
          <a:p>
            <a:pPr algn="ctr">
              <a:buNone/>
            </a:pPr>
            <a:r>
              <a:rPr lang="en-US" sz="4800" dirty="0" smtClean="0"/>
              <a:t>Not </a:t>
            </a:r>
          </a:p>
          <a:p>
            <a:pPr algn="ctr">
              <a:buNone/>
            </a:pPr>
            <a:r>
              <a:rPr lang="en-US" sz="4800" dirty="0" smtClean="0"/>
              <a:t>Smoking</a:t>
            </a:r>
            <a:endParaRPr lang="en-US" sz="4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Message:  Turn it Positive</a:t>
            </a:r>
            <a:endParaRPr lang="en-US" dirty="0"/>
          </a:p>
        </p:txBody>
      </p:sp>
      <p:sp>
        <p:nvSpPr>
          <p:cNvPr id="3" name="Content Placeholder 2"/>
          <p:cNvSpPr>
            <a:spLocks noGrp="1"/>
          </p:cNvSpPr>
          <p:nvPr>
            <p:ph idx="1"/>
          </p:nvPr>
        </p:nvSpPr>
        <p:spPr/>
        <p:txBody>
          <a:bodyPr/>
          <a:lstStyle/>
          <a:p>
            <a:pPr algn="ctr">
              <a:buNone/>
            </a:pPr>
            <a:r>
              <a:rPr lang="en-US" sz="4800" dirty="0" smtClean="0"/>
              <a:t>No Dumping</a:t>
            </a:r>
          </a:p>
          <a:p>
            <a:pPr algn="ctr">
              <a:buNone/>
            </a:pPr>
            <a:endParaRPr lang="en-US" sz="4800" dirty="0" smtClean="0"/>
          </a:p>
          <a:p>
            <a:pPr algn="ctr">
              <a:buNone/>
            </a:pPr>
            <a:r>
              <a:rPr lang="en-US" sz="4800" dirty="0" smtClean="0"/>
              <a:t>No Littering</a:t>
            </a:r>
            <a:endParaRPr lang="en-US"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Messaging:  Turn it positive</a:t>
            </a:r>
            <a:endParaRPr lang="en-US" dirty="0"/>
          </a:p>
        </p:txBody>
      </p:sp>
      <p:sp>
        <p:nvSpPr>
          <p:cNvPr id="3" name="Content Placeholder 2"/>
          <p:cNvSpPr>
            <a:spLocks noGrp="1"/>
          </p:cNvSpPr>
          <p:nvPr>
            <p:ph idx="1"/>
          </p:nvPr>
        </p:nvSpPr>
        <p:spPr/>
        <p:txBody>
          <a:bodyPr/>
          <a:lstStyle/>
          <a:p>
            <a:pPr algn="ctr">
              <a:buNone/>
            </a:pPr>
            <a:r>
              <a:rPr lang="en-US" sz="4800" dirty="0" err="1" smtClean="0"/>
              <a:t>Ganawenim</a:t>
            </a:r>
            <a:r>
              <a:rPr lang="en-US" sz="4800" dirty="0" smtClean="0"/>
              <a:t> </a:t>
            </a:r>
            <a:r>
              <a:rPr lang="en-US" sz="4800" dirty="0" err="1" smtClean="0"/>
              <a:t>Gidaakiminaan</a:t>
            </a:r>
            <a:endParaRPr lang="en-US" sz="4800" dirty="0" smtClean="0"/>
          </a:p>
          <a:p>
            <a:pPr algn="ctr">
              <a:buNone/>
            </a:pPr>
            <a:r>
              <a:rPr lang="en-US" sz="4800" dirty="0" smtClean="0"/>
              <a:t>Take Care of the Earth</a:t>
            </a:r>
          </a:p>
          <a:p>
            <a:pPr algn="ctr">
              <a:buNone/>
            </a:pPr>
            <a:r>
              <a:rPr lang="en-US" sz="4800" dirty="0" smtClean="0"/>
              <a:t>Please do not litter</a:t>
            </a:r>
            <a:endParaRPr lang="en-US" sz="4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messaging:  Turn it positive</a:t>
            </a:r>
            <a:endParaRPr lang="en-US" dirty="0"/>
          </a:p>
        </p:txBody>
      </p:sp>
      <p:sp>
        <p:nvSpPr>
          <p:cNvPr id="3" name="Content Placeholder 2"/>
          <p:cNvSpPr>
            <a:spLocks noGrp="1"/>
          </p:cNvSpPr>
          <p:nvPr>
            <p:ph idx="1"/>
          </p:nvPr>
        </p:nvSpPr>
        <p:spPr/>
        <p:txBody>
          <a:bodyPr/>
          <a:lstStyle/>
          <a:p>
            <a:pPr algn="ctr">
              <a:buNone/>
            </a:pPr>
            <a:endParaRPr lang="en-US" sz="4800" dirty="0" smtClean="0"/>
          </a:p>
          <a:p>
            <a:pPr algn="ctr">
              <a:buNone/>
            </a:pPr>
            <a:r>
              <a:rPr lang="en-US" sz="4800" dirty="0" err="1" smtClean="0"/>
              <a:t>Miigwech</a:t>
            </a:r>
            <a:r>
              <a:rPr lang="en-US" sz="4800" dirty="0" smtClean="0"/>
              <a:t> for Not Littering</a:t>
            </a:r>
            <a:endParaRPr lang="en-US" sz="4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Messaging</a:t>
            </a:r>
            <a:endParaRPr lang="en-US" dirty="0"/>
          </a:p>
        </p:txBody>
      </p:sp>
      <p:sp>
        <p:nvSpPr>
          <p:cNvPr id="3" name="Content Placeholder 2"/>
          <p:cNvSpPr>
            <a:spLocks noGrp="1"/>
          </p:cNvSpPr>
          <p:nvPr>
            <p:ph idx="1"/>
          </p:nvPr>
        </p:nvSpPr>
        <p:spPr>
          <a:xfrm>
            <a:off x="457200" y="3200400"/>
            <a:ext cx="8229600" cy="3108960"/>
          </a:xfrm>
        </p:spPr>
        <p:txBody>
          <a:bodyPr>
            <a:normAutofit/>
          </a:bodyPr>
          <a:lstStyle/>
          <a:p>
            <a:pPr marL="0" indent="0" algn="ctr">
              <a:buNone/>
            </a:pPr>
            <a:r>
              <a:rPr lang="en-US" sz="4000" b="1" dirty="0" err="1" smtClean="0"/>
              <a:t>Miigwech</a:t>
            </a:r>
            <a:r>
              <a:rPr lang="en-US" sz="4000" b="1" dirty="0" smtClean="0"/>
              <a:t> to the </a:t>
            </a:r>
            <a:r>
              <a:rPr lang="en-US" sz="4000" b="1" dirty="0" smtClean="0"/>
              <a:t>Community </a:t>
            </a:r>
            <a:r>
              <a:rPr lang="en-US" sz="4000" b="1" dirty="0" smtClean="0"/>
              <a:t>for Cleaning up this site</a:t>
            </a:r>
            <a:endParaRPr lang="en-US" sz="4000" b="1" dirty="0"/>
          </a:p>
        </p:txBody>
      </p:sp>
    </p:spTree>
    <p:extLst>
      <p:ext uri="{BB962C8B-B14F-4D97-AF65-F5344CB8AC3E}">
        <p14:creationId xmlns:p14="http://schemas.microsoft.com/office/powerpoint/2010/main" val="587568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Messaging: Turn it positive</a:t>
            </a:r>
            <a:endParaRPr lang="en-US" dirty="0"/>
          </a:p>
        </p:txBody>
      </p:sp>
      <p:sp>
        <p:nvSpPr>
          <p:cNvPr id="3" name="Content Placeholder 2"/>
          <p:cNvSpPr>
            <a:spLocks noGrp="1"/>
          </p:cNvSpPr>
          <p:nvPr>
            <p:ph idx="1"/>
          </p:nvPr>
        </p:nvSpPr>
        <p:spPr/>
        <p:txBody>
          <a:bodyPr/>
          <a:lstStyle/>
          <a:p>
            <a:pPr algn="ctr">
              <a:buNone/>
            </a:pPr>
            <a:endParaRPr lang="en-US" sz="4800" dirty="0" smtClean="0"/>
          </a:p>
          <a:p>
            <a:pPr algn="ctr">
              <a:buNone/>
            </a:pPr>
            <a:endParaRPr lang="en-US" sz="4800" dirty="0" smtClean="0"/>
          </a:p>
          <a:p>
            <a:pPr algn="ctr">
              <a:buNone/>
            </a:pPr>
            <a:r>
              <a:rPr lang="en-US" sz="4800" dirty="0" smtClean="0"/>
              <a:t>It is illegal not to recycle!</a:t>
            </a:r>
          </a:p>
          <a:p>
            <a:pPr algn="ctr">
              <a:buNone/>
            </a:pPr>
            <a:endParaRPr lang="en-US" sz="4800" dirty="0" smtClean="0"/>
          </a:p>
          <a:p>
            <a:pPr algn="ctr">
              <a:buNone/>
            </a:pPr>
            <a:endParaRPr lang="en-US" sz="4800" dirty="0" smtClean="0"/>
          </a:p>
          <a:p>
            <a:pPr algn="ctr">
              <a:buNone/>
            </a:pPr>
            <a:endParaRPr lang="en-US" sz="4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Messaging:  Turn it positive</a:t>
            </a:r>
            <a:endParaRPr lang="en-US" dirty="0"/>
          </a:p>
        </p:txBody>
      </p:sp>
      <p:sp>
        <p:nvSpPr>
          <p:cNvPr id="3" name="Content Placeholder 2"/>
          <p:cNvSpPr>
            <a:spLocks noGrp="1"/>
          </p:cNvSpPr>
          <p:nvPr>
            <p:ph idx="1"/>
          </p:nvPr>
        </p:nvSpPr>
        <p:spPr/>
        <p:txBody>
          <a:bodyPr/>
          <a:lstStyle/>
          <a:p>
            <a:pPr algn="ctr">
              <a:buNone/>
            </a:pPr>
            <a:endParaRPr lang="en-US" sz="4800" dirty="0" smtClean="0"/>
          </a:p>
          <a:p>
            <a:pPr algn="ctr">
              <a:buNone/>
            </a:pPr>
            <a:r>
              <a:rPr lang="en-US" sz="4800" dirty="0" smtClean="0"/>
              <a:t>Do your part to protect resources for future generations:  recycle.</a:t>
            </a:r>
            <a:endParaRPr lang="en-US"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 to “Positive Messaging”</a:t>
            </a:r>
            <a:endParaRPr lang="en-US" dirty="0"/>
          </a:p>
        </p:txBody>
      </p:sp>
      <p:sp>
        <p:nvSpPr>
          <p:cNvPr id="3" name="Content Placeholder 2"/>
          <p:cNvSpPr>
            <a:spLocks noGrp="1"/>
          </p:cNvSpPr>
          <p:nvPr>
            <p:ph idx="1"/>
          </p:nvPr>
        </p:nvSpPr>
        <p:spPr/>
        <p:txBody>
          <a:bodyPr/>
          <a:lstStyle/>
          <a:p>
            <a:r>
              <a:rPr lang="en-US" dirty="0" smtClean="0"/>
              <a:t>Financial Gain vs. Loss</a:t>
            </a:r>
          </a:p>
          <a:p>
            <a:endParaRPr lang="en-US" dirty="0" smtClean="0"/>
          </a:p>
          <a:p>
            <a:pPr lvl="1"/>
            <a:r>
              <a:rPr lang="en-US" dirty="0" smtClean="0"/>
              <a:t>According to studies referenced by Doug McKenzie Moore, a study was conducted that showed it was more effective to tell people how much they would lose by not doing energy improvement project vs. telling them how much they could save.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Strategy Table</a:t>
            </a:r>
            <a:br>
              <a:rPr lang="en-US" sz="3600" dirty="0" smtClean="0"/>
            </a:br>
            <a:r>
              <a:rPr lang="en-US" sz="3600" dirty="0" smtClean="0"/>
              <a:t> from “Fostering Sustainable Behavior, p. 132</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1468816"/>
              </p:ext>
            </p:extLst>
          </p:nvPr>
        </p:nvGraphicFramePr>
        <p:xfrm>
          <a:off x="457200" y="2057400"/>
          <a:ext cx="8229600" cy="4066540"/>
        </p:xfrm>
        <a:graphic>
          <a:graphicData uri="http://schemas.openxmlformats.org/drawingml/2006/table">
            <a:tbl>
              <a:tblPr firstRow="1" bandRow="1">
                <a:tableStyleId>{5C22544A-7EE6-4342-B048-85BDC9FD1C3A}</a:tableStyleId>
              </a:tblPr>
              <a:tblGrid>
                <a:gridCol w="4114800"/>
                <a:gridCol w="4114800"/>
              </a:tblGrid>
              <a:tr h="673100">
                <a:tc>
                  <a:txBody>
                    <a:bodyPr/>
                    <a:lstStyle/>
                    <a:p>
                      <a:r>
                        <a:rPr lang="en-US" sz="4000" dirty="0" smtClean="0"/>
                        <a:t>Barriers</a:t>
                      </a:r>
                      <a:endParaRPr lang="en-US" sz="4000" dirty="0"/>
                    </a:p>
                  </a:txBody>
                  <a:tcPr/>
                </a:tc>
                <a:tc>
                  <a:txBody>
                    <a:bodyPr/>
                    <a:lstStyle/>
                    <a:p>
                      <a:r>
                        <a:rPr lang="en-US" sz="3600" dirty="0" smtClean="0"/>
                        <a:t>Strategies</a:t>
                      </a:r>
                      <a:endParaRPr lang="en-US" sz="3600" dirty="0"/>
                    </a:p>
                  </a:txBody>
                  <a:tcPr/>
                </a:tc>
              </a:tr>
              <a:tr h="673100">
                <a:tc>
                  <a:txBody>
                    <a:bodyPr/>
                    <a:lstStyle/>
                    <a:p>
                      <a:r>
                        <a:rPr lang="en-US" dirty="0" smtClean="0"/>
                        <a:t>Lack</a:t>
                      </a:r>
                      <a:r>
                        <a:rPr lang="en-US" baseline="0" dirty="0" smtClean="0"/>
                        <a:t> of Motivation</a:t>
                      </a:r>
                      <a:endParaRPr lang="en-US" dirty="0"/>
                    </a:p>
                  </a:txBody>
                  <a:tcPr/>
                </a:tc>
                <a:tc>
                  <a:txBody>
                    <a:bodyPr/>
                    <a:lstStyle/>
                    <a:p>
                      <a:r>
                        <a:rPr lang="en-US" dirty="0" smtClean="0"/>
                        <a:t>Commitment, Norms, Incentives</a:t>
                      </a:r>
                      <a:endParaRPr lang="en-US" dirty="0"/>
                    </a:p>
                  </a:txBody>
                  <a:tcPr/>
                </a:tc>
              </a:tr>
              <a:tr h="673100">
                <a:tc>
                  <a:txBody>
                    <a:bodyPr/>
                    <a:lstStyle/>
                    <a:p>
                      <a:r>
                        <a:rPr lang="en-US" dirty="0" smtClean="0"/>
                        <a:t>Forget</a:t>
                      </a:r>
                      <a:endParaRPr lang="en-US" dirty="0"/>
                    </a:p>
                  </a:txBody>
                  <a:tcPr/>
                </a:tc>
                <a:tc>
                  <a:txBody>
                    <a:bodyPr/>
                    <a:lstStyle/>
                    <a:p>
                      <a:r>
                        <a:rPr lang="en-US" dirty="0" smtClean="0"/>
                        <a:t>Prompts</a:t>
                      </a:r>
                    </a:p>
                  </a:txBody>
                  <a:tcPr/>
                </a:tc>
              </a:tr>
              <a:tr h="673100">
                <a:tc>
                  <a:txBody>
                    <a:bodyPr/>
                    <a:lstStyle/>
                    <a:p>
                      <a:r>
                        <a:rPr lang="en-US" dirty="0" smtClean="0"/>
                        <a:t>Lack of Social Pressure</a:t>
                      </a:r>
                      <a:endParaRPr lang="en-US" dirty="0"/>
                    </a:p>
                  </a:txBody>
                  <a:tcPr/>
                </a:tc>
                <a:tc>
                  <a:txBody>
                    <a:bodyPr/>
                    <a:lstStyle/>
                    <a:p>
                      <a:r>
                        <a:rPr lang="en-US" dirty="0" smtClean="0"/>
                        <a:t>Norms</a:t>
                      </a:r>
                      <a:endParaRPr lang="en-US" dirty="0"/>
                    </a:p>
                  </a:txBody>
                  <a:tcPr/>
                </a:tc>
              </a:tr>
              <a:tr h="673100">
                <a:tc>
                  <a:txBody>
                    <a:bodyPr/>
                    <a:lstStyle/>
                    <a:p>
                      <a:r>
                        <a:rPr lang="en-US" dirty="0" smtClean="0"/>
                        <a:t>Lack of Knowledge</a:t>
                      </a:r>
                      <a:endParaRPr lang="en-US" dirty="0"/>
                    </a:p>
                  </a:txBody>
                  <a:tcPr/>
                </a:tc>
                <a:tc>
                  <a:txBody>
                    <a:bodyPr/>
                    <a:lstStyle/>
                    <a:p>
                      <a:r>
                        <a:rPr lang="en-US" dirty="0" smtClean="0"/>
                        <a:t>Communication, Social Diffusion</a:t>
                      </a:r>
                      <a:endParaRPr lang="en-US" dirty="0"/>
                    </a:p>
                  </a:txBody>
                  <a:tcPr/>
                </a:tc>
              </a:tr>
              <a:tr h="673100">
                <a:tc>
                  <a:txBody>
                    <a:bodyPr/>
                    <a:lstStyle/>
                    <a:p>
                      <a:r>
                        <a:rPr lang="en-US" dirty="0" smtClean="0"/>
                        <a:t>Inconvenient</a:t>
                      </a:r>
                      <a:endParaRPr lang="en-US" dirty="0"/>
                    </a:p>
                  </a:txBody>
                  <a:tcPr/>
                </a:tc>
                <a:tc>
                  <a:txBody>
                    <a:bodyPr/>
                    <a:lstStyle/>
                    <a:p>
                      <a:r>
                        <a:rPr lang="en-US" dirty="0" smtClean="0"/>
                        <a:t>Change</a:t>
                      </a:r>
                      <a:r>
                        <a:rPr lang="en-US" baseline="0" dirty="0" smtClean="0"/>
                        <a:t> program structure</a:t>
                      </a:r>
                      <a:endParaRPr lang="en-US" dirty="0"/>
                    </a:p>
                  </a:txBody>
                  <a:tcPr/>
                </a:tc>
              </a:tr>
            </a:tbl>
          </a:graphicData>
        </a:graphic>
      </p:graphicFrame>
    </p:spTree>
    <p:extLst>
      <p:ext uri="{BB962C8B-B14F-4D97-AF65-F5344CB8AC3E}">
        <p14:creationId xmlns:p14="http://schemas.microsoft.com/office/powerpoint/2010/main" val="207260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Community Based Social Marketing??</a:t>
            </a:r>
            <a:endParaRPr lang="en-US" dirty="0"/>
          </a:p>
        </p:txBody>
      </p:sp>
      <p:sp>
        <p:nvSpPr>
          <p:cNvPr id="3" name="Content Placeholder 2"/>
          <p:cNvSpPr>
            <a:spLocks noGrp="1"/>
          </p:cNvSpPr>
          <p:nvPr>
            <p:ph idx="1"/>
          </p:nvPr>
        </p:nvSpPr>
        <p:spPr/>
        <p:txBody>
          <a:bodyPr>
            <a:normAutofit/>
          </a:bodyPr>
          <a:lstStyle/>
          <a:p>
            <a:r>
              <a:rPr lang="en-US" dirty="0" smtClean="0"/>
              <a:t>Approaching projects based on barriers and motivations of individuals to doing a behavior</a:t>
            </a:r>
          </a:p>
          <a:p>
            <a:r>
              <a:rPr lang="en-US" dirty="0" smtClean="0"/>
              <a:t>Founded by Doug </a:t>
            </a:r>
            <a:r>
              <a:rPr lang="en-US" dirty="0" err="1" smtClean="0"/>
              <a:t>MacKenzie</a:t>
            </a:r>
            <a:r>
              <a:rPr lang="en-US" dirty="0" smtClean="0"/>
              <a:t>-Moore</a:t>
            </a:r>
          </a:p>
          <a:p>
            <a:r>
              <a:rPr lang="en-US" dirty="0" smtClean="0"/>
              <a:t>Acknowledges the concept that one’s attitude or belief are not always reflected in their actual behavior</a:t>
            </a:r>
          </a:p>
          <a:p>
            <a:r>
              <a:rPr lang="en-US" dirty="0" smtClean="0"/>
              <a:t>Encompasses a variety of methods to address one’s barriers and motivations in order to change behavior</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Piloting the Strategy</a:t>
            </a:r>
            <a:endParaRPr lang="en-US" dirty="0"/>
          </a:p>
        </p:txBody>
      </p:sp>
      <p:sp>
        <p:nvSpPr>
          <p:cNvPr id="3" name="Content Placeholder 2"/>
          <p:cNvSpPr>
            <a:spLocks noGrp="1"/>
          </p:cNvSpPr>
          <p:nvPr>
            <p:ph idx="1"/>
          </p:nvPr>
        </p:nvSpPr>
        <p:spPr/>
        <p:txBody>
          <a:bodyPr>
            <a:normAutofit/>
          </a:bodyPr>
          <a:lstStyle/>
          <a:p>
            <a:pPr>
              <a:buFont typeface="Wingdings" charset="2"/>
              <a:buChar char="v"/>
            </a:pPr>
            <a:r>
              <a:rPr lang="en-US" dirty="0"/>
              <a:t> Pilot the strategy in a small portion of the community.</a:t>
            </a:r>
          </a:p>
          <a:p>
            <a:pPr lvl="2">
              <a:buFont typeface="Wingdings" panose="05000000000000000000" pitchFamily="2" charset="2"/>
              <a:buChar char="ü"/>
            </a:pPr>
            <a:r>
              <a:rPr lang="en-US" sz="2800" dirty="0"/>
              <a:t> Troubleshoot any issues before broad implementation.</a:t>
            </a:r>
          </a:p>
          <a:p>
            <a:pPr lvl="2">
              <a:buFont typeface="Wingdings" panose="05000000000000000000" pitchFamily="2" charset="2"/>
              <a:buChar char="ü"/>
            </a:pPr>
            <a:r>
              <a:rPr lang="en-US" sz="2800" dirty="0"/>
              <a:t> If necessary, test out different methods and refine the program until effective.</a:t>
            </a:r>
          </a:p>
          <a:p>
            <a:pPr>
              <a:buFont typeface="Wingdings" charset="2"/>
              <a:buChar char="v"/>
            </a:pPr>
            <a:r>
              <a:rPr lang="en-US" dirty="0"/>
              <a:t> Use random and independent sampling with both a control and a test group.</a:t>
            </a:r>
          </a:p>
          <a:p>
            <a:pPr>
              <a:buFont typeface="Wingdings" charset="2"/>
              <a:buChar char="v"/>
            </a:pPr>
            <a:r>
              <a:rPr lang="en-US" dirty="0"/>
              <a:t> Focus on measuring behavior changes.</a:t>
            </a:r>
          </a:p>
        </p:txBody>
      </p:sp>
      <p:sp>
        <p:nvSpPr>
          <p:cNvPr id="5" name="Footer Placeholder 4"/>
          <p:cNvSpPr>
            <a:spLocks noGrp="1"/>
          </p:cNvSpPr>
          <p:nvPr>
            <p:ph type="ftr" sz="quarter" idx="11"/>
          </p:nvPr>
        </p:nvSpPr>
        <p:spPr/>
        <p:txBody>
          <a:bodyPr/>
          <a:lstStyle/>
          <a:p>
            <a:r>
              <a:rPr lang="en-US" sz="1050" b="1" dirty="0"/>
              <a:t>DRAFT</a:t>
            </a:r>
          </a:p>
        </p:txBody>
      </p:sp>
    </p:spTree>
    <p:extLst>
      <p:ext uri="{BB962C8B-B14F-4D97-AF65-F5344CB8AC3E}">
        <p14:creationId xmlns:p14="http://schemas.microsoft.com/office/powerpoint/2010/main" val="29249607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Implementing and Evaluating</a:t>
            </a:r>
            <a:endParaRPr lang="en-US" dirty="0"/>
          </a:p>
        </p:txBody>
      </p:sp>
      <p:sp>
        <p:nvSpPr>
          <p:cNvPr id="3" name="Content Placeholder 2"/>
          <p:cNvSpPr>
            <a:spLocks noGrp="1"/>
          </p:cNvSpPr>
          <p:nvPr>
            <p:ph idx="1"/>
          </p:nvPr>
        </p:nvSpPr>
        <p:spPr/>
        <p:txBody>
          <a:bodyPr>
            <a:normAutofit/>
          </a:bodyPr>
          <a:lstStyle/>
          <a:p>
            <a:pPr>
              <a:buFont typeface="Wingdings" charset="2"/>
              <a:buChar char="v"/>
            </a:pPr>
            <a:r>
              <a:rPr lang="en-US" sz="2250" dirty="0"/>
              <a:t> Collect baseline info on current level of behavior before implementing the strategy.</a:t>
            </a:r>
          </a:p>
          <a:p>
            <a:pPr>
              <a:buFont typeface="Wingdings" charset="2"/>
              <a:buChar char="v"/>
            </a:pPr>
            <a:r>
              <a:rPr lang="en-US" sz="2250" dirty="0"/>
              <a:t> Implement the strategy and collect data.</a:t>
            </a:r>
          </a:p>
          <a:p>
            <a:pPr marL="425196" lvl="1">
              <a:buFont typeface="Wingdings" panose="05000000000000000000" pitchFamily="2" charset="2"/>
              <a:buChar char="ü"/>
            </a:pPr>
            <a:r>
              <a:rPr lang="en-US" sz="2100" dirty="0"/>
              <a:t>Use different time intervals to track long-term impact on behavior and provide ongoing evaluation.</a:t>
            </a:r>
          </a:p>
          <a:p>
            <a:pPr>
              <a:buFont typeface="Wingdings" charset="2"/>
              <a:buChar char="v"/>
            </a:pPr>
            <a:r>
              <a:rPr lang="en-US" sz="2250" dirty="0"/>
              <a:t> Guidelines:</a:t>
            </a:r>
          </a:p>
          <a:p>
            <a:pPr marL="425196" lvl="1">
              <a:buFont typeface="Wingdings" panose="05000000000000000000" pitchFamily="2" charset="2"/>
              <a:buChar char="ü"/>
            </a:pPr>
            <a:r>
              <a:rPr lang="en-US" sz="2100" dirty="0"/>
              <a:t>Use advertising and media to increase awareness of the program.</a:t>
            </a:r>
          </a:p>
          <a:p>
            <a:pPr marL="425196" lvl="1">
              <a:buFont typeface="Wingdings" panose="05000000000000000000" pitchFamily="2" charset="2"/>
              <a:buChar char="ü"/>
            </a:pPr>
            <a:r>
              <a:rPr lang="en-US" sz="2100" dirty="0"/>
              <a:t>Provide feedback on the program’s success to reinforce the behavioral changes made.</a:t>
            </a:r>
          </a:p>
          <a:p>
            <a:pPr marL="425196" lvl="1">
              <a:buFont typeface="Wingdings" panose="05000000000000000000" pitchFamily="2" charset="2"/>
              <a:buChar char="ü"/>
            </a:pPr>
            <a:r>
              <a:rPr lang="en-US" sz="2100" dirty="0"/>
              <a:t>Compile and share your findings.</a:t>
            </a:r>
            <a:endParaRPr lang="en-US" sz="2100" dirty="0"/>
          </a:p>
        </p:txBody>
      </p:sp>
    </p:spTree>
    <p:extLst>
      <p:ext uri="{BB962C8B-B14F-4D97-AF65-F5344CB8AC3E}">
        <p14:creationId xmlns:p14="http://schemas.microsoft.com/office/powerpoint/2010/main" val="2963947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Fond du Lac Tribal &amp; Community </a:t>
            </a:r>
            <a:r>
              <a:rPr lang="en-US" dirty="0" smtClean="0"/>
              <a:t>College </a:t>
            </a:r>
            <a:r>
              <a:rPr lang="en-US" dirty="0" smtClean="0"/>
              <a:t>Community Based Social Market Project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Steps:</a:t>
            </a:r>
          </a:p>
          <a:p>
            <a:pPr lvl="1"/>
            <a:r>
              <a:rPr lang="en-US" dirty="0" smtClean="0"/>
              <a:t>Focus Group held to select priorities and targeted behavior</a:t>
            </a:r>
          </a:p>
          <a:p>
            <a:pPr lvl="1"/>
            <a:r>
              <a:rPr lang="en-US" dirty="0" smtClean="0"/>
              <a:t>Researched projects</a:t>
            </a:r>
          </a:p>
          <a:p>
            <a:pPr lvl="1"/>
            <a:r>
              <a:rPr lang="en-US" dirty="0" smtClean="0"/>
              <a:t>Conducted a waste characterization pre-project</a:t>
            </a:r>
          </a:p>
          <a:p>
            <a:pPr lvl="1"/>
            <a:r>
              <a:rPr lang="en-US" dirty="0" smtClean="0"/>
              <a:t>Developed </a:t>
            </a:r>
            <a:r>
              <a:rPr lang="en-US" dirty="0" smtClean="0"/>
              <a:t>pre-</a:t>
            </a:r>
            <a:r>
              <a:rPr lang="en-US" dirty="0" smtClean="0"/>
              <a:t>questionnaire</a:t>
            </a:r>
          </a:p>
          <a:p>
            <a:pPr lvl="1"/>
            <a:r>
              <a:rPr lang="en-US" dirty="0" smtClean="0"/>
              <a:t>Analyzed </a:t>
            </a:r>
            <a:r>
              <a:rPr lang="en-US" dirty="0" smtClean="0"/>
              <a:t>results and develop pilot project</a:t>
            </a:r>
          </a:p>
          <a:p>
            <a:pPr lvl="1"/>
            <a:r>
              <a:rPr lang="en-US" dirty="0" smtClean="0"/>
              <a:t>Implemented Pilot Project</a:t>
            </a:r>
          </a:p>
          <a:p>
            <a:pPr lvl="1"/>
            <a:r>
              <a:rPr lang="en-US" dirty="0" smtClean="0"/>
              <a:t>Post-</a:t>
            </a:r>
            <a:r>
              <a:rPr lang="en-US" dirty="0" smtClean="0"/>
              <a:t>Questionnaire</a:t>
            </a:r>
          </a:p>
          <a:p>
            <a:pPr lvl="1"/>
            <a:r>
              <a:rPr lang="en-US" dirty="0" smtClean="0"/>
              <a:t>Targeted </a:t>
            </a:r>
            <a:r>
              <a:rPr lang="en-US" dirty="0"/>
              <a:t>Behavior</a:t>
            </a:r>
          </a:p>
          <a:p>
            <a:pPr lvl="1"/>
            <a:r>
              <a:rPr lang="en-US" dirty="0" err="1" smtClean="0"/>
              <a:t>Recyling</a:t>
            </a:r>
            <a:r>
              <a:rPr lang="en-US" dirty="0" smtClean="0"/>
              <a:t> on campus and in dorms</a:t>
            </a:r>
            <a:endParaRPr lang="en-US" dirty="0"/>
          </a:p>
          <a:p>
            <a:pPr lvl="1"/>
            <a:endParaRPr lang="en-US" dirty="0"/>
          </a:p>
          <a:p>
            <a:r>
              <a:rPr lang="en-US" dirty="0"/>
              <a:t>Target Audience</a:t>
            </a:r>
          </a:p>
          <a:p>
            <a:pPr lvl="1"/>
            <a:r>
              <a:rPr lang="en-US" dirty="0"/>
              <a:t>Students</a:t>
            </a:r>
          </a:p>
          <a:p>
            <a:pPr lvl="1"/>
            <a:endParaRPr lang="en-US" dirty="0" smtClean="0"/>
          </a:p>
          <a:p>
            <a:pPr lvl="1"/>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Pre-Questionnaire </a:t>
            </a:r>
            <a:r>
              <a:rPr lang="en-US" dirty="0" smtClean="0"/>
              <a:t>Results</a:t>
            </a:r>
            <a:endParaRPr lang="en-US" dirty="0"/>
          </a:p>
        </p:txBody>
      </p:sp>
      <p:sp>
        <p:nvSpPr>
          <p:cNvPr id="3" name="Content Placeholder 2"/>
          <p:cNvSpPr>
            <a:spLocks noGrp="1"/>
          </p:cNvSpPr>
          <p:nvPr>
            <p:ph idx="1"/>
          </p:nvPr>
        </p:nvSpPr>
        <p:spPr/>
        <p:txBody>
          <a:bodyPr/>
          <a:lstStyle/>
          <a:p>
            <a:r>
              <a:rPr lang="en-US" dirty="0" smtClean="0"/>
              <a:t>Not enough bins around campus and none in dorm</a:t>
            </a:r>
          </a:p>
          <a:p>
            <a:r>
              <a:rPr lang="en-US" dirty="0" smtClean="0"/>
              <a:t>People just do not think to recycle</a:t>
            </a:r>
          </a:p>
          <a:p>
            <a:r>
              <a:rPr lang="en-US" dirty="0" smtClean="0"/>
              <a:t>Too busy to find a recycling bin</a:t>
            </a:r>
          </a:p>
          <a:p>
            <a:r>
              <a:rPr lang="en-US" dirty="0" smtClean="0"/>
              <a:t>Bin openings make it difficult</a:t>
            </a:r>
          </a:p>
          <a:p>
            <a:r>
              <a:rPr lang="en-US" dirty="0" smtClean="0"/>
              <a:t>Preferred signage and bins were identified</a:t>
            </a:r>
          </a:p>
          <a:p>
            <a:endParaRPr lang="en-US" dirty="0" smtClean="0"/>
          </a:p>
          <a:p>
            <a:pPr>
              <a:buNone/>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Project</a:t>
            </a:r>
            <a:endParaRPr lang="en-US" dirty="0"/>
          </a:p>
        </p:txBody>
      </p:sp>
      <p:sp>
        <p:nvSpPr>
          <p:cNvPr id="3" name="Content Placeholder 2"/>
          <p:cNvSpPr>
            <a:spLocks noGrp="1"/>
          </p:cNvSpPr>
          <p:nvPr>
            <p:ph idx="1"/>
          </p:nvPr>
        </p:nvSpPr>
        <p:spPr/>
        <p:txBody>
          <a:bodyPr/>
          <a:lstStyle/>
          <a:p>
            <a:r>
              <a:rPr lang="en-US" dirty="0" smtClean="0"/>
              <a:t>Expanded outreach at staff and student orientation</a:t>
            </a:r>
          </a:p>
          <a:p>
            <a:r>
              <a:rPr lang="en-US" dirty="0" smtClean="0"/>
              <a:t>Ordered bilingual signage and bins based on preferences expressed in the pre-survey and established recycling and trash stations throughout campus</a:t>
            </a:r>
          </a:p>
          <a:p>
            <a:r>
              <a:rPr lang="en-US" dirty="0" smtClean="0"/>
              <a:t>Student workers in charge of collecting recyclables</a:t>
            </a:r>
          </a:p>
          <a:p>
            <a:endParaRPr lang="en-US" dirty="0" smtClean="0"/>
          </a:p>
          <a:p>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Sign</a:t>
            </a:r>
            <a:endParaRPr lang="en-US" dirty="0"/>
          </a:p>
        </p:txBody>
      </p:sp>
      <p:pic>
        <p:nvPicPr>
          <p:cNvPr id="17" name="Picture 16" descr="Recycle Signtribalcenter.jpg"/>
          <p:cNvPicPr>
            <a:picLocks noChangeAspect="1"/>
          </p:cNvPicPr>
          <p:nvPr/>
        </p:nvPicPr>
        <p:blipFill>
          <a:blip r:embed="rId3" cstate="print"/>
          <a:stretch>
            <a:fillRect/>
          </a:stretch>
        </p:blipFill>
        <p:spPr>
          <a:xfrm>
            <a:off x="609600" y="1295400"/>
            <a:ext cx="8077200" cy="538743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Trash Sign</a:t>
            </a:r>
            <a:endParaRPr lang="en-US" dirty="0"/>
          </a:p>
        </p:txBody>
      </p:sp>
      <p:pic>
        <p:nvPicPr>
          <p:cNvPr id="4" name="Content Placeholder 3" descr="Trash signcollege.jpg"/>
          <p:cNvPicPr>
            <a:picLocks noGrp="1" noChangeAspect="1"/>
          </p:cNvPicPr>
          <p:nvPr>
            <p:ph idx="1"/>
          </p:nvPr>
        </p:nvPicPr>
        <p:blipFill>
          <a:blip r:embed="rId3" cstate="print"/>
          <a:stretch>
            <a:fillRect/>
          </a:stretch>
        </p:blipFill>
        <p:spPr>
          <a:xfrm>
            <a:off x="533400" y="1219200"/>
            <a:ext cx="8009814" cy="534248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Station</a:t>
            </a:r>
            <a:endParaRPr lang="en-US" dirty="0"/>
          </a:p>
        </p:txBody>
      </p:sp>
      <p:pic>
        <p:nvPicPr>
          <p:cNvPr id="4" name="Content Placeholder 3" descr="Recyclingstationcollege.jpg"/>
          <p:cNvPicPr>
            <a:picLocks noGrp="1" noChangeAspect="1"/>
          </p:cNvPicPr>
          <p:nvPr>
            <p:ph idx="1"/>
          </p:nvPr>
        </p:nvPicPr>
        <p:blipFill>
          <a:blip r:embed="rId2" cstate="print"/>
          <a:stretch>
            <a:fillRect/>
          </a:stretch>
        </p:blipFill>
        <p:spPr>
          <a:xfrm>
            <a:off x="381000" y="1225079"/>
            <a:ext cx="8153400" cy="5438254"/>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from post survey</a:t>
            </a:r>
            <a:endParaRPr lang="en-US" dirty="0"/>
          </a:p>
        </p:txBody>
      </p:sp>
      <p:sp>
        <p:nvSpPr>
          <p:cNvPr id="3" name="Content Placeholder 2"/>
          <p:cNvSpPr>
            <a:spLocks noGrp="1"/>
          </p:cNvSpPr>
          <p:nvPr>
            <p:ph idx="1"/>
          </p:nvPr>
        </p:nvSpPr>
        <p:spPr/>
        <p:txBody>
          <a:bodyPr>
            <a:normAutofit fontScale="92500"/>
          </a:bodyPr>
          <a:lstStyle/>
          <a:p>
            <a:r>
              <a:rPr lang="en-US" dirty="0" smtClean="0"/>
              <a:t>The bilingual signage was appreciated</a:t>
            </a:r>
          </a:p>
          <a:p>
            <a:r>
              <a:rPr lang="en-US" dirty="0" smtClean="0"/>
              <a:t>It’s hard to get into a new habit when you are busy (dorms and campus)</a:t>
            </a:r>
          </a:p>
          <a:p>
            <a:r>
              <a:rPr lang="en-US" dirty="0" smtClean="0"/>
              <a:t>Having more recycling bins than trash cans helped</a:t>
            </a:r>
          </a:p>
          <a:p>
            <a:r>
              <a:rPr lang="en-US" dirty="0" smtClean="0"/>
              <a:t>Pictures on the signs helped decipher what was recyclable and not</a:t>
            </a:r>
          </a:p>
          <a:p>
            <a:endParaRPr lang="en-US" dirty="0" smtClean="0"/>
          </a:p>
          <a:p>
            <a:r>
              <a:rPr lang="en-US" dirty="0" smtClean="0"/>
              <a:t>Survey:</a:t>
            </a:r>
          </a:p>
          <a:p>
            <a:pPr>
              <a:buNone/>
            </a:pPr>
            <a:r>
              <a:rPr lang="en-US" dirty="0" smtClean="0"/>
              <a:t>  </a:t>
            </a:r>
            <a:r>
              <a:rPr lang="en-US" dirty="0" smtClean="0">
                <a:hlinkClick r:id="rId2"/>
              </a:rPr>
              <a:t>https://www.surveymonkey.com/results/SM-F8KPDL5L/</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Final Waste Sort</a:t>
            </a:r>
            <a:endParaRPr lang="en-US" dirty="0"/>
          </a:p>
        </p:txBody>
      </p:sp>
      <p:sp>
        <p:nvSpPr>
          <p:cNvPr id="3" name="Content Placeholder 2"/>
          <p:cNvSpPr>
            <a:spLocks noGrp="1"/>
          </p:cNvSpPr>
          <p:nvPr>
            <p:ph idx="1"/>
          </p:nvPr>
        </p:nvSpPr>
        <p:spPr/>
        <p:txBody>
          <a:bodyPr/>
          <a:lstStyle/>
          <a:p>
            <a:r>
              <a:rPr lang="en-US" dirty="0" smtClean="0"/>
              <a:t>Final waste sort was completed approximately two months after the pilot project was started.</a:t>
            </a:r>
          </a:p>
          <a:p>
            <a:endParaRPr lang="en-US" dirty="0"/>
          </a:p>
          <a:p>
            <a:r>
              <a:rPr lang="en-US" dirty="0" smtClean="0"/>
              <a:t>Amount of recycling in trash pre-project and post-project was used to gauge project success.</a:t>
            </a:r>
          </a:p>
          <a:p>
            <a:endParaRPr lang="en-US" dirty="0"/>
          </a:p>
          <a:p>
            <a:r>
              <a:rPr lang="en-US" dirty="0" smtClean="0"/>
              <a:t>Results were posted during sustainability week in late October.</a:t>
            </a:r>
            <a:endParaRPr lang="en-US" dirty="0"/>
          </a:p>
        </p:txBody>
      </p:sp>
    </p:spTree>
    <p:extLst>
      <p:ext uri="{BB962C8B-B14F-4D97-AF65-F5344CB8AC3E}">
        <p14:creationId xmlns:p14="http://schemas.microsoft.com/office/powerpoint/2010/main" val="362096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72203"/>
            <a:ext cx="8458200" cy="1088068"/>
          </a:xfrm>
        </p:spPr>
        <p:txBody>
          <a:bodyPr>
            <a:normAutofit fontScale="90000"/>
          </a:bodyPr>
          <a:lstStyle/>
          <a:p>
            <a:r>
              <a:rPr lang="en-US" dirty="0" smtClean="0"/>
              <a:t>“Behavior change is the cornerstone of sustainability.”</a:t>
            </a:r>
            <a:endParaRPr lang="en-US" dirty="0"/>
          </a:p>
        </p:txBody>
      </p:sp>
      <p:sp>
        <p:nvSpPr>
          <p:cNvPr id="3" name="Content Placeholder 2"/>
          <p:cNvSpPr>
            <a:spLocks noGrp="1"/>
          </p:cNvSpPr>
          <p:nvPr>
            <p:ph idx="1"/>
          </p:nvPr>
        </p:nvSpPr>
        <p:spPr>
          <a:xfrm>
            <a:off x="865562" y="2298019"/>
            <a:ext cx="7543800" cy="3540992"/>
          </a:xfrm>
        </p:spPr>
        <p:txBody>
          <a:bodyPr>
            <a:normAutofit fontScale="77500" lnSpcReduction="20000"/>
          </a:bodyPr>
          <a:lstStyle/>
          <a:p>
            <a:pPr>
              <a:buFont typeface="Wingdings" panose="05000000000000000000" pitchFamily="2" charset="2"/>
              <a:buChar char="v"/>
            </a:pPr>
            <a:r>
              <a:rPr lang="en-US" sz="3075" dirty="0"/>
              <a:t> Significant challenges exist to making a community sustainable.</a:t>
            </a:r>
          </a:p>
          <a:p>
            <a:pPr>
              <a:buFont typeface="Wingdings" panose="05000000000000000000" pitchFamily="2" charset="2"/>
              <a:buChar char="v"/>
            </a:pPr>
            <a:r>
              <a:rPr lang="en-US" sz="3075" dirty="0"/>
              <a:t> Technologies and other options only work if people use them.</a:t>
            </a:r>
          </a:p>
          <a:p>
            <a:pPr>
              <a:buFont typeface="Wingdings" panose="05000000000000000000" pitchFamily="2" charset="2"/>
              <a:buChar char="v"/>
            </a:pPr>
            <a:r>
              <a:rPr lang="en-US" sz="3075" dirty="0"/>
              <a:t> Only providing information on an issue is rarely successful.</a:t>
            </a:r>
          </a:p>
          <a:p>
            <a:pPr lvl="0">
              <a:buFont typeface="Wingdings" panose="05000000000000000000" pitchFamily="2" charset="2"/>
              <a:buChar char="v"/>
            </a:pPr>
            <a:r>
              <a:rPr lang="en-US" sz="3075" dirty="0"/>
              <a:t> People do change their behaviors when the benefit to them outweighs the barrier.</a:t>
            </a:r>
          </a:p>
          <a:p>
            <a:pPr marL="0" indent="0">
              <a:buNone/>
            </a:pPr>
            <a:endParaRPr lang="en-US" sz="2400" dirty="0"/>
          </a:p>
          <a:p>
            <a:pPr marL="288036" lvl="2" indent="0">
              <a:buNone/>
            </a:pPr>
            <a:endParaRPr lang="en-US" sz="1800" dirty="0"/>
          </a:p>
          <a:p>
            <a:r>
              <a:rPr lang="en-US" sz="1350" dirty="0" smtClean="0"/>
              <a:t>(Doug McKenzie-Mohr, </a:t>
            </a:r>
            <a:r>
              <a:rPr lang="en-US" sz="1350" u="sng" dirty="0" smtClean="0">
                <a:hlinkClick r:id="rId2"/>
              </a:rPr>
              <a:t>www.cbsm.com</a:t>
            </a:r>
            <a:r>
              <a:rPr lang="en-US" sz="1350" dirty="0" smtClean="0"/>
              <a:t>, 2014)</a:t>
            </a:r>
          </a:p>
          <a:p>
            <a:endParaRPr lang="en-US" dirty="0"/>
          </a:p>
        </p:txBody>
      </p:sp>
    </p:spTree>
    <p:extLst>
      <p:ext uri="{BB962C8B-B14F-4D97-AF65-F5344CB8AC3E}">
        <p14:creationId xmlns:p14="http://schemas.microsoft.com/office/powerpoint/2010/main" val="2230944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52400"/>
            <a:ext cx="6400800" cy="461665"/>
          </a:xfrm>
          <a:prstGeom prst="rect">
            <a:avLst/>
          </a:prstGeom>
          <a:noFill/>
        </p:spPr>
        <p:txBody>
          <a:bodyPr wrap="square" rtlCol="0">
            <a:spAutoFit/>
          </a:bodyPr>
          <a:lstStyle/>
          <a:p>
            <a:pPr fontAlgn="auto">
              <a:spcBef>
                <a:spcPts val="0"/>
              </a:spcBef>
              <a:spcAft>
                <a:spcPts val="0"/>
              </a:spcAft>
            </a:pPr>
            <a:r>
              <a:rPr lang="en-US" sz="2400" dirty="0" smtClean="0">
                <a:solidFill>
                  <a:prstClr val="black"/>
                </a:solidFill>
                <a:latin typeface="Elephant" pitchFamily="18" charset="0"/>
              </a:rPr>
              <a:t>Improvement in Recycling at FDLTCC</a:t>
            </a:r>
            <a:endParaRPr lang="en-US" sz="2400" dirty="0">
              <a:solidFill>
                <a:prstClr val="black"/>
              </a:solidFill>
              <a:latin typeface="Elephant" pitchFamily="18" charset="0"/>
            </a:endParaRPr>
          </a:p>
        </p:txBody>
      </p:sp>
      <p:sp>
        <p:nvSpPr>
          <p:cNvPr id="5" name="TextBox 4"/>
          <p:cNvSpPr txBox="1"/>
          <p:nvPr/>
        </p:nvSpPr>
        <p:spPr>
          <a:xfrm>
            <a:off x="2667000" y="5562600"/>
            <a:ext cx="3733800" cy="1015663"/>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rPr>
              <a:t>The bar graph above displays the comparison of data collected from waste sorts done at FDLTCC in mid May and mid October, 2014. This graph focuses on three main areas the waste came from: the commons, conference rooms, and offices.</a:t>
            </a:r>
            <a:endParaRPr lang="en-US" sz="1200" dirty="0">
              <a:solidFill>
                <a:prstClr val="black"/>
              </a:solidFill>
              <a:latin typeface="Calibri"/>
            </a:endParaRPr>
          </a:p>
        </p:txBody>
      </p:sp>
      <p:sp>
        <p:nvSpPr>
          <p:cNvPr id="6" name="TextBox 5"/>
          <p:cNvSpPr txBox="1"/>
          <p:nvPr/>
        </p:nvSpPr>
        <p:spPr>
          <a:xfrm>
            <a:off x="6858000" y="1143000"/>
            <a:ext cx="2057400" cy="3046988"/>
          </a:xfrm>
          <a:prstGeom prst="rect">
            <a:avLst/>
          </a:prstGeom>
          <a:solidFill>
            <a:srgbClr val="DFF2DE"/>
          </a:solidFill>
          <a:ln w="19050">
            <a:solidFill>
              <a:srgbClr val="990033"/>
            </a:solidFill>
          </a:ln>
        </p:spPr>
        <p:txBody>
          <a:bodyPr wrap="square" rtlCol="0">
            <a:spAutoFit/>
          </a:bodyPr>
          <a:lstStyle/>
          <a:p>
            <a:pPr fontAlgn="auto">
              <a:spcBef>
                <a:spcPts val="0"/>
              </a:spcBef>
              <a:spcAft>
                <a:spcPts val="0"/>
              </a:spcAft>
            </a:pPr>
            <a:r>
              <a:rPr lang="en-US" sz="1200" b="1" dirty="0" smtClean="0">
                <a:solidFill>
                  <a:prstClr val="black"/>
                </a:solidFill>
                <a:latin typeface="Calibri"/>
              </a:rPr>
              <a:t>Overview:</a:t>
            </a:r>
          </a:p>
          <a:p>
            <a:pPr fontAlgn="auto">
              <a:spcBef>
                <a:spcPts val="0"/>
              </a:spcBef>
              <a:spcAft>
                <a:spcPts val="0"/>
              </a:spcAft>
            </a:pPr>
            <a:endParaRPr lang="en-US" sz="1200" dirty="0">
              <a:solidFill>
                <a:prstClr val="black"/>
              </a:solidFill>
              <a:latin typeface="Calibri"/>
            </a:endParaRPr>
          </a:p>
          <a:p>
            <a:pPr fontAlgn="auto">
              <a:spcBef>
                <a:spcPts val="0"/>
              </a:spcBef>
              <a:spcAft>
                <a:spcPts val="0"/>
              </a:spcAft>
            </a:pPr>
            <a:r>
              <a:rPr lang="en-US" sz="1200" dirty="0" smtClean="0">
                <a:solidFill>
                  <a:prstClr val="black"/>
                </a:solidFill>
                <a:latin typeface="Calibri"/>
              </a:rPr>
              <a:t>A new recycling program has been in effect at FDLTCC since August.  New recycling bins with big, straightforward signs were set up to implement better recycling habits</a:t>
            </a:r>
            <a:r>
              <a:rPr lang="en-US" sz="1200" dirty="0">
                <a:solidFill>
                  <a:prstClr val="black"/>
                </a:solidFill>
                <a:latin typeface="Calibri"/>
              </a:rPr>
              <a:t> </a:t>
            </a:r>
            <a:r>
              <a:rPr lang="en-US" sz="1200" dirty="0" smtClean="0">
                <a:solidFill>
                  <a:prstClr val="black"/>
                </a:solidFill>
                <a:latin typeface="Calibri"/>
              </a:rPr>
              <a:t>from students and faculty.  After only 2 months of the program, there was a significant decrease in the amount of recyclables found in the colleges' garbage. Keep up the good work and keep recycling!  </a:t>
            </a:r>
            <a:endParaRPr lang="en-US" sz="1200" dirty="0">
              <a:solidFill>
                <a:prstClr val="black"/>
              </a:solidFill>
              <a:latin typeface="Calibri"/>
            </a:endParaRPr>
          </a:p>
        </p:txBody>
      </p:sp>
      <p:sp>
        <p:nvSpPr>
          <p:cNvPr id="7" name="TextBox 6"/>
          <p:cNvSpPr txBox="1"/>
          <p:nvPr/>
        </p:nvSpPr>
        <p:spPr>
          <a:xfrm>
            <a:off x="304800" y="1143000"/>
            <a:ext cx="1905000" cy="5262979"/>
          </a:xfrm>
          <a:prstGeom prst="rect">
            <a:avLst/>
          </a:prstGeom>
          <a:solidFill>
            <a:srgbClr val="DFF2DE"/>
          </a:solidFill>
          <a:ln w="19050">
            <a:solidFill>
              <a:srgbClr val="990033"/>
            </a:solidFill>
          </a:ln>
        </p:spPr>
        <p:txBody>
          <a:bodyPr wrap="square" rtlCol="0">
            <a:spAutoFit/>
          </a:bodyPr>
          <a:lstStyle/>
          <a:p>
            <a:pPr fontAlgn="auto">
              <a:spcBef>
                <a:spcPts val="0"/>
              </a:spcBef>
              <a:spcAft>
                <a:spcPts val="0"/>
              </a:spcAft>
            </a:pPr>
            <a:r>
              <a:rPr lang="en-US" sz="1200" b="1" dirty="0" smtClean="0">
                <a:solidFill>
                  <a:prstClr val="black"/>
                </a:solidFill>
                <a:latin typeface="Calibri"/>
              </a:rPr>
              <a:t>Face the Facts:</a:t>
            </a:r>
          </a:p>
          <a:p>
            <a:pPr fontAlgn="auto">
              <a:spcBef>
                <a:spcPts val="0"/>
              </a:spcBef>
              <a:spcAft>
                <a:spcPts val="0"/>
              </a:spcAft>
            </a:pPr>
            <a:endParaRPr lang="en-US" sz="1200" b="1" dirty="0" smtClean="0">
              <a:solidFill>
                <a:prstClr val="black"/>
              </a:solidFill>
              <a:latin typeface="Calibri"/>
            </a:endParaRPr>
          </a:p>
          <a:p>
            <a:pPr fontAlgn="auto">
              <a:spcBef>
                <a:spcPts val="0"/>
              </a:spcBef>
              <a:spcAft>
                <a:spcPts val="0"/>
              </a:spcAft>
            </a:pPr>
            <a:r>
              <a:rPr lang="en-US" sz="1200" dirty="0" smtClean="0">
                <a:solidFill>
                  <a:prstClr val="black"/>
                </a:solidFill>
                <a:latin typeface="Calibri"/>
              </a:rPr>
              <a:t>Recycling one aluminum can saves enough energy to run your television for three hours.</a:t>
            </a:r>
          </a:p>
          <a:p>
            <a:pPr fontAlgn="auto">
              <a:spcBef>
                <a:spcPts val="0"/>
              </a:spcBef>
              <a:spcAft>
                <a:spcPts val="0"/>
              </a:spcAft>
            </a:pPr>
            <a:endParaRPr lang="en-US" sz="1200" b="1" dirty="0" smtClean="0">
              <a:solidFill>
                <a:prstClr val="black"/>
              </a:solidFill>
              <a:latin typeface="Calibri"/>
            </a:endParaRPr>
          </a:p>
          <a:p>
            <a:pPr fontAlgn="auto">
              <a:spcBef>
                <a:spcPts val="0"/>
              </a:spcBef>
              <a:spcAft>
                <a:spcPts val="0"/>
              </a:spcAft>
            </a:pPr>
            <a:r>
              <a:rPr lang="en-US" sz="1200" dirty="0" smtClean="0">
                <a:solidFill>
                  <a:prstClr val="black"/>
                </a:solidFill>
                <a:latin typeface="Calibri"/>
              </a:rPr>
              <a:t>Tossing away an aluminum can wastes as much energy as pouring out half of that can’s volume of gasoline.</a:t>
            </a:r>
            <a:br>
              <a:rPr lang="en-US" sz="1200" dirty="0" smtClean="0">
                <a:solidFill>
                  <a:prstClr val="black"/>
                </a:solidFill>
                <a:latin typeface="Calibri"/>
              </a:rPr>
            </a:br>
            <a:endParaRPr lang="en-US" sz="1200" dirty="0" smtClean="0">
              <a:solidFill>
                <a:prstClr val="black"/>
              </a:solidFill>
              <a:latin typeface="Calibri"/>
            </a:endParaRPr>
          </a:p>
          <a:p>
            <a:pPr fontAlgn="auto">
              <a:spcBef>
                <a:spcPts val="0"/>
              </a:spcBef>
              <a:spcAft>
                <a:spcPts val="0"/>
              </a:spcAft>
            </a:pPr>
            <a:r>
              <a:rPr lang="en-US" sz="1200" dirty="0" smtClean="0">
                <a:solidFill>
                  <a:prstClr val="black"/>
                </a:solidFill>
                <a:latin typeface="Calibri"/>
              </a:rPr>
              <a:t>Recycling one glass bottle saves enough energy to light a 100-watt light bulb for four hours.</a:t>
            </a:r>
          </a:p>
          <a:p>
            <a:pPr fontAlgn="auto">
              <a:spcBef>
                <a:spcPts val="0"/>
              </a:spcBef>
              <a:spcAft>
                <a:spcPts val="0"/>
              </a:spcAft>
            </a:pPr>
            <a:endParaRPr lang="en-US" sz="1200" dirty="0" smtClean="0">
              <a:solidFill>
                <a:prstClr val="black"/>
              </a:solidFill>
              <a:latin typeface="Calibri"/>
            </a:endParaRPr>
          </a:p>
          <a:p>
            <a:pPr fontAlgn="auto">
              <a:spcBef>
                <a:spcPts val="0"/>
              </a:spcBef>
              <a:spcAft>
                <a:spcPts val="0"/>
              </a:spcAft>
            </a:pPr>
            <a:r>
              <a:rPr lang="en-US" sz="1200" dirty="0" smtClean="0">
                <a:solidFill>
                  <a:prstClr val="black"/>
                </a:solidFill>
                <a:latin typeface="Calibri"/>
              </a:rPr>
              <a:t>In 2010, $2.8 billion worth of paper was thrown away, enough to cover 26,700 football fields 3 feet deep.</a:t>
            </a:r>
          </a:p>
          <a:p>
            <a:pPr fontAlgn="auto">
              <a:spcBef>
                <a:spcPts val="0"/>
              </a:spcBef>
              <a:spcAft>
                <a:spcPts val="0"/>
              </a:spcAft>
            </a:pPr>
            <a:endParaRPr lang="en-US" sz="1200" dirty="0">
              <a:solidFill>
                <a:prstClr val="black"/>
              </a:solidFill>
              <a:latin typeface="Calibri"/>
            </a:endParaRPr>
          </a:p>
          <a:p>
            <a:pPr fontAlgn="auto">
              <a:spcBef>
                <a:spcPts val="0"/>
              </a:spcBef>
              <a:spcAft>
                <a:spcPts val="0"/>
              </a:spcAft>
            </a:pPr>
            <a:r>
              <a:rPr lang="en-US" sz="1200" dirty="0" smtClean="0">
                <a:solidFill>
                  <a:prstClr val="black"/>
                </a:solidFill>
                <a:latin typeface="Calibri"/>
              </a:rPr>
              <a:t>If you laid all the aluminum cans that were recycled in 2010 end to end, they would circle the earth 169 times.</a:t>
            </a:r>
          </a:p>
        </p:txBody>
      </p:sp>
      <p:sp>
        <p:nvSpPr>
          <p:cNvPr id="8" name="TextBox 7"/>
          <p:cNvSpPr txBox="1"/>
          <p:nvPr/>
        </p:nvSpPr>
        <p:spPr>
          <a:xfrm>
            <a:off x="6629400" y="4572000"/>
            <a:ext cx="2362200" cy="1754326"/>
          </a:xfrm>
          <a:prstGeom prst="rect">
            <a:avLst/>
          </a:prstGeom>
          <a:solidFill>
            <a:srgbClr val="DFF2DE"/>
          </a:solidFill>
          <a:ln w="19050">
            <a:solidFill>
              <a:srgbClr val="990033"/>
            </a:solidFill>
          </a:ln>
        </p:spPr>
        <p:txBody>
          <a:bodyPr wrap="square" rtlCol="0">
            <a:spAutoFit/>
          </a:bodyPr>
          <a:lstStyle/>
          <a:p>
            <a:pPr fontAlgn="auto">
              <a:spcBef>
                <a:spcPts val="0"/>
              </a:spcBef>
              <a:spcAft>
                <a:spcPts val="0"/>
              </a:spcAft>
            </a:pPr>
            <a:r>
              <a:rPr lang="en-US" sz="1200" b="1" dirty="0" smtClean="0">
                <a:solidFill>
                  <a:prstClr val="black"/>
                </a:solidFill>
                <a:latin typeface="Calibri"/>
              </a:rPr>
              <a:t>Next Steps:</a:t>
            </a:r>
          </a:p>
          <a:p>
            <a:pPr fontAlgn="auto">
              <a:spcBef>
                <a:spcPts val="0"/>
              </a:spcBef>
              <a:spcAft>
                <a:spcPts val="0"/>
              </a:spcAft>
            </a:pPr>
            <a:endParaRPr lang="en-US" sz="1200" dirty="0">
              <a:solidFill>
                <a:prstClr val="black"/>
              </a:solidFill>
              <a:latin typeface="Calibri"/>
            </a:endParaRPr>
          </a:p>
          <a:p>
            <a:pPr fontAlgn="auto">
              <a:spcBef>
                <a:spcPts val="0"/>
              </a:spcBef>
              <a:spcAft>
                <a:spcPts val="0"/>
              </a:spcAft>
            </a:pPr>
            <a:r>
              <a:rPr lang="en-US" sz="1200" dirty="0" smtClean="0">
                <a:solidFill>
                  <a:prstClr val="black"/>
                </a:solidFill>
                <a:latin typeface="Calibri"/>
              </a:rPr>
              <a:t>It is important to continue to increase recycling awareness throughout the college, especially in  </a:t>
            </a:r>
            <a:r>
              <a:rPr lang="en-US" sz="1200" u="sng" dirty="0" smtClean="0">
                <a:solidFill>
                  <a:prstClr val="black"/>
                </a:solidFill>
                <a:latin typeface="Calibri"/>
              </a:rPr>
              <a:t>dorms, food service areas, and classrooms </a:t>
            </a:r>
            <a:r>
              <a:rPr lang="en-US" sz="1200" dirty="0" smtClean="0">
                <a:solidFill>
                  <a:prstClr val="black"/>
                </a:solidFill>
                <a:latin typeface="Calibri"/>
              </a:rPr>
              <a:t>where there are a lot recyclables such as plastic bottles and paper.</a:t>
            </a:r>
            <a:endParaRPr lang="en-US" sz="1200" dirty="0">
              <a:solidFill>
                <a:prstClr val="black"/>
              </a:solidFill>
              <a:latin typeface="Calibri"/>
            </a:endParaRPr>
          </a:p>
        </p:txBody>
      </p:sp>
      <p:sp>
        <p:nvSpPr>
          <p:cNvPr id="10" name="TextBox 9"/>
          <p:cNvSpPr txBox="1"/>
          <p:nvPr/>
        </p:nvSpPr>
        <p:spPr>
          <a:xfrm>
            <a:off x="2667000" y="5334000"/>
            <a:ext cx="3657600" cy="261610"/>
          </a:xfrm>
          <a:prstGeom prst="rect">
            <a:avLst/>
          </a:prstGeom>
          <a:noFill/>
        </p:spPr>
        <p:txBody>
          <a:bodyPr wrap="square" rtlCol="0">
            <a:spAutoFit/>
          </a:bodyPr>
          <a:lstStyle/>
          <a:p>
            <a:pPr fontAlgn="auto">
              <a:spcBef>
                <a:spcPts val="0"/>
              </a:spcBef>
              <a:spcAft>
                <a:spcPts val="0"/>
              </a:spcAft>
            </a:pPr>
            <a:r>
              <a:rPr lang="en-US" sz="1100" dirty="0" smtClean="0">
                <a:solidFill>
                  <a:prstClr val="black"/>
                </a:solidFill>
                <a:latin typeface="Calibri"/>
              </a:rPr>
              <a:t>      Commons               Conference rooms              Offices </a:t>
            </a:r>
            <a:endParaRPr lang="en-US" sz="1100" dirty="0">
              <a:solidFill>
                <a:prstClr val="black"/>
              </a:solidFill>
              <a:latin typeface="Calibri"/>
            </a:endParaRPr>
          </a:p>
        </p:txBody>
      </p:sp>
      <p:graphicFrame>
        <p:nvGraphicFramePr>
          <p:cNvPr id="11" name="Chart 10"/>
          <p:cNvGraphicFramePr/>
          <p:nvPr/>
        </p:nvGraphicFramePr>
        <p:xfrm>
          <a:off x="2286000" y="1143000"/>
          <a:ext cx="4038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2971800" y="1371600"/>
            <a:ext cx="2057400" cy="461665"/>
          </a:xfrm>
          <a:prstGeom prst="rect">
            <a:avLst/>
          </a:prstGeom>
          <a:noFill/>
        </p:spPr>
        <p:txBody>
          <a:bodyPr wrap="square" rtlCol="0">
            <a:spAutoFit/>
          </a:bodyPr>
          <a:lstStyle/>
          <a:p>
            <a:pPr fontAlgn="auto">
              <a:spcBef>
                <a:spcPts val="0"/>
              </a:spcBef>
              <a:spcAft>
                <a:spcPts val="0"/>
              </a:spcAft>
            </a:pPr>
            <a:r>
              <a:rPr lang="en-US" sz="1200" dirty="0" smtClean="0">
                <a:solidFill>
                  <a:prstClr val="black"/>
                </a:solidFill>
                <a:latin typeface="Calibri"/>
              </a:rPr>
              <a:t>% recycling in trash before </a:t>
            </a:r>
          </a:p>
          <a:p>
            <a:pPr fontAlgn="auto">
              <a:spcBef>
                <a:spcPts val="0"/>
              </a:spcBef>
              <a:spcAft>
                <a:spcPts val="0"/>
              </a:spcAft>
            </a:pPr>
            <a:r>
              <a:rPr lang="en-US" sz="1200" dirty="0" smtClean="0">
                <a:solidFill>
                  <a:prstClr val="black"/>
                </a:solidFill>
                <a:latin typeface="Calibri"/>
              </a:rPr>
              <a:t>% recycling in trash after </a:t>
            </a:r>
            <a:endParaRPr lang="en-US" sz="1200" dirty="0">
              <a:solidFill>
                <a:prstClr val="black"/>
              </a:solidFill>
              <a:latin typeface="Calibri"/>
            </a:endParaRPr>
          </a:p>
        </p:txBody>
      </p:sp>
      <p:sp>
        <p:nvSpPr>
          <p:cNvPr id="13" name="Rectangle 12"/>
          <p:cNvSpPr/>
          <p:nvPr/>
        </p:nvSpPr>
        <p:spPr>
          <a:xfrm>
            <a:off x="2895600" y="1447800"/>
            <a:ext cx="76200" cy="762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13"/>
          <p:cNvSpPr/>
          <p:nvPr/>
        </p:nvSpPr>
        <p:spPr>
          <a:xfrm>
            <a:off x="2895600" y="1676400"/>
            <a:ext cx="76200" cy="76200"/>
          </a:xfrm>
          <a:prstGeom prst="rect">
            <a:avLst/>
          </a:prstGeom>
          <a:solidFill>
            <a:srgbClr val="990033"/>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TextBox 14"/>
          <p:cNvSpPr txBox="1"/>
          <p:nvPr/>
        </p:nvSpPr>
        <p:spPr>
          <a:xfrm>
            <a:off x="2133600" y="685800"/>
            <a:ext cx="5029200" cy="369332"/>
          </a:xfrm>
          <a:prstGeom prst="rect">
            <a:avLst/>
          </a:prstGeom>
          <a:noFill/>
        </p:spPr>
        <p:txBody>
          <a:bodyPr wrap="square" rtlCol="0">
            <a:spAutoFit/>
          </a:bodyPr>
          <a:lstStyle/>
          <a:p>
            <a:pPr fontAlgn="auto">
              <a:spcBef>
                <a:spcPts val="0"/>
              </a:spcBef>
              <a:spcAft>
                <a:spcPts val="0"/>
              </a:spcAft>
            </a:pPr>
            <a:r>
              <a:rPr lang="en-US" i="1" dirty="0" smtClean="0">
                <a:solidFill>
                  <a:prstClr val="black"/>
                </a:solidFill>
                <a:latin typeface="Calibri"/>
              </a:rPr>
              <a:t>A look into the effects of the new recycling program</a:t>
            </a:r>
            <a:endParaRPr lang="en-US" i="1" dirty="0">
              <a:solidFill>
                <a:prstClr val="black"/>
              </a:solidFill>
              <a:latin typeface="Calibri"/>
            </a:endParaRPr>
          </a:p>
        </p:txBody>
      </p:sp>
    </p:spTree>
    <p:extLst>
      <p:ext uri="{BB962C8B-B14F-4D97-AF65-F5344CB8AC3E}">
        <p14:creationId xmlns:p14="http://schemas.microsoft.com/office/powerpoint/2010/main" val="2678324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Methods for community buy-in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Appeal to the interests and cares of the community</a:t>
            </a:r>
          </a:p>
          <a:p>
            <a:endParaRPr lang="en-US" dirty="0" smtClean="0"/>
          </a:p>
          <a:p>
            <a:r>
              <a:rPr lang="en-US" dirty="0" smtClean="0"/>
              <a:t>Weave your message into activities that focus on other related interests of the community</a:t>
            </a:r>
          </a:p>
          <a:p>
            <a:pPr lvl="1"/>
            <a:r>
              <a:rPr lang="en-US" dirty="0" smtClean="0"/>
              <a:t>Thirteen Moons </a:t>
            </a:r>
            <a:r>
              <a:rPr lang="en-US" dirty="0" err="1" smtClean="0"/>
              <a:t>Gichi</a:t>
            </a:r>
            <a:r>
              <a:rPr lang="en-US" dirty="0" smtClean="0"/>
              <a:t> </a:t>
            </a:r>
            <a:r>
              <a:rPr lang="en-US" dirty="0" err="1" smtClean="0"/>
              <a:t>Manidoo</a:t>
            </a:r>
            <a:r>
              <a:rPr lang="en-US" dirty="0" smtClean="0"/>
              <a:t> </a:t>
            </a:r>
            <a:r>
              <a:rPr lang="en-US" dirty="0" err="1" smtClean="0"/>
              <a:t>Giizis</a:t>
            </a:r>
            <a:r>
              <a:rPr lang="en-US" dirty="0" smtClean="0"/>
              <a:t> Powwow and Producers Workshop</a:t>
            </a:r>
          </a:p>
          <a:p>
            <a:pPr lvl="1"/>
            <a:r>
              <a:rPr lang="en-US" dirty="0" smtClean="0"/>
              <a:t>Homemade products workshops</a:t>
            </a:r>
          </a:p>
          <a:p>
            <a:pPr lvl="1"/>
            <a:endParaRPr lang="en-US" dirty="0"/>
          </a:p>
          <a:p>
            <a:r>
              <a:rPr lang="en-US" dirty="0" smtClean="0"/>
              <a:t>Take advantage of regular community gathering locations to engage people.  </a:t>
            </a:r>
          </a:p>
          <a:p>
            <a:pPr lvl="1"/>
            <a:r>
              <a:rPr lang="en-US" dirty="0" smtClean="0"/>
              <a:t>Elderly Nutrition Program, Director’s meetings, Schools, Elder’s Advisory Groups, Committees</a:t>
            </a:r>
          </a:p>
          <a:p>
            <a:pPr lvl="1"/>
            <a:endParaRPr lang="en-US" dirty="0" smtClean="0"/>
          </a:p>
          <a:p>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1430"/>
            <a:ext cx="5290531" cy="684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847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Resources</a:t>
            </a:r>
            <a:endParaRPr lang="en-US" dirty="0"/>
          </a:p>
        </p:txBody>
      </p:sp>
      <p:sp>
        <p:nvSpPr>
          <p:cNvPr id="16386" name="Content Placeholder 2"/>
          <p:cNvSpPr>
            <a:spLocks noGrp="1"/>
          </p:cNvSpPr>
          <p:nvPr>
            <p:ph idx="1"/>
          </p:nvPr>
        </p:nvSpPr>
        <p:spPr/>
        <p:txBody>
          <a:bodyPr>
            <a:normAutofit fontScale="92500" lnSpcReduction="20000"/>
          </a:bodyPr>
          <a:lstStyle/>
          <a:p>
            <a:r>
              <a:rPr lang="en-US" dirty="0" smtClean="0"/>
              <a:t>Community Based Social Marketing</a:t>
            </a:r>
          </a:p>
          <a:p>
            <a:pPr>
              <a:buFont typeface="Wingdings" pitchFamily="2" charset="2"/>
              <a:buNone/>
            </a:pPr>
            <a:r>
              <a:rPr lang="en-US" dirty="0" smtClean="0"/>
              <a:t>	</a:t>
            </a:r>
            <a:r>
              <a:rPr lang="en-US" dirty="0" smtClean="0">
                <a:hlinkClick r:id="rId2"/>
              </a:rPr>
              <a:t>http://www.cbsm.com</a:t>
            </a:r>
            <a:endParaRPr lang="en-US" dirty="0" smtClean="0"/>
          </a:p>
          <a:p>
            <a:pPr>
              <a:buFont typeface="Wingdings" pitchFamily="2" charset="2"/>
              <a:buNone/>
            </a:pPr>
            <a:endParaRPr lang="en-US" dirty="0" smtClean="0"/>
          </a:p>
          <a:p>
            <a:r>
              <a:rPr lang="en-US" dirty="0" smtClean="0"/>
              <a:t>Tools of Change	</a:t>
            </a:r>
          </a:p>
          <a:p>
            <a:pPr>
              <a:buFont typeface="Wingdings" pitchFamily="2" charset="2"/>
              <a:buNone/>
            </a:pPr>
            <a:r>
              <a:rPr lang="en-US" dirty="0" smtClean="0">
                <a:hlinkClick r:id="rId3"/>
              </a:rPr>
              <a:t>http://www.toolsofchange.com</a:t>
            </a:r>
            <a:endParaRPr lang="en-US" dirty="0" smtClean="0"/>
          </a:p>
          <a:p>
            <a:pPr>
              <a:buFont typeface="Wingdings" pitchFamily="2" charset="2"/>
              <a:buNone/>
            </a:pPr>
            <a:endParaRPr lang="en-US" dirty="0" smtClean="0"/>
          </a:p>
          <a:p>
            <a:r>
              <a:rPr lang="en-US" dirty="0" smtClean="0"/>
              <a:t>Pacific University CBSM Campaign</a:t>
            </a:r>
          </a:p>
          <a:p>
            <a:pPr>
              <a:buFont typeface="Wingdings" pitchFamily="2" charset="2"/>
              <a:buNone/>
            </a:pPr>
            <a:r>
              <a:rPr lang="en-US" dirty="0" smtClean="0">
                <a:hlinkClick r:id="rId4"/>
              </a:rPr>
              <a:t>http://www.aashe.org/files/resources/student-research/2009/Cole2007.pdf</a:t>
            </a:r>
            <a:endParaRPr lang="en-US" dirty="0" smtClean="0"/>
          </a:p>
          <a:p>
            <a:r>
              <a:rPr lang="en-US" dirty="0" smtClean="0"/>
              <a:t>Keep America Beautiful Webinars:  </a:t>
            </a:r>
            <a:r>
              <a:rPr lang="en-US" dirty="0" smtClean="0">
                <a:hlinkClick r:id="rId5"/>
              </a:rPr>
              <a:t>www.kab.org</a:t>
            </a:r>
            <a:endParaRPr lang="en-US" dirty="0" smtClean="0"/>
          </a:p>
          <a:p>
            <a:pPr marL="137160" indent="0">
              <a:buNone/>
            </a:pPr>
            <a:r>
              <a:rPr lang="en-US" dirty="0" smtClean="0"/>
              <a:t>	Under Events – Recycling Behavior series.</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4"/>
          <p:cNvSpPr>
            <a:spLocks noGrp="1" noChangeArrowheads="1"/>
          </p:cNvSpPr>
          <p:nvPr>
            <p:ph type="title" idx="4294967295"/>
          </p:nvPr>
        </p:nvSpPr>
        <p:spPr>
          <a:xfrm>
            <a:off x="0" y="228600"/>
            <a:ext cx="9144000" cy="685800"/>
          </a:xfrm>
        </p:spPr>
        <p:txBody>
          <a:bodyPr>
            <a:normAutofit fontScale="90000"/>
          </a:bodyPr>
          <a:lstStyle/>
          <a:p>
            <a:pPr fontAlgn="auto">
              <a:spcAft>
                <a:spcPts val="0"/>
              </a:spcAft>
              <a:defRPr/>
            </a:pPr>
            <a:r>
              <a:rPr lang="en-US" sz="4000" b="1" smtClean="0">
                <a:solidFill>
                  <a:schemeClr val="bg1"/>
                </a:solidFill>
              </a:rPr>
              <a:t>Personal Action Commitment</a:t>
            </a:r>
          </a:p>
        </p:txBody>
      </p:sp>
      <p:pic>
        <p:nvPicPr>
          <p:cNvPr id="17412" name="Picture 3" descr="Earth"/>
          <p:cNvPicPr>
            <a:picLocks noGrp="1" noChangeAspect="1" noChangeArrowheads="1"/>
          </p:cNvPicPr>
          <p:nvPr>
            <p:ph idx="4294967295"/>
          </p:nvPr>
        </p:nvPicPr>
        <p:blipFill>
          <a:blip r:embed="rId3" cstate="print"/>
          <a:srcRect/>
          <a:stretch>
            <a:fillRect/>
          </a:stretch>
        </p:blipFill>
        <p:spPr>
          <a:xfrm>
            <a:off x="0" y="1066800"/>
            <a:ext cx="5791200" cy="5280025"/>
          </a:xfrm>
          <a:ln>
            <a:solidFill>
              <a:schemeClr val="tx1"/>
            </a:solidFill>
          </a:ln>
        </p:spPr>
      </p:pic>
      <p:sp>
        <p:nvSpPr>
          <p:cNvPr id="2" name="TextBox 1"/>
          <p:cNvSpPr txBox="1"/>
          <p:nvPr/>
        </p:nvSpPr>
        <p:spPr>
          <a:xfrm>
            <a:off x="5943600" y="1676400"/>
            <a:ext cx="2971800" cy="3539430"/>
          </a:xfrm>
          <a:prstGeom prst="rect">
            <a:avLst/>
          </a:prstGeom>
          <a:noFill/>
        </p:spPr>
        <p:txBody>
          <a:bodyPr wrap="square" rtlCol="0">
            <a:spAutoFit/>
          </a:bodyPr>
          <a:lstStyle/>
          <a:p>
            <a:r>
              <a:rPr lang="en-US" sz="3200" dirty="0" smtClean="0"/>
              <a:t>What is one thing you will commit to doing in your own life when you leave here?</a:t>
            </a:r>
            <a:endParaRPr lang="en-US" sz="32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Activity</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Based on a goal identified in Tuesday’s group activity, select an audience and behavior related to that goal.</a:t>
            </a:r>
          </a:p>
          <a:p>
            <a:r>
              <a:rPr lang="en-US" dirty="0" smtClean="0"/>
              <a:t>How would you approach that audience?</a:t>
            </a:r>
          </a:p>
          <a:p>
            <a:r>
              <a:rPr lang="en-US" dirty="0" smtClean="0"/>
              <a:t>Brainstorm potential barriers and motivations that audience may have related to that behavior.</a:t>
            </a:r>
          </a:p>
          <a:p>
            <a:r>
              <a:rPr lang="en-US" dirty="0" smtClean="0"/>
              <a:t>Identify one or two strategies to address those barriers and benefits.</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Strategies</a:t>
            </a:r>
          </a:p>
          <a:p>
            <a:pPr marL="137160" indent="0">
              <a:buNone/>
            </a:pPr>
            <a:endParaRPr lang="en-US" dirty="0" smtClean="0"/>
          </a:p>
          <a:p>
            <a:pPr lvl="1"/>
            <a:r>
              <a:rPr lang="en-US" dirty="0" smtClean="0"/>
              <a:t>Commitments</a:t>
            </a:r>
          </a:p>
          <a:p>
            <a:pPr lvl="1"/>
            <a:r>
              <a:rPr lang="en-US" dirty="0" smtClean="0"/>
              <a:t>Prompts </a:t>
            </a:r>
          </a:p>
          <a:p>
            <a:pPr lvl="1"/>
            <a:r>
              <a:rPr lang="en-US" dirty="0" smtClean="0"/>
              <a:t>Social Norms</a:t>
            </a:r>
          </a:p>
          <a:p>
            <a:pPr lvl="1"/>
            <a:r>
              <a:rPr lang="en-US" dirty="0" smtClean="0"/>
              <a:t>Social Diffusion</a:t>
            </a:r>
          </a:p>
          <a:p>
            <a:pPr lvl="1"/>
            <a:r>
              <a:rPr lang="en-US" dirty="0" smtClean="0"/>
              <a:t>Services or Products</a:t>
            </a:r>
          </a:p>
          <a:p>
            <a:pPr lvl="1"/>
            <a:r>
              <a:rPr lang="en-US" dirty="0" smtClean="0"/>
              <a:t>Communication</a:t>
            </a:r>
          </a:p>
          <a:p>
            <a:pPr lvl="1"/>
            <a:r>
              <a:rPr lang="en-US" dirty="0" smtClean="0"/>
              <a:t>Incentives/Disincentives</a:t>
            </a:r>
          </a:p>
          <a:p>
            <a:pPr lvl="1"/>
            <a:r>
              <a:rPr lang="en-US" dirty="0" smtClean="0"/>
              <a:t>Convenience</a:t>
            </a:r>
          </a:p>
          <a:p>
            <a:pPr lvl="1"/>
            <a:endParaRPr lang="en-US" dirty="0" smtClean="0"/>
          </a:p>
          <a:p>
            <a:pPr lvl="1"/>
            <a:endParaRPr lang="en-US" dirty="0"/>
          </a:p>
        </p:txBody>
      </p:sp>
    </p:spTree>
    <p:extLst>
      <p:ext uri="{BB962C8B-B14F-4D97-AF65-F5344CB8AC3E}">
        <p14:creationId xmlns:p14="http://schemas.microsoft.com/office/powerpoint/2010/main" val="35474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304800" y="457200"/>
            <a:ext cx="7162800" cy="838200"/>
          </a:xfrm>
        </p:spPr>
        <p:txBody>
          <a:bodyPr lIns="64291" tIns="32146" rIns="64291" bIns="32146">
            <a:normAutofit fontScale="90000"/>
          </a:bodyPr>
          <a:lstStyle/>
          <a:p>
            <a:pPr eaLnBrk="1" hangingPunct="1"/>
            <a:r>
              <a:rPr lang="en-US" dirty="0" smtClean="0"/>
              <a:t>Examples of Information-Intensive Outreach</a:t>
            </a:r>
          </a:p>
        </p:txBody>
      </p:sp>
      <p:sp>
        <p:nvSpPr>
          <p:cNvPr id="22531" name="Rectangle 2"/>
          <p:cNvSpPr>
            <a:spLocks noGrp="1" noChangeArrowheads="1"/>
          </p:cNvSpPr>
          <p:nvPr>
            <p:ph idx="1"/>
          </p:nvPr>
        </p:nvSpPr>
        <p:spPr>
          <a:xfrm>
            <a:off x="381000" y="2146018"/>
            <a:ext cx="8229600" cy="4709160"/>
          </a:xfrm>
        </p:spPr>
        <p:txBody>
          <a:bodyPr/>
          <a:lstStyle/>
          <a:p>
            <a:pPr eaLnBrk="1" hangingPunct="1"/>
            <a:r>
              <a:rPr lang="en-US" dirty="0" smtClean="0"/>
              <a:t>Radio</a:t>
            </a:r>
          </a:p>
          <a:p>
            <a:pPr eaLnBrk="1" hangingPunct="1"/>
            <a:r>
              <a:rPr lang="en-US" dirty="0" smtClean="0"/>
              <a:t>Television</a:t>
            </a:r>
          </a:p>
          <a:p>
            <a:pPr eaLnBrk="1" hangingPunct="1"/>
            <a:r>
              <a:rPr lang="en-US" dirty="0" smtClean="0"/>
              <a:t>Internet</a:t>
            </a:r>
          </a:p>
          <a:p>
            <a:pPr eaLnBrk="1" hangingPunct="1"/>
            <a:r>
              <a:rPr lang="en-US" dirty="0" smtClean="0"/>
              <a:t>Newsprint</a:t>
            </a:r>
          </a:p>
          <a:p>
            <a:pPr eaLnBrk="1" hangingPunct="1"/>
            <a:r>
              <a:rPr lang="en-US" dirty="0" smtClean="0"/>
              <a:t>Flyers</a:t>
            </a:r>
          </a:p>
          <a:p>
            <a:pPr eaLnBrk="1" hangingPunct="1"/>
            <a:r>
              <a:rPr lang="en-US" dirty="0" smtClean="0"/>
              <a:t>Brochures</a:t>
            </a: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lIns="64291" tIns="32146" rIns="64291" bIns="32146">
            <a:normAutofit fontScale="90000"/>
          </a:bodyPr>
          <a:lstStyle/>
          <a:p>
            <a:pPr eaLnBrk="1" hangingPunct="1"/>
            <a:r>
              <a:rPr lang="en-US" dirty="0" smtClean="0"/>
              <a:t>Information-Intensive Outreach</a:t>
            </a:r>
          </a:p>
        </p:txBody>
      </p:sp>
      <p:sp>
        <p:nvSpPr>
          <p:cNvPr id="23555" name="Rectangle 2"/>
          <p:cNvSpPr>
            <a:spLocks noGrp="1" noChangeArrowheads="1"/>
          </p:cNvSpPr>
          <p:nvPr>
            <p:ph idx="1"/>
          </p:nvPr>
        </p:nvSpPr>
        <p:spPr/>
        <p:txBody>
          <a:bodyPr/>
          <a:lstStyle/>
          <a:p>
            <a:pPr marL="0" indent="0" eaLnBrk="1" hangingPunct="1">
              <a:buNone/>
            </a:pPr>
            <a:r>
              <a:rPr lang="en-US" b="1" dirty="0" smtClean="0"/>
              <a:t>Based on following ideas:</a:t>
            </a:r>
          </a:p>
          <a:p>
            <a:pPr eaLnBrk="1" hangingPunct="1"/>
            <a:r>
              <a:rPr lang="en-US" dirty="0" smtClean="0"/>
              <a:t>People’s attitudes will be reflected in their behavior</a:t>
            </a:r>
          </a:p>
          <a:p>
            <a:pPr eaLnBrk="1" hangingPunct="1"/>
            <a:r>
              <a:rPr lang="en-US" dirty="0" smtClean="0"/>
              <a:t>People will act on something based on Economic Self-Interest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6172200" cy="1143000"/>
          </a:xfrm>
        </p:spPr>
        <p:txBody>
          <a:bodyPr lIns="64291" tIns="32146" rIns="64291" bIns="32146">
            <a:normAutofit fontScale="90000"/>
          </a:bodyPr>
          <a:lstStyle/>
          <a:p>
            <a:pPr eaLnBrk="1" hangingPunct="1"/>
            <a:r>
              <a:rPr lang="en-US" dirty="0" smtClean="0"/>
              <a:t>Attitude-Behavior Example</a:t>
            </a:r>
          </a:p>
        </p:txBody>
      </p:sp>
      <p:sp>
        <p:nvSpPr>
          <p:cNvPr id="25603" name="Rectangle 2"/>
          <p:cNvSpPr>
            <a:spLocks noGrp="1" noChangeArrowheads="1"/>
          </p:cNvSpPr>
          <p:nvPr>
            <p:ph idx="1"/>
          </p:nvPr>
        </p:nvSpPr>
        <p:spPr>
          <a:xfrm>
            <a:off x="457200" y="1861625"/>
            <a:ext cx="8229600" cy="4709160"/>
          </a:xfrm>
        </p:spPr>
        <p:txBody>
          <a:bodyPr/>
          <a:lstStyle/>
          <a:p>
            <a:pPr eaLnBrk="1" hangingPunct="1"/>
            <a:r>
              <a:rPr lang="en-US" dirty="0" smtClean="0"/>
              <a:t>Energy Efficiency Workshop</a:t>
            </a:r>
          </a:p>
          <a:p>
            <a:pPr eaLnBrk="1" hangingPunct="1"/>
            <a:r>
              <a:rPr lang="en-US" dirty="0" smtClean="0"/>
              <a:t>Attitudes and Knowledge</a:t>
            </a:r>
          </a:p>
          <a:p>
            <a:pPr eaLnBrk="1" hangingPunct="1"/>
            <a:r>
              <a:rPr lang="en-US" dirty="0" smtClean="0"/>
              <a:t>Evaluation</a:t>
            </a:r>
          </a:p>
          <a:p>
            <a:pPr marL="571480" lvl="1"/>
            <a:r>
              <a:rPr lang="en-US" dirty="0" smtClean="0"/>
              <a:t>1 of 40 Lowered HHW</a:t>
            </a:r>
          </a:p>
          <a:p>
            <a:pPr marL="571480" lvl="1"/>
            <a:r>
              <a:rPr lang="en-US" dirty="0" smtClean="0"/>
              <a:t>2 of 40 Installed Wrap</a:t>
            </a:r>
          </a:p>
          <a:p>
            <a:pPr marL="571480" lvl="1"/>
            <a:r>
              <a:rPr lang="en-US" dirty="0" smtClean="0"/>
              <a:t>8 of 40 Installed Showerhead</a:t>
            </a:r>
          </a:p>
        </p:txBody>
      </p:sp>
      <p:pic>
        <p:nvPicPr>
          <p:cNvPr id="25604" name="Picture 3"/>
          <p:cNvPicPr>
            <a:picLocks noChangeArrowheads="1"/>
          </p:cNvPicPr>
          <p:nvPr/>
        </p:nvPicPr>
        <p:blipFill>
          <a:blip r:embed="rId3" cstate="print"/>
          <a:srcRect l="9084" t="15355" r="27249" b="20648"/>
          <a:stretch>
            <a:fillRect/>
          </a:stretch>
        </p:blipFill>
        <p:spPr bwMode="auto">
          <a:xfrm>
            <a:off x="6781800" y="152400"/>
            <a:ext cx="2057400" cy="6400800"/>
          </a:xfrm>
          <a:prstGeom prst="rect">
            <a:avLst/>
          </a:prstGeom>
          <a:noFill/>
          <a:ln w="12700">
            <a:noFill/>
            <a:miter lim="800000"/>
            <a:headEnd/>
            <a:tailEnd/>
          </a:ln>
        </p:spPr>
      </p:pic>
      <p:sp>
        <p:nvSpPr>
          <p:cNvPr id="2" name="Rectangle 1"/>
          <p:cNvSpPr/>
          <p:nvPr/>
        </p:nvSpPr>
        <p:spPr>
          <a:xfrm>
            <a:off x="762000" y="5932921"/>
            <a:ext cx="4953000" cy="369332"/>
          </a:xfrm>
          <a:prstGeom prst="rect">
            <a:avLst/>
          </a:prstGeom>
        </p:spPr>
        <p:txBody>
          <a:bodyPr wrap="square">
            <a:spAutoFit/>
          </a:bodyPr>
          <a:lstStyle/>
          <a:p>
            <a:r>
              <a:rPr lang="en-US" dirty="0"/>
              <a:t>(Doug McKenzie-Mohr, </a:t>
            </a:r>
            <a:r>
              <a:rPr lang="en-US" u="sng" dirty="0">
                <a:hlinkClick r:id="rId4"/>
              </a:rPr>
              <a:t>www.cbsm.com</a:t>
            </a:r>
            <a:r>
              <a:rPr lang="en-US" dirty="0"/>
              <a:t>, 2014)</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Alternative: </a:t>
            </a:r>
            <a:br>
              <a:rPr lang="en-US" dirty="0" smtClean="0"/>
            </a:br>
            <a:r>
              <a:rPr lang="en-US" dirty="0" smtClean="0"/>
              <a:t>Community-Based Social Marketing (CBSM)</a:t>
            </a:r>
            <a:endParaRPr lang="en-US" dirty="0"/>
          </a:p>
        </p:txBody>
      </p:sp>
      <p:sp>
        <p:nvSpPr>
          <p:cNvPr id="3" name="Content Placeholder 2"/>
          <p:cNvSpPr>
            <a:spLocks noGrp="1"/>
          </p:cNvSpPr>
          <p:nvPr>
            <p:ph idx="1"/>
          </p:nvPr>
        </p:nvSpPr>
        <p:spPr>
          <a:xfrm>
            <a:off x="822960" y="2241551"/>
            <a:ext cx="7543800" cy="3366423"/>
          </a:xfrm>
        </p:spPr>
        <p:txBody>
          <a:bodyPr>
            <a:normAutofit/>
          </a:bodyPr>
          <a:lstStyle/>
          <a:p>
            <a:pPr lvl="0"/>
            <a:r>
              <a:rPr lang="en-US" sz="2100" dirty="0"/>
              <a:t>Step 1: Selecting the behaviors to be promoted.</a:t>
            </a:r>
          </a:p>
          <a:p>
            <a:pPr lvl="0"/>
            <a:r>
              <a:rPr lang="en-US" sz="2100" dirty="0"/>
              <a:t>Step 2: Identifying the barriers and benefits to an activity.</a:t>
            </a:r>
          </a:p>
          <a:p>
            <a:pPr>
              <a:tabLst>
                <a:tab pos="901304" algn="l"/>
              </a:tabLst>
            </a:pPr>
            <a:r>
              <a:rPr lang="en-US" sz="2100" dirty="0"/>
              <a:t>Step 3: Developing a strategy that utilizes CBSM tools that have been </a:t>
            </a:r>
            <a:r>
              <a:rPr lang="en-US" sz="2100" dirty="0" smtClean="0"/>
              <a:t>shown </a:t>
            </a:r>
            <a:r>
              <a:rPr lang="en-US" sz="2100" dirty="0"/>
              <a:t>to be effective in changing behavior.</a:t>
            </a:r>
          </a:p>
          <a:p>
            <a:pPr lvl="0"/>
            <a:r>
              <a:rPr lang="en-US" sz="2100" dirty="0"/>
              <a:t>Step 4: Piloting the strategy.</a:t>
            </a:r>
          </a:p>
          <a:p>
            <a:pPr>
              <a:spcBef>
                <a:spcPts val="0"/>
              </a:spcBef>
              <a:tabLst>
                <a:tab pos="901304" algn="l"/>
              </a:tabLst>
            </a:pPr>
            <a:r>
              <a:rPr lang="en-US" sz="2100" dirty="0"/>
              <a:t>Step 5: Evaluating the strategy once it has been </a:t>
            </a:r>
          </a:p>
          <a:p>
            <a:pPr marL="803550" lvl="6" indent="0">
              <a:spcBef>
                <a:spcPts val="0"/>
              </a:spcBef>
              <a:buNone/>
              <a:tabLst>
                <a:tab pos="897731" algn="l"/>
              </a:tabLst>
            </a:pPr>
            <a:r>
              <a:rPr lang="en-US" sz="1650" dirty="0"/>
              <a:t>  </a:t>
            </a:r>
            <a:r>
              <a:rPr lang="en-US" sz="2100" dirty="0"/>
              <a:t>implemented across a community.</a:t>
            </a:r>
            <a:endParaRPr lang="en-US" sz="1650" dirty="0"/>
          </a:p>
          <a:p>
            <a:pPr lvl="0"/>
            <a:r>
              <a:rPr lang="en-US" sz="1350" dirty="0"/>
              <a:t>(Doug McKenzie-Mohr, </a:t>
            </a:r>
            <a:r>
              <a:rPr lang="en-US" sz="1350" u="sng" dirty="0">
                <a:hlinkClick r:id="rId3"/>
              </a:rPr>
              <a:t>www.cbsm.com</a:t>
            </a:r>
            <a:r>
              <a:rPr lang="en-US" sz="1350" dirty="0"/>
              <a:t>, 2014)</a:t>
            </a:r>
          </a:p>
        </p:txBody>
      </p:sp>
    </p:spTree>
    <p:extLst>
      <p:ext uri="{BB962C8B-B14F-4D97-AF65-F5344CB8AC3E}">
        <p14:creationId xmlns:p14="http://schemas.microsoft.com/office/powerpoint/2010/main" val="3130058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1877</TotalTime>
  <Words>2685</Words>
  <Application>Microsoft Office PowerPoint</Application>
  <PresentationFormat>On-screen Show (4:3)</PresentationFormat>
  <Paragraphs>424</Paragraphs>
  <Slides>55</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55</vt:i4>
      </vt:variant>
    </vt:vector>
  </HeadingPairs>
  <TitlesOfParts>
    <vt:vector size="71" baseType="lpstr">
      <vt:lpstr>Arial</vt:lpstr>
      <vt:lpstr>Book Antiqua</vt:lpstr>
      <vt:lpstr>Calibri</vt:lpstr>
      <vt:lpstr>Didot</vt:lpstr>
      <vt:lpstr>Elephant</vt:lpstr>
      <vt:lpstr>Helvetica</vt:lpstr>
      <vt:lpstr>Hoefler Text</vt:lpstr>
      <vt:lpstr>Lucida Sans</vt:lpstr>
      <vt:lpstr>Palatino</vt:lpstr>
      <vt:lpstr>Wingdings</vt:lpstr>
      <vt:lpstr>Wingdings 2</vt:lpstr>
      <vt:lpstr>Wingdings 3</vt:lpstr>
      <vt:lpstr>Zapf Dingbats</vt:lpstr>
      <vt:lpstr>ヒラギノ明朝 ProN W3</vt:lpstr>
      <vt:lpstr>Apex</vt:lpstr>
      <vt:lpstr>Office Theme</vt:lpstr>
      <vt:lpstr>Community Based Social Marketing</vt:lpstr>
      <vt:lpstr>What are your barriers?</vt:lpstr>
      <vt:lpstr>Overview</vt:lpstr>
      <vt:lpstr>What is Community Based Social Marketing??</vt:lpstr>
      <vt:lpstr>“Behavior change is the cornerstone of sustainability.”</vt:lpstr>
      <vt:lpstr>Examples of Information-Intensive Outreach</vt:lpstr>
      <vt:lpstr>Information-Intensive Outreach</vt:lpstr>
      <vt:lpstr>Attitude-Behavior Example</vt:lpstr>
      <vt:lpstr>The Alternative:  Community-Based Social Marketing (CBSM)</vt:lpstr>
      <vt:lpstr>Step 1:  Selecting Behaviors and Audience</vt:lpstr>
      <vt:lpstr>PowerPoint Presentation</vt:lpstr>
      <vt:lpstr>Step 2: Identifying Barriers and Benefits </vt:lpstr>
      <vt:lpstr>Identifying Barriers and Benefits</vt:lpstr>
      <vt:lpstr>Step 3: Developing Strategies </vt:lpstr>
      <vt:lpstr>PowerPoint Presentation</vt:lpstr>
      <vt:lpstr>Strategies</vt:lpstr>
      <vt:lpstr>Strategies:  Commitments</vt:lpstr>
      <vt:lpstr>Strategies:  Prompts</vt:lpstr>
      <vt:lpstr>Prompts</vt:lpstr>
      <vt:lpstr>Social Norms</vt:lpstr>
      <vt:lpstr>Social Norm Example</vt:lpstr>
      <vt:lpstr>Social Diffusion</vt:lpstr>
      <vt:lpstr>Services or Products</vt:lpstr>
      <vt:lpstr>Communication and Messaging</vt:lpstr>
      <vt:lpstr>Communication:  Removing Barriers and Giving Perspective</vt:lpstr>
      <vt:lpstr>Incentives/Disincentives</vt:lpstr>
      <vt:lpstr>Convenience </vt:lpstr>
      <vt:lpstr>Messaging and Communication</vt:lpstr>
      <vt:lpstr>PowerPoint Presentation</vt:lpstr>
      <vt:lpstr>Example message:  Turn it positive</vt:lpstr>
      <vt:lpstr>Example Message:  Turn it positive</vt:lpstr>
      <vt:lpstr>Example Message:  Turn it Positive</vt:lpstr>
      <vt:lpstr>Example Messaging:  Turn it positive</vt:lpstr>
      <vt:lpstr>Example messaging:  Turn it positive</vt:lpstr>
      <vt:lpstr>Example Messaging</vt:lpstr>
      <vt:lpstr>Example Messaging: Turn it positive</vt:lpstr>
      <vt:lpstr>Example Messaging:  Turn it positive</vt:lpstr>
      <vt:lpstr>Exception to “Positive Messaging”</vt:lpstr>
      <vt:lpstr>Strategy Table  from “Fostering Sustainable Behavior, p. 132</vt:lpstr>
      <vt:lpstr>Step 4: Piloting the Strategy</vt:lpstr>
      <vt:lpstr>Step 5: Implementing and Evaluating</vt:lpstr>
      <vt:lpstr>Fond du Lac Tribal &amp; Community College Community Based Social Market Project</vt:lpstr>
      <vt:lpstr>Pre-Questionnaire Results</vt:lpstr>
      <vt:lpstr>Pilot Project</vt:lpstr>
      <vt:lpstr>Recycling Sign</vt:lpstr>
      <vt:lpstr>Trash Sign</vt:lpstr>
      <vt:lpstr>Recycling Station</vt:lpstr>
      <vt:lpstr>Comments from post survey</vt:lpstr>
      <vt:lpstr>Results from Final Waste Sort</vt:lpstr>
      <vt:lpstr>PowerPoint Presentation</vt:lpstr>
      <vt:lpstr>Additional Methods for community buy-in</vt:lpstr>
      <vt:lpstr>PowerPoint Presentation</vt:lpstr>
      <vt:lpstr>Resources</vt:lpstr>
      <vt:lpstr>Personal Action Commitment</vt:lpstr>
      <vt:lpstr>Group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Based Social Marketing</dc:title>
  <dc:creator>shannon</dc:creator>
  <cp:lastModifiedBy>Mickeydixie</cp:lastModifiedBy>
  <cp:revision>155</cp:revision>
  <dcterms:created xsi:type="dcterms:W3CDTF">2014-12-02T15:34:25Z</dcterms:created>
  <dcterms:modified xsi:type="dcterms:W3CDTF">2015-10-22T13:09:53Z</dcterms:modified>
</cp:coreProperties>
</file>