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68F70-02A2-48B2-83B1-0EE42D774A2B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ADC0B-4748-477D-B169-9C87764E65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4AFA6-5321-4F5D-9F7B-D95F5CC690D0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Price and distribution strategy are two factors that are important to the cosmetics industry. Six distinct strategic groups can be identified.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DC0B-4748-477D-B169-9C87764E651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61A05-2067-46CF-8B0C-ADEE74B5598F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2BAF8-ABCB-48CC-9037-08867EB32545}" type="slidenum">
              <a:rPr lang="en-US"/>
              <a:pPr/>
              <a:t>13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526093-7FA7-4C3B-9792-6C8148239596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D40343-F667-4A44-8135-728E0570A2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Competitive Strategies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Strategic Management in Action by Mary Coulter</a:t>
            </a:r>
            <a:br>
              <a:rPr lang="en-US" sz="2200" dirty="0" smtClean="0"/>
            </a:br>
            <a:r>
              <a:rPr lang="en-US" sz="2200" dirty="0" smtClean="0"/>
              <a:t>Ch. 6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Laura </a:t>
            </a:r>
            <a:r>
              <a:rPr lang="en-US" dirty="0" err="1" smtClean="0"/>
              <a:t>McMannis</a:t>
            </a:r>
            <a:endParaRPr lang="en-US" dirty="0" smtClean="0"/>
          </a:p>
          <a:p>
            <a:r>
              <a:rPr lang="en-US" dirty="0" smtClean="0"/>
              <a:t>Andrei </a:t>
            </a:r>
            <a:r>
              <a:rPr lang="en-US" dirty="0" err="1" smtClean="0"/>
              <a:t>Gololobov</a:t>
            </a:r>
            <a:endParaRPr lang="en-US" dirty="0" smtClean="0"/>
          </a:p>
          <a:p>
            <a:r>
              <a:rPr lang="en-US" dirty="0" smtClean="0"/>
              <a:t>Svetlana Grimes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few </a:t>
            </a:r>
          </a:p>
          <a:p>
            <a:r>
              <a:rPr lang="en-US" dirty="0" smtClean="0"/>
              <a:t>Traditional approaches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Miles and Snow’s adaptive strategies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Porters generic competitive strategies</a:t>
            </a:r>
          </a:p>
          <a:p>
            <a:r>
              <a:rPr lang="en-US" dirty="0" smtClean="0"/>
              <a:t>Contemporary perspectives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Integrated low cost-differentiation strategy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Mintzberg’s</a:t>
            </a:r>
            <a:r>
              <a:rPr lang="en-US" dirty="0" smtClean="0"/>
              <a:t> generic competitive strategies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Miles and Snow’s Adaptive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strategies organizations use to adapt to uncertain competitive environments</a:t>
            </a:r>
          </a:p>
          <a:p>
            <a:r>
              <a:rPr lang="en-US" dirty="0" smtClean="0"/>
              <a:t>Four strategic postures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Prospector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Defender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Analyzer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Reactor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0"/>
            <a:ext cx="9144000" cy="6857999"/>
            <a:chOff x="152400" y="1295400"/>
            <a:chExt cx="8839200" cy="4881562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152400" y="1295400"/>
              <a:ext cx="8839200" cy="37147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tIns="36576" bIns="3657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b="1" dirty="0">
                  <a:solidFill>
                    <a:schemeClr val="tx2"/>
                  </a:solidFill>
                  <a:latin typeface="Times New Roman" pitchFamily="18" charset="0"/>
                </a:rPr>
                <a:t>Characteristics of Miles and Snow’s Adaptive (Competitive) Strategies</a:t>
              </a:r>
              <a:endParaRPr lang="en-US" sz="20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52400" y="1689100"/>
              <a:ext cx="8839200" cy="4794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>
                <a:spcAft>
                  <a:spcPct val="10000"/>
                </a:spcAft>
                <a:tabLst>
                  <a:tab pos="3660775" algn="l"/>
                </a:tabLst>
              </a:pPr>
              <a:r>
                <a:rPr 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Strategy	Characteristics</a:t>
              </a:r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152400" y="2159000"/>
              <a:ext cx="8839200" cy="4017962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 Prospector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						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						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							</a:t>
              </a:r>
            </a:p>
            <a:p>
              <a:pPr>
                <a:spcBef>
                  <a:spcPct val="7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 Defender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						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						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							</a:t>
              </a:r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8839200" cy="403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    Organization seeks innovation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Demonstrated </a:t>
            </a:r>
            <a:r>
              <a:rPr lang="en-US" dirty="0">
                <a:latin typeface="Times New Roman" pitchFamily="18" charset="0"/>
              </a:rPr>
              <a:t>ability to survey dynamic environment and develop new 			</a:t>
            </a:r>
            <a:r>
              <a:rPr lang="en-US" dirty="0" smtClean="0">
                <a:latin typeface="Times New Roman" pitchFamily="18" charset="0"/>
              </a:rPr>
              <a:t>    products-services </a:t>
            </a:r>
            <a:r>
              <a:rPr lang="en-US" dirty="0">
                <a:latin typeface="Times New Roman" pitchFamily="18" charset="0"/>
              </a:rPr>
              <a:t>to fit the changing environment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Frequently </a:t>
            </a:r>
            <a:r>
              <a:rPr lang="en-US" dirty="0">
                <a:latin typeface="Times New Roman" pitchFamily="18" charset="0"/>
              </a:rPr>
              <a:t>and continually innovating, developing, and testing new 			</a:t>
            </a:r>
            <a:r>
              <a:rPr lang="en-US" dirty="0" smtClean="0">
                <a:latin typeface="Times New Roman" pitchFamily="18" charset="0"/>
              </a:rPr>
              <a:t>    products-services</a:t>
            </a:r>
            <a:endParaRPr lang="en-US" dirty="0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Competitors </a:t>
            </a:r>
            <a:r>
              <a:rPr lang="en-US" dirty="0">
                <a:latin typeface="Times New Roman" pitchFamily="18" charset="0"/>
              </a:rPr>
              <a:t>are uncertain about prospector’s future strategic decisions </a:t>
            </a:r>
            <a:r>
              <a:rPr lang="en-US" dirty="0" smtClean="0">
                <a:latin typeface="Times New Roman" pitchFamily="18" charset="0"/>
              </a:rPr>
              <a:t>		       and actions</a:t>
            </a:r>
            <a:endParaRPr lang="en-US" dirty="0">
              <a:latin typeface="Times New Roman" pitchFamily="18" charset="0"/>
            </a:endParaRPr>
          </a:p>
          <a:p>
            <a:pPr>
              <a:spcBef>
                <a:spcPct val="7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Searches </a:t>
            </a:r>
            <a:r>
              <a:rPr lang="en-US" dirty="0">
                <a:latin typeface="Times New Roman" pitchFamily="18" charset="0"/>
              </a:rPr>
              <a:t>for market stability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Produces </a:t>
            </a:r>
            <a:r>
              <a:rPr lang="en-US" dirty="0">
                <a:latin typeface="Times New Roman" pitchFamily="18" charset="0"/>
              </a:rPr>
              <a:t>only a limited product line for a narrow segment of total </a:t>
            </a:r>
            <a:r>
              <a:rPr lang="en-US" dirty="0" smtClean="0">
                <a:latin typeface="Times New Roman" pitchFamily="18" charset="0"/>
              </a:rPr>
              <a:t>		       potential market</a:t>
            </a:r>
            <a:endParaRPr lang="en-US" dirty="0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Seeks </a:t>
            </a:r>
            <a:r>
              <a:rPr lang="en-US" dirty="0">
                <a:latin typeface="Times New Roman" pitchFamily="18" charset="0"/>
              </a:rPr>
              <a:t>to protect (defend) its well-established business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  Does </a:t>
            </a:r>
            <a:r>
              <a:rPr lang="en-US" dirty="0">
                <a:latin typeface="Times New Roman" pitchFamily="18" charset="0"/>
              </a:rPr>
              <a:t>whatever is necessary to aggressively prevent competitors from 			</a:t>
            </a:r>
            <a:r>
              <a:rPr lang="en-US" dirty="0" smtClean="0">
                <a:latin typeface="Times New Roman" pitchFamily="18" charset="0"/>
              </a:rPr>
              <a:t>    entering </a:t>
            </a:r>
            <a:r>
              <a:rPr lang="en-US" dirty="0">
                <a:latin typeface="Times New Roman" pitchFamily="18" charset="0"/>
              </a:rPr>
              <a:t>their turf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</a:tabLst>
            </a:pPr>
            <a:r>
              <a:rPr lang="en-US" dirty="0" smtClean="0">
                <a:latin typeface="Times New Roman" pitchFamily="18" charset="0"/>
              </a:rPr>
              <a:t>		    Can carve out and maintain niches within its industry that competitors 		       find difficult to penetrate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0"/>
            <a:ext cx="9144000" cy="6858000"/>
            <a:chOff x="152400" y="1295400"/>
            <a:chExt cx="8839200" cy="3506788"/>
          </a:xfrm>
        </p:grpSpPr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152400" y="1295400"/>
              <a:ext cx="8839200" cy="37147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tIns="36576" bIns="3657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b="1" dirty="0">
                  <a:solidFill>
                    <a:schemeClr val="tx2"/>
                  </a:solidFill>
                  <a:latin typeface="Times New Roman" pitchFamily="18" charset="0"/>
                </a:rPr>
                <a:t>Characteristics of Miles and Snow’s Adaptive (Competitive) Strategies</a:t>
              </a:r>
              <a:endParaRPr lang="en-US" sz="20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52400" y="1689100"/>
              <a:ext cx="8839200" cy="4365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>
                <a:spcAft>
                  <a:spcPct val="10000"/>
                </a:spcAft>
                <a:tabLst>
                  <a:tab pos="3660775" algn="l"/>
                  <a:tab pos="8572500" algn="r"/>
                </a:tabLst>
              </a:pPr>
              <a:r>
                <a:rPr 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Strategy	Characteristics	</a:t>
              </a:r>
              <a:endPara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152400" y="2159000"/>
              <a:ext cx="8839200" cy="2643188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Analyzer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spcBef>
                  <a:spcPct val="7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 smtClean="0">
                  <a:latin typeface="Times New Roman" pitchFamily="18" charset="0"/>
                </a:rPr>
                <a:t> Reactor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tabLst>
                  <a:tab pos="1262063" algn="l"/>
                  <a:tab pos="1435100" algn="l"/>
                  <a:tab pos="8572500" algn="r"/>
                </a:tabLst>
              </a:pPr>
              <a:r>
                <a:rPr lang="en-US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ahoma" pitchFamily="34" charset="0"/>
                </a:rPr>
                <a:t>•</a:t>
              </a:r>
              <a:r>
                <a:rPr lang="en-US" dirty="0" smtClean="0">
                  <a:latin typeface="Times New Roman" pitchFamily="18" charset="0"/>
                </a:rPr>
                <a:t>				</a:t>
              </a:r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1676400"/>
            <a:ext cx="8458200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Strategy </a:t>
            </a:r>
            <a:r>
              <a:rPr lang="en-US" dirty="0">
                <a:latin typeface="Times New Roman" pitchFamily="18" charset="0"/>
              </a:rPr>
              <a:t>of analysis and imitation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Thoroughly </a:t>
            </a:r>
            <a:r>
              <a:rPr lang="en-US" dirty="0">
                <a:latin typeface="Times New Roman" pitchFamily="18" charset="0"/>
              </a:rPr>
              <a:t>analyzes new business ideas (products, services, markets) 		</a:t>
            </a:r>
            <a:r>
              <a:rPr lang="en-US" dirty="0" smtClean="0">
                <a:latin typeface="Times New Roman" pitchFamily="18" charset="0"/>
              </a:rPr>
              <a:t>  before </a:t>
            </a:r>
            <a:r>
              <a:rPr lang="en-US" dirty="0">
                <a:latin typeface="Times New Roman" pitchFamily="18" charset="0"/>
              </a:rPr>
              <a:t>deciding to jump in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Watches </a:t>
            </a:r>
            <a:r>
              <a:rPr lang="en-US" dirty="0">
                <a:latin typeface="Times New Roman" pitchFamily="18" charset="0"/>
              </a:rPr>
              <a:t>for and copies the promising and successful ideas of prospectors</a:t>
            </a:r>
          </a:p>
          <a:p>
            <a:pPr>
              <a:spcBef>
                <a:spcPct val="7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Lacks </a:t>
            </a:r>
            <a:r>
              <a:rPr lang="en-US" dirty="0">
                <a:latin typeface="Times New Roman" pitchFamily="18" charset="0"/>
              </a:rPr>
              <a:t>coherent strategic plan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>
                <a:latin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</a:rPr>
              <a:t>  Simply </a:t>
            </a:r>
            <a:r>
              <a:rPr lang="en-US" dirty="0">
                <a:latin typeface="Times New Roman" pitchFamily="18" charset="0"/>
              </a:rPr>
              <a:t>reacts to environmental </a:t>
            </a:r>
            <a:r>
              <a:rPr lang="en-US" dirty="0" smtClean="0">
                <a:latin typeface="Times New Roman" pitchFamily="18" charset="0"/>
              </a:rPr>
              <a:t>changes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 smtClean="0">
                <a:latin typeface="Times New Roman" pitchFamily="18" charset="0"/>
              </a:rPr>
              <a:t>		  Makes strategic adjustments only when finally forced to do so</a:t>
            </a:r>
          </a:p>
          <a:p>
            <a:pPr>
              <a:lnSpc>
                <a:spcPct val="75000"/>
              </a:lnSpc>
              <a:spcBef>
                <a:spcPct val="25000"/>
              </a:spcBef>
              <a:tabLst>
                <a:tab pos="1262063" algn="l"/>
                <a:tab pos="1435100" algn="l"/>
                <a:tab pos="8572500" algn="r"/>
              </a:tabLst>
            </a:pPr>
            <a:r>
              <a:rPr lang="en-US" dirty="0" smtClean="0">
                <a:latin typeface="Times New Roman" pitchFamily="18" charset="0"/>
              </a:rPr>
              <a:t>		  Unable to respond quickly to environmental changes because resources-		  capabilities are lacking or are not developed or exploited properly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Porter’s Generic Competitive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/>
              <a:t>Competitive advantage comes from only 1 of 2 sources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/>
              <a:t>Having the lowest costs in the industry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/>
              <a:t>Possessing significant and desirable differences from competitors</a:t>
            </a:r>
          </a:p>
          <a:p>
            <a:pPr>
              <a:buClr>
                <a:schemeClr val="tx1"/>
              </a:buClr>
            </a:pPr>
            <a:r>
              <a:rPr lang="en-US" dirty="0"/>
              <a:t>The second factor is the scope of product-market</a:t>
            </a:r>
          </a:p>
          <a:p>
            <a:pPr>
              <a:buClr>
                <a:schemeClr val="tx1"/>
              </a:buClr>
            </a:pPr>
            <a:r>
              <a:rPr lang="en-US" dirty="0"/>
              <a:t>Mix of these factors provide the basis for:</a:t>
            </a:r>
          </a:p>
          <a:p>
            <a:pPr lvl="1"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3200" dirty="0"/>
              <a:t>Cost leadership strategy (or low-cost strategy)</a:t>
            </a:r>
          </a:p>
          <a:p>
            <a:pPr lvl="1"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3200" dirty="0"/>
              <a:t>Differentiation strategy</a:t>
            </a:r>
          </a:p>
          <a:p>
            <a:pPr lvl="1"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3200" dirty="0"/>
              <a:t>Focus strategy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Leadership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costs in industry </a:t>
            </a:r>
          </a:p>
          <a:p>
            <a:r>
              <a:rPr lang="en-US" dirty="0" smtClean="0"/>
              <a:t>Produces products for broad customer base</a:t>
            </a:r>
          </a:p>
          <a:p>
            <a:r>
              <a:rPr lang="en-US" dirty="0" smtClean="0"/>
              <a:t>Competes on the basis of having the lowest costs</a:t>
            </a:r>
          </a:p>
          <a:p>
            <a:r>
              <a:rPr lang="en-US" dirty="0" smtClean="0"/>
              <a:t>Efficiency is key </a:t>
            </a:r>
          </a:p>
          <a:p>
            <a:r>
              <a:rPr lang="en-US" dirty="0" smtClean="0"/>
              <a:t>Shallow and narrow product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Competes on providing unique products that  have features that</a:t>
            </a:r>
          </a:p>
          <a:p>
            <a:pPr lvl="1"/>
            <a:r>
              <a:rPr lang="en-US" dirty="0" smtClean="0"/>
              <a:t>Customers value</a:t>
            </a:r>
          </a:p>
          <a:p>
            <a:pPr lvl="1"/>
            <a:r>
              <a:rPr lang="en-US" dirty="0" smtClean="0"/>
              <a:t>Perceive as different</a:t>
            </a:r>
          </a:p>
          <a:p>
            <a:pPr lvl="1"/>
            <a:r>
              <a:rPr lang="en-US" dirty="0" smtClean="0"/>
              <a:t>Willing to pay a premium price for</a:t>
            </a:r>
          </a:p>
          <a:p>
            <a:r>
              <a:rPr lang="en-US" dirty="0" smtClean="0"/>
              <a:t>Premium price=Profit incentive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Pursues either a cost or differentiation advantage within a narrow customer group or segment</a:t>
            </a:r>
          </a:p>
          <a:p>
            <a:r>
              <a:rPr lang="en-US" dirty="0" smtClean="0"/>
              <a:t>Concentrates on serving a specific market niche</a:t>
            </a:r>
          </a:p>
          <a:p>
            <a:pPr lvl="1"/>
            <a:r>
              <a:rPr lang="en-US" dirty="0" smtClean="0"/>
              <a:t>Geographical</a:t>
            </a:r>
          </a:p>
          <a:p>
            <a:pPr lvl="1"/>
            <a:r>
              <a:rPr lang="en-US" dirty="0" smtClean="0"/>
              <a:t>Customer type</a:t>
            </a:r>
          </a:p>
          <a:p>
            <a:pPr lvl="1"/>
            <a:r>
              <a:rPr lang="en-US" dirty="0" smtClean="0"/>
              <a:t>Product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Stuck in the </a:t>
            </a:r>
            <a:r>
              <a:rPr lang="en-US" dirty="0"/>
              <a:t>M</a:t>
            </a:r>
            <a:r>
              <a:rPr lang="en-US" dirty="0" smtClean="0"/>
              <a:t>iddle </a:t>
            </a:r>
            <a:r>
              <a:rPr lang="en-US" dirty="0"/>
              <a:t>C</a:t>
            </a:r>
            <a:r>
              <a:rPr lang="en-US" dirty="0" smtClean="0"/>
              <a:t>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Hasn’t developed a low cost or differentiation competitive advantage</a:t>
            </a:r>
          </a:p>
          <a:p>
            <a:r>
              <a:rPr lang="en-US" dirty="0" smtClean="0"/>
              <a:t>Have to become UNSTUCK by </a:t>
            </a:r>
          </a:p>
          <a:p>
            <a:pPr lvl="1"/>
            <a:r>
              <a:rPr lang="en-US" dirty="0" smtClean="0"/>
              <a:t>Choosing which competitive advantage to pursue</a:t>
            </a:r>
          </a:p>
          <a:p>
            <a:pPr lvl="1"/>
            <a:r>
              <a:rPr lang="en-US" dirty="0" smtClean="0"/>
              <a:t>Aligning resources, distinctive capabilities, and core competencies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Low Cost-Differentiation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off of Porter’s competitive strategies</a:t>
            </a:r>
          </a:p>
          <a:p>
            <a:r>
              <a:rPr lang="en-US" dirty="0" smtClean="0"/>
              <a:t>Involves simultaneously achieving low costs and high levels of differentiation</a:t>
            </a:r>
          </a:p>
          <a:p>
            <a:r>
              <a:rPr lang="en-US" dirty="0" smtClean="0"/>
              <a:t>Not easy to pursue</a:t>
            </a:r>
          </a:p>
          <a:p>
            <a:pPr lvl="1"/>
            <a:r>
              <a:rPr lang="en-US" dirty="0" smtClean="0"/>
              <a:t>Have to be good at everything</a:t>
            </a:r>
          </a:p>
          <a:p>
            <a:r>
              <a:rPr lang="en-US" dirty="0" smtClean="0"/>
              <a:t>Technology makes this possible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Competitive advantage (</a:t>
            </a:r>
            <a:r>
              <a:rPr lang="en-US" i="1" dirty="0" smtClean="0"/>
              <a:t>definition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Objective: Compete and achieve strategic goals</a:t>
            </a:r>
          </a:p>
          <a:p>
            <a:r>
              <a:rPr lang="en-US" dirty="0" smtClean="0"/>
              <a:t>Who is in the race?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Mintzberg’s</a:t>
            </a:r>
            <a:r>
              <a:rPr lang="en-US" dirty="0" smtClean="0"/>
              <a:t> Generic Competitive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Reflects the increasing complexity of the competitive environment</a:t>
            </a:r>
          </a:p>
          <a:p>
            <a:r>
              <a:rPr lang="en-US" dirty="0" smtClean="0"/>
              <a:t>Six possible competitive strategies</a:t>
            </a:r>
          </a:p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14400" y="3352800"/>
            <a:ext cx="7086600" cy="3276600"/>
            <a:chOff x="2133600" y="1600200"/>
            <a:chExt cx="6705600" cy="4267200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133600" y="2819400"/>
              <a:ext cx="2133600" cy="533400"/>
            </a:xfrm>
            <a:prstGeom prst="flowChartTerminator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n-US" sz="2000" b="1" dirty="0"/>
                <a:t>Differentiation</a:t>
              </a: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133600" y="5334000"/>
              <a:ext cx="2133600" cy="533400"/>
            </a:xfrm>
            <a:prstGeom prst="flowChartTerminator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n-US" sz="2000" b="1" dirty="0"/>
                <a:t>Undifferentiated</a:t>
              </a: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5334000" y="1600200"/>
              <a:ext cx="2286000" cy="381000"/>
            </a:xfrm>
            <a:prstGeom prst="flowChartTerminator">
              <a:avLst/>
            </a:prstGeom>
            <a:solidFill>
              <a:srgbClr val="9999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5638800" y="2209800"/>
              <a:ext cx="2286000" cy="381000"/>
            </a:xfrm>
            <a:prstGeom prst="flowChartTerminator">
              <a:avLst/>
            </a:prstGeom>
            <a:solidFill>
              <a:srgbClr val="9999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5943600" y="2819400"/>
              <a:ext cx="2286000" cy="381000"/>
            </a:xfrm>
            <a:prstGeom prst="flowChartTerminator">
              <a:avLst/>
            </a:prstGeom>
            <a:solidFill>
              <a:srgbClr val="9999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6248400" y="3429000"/>
              <a:ext cx="2286000" cy="381000"/>
            </a:xfrm>
            <a:prstGeom prst="flowChartTerminator">
              <a:avLst/>
            </a:prstGeom>
            <a:solidFill>
              <a:srgbClr val="9999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6553200" y="4038600"/>
              <a:ext cx="2286000" cy="381000"/>
            </a:xfrm>
            <a:prstGeom prst="flowChartTerminator">
              <a:avLst/>
            </a:prstGeom>
            <a:solidFill>
              <a:srgbClr val="9999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267200" y="1828800"/>
              <a:ext cx="1066800" cy="1219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6107113" y="1655763"/>
              <a:ext cx="752475" cy="2746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latin typeface="Arial Narrow" pitchFamily="34" charset="0"/>
                </a:rPr>
                <a:t>By Price</a:t>
              </a: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4267200" y="2362200"/>
              <a:ext cx="13716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891213" y="2265363"/>
              <a:ext cx="1773237" cy="2746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latin typeface="Arial Narrow" pitchFamily="34" charset="0"/>
                </a:rPr>
                <a:t>By Marketing Image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4267200" y="30480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245225" y="2874963"/>
              <a:ext cx="1677988" cy="2746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latin typeface="Arial Narrow" pitchFamily="34" charset="0"/>
                </a:rPr>
                <a:t>By Product Design</a:t>
              </a: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4267200" y="3048000"/>
              <a:ext cx="19812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543675" y="3484563"/>
              <a:ext cx="1689100" cy="2746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latin typeface="Arial Narrow" pitchFamily="34" charset="0"/>
                </a:rPr>
                <a:t>By Product Quality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267200" y="3048000"/>
              <a:ext cx="2286000" cy="1219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6808788" y="4094163"/>
              <a:ext cx="1770062" cy="2746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latin typeface="Arial Narrow" pitchFamily="34" charset="0"/>
                </a:rPr>
                <a:t>By Product Support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and Evaluating Competitive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strategy implementation is crucial</a:t>
            </a:r>
          </a:p>
          <a:p>
            <a:r>
              <a:rPr lang="en-US" dirty="0" smtClean="0"/>
              <a:t>Role of Functional Strategies</a:t>
            </a:r>
          </a:p>
          <a:p>
            <a:r>
              <a:rPr lang="en-US" dirty="0" smtClean="0"/>
              <a:t>Competitive Actions</a:t>
            </a:r>
          </a:p>
          <a:p>
            <a:pPr lvl="1"/>
            <a:r>
              <a:rPr lang="en-US" dirty="0" smtClean="0"/>
              <a:t>Offensive Moves</a:t>
            </a:r>
          </a:p>
          <a:p>
            <a:pPr lvl="1"/>
            <a:r>
              <a:rPr lang="en-US" dirty="0" smtClean="0"/>
              <a:t>Defensive Moves</a:t>
            </a:r>
          </a:p>
          <a:p>
            <a:r>
              <a:rPr lang="en-US" dirty="0" smtClean="0"/>
              <a:t>Final Evaluations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 organization develops and exploits its resources</a:t>
            </a:r>
          </a:p>
          <a:p>
            <a:r>
              <a:rPr lang="en-US" dirty="0" smtClean="0"/>
              <a:t>How an organization develops its core competencies</a:t>
            </a:r>
          </a:p>
          <a:p>
            <a:pPr lvl="1"/>
            <a:r>
              <a:rPr lang="en-US" dirty="0" smtClean="0"/>
              <a:t>How resources will be distributed</a:t>
            </a:r>
          </a:p>
          <a:p>
            <a:r>
              <a:rPr lang="en-US" dirty="0" smtClean="0"/>
              <a:t>How an organization develops its competitive advantage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Organizations are either going after competitor’s positions or defending their own</a:t>
            </a:r>
          </a:p>
          <a:p>
            <a:r>
              <a:rPr lang="en-US" dirty="0" smtClean="0"/>
              <a:t>Offensive Moves</a:t>
            </a:r>
          </a:p>
          <a:p>
            <a:pPr lvl="1"/>
            <a:r>
              <a:rPr lang="en-US" dirty="0" smtClean="0"/>
              <a:t>Strengthen position through attacks on competitor</a:t>
            </a:r>
          </a:p>
          <a:p>
            <a:r>
              <a:rPr lang="en-US" dirty="0" smtClean="0"/>
              <a:t>Defensive Moves</a:t>
            </a:r>
          </a:p>
          <a:p>
            <a:pPr lvl="1"/>
            <a:r>
              <a:rPr lang="en-US" dirty="0" smtClean="0"/>
              <a:t>An organization's attempt to protect and enforce its completive advantage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Frontal Assault: Match the competition in every possible category</a:t>
            </a:r>
          </a:p>
          <a:p>
            <a:pPr lvl="1"/>
            <a:r>
              <a:rPr lang="en-US" dirty="0" smtClean="0"/>
              <a:t>Price, promotion, product features, and distribution channel</a:t>
            </a:r>
          </a:p>
          <a:p>
            <a:r>
              <a:rPr lang="en-US" dirty="0" smtClean="0"/>
              <a:t>Attack Competitor’s Weaknesses</a:t>
            </a:r>
          </a:p>
          <a:p>
            <a:pPr lvl="1"/>
            <a:r>
              <a:rPr lang="en-US" dirty="0" smtClean="0"/>
              <a:t>Concentrate on areas which the competitor is ignoring or struggling in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All-Out Attack: Go after the product </a:t>
            </a:r>
            <a:r>
              <a:rPr lang="en-US" i="1" dirty="0" smtClean="0"/>
              <a:t>and</a:t>
            </a:r>
            <a:r>
              <a:rPr lang="en-US" dirty="0" smtClean="0"/>
              <a:t> the market segment</a:t>
            </a:r>
          </a:p>
          <a:p>
            <a:r>
              <a:rPr lang="en-US" dirty="0" smtClean="0"/>
              <a:t>Maneuver around the competition</a:t>
            </a:r>
          </a:p>
          <a:p>
            <a:pPr lvl="1"/>
            <a:r>
              <a:rPr lang="en-US" dirty="0" smtClean="0"/>
              <a:t>Blue Ocean Strategy</a:t>
            </a:r>
          </a:p>
          <a:p>
            <a:r>
              <a:rPr lang="en-US" dirty="0" smtClean="0"/>
              <a:t>Guerilla Attacks: Small, intermittent, random attacks</a:t>
            </a:r>
          </a:p>
          <a:p>
            <a:pPr lvl="1"/>
            <a:r>
              <a:rPr lang="en-US" dirty="0" smtClean="0"/>
              <a:t>Special promotions to lure away customers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Defensive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give challengers any areas to attack</a:t>
            </a:r>
          </a:p>
          <a:p>
            <a:pPr lvl="1"/>
            <a:r>
              <a:rPr lang="en-US" dirty="0" smtClean="0"/>
              <a:t>Conceal weaknesses</a:t>
            </a:r>
          </a:p>
          <a:p>
            <a:r>
              <a:rPr lang="en-US" dirty="0" smtClean="0"/>
              <a:t>Make the competition believe that you will counterattack	</a:t>
            </a:r>
          </a:p>
          <a:p>
            <a:pPr lvl="1"/>
            <a:r>
              <a:rPr lang="en-US" dirty="0" smtClean="0"/>
              <a:t>Don’t rush counterattack if they’re a new entrant</a:t>
            </a:r>
          </a:p>
          <a:p>
            <a:r>
              <a:rPr lang="en-US" dirty="0" smtClean="0"/>
              <a:t>Lower incentive for competitor to attack</a:t>
            </a:r>
          </a:p>
          <a:p>
            <a:pPr lvl="1"/>
            <a:r>
              <a:rPr lang="en-US" dirty="0" smtClean="0"/>
              <a:t>Make your market segment seem less attractive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Competitive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your organization by looking at by looking at your organization’s functional areas and the activities being performed there</a:t>
            </a:r>
          </a:p>
          <a:p>
            <a:r>
              <a:rPr lang="en-US" dirty="0" smtClean="0"/>
              <a:t>Determine whether your organization performed better than expected or if it needs improvement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Competitive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your company’s performance by asking yourself these questions</a:t>
            </a:r>
          </a:p>
          <a:p>
            <a:pPr lvl="1"/>
            <a:r>
              <a:rPr lang="en-US" dirty="0" smtClean="0"/>
              <a:t>What are the results of the various strategies?</a:t>
            </a:r>
          </a:p>
          <a:p>
            <a:pPr lvl="1"/>
            <a:r>
              <a:rPr lang="en-US" dirty="0" smtClean="0"/>
              <a:t>Are they having the intended effect?</a:t>
            </a:r>
          </a:p>
          <a:p>
            <a:pPr lvl="1"/>
            <a:r>
              <a:rPr lang="en-US" dirty="0" smtClean="0"/>
              <a:t>Are we successfully exploiting our competitive strategy?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Competitive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are made when the goals desired by your competitive strategy haven’t been reached</a:t>
            </a:r>
          </a:p>
          <a:p>
            <a:r>
              <a:rPr lang="en-US" dirty="0" smtClean="0"/>
              <a:t>Changing your competitive strategy can be costly if an large amount of resources has already been invested in the current strategy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From an underdog to the forerunner</a:t>
            </a:r>
          </a:p>
          <a:p>
            <a:r>
              <a:rPr lang="en-US" dirty="0" smtClean="0"/>
              <a:t>Competitors</a:t>
            </a:r>
          </a:p>
          <a:p>
            <a:r>
              <a:rPr lang="en-US" dirty="0" smtClean="0"/>
              <a:t>Tell me who your competitors are and I will tell you who you are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Netflix’s story</a:t>
            </a:r>
            <a:endParaRPr lang="en-US" dirty="0"/>
          </a:p>
        </p:txBody>
      </p:sp>
      <p:pic>
        <p:nvPicPr>
          <p:cNvPr id="4" name="Picture 3" descr="netfl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038600"/>
            <a:ext cx="3200400" cy="2395299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Johnson &amp; Johnson VS Bristol-Myers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1970s: Tylenol vs. Datril (pain reliever made by Bristol-Myers)</a:t>
            </a:r>
          </a:p>
          <a:p>
            <a:r>
              <a:rPr lang="en-US" dirty="0" smtClean="0"/>
              <a:t>Bristol-Myers publically promoted Datril as less expensive than Tylenol.</a:t>
            </a:r>
          </a:p>
          <a:p>
            <a:r>
              <a:rPr lang="en-US" dirty="0" smtClean="0"/>
              <a:t>Johnson &amp; Johnson responded by slashing the price of Tylenol.</a:t>
            </a:r>
          </a:p>
          <a:p>
            <a:r>
              <a:rPr lang="en-US" dirty="0" smtClean="0"/>
              <a:t>Bristol-Myers could no longer promote Datril as being less expensive than Tylenol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&amp; Johnson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Intelligence: J&amp;J quickly identified Bristol Myers’ marketing strategy (Before they launched Datril) while Bristol Myers failed to predict a possible counterattack by J&amp;J. </a:t>
            </a:r>
          </a:p>
          <a:p>
            <a:r>
              <a:rPr lang="en-US" dirty="0" smtClean="0"/>
              <a:t>Defensive Measures: J&amp;J covered its weakness by lowering the price of Tylenol.</a:t>
            </a:r>
          </a:p>
          <a:p>
            <a:r>
              <a:rPr lang="en-US" dirty="0" smtClean="0"/>
              <a:t>J&amp;J also used its publicity and well-known reputation as a completive advantage.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Competitive strategies should exploit the competitive advantages the organization has </a:t>
            </a:r>
            <a:r>
              <a:rPr lang="en-US" dirty="0" smtClean="0"/>
              <a:t>developed</a:t>
            </a:r>
          </a:p>
          <a:p>
            <a:r>
              <a:rPr lang="en-US" dirty="0" smtClean="0"/>
              <a:t>It is important to determine who the competitors are and which category you compete in: industry, market, or strategic 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Implementation, evaluation, and changes</a:t>
            </a:r>
          </a:p>
          <a:p>
            <a:endParaRPr lang="en-US" dirty="0" smtClean="0"/>
          </a:p>
          <a:p>
            <a:r>
              <a:rPr lang="en-US" dirty="0" smtClean="0"/>
              <a:t>Competitive strategies and overall strategic management:</a:t>
            </a:r>
          </a:p>
          <a:p>
            <a:pPr lvl="1"/>
            <a:r>
              <a:rPr lang="en-US" dirty="0" smtClean="0"/>
              <a:t>Situation analysis (ch.2,3,4)</a:t>
            </a:r>
          </a:p>
          <a:p>
            <a:pPr lvl="1"/>
            <a:r>
              <a:rPr lang="en-US" dirty="0" smtClean="0"/>
              <a:t>Strategy formulation </a:t>
            </a:r>
          </a:p>
          <a:p>
            <a:pPr lvl="1"/>
            <a:r>
              <a:rPr lang="en-US" dirty="0" smtClean="0"/>
              <a:t>Strategy implementation (ch.5,6,7)</a:t>
            </a:r>
          </a:p>
          <a:p>
            <a:pPr lvl="1"/>
            <a:r>
              <a:rPr lang="en-US" dirty="0" smtClean="0"/>
              <a:t>Strategy evaluation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Strategies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What is competition?</a:t>
            </a:r>
          </a:p>
          <a:p>
            <a:endParaRPr lang="en-US" dirty="0" smtClean="0"/>
          </a:p>
          <a:p>
            <a:r>
              <a:rPr lang="en-US" dirty="0" smtClean="0"/>
              <a:t>Who are competitors?</a:t>
            </a:r>
          </a:p>
          <a:p>
            <a:pPr lvl="1"/>
            <a:r>
              <a:rPr lang="en-US" dirty="0" smtClean="0"/>
              <a:t>Three approaches to defining competition: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i.Industry</a:t>
            </a:r>
            <a:r>
              <a:rPr lang="en-US" dirty="0" smtClean="0"/>
              <a:t>    </a:t>
            </a:r>
            <a:r>
              <a:rPr lang="en-US" dirty="0" err="1" smtClean="0"/>
              <a:t>ii.Market</a:t>
            </a:r>
            <a:r>
              <a:rPr lang="en-US" dirty="0" smtClean="0"/>
              <a:t>    </a:t>
            </a:r>
            <a:r>
              <a:rPr lang="en-US" dirty="0" err="1" smtClean="0"/>
              <a:t>iii.Strategic</a:t>
            </a:r>
            <a:r>
              <a:rPr lang="en-US" dirty="0" smtClean="0"/>
              <a:t> Groups</a:t>
            </a:r>
          </a:p>
          <a:p>
            <a:endParaRPr lang="en-US" dirty="0" smtClean="0"/>
          </a:p>
          <a:p>
            <a:r>
              <a:rPr lang="en-US" dirty="0" smtClean="0"/>
              <a:t>Johnson &amp; Johnson ‘s competitive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</a:t>
            </a:r>
            <a:r>
              <a:rPr lang="en-US" dirty="0" smtClean="0"/>
              <a:t>C</a:t>
            </a:r>
            <a:r>
              <a:rPr lang="en-US" dirty="0" smtClean="0"/>
              <a:t>ompetitive Environment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Prentice-Hall 2005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             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28700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n-US" sz="2000"/>
              <a:t>Figure 6.3 </a:t>
            </a:r>
            <a:r>
              <a:rPr lang="en-US" sz="2400"/>
              <a:t>Strategic Groups: Cosmetics Industry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209800" y="12954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 rot="16200000">
            <a:off x="-152400" y="2743200"/>
            <a:ext cx="1600200" cy="685800"/>
          </a:xfrm>
          <a:prstGeom prst="flowChartTerminator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Distribution</a:t>
            </a:r>
          </a:p>
          <a:p>
            <a:pPr algn="ctr">
              <a:lnSpc>
                <a:spcPct val="65000"/>
              </a:lnSpc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Strategy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066800" y="1600200"/>
            <a:ext cx="981075" cy="3433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 Narrow" pitchFamily="34" charset="0"/>
              </a:rPr>
              <a:t>Selective</a:t>
            </a:r>
          </a:p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Department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Store</a:t>
            </a:r>
          </a:p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Mass-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Discount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5410200"/>
            <a:ext cx="488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886200" y="5867400"/>
            <a:ext cx="1295400" cy="495300"/>
          </a:xfrm>
          <a:prstGeom prst="flowChartTerminator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Price</a:t>
            </a:r>
          </a:p>
          <a:p>
            <a:pPr algn="ctr">
              <a:lnSpc>
                <a:spcPct val="65000"/>
              </a:lnSpc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Strategy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90800" y="5410200"/>
            <a:ext cx="41148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>
                <a:latin typeface="Arial Narrow" pitchFamily="34" charset="0"/>
              </a:rPr>
              <a:t>Low                      Medium                            High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2514600" y="3810000"/>
            <a:ext cx="533400" cy="609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286000" y="3886200"/>
            <a:ext cx="1106488" cy="144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Group A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Maybelline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Cover Girl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Almay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Sally Hansen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Bonne Bell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Wet ’n Wild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3810000" y="3810000"/>
            <a:ext cx="533400" cy="609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886200" y="3886200"/>
            <a:ext cx="1073150" cy="144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Group B</a:t>
            </a: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Revlon</a:t>
            </a:r>
          </a:p>
          <a:p>
            <a:pPr>
              <a:lnSpc>
                <a:spcPct val="75000"/>
              </a:lnSpc>
            </a:pPr>
            <a:r>
              <a:rPr lang="en-US" dirty="0" err="1">
                <a:latin typeface="Arial Narrow" pitchFamily="34" charset="0"/>
              </a:rPr>
              <a:t>Ultima</a:t>
            </a: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n-US" dirty="0" err="1">
                <a:latin typeface="Arial Narrow" pitchFamily="34" charset="0"/>
              </a:rPr>
              <a:t>Prescriptives</a:t>
            </a: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Max Factor</a:t>
            </a: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Coty</a:t>
            </a:r>
          </a:p>
          <a:p>
            <a:pPr>
              <a:lnSpc>
                <a:spcPct val="75000"/>
              </a:lnSpc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4038600" y="2286000"/>
            <a:ext cx="533400" cy="609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886200" y="2286000"/>
            <a:ext cx="1544638" cy="144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Group C</a:t>
            </a:r>
          </a:p>
          <a:p>
            <a:pPr>
              <a:lnSpc>
                <a:spcPct val="75000"/>
              </a:lnSpc>
            </a:pPr>
            <a:r>
              <a:rPr lang="en-US" dirty="0" err="1">
                <a:latin typeface="Arial Narrow" pitchFamily="34" charset="0"/>
              </a:rPr>
              <a:t>Estée</a:t>
            </a:r>
            <a:r>
              <a:rPr lang="en-US" dirty="0">
                <a:latin typeface="Arial Narrow" pitchFamily="34" charset="0"/>
              </a:rPr>
              <a:t> Lauder</a:t>
            </a:r>
          </a:p>
          <a:p>
            <a:pPr>
              <a:lnSpc>
                <a:spcPct val="75000"/>
              </a:lnSpc>
            </a:pPr>
            <a:r>
              <a:rPr lang="en-US" dirty="0" err="1">
                <a:latin typeface="Arial Narrow" pitchFamily="34" charset="0"/>
              </a:rPr>
              <a:t>Clinque</a:t>
            </a: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Color Me Beautiful</a:t>
            </a: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Zhen</a:t>
            </a:r>
          </a:p>
          <a:p>
            <a:pPr>
              <a:lnSpc>
                <a:spcPct val="75000"/>
              </a:lnSpc>
            </a:pPr>
            <a:r>
              <a:rPr lang="en-US" dirty="0" err="1">
                <a:latin typeface="Arial Narrow" pitchFamily="34" charset="0"/>
              </a:rPr>
              <a:t>Chantel</a:t>
            </a: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L’Oreal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6096000" y="2286000"/>
            <a:ext cx="533400" cy="609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715000" y="2286000"/>
            <a:ext cx="1544638" cy="1444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Group D</a:t>
            </a: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Adrian </a:t>
            </a:r>
            <a:r>
              <a:rPr lang="en-US" dirty="0" err="1">
                <a:latin typeface="Arial Narrow" pitchFamily="34" charset="0"/>
              </a:rPr>
              <a:t>Arpel</a:t>
            </a: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Charles of the Ritz</a:t>
            </a:r>
          </a:p>
          <a:p>
            <a:pPr>
              <a:lnSpc>
                <a:spcPct val="75000"/>
              </a:lnSpc>
            </a:pPr>
            <a:r>
              <a:rPr lang="en-US" dirty="0">
                <a:latin typeface="Arial Narrow" pitchFamily="34" charset="0"/>
              </a:rPr>
              <a:t>Lancôme</a:t>
            </a:r>
          </a:p>
          <a:p>
            <a:pPr>
              <a:lnSpc>
                <a:spcPct val="75000"/>
              </a:lnSpc>
            </a:pP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endParaRPr lang="en-US" dirty="0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3124200" y="1066800"/>
            <a:ext cx="533400" cy="609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286000" y="1219200"/>
            <a:ext cx="1296988" cy="1031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Group E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Avon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Mary Kay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Origins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The Body Shop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6172200" y="1143000"/>
            <a:ext cx="533400" cy="609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791200" y="1219200"/>
            <a:ext cx="132715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Group F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Elizabeth Arden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Chanel</a:t>
            </a:r>
          </a:p>
          <a:p>
            <a:pPr>
              <a:lnSpc>
                <a:spcPct val="75000"/>
              </a:lnSpc>
            </a:pPr>
            <a:r>
              <a:rPr lang="en-US">
                <a:latin typeface="Arial Narrow" pitchFamily="34" charset="0"/>
              </a:rPr>
              <a:t>Christian Dior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utoUpdateAnimBg="0"/>
      <p:bldP spid="15373" grpId="0" autoUpdateAnimBg="0"/>
      <p:bldP spid="15375" grpId="0" autoUpdateAnimBg="0"/>
      <p:bldP spid="15377" grpId="0" autoUpdateAnimBg="0"/>
      <p:bldP spid="15379" grpId="0" autoUpdateAnimBg="0"/>
      <p:bldP spid="153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525963"/>
          </a:xfrm>
        </p:spPr>
        <p:txBody>
          <a:bodyPr/>
          <a:lstStyle/>
          <a:p>
            <a:r>
              <a:rPr lang="en-US" dirty="0" smtClean="0"/>
              <a:t>Effectiveness of utilization of resources</a:t>
            </a:r>
          </a:p>
          <a:p>
            <a:r>
              <a:rPr lang="en-US" dirty="0" smtClean="0"/>
              <a:t>Ability to obtain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role of resources and distinctive capabilities in gaining competitive advantage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Competitive Strategies</a:t>
            </a:r>
          </a:p>
          <a:p>
            <a:r>
              <a:rPr lang="en-US" dirty="0" smtClean="0"/>
              <a:t>Global perspective: Russian aircrafts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Competitive Advantage to Competitive Strategies</a:t>
            </a:r>
            <a:endParaRPr lang="en-US" dirty="0"/>
          </a:p>
        </p:txBody>
      </p:sp>
      <p:pic>
        <p:nvPicPr>
          <p:cNvPr id="4" name="Picture 3" descr="sukhoi-superjet100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971800"/>
            <a:ext cx="476250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The 5 advantages that the best companies deliver: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Cost competitiveness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for Competitive Advantage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1003</Words>
  <Application>Microsoft Office PowerPoint</Application>
  <PresentationFormat>On-screen Show (4:3)</PresentationFormat>
  <Paragraphs>264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Competitive Strategies  Strategic Management in Action by Mary Coulter Ch. 6</vt:lpstr>
      <vt:lpstr>Competitive Advantage</vt:lpstr>
      <vt:lpstr>Netflix’s story</vt:lpstr>
      <vt:lpstr>Competitive Strategies</vt:lpstr>
      <vt:lpstr>Understanding the Competitive Environment</vt:lpstr>
      <vt:lpstr>Figure 6.3 Strategic Groups: Cosmetics Industry</vt:lpstr>
      <vt:lpstr>The role of resources and distinctive capabilities in gaining competitive advantage</vt:lpstr>
      <vt:lpstr>From Competitive Advantage to Competitive Strategies</vt:lpstr>
      <vt:lpstr>Managing for Competitive Advantage </vt:lpstr>
      <vt:lpstr>Competitive Strategies</vt:lpstr>
      <vt:lpstr>Miles and Snow’s Adaptive Strategies</vt:lpstr>
      <vt:lpstr>Slide 12</vt:lpstr>
      <vt:lpstr>Slide 13</vt:lpstr>
      <vt:lpstr>Porter’s Generic Competitive Strategies</vt:lpstr>
      <vt:lpstr>Cost Leadership Strategy</vt:lpstr>
      <vt:lpstr>Differentiation Strategy</vt:lpstr>
      <vt:lpstr>Focus Strategy</vt:lpstr>
      <vt:lpstr>Stuck in the Middle Concept</vt:lpstr>
      <vt:lpstr>Integrated Low Cost-Differentiation Strategy</vt:lpstr>
      <vt:lpstr>Mintzberg’s Generic Competitive Strategies</vt:lpstr>
      <vt:lpstr>Implementing and Evaluating Competitive Strategies</vt:lpstr>
      <vt:lpstr>Functional Strategies</vt:lpstr>
      <vt:lpstr>Competitive Actions</vt:lpstr>
      <vt:lpstr>Offensive Moves</vt:lpstr>
      <vt:lpstr>Offensive Moves</vt:lpstr>
      <vt:lpstr>Defensive Moves</vt:lpstr>
      <vt:lpstr>Evaluating Competitive Strategy</vt:lpstr>
      <vt:lpstr>Evaluating Competitive Strategy</vt:lpstr>
      <vt:lpstr>Changing Competitive Strategy</vt:lpstr>
      <vt:lpstr>Johnson &amp; Johnson VS Bristol-Myers</vt:lpstr>
      <vt:lpstr>Johnson &amp; Johnson Analysis</vt:lpstr>
      <vt:lpstr>Take Aways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Strategies</dc:title>
  <dc:creator>Lana Grimes</dc:creator>
  <cp:lastModifiedBy>Lana Grimes</cp:lastModifiedBy>
  <cp:revision>16</cp:revision>
  <dcterms:created xsi:type="dcterms:W3CDTF">2010-10-13T19:35:55Z</dcterms:created>
  <dcterms:modified xsi:type="dcterms:W3CDTF">2010-10-13T20:36:22Z</dcterms:modified>
</cp:coreProperties>
</file>