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 id="2147483766" r:id="rId2"/>
  </p:sldMasterIdLst>
  <p:notesMasterIdLst>
    <p:notesMasterId r:id="rId53"/>
  </p:notesMasterIdLst>
  <p:sldIdLst>
    <p:sldId id="498" r:id="rId3"/>
    <p:sldId id="307" r:id="rId4"/>
    <p:sldId id="454" r:id="rId5"/>
    <p:sldId id="499" r:id="rId6"/>
    <p:sldId id="455" r:id="rId7"/>
    <p:sldId id="466" r:id="rId8"/>
    <p:sldId id="500" r:id="rId9"/>
    <p:sldId id="501" r:id="rId10"/>
    <p:sldId id="502" r:id="rId11"/>
    <p:sldId id="456" r:id="rId12"/>
    <p:sldId id="458" r:id="rId13"/>
    <p:sldId id="459" r:id="rId14"/>
    <p:sldId id="467" r:id="rId15"/>
    <p:sldId id="460" r:id="rId16"/>
    <p:sldId id="461" r:id="rId17"/>
    <p:sldId id="462" r:id="rId18"/>
    <p:sldId id="463" r:id="rId19"/>
    <p:sldId id="464" r:id="rId20"/>
    <p:sldId id="468" r:id="rId21"/>
    <p:sldId id="469" r:id="rId22"/>
    <p:sldId id="470" r:id="rId23"/>
    <p:sldId id="471" r:id="rId24"/>
    <p:sldId id="480" r:id="rId25"/>
    <p:sldId id="482" r:id="rId26"/>
    <p:sldId id="481" r:id="rId27"/>
    <p:sldId id="472" r:id="rId28"/>
    <p:sldId id="473" r:id="rId29"/>
    <p:sldId id="483" r:id="rId30"/>
    <p:sldId id="474" r:id="rId31"/>
    <p:sldId id="475" r:id="rId32"/>
    <p:sldId id="484" r:id="rId33"/>
    <p:sldId id="485" r:id="rId34"/>
    <p:sldId id="486" r:id="rId35"/>
    <p:sldId id="488" r:id="rId36"/>
    <p:sldId id="489" r:id="rId37"/>
    <p:sldId id="477" r:id="rId38"/>
    <p:sldId id="478" r:id="rId39"/>
    <p:sldId id="479" r:id="rId40"/>
    <p:sldId id="490" r:id="rId41"/>
    <p:sldId id="491" r:id="rId42"/>
    <p:sldId id="492" r:id="rId43"/>
    <p:sldId id="503" r:id="rId44"/>
    <p:sldId id="504" r:id="rId45"/>
    <p:sldId id="505" r:id="rId46"/>
    <p:sldId id="493" r:id="rId47"/>
    <p:sldId id="453" r:id="rId48"/>
    <p:sldId id="494" r:id="rId49"/>
    <p:sldId id="495" r:id="rId50"/>
    <p:sldId id="496" r:id="rId51"/>
    <p:sldId id="497"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662" autoAdjust="0"/>
    <p:restoredTop sz="92515" autoAdjust="0"/>
  </p:normalViewPr>
  <p:slideViewPr>
    <p:cSldViewPr>
      <p:cViewPr>
        <p:scale>
          <a:sx n="66" d="100"/>
          <a:sy n="66" d="100"/>
        </p:scale>
        <p:origin x="1908"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3" d="100"/>
          <a:sy n="53" d="100"/>
        </p:scale>
        <p:origin x="-282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EC6A0DA-0D79-4C7A-87B8-7A3D8A16FE87}" type="slidenum">
              <a:rPr lang="en-US"/>
              <a:pPr/>
              <a:t>‹#›</a:t>
            </a:fld>
            <a:endParaRPr lang="en-US"/>
          </a:p>
        </p:txBody>
      </p:sp>
    </p:spTree>
    <p:extLst>
      <p:ext uri="{BB962C8B-B14F-4D97-AF65-F5344CB8AC3E}">
        <p14:creationId xmlns:p14="http://schemas.microsoft.com/office/powerpoint/2010/main" val="16625518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0DB43C-DDDF-48E7-8334-4A2DD3A1F1E5}" type="slidenum">
              <a:rPr lang="en-US">
                <a:solidFill>
                  <a:prstClr val="black"/>
                </a:solidFill>
              </a:rPr>
              <a:pPr/>
              <a:t>1</a:t>
            </a:fld>
            <a:endParaRPr lang="en-US" dirty="0">
              <a:solidFill>
                <a:prstClr val="black"/>
              </a:solidFill>
            </a:endParaRP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21783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306476-E881-4909-8F2D-A9FF37A0BDB9}" type="slidenum">
              <a:rPr lang="en-US"/>
              <a:pPr/>
              <a:t>10</a:t>
            </a:fld>
            <a:endParaRPr lang="en-US"/>
          </a:p>
        </p:txBody>
      </p:sp>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pPr marL="247650" indent="-247650"/>
            <a:r>
              <a:rPr lang="en-US" b="1" dirty="0" smtClean="0"/>
              <a:t>Who:  Determining the Customers to Serve – </a:t>
            </a:r>
            <a:r>
              <a:rPr lang="en-US" b="0" dirty="0" smtClean="0"/>
              <a:t>To</a:t>
            </a:r>
            <a:r>
              <a:rPr lang="en-US" b="0" baseline="0" dirty="0" smtClean="0"/>
              <a:t> determine which customers the firm will serve, it must divide them into groups based on differences in customer needs.</a:t>
            </a:r>
            <a:endParaRPr lang="en-US" b="1" dirty="0" smtClean="0"/>
          </a:p>
        </p:txBody>
      </p:sp>
    </p:spTree>
    <p:extLst>
      <p:ext uri="{BB962C8B-B14F-4D97-AF65-F5344CB8AC3E}">
        <p14:creationId xmlns:p14="http://schemas.microsoft.com/office/powerpoint/2010/main" val="1966718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2DF75-848D-4339-B809-BADF781219B7}" type="slidenum">
              <a:rPr lang="en-US"/>
              <a:pPr/>
              <a:t>11</a:t>
            </a:fld>
            <a:endParaRPr lang="en-US"/>
          </a:p>
        </p:txBody>
      </p:sp>
      <p:sp>
        <p:nvSpPr>
          <p:cNvPr id="553986" name="Rectangle 2"/>
          <p:cNvSpPr>
            <a:spLocks noGrp="1" noRot="1" noChangeAspect="1" noChangeArrowheads="1" noTextEdit="1"/>
          </p:cNvSpPr>
          <p:nvPr>
            <p:ph type="sldImg"/>
          </p:nvPr>
        </p:nvSpPr>
        <p:spPr>
          <a:ln/>
        </p:spPr>
      </p:sp>
      <p:sp>
        <p:nvSpPr>
          <p:cNvPr id="553987" name="Rectangle 3"/>
          <p:cNvSpPr>
            <a:spLocks noGrp="1" noChangeArrowheads="1"/>
          </p:cNvSpPr>
          <p:nvPr>
            <p:ph type="body" idx="1"/>
          </p:nvPr>
        </p:nvSpPr>
        <p:spPr/>
        <p:txBody>
          <a:bodyPr/>
          <a:lstStyle/>
          <a:p>
            <a:pPr marL="228600" indent="-228600">
              <a:lnSpc>
                <a:spcPct val="80000"/>
              </a:lnSpc>
            </a:pPr>
            <a:r>
              <a:rPr lang="en-US" sz="800" b="1" dirty="0" smtClean="0"/>
              <a:t>Table 5.1:  Basis for Customer Segmentation –</a:t>
            </a:r>
            <a:r>
              <a:rPr lang="en-US" sz="800" dirty="0" smtClean="0"/>
              <a:t> factors </a:t>
            </a:r>
            <a:r>
              <a:rPr lang="en-US" sz="800" dirty="0"/>
              <a:t>that aid in segmenting consumer </a:t>
            </a:r>
            <a:r>
              <a:rPr lang="en-US" sz="800" dirty="0" smtClean="0"/>
              <a:t>markets based on varying customer needs</a:t>
            </a:r>
          </a:p>
          <a:p>
            <a:pPr marL="228600" indent="-228600">
              <a:lnSpc>
                <a:spcPct val="80000"/>
              </a:lnSpc>
            </a:pPr>
            <a:endParaRPr lang="en-US" sz="800" dirty="0" smtClean="0"/>
          </a:p>
          <a:p>
            <a:pPr marL="228600" indent="-228600">
              <a:lnSpc>
                <a:spcPct val="80000"/>
              </a:lnSpc>
            </a:pPr>
            <a:r>
              <a:rPr lang="en-US" sz="800" dirty="0" smtClean="0"/>
              <a:t>Discussion</a:t>
            </a:r>
            <a:r>
              <a:rPr lang="en-US" sz="800" baseline="0" dirty="0" smtClean="0"/>
              <a:t> points:</a:t>
            </a:r>
          </a:p>
          <a:p>
            <a:pPr marL="685800" lvl="1" indent="-228600">
              <a:lnSpc>
                <a:spcPct val="80000"/>
              </a:lnSpc>
            </a:pPr>
            <a:r>
              <a:rPr lang="en-US" sz="800" baseline="0" dirty="0" smtClean="0"/>
              <a:t>Almost any human or organizational characteristic can be used to subdivide a market into distinct segments.</a:t>
            </a:r>
          </a:p>
          <a:p>
            <a:pPr marL="685800" lvl="1" indent="-228600">
              <a:lnSpc>
                <a:spcPct val="80000"/>
              </a:lnSpc>
            </a:pPr>
            <a:r>
              <a:rPr lang="en-US" sz="800" baseline="0" dirty="0" smtClean="0"/>
              <a:t>Selection of target customers as the basis for a business-level strategy must be aligned with the firm’s core competencies and with opportunities in the external environment.	Example:  Automobile industry</a:t>
            </a:r>
          </a:p>
          <a:p>
            <a:pPr marL="685800" lvl="1" indent="-228600">
              <a:lnSpc>
                <a:spcPct val="80000"/>
              </a:lnSpc>
            </a:pPr>
            <a:endParaRPr lang="en-US" sz="800" baseline="0" dirty="0" smtClean="0"/>
          </a:p>
          <a:p>
            <a:pPr marL="685800" lvl="1" indent="-228600">
              <a:lnSpc>
                <a:spcPct val="80000"/>
              </a:lnSpc>
            </a:pPr>
            <a:endParaRPr lang="en-US" sz="800" dirty="0"/>
          </a:p>
        </p:txBody>
      </p:sp>
    </p:spTree>
    <p:extLst>
      <p:ext uri="{BB962C8B-B14F-4D97-AF65-F5344CB8AC3E}">
        <p14:creationId xmlns:p14="http://schemas.microsoft.com/office/powerpoint/2010/main" val="769496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EDA4EE-27B4-47C6-958E-4B71C1CB4089}" type="slidenum">
              <a:rPr lang="en-US"/>
              <a:pPr/>
              <a:t>12</a:t>
            </a:fld>
            <a:endParaRPr lang="en-US"/>
          </a:p>
        </p:txBody>
      </p:sp>
      <p:sp>
        <p:nvSpPr>
          <p:cNvPr id="556034" name="Rectangle 2"/>
          <p:cNvSpPr>
            <a:spLocks noGrp="1" noRot="1" noChangeAspect="1" noChangeArrowheads="1" noTextEdit="1"/>
          </p:cNvSpPr>
          <p:nvPr>
            <p:ph type="sldImg"/>
          </p:nvPr>
        </p:nvSpPr>
        <p:spPr>
          <a:ln/>
        </p:spPr>
      </p:sp>
      <p:sp>
        <p:nvSpPr>
          <p:cNvPr id="556035" name="Rectangle 3"/>
          <p:cNvSpPr>
            <a:spLocks noGrp="1" noChangeArrowheads="1"/>
          </p:cNvSpPr>
          <p:nvPr>
            <p:ph type="body" idx="1"/>
          </p:nvPr>
        </p:nvSpPr>
        <p:spPr/>
        <p:txBody>
          <a:bodyPr/>
          <a:lstStyle/>
          <a:p>
            <a:pPr marL="228600" indent="-228600"/>
            <a:r>
              <a:rPr lang="en-US" b="1" dirty="0"/>
              <a:t>Strategy and Structure </a:t>
            </a:r>
            <a:r>
              <a:rPr lang="en-US" b="1" dirty="0" smtClean="0"/>
              <a:t>– </a:t>
            </a:r>
            <a:r>
              <a:rPr lang="en-US" b="0" dirty="0" smtClean="0"/>
              <a:t>R</a:t>
            </a:r>
            <a:r>
              <a:rPr lang="en-US" dirty="0" smtClean="0"/>
              <a:t>eciprocal </a:t>
            </a:r>
            <a:r>
              <a:rPr lang="en-US" dirty="0"/>
              <a:t>and influential </a:t>
            </a:r>
            <a:r>
              <a:rPr lang="en-US" dirty="0" smtClean="0"/>
              <a:t>relationships exist among strategy, organizational structure, and firm performance.   </a:t>
            </a:r>
          </a:p>
          <a:p>
            <a:pPr marL="228600" indent="-228600"/>
            <a:endParaRPr lang="en-US" dirty="0" smtClean="0"/>
          </a:p>
          <a:p>
            <a:pPr marL="228600" indent="-228600"/>
            <a:r>
              <a:rPr lang="en-US" dirty="0" smtClean="0"/>
              <a:t>Discussion points:</a:t>
            </a:r>
          </a:p>
          <a:p>
            <a:pPr marL="685800" lvl="1" indent="-228600"/>
            <a:r>
              <a:rPr lang="en-US" dirty="0" smtClean="0"/>
              <a:t>Developing</a:t>
            </a:r>
            <a:r>
              <a:rPr lang="en-US" baseline="0" dirty="0" smtClean="0"/>
              <a:t> an organizational structure that will effectively support the firm’s strategy is difficult.</a:t>
            </a:r>
          </a:p>
          <a:p>
            <a:pPr marL="685800" lvl="1" indent="-228600"/>
            <a:r>
              <a:rPr lang="en-US" baseline="0" dirty="0" smtClean="0"/>
              <a:t>Uncertainty in the global economy and dynamic competitive environments contribute to this difficulty.</a:t>
            </a:r>
          </a:p>
          <a:p>
            <a:pPr marL="685800" lvl="1" indent="-228600"/>
            <a:r>
              <a:rPr lang="en-US" baseline="0" dirty="0" smtClean="0"/>
              <a:t>Structure should flow from the selection of a business strategy.</a:t>
            </a:r>
          </a:p>
          <a:p>
            <a:pPr marL="685800" lvl="1" indent="-228600"/>
            <a:r>
              <a:rPr lang="en-US" baseline="0" dirty="0" smtClean="0"/>
              <a:t>Once in place, the structure influences strategic actions and choices for future strategies.</a:t>
            </a:r>
          </a:p>
          <a:p>
            <a:pPr marL="685800" lvl="1" indent="-228600"/>
            <a:r>
              <a:rPr lang="en-US" sz="1200" kern="1200" dirty="0" smtClean="0">
                <a:solidFill>
                  <a:schemeClr val="tx1"/>
                </a:solidFill>
                <a:effectLst/>
                <a:latin typeface="Arial" charset="0"/>
                <a:ea typeface="+mn-ea"/>
                <a:cs typeface="Arial" charset="0"/>
              </a:rPr>
              <a:t>Changes in strategy call for an assessment to determine if the organization has the ability to complete the strategic activities and tasks required of the new strategy and if the structure is consistent with implementation requirements.</a:t>
            </a:r>
            <a:endParaRPr lang="en-US" dirty="0" smtClean="0"/>
          </a:p>
        </p:txBody>
      </p:sp>
    </p:spTree>
    <p:extLst>
      <p:ext uri="{BB962C8B-B14F-4D97-AF65-F5344CB8AC3E}">
        <p14:creationId xmlns:p14="http://schemas.microsoft.com/office/powerpoint/2010/main" val="2254210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DFBBE0-700D-4803-BDCF-6D2AF2BE73E1}" type="slidenum">
              <a:rPr lang="en-US"/>
              <a:pPr/>
              <a:t>13</a:t>
            </a:fld>
            <a:endParaRPr lang="en-US"/>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p:txBody>
          <a:bodyPr/>
          <a:lstStyle/>
          <a:p>
            <a:pPr marL="228600" indent="-228600"/>
            <a:r>
              <a:rPr lang="en-US" b="1" dirty="0"/>
              <a:t>Strategy and Structure </a:t>
            </a:r>
            <a:r>
              <a:rPr lang="en-US" dirty="0" smtClean="0"/>
              <a:t>– Three major types of organizational structures are used to implement strategies. </a:t>
            </a:r>
          </a:p>
          <a:p>
            <a:pPr marL="228600" indent="-228600"/>
            <a:endParaRPr lang="en-US" dirty="0" smtClean="0"/>
          </a:p>
          <a:p>
            <a:pPr marL="228600" indent="-228600"/>
            <a:r>
              <a:rPr lang="en-US" dirty="0" smtClean="0"/>
              <a:t>Discussion points:</a:t>
            </a:r>
          </a:p>
          <a:p>
            <a:pPr marL="685800" lvl="1" indent="-228600"/>
            <a:r>
              <a:rPr lang="en-US" dirty="0" smtClean="0"/>
              <a:t>Simple</a:t>
            </a:r>
            <a:r>
              <a:rPr lang="en-US" baseline="0" dirty="0" smtClean="0"/>
              <a:t> structure</a:t>
            </a:r>
          </a:p>
          <a:p>
            <a:pPr marL="685800" lvl="0" indent="-228600">
              <a:buFontTx/>
              <a:buChar char="-"/>
            </a:pPr>
            <a:r>
              <a:rPr lang="en-US" dirty="0" smtClean="0"/>
              <a:t>Owner-manager typically</a:t>
            </a:r>
            <a:r>
              <a:rPr lang="en-US" baseline="0" dirty="0" smtClean="0"/>
              <a:t> works in the business on a daily basis</a:t>
            </a:r>
          </a:p>
          <a:p>
            <a:pPr marL="685800" marR="0" lvl="0" indent="-228600" algn="l" defTabSz="914400" rtl="0" eaLnBrk="1" fontAlgn="base" latinLnBrk="0" hangingPunct="1">
              <a:lnSpc>
                <a:spcPct val="100000"/>
              </a:lnSpc>
              <a:spcBef>
                <a:spcPct val="30000"/>
              </a:spcBef>
              <a:spcAft>
                <a:spcPct val="0"/>
              </a:spcAft>
              <a:buClrTx/>
              <a:buSzTx/>
              <a:buFontTx/>
              <a:buChar char="-"/>
              <a:tabLst/>
              <a:defRPr/>
            </a:pPr>
            <a:r>
              <a:rPr lang="en-US" baseline="0" dirty="0" smtClean="0"/>
              <a:t>Informal relationships</a:t>
            </a:r>
          </a:p>
          <a:p>
            <a:pPr marL="685800" marR="0" lvl="0" indent="-228600" algn="l" defTabSz="914400" rtl="0" eaLnBrk="1" fontAlgn="base" latinLnBrk="0" hangingPunct="1">
              <a:lnSpc>
                <a:spcPct val="100000"/>
              </a:lnSpc>
              <a:spcBef>
                <a:spcPct val="30000"/>
              </a:spcBef>
              <a:spcAft>
                <a:spcPct val="0"/>
              </a:spcAft>
              <a:buClrTx/>
              <a:buSzTx/>
              <a:buFontTx/>
              <a:buChar char="-"/>
              <a:tabLst/>
              <a:defRPr/>
            </a:pPr>
            <a:r>
              <a:rPr lang="en-US" baseline="0" dirty="0" smtClean="0"/>
              <a:t>Few rules</a:t>
            </a:r>
          </a:p>
          <a:p>
            <a:pPr marL="685800" marR="0" lvl="0" indent="-228600" algn="l" defTabSz="914400" rtl="0" eaLnBrk="1" fontAlgn="base" latinLnBrk="0" hangingPunct="1">
              <a:lnSpc>
                <a:spcPct val="100000"/>
              </a:lnSpc>
              <a:spcBef>
                <a:spcPct val="30000"/>
              </a:spcBef>
              <a:spcAft>
                <a:spcPct val="0"/>
              </a:spcAft>
              <a:buClrTx/>
              <a:buSzTx/>
              <a:buFontTx/>
              <a:buChar char="-"/>
              <a:tabLst/>
              <a:defRPr/>
            </a:pPr>
            <a:r>
              <a:rPr lang="en-US" baseline="0" dirty="0" smtClean="0"/>
              <a:t>Limited task specialization</a:t>
            </a:r>
          </a:p>
          <a:p>
            <a:pPr marL="685800" marR="0" lvl="0" indent="-228600" algn="l" defTabSz="914400" rtl="0" eaLnBrk="1" fontAlgn="base" latinLnBrk="0" hangingPunct="1">
              <a:lnSpc>
                <a:spcPct val="100000"/>
              </a:lnSpc>
              <a:spcBef>
                <a:spcPct val="30000"/>
              </a:spcBef>
              <a:spcAft>
                <a:spcPct val="0"/>
              </a:spcAft>
              <a:buClrTx/>
              <a:buSzTx/>
              <a:buFontTx/>
              <a:buChar char="-"/>
              <a:tabLst/>
              <a:defRPr/>
            </a:pPr>
            <a:r>
              <a:rPr lang="en-US" baseline="0" dirty="0" smtClean="0"/>
              <a:t>Modest information systems</a:t>
            </a:r>
          </a:p>
          <a:p>
            <a:pPr marL="685800" marR="0" lvl="0" indent="-228600" algn="l" defTabSz="914400" rtl="0" eaLnBrk="1" fontAlgn="base" latinLnBrk="0" hangingPunct="1">
              <a:lnSpc>
                <a:spcPct val="100000"/>
              </a:lnSpc>
              <a:spcBef>
                <a:spcPct val="30000"/>
              </a:spcBef>
              <a:spcAft>
                <a:spcPct val="0"/>
              </a:spcAft>
              <a:buClrTx/>
              <a:buSzTx/>
              <a:buFontTx/>
              <a:buChar char="-"/>
              <a:tabLst/>
              <a:defRPr/>
            </a:pPr>
            <a:r>
              <a:rPr lang="en-US" baseline="0" dirty="0" smtClean="0"/>
              <a:t>Frequent and informal communications between owner-manager and employees</a:t>
            </a:r>
          </a:p>
          <a:p>
            <a:pPr marL="685800" lvl="1" indent="-228600"/>
            <a:r>
              <a:rPr lang="en-US" baseline="0" dirty="0" smtClean="0"/>
              <a:t>Functional structure</a:t>
            </a:r>
          </a:p>
          <a:p>
            <a:pPr marL="685800" lvl="3" indent="-228600">
              <a:buFontTx/>
              <a:buChar char="-"/>
            </a:pPr>
            <a:r>
              <a:rPr lang="en-US" baseline="0" dirty="0" smtClean="0"/>
              <a:t>Evolves from a simple structure as the business expands and becomes more complex</a:t>
            </a:r>
          </a:p>
          <a:p>
            <a:pPr marL="685800" marR="0" lvl="3" indent="-228600" algn="l" defTabSz="914400" rtl="0" eaLnBrk="1" fontAlgn="base" latinLnBrk="0" hangingPunct="1">
              <a:lnSpc>
                <a:spcPct val="100000"/>
              </a:lnSpc>
              <a:spcBef>
                <a:spcPct val="30000"/>
              </a:spcBef>
              <a:spcAft>
                <a:spcPct val="0"/>
              </a:spcAft>
              <a:buClrTx/>
              <a:buSzTx/>
              <a:buFontTx/>
              <a:buChar char="-"/>
              <a:tabLst/>
              <a:defRPr/>
            </a:pPr>
            <a:r>
              <a:rPr lang="en-US" baseline="0" dirty="0" smtClean="0"/>
              <a:t>Allows for functional specialization – professional development of functional specialists</a:t>
            </a:r>
          </a:p>
          <a:p>
            <a:pPr marL="685800" marR="0" lvl="3" indent="-228600" algn="l" defTabSz="914400" rtl="0" eaLnBrk="1" fontAlgn="base" latinLnBrk="0" hangingPunct="1">
              <a:lnSpc>
                <a:spcPct val="100000"/>
              </a:lnSpc>
              <a:spcBef>
                <a:spcPct val="30000"/>
              </a:spcBef>
              <a:spcAft>
                <a:spcPct val="0"/>
              </a:spcAft>
              <a:buClrTx/>
              <a:buSzTx/>
              <a:buFontTx/>
              <a:buChar char="-"/>
              <a:tabLst/>
              <a:defRPr/>
            </a:pPr>
            <a:r>
              <a:rPr lang="en-US" baseline="0" dirty="0" smtClean="0"/>
              <a:t>Facilitates active sharing of knowledge within functional departments</a:t>
            </a:r>
          </a:p>
          <a:p>
            <a:pPr marL="685800" marR="0" lvl="3" indent="-228600" algn="l" defTabSz="914400" rtl="0" eaLnBrk="1" fontAlgn="base" latinLnBrk="0" hangingPunct="1">
              <a:lnSpc>
                <a:spcPct val="100000"/>
              </a:lnSpc>
              <a:spcBef>
                <a:spcPct val="30000"/>
              </a:spcBef>
              <a:spcAft>
                <a:spcPct val="0"/>
              </a:spcAft>
              <a:buClrTx/>
              <a:buSzTx/>
              <a:buFontTx/>
              <a:buChar char="-"/>
              <a:tabLst/>
              <a:defRPr/>
            </a:pPr>
            <a:r>
              <a:rPr lang="en-US" baseline="0" dirty="0" smtClean="0"/>
              <a:t>Can have a negative effect on communication and coordination across functions</a:t>
            </a:r>
          </a:p>
          <a:p>
            <a:pPr marL="685800" marR="0" lvl="3" indent="-228600" algn="l" defTabSz="914400" rtl="0" eaLnBrk="1" fontAlgn="base" latinLnBrk="0" hangingPunct="1">
              <a:lnSpc>
                <a:spcPct val="100000"/>
              </a:lnSpc>
              <a:spcBef>
                <a:spcPct val="30000"/>
              </a:spcBef>
              <a:spcAft>
                <a:spcPct val="0"/>
              </a:spcAft>
              <a:buClrTx/>
              <a:buSzTx/>
              <a:buFontTx/>
              <a:buChar char="-"/>
              <a:tabLst/>
              <a:defRPr/>
            </a:pPr>
            <a:r>
              <a:rPr lang="en-US" baseline="0" dirty="0" smtClean="0"/>
              <a:t>CEO must drive decisions and actions to promote the entire firm rather than individual functions</a:t>
            </a:r>
          </a:p>
          <a:p>
            <a:pPr marL="685800" marR="0" lvl="3" indent="-228600" algn="l" defTabSz="914400" rtl="0" eaLnBrk="1" fontAlgn="base" latinLnBrk="0" hangingPunct="1">
              <a:lnSpc>
                <a:spcPct val="100000"/>
              </a:lnSpc>
              <a:spcBef>
                <a:spcPct val="30000"/>
              </a:spcBef>
              <a:spcAft>
                <a:spcPct val="0"/>
              </a:spcAft>
              <a:buClrTx/>
              <a:buSzTx/>
              <a:buFontTx/>
              <a:buChar char="-"/>
              <a:tabLst/>
              <a:defRPr/>
            </a:pPr>
            <a:r>
              <a:rPr lang="en-US" baseline="0" dirty="0" smtClean="0"/>
              <a:t>Supports business-level strategies described in this chapter and some corporate-level strategies with low levels of diversification</a:t>
            </a:r>
          </a:p>
          <a:p>
            <a:pPr marL="685800" lvl="0" indent="-228600"/>
            <a:r>
              <a:rPr lang="en-US" baseline="0" dirty="0" smtClean="0"/>
              <a:t>Multidivisional structure (M-form)</a:t>
            </a:r>
          </a:p>
          <a:p>
            <a:pPr marL="685800" lvl="0" indent="-228600">
              <a:buFontTx/>
              <a:buChar char="-"/>
            </a:pPr>
            <a:r>
              <a:rPr lang="en-US" baseline="0" dirty="0" smtClean="0"/>
              <a:t>Evolves from a functional structure as the business becomes more diversified</a:t>
            </a:r>
          </a:p>
          <a:p>
            <a:pPr marL="685800" marR="0" lvl="0" indent="-228600" algn="l" defTabSz="914400" rtl="0" eaLnBrk="1" fontAlgn="base" latinLnBrk="0" hangingPunct="1">
              <a:lnSpc>
                <a:spcPct val="100000"/>
              </a:lnSpc>
              <a:spcBef>
                <a:spcPct val="30000"/>
              </a:spcBef>
              <a:spcAft>
                <a:spcPct val="0"/>
              </a:spcAft>
              <a:buClrTx/>
              <a:buSzTx/>
              <a:buFontTx/>
              <a:buChar char="-"/>
              <a:tabLst/>
              <a:defRPr/>
            </a:pPr>
            <a:r>
              <a:rPr lang="en-US" baseline="0" dirty="0" smtClean="0"/>
              <a:t>Requires analysis of growing amounts of data and information</a:t>
            </a:r>
          </a:p>
          <a:p>
            <a:pPr marL="685800" marR="0" lvl="0" indent="-228600" algn="l" defTabSz="914400" rtl="0" eaLnBrk="1" fontAlgn="base" latinLnBrk="0" hangingPunct="1">
              <a:lnSpc>
                <a:spcPct val="100000"/>
              </a:lnSpc>
              <a:spcBef>
                <a:spcPct val="30000"/>
              </a:spcBef>
              <a:spcAft>
                <a:spcPct val="0"/>
              </a:spcAft>
              <a:buClrTx/>
              <a:buSzTx/>
              <a:buFontTx/>
              <a:buChar char="-"/>
              <a:tabLst/>
              <a:defRPr/>
            </a:pPr>
            <a:r>
              <a:rPr lang="en-US" baseline="0" dirty="0" smtClean="0"/>
              <a:t>Each division represents a distinct, self-contained business with its own functional hierarchy</a:t>
            </a:r>
          </a:p>
          <a:p>
            <a:pPr marL="685800" marR="0" lvl="0" indent="-228600" algn="l" defTabSz="914400" rtl="0" eaLnBrk="1" fontAlgn="base" latinLnBrk="0" hangingPunct="1">
              <a:lnSpc>
                <a:spcPct val="100000"/>
              </a:lnSpc>
              <a:spcBef>
                <a:spcPct val="30000"/>
              </a:spcBef>
              <a:spcAft>
                <a:spcPct val="0"/>
              </a:spcAft>
              <a:buClrTx/>
              <a:buSzTx/>
              <a:buFontTx/>
              <a:buChar char="-"/>
              <a:tabLst/>
              <a:defRPr/>
            </a:pPr>
            <a:r>
              <a:rPr lang="en-US" baseline="0" dirty="0" smtClean="0"/>
              <a:t>Supports corporate-level strategies described in Chapter 8</a:t>
            </a:r>
          </a:p>
          <a:p>
            <a:pPr marL="685800" lvl="0" indent="-228600">
              <a:buFontTx/>
              <a:buChar char="-"/>
            </a:pPr>
            <a:endParaRPr lang="en-US" baseline="0" dirty="0" smtClean="0"/>
          </a:p>
          <a:p>
            <a:pPr marL="685800" lvl="0" indent="-228600">
              <a:buFontTx/>
              <a:buChar char="-"/>
            </a:pPr>
            <a:endParaRPr lang="en-US" baseline="0" dirty="0" smtClean="0"/>
          </a:p>
          <a:p>
            <a:pPr marL="914400" lvl="0" indent="-228600"/>
            <a:endParaRPr lang="en-US" baseline="0" dirty="0" smtClean="0"/>
          </a:p>
          <a:p>
            <a:pPr marL="685800" lvl="1" indent="-228600"/>
            <a:r>
              <a:rPr lang="en-US" baseline="0" dirty="0" smtClean="0"/>
              <a:t>	</a:t>
            </a:r>
          </a:p>
          <a:p>
            <a:pPr marL="685800" lvl="1" indent="-228600"/>
            <a:endParaRPr lang="en-US" baseline="0" dirty="0" smtClean="0"/>
          </a:p>
          <a:p>
            <a:pPr marL="685800" lvl="1" indent="-228600"/>
            <a:r>
              <a:rPr lang="en-US" baseline="0" dirty="0" smtClean="0"/>
              <a:t>	</a:t>
            </a:r>
            <a:endParaRPr lang="en-US" dirty="0"/>
          </a:p>
        </p:txBody>
      </p:sp>
    </p:spTree>
    <p:extLst>
      <p:ext uri="{BB962C8B-B14F-4D97-AF65-F5344CB8AC3E}">
        <p14:creationId xmlns:p14="http://schemas.microsoft.com/office/powerpoint/2010/main" val="2541877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A6FEDD-44A8-4244-A2A4-8ABBD2718EAD}" type="slidenum">
              <a:rPr lang="en-US"/>
              <a:pPr/>
              <a:t>14</a:t>
            </a:fld>
            <a:endParaRPr lang="en-US"/>
          </a:p>
        </p:txBody>
      </p:sp>
      <p:sp>
        <p:nvSpPr>
          <p:cNvPr id="558082" name="Rectangle 2"/>
          <p:cNvSpPr>
            <a:spLocks noGrp="1" noRot="1" noChangeAspect="1" noChangeArrowheads="1" noTextEdit="1"/>
          </p:cNvSpPr>
          <p:nvPr>
            <p:ph type="sldImg"/>
          </p:nvPr>
        </p:nvSpPr>
        <p:spPr>
          <a:ln/>
        </p:spPr>
      </p:sp>
      <p:sp>
        <p:nvSpPr>
          <p:cNvPr id="558083" name="Rectangle 3"/>
          <p:cNvSpPr>
            <a:spLocks noGrp="1" noChangeArrowheads="1"/>
          </p:cNvSpPr>
          <p:nvPr>
            <p:ph type="body" idx="1"/>
          </p:nvPr>
        </p:nvSpPr>
        <p:spPr/>
        <p:txBody>
          <a:bodyPr/>
          <a:lstStyle/>
          <a:p>
            <a:pPr marL="228600" indent="-228600"/>
            <a:r>
              <a:rPr lang="en-US" b="1" dirty="0"/>
              <a:t>Cost Leadership Strategy – </a:t>
            </a:r>
            <a:r>
              <a:rPr lang="en-US" dirty="0"/>
              <a:t>A strategy of low cost leadership seeks cost advantages while serving a broad customer segment. </a:t>
            </a:r>
            <a:endParaRPr lang="en-US" dirty="0" smtClean="0"/>
          </a:p>
          <a:p>
            <a:pPr marL="228600" indent="-228600"/>
            <a:endParaRPr lang="en-US" dirty="0" smtClean="0"/>
          </a:p>
          <a:p>
            <a:pPr marL="228600" indent="-228600"/>
            <a:r>
              <a:rPr lang="en-US" dirty="0" smtClean="0"/>
              <a:t>Example:</a:t>
            </a:r>
            <a:r>
              <a:rPr lang="en-US" baseline="0" dirty="0" smtClean="0"/>
              <a:t>  </a:t>
            </a:r>
            <a:r>
              <a:rPr lang="en-US" baseline="0" dirty="0" err="1" smtClean="0"/>
              <a:t>Ryanair</a:t>
            </a:r>
            <a:r>
              <a:rPr lang="en-US" baseline="0" dirty="0" smtClean="0"/>
              <a:t> Holdings</a:t>
            </a:r>
            <a:endParaRPr lang="en-US" dirty="0"/>
          </a:p>
        </p:txBody>
      </p:sp>
    </p:spTree>
    <p:extLst>
      <p:ext uri="{BB962C8B-B14F-4D97-AF65-F5344CB8AC3E}">
        <p14:creationId xmlns:p14="http://schemas.microsoft.com/office/powerpoint/2010/main" val="681454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07DF4E-E27D-484C-A1A6-8B69A1A590CC}" type="slidenum">
              <a:rPr lang="en-US"/>
              <a:pPr/>
              <a:t>15</a:t>
            </a:fld>
            <a:endParaRPr lang="en-US"/>
          </a:p>
        </p:txBody>
      </p:sp>
      <p:sp>
        <p:nvSpPr>
          <p:cNvPr id="560130" name="Rectangle 2"/>
          <p:cNvSpPr>
            <a:spLocks noGrp="1" noRot="1" noChangeAspect="1" noChangeArrowheads="1" noTextEdit="1"/>
          </p:cNvSpPr>
          <p:nvPr>
            <p:ph type="sldImg"/>
          </p:nvPr>
        </p:nvSpPr>
        <p:spPr>
          <a:ln/>
        </p:spPr>
      </p:sp>
      <p:sp>
        <p:nvSpPr>
          <p:cNvPr id="560131" name="Rectangle 3"/>
          <p:cNvSpPr>
            <a:spLocks noGrp="1" noChangeArrowheads="1"/>
          </p:cNvSpPr>
          <p:nvPr>
            <p:ph type="body" idx="1"/>
          </p:nvPr>
        </p:nvSpPr>
        <p:spPr/>
        <p:txBody>
          <a:bodyPr/>
          <a:lstStyle/>
          <a:p>
            <a:pPr marL="247650" indent="-247650"/>
            <a:r>
              <a:rPr lang="en-US" b="1" dirty="0" smtClean="0"/>
              <a:t>Successful Execution of the Cost Leadership Strategy </a:t>
            </a:r>
          </a:p>
          <a:p>
            <a:pPr marL="247650" indent="-247650"/>
            <a:endParaRPr lang="en-US" b="1" dirty="0" smtClean="0"/>
          </a:p>
          <a:p>
            <a:pPr marL="247650" indent="-247650"/>
            <a:r>
              <a:rPr lang="en-US" b="0" dirty="0" smtClean="0"/>
              <a:t>Discussion</a:t>
            </a:r>
            <a:r>
              <a:rPr lang="en-US" b="0" baseline="0" dirty="0" smtClean="0"/>
              <a:t> points:</a:t>
            </a:r>
          </a:p>
          <a:p>
            <a:pPr marL="704850" marR="0" lvl="1" indent="-247650" algn="l" defTabSz="914400" rtl="0" eaLnBrk="1" fontAlgn="base" latinLnBrk="0" hangingPunct="1">
              <a:lnSpc>
                <a:spcPct val="100000"/>
              </a:lnSpc>
              <a:spcBef>
                <a:spcPct val="30000"/>
              </a:spcBef>
              <a:spcAft>
                <a:spcPct val="0"/>
              </a:spcAft>
              <a:buClrTx/>
              <a:buSzTx/>
              <a:buFontTx/>
              <a:buNone/>
              <a:tabLst/>
              <a:defRPr/>
            </a:pPr>
            <a:r>
              <a:rPr lang="en-US" dirty="0" smtClean="0"/>
              <a:t>Selling no-frills, standardized goods to the industry’s most typical customer</a:t>
            </a:r>
            <a:r>
              <a:rPr lang="en-US" baseline="0" dirty="0" smtClean="0"/>
              <a:t> </a:t>
            </a:r>
            <a:r>
              <a:rPr lang="en-US" dirty="0" smtClean="0"/>
              <a:t>that minimally offer qualities and features acceptable to customers	Example:</a:t>
            </a:r>
            <a:r>
              <a:rPr lang="en-US" baseline="0" dirty="0" smtClean="0"/>
              <a:t>  Even lowest cost automobiles must meet minimum standards for safety and include features that all customers expect from automobiles</a:t>
            </a:r>
            <a:endParaRPr lang="en-US" dirty="0" smtClean="0"/>
          </a:p>
          <a:p>
            <a:pPr marL="704850" marR="0" lvl="1" indent="-247650" algn="l" defTabSz="914400" rtl="0" eaLnBrk="1" fontAlgn="base" latinLnBrk="0" hangingPunct="1">
              <a:lnSpc>
                <a:spcPct val="100000"/>
              </a:lnSpc>
              <a:spcBef>
                <a:spcPct val="30000"/>
              </a:spcBef>
              <a:spcAft>
                <a:spcPct val="0"/>
              </a:spcAft>
              <a:buClrTx/>
              <a:buSzTx/>
              <a:buFontTx/>
              <a:buNone/>
              <a:tabLst/>
              <a:defRPr/>
            </a:pPr>
            <a:r>
              <a:rPr lang="en-US" dirty="0" smtClean="0"/>
              <a:t>Use of the value chain analysis to continuously identify ways of reducing the costs of activities in the value chain, while retaining important product/service features</a:t>
            </a:r>
          </a:p>
        </p:txBody>
      </p:sp>
    </p:spTree>
    <p:extLst>
      <p:ext uri="{BB962C8B-B14F-4D97-AF65-F5344CB8AC3E}">
        <p14:creationId xmlns:p14="http://schemas.microsoft.com/office/powerpoint/2010/main" val="4120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44761A-848C-49B8-9E78-E3C57D8F8F06}" type="slidenum">
              <a:rPr lang="en-US"/>
              <a:pPr/>
              <a:t>16</a:t>
            </a:fld>
            <a:endParaRPr lang="en-US"/>
          </a:p>
        </p:txBody>
      </p:sp>
      <p:sp>
        <p:nvSpPr>
          <p:cNvPr id="562178" name="Rectangle 2"/>
          <p:cNvSpPr>
            <a:spLocks noGrp="1" noRot="1" noChangeAspect="1" noChangeArrowheads="1" noTextEdit="1"/>
          </p:cNvSpPr>
          <p:nvPr>
            <p:ph type="sldImg"/>
          </p:nvPr>
        </p:nvSpPr>
        <p:spPr>
          <a:ln/>
        </p:spPr>
      </p:sp>
      <p:sp>
        <p:nvSpPr>
          <p:cNvPr id="562179" name="Rectangle 3"/>
          <p:cNvSpPr>
            <a:spLocks noGrp="1" noChangeArrowheads="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None/>
              <a:tabLst/>
              <a:defRPr/>
            </a:pPr>
            <a:r>
              <a:rPr lang="en-US" b="1" dirty="0" smtClean="0"/>
              <a:t>Figure 5.2:  </a:t>
            </a:r>
            <a:r>
              <a:rPr lang="en-US" sz="1200" b="1" dirty="0" smtClean="0"/>
              <a:t>Value-Creating Activities Associated with the Cost Leadership Strategy </a:t>
            </a:r>
            <a:r>
              <a:rPr lang="en-US" b="1" dirty="0" smtClean="0"/>
              <a:t>– </a:t>
            </a:r>
            <a:r>
              <a:rPr lang="en-US" dirty="0" smtClean="0"/>
              <a:t>value chain</a:t>
            </a:r>
            <a:r>
              <a:rPr lang="en-US" baseline="0" dirty="0" smtClean="0"/>
              <a:t> activities and support functions that allow a firm to create value through a cost leadership strategy</a:t>
            </a:r>
          </a:p>
          <a:p>
            <a:pPr marL="228600" marR="0" indent="-22860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228600" marR="0" indent="-228600" algn="l" defTabSz="914400" rtl="0" eaLnBrk="1" fontAlgn="base" latinLnBrk="0" hangingPunct="1">
              <a:lnSpc>
                <a:spcPct val="100000"/>
              </a:lnSpc>
              <a:spcBef>
                <a:spcPct val="30000"/>
              </a:spcBef>
              <a:spcAft>
                <a:spcPct val="0"/>
              </a:spcAft>
              <a:buClrTx/>
              <a:buSzTx/>
              <a:buFontTx/>
              <a:buNone/>
              <a:tabLst/>
              <a:defRPr/>
            </a:pPr>
            <a:r>
              <a:rPr lang="en-US" baseline="0" dirty="0" smtClean="0"/>
              <a:t>Discussion points:</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dirty="0" smtClean="0"/>
              <a:t>If a firm is unable to link the activities shown in Figure 5.2, it probably lacks the resources, capabilities, and core competencies needed to successfully use the cost leadership strategy.</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baseline="0" dirty="0" smtClean="0"/>
              <a:t>Value chain activities account for a significant portion of the total cost of goods and services.</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baseline="0" dirty="0" smtClean="0"/>
              <a:t>Research suggests that having a competitive advantage in terms of value chain activities creates more value when using the cost leadership strategy than when using a differentiation strategy.</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baseline="0" dirty="0" smtClean="0"/>
              <a:t>Support functions should be examined closely to identify additional sources of potential cost reductions.</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baseline="0" dirty="0" smtClean="0"/>
              <a:t>Management information systems can facilitate successful use of the cost leadership strategy.</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baseline="0" dirty="0" smtClean="0"/>
              <a:t>Outsourcing has become a common method of reducing costs, often in reaction to competitor moves.</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Each of the five forces of competition (model detailed in Chapter 3) can be used to position firms for successful implementation of a cost leadership strategy.</a:t>
            </a:r>
            <a:endParaRPr lang="en-US" baseline="0" dirty="0" smtClean="0"/>
          </a:p>
          <a:p>
            <a:pPr marL="457200" marR="0" lvl="2"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baseline="0" dirty="0" smtClean="0"/>
              <a:t>Example:  Big Lots, Inc.</a:t>
            </a:r>
          </a:p>
          <a:p>
            <a:pPr marL="457200" marR="0" lvl="2"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2190627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FAC4DB-AAB5-4DB1-998B-413072BE3ECB}" type="slidenum">
              <a:rPr lang="en-US"/>
              <a:pPr/>
              <a:t>17</a:t>
            </a:fld>
            <a:endParaRPr lang="en-US"/>
          </a:p>
        </p:txBody>
      </p:sp>
      <p:sp>
        <p:nvSpPr>
          <p:cNvPr id="564226" name="Rectangle 2"/>
          <p:cNvSpPr>
            <a:spLocks noGrp="1" noRot="1" noChangeAspect="1" noChangeArrowheads="1" noTextEdit="1"/>
          </p:cNvSpPr>
          <p:nvPr>
            <p:ph type="sldImg"/>
          </p:nvPr>
        </p:nvSpPr>
        <p:spPr>
          <a:ln/>
        </p:spPr>
      </p:sp>
      <p:sp>
        <p:nvSpPr>
          <p:cNvPr id="564227" name="Rectangle 3"/>
          <p:cNvSpPr>
            <a:spLocks noGrp="1" noChangeArrowheads="1"/>
          </p:cNvSpPr>
          <p:nvPr>
            <p:ph type="body" idx="1"/>
          </p:nvPr>
        </p:nvSpPr>
        <p:spPr/>
        <p:txBody>
          <a:bodyPr/>
          <a:lstStyle/>
          <a:p>
            <a:pPr marL="228600" indent="-228600" algn="l"/>
            <a:r>
              <a:rPr lang="en-US" sz="1000" b="1" dirty="0" smtClean="0"/>
              <a:t>Cost Leadership Strategy and the Five Forces of Competition – </a:t>
            </a:r>
            <a:r>
              <a:rPr lang="en-US" sz="1000" dirty="0" smtClean="0"/>
              <a:t>Effective </a:t>
            </a:r>
            <a:r>
              <a:rPr lang="en-US" sz="1000" dirty="0"/>
              <a:t>use of the cost leadership strategy allows a firm to create value despite the presence of strong competitive forces described in the five forces model of competition (see Chapter 3). </a:t>
            </a:r>
            <a:r>
              <a:rPr lang="en-US" sz="1000" dirty="0" smtClean="0"/>
              <a:t> We </a:t>
            </a:r>
            <a:r>
              <a:rPr lang="en-US" sz="1000" dirty="0"/>
              <a:t>now turn to how firms are able to do this, examining each of the five forces.</a:t>
            </a:r>
          </a:p>
          <a:p>
            <a:pPr marL="228600" indent="-228600"/>
            <a:endParaRPr lang="en-US" sz="1000" baseline="0" dirty="0" smtClean="0"/>
          </a:p>
          <a:p>
            <a:pPr marL="228600" indent="-228600"/>
            <a:r>
              <a:rPr lang="en-US" sz="1000" dirty="0" smtClean="0"/>
              <a:t>Discussion</a:t>
            </a:r>
            <a:r>
              <a:rPr lang="en-US" sz="1000" baseline="0" dirty="0" smtClean="0"/>
              <a:t> points:</a:t>
            </a:r>
          </a:p>
          <a:p>
            <a:pPr marL="685800" lvl="1" indent="-228600"/>
            <a:r>
              <a:rPr lang="en-US" sz="1000" i="1" baseline="0" dirty="0" smtClean="0"/>
              <a:t>Rivalry with Existing Competitors </a:t>
            </a:r>
            <a:r>
              <a:rPr lang="en-US" sz="1000" baseline="0" dirty="0" smtClean="0"/>
              <a:t>– Rivals hesitate to compete on the basis of price.	Example:  </a:t>
            </a:r>
            <a:r>
              <a:rPr lang="en-US" sz="1000" baseline="0" dirty="0" err="1" smtClean="0"/>
              <a:t>Walmart</a:t>
            </a:r>
            <a:endParaRPr lang="en-US" sz="1000" baseline="0" dirty="0" smtClean="0"/>
          </a:p>
          <a:p>
            <a:pPr marL="685800" lvl="1" indent="-228600"/>
            <a:r>
              <a:rPr lang="en-US" sz="1000" i="1" baseline="0" dirty="0" smtClean="0"/>
              <a:t>Bargaining Power of Buyers (Customers) </a:t>
            </a:r>
            <a:r>
              <a:rPr lang="en-US" sz="1000" baseline="0" dirty="0" smtClean="0"/>
              <a:t>– Prices can only fall </a:t>
            </a:r>
            <a:r>
              <a:rPr lang="en-US" sz="1000" dirty="0" smtClean="0"/>
              <a:t>to the point of driving competitors out to of the market, at which point, the power is lost.</a:t>
            </a:r>
            <a:endParaRPr lang="en-US" sz="1000" baseline="0" dirty="0" smtClean="0"/>
          </a:p>
          <a:p>
            <a:pPr marL="685800" lvl="1" indent="-228600"/>
            <a:r>
              <a:rPr lang="en-US" sz="1000" i="1" baseline="0" dirty="0" smtClean="0"/>
              <a:t>Bargaining Power of Suppliers</a:t>
            </a:r>
            <a:r>
              <a:rPr lang="en-US" sz="1000" baseline="0" dirty="0" smtClean="0"/>
              <a:t> – Cost leader margins exceed competitors’, which makes it possible for them to absorb rising input costs.</a:t>
            </a:r>
          </a:p>
          <a:p>
            <a:pPr marL="685800" lvl="1" indent="-228600">
              <a:buFontTx/>
              <a:buNone/>
            </a:pPr>
            <a:r>
              <a:rPr lang="en-US" sz="1000" i="1" dirty="0" smtClean="0"/>
              <a:t>Potential Entrants</a:t>
            </a:r>
            <a:r>
              <a:rPr lang="en-US" sz="1000" dirty="0" smtClean="0"/>
              <a:t> – Only new competitors who are willing to accept below-average returns</a:t>
            </a:r>
            <a:r>
              <a:rPr lang="en-US" sz="1000" baseline="0" dirty="0" smtClean="0"/>
              <a:t> will enter the market.</a:t>
            </a:r>
          </a:p>
          <a:p>
            <a:pPr marL="685800" lvl="1" indent="-228600">
              <a:buFontTx/>
              <a:buNone/>
            </a:pPr>
            <a:r>
              <a:rPr lang="en-US" sz="1000" i="1" baseline="0" dirty="0" smtClean="0"/>
              <a:t>Product Substitutes </a:t>
            </a:r>
            <a:r>
              <a:rPr lang="en-US" sz="1000" baseline="0" dirty="0" smtClean="0"/>
              <a:t>– The value of low cost to the customer reduces the appeal of substitutes.  However, at some point, substitute </a:t>
            </a:r>
            <a:r>
              <a:rPr lang="en-US" sz="1000" dirty="0" smtClean="0"/>
              <a:t>features and characteristics can become so attractive to customers that even lower prices may not incent them to stay with the cost</a:t>
            </a:r>
            <a:r>
              <a:rPr lang="en-US" sz="1000" baseline="0" dirty="0" smtClean="0"/>
              <a:t> leader’s </a:t>
            </a:r>
            <a:r>
              <a:rPr lang="en-US" sz="1000" dirty="0" smtClean="0"/>
              <a:t>product.</a:t>
            </a:r>
            <a:endParaRPr lang="en-US" sz="1000" dirty="0"/>
          </a:p>
        </p:txBody>
      </p:sp>
    </p:spTree>
    <p:extLst>
      <p:ext uri="{BB962C8B-B14F-4D97-AF65-F5344CB8AC3E}">
        <p14:creationId xmlns:p14="http://schemas.microsoft.com/office/powerpoint/2010/main" val="2832259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E800F9-1600-4405-8E23-6902CE6E123C}" type="slidenum">
              <a:rPr lang="en-US"/>
              <a:pPr/>
              <a:t>18</a:t>
            </a:fld>
            <a:endParaRPr lang="en-US"/>
          </a:p>
        </p:txBody>
      </p:sp>
      <p:sp>
        <p:nvSpPr>
          <p:cNvPr id="566274" name="Rectangle 2"/>
          <p:cNvSpPr>
            <a:spLocks noGrp="1" noRot="1" noChangeAspect="1" noChangeArrowheads="1" noTextEdit="1"/>
          </p:cNvSpPr>
          <p:nvPr>
            <p:ph type="sldImg"/>
          </p:nvPr>
        </p:nvSpPr>
        <p:spPr>
          <a:ln/>
        </p:spPr>
      </p:sp>
      <p:sp>
        <p:nvSpPr>
          <p:cNvPr id="566275" name="Rectangle 3"/>
          <p:cNvSpPr>
            <a:spLocks noGrp="1" noChangeArrowheads="1"/>
          </p:cNvSpPr>
          <p:nvPr>
            <p:ph type="body" idx="1"/>
          </p:nvPr>
        </p:nvSpPr>
        <p:spPr/>
        <p:txBody>
          <a:bodyPr/>
          <a:lstStyle/>
          <a:p>
            <a:pPr marL="228600" indent="-228600"/>
            <a:r>
              <a:rPr lang="en-US" b="1" dirty="0"/>
              <a:t>Using the Functional Structure to Implement the Cost Leadership Strategy</a:t>
            </a:r>
            <a:r>
              <a:rPr lang="en-US" dirty="0"/>
              <a:t> – </a:t>
            </a:r>
            <a:r>
              <a:rPr lang="en-US" dirty="0" smtClean="0"/>
              <a:t>Different forms of the functional organizational structure are used to support implementation of cost leadership,</a:t>
            </a:r>
            <a:r>
              <a:rPr lang="en-US" baseline="0" dirty="0" smtClean="0"/>
              <a:t> differentiation, and integration strategies.  The differences in form are accounted for by the different uses of these three important structural dimensions.</a:t>
            </a:r>
          </a:p>
          <a:p>
            <a:pPr marL="228600" indent="-228600"/>
            <a:endParaRPr lang="en-US" baseline="0" dirty="0" smtClean="0"/>
          </a:p>
          <a:p>
            <a:pPr marL="228600" indent="-228600"/>
            <a:r>
              <a:rPr lang="en-US" dirty="0" smtClean="0"/>
              <a:t>Discussion</a:t>
            </a:r>
            <a:r>
              <a:rPr lang="en-US" baseline="0" dirty="0" smtClean="0"/>
              <a:t> points:</a:t>
            </a:r>
          </a:p>
          <a:p>
            <a:pPr marL="685800" lvl="1" indent="-228600"/>
            <a:r>
              <a:rPr lang="en-US" i="1" dirty="0" smtClean="0"/>
              <a:t>Specialization</a:t>
            </a:r>
            <a:r>
              <a:rPr lang="en-US" dirty="0" smtClean="0"/>
              <a:t> – type </a:t>
            </a:r>
            <a:r>
              <a:rPr lang="en-US" dirty="0"/>
              <a:t>and number of jobs required to complete </a:t>
            </a:r>
            <a:r>
              <a:rPr lang="en-US" dirty="0" smtClean="0"/>
              <a:t>work</a:t>
            </a:r>
            <a:endParaRPr lang="en-US" dirty="0"/>
          </a:p>
          <a:p>
            <a:pPr marL="685800" lvl="1" indent="-228600"/>
            <a:r>
              <a:rPr lang="en-US" i="1" dirty="0"/>
              <a:t>Centralization</a:t>
            </a:r>
            <a:r>
              <a:rPr lang="en-US" dirty="0"/>
              <a:t> </a:t>
            </a:r>
            <a:r>
              <a:rPr lang="en-US" dirty="0" smtClean="0"/>
              <a:t>– degree </a:t>
            </a:r>
            <a:r>
              <a:rPr lang="en-US" dirty="0"/>
              <a:t>to which decision-making authority is retained at higher managerial </a:t>
            </a:r>
            <a:r>
              <a:rPr lang="en-US" dirty="0" smtClean="0"/>
              <a:t>levels</a:t>
            </a:r>
            <a:endParaRPr lang="en-US" dirty="0"/>
          </a:p>
          <a:p>
            <a:pPr marL="685800" lvl="1" indent="-228600"/>
            <a:r>
              <a:rPr lang="en-US" i="1" dirty="0"/>
              <a:t>Formalization </a:t>
            </a:r>
            <a:r>
              <a:rPr lang="en-US" dirty="0" smtClean="0"/>
              <a:t>– degree </a:t>
            </a:r>
            <a:r>
              <a:rPr lang="en-US" dirty="0"/>
              <a:t>to which formal rules and procedures govern </a:t>
            </a:r>
            <a:r>
              <a:rPr lang="en-US" dirty="0" smtClean="0"/>
              <a:t>work</a:t>
            </a:r>
            <a:endParaRPr lang="en-US" dirty="0"/>
          </a:p>
        </p:txBody>
      </p:sp>
    </p:spTree>
    <p:extLst>
      <p:ext uri="{BB962C8B-B14F-4D97-AF65-F5344CB8AC3E}">
        <p14:creationId xmlns:p14="http://schemas.microsoft.com/office/powerpoint/2010/main" val="4070325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BC5D5-1082-44B5-BA59-51FD8A1009A2}" type="slidenum">
              <a:rPr lang="en-US"/>
              <a:pPr/>
              <a:t>19</a:t>
            </a:fld>
            <a:endParaRPr lang="en-US"/>
          </a:p>
        </p:txBody>
      </p:sp>
      <p:sp>
        <p:nvSpPr>
          <p:cNvPr id="574466" name="Rectangle 2"/>
          <p:cNvSpPr>
            <a:spLocks noGrp="1" noRot="1" noChangeAspect="1" noChangeArrowheads="1" noTextEdit="1"/>
          </p:cNvSpPr>
          <p:nvPr>
            <p:ph type="sldImg"/>
          </p:nvPr>
        </p:nvSpPr>
        <p:spPr>
          <a:ln/>
        </p:spPr>
      </p:sp>
      <p:sp>
        <p:nvSpPr>
          <p:cNvPr id="574467" name="Rectangle 3"/>
          <p:cNvSpPr>
            <a:spLocks noGrp="1" noChangeArrowheads="1"/>
          </p:cNvSpPr>
          <p:nvPr>
            <p:ph type="body" idx="1"/>
          </p:nvPr>
        </p:nvSpPr>
        <p:spPr/>
        <p:txBody>
          <a:bodyPr/>
          <a:lstStyle/>
          <a:p>
            <a:pPr marL="228600" marR="0" lvl="1" indent="-228600" algn="l" defTabSz="914400" rtl="0" eaLnBrk="1" fontAlgn="base" latinLnBrk="0" hangingPunct="1">
              <a:lnSpc>
                <a:spcPct val="90000"/>
              </a:lnSpc>
              <a:spcBef>
                <a:spcPct val="30000"/>
              </a:spcBef>
              <a:spcAft>
                <a:spcPct val="0"/>
              </a:spcAft>
              <a:buClrTx/>
              <a:buSzTx/>
              <a:buFontTx/>
              <a:buNone/>
              <a:tabLst/>
              <a:defRPr/>
            </a:pPr>
            <a:r>
              <a:rPr lang="en-US" sz="3600" b="1" dirty="0" smtClean="0"/>
              <a:t>Figure 5.3:  </a:t>
            </a:r>
            <a:r>
              <a:rPr lang="en-US" b="1" dirty="0" smtClean="0"/>
              <a:t>Functional Structure for Implementation of a Cost Leadership Strategy</a:t>
            </a:r>
            <a:r>
              <a:rPr lang="en-US" dirty="0" smtClean="0"/>
              <a:t> – Firms using the cost leadership strategy want to</a:t>
            </a:r>
            <a:r>
              <a:rPr lang="en-US" baseline="0" dirty="0" smtClean="0"/>
              <a:t> sell large quantities of standardized products to an industry’s or a segment’s typical customer.</a:t>
            </a:r>
          </a:p>
          <a:p>
            <a:pPr marL="228600" marR="0" lvl="1" indent="-228600" algn="l" defTabSz="914400" rtl="0" eaLnBrk="1" fontAlgn="base" latinLnBrk="0" hangingPunct="1">
              <a:lnSpc>
                <a:spcPct val="90000"/>
              </a:lnSpc>
              <a:spcBef>
                <a:spcPct val="30000"/>
              </a:spcBef>
              <a:spcAft>
                <a:spcPct val="0"/>
              </a:spcAft>
              <a:buClrTx/>
              <a:buSzTx/>
              <a:buFontTx/>
              <a:buNone/>
              <a:tabLst/>
              <a:defRPr/>
            </a:pPr>
            <a:endParaRPr lang="en-US" baseline="0" dirty="0" smtClean="0"/>
          </a:p>
          <a:p>
            <a:pPr marL="228600" marR="0" lvl="1" indent="-228600" algn="l" defTabSz="914400" rtl="0" eaLnBrk="1" fontAlgn="base" latinLnBrk="0" hangingPunct="1">
              <a:lnSpc>
                <a:spcPct val="90000"/>
              </a:lnSpc>
              <a:spcBef>
                <a:spcPct val="30000"/>
              </a:spcBef>
              <a:spcAft>
                <a:spcPct val="0"/>
              </a:spcAft>
              <a:buClrTx/>
              <a:buSzTx/>
              <a:buFontTx/>
              <a:buNone/>
              <a:tabLst/>
              <a:defRPr/>
            </a:pPr>
            <a:r>
              <a:rPr lang="en-US" baseline="0" dirty="0" smtClean="0"/>
              <a:t>What features characterize the cost leadership form of the functional structure?</a:t>
            </a:r>
            <a:endParaRPr lang="en-US" dirty="0" smtClean="0"/>
          </a:p>
          <a:p>
            <a:pPr marL="1143000" lvl="2" indent="-228600">
              <a:lnSpc>
                <a:spcPct val="90000"/>
              </a:lnSpc>
            </a:pPr>
            <a:r>
              <a:rPr lang="en-US" dirty="0" smtClean="0"/>
              <a:t>Simple reporting relationships</a:t>
            </a:r>
          </a:p>
          <a:p>
            <a:pPr marL="1143000" lvl="2" indent="-228600">
              <a:lnSpc>
                <a:spcPct val="90000"/>
              </a:lnSpc>
            </a:pPr>
            <a:r>
              <a:rPr lang="en-US" dirty="0" smtClean="0"/>
              <a:t>Few layers in the decision-making and authority structure</a:t>
            </a:r>
          </a:p>
          <a:p>
            <a:pPr marL="1143000" lvl="2" indent="-228600">
              <a:lnSpc>
                <a:spcPct val="90000"/>
              </a:lnSpc>
            </a:pPr>
            <a:r>
              <a:rPr lang="en-US" dirty="0" smtClean="0"/>
              <a:t>Centralized corporate staff</a:t>
            </a:r>
          </a:p>
          <a:p>
            <a:pPr marL="1143000" lvl="2" indent="-228600">
              <a:lnSpc>
                <a:spcPct val="90000"/>
              </a:lnSpc>
            </a:pPr>
            <a:r>
              <a:rPr lang="en-US" dirty="0" smtClean="0"/>
              <a:t>Strong focus on process improvements through operational functions</a:t>
            </a:r>
          </a:p>
          <a:p>
            <a:pPr marL="1143000" lvl="2" indent="-228600">
              <a:lnSpc>
                <a:spcPct val="90000"/>
              </a:lnSpc>
            </a:pPr>
            <a:r>
              <a:rPr lang="en-US" dirty="0" smtClean="0"/>
              <a:t>Limited</a:t>
            </a:r>
            <a:r>
              <a:rPr lang="en-US" baseline="0" dirty="0" smtClean="0"/>
              <a:t> focus on the development of new products through R&amp;D</a:t>
            </a:r>
            <a:endParaRPr lang="en-US" dirty="0" smtClean="0"/>
          </a:p>
          <a:p>
            <a:pPr marL="1143000" lvl="2" indent="-228600">
              <a:lnSpc>
                <a:spcPct val="90000"/>
              </a:lnSpc>
            </a:pPr>
            <a:r>
              <a:rPr lang="en-US" dirty="0" smtClean="0"/>
              <a:t>Low-cost culture</a:t>
            </a:r>
            <a:r>
              <a:rPr lang="en-US" baseline="0" dirty="0" smtClean="0"/>
              <a:t> in which all employees seek cost reductions</a:t>
            </a:r>
            <a:endParaRPr lang="en-US" dirty="0" smtClean="0"/>
          </a:p>
          <a:p>
            <a:pPr marL="1143000" lvl="2" indent="-228600">
              <a:lnSpc>
                <a:spcPct val="90000"/>
              </a:lnSpc>
            </a:pPr>
            <a:r>
              <a:rPr lang="en-US" dirty="0" smtClean="0"/>
              <a:t>Decision-making authority </a:t>
            </a:r>
            <a:r>
              <a:rPr lang="en-US" i="1" dirty="0" smtClean="0"/>
              <a:t>centralized</a:t>
            </a:r>
            <a:r>
              <a:rPr lang="en-US" dirty="0" smtClean="0"/>
              <a:t> in a staff function to maintain a cost-reducing emphasis within each organizational function and to ensure that</a:t>
            </a:r>
            <a:r>
              <a:rPr lang="en-US" baseline="0" dirty="0" smtClean="0"/>
              <a:t> cost cuts in one function do not adversely affect productivity in other functions</a:t>
            </a:r>
            <a:endParaRPr lang="en-US" dirty="0" smtClean="0"/>
          </a:p>
          <a:p>
            <a:pPr marL="1143000" lvl="2" indent="-228600">
              <a:lnSpc>
                <a:spcPct val="90000"/>
              </a:lnSpc>
            </a:pPr>
            <a:r>
              <a:rPr lang="en-US" dirty="0" smtClean="0"/>
              <a:t>Highly </a:t>
            </a:r>
            <a:r>
              <a:rPr lang="en-US" i="1" dirty="0" smtClean="0"/>
              <a:t>specialized </a:t>
            </a:r>
            <a:r>
              <a:rPr lang="en-US" i="0" dirty="0" smtClean="0"/>
              <a:t>j</a:t>
            </a:r>
            <a:r>
              <a:rPr lang="en-US" dirty="0" smtClean="0"/>
              <a:t>obs, with work divided into homogenous subgroups, to allow increased efficiencies</a:t>
            </a:r>
          </a:p>
          <a:p>
            <a:pPr marL="1143000" lvl="2" indent="-228600">
              <a:lnSpc>
                <a:spcPct val="90000"/>
              </a:lnSpc>
            </a:pPr>
            <a:r>
              <a:rPr lang="en-US" dirty="0" smtClean="0"/>
              <a:t>Highly </a:t>
            </a:r>
            <a:r>
              <a:rPr lang="en-US" i="1" dirty="0" smtClean="0"/>
              <a:t>formalized </a:t>
            </a:r>
            <a:r>
              <a:rPr lang="en-US" dirty="0" smtClean="0"/>
              <a:t>rules and procedures emanating from a centralized staff who guide the work</a:t>
            </a:r>
          </a:p>
        </p:txBody>
      </p:sp>
    </p:spTree>
    <p:extLst>
      <p:ext uri="{BB962C8B-B14F-4D97-AF65-F5344CB8AC3E}">
        <p14:creationId xmlns:p14="http://schemas.microsoft.com/office/powerpoint/2010/main" val="3326399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797CA5-92EE-4A15-BB7E-31261020748B}" type="slidenum">
              <a:rPr lang="en-US"/>
              <a:pPr/>
              <a:t>2</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pPr marL="228600" indent="-228600">
              <a:lnSpc>
                <a:spcPct val="80000"/>
              </a:lnSpc>
            </a:pPr>
            <a:r>
              <a:rPr lang="en-US" sz="800" b="1" dirty="0" smtClean="0"/>
              <a:t>Figure 1.6:  The Strategic Management Process</a:t>
            </a:r>
            <a:r>
              <a:rPr lang="en-US" sz="800" b="1" baseline="0" dirty="0" smtClean="0"/>
              <a:t> – </a:t>
            </a:r>
            <a:r>
              <a:rPr lang="en-US" sz="800" dirty="0" smtClean="0"/>
              <a:t>A logical approach for responding to 21st century competitive challenges.  Provides an outline of the content of the textbook by each chapter. </a:t>
            </a:r>
          </a:p>
          <a:p>
            <a:pPr marL="228600" indent="-228600">
              <a:lnSpc>
                <a:spcPct val="80000"/>
              </a:lnSpc>
            </a:pPr>
            <a:endParaRPr lang="en-US" sz="800" dirty="0" smtClean="0"/>
          </a:p>
          <a:p>
            <a:pPr marL="228600" indent="-228600">
              <a:lnSpc>
                <a:spcPct val="80000"/>
              </a:lnSpc>
            </a:pPr>
            <a:r>
              <a:rPr lang="en-US" sz="800" dirty="0" smtClean="0"/>
              <a:t>Creating Competitive Advantage</a:t>
            </a:r>
          </a:p>
          <a:p>
            <a:pPr marL="228600" indent="-228600">
              <a:lnSpc>
                <a:spcPct val="80000"/>
              </a:lnSpc>
              <a:spcBef>
                <a:spcPts val="600"/>
              </a:spcBef>
            </a:pPr>
            <a:r>
              <a:rPr lang="en-US" sz="800" dirty="0" smtClean="0"/>
              <a:t>	Business-level strategy – competitive advantages the firm will use to effectively compete in specific product markets</a:t>
            </a:r>
          </a:p>
          <a:p>
            <a:pPr marL="228600" indent="-228600">
              <a:lnSpc>
                <a:spcPct val="80000"/>
              </a:lnSpc>
              <a:spcBef>
                <a:spcPts val="600"/>
              </a:spcBef>
            </a:pPr>
            <a:r>
              <a:rPr lang="en-US" sz="800" dirty="0" smtClean="0"/>
              <a:t>	Competitive rivalry and dynamics – analysis of competitor actions and responses is relevant input for selecting and using specific strategies</a:t>
            </a:r>
          </a:p>
          <a:p>
            <a:pPr marL="228600" indent="-228600">
              <a:lnSpc>
                <a:spcPct val="80000"/>
              </a:lnSpc>
              <a:spcBef>
                <a:spcPts val="600"/>
              </a:spcBef>
            </a:pPr>
            <a:r>
              <a:rPr lang="en-US" sz="800" dirty="0" smtClean="0"/>
              <a:t>	Cooperative strategy – an important trend of forming partnerships to share and develop competitive resources</a:t>
            </a:r>
          </a:p>
          <a:p>
            <a:pPr marL="228600" indent="-228600">
              <a:lnSpc>
                <a:spcPct val="80000"/>
              </a:lnSpc>
              <a:spcBef>
                <a:spcPts val="600"/>
              </a:spcBef>
            </a:pPr>
            <a:r>
              <a:rPr lang="en-US" sz="800" dirty="0" smtClean="0"/>
              <a:t>	Corporate-level strategy – concerns the businesses in which the company intends to compete and the allocation of resources in diversified organizations</a:t>
            </a:r>
          </a:p>
          <a:p>
            <a:pPr marL="228600" indent="-228600">
              <a:lnSpc>
                <a:spcPct val="80000"/>
              </a:lnSpc>
              <a:spcBef>
                <a:spcPts val="600"/>
              </a:spcBef>
            </a:pPr>
            <a:r>
              <a:rPr lang="en-US" sz="800" dirty="0" smtClean="0"/>
              <a:t>	Acquisition</a:t>
            </a:r>
            <a:r>
              <a:rPr lang="en-US" sz="800" baseline="0" dirty="0" smtClean="0"/>
              <a:t> and restructuring</a:t>
            </a:r>
            <a:r>
              <a:rPr lang="en-US" sz="800" dirty="0" smtClean="0"/>
              <a:t> strategies – primary means used by diversified firms to create corporate-level competitive advantages</a:t>
            </a:r>
          </a:p>
          <a:p>
            <a:pPr marL="228600" indent="-228600">
              <a:lnSpc>
                <a:spcPct val="80000"/>
              </a:lnSpc>
              <a:spcBef>
                <a:spcPts val="600"/>
              </a:spcBef>
            </a:pPr>
            <a:r>
              <a:rPr lang="en-US" sz="800" dirty="0" smtClean="0"/>
              <a:t>	International strategy – significant sources of value creation and above-average returns</a:t>
            </a:r>
          </a:p>
          <a:p>
            <a:pPr marL="228600" indent="-228600">
              <a:lnSpc>
                <a:spcPct val="80000"/>
              </a:lnSpc>
              <a:spcBef>
                <a:spcPts val="600"/>
              </a:spcBef>
            </a:pPr>
            <a:endParaRPr lang="en-US" sz="800" dirty="0" smtClean="0"/>
          </a:p>
          <a:p>
            <a:pPr marL="228600" indent="-228600">
              <a:lnSpc>
                <a:spcPct val="80000"/>
              </a:lnSpc>
              <a:spcBef>
                <a:spcPts val="600"/>
              </a:spcBef>
            </a:pPr>
            <a:r>
              <a:rPr lang="en-US" sz="800" dirty="0" smtClean="0"/>
              <a:t>Strategy</a:t>
            </a:r>
            <a:r>
              <a:rPr lang="en-US" sz="800" baseline="0" dirty="0" smtClean="0"/>
              <a:t> is concerned with making choices.  The main point of strategy is to help decision makers choose among competing priorities and alternatives facing their firms.  The fundamental objective of all strategies is to create value for stakeholders.</a:t>
            </a:r>
          </a:p>
          <a:p>
            <a:pPr marL="228600" indent="-228600">
              <a:lnSpc>
                <a:spcPct val="80000"/>
              </a:lnSpc>
              <a:spcBef>
                <a:spcPts val="600"/>
              </a:spcBef>
            </a:pPr>
            <a:endParaRPr lang="en-US" sz="800" baseline="0" dirty="0" smtClean="0"/>
          </a:p>
          <a:p>
            <a:pPr marL="228600" indent="-228600">
              <a:lnSpc>
                <a:spcPct val="80000"/>
              </a:lnSpc>
              <a:spcBef>
                <a:spcPts val="600"/>
              </a:spcBef>
            </a:pPr>
            <a:r>
              <a:rPr lang="en-US" sz="800" baseline="0" dirty="0" smtClean="0"/>
              <a:t>Each strategy should specify desired outcomes and how they are to be achieved.  Strategies are purposeful, precede action, and demonstrate a shared understanding of the firm’s strategic intent and strategic mission.</a:t>
            </a:r>
            <a:endParaRPr lang="en-US" sz="800" dirty="0" smtClean="0"/>
          </a:p>
        </p:txBody>
      </p:sp>
    </p:spTree>
    <p:extLst>
      <p:ext uri="{BB962C8B-B14F-4D97-AF65-F5344CB8AC3E}">
        <p14:creationId xmlns:p14="http://schemas.microsoft.com/office/powerpoint/2010/main" val="3619300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51EEDD-11CD-4473-A019-B7292E3DE5B9}" type="slidenum">
              <a:rPr lang="en-US"/>
              <a:pPr/>
              <a:t>20</a:t>
            </a:fld>
            <a:endParaRPr lang="en-US"/>
          </a:p>
        </p:txBody>
      </p:sp>
      <p:sp>
        <p:nvSpPr>
          <p:cNvPr id="576514" name="Rectangle 2"/>
          <p:cNvSpPr>
            <a:spLocks noGrp="1" noRot="1" noChangeAspect="1" noChangeArrowheads="1" noTextEdit="1"/>
          </p:cNvSpPr>
          <p:nvPr>
            <p:ph type="sldImg"/>
          </p:nvPr>
        </p:nvSpPr>
        <p:spPr>
          <a:ln/>
        </p:spPr>
      </p:sp>
      <p:sp>
        <p:nvSpPr>
          <p:cNvPr id="576515" name="Rectangle 3"/>
          <p:cNvSpPr>
            <a:spLocks noGrp="1" noChangeArrowheads="1"/>
          </p:cNvSpPr>
          <p:nvPr>
            <p:ph type="body" idx="1"/>
          </p:nvPr>
        </p:nvSpPr>
        <p:spPr/>
        <p:txBody>
          <a:bodyPr/>
          <a:lstStyle/>
          <a:p>
            <a:pPr marL="228600" indent="-228600"/>
            <a:endParaRPr lang="en-US" sz="1000" dirty="0"/>
          </a:p>
        </p:txBody>
      </p:sp>
    </p:spTree>
    <p:extLst>
      <p:ext uri="{BB962C8B-B14F-4D97-AF65-F5344CB8AC3E}">
        <p14:creationId xmlns:p14="http://schemas.microsoft.com/office/powerpoint/2010/main" val="600747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223224-78F2-45DB-BDCA-5652B2E9550F}" type="slidenum">
              <a:rPr lang="en-US"/>
              <a:pPr/>
              <a:t>21</a:t>
            </a:fld>
            <a:endParaRPr lang="en-US"/>
          </a:p>
        </p:txBody>
      </p:sp>
      <p:sp>
        <p:nvSpPr>
          <p:cNvPr id="578562" name="Rectangle 2"/>
          <p:cNvSpPr>
            <a:spLocks noGrp="1" noRot="1" noChangeAspect="1" noChangeArrowheads="1" noTextEdit="1"/>
          </p:cNvSpPr>
          <p:nvPr>
            <p:ph type="sldImg"/>
          </p:nvPr>
        </p:nvSpPr>
        <p:spPr>
          <a:ln/>
        </p:spPr>
      </p:sp>
      <p:sp>
        <p:nvSpPr>
          <p:cNvPr id="578563" name="Rectangle 3"/>
          <p:cNvSpPr>
            <a:spLocks noGrp="1" noChangeArrowheads="1"/>
          </p:cNvSpPr>
          <p:nvPr>
            <p:ph type="body" idx="1"/>
          </p:nvPr>
        </p:nvSpPr>
        <p:spPr/>
        <p:txBody>
          <a:bodyPr/>
          <a:lstStyle/>
          <a:p>
            <a:pPr marL="228600" indent="-228600"/>
            <a:r>
              <a:rPr lang="en-US" b="1" dirty="0"/>
              <a:t>Competitive Risks of the Cost Leadership Strategy</a:t>
            </a:r>
            <a:r>
              <a:rPr lang="en-US" dirty="0"/>
              <a:t> </a:t>
            </a:r>
            <a:r>
              <a:rPr lang="en-US" b="1" dirty="0" smtClean="0"/>
              <a:t>– </a:t>
            </a:r>
            <a:r>
              <a:rPr lang="en-US" dirty="0" smtClean="0"/>
              <a:t>Some </a:t>
            </a:r>
            <a:r>
              <a:rPr lang="en-US" dirty="0"/>
              <a:t>risks exist for firms that select a cost leadership strategy. </a:t>
            </a:r>
          </a:p>
          <a:p>
            <a:pPr marL="228600" indent="-228600"/>
            <a:endParaRPr lang="en-US" dirty="0"/>
          </a:p>
          <a:p>
            <a:pPr marL="228600" indent="-228600"/>
            <a:r>
              <a:rPr lang="en-US" dirty="0" smtClean="0"/>
              <a:t>Discussion points:</a:t>
            </a:r>
            <a:endParaRPr lang="en-US" dirty="0"/>
          </a:p>
          <a:p>
            <a:pPr marL="685800" lvl="1" indent="-228600"/>
            <a:r>
              <a:rPr lang="en-US" dirty="0" smtClean="0"/>
              <a:t>Innovative competitor</a:t>
            </a:r>
            <a:r>
              <a:rPr lang="en-US" baseline="0" dirty="0" smtClean="0"/>
              <a:t> p</a:t>
            </a:r>
            <a:r>
              <a:rPr lang="en-US" dirty="0" smtClean="0"/>
              <a:t>rocesses can create lower costs or provide</a:t>
            </a:r>
            <a:r>
              <a:rPr lang="en-US" baseline="0" dirty="0" smtClean="0"/>
              <a:t> additional distinctions that reduce the value of the cost leader’s processes.</a:t>
            </a:r>
          </a:p>
          <a:p>
            <a:pPr marL="685800" lvl="1" indent="-228600"/>
            <a:r>
              <a:rPr lang="en-US" baseline="0" dirty="0" smtClean="0"/>
              <a:t>Risk of obsolescence is even greater if the firm outsources major activities, leaving fewer capabilities with which to respond.</a:t>
            </a:r>
          </a:p>
          <a:p>
            <a:pPr marL="685800" lvl="1" indent="-228600"/>
            <a:r>
              <a:rPr lang="en-US" dirty="0" smtClean="0"/>
              <a:t>Simultaneous focus </a:t>
            </a:r>
            <a:r>
              <a:rPr lang="en-US" dirty="0"/>
              <a:t>on </a:t>
            </a:r>
            <a:r>
              <a:rPr lang="en-US" dirty="0" smtClean="0"/>
              <a:t>competitive levels of differentiation</a:t>
            </a:r>
            <a:r>
              <a:rPr lang="en-US" baseline="0" dirty="0" smtClean="0"/>
              <a:t> is necessary.  Some differentiated features can create value in a low-cost environment.	Example:  </a:t>
            </a:r>
            <a:r>
              <a:rPr lang="en-US" baseline="0" dirty="0" err="1" smtClean="0"/>
              <a:t>Walmart</a:t>
            </a:r>
            <a:endParaRPr lang="en-US" baseline="0" dirty="0" smtClean="0"/>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dirty="0" smtClean="0"/>
              <a:t>Strategy can be learned</a:t>
            </a:r>
            <a:r>
              <a:rPr lang="en-US" baseline="0" dirty="0" smtClean="0"/>
              <a:t> by competitors</a:t>
            </a:r>
            <a:r>
              <a:rPr lang="en-US" sz="1200" dirty="0" smtClean="0"/>
              <a:t>, requiring the firm to increase the value offered to retain customers.</a:t>
            </a:r>
            <a:r>
              <a:rPr lang="en-US" dirty="0" smtClean="0"/>
              <a:t> </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dirty="0" smtClean="0"/>
              <a:t>	Example:  Foreign firms in emerging</a:t>
            </a:r>
            <a:r>
              <a:rPr lang="en-US" baseline="0" dirty="0" smtClean="0"/>
              <a:t> markets</a:t>
            </a:r>
            <a:r>
              <a:rPr lang="en-US" dirty="0" smtClean="0"/>
              <a:t> </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dirty="0" smtClean="0"/>
              <a:t>By setting prices</a:t>
            </a:r>
            <a:r>
              <a:rPr lang="en-US" baseline="0" dirty="0" smtClean="0"/>
              <a:t> at an unrealistically low level, where margins are insufficient over the long term, customer expectations can become difficult to reverse.</a:t>
            </a:r>
            <a:endParaRPr lang="en-US" dirty="0"/>
          </a:p>
        </p:txBody>
      </p:sp>
    </p:spTree>
    <p:extLst>
      <p:ext uri="{BB962C8B-B14F-4D97-AF65-F5344CB8AC3E}">
        <p14:creationId xmlns:p14="http://schemas.microsoft.com/office/powerpoint/2010/main" val="2711104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55F56-88B0-45FD-80DF-B1941CD5CB34}" type="slidenum">
              <a:rPr lang="en-US"/>
              <a:pPr/>
              <a:t>22</a:t>
            </a:fld>
            <a:endParaRPr lang="en-US"/>
          </a:p>
        </p:txBody>
      </p:sp>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pPr marL="228600" indent="-228600"/>
            <a:r>
              <a:rPr lang="en-US" b="1" dirty="0"/>
              <a:t>Differentiation Strategy </a:t>
            </a:r>
            <a:r>
              <a:rPr lang="en-US" b="1" dirty="0" smtClean="0"/>
              <a:t>– </a:t>
            </a:r>
            <a:r>
              <a:rPr lang="en-US" dirty="0" smtClean="0"/>
              <a:t>A </a:t>
            </a:r>
            <a:r>
              <a:rPr lang="en-US" dirty="0"/>
              <a:t>strategy of differentiation </a:t>
            </a:r>
            <a:r>
              <a:rPr lang="en-US" dirty="0" smtClean="0"/>
              <a:t>also pursues </a:t>
            </a:r>
            <a:r>
              <a:rPr lang="en-US" dirty="0"/>
              <a:t>a fairly broad competitive scope while serving a broad customer segment. </a:t>
            </a:r>
            <a:r>
              <a:rPr lang="en-US" dirty="0" smtClean="0"/>
              <a:t> Through the differentiation strategy, the firm produces non-standardized products for customers</a:t>
            </a:r>
            <a:r>
              <a:rPr lang="en-US" baseline="0" dirty="0" smtClean="0"/>
              <a:t> who value differentiated features more than they value lowest possible prices.</a:t>
            </a:r>
            <a:endParaRPr lang="en-US" dirty="0" smtClean="0"/>
          </a:p>
          <a:p>
            <a:endParaRPr lang="en-US" dirty="0" smtClean="0"/>
          </a:p>
          <a:p>
            <a:r>
              <a:rPr lang="en-US" dirty="0" smtClean="0"/>
              <a:t>Example:</a:t>
            </a:r>
            <a:r>
              <a:rPr lang="en-US" baseline="0" dirty="0" smtClean="0"/>
              <a:t>  Nike and Toyota’s Lexus</a:t>
            </a:r>
            <a:endParaRPr lang="en-US" dirty="0"/>
          </a:p>
        </p:txBody>
      </p:sp>
    </p:spTree>
    <p:extLst>
      <p:ext uri="{BB962C8B-B14F-4D97-AF65-F5344CB8AC3E}">
        <p14:creationId xmlns:p14="http://schemas.microsoft.com/office/powerpoint/2010/main" val="3143477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890-A88B-4592-8FD3-A45995A6666A}" type="slidenum">
              <a:rPr lang="en-US"/>
              <a:pPr/>
              <a:t>23</a:t>
            </a:fld>
            <a:endParaRPr lang="en-US"/>
          </a:p>
        </p:txBody>
      </p:sp>
      <p:sp>
        <p:nvSpPr>
          <p:cNvPr id="599042" name="Rectangle 2"/>
          <p:cNvSpPr>
            <a:spLocks noGrp="1" noRot="1" noChangeAspect="1" noChangeArrowheads="1" noTextEdit="1"/>
          </p:cNvSpPr>
          <p:nvPr>
            <p:ph type="sldImg"/>
          </p:nvPr>
        </p:nvSpPr>
        <p:spPr>
          <a:ln/>
        </p:spPr>
      </p:sp>
      <p:sp>
        <p:nvSpPr>
          <p:cNvPr id="599043" name="Rectangle 3"/>
          <p:cNvSpPr>
            <a:spLocks noGrp="1" noChangeArrowheads="1"/>
          </p:cNvSpPr>
          <p:nvPr>
            <p:ph type="body" idx="1"/>
          </p:nvPr>
        </p:nvSpPr>
        <p:spPr/>
        <p:txBody>
          <a:bodyPr/>
          <a:lstStyle/>
          <a:p>
            <a:pPr marL="247650" indent="-247650">
              <a:lnSpc>
                <a:spcPct val="90000"/>
              </a:lnSpc>
            </a:pPr>
            <a:r>
              <a:rPr lang="en-US" sz="900" b="1" dirty="0"/>
              <a:t>Successful Execution of the Differentiation Strategy </a:t>
            </a:r>
            <a:endParaRPr lang="en-US" sz="900" b="1" dirty="0" smtClean="0"/>
          </a:p>
          <a:p>
            <a:pPr marL="247650" indent="-247650">
              <a:lnSpc>
                <a:spcPct val="90000"/>
              </a:lnSpc>
            </a:pPr>
            <a:endParaRPr lang="en-US" sz="900" b="1" dirty="0" smtClean="0"/>
          </a:p>
          <a:p>
            <a:pPr marL="247650" indent="-247650">
              <a:lnSpc>
                <a:spcPct val="90000"/>
              </a:lnSpc>
            </a:pPr>
            <a:r>
              <a:rPr lang="en-US" sz="900" b="0" dirty="0" smtClean="0"/>
              <a:t>Discussion points:</a:t>
            </a:r>
            <a:endParaRPr lang="en-US" sz="900" b="0" dirty="0"/>
          </a:p>
          <a:p>
            <a:pPr marL="704850" lvl="1" indent="-247650">
              <a:lnSpc>
                <a:spcPct val="90000"/>
              </a:lnSpc>
            </a:pPr>
            <a:r>
              <a:rPr lang="en-US" sz="900" dirty="0" smtClean="0"/>
              <a:t>Differentiators target </a:t>
            </a:r>
            <a:r>
              <a:rPr lang="en-US" sz="900" dirty="0"/>
              <a:t>customers who perceive that value is added by the manner in which the firm's products are differentiated.</a:t>
            </a:r>
          </a:p>
          <a:p>
            <a:pPr marL="704850" lvl="1" indent="-247650">
              <a:lnSpc>
                <a:spcPct val="90000"/>
              </a:lnSpc>
            </a:pPr>
            <a:r>
              <a:rPr lang="en-US" sz="900" dirty="0" smtClean="0"/>
              <a:t>The firm must have a thorough </a:t>
            </a:r>
            <a:r>
              <a:rPr lang="en-US" sz="900" dirty="0"/>
              <a:t>understanding of what their target customers value, the relative importance they attach to the satisfaction of different needs, and for what they are willing to pay a </a:t>
            </a:r>
            <a:r>
              <a:rPr lang="en-US" sz="900" dirty="0" smtClean="0"/>
              <a:t>premium.</a:t>
            </a:r>
          </a:p>
          <a:p>
            <a:pPr marL="704850" lvl="1" indent="-247650">
              <a:lnSpc>
                <a:spcPct val="90000"/>
              </a:lnSpc>
            </a:pPr>
            <a:r>
              <a:rPr lang="en-US" sz="900" dirty="0" smtClean="0"/>
              <a:t>Customers</a:t>
            </a:r>
            <a:r>
              <a:rPr lang="en-US" sz="900" baseline="0" dirty="0" smtClean="0"/>
              <a:t> must perceive that the additional cost of a product is offset by the value of its distinct features.</a:t>
            </a:r>
          </a:p>
          <a:p>
            <a:pPr marL="704850" lvl="1" indent="-247650">
              <a:lnSpc>
                <a:spcPct val="90000"/>
              </a:lnSpc>
            </a:pPr>
            <a:r>
              <a:rPr lang="en-US" sz="900" baseline="0" dirty="0" smtClean="0"/>
              <a:t>	Examples:  Ralph Lauren clothing, Caterpillar heavy-duty earth-moving equipment, and McKinsey &amp; Co. consulting services</a:t>
            </a:r>
            <a:endParaRPr lang="en-US" sz="900" dirty="0"/>
          </a:p>
          <a:p>
            <a:pPr marL="704850" lvl="1" indent="-247650">
              <a:lnSpc>
                <a:spcPct val="90000"/>
              </a:lnSpc>
            </a:pPr>
            <a:r>
              <a:rPr lang="en-US" sz="900" dirty="0" smtClean="0"/>
              <a:t>A firm using the differentiation strategy seeks to be </a:t>
            </a:r>
            <a:r>
              <a:rPr lang="en-US" sz="900" dirty="0"/>
              <a:t>different from </a:t>
            </a:r>
            <a:r>
              <a:rPr lang="en-US" sz="900" dirty="0" smtClean="0"/>
              <a:t>its competitors </a:t>
            </a:r>
            <a:r>
              <a:rPr lang="en-US" sz="900" dirty="0"/>
              <a:t>on as many dimensions as possible.  </a:t>
            </a:r>
            <a:endParaRPr lang="en-US" sz="900" dirty="0" smtClean="0"/>
          </a:p>
          <a:p>
            <a:pPr marL="704850" lvl="1" indent="-247650">
              <a:lnSpc>
                <a:spcPct val="90000"/>
              </a:lnSpc>
            </a:pPr>
            <a:r>
              <a:rPr lang="en-US" sz="900" dirty="0" smtClean="0"/>
              <a:t>The less similarity between a firm’s goods and its competitors’,</a:t>
            </a:r>
            <a:r>
              <a:rPr lang="en-US" sz="900" baseline="0" dirty="0" smtClean="0"/>
              <a:t> the more buffered it is from rival actions.</a:t>
            </a:r>
            <a:endParaRPr lang="en-US" sz="900" dirty="0" smtClean="0"/>
          </a:p>
          <a:p>
            <a:pPr marL="704850" marR="0" lvl="1" indent="-247650" algn="l" defTabSz="914400" rtl="0" eaLnBrk="1" fontAlgn="base" latinLnBrk="0" hangingPunct="1">
              <a:lnSpc>
                <a:spcPct val="90000"/>
              </a:lnSpc>
              <a:spcBef>
                <a:spcPct val="30000"/>
              </a:spcBef>
              <a:spcAft>
                <a:spcPct val="0"/>
              </a:spcAft>
              <a:buClrTx/>
              <a:buSzTx/>
              <a:buFontTx/>
              <a:buNone/>
              <a:tabLst/>
              <a:defRPr/>
            </a:pPr>
            <a:r>
              <a:rPr lang="en-US" sz="900" dirty="0" smtClean="0"/>
              <a:t>Firms should also be able to produce their non-standardized products at competitive costs to reduce upward pressure on the price</a:t>
            </a:r>
            <a:r>
              <a:rPr lang="en-US" sz="900" baseline="0" dirty="0" smtClean="0"/>
              <a:t> customers pay for them</a:t>
            </a:r>
            <a:r>
              <a:rPr lang="en-US" sz="900" dirty="0" smtClean="0"/>
              <a:t>.</a:t>
            </a:r>
          </a:p>
          <a:p>
            <a:pPr marL="704850" marR="0" lvl="1" indent="-247650" algn="l" defTabSz="914400" rtl="0" eaLnBrk="1" fontAlgn="base" latinLnBrk="0" hangingPunct="1">
              <a:lnSpc>
                <a:spcPct val="90000"/>
              </a:lnSpc>
              <a:spcBef>
                <a:spcPct val="30000"/>
              </a:spcBef>
              <a:spcAft>
                <a:spcPct val="0"/>
              </a:spcAft>
              <a:buClrTx/>
              <a:buSzTx/>
              <a:buFontTx/>
              <a:buNone/>
              <a:tabLst/>
              <a:defRPr/>
            </a:pPr>
            <a:r>
              <a:rPr lang="en-US" sz="900" dirty="0" smtClean="0"/>
              <a:t>The ability to sell goods</a:t>
            </a:r>
            <a:r>
              <a:rPr lang="en-US" sz="900" baseline="0" dirty="0" smtClean="0"/>
              <a:t> at prices which substantially exceed the cost of creating differentiated features allows the firm to outperform its rivals.</a:t>
            </a:r>
            <a:endParaRPr lang="en-US" sz="900" dirty="0" smtClean="0"/>
          </a:p>
          <a:p>
            <a:pPr marL="704850" lvl="1" indent="-247650">
              <a:lnSpc>
                <a:spcPct val="90000"/>
              </a:lnSpc>
            </a:pPr>
            <a:r>
              <a:rPr lang="en-US" sz="900" dirty="0" smtClean="0"/>
              <a:t>Use of the value chain analysis can determine if the firm is able to link the activities required to create value and implement a differentiation strategy.</a:t>
            </a:r>
          </a:p>
          <a:p>
            <a:pPr marL="704850" lvl="1" indent="-247650">
              <a:lnSpc>
                <a:spcPct val="90000"/>
              </a:lnSpc>
            </a:pPr>
            <a:endParaRPr lang="en-US" sz="900" dirty="0" smtClean="0"/>
          </a:p>
          <a:p>
            <a:pPr marL="247650" lvl="0" indent="-247650">
              <a:lnSpc>
                <a:spcPct val="90000"/>
              </a:lnSpc>
            </a:pPr>
            <a:r>
              <a:rPr lang="en-US" sz="900" dirty="0" smtClean="0"/>
              <a:t>Name some ways</a:t>
            </a:r>
            <a:r>
              <a:rPr lang="en-US" sz="900" baseline="0" dirty="0" smtClean="0"/>
              <a:t> that a product can be differentiated.</a:t>
            </a:r>
            <a:endParaRPr lang="en-US" sz="900" dirty="0" smtClean="0"/>
          </a:p>
          <a:p>
            <a:pPr marL="1162050" lvl="2" indent="-247650">
              <a:lnSpc>
                <a:spcPct val="90000"/>
              </a:lnSpc>
            </a:pPr>
            <a:r>
              <a:rPr lang="en-US" sz="900" dirty="0" smtClean="0"/>
              <a:t>Unusual </a:t>
            </a:r>
            <a:r>
              <a:rPr lang="en-US" sz="900" dirty="0"/>
              <a:t>features</a:t>
            </a:r>
          </a:p>
          <a:p>
            <a:pPr marL="1162050" lvl="2" indent="-247650">
              <a:lnSpc>
                <a:spcPct val="90000"/>
              </a:lnSpc>
            </a:pPr>
            <a:r>
              <a:rPr lang="en-US" sz="900" dirty="0"/>
              <a:t>Responsive customer service</a:t>
            </a:r>
          </a:p>
          <a:p>
            <a:pPr marL="1162050" lvl="2" indent="-247650">
              <a:lnSpc>
                <a:spcPct val="90000"/>
              </a:lnSpc>
            </a:pPr>
            <a:r>
              <a:rPr lang="en-US" sz="900" dirty="0"/>
              <a:t>Rapid product innovations</a:t>
            </a:r>
          </a:p>
          <a:p>
            <a:pPr marL="1162050" lvl="2" indent="-247650">
              <a:lnSpc>
                <a:spcPct val="90000"/>
              </a:lnSpc>
            </a:pPr>
            <a:r>
              <a:rPr lang="en-US" sz="900" dirty="0"/>
              <a:t>Technological leadership</a:t>
            </a:r>
          </a:p>
          <a:p>
            <a:pPr marL="1162050" lvl="2" indent="-247650">
              <a:lnSpc>
                <a:spcPct val="90000"/>
              </a:lnSpc>
            </a:pPr>
            <a:r>
              <a:rPr lang="en-US" sz="900" dirty="0"/>
              <a:t>Perceived prestige and status</a:t>
            </a:r>
          </a:p>
          <a:p>
            <a:pPr marL="1162050" lvl="2" indent="-247650">
              <a:lnSpc>
                <a:spcPct val="90000"/>
              </a:lnSpc>
            </a:pPr>
            <a:r>
              <a:rPr lang="en-US" sz="900" dirty="0"/>
              <a:t>Different tastes</a:t>
            </a:r>
          </a:p>
          <a:p>
            <a:pPr marL="1162050" lvl="2" indent="-247650">
              <a:lnSpc>
                <a:spcPct val="90000"/>
              </a:lnSpc>
            </a:pPr>
            <a:r>
              <a:rPr lang="en-US" sz="900" dirty="0"/>
              <a:t>Engineering design</a:t>
            </a:r>
          </a:p>
          <a:p>
            <a:pPr marL="1162050" lvl="2" indent="-247650">
              <a:lnSpc>
                <a:spcPct val="90000"/>
              </a:lnSpc>
            </a:pPr>
            <a:r>
              <a:rPr lang="en-US" sz="900" dirty="0" smtClean="0"/>
              <a:t>Performance</a:t>
            </a:r>
          </a:p>
        </p:txBody>
      </p:sp>
    </p:spTree>
    <p:extLst>
      <p:ext uri="{BB962C8B-B14F-4D97-AF65-F5344CB8AC3E}">
        <p14:creationId xmlns:p14="http://schemas.microsoft.com/office/powerpoint/2010/main" val="416660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5D98AF-B70C-4FB4-90B0-014945E62336}" type="slidenum">
              <a:rPr lang="en-US"/>
              <a:pPr/>
              <a:t>24</a:t>
            </a:fld>
            <a:endParaRPr lang="en-US"/>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pPr marL="247650" indent="-247650">
              <a:lnSpc>
                <a:spcPct val="90000"/>
              </a:lnSpc>
            </a:pPr>
            <a:r>
              <a:rPr lang="en-US" sz="900" b="1" dirty="0" smtClean="0"/>
              <a:t>Ways to Differentiate – </a:t>
            </a:r>
            <a:r>
              <a:rPr lang="en-US" sz="900" b="0" dirty="0" smtClean="0"/>
              <a:t>Firms</a:t>
            </a:r>
            <a:r>
              <a:rPr lang="en-US" sz="900" b="0" baseline="0" dirty="0" smtClean="0"/>
              <a:t> using a differentiation strategy must strive to b</a:t>
            </a:r>
            <a:r>
              <a:rPr lang="en-US" sz="900" dirty="0" smtClean="0"/>
              <a:t>e </a:t>
            </a:r>
            <a:r>
              <a:rPr lang="en-US" sz="900" dirty="0"/>
              <a:t>different from competitors on as many dimensions as possible.  </a:t>
            </a:r>
            <a:endParaRPr lang="en-US" sz="900" dirty="0" smtClean="0"/>
          </a:p>
        </p:txBody>
      </p:sp>
    </p:spTree>
    <p:extLst>
      <p:ext uri="{BB962C8B-B14F-4D97-AF65-F5344CB8AC3E}">
        <p14:creationId xmlns:p14="http://schemas.microsoft.com/office/powerpoint/2010/main" val="2640158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7ED135-201D-41AB-8022-753D96C184A6}" type="slidenum">
              <a:rPr lang="en-US"/>
              <a:pPr/>
              <a:t>25</a:t>
            </a:fld>
            <a:endParaRPr lang="en-US"/>
          </a:p>
        </p:txBody>
      </p:sp>
      <p:sp>
        <p:nvSpPr>
          <p:cNvPr id="601090" name="Rectangle 2"/>
          <p:cNvSpPr>
            <a:spLocks noGrp="1" noRot="1" noChangeAspect="1" noChangeArrowheads="1" noTextEdit="1"/>
          </p:cNvSpPr>
          <p:nvPr>
            <p:ph type="sldImg"/>
          </p:nvPr>
        </p:nvSpPr>
        <p:spPr>
          <a:ln/>
        </p:spPr>
      </p:sp>
      <p:sp>
        <p:nvSpPr>
          <p:cNvPr id="601091" name="Rectangle 3"/>
          <p:cNvSpPr>
            <a:spLocks noGrp="1" noChangeArrowheads="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None/>
              <a:tabLst/>
              <a:defRPr/>
            </a:pPr>
            <a:r>
              <a:rPr lang="en-US" b="1" dirty="0" smtClean="0"/>
              <a:t>Figure 5.4:  </a:t>
            </a:r>
            <a:r>
              <a:rPr lang="en-US" sz="1200" b="1" dirty="0" smtClean="0"/>
              <a:t>Value-Creating Activities Associated with the Differentiation Strategy </a:t>
            </a:r>
            <a:r>
              <a:rPr lang="en-US" b="1" dirty="0" smtClean="0"/>
              <a:t>– </a:t>
            </a:r>
            <a:r>
              <a:rPr lang="en-US" dirty="0" smtClean="0"/>
              <a:t>value chain</a:t>
            </a:r>
            <a:r>
              <a:rPr lang="en-US" baseline="0" dirty="0" smtClean="0"/>
              <a:t> activities and support functions that are commonly used to execute a differentiation strategy</a:t>
            </a:r>
          </a:p>
          <a:p>
            <a:pPr marL="228600" marR="0" indent="-22860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228600" marR="0" indent="-228600" algn="l" defTabSz="914400" rtl="0" eaLnBrk="1" fontAlgn="base" latinLnBrk="0" hangingPunct="1">
              <a:lnSpc>
                <a:spcPct val="100000"/>
              </a:lnSpc>
              <a:spcBef>
                <a:spcPct val="30000"/>
              </a:spcBef>
              <a:spcAft>
                <a:spcPct val="0"/>
              </a:spcAft>
              <a:buClrTx/>
              <a:buSzTx/>
              <a:buFontTx/>
              <a:buNone/>
              <a:tabLst/>
              <a:defRPr/>
            </a:pPr>
            <a:r>
              <a:rPr lang="en-US" baseline="0" dirty="0" smtClean="0"/>
              <a:t>Discussion points:</a:t>
            </a:r>
          </a:p>
          <a:p>
            <a:pPr marL="704850" lvl="1" indent="-247650"/>
            <a:r>
              <a:rPr lang="en-US" dirty="0" smtClean="0"/>
              <a:t>If </a:t>
            </a:r>
            <a:r>
              <a:rPr lang="en-US" dirty="0"/>
              <a:t>a firm is unable to link the activities shown in Figure 5.4, it probably lacks the resources, capabilities, and core competencies </a:t>
            </a:r>
            <a:r>
              <a:rPr lang="en-US" dirty="0" smtClean="0"/>
              <a:t>needed </a:t>
            </a:r>
            <a:r>
              <a:rPr lang="en-US" dirty="0"/>
              <a:t>to successfully use the differentiation strategy</a:t>
            </a:r>
            <a:r>
              <a:rPr lang="en-US" dirty="0" smtClean="0"/>
              <a:t>.</a:t>
            </a:r>
          </a:p>
          <a:p>
            <a:pPr marL="704850" lvl="1" indent="-247650"/>
            <a:r>
              <a:rPr lang="en-US" dirty="0" smtClean="0"/>
              <a:t>Each of the five forces of competition (model detailed</a:t>
            </a:r>
            <a:r>
              <a:rPr lang="en-US" baseline="0" dirty="0" smtClean="0"/>
              <a:t> in Chapter 3) </a:t>
            </a:r>
            <a:r>
              <a:rPr lang="en-US" dirty="0" smtClean="0"/>
              <a:t>can be used to </a:t>
            </a:r>
            <a:r>
              <a:rPr lang="en-US" baseline="0" dirty="0" smtClean="0"/>
              <a:t>position firms for </a:t>
            </a:r>
            <a:r>
              <a:rPr lang="en-US" dirty="0" smtClean="0"/>
              <a:t>successful</a:t>
            </a:r>
            <a:r>
              <a:rPr lang="en-US" baseline="0" dirty="0" smtClean="0"/>
              <a:t> implementation of a differentiation </a:t>
            </a:r>
            <a:r>
              <a:rPr lang="en-US" dirty="0" smtClean="0"/>
              <a:t>strategy. </a:t>
            </a:r>
          </a:p>
        </p:txBody>
      </p:sp>
    </p:spTree>
    <p:extLst>
      <p:ext uri="{BB962C8B-B14F-4D97-AF65-F5344CB8AC3E}">
        <p14:creationId xmlns:p14="http://schemas.microsoft.com/office/powerpoint/2010/main" val="1838901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5FE6EA-185A-4CA0-809D-26471E9DFD40}" type="slidenum">
              <a:rPr lang="en-US"/>
              <a:pPr/>
              <a:t>26</a:t>
            </a:fld>
            <a:endParaRPr lang="en-US"/>
          </a:p>
        </p:txBody>
      </p:sp>
      <p:sp>
        <p:nvSpPr>
          <p:cNvPr id="582658" name="Rectangle 2"/>
          <p:cNvSpPr>
            <a:spLocks noGrp="1" noRot="1" noChangeAspect="1" noChangeArrowheads="1" noTextEdit="1"/>
          </p:cNvSpPr>
          <p:nvPr>
            <p:ph type="sldImg"/>
          </p:nvPr>
        </p:nvSpPr>
        <p:spPr>
          <a:ln/>
        </p:spPr>
      </p:sp>
      <p:sp>
        <p:nvSpPr>
          <p:cNvPr id="582659" name="Rectangle 3"/>
          <p:cNvSpPr>
            <a:spLocks noGrp="1" noChangeArrowheads="1"/>
          </p:cNvSpPr>
          <p:nvPr>
            <p:ph type="body" idx="1"/>
          </p:nvPr>
        </p:nvSpPr>
        <p:spPr/>
        <p:txBody>
          <a:bodyPr/>
          <a:lstStyle/>
          <a:p>
            <a:pPr marL="228600" indent="-228600" algn="just"/>
            <a:r>
              <a:rPr lang="en-US" sz="1000" b="1" dirty="0" smtClean="0"/>
              <a:t>Differentiation Strategy and the Five Forces of Competition – </a:t>
            </a:r>
            <a:r>
              <a:rPr lang="en-US" sz="1000" dirty="0" smtClean="0"/>
              <a:t>Firms using the differentiation strategy can successfully position themselves in terms of the five forces of competition (see Chapter 3) to create value.</a:t>
            </a:r>
          </a:p>
          <a:p>
            <a:pPr marL="228600" indent="-228600" algn="just"/>
            <a:endParaRPr lang="en-US" sz="1000" b="1" dirty="0" smtClean="0"/>
          </a:p>
          <a:p>
            <a:pPr marL="228600" indent="-228600"/>
            <a:r>
              <a:rPr lang="en-US" sz="1000" dirty="0" smtClean="0"/>
              <a:t>Discussion</a:t>
            </a:r>
            <a:r>
              <a:rPr lang="en-US" sz="1000" baseline="0" dirty="0" smtClean="0"/>
              <a:t> points:</a:t>
            </a:r>
          </a:p>
          <a:p>
            <a:pPr marL="685800" lvl="1" indent="-228600"/>
            <a:r>
              <a:rPr lang="en-US" sz="1000" i="1" baseline="0" dirty="0" smtClean="0"/>
              <a:t>Rivalry with Existing Competitors </a:t>
            </a:r>
            <a:r>
              <a:rPr lang="en-US" sz="1000" baseline="0" dirty="0" smtClean="0"/>
              <a:t>– Customers tend to be loyal purchasers of products that are differentiated in meaningful ways to them.  Customer loyalty desensitizes them to price and insulates the firm from competitive rivalry.</a:t>
            </a:r>
          </a:p>
          <a:p>
            <a:pPr marL="685800" lvl="1" indent="-228600"/>
            <a:r>
              <a:rPr lang="en-US" sz="1000" baseline="0" dirty="0" smtClean="0"/>
              <a:t>	Examples:  Luxury items, McKinsey &amp; Co., and Bose</a:t>
            </a:r>
          </a:p>
          <a:p>
            <a:pPr marL="685800" lvl="1" indent="-228600"/>
            <a:r>
              <a:rPr lang="en-US" sz="1000" i="1" baseline="0" dirty="0" smtClean="0"/>
              <a:t>Bargaining Power of Buyers (Customers) </a:t>
            </a:r>
            <a:r>
              <a:rPr lang="en-US" sz="1000" baseline="0" dirty="0" smtClean="0"/>
              <a:t>– Customers are willing to accept a price increase when a product still satisfies their perceived unique needs better than a competitor’s offering can.	Examples:  Callaway golf clubs, Heinz ketchup, and Kleenex tissues</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sz="1000" i="1" baseline="0" dirty="0" smtClean="0"/>
              <a:t>Bargaining Power of Suppliers </a:t>
            </a:r>
            <a:r>
              <a:rPr lang="en-US" sz="1000" baseline="0" dirty="0" smtClean="0"/>
              <a:t>– Firms with differentiation strategies need suppliers to provide high-quality components, which can drive up costs.  However, because of the h</a:t>
            </a:r>
            <a:r>
              <a:rPr lang="en-US" sz="1000" dirty="0" smtClean="0"/>
              <a:t>igh margins that can be charged for differentiated products, the firm</a:t>
            </a:r>
            <a:r>
              <a:rPr lang="en-US" sz="1000" baseline="0" dirty="0" smtClean="0"/>
              <a:t> is </a:t>
            </a:r>
            <a:r>
              <a:rPr lang="en-US" sz="1000" dirty="0" smtClean="0"/>
              <a:t>insulated from excessive supplier</a:t>
            </a:r>
            <a:r>
              <a:rPr lang="en-US" sz="1000" baseline="0" dirty="0" smtClean="0"/>
              <a:t> </a:t>
            </a:r>
            <a:r>
              <a:rPr lang="en-US" sz="1000" dirty="0" smtClean="0"/>
              <a:t>influence.  Higher supplier costs can be either absorbed into the margin or passed along to willing customers.</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sz="1000" i="1" dirty="0" smtClean="0"/>
              <a:t>Potential Entrants </a:t>
            </a:r>
            <a:r>
              <a:rPr lang="en-US" sz="1000" dirty="0" smtClean="0"/>
              <a:t>– Only patient new competitors who are willing to make significant investments to pursue customers' loyalty </a:t>
            </a:r>
            <a:r>
              <a:rPr lang="en-US" sz="1000" baseline="0" dirty="0" smtClean="0"/>
              <a:t>will enter the market.</a:t>
            </a:r>
          </a:p>
          <a:p>
            <a:pPr marL="685800" lvl="1" indent="-228600"/>
            <a:r>
              <a:rPr lang="en-US" sz="1000" i="1" baseline="0" dirty="0" smtClean="0"/>
              <a:t>Product Substitutes </a:t>
            </a:r>
            <a:r>
              <a:rPr lang="en-US" sz="1000" baseline="0" dirty="0" smtClean="0"/>
              <a:t>– Brand loyalty minimizes switching to products offering additional features, lower prices, or attractive functionality.</a:t>
            </a:r>
          </a:p>
        </p:txBody>
      </p:sp>
    </p:spTree>
    <p:extLst>
      <p:ext uri="{BB962C8B-B14F-4D97-AF65-F5344CB8AC3E}">
        <p14:creationId xmlns:p14="http://schemas.microsoft.com/office/powerpoint/2010/main" val="3407097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B97FDE-8C6B-426E-B57D-CEBA0BAB5A70}" type="slidenum">
              <a:rPr lang="en-US"/>
              <a:pPr/>
              <a:t>27</a:t>
            </a:fld>
            <a:endParaRPr lang="en-US"/>
          </a:p>
        </p:txBody>
      </p:sp>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pPr marL="228600" marR="0" lvl="1" indent="-228600" algn="l" defTabSz="914400" rtl="0" eaLnBrk="1" fontAlgn="base" latinLnBrk="0" hangingPunct="1">
              <a:lnSpc>
                <a:spcPct val="90000"/>
              </a:lnSpc>
              <a:spcBef>
                <a:spcPct val="30000"/>
              </a:spcBef>
              <a:spcAft>
                <a:spcPct val="0"/>
              </a:spcAft>
              <a:buClrTx/>
              <a:buSzTx/>
              <a:buFontTx/>
              <a:buNone/>
              <a:tabLst/>
              <a:defRPr/>
            </a:pPr>
            <a:r>
              <a:rPr lang="en-US" sz="3600" b="1" dirty="0" smtClean="0"/>
              <a:t>Figure 5.5:  </a:t>
            </a:r>
            <a:r>
              <a:rPr lang="en-US" sz="1200" b="1" kern="1200" dirty="0" smtClean="0">
                <a:solidFill>
                  <a:schemeClr val="tx1"/>
                </a:solidFill>
                <a:effectLst/>
                <a:latin typeface="Arial" charset="0"/>
                <a:ea typeface="+mn-ea"/>
                <a:cs typeface="Arial" charset="0"/>
              </a:rPr>
              <a:t>Functional Structure for Implementation of a Differentiation Strategy</a:t>
            </a:r>
            <a:r>
              <a:rPr lang="en-US" sz="1200" kern="1200" dirty="0" smtClean="0">
                <a:solidFill>
                  <a:schemeClr val="tx1"/>
                </a:solidFill>
                <a:effectLst/>
                <a:latin typeface="Arial" charset="0"/>
                <a:ea typeface="+mn-ea"/>
                <a:cs typeface="Arial" charset="0"/>
              </a:rPr>
              <a:t> </a:t>
            </a:r>
            <a:r>
              <a:rPr lang="en-US" dirty="0" smtClean="0"/>
              <a:t>– Firms using the differentiation</a:t>
            </a:r>
            <a:r>
              <a:rPr lang="en-US" baseline="0" dirty="0" smtClean="0"/>
              <a:t> </a:t>
            </a:r>
            <a:r>
              <a:rPr lang="en-US" dirty="0" smtClean="0"/>
              <a:t>strategy make products that customers perceive as different</a:t>
            </a:r>
            <a:r>
              <a:rPr lang="en-US" baseline="0" dirty="0" smtClean="0"/>
              <a:t> in ways that create value for them.  With this </a:t>
            </a:r>
            <a:r>
              <a:rPr lang="en-US" dirty="0" smtClean="0"/>
              <a:t>strategy, firms</a:t>
            </a:r>
            <a:r>
              <a:rPr lang="en-US" baseline="0" dirty="0" smtClean="0"/>
              <a:t> </a:t>
            </a:r>
            <a:r>
              <a:rPr lang="en-US" dirty="0" smtClean="0"/>
              <a:t>want to</a:t>
            </a:r>
            <a:r>
              <a:rPr lang="en-US" baseline="0" dirty="0" smtClean="0"/>
              <a:t> sell </a:t>
            </a:r>
            <a:r>
              <a:rPr lang="en-US" baseline="0" dirty="0" err="1" smtClean="0"/>
              <a:t>nonstandardized</a:t>
            </a:r>
            <a:r>
              <a:rPr lang="en-US" baseline="0" dirty="0" smtClean="0"/>
              <a:t> products to customers with unique needs.</a:t>
            </a:r>
          </a:p>
          <a:p>
            <a:pPr marL="228600" marR="0" lvl="1" indent="-228600" algn="l" defTabSz="914400" rtl="0" eaLnBrk="1" fontAlgn="base" latinLnBrk="0" hangingPunct="1">
              <a:lnSpc>
                <a:spcPct val="90000"/>
              </a:lnSpc>
              <a:spcBef>
                <a:spcPct val="30000"/>
              </a:spcBef>
              <a:spcAft>
                <a:spcPct val="0"/>
              </a:spcAft>
              <a:buClrTx/>
              <a:buSzTx/>
              <a:buFontTx/>
              <a:buNone/>
              <a:tabLst/>
              <a:defRPr/>
            </a:pPr>
            <a:endParaRPr lang="en-US" baseline="0" dirty="0" smtClean="0"/>
          </a:p>
          <a:p>
            <a:pPr marL="228600" marR="0" lvl="1" indent="-228600" algn="l" defTabSz="914400" rtl="0" eaLnBrk="1" fontAlgn="base" latinLnBrk="0" hangingPunct="1">
              <a:lnSpc>
                <a:spcPct val="90000"/>
              </a:lnSpc>
              <a:spcBef>
                <a:spcPct val="30000"/>
              </a:spcBef>
              <a:spcAft>
                <a:spcPct val="0"/>
              </a:spcAft>
              <a:buClrTx/>
              <a:buSzTx/>
              <a:buFontTx/>
              <a:buNone/>
              <a:tabLst/>
              <a:defRPr/>
            </a:pPr>
            <a:r>
              <a:rPr lang="en-US" baseline="0" dirty="0" smtClean="0"/>
              <a:t>What features characterize the </a:t>
            </a:r>
            <a:r>
              <a:rPr lang="en-US" dirty="0" smtClean="0"/>
              <a:t>differentiation </a:t>
            </a:r>
            <a:r>
              <a:rPr lang="en-US" baseline="0" dirty="0" smtClean="0"/>
              <a:t>form of the functional structure?</a:t>
            </a:r>
            <a:endParaRPr lang="en-US" dirty="0" smtClean="0"/>
          </a:p>
          <a:p>
            <a:pPr marL="685800" lvl="1" indent="-228600">
              <a:lnSpc>
                <a:spcPct val="90000"/>
              </a:lnSpc>
            </a:pPr>
            <a:r>
              <a:rPr lang="en-US" dirty="0" smtClean="0"/>
              <a:t>Relatively </a:t>
            </a:r>
            <a:r>
              <a:rPr lang="en-US" dirty="0"/>
              <a:t>complex and flexible reporting </a:t>
            </a:r>
            <a:r>
              <a:rPr lang="en-US" dirty="0" smtClean="0"/>
              <a:t>relationships</a:t>
            </a:r>
            <a:endParaRPr lang="en-US" dirty="0"/>
          </a:p>
          <a:p>
            <a:pPr marL="685800" lvl="1" indent="-228600">
              <a:lnSpc>
                <a:spcPct val="90000"/>
              </a:lnSpc>
            </a:pPr>
            <a:r>
              <a:rPr lang="en-US" dirty="0"/>
              <a:t>Frequent use of cross-functional product development </a:t>
            </a:r>
            <a:r>
              <a:rPr lang="en-US" dirty="0" smtClean="0"/>
              <a:t>teams</a:t>
            </a:r>
            <a:endParaRPr lang="en-US" dirty="0"/>
          </a:p>
          <a:p>
            <a:pPr marL="685800" lvl="1" indent="-228600">
              <a:lnSpc>
                <a:spcPct val="90000"/>
              </a:lnSpc>
            </a:pPr>
            <a:r>
              <a:rPr lang="en-US" dirty="0"/>
              <a:t>Strong focus on marketing and product </a:t>
            </a:r>
            <a:r>
              <a:rPr lang="en-US" dirty="0" smtClean="0"/>
              <a:t>R&amp;D</a:t>
            </a:r>
          </a:p>
          <a:p>
            <a:pPr marL="685800" lvl="1" indent="-228600">
              <a:lnSpc>
                <a:spcPct val="90000"/>
              </a:lnSpc>
            </a:pPr>
            <a:r>
              <a:rPr lang="en-US" dirty="0" smtClean="0"/>
              <a:t>Limited focus</a:t>
            </a:r>
            <a:r>
              <a:rPr lang="en-US" baseline="0" dirty="0" smtClean="0"/>
              <a:t> on manufacturing and process R&amp;D</a:t>
            </a:r>
            <a:endParaRPr lang="en-US" dirty="0"/>
          </a:p>
          <a:p>
            <a:pPr marL="685800" lvl="1" indent="-228600">
              <a:lnSpc>
                <a:spcPct val="90000"/>
              </a:lnSpc>
            </a:pPr>
            <a:r>
              <a:rPr lang="en-US" dirty="0" smtClean="0"/>
              <a:t>Development-oriented </a:t>
            </a:r>
            <a:r>
              <a:rPr lang="en-US" dirty="0"/>
              <a:t>culture </a:t>
            </a:r>
            <a:r>
              <a:rPr lang="en-US" dirty="0" smtClean="0"/>
              <a:t>in which employees seek ways to further differentiate current or new products</a:t>
            </a:r>
            <a:r>
              <a:rPr lang="en-US" baseline="0" dirty="0" smtClean="0"/>
              <a:t>.</a:t>
            </a:r>
          </a:p>
          <a:p>
            <a:pPr marL="685800" lvl="1" indent="-228600">
              <a:lnSpc>
                <a:spcPct val="90000"/>
              </a:lnSpc>
            </a:pPr>
            <a:r>
              <a:rPr lang="en-US" baseline="0" dirty="0" smtClean="0"/>
              <a:t>Continuous innovation through employees able to interpret and take action based on sometimes ambiguous, incomplete, and uncertain information</a:t>
            </a:r>
          </a:p>
          <a:p>
            <a:pPr marL="685800" lvl="1" indent="-228600">
              <a:lnSpc>
                <a:spcPct val="90000"/>
              </a:lnSpc>
            </a:pPr>
            <a:r>
              <a:rPr lang="en-US" baseline="0" dirty="0" smtClean="0"/>
              <a:t>Information gathered from outside of the firm to incorporate conditions in the external environment.</a:t>
            </a:r>
            <a:endParaRPr lang="en-US" dirty="0" smtClean="0"/>
          </a:p>
          <a:p>
            <a:pPr marL="685800" lvl="1" indent="-228600">
              <a:lnSpc>
                <a:spcPct val="90000"/>
              </a:lnSpc>
            </a:pPr>
            <a:r>
              <a:rPr lang="en-US" dirty="0" smtClean="0"/>
              <a:t>Decision-making responsibility </a:t>
            </a:r>
            <a:r>
              <a:rPr lang="en-US" i="1" dirty="0" smtClean="0"/>
              <a:t>de-centralized</a:t>
            </a:r>
            <a:r>
              <a:rPr lang="en-US" dirty="0" smtClean="0"/>
              <a:t> </a:t>
            </a:r>
            <a:r>
              <a:rPr lang="en-US" dirty="0"/>
              <a:t>to ensure rapid response to cues from the external </a:t>
            </a:r>
            <a:r>
              <a:rPr lang="en-US" dirty="0" smtClean="0"/>
              <a:t>environment</a:t>
            </a:r>
            <a:endParaRPr lang="en-US" dirty="0"/>
          </a:p>
          <a:p>
            <a:pPr marL="685800" lvl="1" indent="-228600">
              <a:lnSpc>
                <a:spcPct val="90000"/>
              </a:lnSpc>
            </a:pPr>
            <a:r>
              <a:rPr lang="en-US" i="1" dirty="0" smtClean="0"/>
              <a:t>Less specialized </a:t>
            </a:r>
            <a:r>
              <a:rPr lang="en-US" i="0" dirty="0" smtClean="0"/>
              <a:t>jobs</a:t>
            </a:r>
            <a:r>
              <a:rPr lang="en-US" dirty="0" smtClean="0"/>
              <a:t> </a:t>
            </a:r>
            <a:r>
              <a:rPr lang="en-US" dirty="0"/>
              <a:t>include a large number of </a:t>
            </a:r>
            <a:r>
              <a:rPr lang="en-US" dirty="0" smtClean="0"/>
              <a:t>tasks </a:t>
            </a:r>
            <a:r>
              <a:rPr lang="en-US" dirty="0"/>
              <a:t>to support creativity and the continuous pursuit of </a:t>
            </a:r>
            <a:r>
              <a:rPr lang="en-US" dirty="0" smtClean="0"/>
              <a:t>new sources of differentiation</a:t>
            </a:r>
            <a:endParaRPr lang="en-US" dirty="0"/>
          </a:p>
          <a:p>
            <a:pPr marL="685800" lvl="1" indent="-228600">
              <a:lnSpc>
                <a:spcPct val="90000"/>
              </a:lnSpc>
            </a:pPr>
            <a:r>
              <a:rPr lang="en-US" i="1" dirty="0" smtClean="0"/>
              <a:t>Few formal</a:t>
            </a:r>
            <a:r>
              <a:rPr lang="en-US" i="1" baseline="0" dirty="0" smtClean="0"/>
              <a:t> </a:t>
            </a:r>
            <a:r>
              <a:rPr lang="en-US" dirty="0" smtClean="0"/>
              <a:t>rules </a:t>
            </a:r>
            <a:r>
              <a:rPr lang="en-US" dirty="0"/>
              <a:t>and </a:t>
            </a:r>
            <a:r>
              <a:rPr lang="en-US" dirty="0" smtClean="0"/>
              <a:t>procedures</a:t>
            </a:r>
            <a:endParaRPr lang="en-US" dirty="0"/>
          </a:p>
          <a:p>
            <a:pPr marL="685800" marR="0" lvl="1" indent="-228600" algn="l" defTabSz="914400" rtl="0" eaLnBrk="1" fontAlgn="base" latinLnBrk="0" hangingPunct="1">
              <a:lnSpc>
                <a:spcPct val="90000"/>
              </a:lnSpc>
              <a:spcBef>
                <a:spcPct val="30000"/>
              </a:spcBef>
              <a:spcAft>
                <a:spcPct val="0"/>
              </a:spcAft>
              <a:buClrTx/>
              <a:buSzTx/>
              <a:buFontTx/>
              <a:buNone/>
              <a:tabLst/>
              <a:defRPr/>
            </a:pPr>
            <a:r>
              <a:rPr lang="en-US" baseline="0" dirty="0" smtClean="0"/>
              <a:t>Frequent </a:t>
            </a:r>
            <a:r>
              <a:rPr lang="en-US" dirty="0" smtClean="0"/>
              <a:t>exchange of information throughout the organization</a:t>
            </a:r>
            <a:r>
              <a:rPr lang="en-US" baseline="0" dirty="0" smtClean="0"/>
              <a:t> to create v</a:t>
            </a:r>
            <a:r>
              <a:rPr lang="en-US" dirty="0" smtClean="0"/>
              <a:t>alue for customers</a:t>
            </a:r>
          </a:p>
          <a:p>
            <a:pPr marL="1143000" lvl="2" indent="-228600">
              <a:lnSpc>
                <a:spcPct val="90000"/>
              </a:lnSpc>
            </a:pPr>
            <a:endParaRPr lang="en-US" dirty="0" smtClean="0"/>
          </a:p>
        </p:txBody>
      </p:sp>
    </p:spTree>
    <p:extLst>
      <p:ext uri="{BB962C8B-B14F-4D97-AF65-F5344CB8AC3E}">
        <p14:creationId xmlns:p14="http://schemas.microsoft.com/office/powerpoint/2010/main" val="3084477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18BCD5-2232-4DFC-B733-885FE03183EC}" type="slidenum">
              <a:rPr lang="en-US"/>
              <a:pPr/>
              <a:t>28</a:t>
            </a:fld>
            <a:endParaRPr lang="en-US"/>
          </a:p>
        </p:txBody>
      </p:sp>
      <p:sp>
        <p:nvSpPr>
          <p:cNvPr id="606210" name="Rectangle 2"/>
          <p:cNvSpPr>
            <a:spLocks noGrp="1" noRot="1" noChangeAspect="1" noChangeArrowheads="1" noTextEdit="1"/>
          </p:cNvSpPr>
          <p:nvPr>
            <p:ph type="sldImg"/>
          </p:nvPr>
        </p:nvSpPr>
        <p:spPr>
          <a:ln/>
        </p:spPr>
      </p:sp>
      <p:sp>
        <p:nvSpPr>
          <p:cNvPr id="606211" name="Rectangle 3"/>
          <p:cNvSpPr>
            <a:spLocks noGrp="1" noChangeArrowheads="1"/>
          </p:cNvSpPr>
          <p:nvPr>
            <p:ph type="body" idx="1"/>
          </p:nvPr>
        </p:nvSpPr>
        <p:spPr/>
        <p:txBody>
          <a:bodyPr/>
          <a:lstStyle/>
          <a:p>
            <a:pPr marL="228600" indent="-228600">
              <a:lnSpc>
                <a:spcPct val="90000"/>
              </a:lnSpc>
            </a:pPr>
            <a:endParaRPr lang="en-US" dirty="0"/>
          </a:p>
        </p:txBody>
      </p:sp>
    </p:spTree>
    <p:extLst>
      <p:ext uri="{BB962C8B-B14F-4D97-AF65-F5344CB8AC3E}">
        <p14:creationId xmlns:p14="http://schemas.microsoft.com/office/powerpoint/2010/main" val="1911619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532799-001C-4E9C-AEE4-830C44618AD9}" type="slidenum">
              <a:rPr lang="en-US"/>
              <a:pPr/>
              <a:t>29</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pPr marL="228600" indent="-228600">
              <a:lnSpc>
                <a:spcPct val="80000"/>
              </a:lnSpc>
            </a:pPr>
            <a:r>
              <a:rPr lang="en-US" sz="800" b="1" dirty="0"/>
              <a:t>Competitive Risks of the Differentiation Strategy</a:t>
            </a:r>
            <a:r>
              <a:rPr lang="en-US" sz="800" dirty="0"/>
              <a:t> </a:t>
            </a:r>
            <a:r>
              <a:rPr lang="en-US" sz="800" b="1" dirty="0" smtClean="0"/>
              <a:t>– </a:t>
            </a:r>
            <a:r>
              <a:rPr lang="en-US" sz="800" dirty="0" smtClean="0"/>
              <a:t>Some </a:t>
            </a:r>
            <a:r>
              <a:rPr lang="en-US" sz="800" dirty="0"/>
              <a:t>risks exist for firms that select a differentiation strategy. </a:t>
            </a:r>
          </a:p>
          <a:p>
            <a:pPr marL="228600" indent="-228600">
              <a:lnSpc>
                <a:spcPct val="80000"/>
              </a:lnSpc>
            </a:pPr>
            <a:endParaRPr lang="en-US" sz="800" dirty="0"/>
          </a:p>
          <a:p>
            <a:pPr marL="228600" indent="-228600"/>
            <a:r>
              <a:rPr lang="en-US" sz="800" dirty="0" smtClean="0"/>
              <a:t>Discussion points:</a:t>
            </a:r>
          </a:p>
          <a:p>
            <a:pPr marL="685800" lvl="1" indent="-228600">
              <a:lnSpc>
                <a:spcPct val="80000"/>
              </a:lnSpc>
            </a:pPr>
            <a:r>
              <a:rPr lang="en-US" sz="800" dirty="0" smtClean="0"/>
              <a:t>Customers</a:t>
            </a:r>
            <a:r>
              <a:rPr lang="en-US" sz="800" baseline="0" dirty="0" smtClean="0"/>
              <a:t> might decide that the p</a:t>
            </a:r>
            <a:r>
              <a:rPr lang="en-US" sz="800" dirty="0" smtClean="0"/>
              <a:t>rice </a:t>
            </a:r>
            <a:r>
              <a:rPr lang="en-US" sz="800" dirty="0"/>
              <a:t>differential </a:t>
            </a:r>
            <a:r>
              <a:rPr lang="en-US" sz="800" dirty="0" smtClean="0"/>
              <a:t>between differentiator and cost leader products is too great.  </a:t>
            </a:r>
          </a:p>
          <a:p>
            <a:pPr marL="685800" lvl="1" indent="-228600">
              <a:lnSpc>
                <a:spcPct val="80000"/>
              </a:lnSpc>
            </a:pPr>
            <a:r>
              <a:rPr lang="en-US" sz="800" dirty="0" smtClean="0"/>
              <a:t>Firm may be offering</a:t>
            </a:r>
            <a:r>
              <a:rPr lang="en-US" sz="800" baseline="0" dirty="0" smtClean="0"/>
              <a:t> differentiated features that exceed target customer needs, which makes them vulnerable to competitor offerings.</a:t>
            </a:r>
            <a:endParaRPr lang="en-US" sz="800" dirty="0"/>
          </a:p>
          <a:p>
            <a:pPr marL="685800" lvl="1" indent="-228600">
              <a:lnSpc>
                <a:spcPct val="80000"/>
              </a:lnSpc>
            </a:pPr>
            <a:r>
              <a:rPr lang="en-US" sz="800" dirty="0" smtClean="0"/>
              <a:t>The firm's </a:t>
            </a:r>
            <a:r>
              <a:rPr lang="en-US" sz="800" dirty="0"/>
              <a:t>means of differentiation may cease to provide value for which customers are willing to </a:t>
            </a:r>
            <a:r>
              <a:rPr lang="en-US" sz="800" dirty="0" smtClean="0"/>
              <a:t>pay when rivals </a:t>
            </a:r>
            <a:r>
              <a:rPr lang="en-US" sz="800" dirty="0"/>
              <a:t>have successfully imitated the firm's strategy</a:t>
            </a:r>
            <a:r>
              <a:rPr lang="en-US" sz="800" dirty="0" smtClean="0"/>
              <a:t>.	Example:</a:t>
            </a:r>
            <a:r>
              <a:rPr lang="en-US" sz="800" baseline="0" dirty="0" smtClean="0"/>
              <a:t>  Li </a:t>
            </a:r>
            <a:r>
              <a:rPr lang="en-US" sz="800" baseline="0" dirty="0" err="1" smtClean="0"/>
              <a:t>Ning</a:t>
            </a:r>
            <a:r>
              <a:rPr lang="en-US" sz="800" baseline="0" dirty="0" smtClean="0"/>
              <a:t> Company</a:t>
            </a:r>
            <a:endParaRPr lang="en-US" sz="800" dirty="0"/>
          </a:p>
          <a:p>
            <a:pPr marL="685800" lvl="1" indent="-228600">
              <a:lnSpc>
                <a:spcPct val="80000"/>
              </a:lnSpc>
            </a:pPr>
            <a:r>
              <a:rPr lang="en-US" sz="800" dirty="0" smtClean="0"/>
              <a:t>Experience</a:t>
            </a:r>
            <a:r>
              <a:rPr lang="en-US" sz="800" baseline="0" dirty="0" smtClean="0"/>
              <a:t> can n</a:t>
            </a:r>
            <a:r>
              <a:rPr lang="en-US" sz="800" dirty="0" smtClean="0"/>
              <a:t>arrow </a:t>
            </a:r>
            <a:r>
              <a:rPr lang="en-US" sz="800" dirty="0"/>
              <a:t>perceptions of the value of </a:t>
            </a:r>
            <a:r>
              <a:rPr lang="en-US" sz="800" dirty="0" smtClean="0"/>
              <a:t>features.	Example:  IBM</a:t>
            </a:r>
            <a:endParaRPr lang="en-US" sz="800" dirty="0"/>
          </a:p>
          <a:p>
            <a:pPr marL="685800" lvl="1" indent="-228600">
              <a:lnSpc>
                <a:spcPct val="80000"/>
              </a:lnSpc>
            </a:pPr>
            <a:r>
              <a:rPr lang="en-US" sz="800" dirty="0"/>
              <a:t>Counterfeit goods might appear in the marketplace. </a:t>
            </a:r>
            <a:r>
              <a:rPr lang="en-US" sz="800" dirty="0" smtClean="0"/>
              <a:t>	Example:  Callaway golf</a:t>
            </a:r>
            <a:r>
              <a:rPr lang="en-US" sz="800" baseline="0" dirty="0" smtClean="0"/>
              <a:t> clubs</a:t>
            </a:r>
            <a:endParaRPr lang="en-US" sz="800" dirty="0"/>
          </a:p>
        </p:txBody>
      </p:sp>
    </p:spTree>
    <p:extLst>
      <p:ext uri="{BB962C8B-B14F-4D97-AF65-F5344CB8AC3E}">
        <p14:creationId xmlns:p14="http://schemas.microsoft.com/office/powerpoint/2010/main" val="4117370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CE7739-F107-4F7F-B830-46CEBF567EB9}" type="slidenum">
              <a:rPr lang="en-US"/>
              <a:pPr/>
              <a:t>3</a:t>
            </a:fld>
            <a:endParaRPr lang="en-US"/>
          </a:p>
        </p:txBody>
      </p:sp>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pPr marL="228600" indent="-228600"/>
            <a:r>
              <a:rPr lang="en-US" b="1" dirty="0"/>
              <a:t>Business-Level Strategy </a:t>
            </a:r>
            <a:r>
              <a:rPr lang="en-US" b="1" dirty="0" smtClean="0"/>
              <a:t>– </a:t>
            </a:r>
            <a:r>
              <a:rPr lang="en-US" dirty="0" smtClean="0"/>
              <a:t>Five </a:t>
            </a:r>
            <a:r>
              <a:rPr lang="en-US" dirty="0"/>
              <a:t>basic approaches combine the scope of an organization's activities in the market (broad or narrow) with the primary source of its competitive advantage (low cost or uniqueness).  </a:t>
            </a:r>
            <a:endParaRPr lang="en-US" dirty="0" smtClean="0"/>
          </a:p>
          <a:p>
            <a:pPr marL="228600" indent="-228600"/>
            <a:endParaRPr lang="en-US" dirty="0" smtClean="0"/>
          </a:p>
          <a:p>
            <a:pPr marL="228600" indent="-228600"/>
            <a:r>
              <a:rPr lang="en-US" dirty="0" smtClean="0"/>
              <a:t>In this chapter, the analysis of each of the five basic business-level strategies</a:t>
            </a:r>
            <a:r>
              <a:rPr lang="en-US" baseline="0" dirty="0" smtClean="0"/>
              <a:t> describes how the effective use of each strategy allows the firm to favorably position itself relative to the five competitive forces in the industry.</a:t>
            </a:r>
            <a:endParaRPr lang="en-US" dirty="0" smtClean="0"/>
          </a:p>
          <a:p>
            <a:pPr marL="228600" indent="-228600"/>
            <a:endParaRPr lang="en-US" dirty="0" smtClean="0"/>
          </a:p>
          <a:p>
            <a:pPr marL="228600" indent="-228600"/>
            <a:endParaRPr lang="en-US" dirty="0" smtClean="0"/>
          </a:p>
          <a:p>
            <a:endParaRPr lang="en-US" dirty="0" smtClean="0"/>
          </a:p>
          <a:p>
            <a:endParaRPr lang="en-US" dirty="0"/>
          </a:p>
        </p:txBody>
      </p:sp>
    </p:spTree>
    <p:extLst>
      <p:ext uri="{BB962C8B-B14F-4D97-AF65-F5344CB8AC3E}">
        <p14:creationId xmlns:p14="http://schemas.microsoft.com/office/powerpoint/2010/main" val="823211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0B7FEA-F270-4D27-A2CB-C12BC3F808F3}" type="slidenum">
              <a:rPr lang="en-US"/>
              <a:pPr/>
              <a:t>30</a:t>
            </a:fld>
            <a:endParaRPr lang="en-US"/>
          </a:p>
        </p:txBody>
      </p:sp>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p:txBody>
          <a:bodyPr/>
          <a:lstStyle/>
          <a:p>
            <a:pPr marL="228600" indent="-228600"/>
            <a:r>
              <a:rPr lang="en-US" b="1" dirty="0"/>
              <a:t>Focus Strategies </a:t>
            </a:r>
            <a:r>
              <a:rPr lang="en-US" b="1" dirty="0" smtClean="0"/>
              <a:t>– </a:t>
            </a:r>
            <a:r>
              <a:rPr lang="en-US" dirty="0" smtClean="0"/>
              <a:t>A </a:t>
            </a:r>
            <a:r>
              <a:rPr lang="en-US" dirty="0"/>
              <a:t>focus strategy seeks to serve a </a:t>
            </a:r>
            <a:r>
              <a:rPr lang="en-US" dirty="0" smtClean="0"/>
              <a:t>particular industry segment or market </a:t>
            </a:r>
            <a:r>
              <a:rPr lang="en-US" dirty="0"/>
              <a:t>niche </a:t>
            </a:r>
            <a:r>
              <a:rPr lang="en-US" dirty="0" smtClean="0"/>
              <a:t>(at the exclusion</a:t>
            </a:r>
            <a:r>
              <a:rPr lang="en-US" baseline="0" dirty="0" smtClean="0"/>
              <a:t> of others) </a:t>
            </a:r>
            <a:r>
              <a:rPr lang="en-US" dirty="0" smtClean="0"/>
              <a:t>through </a:t>
            </a:r>
            <a:r>
              <a:rPr lang="en-US" dirty="0"/>
              <a:t>the core competencies of an organization. </a:t>
            </a:r>
            <a:endParaRPr lang="en-US" dirty="0" smtClean="0"/>
          </a:p>
          <a:p>
            <a:pPr marL="228600" indent="-228600"/>
            <a:endParaRPr lang="en-US" dirty="0" smtClean="0"/>
          </a:p>
          <a:p>
            <a:pPr marL="228600" indent="-228600"/>
            <a:endParaRPr lang="en-US" dirty="0"/>
          </a:p>
        </p:txBody>
      </p:sp>
    </p:spTree>
    <p:extLst>
      <p:ext uri="{BB962C8B-B14F-4D97-AF65-F5344CB8AC3E}">
        <p14:creationId xmlns:p14="http://schemas.microsoft.com/office/powerpoint/2010/main" val="16346291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6FB236-4800-4D1D-8A3E-2C1BF94A8A95}" type="slidenum">
              <a:rPr lang="en-US"/>
              <a:pPr/>
              <a:t>31</a:t>
            </a:fld>
            <a:endParaRPr lang="en-US"/>
          </a:p>
        </p:txBody>
      </p:sp>
      <p:sp>
        <p:nvSpPr>
          <p:cNvPr id="608258" name="Rectangle 2"/>
          <p:cNvSpPr>
            <a:spLocks noGrp="1" noRot="1" noChangeAspect="1" noChangeArrowheads="1" noTextEdit="1"/>
          </p:cNvSpPr>
          <p:nvPr>
            <p:ph type="sldImg"/>
          </p:nvPr>
        </p:nvSpPr>
        <p:spPr>
          <a:ln/>
        </p:spPr>
      </p:sp>
      <p:sp>
        <p:nvSpPr>
          <p:cNvPr id="608259" name="Rectangle 3"/>
          <p:cNvSpPr>
            <a:spLocks noGrp="1" noChangeArrowheads="1"/>
          </p:cNvSpPr>
          <p:nvPr>
            <p:ph type="body" idx="1"/>
          </p:nvPr>
        </p:nvSpPr>
        <p:spPr/>
        <p:txBody>
          <a:bodyPr/>
          <a:lstStyle/>
          <a:p>
            <a:pPr marL="228600" indent="-228600"/>
            <a:r>
              <a:rPr lang="en-US" b="1" dirty="0" smtClean="0"/>
              <a:t>Specific Market Segments – </a:t>
            </a:r>
            <a:r>
              <a:rPr lang="en-US" dirty="0" smtClean="0"/>
              <a:t>examples </a:t>
            </a:r>
            <a:r>
              <a:rPr lang="en-US" dirty="0"/>
              <a:t>of specific market segments that might be targeted with a focus </a:t>
            </a:r>
            <a:r>
              <a:rPr lang="en-US" dirty="0" smtClean="0"/>
              <a:t>strategy</a:t>
            </a:r>
          </a:p>
          <a:p>
            <a:pPr marL="228600" indent="-228600"/>
            <a:endParaRPr lang="en-US" dirty="0" smtClean="0"/>
          </a:p>
          <a:p>
            <a:pPr marL="228600" indent="-228600"/>
            <a:r>
              <a:rPr lang="en-US" dirty="0" smtClean="0"/>
              <a:t>Discussion</a:t>
            </a:r>
            <a:r>
              <a:rPr lang="en-US" baseline="0" dirty="0" smtClean="0"/>
              <a:t> points:</a:t>
            </a:r>
            <a:endParaRPr lang="en-US" dirty="0"/>
          </a:p>
          <a:p>
            <a:pPr marL="685800" lvl="1" indent="-228600"/>
            <a:r>
              <a:rPr lang="en-US" dirty="0" smtClean="0"/>
              <a:t>Buyer  	Examples:</a:t>
            </a:r>
            <a:r>
              <a:rPr lang="en-US" baseline="0" dirty="0" smtClean="0"/>
              <a:t>  Y</a:t>
            </a:r>
            <a:r>
              <a:rPr lang="en-US" dirty="0" smtClean="0"/>
              <a:t>ouths </a:t>
            </a:r>
            <a:r>
              <a:rPr lang="en-US" dirty="0"/>
              <a:t>or senior </a:t>
            </a:r>
            <a:r>
              <a:rPr lang="en-US" dirty="0" smtClean="0"/>
              <a:t>citizens</a:t>
            </a:r>
            <a:endParaRPr lang="en-US" dirty="0"/>
          </a:p>
          <a:p>
            <a:pPr marL="685800" lvl="1" indent="-228600"/>
            <a:r>
              <a:rPr lang="en-US" dirty="0" smtClean="0"/>
              <a:t>Product </a:t>
            </a:r>
            <a:r>
              <a:rPr lang="en-US" dirty="0"/>
              <a:t>line </a:t>
            </a:r>
            <a:r>
              <a:rPr lang="en-US" dirty="0" smtClean="0"/>
              <a:t>	Examples:</a:t>
            </a:r>
            <a:r>
              <a:rPr lang="en-US" baseline="0" dirty="0" smtClean="0"/>
              <a:t>  Products for p</a:t>
            </a:r>
            <a:r>
              <a:rPr lang="en-US" dirty="0" smtClean="0"/>
              <a:t>rofessional </a:t>
            </a:r>
            <a:r>
              <a:rPr lang="en-US" dirty="0"/>
              <a:t>painters or "</a:t>
            </a:r>
            <a:r>
              <a:rPr lang="en-US" dirty="0" smtClean="0"/>
              <a:t>do-it-yourselfers"</a:t>
            </a:r>
          </a:p>
          <a:p>
            <a:pPr marL="685800" lvl="1" indent="-228600"/>
            <a:r>
              <a:rPr lang="en-US" dirty="0" smtClean="0"/>
              <a:t>Geographic 	Examples:  Southeastern U.S region or a local market</a:t>
            </a:r>
            <a:endParaRPr lang="en-US" dirty="0"/>
          </a:p>
        </p:txBody>
      </p:sp>
    </p:spTree>
    <p:extLst>
      <p:ext uri="{BB962C8B-B14F-4D97-AF65-F5344CB8AC3E}">
        <p14:creationId xmlns:p14="http://schemas.microsoft.com/office/powerpoint/2010/main" val="26497992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003B2-8764-4F1F-B0D6-3595F961E720}" type="slidenum">
              <a:rPr lang="en-US"/>
              <a:pPr/>
              <a:t>32</a:t>
            </a:fld>
            <a:endParaRPr lang="en-US"/>
          </a:p>
        </p:txBody>
      </p:sp>
      <p:sp>
        <p:nvSpPr>
          <p:cNvPr id="610306" name="Rectangle 2"/>
          <p:cNvSpPr>
            <a:spLocks noGrp="1" noRot="1" noChangeAspect="1" noChangeArrowheads="1" noTextEdit="1"/>
          </p:cNvSpPr>
          <p:nvPr>
            <p:ph type="sldImg"/>
          </p:nvPr>
        </p:nvSpPr>
        <p:spPr>
          <a:ln/>
        </p:spPr>
      </p:sp>
      <p:sp>
        <p:nvSpPr>
          <p:cNvPr id="610307" name="Rectangle 3"/>
          <p:cNvSpPr>
            <a:spLocks noGrp="1" noChangeArrowheads="1"/>
          </p:cNvSpPr>
          <p:nvPr>
            <p:ph type="body" idx="1"/>
          </p:nvPr>
        </p:nvSpPr>
        <p:spPr/>
        <p:txBody>
          <a:bodyPr/>
          <a:lstStyle/>
          <a:p>
            <a:pPr marL="228600" indent="-228600"/>
            <a:r>
              <a:rPr lang="en-US" b="1" dirty="0" smtClean="0"/>
              <a:t>Focus Strategy Drivers – </a:t>
            </a:r>
            <a:r>
              <a:rPr lang="en-US" dirty="0" smtClean="0"/>
              <a:t>reasons </a:t>
            </a:r>
            <a:r>
              <a:rPr lang="en-US" dirty="0"/>
              <a:t>that firms choose a focus </a:t>
            </a:r>
            <a:r>
              <a:rPr lang="en-US" dirty="0" smtClean="0"/>
              <a:t>strategy</a:t>
            </a:r>
          </a:p>
          <a:p>
            <a:pPr marL="228600" indent="-228600"/>
            <a:endParaRPr lang="en-US" dirty="0" smtClean="0"/>
          </a:p>
          <a:p>
            <a:pPr marL="228600" indent="-228600"/>
            <a:r>
              <a:rPr lang="en-US" dirty="0" smtClean="0"/>
              <a:t>The essence of the focus strategy</a:t>
            </a:r>
            <a:r>
              <a:rPr lang="en-US" baseline="0" dirty="0" smtClean="0"/>
              <a:t> is the exploitation of a narrow target market’s differences from the balance of the industry.</a:t>
            </a:r>
            <a:endParaRPr lang="en-US" dirty="0" smtClean="0"/>
          </a:p>
          <a:p>
            <a:pPr marL="228600" indent="-228600"/>
            <a:endParaRPr lang="en-US" dirty="0" smtClean="0"/>
          </a:p>
          <a:p>
            <a:pPr marL="228600" indent="-228600"/>
            <a:r>
              <a:rPr lang="en-US" dirty="0" smtClean="0"/>
              <a:t>Discussion</a:t>
            </a:r>
            <a:r>
              <a:rPr lang="en-US" baseline="0" dirty="0" smtClean="0"/>
              <a:t> points:</a:t>
            </a:r>
            <a:endParaRPr lang="en-US" dirty="0"/>
          </a:p>
          <a:p>
            <a:pPr marL="685800" lvl="1" indent="-228600"/>
            <a:r>
              <a:rPr lang="en-US" dirty="0" smtClean="0"/>
              <a:t>Niche</a:t>
            </a:r>
            <a:r>
              <a:rPr lang="en-US" baseline="0" dirty="0" smtClean="0"/>
              <a:t> providers can often serve a segment whose needs are so specialized that broad-based competitors are unable to satisfy the needs or choose not to serve that segment</a:t>
            </a:r>
            <a:r>
              <a:rPr lang="en-US" dirty="0" smtClean="0"/>
              <a:t>.</a:t>
            </a:r>
            <a:endParaRPr lang="en-US" dirty="0"/>
          </a:p>
          <a:p>
            <a:pPr marL="685800" lvl="1" indent="-228600"/>
            <a:r>
              <a:rPr lang="en-US" dirty="0" smtClean="0"/>
              <a:t>Smaller firms </a:t>
            </a:r>
            <a:r>
              <a:rPr lang="en-US" dirty="0"/>
              <a:t>may </a:t>
            </a:r>
            <a:r>
              <a:rPr lang="en-US" dirty="0" smtClean="0"/>
              <a:t>be unable to compete </a:t>
            </a:r>
            <a:r>
              <a:rPr lang="en-US" dirty="0"/>
              <a:t>in the broader market.</a:t>
            </a:r>
          </a:p>
          <a:p>
            <a:pPr marL="685800" lvl="1" indent="-228600"/>
            <a:r>
              <a:rPr lang="en-US" dirty="0"/>
              <a:t>Firms may be able to serve a narrow market segment more effectively than larger, industry-wide competitors.</a:t>
            </a:r>
          </a:p>
          <a:p>
            <a:pPr marL="685800" lvl="1" indent="-228600"/>
            <a:r>
              <a:rPr lang="en-US" dirty="0"/>
              <a:t>Focus </a:t>
            </a:r>
            <a:r>
              <a:rPr lang="en-US" dirty="0" smtClean="0"/>
              <a:t>directs </a:t>
            </a:r>
            <a:r>
              <a:rPr lang="en-US" dirty="0"/>
              <a:t>resources to </a:t>
            </a:r>
            <a:r>
              <a:rPr lang="en-US" dirty="0" smtClean="0"/>
              <a:t>value </a:t>
            </a:r>
            <a:r>
              <a:rPr lang="en-US" dirty="0"/>
              <a:t>chain activities </a:t>
            </a:r>
            <a:r>
              <a:rPr lang="en-US" dirty="0" smtClean="0"/>
              <a:t>which may become the foundation</a:t>
            </a:r>
            <a:r>
              <a:rPr lang="en-US" baseline="0" dirty="0" smtClean="0"/>
              <a:t> for </a:t>
            </a:r>
            <a:r>
              <a:rPr lang="en-US" dirty="0" smtClean="0"/>
              <a:t>a competitive </a:t>
            </a:r>
            <a:r>
              <a:rPr lang="en-US" dirty="0"/>
              <a:t>advantage.</a:t>
            </a:r>
          </a:p>
        </p:txBody>
      </p:sp>
    </p:spTree>
    <p:extLst>
      <p:ext uri="{BB962C8B-B14F-4D97-AF65-F5344CB8AC3E}">
        <p14:creationId xmlns:p14="http://schemas.microsoft.com/office/powerpoint/2010/main" val="27177046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0BA8FB-9C7F-4479-9F9C-21BCB703DBFB}" type="slidenum">
              <a:rPr lang="en-US"/>
              <a:pPr/>
              <a:t>33</a:t>
            </a:fld>
            <a:endParaRPr lang="en-US"/>
          </a:p>
        </p:txBody>
      </p:sp>
      <p:sp>
        <p:nvSpPr>
          <p:cNvPr id="612354" name="Rectangle 2"/>
          <p:cNvSpPr>
            <a:spLocks noGrp="1" noRot="1" noChangeAspect="1" noChangeArrowheads="1" noTextEdit="1"/>
          </p:cNvSpPr>
          <p:nvPr>
            <p:ph type="sldImg"/>
          </p:nvPr>
        </p:nvSpPr>
        <p:spPr>
          <a:ln/>
        </p:spPr>
      </p:sp>
      <p:sp>
        <p:nvSpPr>
          <p:cNvPr id="612355" name="Rectangle 3"/>
          <p:cNvSpPr>
            <a:spLocks noGrp="1" noChangeArrowheads="1"/>
          </p:cNvSpPr>
          <p:nvPr>
            <p:ph type="body" idx="1"/>
          </p:nvPr>
        </p:nvSpPr>
        <p:spPr/>
        <p:txBody>
          <a:bodyPr/>
          <a:lstStyle/>
          <a:p>
            <a:pPr marL="228600" indent="-228600"/>
            <a:r>
              <a:rPr lang="en-US" b="1" dirty="0" smtClean="0"/>
              <a:t>Focus Strategies – </a:t>
            </a:r>
            <a:r>
              <a:rPr lang="en-US" b="0" dirty="0" smtClean="0"/>
              <a:t>Firms</a:t>
            </a:r>
            <a:r>
              <a:rPr lang="en-US" b="0" baseline="0" dirty="0" smtClean="0"/>
              <a:t> can create value for customers in specific and unique market segments by using one of these two types of focus strategies.</a:t>
            </a:r>
            <a:r>
              <a:rPr lang="en-US" dirty="0" smtClean="0"/>
              <a:t> </a:t>
            </a:r>
          </a:p>
          <a:p>
            <a:pPr marL="228600" indent="-228600"/>
            <a:endParaRPr lang="en-US" dirty="0" smtClean="0"/>
          </a:p>
          <a:p>
            <a:pPr>
              <a:spcBef>
                <a:spcPct val="50000"/>
              </a:spcBef>
            </a:pPr>
            <a:r>
              <a:rPr lang="en-US" sz="1200" b="1" dirty="0" smtClean="0"/>
              <a:t>Focused Cost Leadership Strategy	</a:t>
            </a:r>
            <a:r>
              <a:rPr lang="en-US" sz="1200" b="0" dirty="0" smtClean="0"/>
              <a:t>Example</a:t>
            </a:r>
            <a:r>
              <a:rPr lang="en-US" sz="1200" b="0" baseline="0" dirty="0" smtClean="0"/>
              <a:t>:  Ikea</a:t>
            </a:r>
          </a:p>
          <a:p>
            <a:pPr marL="228600" marR="0" lvl="1" indent="-228600" algn="l" defTabSz="914400" rtl="0" eaLnBrk="1" fontAlgn="base" latinLnBrk="0" hangingPunct="1">
              <a:lnSpc>
                <a:spcPct val="100000"/>
              </a:lnSpc>
              <a:spcBef>
                <a:spcPct val="50000"/>
              </a:spcBef>
              <a:spcAft>
                <a:spcPct val="0"/>
              </a:spcAft>
              <a:buClrTx/>
              <a:buSzTx/>
              <a:buFontTx/>
              <a:buNone/>
              <a:tabLst/>
              <a:defRPr/>
            </a:pPr>
            <a:r>
              <a:rPr lang="en-US" sz="2800" dirty="0" smtClean="0"/>
              <a:t>Value-creating</a:t>
            </a:r>
            <a:r>
              <a:rPr lang="en-US" sz="2800" baseline="0" dirty="0" smtClean="0"/>
              <a:t> a</a:t>
            </a:r>
            <a:r>
              <a:rPr lang="en-US" sz="2800" dirty="0" smtClean="0"/>
              <a:t>ctivities </a:t>
            </a:r>
            <a:r>
              <a:rPr lang="en-US" sz="2800" b="0" dirty="0" smtClean="0"/>
              <a:t>required to</a:t>
            </a:r>
            <a:r>
              <a:rPr lang="en-US" sz="2800" b="0" baseline="0" dirty="0" smtClean="0"/>
              <a:t> achieve and sustain a competitive advantage and create value with a focus</a:t>
            </a:r>
            <a:r>
              <a:rPr lang="en-US" sz="2800" dirty="0" smtClean="0"/>
              <a:t>ed cost leadership strategy are identical to those shown for the cost leadership</a:t>
            </a:r>
            <a:r>
              <a:rPr lang="en-US" sz="2800" baseline="0" dirty="0" smtClean="0"/>
              <a:t> strategy </a:t>
            </a:r>
            <a:r>
              <a:rPr lang="en-US" sz="2800" dirty="0" smtClean="0"/>
              <a:t>in Figure 5.2 or on Slide 16.</a:t>
            </a:r>
          </a:p>
          <a:p>
            <a:pPr marL="228600" indent="-228600" algn="just"/>
            <a:r>
              <a:rPr lang="en-US" dirty="0" smtClean="0"/>
              <a:t>Firms using the focused cost leadership strategy can successfully position themselves in terms of the five forces of competition in a manner which parallels the approach outlined on Slide </a:t>
            </a:r>
            <a:r>
              <a:rPr lang="en-US" sz="2800" dirty="0" smtClean="0"/>
              <a:t>17.</a:t>
            </a:r>
          </a:p>
          <a:p>
            <a:pPr>
              <a:spcBef>
                <a:spcPct val="50000"/>
              </a:spcBef>
            </a:pPr>
            <a:endParaRPr lang="en-US" sz="1200" b="1" dirty="0" smtClean="0"/>
          </a:p>
          <a:p>
            <a:pPr>
              <a:spcBef>
                <a:spcPct val="50000"/>
              </a:spcBef>
            </a:pPr>
            <a:r>
              <a:rPr lang="en-US" sz="1200" b="1" dirty="0" smtClean="0"/>
              <a:t>Focused Differentiation Strategy	</a:t>
            </a:r>
            <a:r>
              <a:rPr lang="en-US" sz="1200" b="0" dirty="0" smtClean="0"/>
              <a:t>Example:</a:t>
            </a:r>
            <a:r>
              <a:rPr lang="en-US" sz="1200" b="0" baseline="0" dirty="0" smtClean="0"/>
              <a:t>  Harley Davidson</a:t>
            </a:r>
            <a:endParaRPr lang="en-US" sz="1200" b="1" dirty="0" smtClean="0"/>
          </a:p>
          <a:p>
            <a:pPr marL="228600" marR="0" lvl="1" indent="-228600" algn="l" defTabSz="914400" rtl="0" eaLnBrk="1" fontAlgn="base" latinLnBrk="0" hangingPunct="1">
              <a:lnSpc>
                <a:spcPct val="100000"/>
              </a:lnSpc>
              <a:spcBef>
                <a:spcPct val="30000"/>
              </a:spcBef>
              <a:spcAft>
                <a:spcPct val="0"/>
              </a:spcAft>
              <a:buClrTx/>
              <a:buSzTx/>
              <a:buFontTx/>
              <a:buNone/>
              <a:tabLst/>
              <a:defRPr/>
            </a:pPr>
            <a:r>
              <a:rPr lang="en-US" sz="2800" dirty="0" smtClean="0"/>
              <a:t>Value-creating</a:t>
            </a:r>
            <a:r>
              <a:rPr lang="en-US" sz="2800" baseline="0" dirty="0" smtClean="0"/>
              <a:t> a</a:t>
            </a:r>
            <a:r>
              <a:rPr lang="en-US" sz="2800" dirty="0" smtClean="0"/>
              <a:t>ctivities </a:t>
            </a:r>
            <a:r>
              <a:rPr lang="en-US" sz="2800" b="0" dirty="0" smtClean="0"/>
              <a:t>required to</a:t>
            </a:r>
            <a:r>
              <a:rPr lang="en-US" sz="2800" b="0" baseline="0" dirty="0" smtClean="0"/>
              <a:t> achieve and sustain a competitive advantage and create value with a focus</a:t>
            </a:r>
            <a:r>
              <a:rPr lang="en-US" sz="2800" dirty="0" smtClean="0"/>
              <a:t>ed differentiation strategy are identical to those shown for the differentiation strategy in Figure 5.4 or on Slide 25.</a:t>
            </a:r>
          </a:p>
          <a:p>
            <a:pPr marL="228600" indent="-228600" algn="just"/>
            <a:r>
              <a:rPr lang="en-US" dirty="0" smtClean="0"/>
              <a:t>Firms using the focused differentiation strategy can successfully position themselves in terms of the five forces of competition in a manner which parallels the approach outlined on Slide 26.</a:t>
            </a:r>
          </a:p>
        </p:txBody>
      </p:sp>
    </p:spTree>
    <p:extLst>
      <p:ext uri="{BB962C8B-B14F-4D97-AF65-F5344CB8AC3E}">
        <p14:creationId xmlns:p14="http://schemas.microsoft.com/office/powerpoint/2010/main" val="603650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D4C793-A10A-4709-B904-2C8BB6FF2160}" type="slidenum">
              <a:rPr lang="en-US"/>
              <a:pPr/>
              <a:t>34</a:t>
            </a:fld>
            <a:endParaRPr lang="en-US"/>
          </a:p>
        </p:txBody>
      </p:sp>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Arial" charset="0"/>
                <a:ea typeface="+mn-ea"/>
                <a:cs typeface="Arial" charset="0"/>
              </a:rPr>
              <a:t>Simple Structure for Implementation of a Focus Strategy</a:t>
            </a:r>
            <a:r>
              <a:rPr lang="en-US" sz="1200" kern="1200" dirty="0" smtClean="0">
                <a:solidFill>
                  <a:schemeClr val="tx1"/>
                </a:solidFill>
                <a:effectLst/>
                <a:latin typeface="Arial" charset="0"/>
                <a:ea typeface="+mn-ea"/>
                <a:cs typeface="Arial" charset="0"/>
              </a:rPr>
              <a:t> </a:t>
            </a:r>
            <a:r>
              <a:rPr lang="en-US" b="1" dirty="0" smtClean="0"/>
              <a:t>– </a:t>
            </a:r>
            <a:r>
              <a:rPr lang="en-US" sz="1200" dirty="0" smtClean="0"/>
              <a:t>A firm using a focus strategy will choose a simple organizational structure when</a:t>
            </a:r>
            <a:r>
              <a:rPr lang="en-US" sz="1200" baseline="0" dirty="0" smtClean="0"/>
              <a:t> offering a single product line in a single </a:t>
            </a:r>
            <a:r>
              <a:rPr lang="en-US" dirty="0" smtClean="0"/>
              <a:t>geographic </a:t>
            </a:r>
            <a:r>
              <a:rPr lang="en-US" dirty="0"/>
              <a:t>market</a:t>
            </a:r>
            <a:r>
              <a:rPr lang="en-US" dirty="0" smtClean="0"/>
              <a:t>.  </a:t>
            </a:r>
          </a:p>
        </p:txBody>
      </p:sp>
    </p:spTree>
    <p:extLst>
      <p:ext uri="{BB962C8B-B14F-4D97-AF65-F5344CB8AC3E}">
        <p14:creationId xmlns:p14="http://schemas.microsoft.com/office/powerpoint/2010/main" val="40104596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644D08-B633-48C8-A558-EA4A26E43139}" type="slidenum">
              <a:rPr lang="en-US"/>
              <a:pPr/>
              <a:t>35</a:t>
            </a:fld>
            <a:endParaRPr lang="en-US"/>
          </a:p>
        </p:txBody>
      </p:sp>
      <p:sp>
        <p:nvSpPr>
          <p:cNvPr id="618498" name="Rectangle 2"/>
          <p:cNvSpPr>
            <a:spLocks noGrp="1" noRot="1" noChangeAspect="1" noChangeArrowheads="1" noTextEdit="1"/>
          </p:cNvSpPr>
          <p:nvPr>
            <p:ph type="sldImg"/>
          </p:nvPr>
        </p:nvSpPr>
        <p:spPr>
          <a:ln/>
        </p:spPr>
      </p:sp>
      <p:sp>
        <p:nvSpPr>
          <p:cNvPr id="618499" name="Rectangle 3"/>
          <p:cNvSpPr>
            <a:spLocks noGrp="1" noChangeArrowheads="1"/>
          </p:cNvSpPr>
          <p:nvPr>
            <p:ph type="body" idx="1"/>
          </p:nvPr>
        </p:nvSpPr>
        <p:spPr/>
        <p:txBody>
          <a:bodyPr/>
          <a:lstStyle/>
          <a:p>
            <a:pPr marL="228600" indent="-228600" algn="l"/>
            <a:r>
              <a:rPr lang="en-US" sz="1200" b="1" kern="1200" dirty="0" smtClean="0">
                <a:solidFill>
                  <a:schemeClr val="tx1"/>
                </a:solidFill>
                <a:effectLst/>
                <a:latin typeface="Arial" charset="0"/>
                <a:ea typeface="+mn-ea"/>
                <a:cs typeface="Arial" charset="0"/>
              </a:rPr>
              <a:t>Functional Structure for Implementation of a Focus Strategy</a:t>
            </a:r>
            <a:r>
              <a:rPr lang="en-US" sz="1200" kern="1200" dirty="0" smtClean="0">
                <a:solidFill>
                  <a:schemeClr val="tx1"/>
                </a:solidFill>
                <a:effectLst/>
                <a:latin typeface="Arial" charset="0"/>
                <a:ea typeface="+mn-ea"/>
                <a:cs typeface="Arial" charset="0"/>
              </a:rPr>
              <a:t> </a:t>
            </a:r>
            <a:r>
              <a:rPr lang="en-US" dirty="0" smtClean="0"/>
              <a:t> </a:t>
            </a:r>
            <a:r>
              <a:rPr lang="en-US" b="1" dirty="0" smtClean="0"/>
              <a:t>– </a:t>
            </a:r>
            <a:r>
              <a:rPr lang="en-US" sz="1200" dirty="0" smtClean="0"/>
              <a:t>A firm using a focus strategy will choose a functional organizational structure when the business expands beyond</a:t>
            </a:r>
            <a:r>
              <a:rPr lang="en-US" sz="1200" baseline="0" dirty="0" smtClean="0"/>
              <a:t> offering a single product line in a single </a:t>
            </a:r>
            <a:r>
              <a:rPr lang="en-US" dirty="0" smtClean="0"/>
              <a:t>geographic market. </a:t>
            </a:r>
            <a:endParaRPr lang="en-US" dirty="0"/>
          </a:p>
          <a:p>
            <a:pPr marL="228600" marR="0" indent="-228600" algn="l" defTabSz="914400" rtl="0" eaLnBrk="1" fontAlgn="base" latinLnBrk="0" hangingPunct="1">
              <a:lnSpc>
                <a:spcPct val="100000"/>
              </a:lnSpc>
              <a:spcBef>
                <a:spcPct val="30000"/>
              </a:spcBef>
              <a:spcAft>
                <a:spcPct val="0"/>
              </a:spcAft>
              <a:buClrTx/>
              <a:buSzTx/>
              <a:buFontTx/>
              <a:buNone/>
              <a:tabLst/>
              <a:defRPr/>
            </a:pPr>
            <a:endParaRPr lang="en-US" dirty="0" smtClean="0"/>
          </a:p>
          <a:p>
            <a:pPr marL="228600" marR="0" indent="-228600" algn="l" defTabSz="914400" rtl="0" eaLnBrk="1" fontAlgn="base" latinLnBrk="0" hangingPunct="1">
              <a:lnSpc>
                <a:spcPct val="100000"/>
              </a:lnSpc>
              <a:spcBef>
                <a:spcPct val="30000"/>
              </a:spcBef>
              <a:spcAft>
                <a:spcPct val="0"/>
              </a:spcAft>
              <a:buClrTx/>
              <a:buSzTx/>
              <a:buFontTx/>
              <a:buNone/>
              <a:tabLst/>
              <a:defRPr/>
            </a:pPr>
            <a:r>
              <a:rPr lang="en-US" dirty="0" smtClean="0"/>
              <a:t>Figure 5.3 or Slide 19 is</a:t>
            </a:r>
            <a:r>
              <a:rPr lang="en-US" baseline="0" dirty="0" smtClean="0"/>
              <a:t> applicable for focused cost leadership strategies.</a:t>
            </a:r>
          </a:p>
          <a:p>
            <a:pPr marL="228600" marR="0" indent="-228600" algn="l" defTabSz="914400" rtl="0" eaLnBrk="1" fontAlgn="base" latinLnBrk="0" hangingPunct="1">
              <a:lnSpc>
                <a:spcPct val="100000"/>
              </a:lnSpc>
              <a:spcBef>
                <a:spcPct val="30000"/>
              </a:spcBef>
              <a:spcAft>
                <a:spcPct val="0"/>
              </a:spcAft>
              <a:buClrTx/>
              <a:buSzTx/>
              <a:buFontTx/>
              <a:buNone/>
              <a:tabLst/>
              <a:defRPr/>
            </a:pPr>
            <a:r>
              <a:rPr lang="en-US" baseline="0" dirty="0" smtClean="0"/>
              <a:t>Figure 5.5 or Slide 27 is applicable for focused differentiation strategies</a:t>
            </a:r>
            <a:r>
              <a:rPr lang="en-US" dirty="0" smtClean="0"/>
              <a:t>.</a:t>
            </a:r>
          </a:p>
          <a:p>
            <a:pPr marL="228600" indent="-228600"/>
            <a:endParaRPr lang="en-US" dirty="0" smtClean="0"/>
          </a:p>
          <a:p>
            <a:pPr marL="228600" indent="-228600"/>
            <a:endParaRPr lang="en-US" dirty="0" smtClean="0"/>
          </a:p>
        </p:txBody>
      </p:sp>
    </p:spTree>
    <p:extLst>
      <p:ext uri="{BB962C8B-B14F-4D97-AF65-F5344CB8AC3E}">
        <p14:creationId xmlns:p14="http://schemas.microsoft.com/office/powerpoint/2010/main" val="25862973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A1244A-56DB-47E4-97CF-A4F0D8747EF8}" type="slidenum">
              <a:rPr lang="en-US"/>
              <a:pPr/>
              <a:t>36</a:t>
            </a:fld>
            <a:endParaRPr lang="en-US"/>
          </a:p>
        </p:txBody>
      </p:sp>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pPr marL="228600" indent="-228600"/>
            <a:r>
              <a:rPr lang="en-US" b="1" dirty="0"/>
              <a:t>Competitive Risks of the </a:t>
            </a:r>
            <a:r>
              <a:rPr lang="en-US" b="1" dirty="0" smtClean="0"/>
              <a:t>Focus </a:t>
            </a:r>
            <a:r>
              <a:rPr lang="en-US" b="1" dirty="0"/>
              <a:t>Strategy</a:t>
            </a:r>
            <a:r>
              <a:rPr lang="en-US" dirty="0"/>
              <a:t> </a:t>
            </a:r>
            <a:r>
              <a:rPr lang="en-US" b="1" dirty="0" smtClean="0"/>
              <a:t>– </a:t>
            </a:r>
            <a:r>
              <a:rPr lang="en-US" dirty="0" smtClean="0"/>
              <a:t>In addition to the industry-wide cost leadership and differentiation strategy risks presented on</a:t>
            </a:r>
            <a:r>
              <a:rPr lang="en-US" baseline="0" dirty="0" smtClean="0"/>
              <a:t> Slides 21 and 29</a:t>
            </a:r>
            <a:r>
              <a:rPr lang="en-US" dirty="0" smtClean="0"/>
              <a:t>, some distinct risks </a:t>
            </a:r>
            <a:r>
              <a:rPr lang="en-US" dirty="0"/>
              <a:t>exist for </a:t>
            </a:r>
            <a:r>
              <a:rPr lang="en-US" dirty="0" smtClean="0"/>
              <a:t>firms </a:t>
            </a:r>
            <a:r>
              <a:rPr lang="en-US" dirty="0"/>
              <a:t>that select a focus strategy.</a:t>
            </a:r>
          </a:p>
          <a:p>
            <a:pPr marL="228600" indent="-228600"/>
            <a:endParaRPr lang="en-US" dirty="0"/>
          </a:p>
          <a:p>
            <a:pPr marL="228600" indent="-228600"/>
            <a:r>
              <a:rPr lang="en-US" dirty="0" smtClean="0"/>
              <a:t>Discussion</a:t>
            </a:r>
            <a:r>
              <a:rPr lang="en-US" baseline="0" dirty="0" smtClean="0"/>
              <a:t> points</a:t>
            </a:r>
            <a:r>
              <a:rPr lang="en-US" dirty="0" smtClean="0"/>
              <a:t>:</a:t>
            </a:r>
            <a:endParaRPr lang="en-US" dirty="0"/>
          </a:p>
          <a:p>
            <a:pPr marL="685800" lvl="1" indent="-228600"/>
            <a:r>
              <a:rPr lang="en-US" dirty="0"/>
              <a:t>A competitor may be able to focus on </a:t>
            </a:r>
            <a:r>
              <a:rPr lang="en-US" dirty="0" smtClean="0"/>
              <a:t>and better serve the unique needs of a </a:t>
            </a:r>
            <a:r>
              <a:rPr lang="en-US" dirty="0"/>
              <a:t>more narrowly defined competitive segment and </a:t>
            </a:r>
            <a:r>
              <a:rPr lang="en-US" dirty="0" smtClean="0"/>
              <a:t>“</a:t>
            </a:r>
            <a:r>
              <a:rPr lang="en-US" dirty="0" err="1" smtClean="0"/>
              <a:t>outfocus</a:t>
            </a:r>
            <a:r>
              <a:rPr lang="en-US" dirty="0" smtClean="0"/>
              <a:t>” </a:t>
            </a:r>
            <a:r>
              <a:rPr lang="en-US" dirty="0"/>
              <a:t>the focuser</a:t>
            </a:r>
            <a:r>
              <a:rPr lang="en-US" dirty="0" smtClean="0"/>
              <a:t>.	</a:t>
            </a:r>
          </a:p>
          <a:p>
            <a:pPr marL="685800" lvl="1" indent="-228600"/>
            <a:r>
              <a:rPr lang="en-US" dirty="0" smtClean="0"/>
              <a:t>	Example:  Big Dog Motorcycles</a:t>
            </a:r>
            <a:r>
              <a:rPr lang="en-US" baseline="0" dirty="0" smtClean="0"/>
              <a:t> and Harley Davidson</a:t>
            </a:r>
            <a:endParaRPr lang="en-US" dirty="0"/>
          </a:p>
          <a:p>
            <a:pPr marL="685800" lvl="1" indent="-228600"/>
            <a:r>
              <a:rPr lang="en-US" dirty="0"/>
              <a:t>A company competing on an industry-wide basis may decide that the market segment served by the focus strategy firm is attractive and worthy of competitive pursuit</a:t>
            </a:r>
            <a:r>
              <a:rPr lang="en-US" dirty="0" smtClean="0"/>
              <a:t>.	</a:t>
            </a:r>
          </a:p>
          <a:p>
            <a:pPr marL="685800" lvl="1" indent="-228600"/>
            <a:r>
              <a:rPr lang="en-US" dirty="0" smtClean="0"/>
              <a:t>	Example:  Anne Fontaine and Gap,</a:t>
            </a:r>
            <a:r>
              <a:rPr lang="en-US" baseline="0" dirty="0" smtClean="0"/>
              <a:t> Inc.</a:t>
            </a:r>
            <a:endParaRPr lang="en-US" dirty="0"/>
          </a:p>
          <a:p>
            <a:pPr marL="685800" lvl="1" indent="-228600"/>
            <a:r>
              <a:rPr lang="en-US" dirty="0"/>
              <a:t>The needs of customers within a narrow competitive segment may become more similar to those of industry-wide customers as a </a:t>
            </a:r>
            <a:r>
              <a:rPr lang="en-US" dirty="0" smtClean="0"/>
              <a:t>whole, eliminating</a:t>
            </a:r>
            <a:r>
              <a:rPr lang="en-US" baseline="0" dirty="0" smtClean="0"/>
              <a:t> or reducing the advantages of the focus strategy</a:t>
            </a:r>
            <a:r>
              <a:rPr lang="en-US" dirty="0" smtClean="0"/>
              <a:t>. </a:t>
            </a:r>
          </a:p>
          <a:p>
            <a:pPr marL="685800" lvl="1" indent="-228600"/>
            <a:r>
              <a:rPr lang="en-US" dirty="0" smtClean="0"/>
              <a:t>	Example:</a:t>
            </a:r>
            <a:r>
              <a:rPr lang="en-US" baseline="0" dirty="0" smtClean="0"/>
              <a:t>  Harley Davidson</a:t>
            </a:r>
            <a:endParaRPr lang="en-US" dirty="0"/>
          </a:p>
        </p:txBody>
      </p:sp>
    </p:spTree>
    <p:extLst>
      <p:ext uri="{BB962C8B-B14F-4D97-AF65-F5344CB8AC3E}">
        <p14:creationId xmlns:p14="http://schemas.microsoft.com/office/powerpoint/2010/main" val="3438742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A3DBD3-9498-4D4E-80E3-8A57496DA97C}" type="slidenum">
              <a:rPr lang="en-US"/>
              <a:pPr/>
              <a:t>37</a:t>
            </a:fld>
            <a:endParaRPr lang="en-US"/>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pPr marL="228600" indent="-228600"/>
            <a:r>
              <a:rPr lang="en-US" b="1" dirty="0"/>
              <a:t>Integrated Cost Leadership/Differentiation Strategy</a:t>
            </a:r>
            <a:r>
              <a:rPr lang="en-US" dirty="0"/>
              <a:t> </a:t>
            </a:r>
            <a:r>
              <a:rPr lang="en-US" b="1" dirty="0" smtClean="0"/>
              <a:t>– </a:t>
            </a:r>
            <a:r>
              <a:rPr lang="en-US" dirty="0" smtClean="0"/>
              <a:t>An integration </a:t>
            </a:r>
            <a:r>
              <a:rPr lang="en-US" dirty="0"/>
              <a:t>strategy pursues more than one strategy simultaneously, rather than </a:t>
            </a:r>
            <a:r>
              <a:rPr lang="en-US" dirty="0" smtClean="0"/>
              <a:t>a business-level strategy based on a single competitive dimension.  The ability to fuse competitive</a:t>
            </a:r>
            <a:r>
              <a:rPr lang="en-US" baseline="0" dirty="0" smtClean="0"/>
              <a:t> advantages from low cost and differentiation strategies is particularly important in global markets.  Firms now have to work harder and smarter to sustain a competitive advantage, so having multiple competitive advantages can be essential to competing successfully in today’s marketplace.</a:t>
            </a:r>
            <a:r>
              <a:rPr lang="en-US" dirty="0" smtClean="0"/>
              <a:t> </a:t>
            </a:r>
          </a:p>
        </p:txBody>
      </p:sp>
    </p:spTree>
    <p:extLst>
      <p:ext uri="{BB962C8B-B14F-4D97-AF65-F5344CB8AC3E}">
        <p14:creationId xmlns:p14="http://schemas.microsoft.com/office/powerpoint/2010/main" val="9692600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0FB528-4845-4039-8CA1-8179F0F2A087}" type="slidenum">
              <a:rPr lang="en-US"/>
              <a:pPr/>
              <a:t>38</a:t>
            </a:fld>
            <a:endParaRPr lang="en-US"/>
          </a:p>
        </p:txBody>
      </p:sp>
      <p:sp>
        <p:nvSpPr>
          <p:cNvPr id="596994" name="Rectangle 2"/>
          <p:cNvSpPr>
            <a:spLocks noGrp="1" noRot="1" noChangeAspect="1" noChangeArrowheads="1" noTextEdit="1"/>
          </p:cNvSpPr>
          <p:nvPr>
            <p:ph type="sldImg"/>
          </p:nvPr>
        </p:nvSpPr>
        <p:spPr>
          <a:ln/>
        </p:spPr>
      </p:sp>
      <p:sp>
        <p:nvSpPr>
          <p:cNvPr id="596995" name="Rectangle 3"/>
          <p:cNvSpPr>
            <a:spLocks noGrp="1" noChangeArrowheads="1"/>
          </p:cNvSpPr>
          <p:nvPr>
            <p:ph type="body" idx="1"/>
          </p:nvPr>
        </p:nvSpPr>
        <p:spPr/>
        <p:txBody>
          <a:bodyPr/>
          <a:lstStyle/>
          <a:p>
            <a:pPr marL="228600" indent="-228600"/>
            <a:r>
              <a:rPr lang="en-US" sz="1200" b="1" dirty="0" smtClean="0"/>
              <a:t>Integration Strategy Advantages </a:t>
            </a:r>
            <a:endParaRPr lang="en-US" sz="1200" dirty="0" smtClean="0"/>
          </a:p>
          <a:p>
            <a:pPr marL="685800" lvl="1" indent="-228600"/>
            <a:endParaRPr lang="en-US" sz="1200" dirty="0" smtClean="0"/>
          </a:p>
          <a:p>
            <a:pPr marL="228600" lvl="0" indent="-228600"/>
            <a:r>
              <a:rPr lang="en-US" dirty="0" smtClean="0"/>
              <a:t>Discussion</a:t>
            </a:r>
            <a:r>
              <a:rPr lang="en-US" baseline="0" dirty="0" smtClean="0"/>
              <a:t> points:</a:t>
            </a:r>
          </a:p>
          <a:p>
            <a:pPr marL="685800" lvl="1" indent="-228600">
              <a:spcBef>
                <a:spcPct val="50000"/>
              </a:spcBef>
            </a:pPr>
            <a:r>
              <a:rPr lang="en-US" dirty="0" smtClean="0"/>
              <a:t>Evidence suggests a relationship between the use of an integration strategy and the achievement of above-average returns.</a:t>
            </a:r>
          </a:p>
          <a:p>
            <a:pPr marL="685800" lvl="1" indent="-228600">
              <a:spcBef>
                <a:spcPct val="50000"/>
              </a:spcBef>
            </a:pPr>
            <a:r>
              <a:rPr lang="en-US" dirty="0" smtClean="0"/>
              <a:t>Businesses that combine multiple forms of competitive advantage in low-profit-potential industries are shown to outperform businesses that compete with a single form.</a:t>
            </a:r>
          </a:p>
          <a:p>
            <a:pPr marL="228600" lvl="0" indent="-228600"/>
            <a:endParaRPr lang="en-US" dirty="0" smtClean="0"/>
          </a:p>
          <a:p>
            <a:pPr marL="228600" lvl="0" indent="-228600"/>
            <a:r>
              <a:rPr lang="en-US" dirty="0" smtClean="0"/>
              <a:t>Examples:  Target and </a:t>
            </a:r>
            <a:r>
              <a:rPr lang="en-US" dirty="0" err="1" smtClean="0"/>
              <a:t>Aaon</a:t>
            </a:r>
            <a:endParaRPr lang="en-US" dirty="0" smtClean="0"/>
          </a:p>
        </p:txBody>
      </p:sp>
    </p:spTree>
    <p:extLst>
      <p:ext uri="{BB962C8B-B14F-4D97-AF65-F5344CB8AC3E}">
        <p14:creationId xmlns:p14="http://schemas.microsoft.com/office/powerpoint/2010/main" val="3959798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8D8CD6-DA96-49A8-BF0B-2548B7724E29}" type="slidenum">
              <a:rPr lang="en-US"/>
              <a:pPr/>
              <a:t>39</a:t>
            </a:fld>
            <a:endParaRPr lang="en-US"/>
          </a:p>
        </p:txBody>
      </p:sp>
      <p:sp>
        <p:nvSpPr>
          <p:cNvPr id="620546" name="Rectangle 2"/>
          <p:cNvSpPr>
            <a:spLocks noGrp="1" noRot="1" noChangeAspect="1" noChangeArrowheads="1" noTextEdit="1"/>
          </p:cNvSpPr>
          <p:nvPr>
            <p:ph type="sldImg"/>
          </p:nvPr>
        </p:nvSpPr>
        <p:spPr>
          <a:ln/>
        </p:spPr>
      </p:sp>
      <p:sp>
        <p:nvSpPr>
          <p:cNvPr id="620547" name="Rectangle 3"/>
          <p:cNvSpPr>
            <a:spLocks noGrp="1" noChangeArrowheads="1"/>
          </p:cNvSpPr>
          <p:nvPr>
            <p:ph type="body" idx="1"/>
          </p:nvPr>
        </p:nvSpPr>
        <p:spPr/>
        <p:txBody>
          <a:bodyPr/>
          <a:lstStyle/>
          <a:p>
            <a:pPr marL="228600" marR="0" lvl="1" indent="-228600" algn="l" defTabSz="914400" rtl="0" eaLnBrk="1" fontAlgn="base" latinLnBrk="0" hangingPunct="1">
              <a:lnSpc>
                <a:spcPct val="100000"/>
              </a:lnSpc>
              <a:spcBef>
                <a:spcPct val="30000"/>
              </a:spcBef>
              <a:spcAft>
                <a:spcPct val="0"/>
              </a:spcAft>
              <a:buClrTx/>
              <a:buSzTx/>
              <a:buFontTx/>
              <a:buNone/>
              <a:tabLst/>
              <a:defRPr/>
            </a:pPr>
            <a:r>
              <a:rPr lang="en-US" b="1" dirty="0"/>
              <a:t>Successful Execution of the </a:t>
            </a:r>
            <a:r>
              <a:rPr lang="en-US" b="1" dirty="0" smtClean="0"/>
              <a:t>Integration </a:t>
            </a:r>
            <a:r>
              <a:rPr lang="en-US" b="1" dirty="0"/>
              <a:t>Cost Leadership/Differentiation </a:t>
            </a:r>
            <a:r>
              <a:rPr lang="en-US" b="1" dirty="0" smtClean="0"/>
              <a:t>Strategy</a:t>
            </a:r>
          </a:p>
          <a:p>
            <a:pPr marL="228600" marR="0" lvl="1" indent="-228600" algn="l" defTabSz="914400" rtl="0" eaLnBrk="1" fontAlgn="base" latinLnBrk="0" hangingPunct="1">
              <a:lnSpc>
                <a:spcPct val="100000"/>
              </a:lnSpc>
              <a:spcBef>
                <a:spcPct val="30000"/>
              </a:spcBef>
              <a:spcAft>
                <a:spcPct val="0"/>
              </a:spcAft>
              <a:buClrTx/>
              <a:buSzTx/>
              <a:buFontTx/>
              <a:buNone/>
              <a:tabLst/>
              <a:defRPr/>
            </a:pPr>
            <a:endParaRPr lang="en-US" dirty="0" smtClean="0"/>
          </a:p>
          <a:p>
            <a:pPr marL="228600" indent="-228600"/>
            <a:r>
              <a:rPr lang="en-US" dirty="0" smtClean="0"/>
              <a:t>Discussion points:</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dirty="0" smtClean="0"/>
              <a:t>The</a:t>
            </a:r>
            <a:r>
              <a:rPr lang="en-US" baseline="0" dirty="0" smtClean="0"/>
              <a:t> integration strategy is an increasingly common strategy, although it is difficult to successfully implement.</a:t>
            </a:r>
          </a:p>
          <a:p>
            <a:pPr marL="685800" lvl="1" indent="-228600"/>
            <a:r>
              <a:rPr lang="en-US" dirty="0" smtClean="0"/>
              <a:t>The value chain model highlights the difficulties of successfully implementing an integration strategy, which </a:t>
            </a:r>
            <a:r>
              <a:rPr lang="en-US" baseline="0" dirty="0" smtClean="0"/>
              <a:t>stem from the need to emphasize different value chain activities and support functions for success.</a:t>
            </a:r>
          </a:p>
          <a:p>
            <a:pPr marL="685800" lvl="1" indent="-228600">
              <a:buFontTx/>
              <a:buChar char="-"/>
            </a:pPr>
            <a:r>
              <a:rPr lang="en-US" baseline="0" dirty="0" smtClean="0"/>
              <a:t>Recall, low-cost positions are achieved by focusing on production and process engineering, with frequent product changes.</a:t>
            </a:r>
          </a:p>
          <a:p>
            <a:pPr marL="685800" marR="0" lvl="1" indent="-228600" algn="l" defTabSz="914400" rtl="0" eaLnBrk="1" fontAlgn="base" latinLnBrk="0" hangingPunct="1">
              <a:lnSpc>
                <a:spcPct val="100000"/>
              </a:lnSpc>
              <a:spcBef>
                <a:spcPct val="30000"/>
              </a:spcBef>
              <a:spcAft>
                <a:spcPct val="0"/>
              </a:spcAft>
              <a:buClrTx/>
              <a:buSzTx/>
              <a:buFontTx/>
              <a:buChar char="-"/>
              <a:tabLst/>
              <a:defRPr/>
            </a:pPr>
            <a:r>
              <a:rPr lang="en-US" baseline="0" dirty="0" smtClean="0"/>
              <a:t>Recall, differentiated positions are achieved by focusing on marketing and new-product R&amp;D.</a:t>
            </a:r>
          </a:p>
          <a:p>
            <a:pPr marL="685800" lvl="0" indent="-228600"/>
            <a:r>
              <a:rPr lang="en-US" baseline="0" dirty="0" smtClean="0"/>
              <a:t>Successful implementation of the integration strategy requires a careful combination of activities designed to reduce costs with activities intended to create additional differentiated features.</a:t>
            </a:r>
          </a:p>
          <a:p>
            <a:pPr marL="685800" lvl="0" indent="-228600"/>
            <a:r>
              <a:rPr lang="en-US" baseline="0" dirty="0" smtClean="0"/>
              <a:t>The balance requires a flexible organizational structure.</a:t>
            </a:r>
            <a:endParaRPr lang="en-US" dirty="0" smtClean="0"/>
          </a:p>
        </p:txBody>
      </p:sp>
    </p:spTree>
    <p:extLst>
      <p:ext uri="{BB962C8B-B14F-4D97-AF65-F5344CB8AC3E}">
        <p14:creationId xmlns:p14="http://schemas.microsoft.com/office/powerpoint/2010/main" val="1106931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D30DC8-90E9-4220-9481-75D16435D8D0}" type="slidenum">
              <a:rPr lang="en-US"/>
              <a:pPr/>
              <a:t>4</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pPr marL="228600" indent="-228600"/>
            <a:r>
              <a:rPr lang="en-US" b="1" dirty="0" smtClean="0"/>
              <a:t>Figure 2.4:  Five Element</a:t>
            </a:r>
            <a:r>
              <a:rPr lang="en-US" b="1" baseline="0" dirty="0" smtClean="0"/>
              <a:t>s that Identify a Firm’s Strategy – </a:t>
            </a:r>
            <a:r>
              <a:rPr lang="en-US" b="0" baseline="0" dirty="0" smtClean="0"/>
              <a:t>revisited from Chapter 2</a:t>
            </a:r>
          </a:p>
          <a:p>
            <a:pPr marL="228600" indent="-228600"/>
            <a:endParaRPr lang="en-US" b="0" baseline="0" dirty="0" smtClean="0"/>
          </a:p>
          <a:p>
            <a:pPr marL="228600" indent="-228600"/>
            <a:r>
              <a:rPr lang="en-US" b="0" baseline="0" dirty="0" smtClean="0"/>
              <a:t>Business-level strategy should be thought of as the firm’s core strategy in each market or industry.</a:t>
            </a:r>
            <a:endParaRPr lang="en-US" b="1" dirty="0" smtClean="0"/>
          </a:p>
          <a:p>
            <a:pPr marL="228600" indent="-228600"/>
            <a:endParaRPr lang="en-US" dirty="0" smtClean="0"/>
          </a:p>
          <a:p>
            <a:pPr marL="228600" indent="-228600"/>
            <a:r>
              <a:rPr lang="en-US" dirty="0" smtClean="0"/>
              <a:t>Discussion</a:t>
            </a:r>
            <a:r>
              <a:rPr lang="en-US" baseline="0" dirty="0" smtClean="0"/>
              <a:t> points:</a:t>
            </a:r>
            <a:endParaRPr lang="en-US" dirty="0"/>
          </a:p>
          <a:p>
            <a:pPr marL="685800" lvl="1" indent="-228600"/>
            <a:r>
              <a:rPr lang="en-US" dirty="0"/>
              <a:t>Defining the business </a:t>
            </a:r>
            <a:r>
              <a:rPr lang="en-US" i="1" dirty="0" smtClean="0"/>
              <a:t>arenas </a:t>
            </a:r>
            <a:r>
              <a:rPr lang="en-US" sz="1200" dirty="0" smtClean="0"/>
              <a:t>– </a:t>
            </a:r>
            <a:r>
              <a:rPr lang="en-US" dirty="0" smtClean="0"/>
              <a:t>critical </a:t>
            </a:r>
            <a:r>
              <a:rPr lang="en-US" dirty="0"/>
              <a:t>starting point for strategic planning and </a:t>
            </a:r>
            <a:r>
              <a:rPr lang="en-US" dirty="0" smtClean="0"/>
              <a:t>management</a:t>
            </a:r>
            <a:endParaRPr lang="en-US" i="1" dirty="0"/>
          </a:p>
          <a:p>
            <a:pPr marL="685800" lvl="1" indent="-228600"/>
            <a:r>
              <a:rPr lang="en-US" i="0" dirty="0" smtClean="0"/>
              <a:t>Commonly used </a:t>
            </a:r>
            <a:r>
              <a:rPr lang="en-US" i="1" dirty="0" smtClean="0"/>
              <a:t>growth vehicles – </a:t>
            </a:r>
            <a:r>
              <a:rPr lang="en-US" dirty="0" smtClean="0"/>
              <a:t>internal </a:t>
            </a:r>
            <a:r>
              <a:rPr lang="en-US" dirty="0"/>
              <a:t>development, joint ventures, licensing, franchising, and </a:t>
            </a:r>
            <a:r>
              <a:rPr lang="en-US" dirty="0" smtClean="0"/>
              <a:t>acquisitions  </a:t>
            </a:r>
          </a:p>
          <a:p>
            <a:pPr marL="685800" lvl="1" indent="-228600"/>
            <a:r>
              <a:rPr lang="en-US" i="1" dirty="0" smtClean="0"/>
              <a:t>Differentiators – </a:t>
            </a:r>
            <a:r>
              <a:rPr lang="en-US" dirty="0" smtClean="0"/>
              <a:t>help </a:t>
            </a:r>
            <a:r>
              <a:rPr lang="en-US" dirty="0"/>
              <a:t>a firm determine how it is expected to win customers in the </a:t>
            </a:r>
            <a:r>
              <a:rPr lang="en-US" dirty="0" smtClean="0"/>
              <a:t>marketplace</a:t>
            </a:r>
            <a:endParaRPr lang="en-US" i="1" dirty="0"/>
          </a:p>
          <a:p>
            <a:pPr marL="685800" lvl="1" indent="-228600"/>
            <a:r>
              <a:rPr lang="en-US" i="1" dirty="0"/>
              <a:t>Staging</a:t>
            </a:r>
            <a:r>
              <a:rPr lang="en-US" dirty="0"/>
              <a:t> </a:t>
            </a:r>
            <a:r>
              <a:rPr lang="en-US" sz="1200" dirty="0" smtClean="0"/>
              <a:t>– </a:t>
            </a:r>
            <a:r>
              <a:rPr lang="en-US" dirty="0" smtClean="0"/>
              <a:t>the </a:t>
            </a:r>
            <a:r>
              <a:rPr lang="en-US" dirty="0"/>
              <a:t>timing of strategy and the sequence of moves the firm will take to carry it out </a:t>
            </a:r>
            <a:r>
              <a:rPr lang="en-US" dirty="0" smtClean="0"/>
              <a:t>(increasingly </a:t>
            </a:r>
            <a:r>
              <a:rPr lang="en-US" dirty="0"/>
              <a:t>important because of the speed of change in the competitive environment</a:t>
            </a:r>
            <a:r>
              <a:rPr lang="en-US" dirty="0" smtClean="0"/>
              <a:t>)</a:t>
            </a:r>
            <a:endParaRPr lang="en-US" dirty="0"/>
          </a:p>
          <a:p>
            <a:pPr marL="685800" lvl="1" indent="-228600"/>
            <a:r>
              <a:rPr lang="en-US" i="1" dirty="0" smtClean="0"/>
              <a:t>Economic </a:t>
            </a:r>
            <a:r>
              <a:rPr lang="en-US" i="1" dirty="0"/>
              <a:t>logic</a:t>
            </a:r>
            <a:r>
              <a:rPr lang="en-US" dirty="0"/>
              <a:t> </a:t>
            </a:r>
            <a:r>
              <a:rPr lang="en-US" sz="1200" dirty="0" smtClean="0"/>
              <a:t>– </a:t>
            </a:r>
            <a:r>
              <a:rPr lang="en-US" dirty="0" smtClean="0"/>
              <a:t>pulls </a:t>
            </a:r>
            <a:r>
              <a:rPr lang="en-US" dirty="0"/>
              <a:t>together all of the above elements and focuses on achieving above-average financial </a:t>
            </a:r>
            <a:r>
              <a:rPr lang="en-US" dirty="0" smtClean="0"/>
              <a:t>returns</a:t>
            </a:r>
          </a:p>
        </p:txBody>
      </p:sp>
    </p:spTree>
    <p:extLst>
      <p:ext uri="{BB962C8B-B14F-4D97-AF65-F5344CB8AC3E}">
        <p14:creationId xmlns:p14="http://schemas.microsoft.com/office/powerpoint/2010/main" val="27560974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534E73-0FB0-4853-91F9-9DE6B8F65E96}" type="slidenum">
              <a:rPr lang="en-US"/>
              <a:pPr/>
              <a:t>40</a:t>
            </a:fld>
            <a:endParaRPr lang="en-US"/>
          </a:p>
        </p:txBody>
      </p:sp>
      <p:sp>
        <p:nvSpPr>
          <p:cNvPr id="622594" name="Rectangle 2"/>
          <p:cNvSpPr>
            <a:spLocks noGrp="1" noRot="1" noChangeAspect="1" noChangeArrowheads="1" noTextEdit="1"/>
          </p:cNvSpPr>
          <p:nvPr>
            <p:ph type="sldImg"/>
          </p:nvPr>
        </p:nvSpPr>
        <p:spPr>
          <a:ln/>
        </p:spPr>
      </p:sp>
      <p:sp>
        <p:nvSpPr>
          <p:cNvPr id="622595" name="Rectangle 3"/>
          <p:cNvSpPr>
            <a:spLocks noGrp="1" noChangeArrowheads="1"/>
          </p:cNvSpPr>
          <p:nvPr>
            <p:ph type="body" idx="1"/>
          </p:nvPr>
        </p:nvSpPr>
        <p:spPr/>
        <p:txBody>
          <a:bodyPr/>
          <a:lstStyle/>
          <a:p>
            <a:pPr marL="228600" indent="-228600"/>
            <a:r>
              <a:rPr lang="en-US" sz="1200" b="1" kern="1200" dirty="0" smtClean="0">
                <a:solidFill>
                  <a:schemeClr val="tx1"/>
                </a:solidFill>
                <a:effectLst/>
                <a:latin typeface="Arial" charset="0"/>
                <a:ea typeface="+mn-ea"/>
                <a:cs typeface="Arial" charset="0"/>
              </a:rPr>
              <a:t>Flexible Structure for Implementation of an Integrated Cost Leadership/Differentiation Strategy </a:t>
            </a:r>
            <a:r>
              <a:rPr lang="en-US" b="1" dirty="0" smtClean="0"/>
              <a:t>– </a:t>
            </a:r>
            <a:r>
              <a:rPr lang="en-US" b="0" dirty="0" smtClean="0"/>
              <a:t>Because</a:t>
            </a:r>
            <a:r>
              <a:rPr lang="en-US" b="0" baseline="0" dirty="0" smtClean="0"/>
              <a:t> of the need to balance possibly conflicting objectives associated with the cost leadership and differentiation components of the strategy, the firm using an integration strategy must have flexibility in its organizational structure.</a:t>
            </a:r>
          </a:p>
          <a:p>
            <a:pPr marL="228600" indent="-228600"/>
            <a:endParaRPr lang="en-US" b="0" baseline="0" dirty="0" smtClean="0"/>
          </a:p>
          <a:p>
            <a:pPr marL="228600" indent="-228600"/>
            <a:r>
              <a:rPr lang="en-US" dirty="0" smtClean="0"/>
              <a:t>Characteristics </a:t>
            </a:r>
            <a:r>
              <a:rPr lang="en-US" dirty="0"/>
              <a:t>of a flexible structure support its use for a firm </a:t>
            </a:r>
            <a:r>
              <a:rPr lang="en-US" dirty="0" smtClean="0"/>
              <a:t>pursuing </a:t>
            </a:r>
            <a:r>
              <a:rPr lang="en-US" dirty="0"/>
              <a:t>an </a:t>
            </a:r>
            <a:r>
              <a:rPr lang="en-US" dirty="0" smtClean="0"/>
              <a:t>integration </a:t>
            </a:r>
            <a:r>
              <a:rPr lang="en-US" dirty="0"/>
              <a:t>strategy</a:t>
            </a:r>
            <a:r>
              <a:rPr lang="en-US" dirty="0" smtClean="0"/>
              <a:t>.</a:t>
            </a:r>
          </a:p>
          <a:p>
            <a:pPr marL="228600" indent="-228600"/>
            <a:endParaRPr lang="en-US" dirty="0" smtClean="0"/>
          </a:p>
          <a:p>
            <a:pPr marL="228600" indent="-228600"/>
            <a:r>
              <a:rPr lang="en-US" dirty="0" smtClean="0"/>
              <a:t>Discussion points:</a:t>
            </a:r>
            <a:endParaRPr lang="en-US" dirty="0"/>
          </a:p>
          <a:p>
            <a:pPr marL="685800" lvl="1" indent="-228600"/>
            <a:r>
              <a:rPr lang="en-US" i="1" dirty="0" smtClean="0"/>
              <a:t>Strategic </a:t>
            </a:r>
            <a:r>
              <a:rPr lang="en-US" i="1" dirty="0"/>
              <a:t>flexibility </a:t>
            </a:r>
            <a:r>
              <a:rPr lang="en-US" dirty="0"/>
              <a:t>(see Chapter 1) </a:t>
            </a:r>
            <a:r>
              <a:rPr lang="en-US" dirty="0" smtClean="0"/>
              <a:t>results from developing systems,</a:t>
            </a:r>
            <a:r>
              <a:rPr lang="en-US" baseline="0" dirty="0" smtClean="0"/>
              <a:t> procedures, and methods that enable the firm to quickly and effectively respond to opportunities that reduce costs or enhance differentiation</a:t>
            </a:r>
            <a:r>
              <a:rPr lang="en-US" dirty="0" smtClean="0"/>
              <a:t>.  </a:t>
            </a:r>
          </a:p>
          <a:p>
            <a:pPr marL="685800" lvl="1" indent="-228600"/>
            <a:r>
              <a:rPr lang="en-US" dirty="0" smtClean="0"/>
              <a:t>Three sources of strategic</a:t>
            </a:r>
            <a:r>
              <a:rPr lang="en-US" baseline="0" dirty="0" smtClean="0"/>
              <a:t> flexibility:</a:t>
            </a:r>
            <a:r>
              <a:rPr lang="en-US" dirty="0" smtClean="0"/>
              <a:t>  </a:t>
            </a:r>
          </a:p>
          <a:p>
            <a:pPr marL="685800" lvl="1" indent="-228600">
              <a:buFontTx/>
              <a:buChar char="-"/>
            </a:pPr>
            <a:r>
              <a:rPr lang="en-US" dirty="0" smtClean="0"/>
              <a:t>Flexible manufacturing systems</a:t>
            </a:r>
          </a:p>
          <a:p>
            <a:pPr marL="685800" marR="0" lvl="1" indent="-228600" algn="l" defTabSz="914400" rtl="0" eaLnBrk="1" fontAlgn="base" latinLnBrk="0" hangingPunct="1">
              <a:lnSpc>
                <a:spcPct val="100000"/>
              </a:lnSpc>
              <a:spcBef>
                <a:spcPct val="30000"/>
              </a:spcBef>
              <a:spcAft>
                <a:spcPct val="0"/>
              </a:spcAft>
              <a:buClrTx/>
              <a:buSzTx/>
              <a:buFontTx/>
              <a:buChar char="-"/>
              <a:tabLst/>
              <a:defRPr/>
            </a:pPr>
            <a:r>
              <a:rPr lang="en-US" dirty="0" smtClean="0"/>
              <a:t>Information</a:t>
            </a:r>
            <a:r>
              <a:rPr lang="en-US" baseline="0" dirty="0" smtClean="0"/>
              <a:t> networks</a:t>
            </a:r>
          </a:p>
          <a:p>
            <a:pPr marL="685800" marR="0" lvl="1" indent="-228600" algn="l" defTabSz="914400" rtl="0" eaLnBrk="1" fontAlgn="base" latinLnBrk="0" hangingPunct="1">
              <a:lnSpc>
                <a:spcPct val="100000"/>
              </a:lnSpc>
              <a:spcBef>
                <a:spcPct val="30000"/>
              </a:spcBef>
              <a:spcAft>
                <a:spcPct val="0"/>
              </a:spcAft>
              <a:buClrTx/>
              <a:buSzTx/>
              <a:buFontTx/>
              <a:buChar char="-"/>
              <a:tabLst/>
              <a:defRPr/>
            </a:pPr>
            <a:r>
              <a:rPr lang="en-US" baseline="0" dirty="0" smtClean="0"/>
              <a:t>Total quality management systems</a:t>
            </a:r>
            <a:endParaRPr lang="en-US" dirty="0" smtClean="0"/>
          </a:p>
          <a:p>
            <a:pPr marL="685800" lvl="1" indent="-228600"/>
            <a:r>
              <a:rPr lang="en-US" dirty="0" smtClean="0"/>
              <a:t>Jobs </a:t>
            </a:r>
            <a:r>
              <a:rPr lang="en-US" dirty="0"/>
              <a:t>are </a:t>
            </a:r>
            <a:r>
              <a:rPr lang="en-US" i="1" dirty="0"/>
              <a:t>less specialized </a:t>
            </a:r>
            <a:r>
              <a:rPr lang="en-US" dirty="0"/>
              <a:t>than in a traditional functional structure so that workers are </a:t>
            </a:r>
            <a:r>
              <a:rPr lang="en-US" dirty="0" smtClean="0"/>
              <a:t>sensitized and enabled to </a:t>
            </a:r>
            <a:r>
              <a:rPr lang="en-US" dirty="0"/>
              <a:t>balance between low cost and </a:t>
            </a:r>
            <a:r>
              <a:rPr lang="en-US" dirty="0" smtClean="0"/>
              <a:t>differentiation objectives.</a:t>
            </a:r>
            <a:endParaRPr lang="en-US" dirty="0"/>
          </a:p>
          <a:p>
            <a:pPr marL="685800" lvl="1" indent="-228600"/>
            <a:r>
              <a:rPr lang="en-US" dirty="0"/>
              <a:t>Some use of modular structures to produce modular goods creates differentiation and simultaneously holds down costs.</a:t>
            </a:r>
          </a:p>
        </p:txBody>
      </p:sp>
    </p:spTree>
    <p:extLst>
      <p:ext uri="{BB962C8B-B14F-4D97-AF65-F5344CB8AC3E}">
        <p14:creationId xmlns:p14="http://schemas.microsoft.com/office/powerpoint/2010/main" val="33118028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4647EE-B5AE-40D0-84E7-FCB802A87199}" type="slidenum">
              <a:rPr lang="en-US"/>
              <a:pPr/>
              <a:t>41</a:t>
            </a:fld>
            <a:endParaRPr lang="en-US"/>
          </a:p>
        </p:txBody>
      </p:sp>
      <p:sp>
        <p:nvSpPr>
          <p:cNvPr id="624642" name="Rectangle 2"/>
          <p:cNvSpPr>
            <a:spLocks noGrp="1" noRot="1" noChangeAspect="1" noChangeArrowheads="1" noTextEdit="1"/>
          </p:cNvSpPr>
          <p:nvPr>
            <p:ph type="sldImg"/>
          </p:nvPr>
        </p:nvSpPr>
        <p:spPr>
          <a:ln/>
        </p:spPr>
      </p:sp>
      <p:sp>
        <p:nvSpPr>
          <p:cNvPr id="624643" name="Rectangle 3"/>
          <p:cNvSpPr>
            <a:spLocks noGrp="1" noChangeArrowheads="1"/>
          </p:cNvSpPr>
          <p:nvPr>
            <p:ph type="body" idx="1"/>
          </p:nvPr>
        </p:nvSpPr>
        <p:spPr/>
        <p:txBody>
          <a:bodyPr/>
          <a:lstStyle/>
          <a:p>
            <a:pPr marL="228600" indent="-228600"/>
            <a:r>
              <a:rPr lang="en-US" b="1" dirty="0" smtClean="0"/>
              <a:t>Tools for Strategic Flexibility – </a:t>
            </a:r>
            <a:r>
              <a:rPr lang="en-US" dirty="0" smtClean="0"/>
              <a:t>Three </a:t>
            </a:r>
            <a:r>
              <a:rPr lang="en-US" dirty="0"/>
              <a:t>useful tools help managers balance the conflicting objectives of continuous cost reductions and differentiation enhancements.</a:t>
            </a:r>
          </a:p>
          <a:p>
            <a:pPr marL="228600" indent="-228600"/>
            <a:endParaRPr lang="en-US" dirty="0"/>
          </a:p>
        </p:txBody>
      </p:sp>
    </p:spTree>
    <p:extLst>
      <p:ext uri="{BB962C8B-B14F-4D97-AF65-F5344CB8AC3E}">
        <p14:creationId xmlns:p14="http://schemas.microsoft.com/office/powerpoint/2010/main" val="6670518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t>Flexible Manufacturing Systems – </a:t>
            </a:r>
            <a:r>
              <a:rPr lang="en-US" sz="1200" b="0" dirty="0" smtClean="0"/>
              <a:t>The</a:t>
            </a:r>
            <a:r>
              <a:rPr lang="en-US" sz="1200" b="0" baseline="0" dirty="0" smtClean="0"/>
              <a:t> g</a:t>
            </a:r>
            <a:r>
              <a:rPr lang="en-US" sz="1200" dirty="0" smtClean="0"/>
              <a:t>oal of FMS is to eliminate the “trade-offs” associated with traditional manufacturing processes and the  pursuit of blended competitive approaches.  These</a:t>
            </a:r>
            <a:r>
              <a:rPr lang="en-US" sz="1200" baseline="0" dirty="0" smtClean="0"/>
              <a:t> systems are possible and effective </a:t>
            </a:r>
            <a:r>
              <a:rPr lang="en-US" sz="1200" dirty="0" smtClean="0"/>
              <a:t>due to modern information technologies.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Discussion points:</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en-US" sz="1200" dirty="0" smtClean="0"/>
              <a:t>Eliminate</a:t>
            </a:r>
            <a:r>
              <a:rPr lang="en-US" sz="1200" baseline="0" dirty="0" smtClean="0"/>
              <a:t> or minimize “low-cost-</a:t>
            </a:r>
            <a:r>
              <a:rPr lang="en-US" sz="1200" baseline="0" dirty="0" err="1" smtClean="0"/>
              <a:t>vs</a:t>
            </a:r>
            <a:r>
              <a:rPr lang="en-US" sz="1200" baseline="0" dirty="0" smtClean="0"/>
              <a:t>-product-variety” trade-offs.</a:t>
            </a:r>
            <a:endParaRPr lang="en-US" sz="1200" dirty="0" smtClean="0"/>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sz="1200" dirty="0" smtClean="0"/>
              <a:t>Increase the flexibility of human, physical, and information resources needed to produce differentiated products at low costs.</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sz="1200" dirty="0" smtClean="0"/>
              <a:t>Robots are integral when parts are heavy or assembly is complex.</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sz="1200" dirty="0" smtClean="0"/>
              <a:t>Retain low-cost</a:t>
            </a:r>
            <a:r>
              <a:rPr lang="en-US" sz="1200" baseline="0" dirty="0" smtClean="0"/>
              <a:t> advantages and consistent product quality, despite lower production quantities and frequent product changes.</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sz="1200" baseline="0" dirty="0" smtClean="0"/>
              <a:t>With smaller lot sizes, capacity to serve unique needs of a narrow target market is increased.</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sz="1200" baseline="0" dirty="0" smtClean="0"/>
              <a:t>Can create constraints in terms of material handling and scheduling the flow of supporting resources.</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sz="1200" baseline="0" dirty="0" smtClean="0"/>
              <a:t>Can help firm effectively integrate machines, computer systems, and people to continuously build knowledge to adapt to market needs.</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sz="1200" baseline="0" dirty="0" smtClean="0"/>
              <a:t>Process flexibility to increase delivery speed and to satisfy changing customer needs is important in service industries.</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sz="1200" baseline="0" dirty="0" smtClean="0"/>
              <a:t>Integration of tangible and intangible assets facilitates the implementation of complex competitive strategies.</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sz="1200" baseline="0" dirty="0" smtClean="0"/>
              <a:t>Examples:  Levi Strauss and Anderson Windows</a:t>
            </a:r>
          </a:p>
        </p:txBody>
      </p:sp>
      <p:sp>
        <p:nvSpPr>
          <p:cNvPr id="4" name="Slide Number Placeholder 3"/>
          <p:cNvSpPr>
            <a:spLocks noGrp="1"/>
          </p:cNvSpPr>
          <p:nvPr>
            <p:ph type="sldNum" sz="quarter" idx="10"/>
          </p:nvPr>
        </p:nvSpPr>
        <p:spPr/>
        <p:txBody>
          <a:bodyPr/>
          <a:lstStyle/>
          <a:p>
            <a:fld id="{AEC6A0DA-0D79-4C7A-87B8-7A3D8A16FE87}" type="slidenum">
              <a:rPr lang="en-US" smtClean="0"/>
              <a:pPr/>
              <a:t>42</a:t>
            </a:fld>
            <a:endParaRPr lang="en-US"/>
          </a:p>
        </p:txBody>
      </p:sp>
    </p:spTree>
    <p:extLst>
      <p:ext uri="{BB962C8B-B14F-4D97-AF65-F5344CB8AC3E}">
        <p14:creationId xmlns:p14="http://schemas.microsoft.com/office/powerpoint/2010/main" val="23962268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b="1" dirty="0" smtClean="0"/>
              <a:t>Information networks – </a:t>
            </a:r>
            <a:r>
              <a:rPr lang="en-US" b="0" dirty="0" smtClean="0"/>
              <a:t>another source</a:t>
            </a:r>
            <a:r>
              <a:rPr lang="en-US" b="0" baseline="0" dirty="0" smtClean="0"/>
              <a:t> of strategic flexibility which p</a:t>
            </a:r>
            <a:r>
              <a:rPr lang="en-US" b="0" dirty="0" smtClean="0"/>
              <a:t>rovides </a:t>
            </a:r>
            <a:r>
              <a:rPr lang="en-US" dirty="0" smtClean="0"/>
              <a:t>linkages among suppliers, distributors, and customers </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Discussion points:</a:t>
            </a:r>
          </a:p>
          <a:p>
            <a:pPr marL="457200" marR="0" lvl="2" indent="0" algn="l" defTabSz="914400" rtl="0" eaLnBrk="1" fontAlgn="base" latinLnBrk="0" hangingPunct="1">
              <a:lnSpc>
                <a:spcPct val="100000"/>
              </a:lnSpc>
              <a:spcBef>
                <a:spcPct val="30000"/>
              </a:spcBef>
              <a:spcAft>
                <a:spcPct val="0"/>
              </a:spcAft>
              <a:buClrTx/>
              <a:buSzTx/>
              <a:buFontTx/>
              <a:buNone/>
              <a:tabLst/>
              <a:defRPr/>
            </a:pPr>
            <a:r>
              <a:rPr lang="en-US" i="1" dirty="0" smtClean="0"/>
              <a:t>CRM</a:t>
            </a:r>
            <a:r>
              <a:rPr lang="en-US" i="1" baseline="0" dirty="0" smtClean="0"/>
              <a:t> Systems</a:t>
            </a:r>
          </a:p>
          <a:p>
            <a:pPr marL="628650" marR="0" lvl="2" indent="-171450" algn="l" defTabSz="914400" rtl="0" eaLnBrk="1" fontAlgn="base" latinLnBrk="0" hangingPunct="1">
              <a:lnSpc>
                <a:spcPct val="100000"/>
              </a:lnSpc>
              <a:spcBef>
                <a:spcPct val="30000"/>
              </a:spcBef>
              <a:spcAft>
                <a:spcPct val="0"/>
              </a:spcAft>
              <a:buClrTx/>
              <a:buSzTx/>
              <a:buFontTx/>
              <a:buChar char="-"/>
              <a:tabLst/>
              <a:defRPr/>
            </a:pPr>
            <a:r>
              <a:rPr lang="en-US" baseline="0" dirty="0" smtClean="0"/>
              <a:t>Information-based network processes used to better understand customers and their needs</a:t>
            </a:r>
          </a:p>
          <a:p>
            <a:pPr marL="628650" marR="0" lvl="2" indent="-171450" algn="l" defTabSz="914400" rtl="0" eaLnBrk="1" fontAlgn="base" latinLnBrk="0" hangingPunct="1">
              <a:lnSpc>
                <a:spcPct val="100000"/>
              </a:lnSpc>
              <a:spcBef>
                <a:spcPct val="30000"/>
              </a:spcBef>
              <a:spcAft>
                <a:spcPct val="0"/>
              </a:spcAft>
              <a:buClrTx/>
              <a:buSzTx/>
              <a:buFontTx/>
              <a:buChar char="-"/>
              <a:tabLst/>
              <a:defRPr/>
            </a:pPr>
            <a:r>
              <a:rPr lang="en-US" baseline="0" dirty="0" smtClean="0"/>
              <a:t>Provide a 360-degree view of the company’s relationships with customers, encompassing all contact points, involving all business processes, and incorporating all communication media and sales channels</a:t>
            </a:r>
          </a:p>
          <a:p>
            <a:pPr marL="628650" marR="0" lvl="2" indent="-171450" algn="l" defTabSz="914400" rtl="0" eaLnBrk="1" fontAlgn="base" latinLnBrk="0" hangingPunct="1">
              <a:lnSpc>
                <a:spcPct val="100000"/>
              </a:lnSpc>
              <a:spcBef>
                <a:spcPct val="30000"/>
              </a:spcBef>
              <a:spcAft>
                <a:spcPct val="0"/>
              </a:spcAft>
              <a:buClrTx/>
              <a:buSzTx/>
              <a:buFontTx/>
              <a:buChar char="-"/>
              <a:tabLst/>
              <a:defRPr/>
            </a:pPr>
            <a:r>
              <a:rPr lang="en-US" baseline="0" dirty="0" smtClean="0"/>
              <a:t>Vital for determining cost-differentiation trade-off values for customers</a:t>
            </a:r>
          </a:p>
          <a:p>
            <a:pPr marL="457200" marR="0" lvl="2" indent="0" algn="l" defTabSz="914400" rtl="0" eaLnBrk="1" fontAlgn="base" latinLnBrk="0" hangingPunct="1">
              <a:lnSpc>
                <a:spcPct val="100000"/>
              </a:lnSpc>
              <a:spcBef>
                <a:spcPct val="30000"/>
              </a:spcBef>
              <a:spcAft>
                <a:spcPct val="0"/>
              </a:spcAft>
              <a:buClrTx/>
              <a:buSzTx/>
              <a:buFontTx/>
              <a:buNone/>
              <a:tabLst/>
              <a:defRPr/>
            </a:pPr>
            <a:r>
              <a:rPr lang="en-US" i="1" dirty="0" smtClean="0"/>
              <a:t>ERP Systems</a:t>
            </a:r>
          </a:p>
          <a:p>
            <a:pPr marL="685800" marR="0" lvl="2" indent="-228600" algn="l" defTabSz="914400" rtl="0" eaLnBrk="1" fontAlgn="base" latinLnBrk="0" hangingPunct="1">
              <a:lnSpc>
                <a:spcPct val="100000"/>
              </a:lnSpc>
              <a:spcBef>
                <a:spcPct val="30000"/>
              </a:spcBef>
              <a:spcAft>
                <a:spcPct val="0"/>
              </a:spcAft>
              <a:buClrTx/>
              <a:buSzTx/>
              <a:buFontTx/>
              <a:buChar char="-"/>
              <a:tabLst/>
              <a:defRPr/>
            </a:pPr>
            <a:r>
              <a:rPr lang="en-US" dirty="0" smtClean="0"/>
              <a:t>Information systems used to identify and plan the resources required across the firm to receive, record, produce,</a:t>
            </a:r>
            <a:r>
              <a:rPr lang="en-US" baseline="0" dirty="0" smtClean="0"/>
              <a:t> and ship customer orders</a:t>
            </a:r>
          </a:p>
          <a:p>
            <a:pPr marL="685800" marR="0" lvl="2" indent="-228600" algn="l" defTabSz="914400" rtl="0" eaLnBrk="1" fontAlgn="base" latinLnBrk="0" hangingPunct="1">
              <a:lnSpc>
                <a:spcPct val="100000"/>
              </a:lnSpc>
              <a:spcBef>
                <a:spcPct val="30000"/>
              </a:spcBef>
              <a:spcAft>
                <a:spcPct val="0"/>
              </a:spcAft>
              <a:buClrTx/>
              <a:buSzTx/>
              <a:buFontTx/>
              <a:buChar char="-"/>
              <a:tabLst/>
              <a:defRPr/>
            </a:pPr>
            <a:r>
              <a:rPr lang="en-US" dirty="0" smtClean="0"/>
              <a:t>Primary objective is to improve efficiency on</a:t>
            </a:r>
            <a:r>
              <a:rPr lang="en-US" baseline="0" dirty="0" smtClean="0"/>
              <a:t> a company-wide basis</a:t>
            </a:r>
          </a:p>
          <a:p>
            <a:pPr marL="685800" marR="0" lvl="2" indent="-228600" algn="l" defTabSz="914400" rtl="0" eaLnBrk="1" fontAlgn="base" latinLnBrk="0" hangingPunct="1">
              <a:lnSpc>
                <a:spcPct val="100000"/>
              </a:lnSpc>
              <a:spcBef>
                <a:spcPct val="30000"/>
              </a:spcBef>
              <a:spcAft>
                <a:spcPct val="0"/>
              </a:spcAft>
              <a:buClrTx/>
              <a:buSzTx/>
              <a:buFontTx/>
              <a:buChar char="-"/>
              <a:tabLst/>
              <a:defRPr/>
            </a:pPr>
            <a:r>
              <a:rPr lang="en-US" baseline="0" dirty="0" smtClean="0"/>
              <a:t>Efficiency improvements result from systems which integrate and quickly move financial and operational data across departments </a:t>
            </a:r>
          </a:p>
          <a:p>
            <a:pPr marL="685800" marR="0" lvl="2" indent="-228600" algn="l" defTabSz="914400" rtl="0" eaLnBrk="1" fontAlgn="base" latinLnBrk="0" hangingPunct="1">
              <a:lnSpc>
                <a:spcPct val="100000"/>
              </a:lnSpc>
              <a:spcBef>
                <a:spcPct val="30000"/>
              </a:spcBef>
              <a:spcAft>
                <a:spcPct val="0"/>
              </a:spcAft>
              <a:buClrTx/>
              <a:buSzTx/>
              <a:buFontTx/>
              <a:buChar char="-"/>
              <a:tabLst/>
              <a:defRPr/>
            </a:pPr>
            <a:r>
              <a:rPr lang="en-US" dirty="0" smtClean="0"/>
              <a:t>Integrate data to link value chain activities</a:t>
            </a:r>
            <a:r>
              <a:rPr lang="en-US" baseline="0" dirty="0" smtClean="0"/>
              <a:t> and to flexibly respond to customer preferences relative to features and cost</a:t>
            </a:r>
            <a:endParaRPr lang="en-US" dirty="0" smtClean="0"/>
          </a:p>
          <a:p>
            <a:pPr marL="914400" marR="0" lvl="0" indent="-228600" algn="l" defTabSz="914400" rtl="0" eaLnBrk="1" fontAlgn="base" latinLnBrk="0" hangingPunct="1">
              <a:lnSpc>
                <a:spcPct val="100000"/>
              </a:lnSpc>
              <a:spcBef>
                <a:spcPct val="30000"/>
              </a:spcBef>
              <a:spcAft>
                <a:spcPct val="0"/>
              </a:spcAft>
              <a:buClrTx/>
              <a:buSzTx/>
              <a:buFontTx/>
              <a:buNone/>
              <a:tabLst/>
              <a:defRPr/>
            </a:pPr>
            <a:r>
              <a:rPr lang="en-US" dirty="0" smtClean="0"/>
              <a:t>Example:  </a:t>
            </a:r>
            <a:r>
              <a:rPr lang="en-US" dirty="0" err="1" smtClean="0"/>
              <a:t>Aviall</a:t>
            </a:r>
            <a:endParaRPr lang="en-US" dirty="0" smtClean="0"/>
          </a:p>
          <a:p>
            <a:endParaRPr lang="en-US" dirty="0"/>
          </a:p>
        </p:txBody>
      </p:sp>
      <p:sp>
        <p:nvSpPr>
          <p:cNvPr id="4" name="Slide Number Placeholder 3"/>
          <p:cNvSpPr>
            <a:spLocks noGrp="1"/>
          </p:cNvSpPr>
          <p:nvPr>
            <p:ph type="sldNum" sz="quarter" idx="10"/>
          </p:nvPr>
        </p:nvSpPr>
        <p:spPr/>
        <p:txBody>
          <a:bodyPr/>
          <a:lstStyle/>
          <a:p>
            <a:fld id="{AEC6A0DA-0D79-4C7A-87B8-7A3D8A16FE87}" type="slidenum">
              <a:rPr lang="en-US" smtClean="0"/>
              <a:pPr/>
              <a:t>43</a:t>
            </a:fld>
            <a:endParaRPr lang="en-US"/>
          </a:p>
        </p:txBody>
      </p:sp>
    </p:spTree>
    <p:extLst>
      <p:ext uri="{BB962C8B-B14F-4D97-AF65-F5344CB8AC3E}">
        <p14:creationId xmlns:p14="http://schemas.microsoft.com/office/powerpoint/2010/main" val="7178381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b="1" dirty="0" smtClean="0"/>
              <a:t>Total Quality Management (TQM) Systems –</a:t>
            </a:r>
            <a:r>
              <a:rPr lang="en-US" dirty="0" smtClean="0"/>
              <a:t>working quality (as defined by the customer) and accuracy into processes throughout the value chain to eliminate the costs of poor quality at their sources</a:t>
            </a:r>
          </a:p>
          <a:p>
            <a:endParaRPr lang="en-US" dirty="0" smtClean="0"/>
          </a:p>
          <a:p>
            <a:r>
              <a:rPr lang="en-US" dirty="0" smtClean="0"/>
              <a:t>Discussion</a:t>
            </a:r>
            <a:r>
              <a:rPr lang="en-US" baseline="0" dirty="0" smtClean="0"/>
              <a:t> points:</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b="0" dirty="0" smtClean="0"/>
              <a:t>Adopted</a:t>
            </a:r>
            <a:r>
              <a:rPr lang="en-US" b="0" baseline="0" dirty="0" smtClean="0"/>
              <a:t> in Western nations in response to the competitive success of Japanese firms at dramatically improving quality (as a differentiating feature) while simultaneously reducing cost structures (through process efficiencies)</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b="0" baseline="0" dirty="0" smtClean="0"/>
              <a:t>Key assumption is that the costs of poor quality (such as inspection activities and lost customers) exceed the costs of developing high-quality products</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b="0" baseline="0" dirty="0" smtClean="0"/>
              <a:t>Involve specific objectives</a:t>
            </a:r>
          </a:p>
          <a:p>
            <a:pPr marL="685800" marR="0" lvl="1" indent="-228600" algn="l" defTabSz="914400" rtl="0" eaLnBrk="1" fontAlgn="base" latinLnBrk="0" hangingPunct="1">
              <a:lnSpc>
                <a:spcPct val="100000"/>
              </a:lnSpc>
              <a:spcBef>
                <a:spcPct val="30000"/>
              </a:spcBef>
              <a:spcAft>
                <a:spcPct val="0"/>
              </a:spcAft>
              <a:buClrTx/>
              <a:buSzTx/>
              <a:buFontTx/>
              <a:buChar char="-"/>
              <a:tabLst/>
              <a:defRPr/>
            </a:pPr>
            <a:r>
              <a:rPr lang="en-US" b="0" baseline="0" dirty="0" smtClean="0"/>
              <a:t>Increased customer satisfaction</a:t>
            </a:r>
          </a:p>
          <a:p>
            <a:pPr marL="685800" marR="0" lvl="1" indent="-228600" algn="l" defTabSz="914400" rtl="0" eaLnBrk="1" fontAlgn="base" latinLnBrk="0" hangingPunct="1">
              <a:lnSpc>
                <a:spcPct val="100000"/>
              </a:lnSpc>
              <a:spcBef>
                <a:spcPct val="30000"/>
              </a:spcBef>
              <a:spcAft>
                <a:spcPct val="0"/>
              </a:spcAft>
              <a:buClrTx/>
              <a:buSzTx/>
              <a:buFontTx/>
              <a:buChar char="-"/>
              <a:tabLst/>
              <a:defRPr/>
            </a:pPr>
            <a:r>
              <a:rPr lang="en-US" b="0" baseline="0" dirty="0" smtClean="0"/>
              <a:t>Lower costs</a:t>
            </a:r>
          </a:p>
          <a:p>
            <a:pPr marL="685800" marR="0" lvl="1" indent="-228600" algn="l" defTabSz="914400" rtl="0" eaLnBrk="1" fontAlgn="base" latinLnBrk="0" hangingPunct="1">
              <a:lnSpc>
                <a:spcPct val="100000"/>
              </a:lnSpc>
              <a:spcBef>
                <a:spcPct val="30000"/>
              </a:spcBef>
              <a:spcAft>
                <a:spcPct val="0"/>
              </a:spcAft>
              <a:buClrTx/>
              <a:buSzTx/>
              <a:buFontTx/>
              <a:buChar char="-"/>
              <a:tabLst/>
              <a:defRPr/>
            </a:pPr>
            <a:r>
              <a:rPr lang="en-US" b="0" baseline="0" dirty="0" smtClean="0"/>
              <a:t>Reduced time to introduce innovate products to the market</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Improve firm flexibility</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b="0" baseline="0" dirty="0" smtClean="0"/>
              <a:t>Facilitate the use of all business-level strategies, but outcomes are particularly important for implementing an integration strategy</a:t>
            </a:r>
          </a:p>
        </p:txBody>
      </p:sp>
      <p:sp>
        <p:nvSpPr>
          <p:cNvPr id="4" name="Slide Number Placeholder 3"/>
          <p:cNvSpPr>
            <a:spLocks noGrp="1"/>
          </p:cNvSpPr>
          <p:nvPr>
            <p:ph type="sldNum" sz="quarter" idx="10"/>
          </p:nvPr>
        </p:nvSpPr>
        <p:spPr/>
        <p:txBody>
          <a:bodyPr/>
          <a:lstStyle/>
          <a:p>
            <a:fld id="{AEC6A0DA-0D79-4C7A-87B8-7A3D8A16FE87}" type="slidenum">
              <a:rPr lang="en-US" smtClean="0"/>
              <a:pPr/>
              <a:t>44</a:t>
            </a:fld>
            <a:endParaRPr lang="en-US"/>
          </a:p>
        </p:txBody>
      </p:sp>
    </p:spTree>
    <p:extLst>
      <p:ext uri="{BB962C8B-B14F-4D97-AF65-F5344CB8AC3E}">
        <p14:creationId xmlns:p14="http://schemas.microsoft.com/office/powerpoint/2010/main" val="21869795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331DFD-76D9-473F-8022-D496BF3FFD74}" type="slidenum">
              <a:rPr lang="en-US"/>
              <a:pPr/>
              <a:t>45</a:t>
            </a:fld>
            <a:endParaRPr lang="en-US"/>
          </a:p>
        </p:txBody>
      </p:sp>
      <p:sp>
        <p:nvSpPr>
          <p:cNvPr id="626690" name="Rectangle 2"/>
          <p:cNvSpPr>
            <a:spLocks noGrp="1" noRot="1" noChangeAspect="1" noChangeArrowheads="1" noTextEdit="1"/>
          </p:cNvSpPr>
          <p:nvPr>
            <p:ph type="sldImg"/>
          </p:nvPr>
        </p:nvSpPr>
        <p:spPr>
          <a:ln/>
        </p:spPr>
      </p:sp>
      <p:sp>
        <p:nvSpPr>
          <p:cNvPr id="626691" name="Rectangle 3"/>
          <p:cNvSpPr>
            <a:spLocks noGrp="1" noChangeArrowheads="1"/>
          </p:cNvSpPr>
          <p:nvPr>
            <p:ph type="body" idx="1"/>
          </p:nvPr>
        </p:nvSpPr>
        <p:spPr/>
        <p:txBody>
          <a:bodyPr/>
          <a:lstStyle/>
          <a:p>
            <a:pPr marL="228600" indent="-228600"/>
            <a:r>
              <a:rPr lang="en-US" b="1" dirty="0"/>
              <a:t>Competitive Risks of the </a:t>
            </a:r>
            <a:r>
              <a:rPr lang="en-US" b="1" dirty="0" smtClean="0"/>
              <a:t>Integration </a:t>
            </a:r>
            <a:r>
              <a:rPr lang="en-US" b="1" dirty="0"/>
              <a:t>Cost Leadership/Differentiation Strategy</a:t>
            </a:r>
            <a:r>
              <a:rPr lang="en-US" dirty="0"/>
              <a:t> – </a:t>
            </a:r>
            <a:r>
              <a:rPr lang="en-US" dirty="0" smtClean="0"/>
              <a:t>Potential to create value by successfully using the integration strategy is appealing.  However,</a:t>
            </a:r>
            <a:r>
              <a:rPr lang="en-US" baseline="0" dirty="0" smtClean="0"/>
              <a:t> experience shows that substantial </a:t>
            </a:r>
            <a:r>
              <a:rPr lang="en-US" dirty="0" smtClean="0"/>
              <a:t>risk accompanies</a:t>
            </a:r>
            <a:r>
              <a:rPr lang="en-US" baseline="0" dirty="0" smtClean="0"/>
              <a:t> this potential.  </a:t>
            </a:r>
          </a:p>
          <a:p>
            <a:pPr marL="228600" indent="-228600"/>
            <a:endParaRPr lang="en-US" baseline="0" dirty="0" smtClean="0"/>
          </a:p>
          <a:p>
            <a:pPr marL="228600" indent="-228600"/>
            <a:r>
              <a:rPr lang="en-US" dirty="0" smtClean="0"/>
              <a:t>Discussion points:</a:t>
            </a:r>
          </a:p>
          <a:p>
            <a:pPr marL="685800" lvl="1" indent="-228600"/>
            <a:r>
              <a:rPr lang="en-US" dirty="0" smtClean="0"/>
              <a:t>Prevents</a:t>
            </a:r>
            <a:r>
              <a:rPr lang="en-US" baseline="0" dirty="0" smtClean="0"/>
              <a:t> the firm from dealing successfully with competitive forces</a:t>
            </a:r>
          </a:p>
          <a:p>
            <a:pPr marL="685800" lvl="1" indent="-228600"/>
            <a:r>
              <a:rPr lang="en-US" baseline="0" dirty="0" smtClean="0"/>
              <a:t>Prevents the firm from having a distinguishable competitive advantage</a:t>
            </a:r>
          </a:p>
          <a:p>
            <a:pPr marL="685800" lvl="1" indent="-228600"/>
            <a:r>
              <a:rPr lang="en-US" baseline="0" dirty="0" smtClean="0"/>
              <a:t>Must be confident in the ability to achieve differentiated features that customers value at relatively low costs</a:t>
            </a:r>
          </a:p>
          <a:p>
            <a:pPr marL="685800" lvl="1" indent="-228600"/>
            <a:r>
              <a:rPr lang="en-US" baseline="0" dirty="0" smtClean="0"/>
              <a:t>No research evidence indicates that the attributes of cost leadership and differentiation strategies cannot be integrated effectively</a:t>
            </a:r>
          </a:p>
          <a:p>
            <a:pPr marL="685800" lvl="1" indent="-228600"/>
            <a:r>
              <a:rPr lang="en-US" baseline="0" dirty="0" smtClean="0"/>
              <a:t>Appropriate strategic choice for firms with core competencies to achieve low costs and produce differentiated products</a:t>
            </a:r>
          </a:p>
        </p:txBody>
      </p:sp>
    </p:spTree>
    <p:extLst>
      <p:ext uri="{BB962C8B-B14F-4D97-AF65-F5344CB8AC3E}">
        <p14:creationId xmlns:p14="http://schemas.microsoft.com/office/powerpoint/2010/main" val="22729988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11EBA-3992-4EC7-B740-E3EC3AE7368E}" type="slidenum">
              <a:rPr lang="en-US"/>
              <a:pPr/>
              <a:t>46</a:t>
            </a:fld>
            <a:endParaRPr lang="en-US"/>
          </a:p>
        </p:txBody>
      </p:sp>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390821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EE13D6-4D96-4AFD-B064-25EF5D8E3B40}" type="slidenum">
              <a:rPr lang="en-US"/>
              <a:pPr/>
              <a:t>47</a:t>
            </a:fld>
            <a:endParaRPr lang="en-US"/>
          </a:p>
        </p:txBody>
      </p:sp>
      <p:sp>
        <p:nvSpPr>
          <p:cNvPr id="628738" name="Rectangle 2"/>
          <p:cNvSpPr>
            <a:spLocks noGrp="1" noRot="1" noChangeAspect="1" noChangeArrowheads="1" noTextEdit="1"/>
          </p:cNvSpPr>
          <p:nvPr>
            <p:ph type="sldImg"/>
          </p:nvPr>
        </p:nvSpPr>
        <p:spPr>
          <a:ln/>
        </p:spPr>
      </p:sp>
      <p:sp>
        <p:nvSpPr>
          <p:cNvPr id="628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395987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6D04AE-F378-4AA7-951E-A86D512D72F1}" type="slidenum">
              <a:rPr lang="en-US"/>
              <a:pPr/>
              <a:t>48</a:t>
            </a:fld>
            <a:endParaRPr lang="en-US"/>
          </a:p>
        </p:txBody>
      </p:sp>
      <p:sp>
        <p:nvSpPr>
          <p:cNvPr id="630786" name="Rectangle 2"/>
          <p:cNvSpPr>
            <a:spLocks noGrp="1" noRot="1" noChangeAspect="1" noChangeArrowheads="1" noTextEdit="1"/>
          </p:cNvSpPr>
          <p:nvPr>
            <p:ph type="sldImg"/>
          </p:nvPr>
        </p:nvSpPr>
        <p:spPr>
          <a:ln/>
        </p:spPr>
      </p:sp>
      <p:sp>
        <p:nvSpPr>
          <p:cNvPr id="630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394548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9CDC74-4EAD-40E1-B692-C8F41513369F}" type="slidenum">
              <a:rPr lang="en-US"/>
              <a:pPr/>
              <a:t>49</a:t>
            </a:fld>
            <a:endParaRPr lang="en-US"/>
          </a:p>
        </p:txBody>
      </p:sp>
      <p:sp>
        <p:nvSpPr>
          <p:cNvPr id="632834" name="Rectangle 2"/>
          <p:cNvSpPr>
            <a:spLocks noGrp="1" noRot="1" noChangeAspect="1" noChangeArrowheads="1" noTextEdit="1"/>
          </p:cNvSpPr>
          <p:nvPr>
            <p:ph type="sldImg"/>
          </p:nvPr>
        </p:nvSpPr>
        <p:spPr>
          <a:ln/>
        </p:spPr>
      </p:sp>
      <p:sp>
        <p:nvSpPr>
          <p:cNvPr id="6328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78465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D5B239-0D61-4713-94D8-5690318FFEB5}" type="slidenum">
              <a:rPr lang="en-US"/>
              <a:pPr/>
              <a:t>5</a:t>
            </a:fld>
            <a:endParaRPr lang="en-US"/>
          </a:p>
        </p:txBody>
      </p:sp>
      <p:sp>
        <p:nvSpPr>
          <p:cNvPr id="547842" name="Rectangle 2"/>
          <p:cNvSpPr>
            <a:spLocks noGrp="1" noRot="1" noChangeAspect="1" noChangeArrowheads="1" noTextEdit="1"/>
          </p:cNvSpPr>
          <p:nvPr>
            <p:ph type="sldImg"/>
          </p:nvPr>
        </p:nvSpPr>
        <p:spPr>
          <a:ln/>
        </p:spPr>
      </p:sp>
      <p:sp>
        <p:nvSpPr>
          <p:cNvPr id="547843" name="Rectangle 3"/>
          <p:cNvSpPr>
            <a:spLocks noGrp="1" noChangeArrowheads="1"/>
          </p:cNvSpPr>
          <p:nvPr>
            <p:ph type="body" idx="1"/>
          </p:nvPr>
        </p:nvSpPr>
        <p:spPr/>
        <p:txBody>
          <a:bodyPr/>
          <a:lstStyle/>
          <a:p>
            <a:pPr marL="228600" indent="-228600"/>
            <a:r>
              <a:rPr lang="en-US" b="1" dirty="0" smtClean="0"/>
              <a:t>Figure 5.1:  Types </a:t>
            </a:r>
            <a:r>
              <a:rPr lang="en-US" b="1" dirty="0"/>
              <a:t>of Business-Level Strategy – </a:t>
            </a:r>
            <a:r>
              <a:rPr lang="en-US" dirty="0"/>
              <a:t>There are five types of </a:t>
            </a:r>
            <a:r>
              <a:rPr lang="en-US" dirty="0" smtClean="0"/>
              <a:t>“generic” business-level </a:t>
            </a:r>
            <a:r>
              <a:rPr lang="en-US" dirty="0"/>
              <a:t>strategies that firms choose among to establish and defend their desired strategic </a:t>
            </a:r>
            <a:r>
              <a:rPr lang="en-US" dirty="0" smtClean="0"/>
              <a:t>positions </a:t>
            </a:r>
            <a:r>
              <a:rPr lang="en-US" dirty="0"/>
              <a:t>against rivals. </a:t>
            </a:r>
          </a:p>
          <a:p>
            <a:pPr marL="228600" indent="-228600"/>
            <a:endParaRPr lang="en-US" dirty="0" smtClean="0"/>
          </a:p>
          <a:p>
            <a:pPr marL="228600" indent="-228600"/>
            <a:endParaRPr lang="en-US" dirty="0" smtClean="0"/>
          </a:p>
          <a:p>
            <a:pPr marL="228600" indent="-228600"/>
            <a:r>
              <a:rPr lang="en-US" dirty="0" smtClean="0"/>
              <a:t>Discussion points:</a:t>
            </a:r>
          </a:p>
          <a:p>
            <a:pPr marL="685800" lvl="1" indent="-228600"/>
            <a:r>
              <a:rPr lang="en-US" dirty="0" smtClean="0"/>
              <a:t>A business-level</a:t>
            </a:r>
            <a:r>
              <a:rPr lang="en-US" baseline="0" dirty="0" smtClean="0"/>
              <a:t> strategy reflects where and how the firm has an advantage over its rivals.</a:t>
            </a:r>
          </a:p>
          <a:p>
            <a:pPr marL="685800" lvl="1" indent="-228600"/>
            <a:r>
              <a:rPr lang="en-US" dirty="0" smtClean="0"/>
              <a:t>The firm's business-level strategy is a deliberate choice about how it will perform the value chain activities and support functions in ways that create unique value.  </a:t>
            </a:r>
          </a:p>
          <a:p>
            <a:pPr marL="685800" lvl="1" indent="-228600"/>
            <a:r>
              <a:rPr lang="en-US" baseline="0" dirty="0" smtClean="0"/>
              <a:t>An effectively formulated strategy marshals, integrates, and allocates the firm’s resources, capabilities, and competencies in proper alignment with the external environment.</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dirty="0" smtClean="0"/>
              <a:t>Sound strategic choices reduce uncertainty, facilitate success, and depend upon continuously-updated competitive advantages to achieve long-term success. </a:t>
            </a:r>
          </a:p>
          <a:p>
            <a:pPr marL="685800" lvl="1" indent="-228600"/>
            <a:endParaRPr lang="en-US" dirty="0"/>
          </a:p>
        </p:txBody>
      </p:sp>
    </p:spTree>
    <p:extLst>
      <p:ext uri="{BB962C8B-B14F-4D97-AF65-F5344CB8AC3E}">
        <p14:creationId xmlns:p14="http://schemas.microsoft.com/office/powerpoint/2010/main" val="19449172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DF9AC3-B8E7-44DF-BD3F-91BE70184883}" type="slidenum">
              <a:rPr lang="en-US"/>
              <a:pPr/>
              <a:t>50</a:t>
            </a:fld>
            <a:endParaRPr lang="en-US"/>
          </a:p>
        </p:txBody>
      </p:sp>
      <p:sp>
        <p:nvSpPr>
          <p:cNvPr id="634882" name="Rectangle 2"/>
          <p:cNvSpPr>
            <a:spLocks noGrp="1" noRot="1" noChangeAspect="1" noChangeArrowheads="1" noTextEdit="1"/>
          </p:cNvSpPr>
          <p:nvPr>
            <p:ph type="sldImg"/>
          </p:nvPr>
        </p:nvSpPr>
        <p:spPr>
          <a:ln/>
        </p:spPr>
      </p:sp>
      <p:sp>
        <p:nvSpPr>
          <p:cNvPr id="634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27602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1F474-5813-473B-8276-1EC99D7E6B70}" type="slidenum">
              <a:rPr lang="en-US"/>
              <a:pPr/>
              <a:t>6</a:t>
            </a:fld>
            <a:endParaRPr lang="en-US"/>
          </a:p>
        </p:txBody>
      </p:sp>
      <p:sp>
        <p:nvSpPr>
          <p:cNvPr id="570370" name="Rectangle 2"/>
          <p:cNvSpPr>
            <a:spLocks noGrp="1" noRot="1" noChangeAspect="1" noChangeArrowheads="1" noTextEdit="1"/>
          </p:cNvSpPr>
          <p:nvPr>
            <p:ph type="sldImg"/>
          </p:nvPr>
        </p:nvSpPr>
        <p:spPr>
          <a:ln/>
        </p:spPr>
      </p:sp>
      <p:sp>
        <p:nvSpPr>
          <p:cNvPr id="570371" name="Rectangle 3"/>
          <p:cNvSpPr>
            <a:spLocks noGrp="1" noChangeArrowheads="1"/>
          </p:cNvSpPr>
          <p:nvPr>
            <p:ph type="body" idx="1"/>
          </p:nvPr>
        </p:nvSpPr>
        <p:spPr/>
        <p:txBody>
          <a:bodyPr/>
          <a:lstStyle/>
          <a:p>
            <a:pPr marL="228600" indent="-228600"/>
            <a:r>
              <a:rPr lang="en-US" b="1" dirty="0"/>
              <a:t>Features of the </a:t>
            </a:r>
            <a:r>
              <a:rPr lang="en-US" b="1" dirty="0" smtClean="0"/>
              <a:t>Five Business-Level Strategies</a:t>
            </a:r>
            <a:r>
              <a:rPr lang="en-US" b="1" baseline="0" dirty="0" smtClean="0"/>
              <a:t> – </a:t>
            </a:r>
            <a:r>
              <a:rPr lang="en-US" dirty="0" smtClean="0"/>
              <a:t>The five basic strategies are </a:t>
            </a:r>
            <a:r>
              <a:rPr lang="en-US" i="1" dirty="0"/>
              <a:t>generic</a:t>
            </a:r>
            <a:r>
              <a:rPr lang="en-US" dirty="0"/>
              <a:t> and can be used in any business in any industry</a:t>
            </a:r>
            <a:r>
              <a:rPr lang="en-US" dirty="0" smtClean="0"/>
              <a:t>.  Each business-level strategy helps the firm establish</a:t>
            </a:r>
            <a:r>
              <a:rPr lang="en-US" baseline="0" dirty="0" smtClean="0"/>
              <a:t> and exploit a </a:t>
            </a:r>
            <a:r>
              <a:rPr lang="en-US" i="1" baseline="0" dirty="0" smtClean="0"/>
              <a:t>competitive advantage </a:t>
            </a:r>
            <a:r>
              <a:rPr lang="en-US" baseline="0" dirty="0" smtClean="0"/>
              <a:t>within a particular </a:t>
            </a:r>
            <a:r>
              <a:rPr lang="en-US" i="1" baseline="0" dirty="0" smtClean="0"/>
              <a:t>competitive scope</a:t>
            </a:r>
            <a:r>
              <a:rPr lang="en-US" baseline="0" dirty="0" smtClean="0"/>
              <a:t>.</a:t>
            </a:r>
          </a:p>
          <a:p>
            <a:pPr marL="228600" indent="-228600"/>
            <a:endParaRPr lang="en-US" baseline="0" dirty="0" smtClean="0"/>
          </a:p>
          <a:p>
            <a:pPr marL="228600" indent="-228600"/>
            <a:r>
              <a:rPr lang="en-US" baseline="0" dirty="0" smtClean="0"/>
              <a:t>Discussion points:</a:t>
            </a:r>
          </a:p>
          <a:p>
            <a:pPr marL="685800" lvl="1" indent="-228600"/>
            <a:r>
              <a:rPr lang="en-US" baseline="0" dirty="0" smtClean="0"/>
              <a:t>None of the five business-level strategies is inherently or universally superior to the others.  </a:t>
            </a:r>
            <a:r>
              <a:rPr lang="en-US" dirty="0" smtClean="0"/>
              <a:t>The </a:t>
            </a:r>
            <a:r>
              <a:rPr lang="en-US" dirty="0"/>
              <a:t>effectiveness of each strategy is contingent upon the opportunities and threats in a firm's external environment and the possibilities provided by the firm's unique resources, capabilities, and core competencies. </a:t>
            </a:r>
            <a:endParaRPr lang="en-US" dirty="0" smtClean="0"/>
          </a:p>
          <a:p>
            <a:pPr marL="685800" lvl="1" indent="-228600"/>
            <a:r>
              <a:rPr lang="en-US" dirty="0" smtClean="0"/>
              <a:t>Regardless of the approach selected,</a:t>
            </a:r>
            <a:r>
              <a:rPr lang="en-US" baseline="0" dirty="0" smtClean="0"/>
              <a:t> achieving a competitive advantage depends upon offering the customer </a:t>
            </a:r>
            <a:r>
              <a:rPr lang="en-US" i="1" baseline="0" dirty="0" smtClean="0"/>
              <a:t>superior value</a:t>
            </a:r>
            <a:r>
              <a:rPr lang="en-US" i="0" baseline="0" dirty="0" smtClean="0"/>
              <a:t>.</a:t>
            </a:r>
          </a:p>
          <a:p>
            <a:pPr marL="685800" lvl="1" indent="-228600"/>
            <a:r>
              <a:rPr lang="en-US" i="0" baseline="0" dirty="0" smtClean="0"/>
              <a:t>The scope which is selected defines the firm’s intended </a:t>
            </a:r>
            <a:r>
              <a:rPr lang="en-US" i="1" baseline="0" dirty="0" smtClean="0"/>
              <a:t>target market</a:t>
            </a:r>
            <a:r>
              <a:rPr lang="en-US" i="0" baseline="0" dirty="0" smtClean="0"/>
              <a:t>.</a:t>
            </a:r>
            <a:endParaRPr lang="en-US" dirty="0"/>
          </a:p>
        </p:txBody>
      </p:sp>
    </p:spTree>
    <p:extLst>
      <p:ext uri="{BB962C8B-B14F-4D97-AF65-F5344CB8AC3E}">
        <p14:creationId xmlns:p14="http://schemas.microsoft.com/office/powerpoint/2010/main" val="52654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sz="1200" b="1" dirty="0" smtClean="0"/>
              <a:t>Competitive Advantage Dimension – </a:t>
            </a:r>
            <a:r>
              <a:rPr lang="en-US" sz="1200" b="0" dirty="0" smtClean="0"/>
              <a:t>Firms</a:t>
            </a:r>
            <a:r>
              <a:rPr lang="en-US" sz="1200" b="0" baseline="0" dirty="0" smtClean="0"/>
              <a:t> typically select between </a:t>
            </a:r>
            <a:r>
              <a:rPr lang="en-US" dirty="0" smtClean="0"/>
              <a:t>two distinct forms</a:t>
            </a:r>
            <a:r>
              <a:rPr lang="en-US" baseline="0" dirty="0" smtClean="0"/>
              <a:t> </a:t>
            </a:r>
            <a:r>
              <a:rPr lang="en-US" i="0" baseline="0" dirty="0" smtClean="0"/>
              <a:t>of </a:t>
            </a:r>
            <a:r>
              <a:rPr lang="en-US" i="0" dirty="0" smtClean="0"/>
              <a:t>competitive advantage (low cost or uniqueness).</a:t>
            </a:r>
          </a:p>
          <a:p>
            <a:pPr marL="914400" lvl="2" indent="0">
              <a:buFontTx/>
              <a:buNone/>
            </a:pPr>
            <a:endParaRPr lang="en-US" dirty="0" smtClean="0"/>
          </a:p>
          <a:p>
            <a:pPr marL="0" lvl="0" indent="0">
              <a:buFontTx/>
              <a:buNone/>
            </a:pPr>
            <a:r>
              <a:rPr lang="en-US" dirty="0" smtClean="0"/>
              <a:t>Discussion points:</a:t>
            </a:r>
          </a:p>
          <a:p>
            <a:pPr marL="457200" lvl="1" indent="0">
              <a:buFontTx/>
              <a:buNone/>
            </a:pPr>
            <a:r>
              <a:rPr lang="en-US" dirty="0" smtClean="0"/>
              <a:t>They may</a:t>
            </a:r>
            <a:r>
              <a:rPr lang="en-US" baseline="0" dirty="0" smtClean="0"/>
              <a:t> choose l</a:t>
            </a:r>
            <a:r>
              <a:rPr lang="en-US" dirty="0" smtClean="0"/>
              <a:t>ower cost than rivals, where the focus is on </a:t>
            </a:r>
            <a:r>
              <a:rPr lang="en-US" i="1" dirty="0" smtClean="0"/>
              <a:t>efficiency.</a:t>
            </a:r>
          </a:p>
          <a:p>
            <a:pPr marL="457200" lvl="1" indent="0">
              <a:buFontTx/>
              <a:buNone/>
            </a:pPr>
            <a:r>
              <a:rPr lang="en-US" dirty="0" smtClean="0"/>
              <a:t>Or they may choose ability to differentiate and command a premium price relative to the additional cost of differentiating, where</a:t>
            </a:r>
            <a:r>
              <a:rPr lang="en-US" baseline="0" dirty="0" smtClean="0"/>
              <a:t> the </a:t>
            </a:r>
            <a:r>
              <a:rPr lang="en-US" dirty="0" smtClean="0"/>
              <a:t>focus is on </a:t>
            </a:r>
            <a:r>
              <a:rPr lang="en-US" i="1" dirty="0" smtClean="0"/>
              <a:t>distinctiveness.</a:t>
            </a:r>
          </a:p>
          <a:p>
            <a:pPr marL="457200" lvl="1" indent="0">
              <a:buFontTx/>
              <a:buNone/>
            </a:pPr>
            <a:r>
              <a:rPr lang="en-US" dirty="0" smtClean="0"/>
              <a:t>In either case,</a:t>
            </a:r>
            <a:r>
              <a:rPr lang="en-US" baseline="0" dirty="0" smtClean="0"/>
              <a:t> offering </a:t>
            </a:r>
            <a:r>
              <a:rPr lang="en-US" i="1" baseline="0" dirty="0" smtClean="0"/>
              <a:t>superior value </a:t>
            </a:r>
            <a:r>
              <a:rPr lang="en-US" baseline="0" dirty="0" smtClean="0"/>
              <a:t>to the customer is required to achieve a competitive advantage.</a:t>
            </a:r>
          </a:p>
          <a:p>
            <a:pPr marL="685800" lvl="1" indent="-228600">
              <a:buFontTx/>
              <a:buNone/>
            </a:pPr>
            <a:r>
              <a:rPr lang="en-US" dirty="0" smtClean="0"/>
              <a:t>Firm</a:t>
            </a:r>
            <a:r>
              <a:rPr lang="en-US" baseline="0" dirty="0" smtClean="0"/>
              <a:t> may elect to develop a combined low cost/differentiation approach to create value for customers in several market segments, but not the whole industry.</a:t>
            </a:r>
            <a:endParaRPr lang="en-US" dirty="0" smtClean="0"/>
          </a:p>
          <a:p>
            <a:endParaRPr lang="en-US" dirty="0"/>
          </a:p>
        </p:txBody>
      </p:sp>
      <p:sp>
        <p:nvSpPr>
          <p:cNvPr id="4" name="Slide Number Placeholder 3"/>
          <p:cNvSpPr>
            <a:spLocks noGrp="1"/>
          </p:cNvSpPr>
          <p:nvPr>
            <p:ph type="sldNum" sz="quarter" idx="10"/>
          </p:nvPr>
        </p:nvSpPr>
        <p:spPr/>
        <p:txBody>
          <a:bodyPr/>
          <a:lstStyle/>
          <a:p>
            <a:fld id="{AEC6A0DA-0D79-4C7A-87B8-7A3D8A16FE87}" type="slidenum">
              <a:rPr lang="en-US" smtClean="0"/>
              <a:pPr/>
              <a:t>7</a:t>
            </a:fld>
            <a:endParaRPr lang="en-US"/>
          </a:p>
        </p:txBody>
      </p:sp>
    </p:spTree>
    <p:extLst>
      <p:ext uri="{BB962C8B-B14F-4D97-AF65-F5344CB8AC3E}">
        <p14:creationId xmlns:p14="http://schemas.microsoft.com/office/powerpoint/2010/main" val="4015096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sz="1200" b="1" dirty="0" smtClean="0"/>
              <a:t>Competitive Scope Dimension – </a:t>
            </a:r>
            <a:r>
              <a:rPr lang="en-US" sz="1200" b="0" dirty="0" smtClean="0"/>
              <a:t>Selection</a:t>
            </a:r>
            <a:r>
              <a:rPr lang="en-US" sz="1200" b="0" baseline="0" dirty="0" smtClean="0"/>
              <a:t> of the </a:t>
            </a:r>
            <a:r>
              <a:rPr lang="en-US" i="1" dirty="0" smtClean="0"/>
              <a:t>scope</a:t>
            </a:r>
            <a:r>
              <a:rPr lang="en-US" dirty="0" smtClean="0"/>
              <a:t> (broad or narrow) defines the </a:t>
            </a:r>
            <a:r>
              <a:rPr lang="en-US" i="1" dirty="0" smtClean="0"/>
              <a:t>target market</a:t>
            </a:r>
            <a:r>
              <a:rPr lang="en-US" dirty="0" smtClean="0"/>
              <a:t>, or the nature and size of the customer group, for the firm.</a:t>
            </a:r>
          </a:p>
          <a:p>
            <a:pPr marL="0" lvl="0" indent="0">
              <a:buFontTx/>
              <a:buNone/>
            </a:pPr>
            <a:endParaRPr lang="en-US" dirty="0" smtClean="0"/>
          </a:p>
          <a:p>
            <a:pPr marL="0" lvl="0" indent="0">
              <a:buFontTx/>
              <a:buNone/>
            </a:pPr>
            <a:r>
              <a:rPr lang="en-US" dirty="0" smtClean="0"/>
              <a:t>Discussion points:</a:t>
            </a:r>
          </a:p>
          <a:p>
            <a:pPr marL="685800" lvl="1" indent="-228600">
              <a:buFontTx/>
              <a:buNone/>
            </a:pPr>
            <a:r>
              <a:rPr lang="en-US" baseline="0" dirty="0" smtClean="0"/>
              <a:t>Choice determines what customers the firm will use its capabilities to create value for.</a:t>
            </a:r>
            <a:endParaRPr lang="en-US" dirty="0" smtClean="0"/>
          </a:p>
          <a:p>
            <a:pPr marL="685800" lvl="1" indent="-228600">
              <a:buFontTx/>
              <a:buNone/>
            </a:pPr>
            <a:r>
              <a:rPr lang="en-US" i="1" dirty="0" smtClean="0"/>
              <a:t>Broad scope</a:t>
            </a:r>
            <a:r>
              <a:rPr lang="en-US" dirty="0" smtClean="0"/>
              <a:t> involves serving multiple customer segments in multiple geographic areas with multiple products.</a:t>
            </a:r>
          </a:p>
          <a:p>
            <a:pPr marL="685800" lvl="1" indent="-228600">
              <a:buFontTx/>
              <a:buNone/>
            </a:pPr>
            <a:r>
              <a:rPr lang="en-US" i="1" dirty="0" smtClean="0"/>
              <a:t>Narrow scope</a:t>
            </a:r>
            <a:r>
              <a:rPr lang="en-US" dirty="0" smtClean="0"/>
              <a:t> involves serving one customer segment, geographic region, or product</a:t>
            </a:r>
            <a:r>
              <a:rPr lang="en-US" baseline="0" dirty="0" smtClean="0"/>
              <a:t> line.</a:t>
            </a:r>
          </a:p>
          <a:p>
            <a:pPr marL="685800" lvl="1" indent="-228600">
              <a:buFontTx/>
              <a:buNone/>
            </a:pPr>
            <a:r>
              <a:rPr lang="en-US" baseline="0" dirty="0" smtClean="0"/>
              <a:t>Focus strategies exist within the narrow market approach and can emphasize either low cost or differentiated competitive advantages.</a:t>
            </a:r>
          </a:p>
          <a:p>
            <a:pPr marL="685800" lvl="1" indent="-228600">
              <a:buFontTx/>
              <a:buNone/>
            </a:pPr>
            <a:r>
              <a:rPr lang="en-US" baseline="0" dirty="0" smtClean="0"/>
              <a:t>A focus strategy selects a segment or group of segments in the industry and tailors its approach to serving them to the exclusion of others.</a:t>
            </a:r>
          </a:p>
        </p:txBody>
      </p:sp>
      <p:sp>
        <p:nvSpPr>
          <p:cNvPr id="4" name="Slide Number Placeholder 3"/>
          <p:cNvSpPr>
            <a:spLocks noGrp="1"/>
          </p:cNvSpPr>
          <p:nvPr>
            <p:ph type="sldNum" sz="quarter" idx="10"/>
          </p:nvPr>
        </p:nvSpPr>
        <p:spPr/>
        <p:txBody>
          <a:bodyPr/>
          <a:lstStyle/>
          <a:p>
            <a:fld id="{AEC6A0DA-0D79-4C7A-87B8-7A3D8A16FE87}" type="slidenum">
              <a:rPr lang="en-US" smtClean="0"/>
              <a:pPr/>
              <a:t>8</a:t>
            </a:fld>
            <a:endParaRPr lang="en-US"/>
          </a:p>
        </p:txBody>
      </p:sp>
    </p:spTree>
    <p:extLst>
      <p:ext uri="{BB962C8B-B14F-4D97-AF65-F5344CB8AC3E}">
        <p14:creationId xmlns:p14="http://schemas.microsoft.com/office/powerpoint/2010/main" val="2356834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None/>
              <a:tabLst/>
              <a:defRPr/>
            </a:pPr>
            <a:r>
              <a:rPr lang="en-US" b="1" dirty="0" smtClean="0"/>
              <a:t>Serving Customers – </a:t>
            </a:r>
            <a:r>
              <a:rPr lang="en-US" b="0" dirty="0" smtClean="0"/>
              <a:t>Orientation</a:t>
            </a:r>
            <a:r>
              <a:rPr lang="en-US" b="0" baseline="0" dirty="0" smtClean="0"/>
              <a:t> toward customers is the foundation of all successful business-level strategies.  </a:t>
            </a:r>
            <a:r>
              <a:rPr lang="en-US" dirty="0" smtClean="0"/>
              <a:t>It is necessary to manage all aspects of the firm's relationships with its customers to create superior value, secure customer loyalty, and increase returns.  Strategic competitiveness</a:t>
            </a:r>
            <a:r>
              <a:rPr lang="en-US" baseline="0" dirty="0" smtClean="0"/>
              <a:t> results only when the firm is able to satisfy a group of customers by using its capabilities to compete in individual product markets.</a:t>
            </a:r>
            <a:r>
              <a:rPr lang="en-US" dirty="0" smtClean="0"/>
              <a:t> </a:t>
            </a:r>
          </a:p>
          <a:p>
            <a:pPr marL="228600" marR="0" indent="-228600" algn="l" defTabSz="914400" rtl="0" eaLnBrk="1" fontAlgn="base" latinLnBrk="0" hangingPunct="1">
              <a:lnSpc>
                <a:spcPct val="100000"/>
              </a:lnSpc>
              <a:spcBef>
                <a:spcPct val="30000"/>
              </a:spcBef>
              <a:spcAft>
                <a:spcPct val="0"/>
              </a:spcAft>
              <a:buClrTx/>
              <a:buSzTx/>
              <a:buFontTx/>
              <a:buNone/>
              <a:tabLst/>
              <a:defRPr/>
            </a:pPr>
            <a:endParaRPr lang="en-US" dirty="0" smtClean="0"/>
          </a:p>
          <a:p>
            <a:pPr marL="228600" marR="0" indent="-228600" algn="l" defTabSz="914400" rtl="0" eaLnBrk="1" fontAlgn="base" latinLnBrk="0" hangingPunct="1">
              <a:lnSpc>
                <a:spcPct val="100000"/>
              </a:lnSpc>
              <a:spcBef>
                <a:spcPct val="30000"/>
              </a:spcBef>
              <a:spcAft>
                <a:spcPct val="0"/>
              </a:spcAft>
              <a:buClrTx/>
              <a:buSzTx/>
              <a:buFontTx/>
              <a:buNone/>
              <a:tabLst/>
              <a:defRPr/>
            </a:pPr>
            <a:r>
              <a:rPr lang="en-US" dirty="0" smtClean="0"/>
              <a:t>Discussion points:</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dirty="0" smtClean="0"/>
              <a:t>The most successful companies</a:t>
            </a:r>
            <a:r>
              <a:rPr lang="en-US" baseline="0" dirty="0" smtClean="0"/>
              <a:t> constantly seek to chart new competitive space in order to serve new customers while finding better ways to satisfy existing customers.		Example:  Starbuck’s</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baseline="0" dirty="0" smtClean="0"/>
              <a:t>Customer loyalty is directly related to profitability.</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baseline="0" dirty="0" smtClean="0"/>
              <a:t>“Winning is not just about closing the sale.”  Norm Brodsky, entrepreneur</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baseline="0" dirty="0" smtClean="0"/>
              <a:t>The art of managing all aspects of </a:t>
            </a:r>
            <a:r>
              <a:rPr lang="en-US" i="1" baseline="0" dirty="0" smtClean="0"/>
              <a:t>customer relationships </a:t>
            </a:r>
            <a:r>
              <a:rPr lang="en-US" baseline="0" dirty="0" smtClean="0"/>
              <a:t>involves participating in e-commerce.</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baseline="0" dirty="0" smtClean="0"/>
              <a:t>Competing successfully involves integrating Internet technology with the firm’s strategy, rather than isolating it as a tool.	</a:t>
            </a:r>
          </a:p>
          <a:p>
            <a:pPr marL="1143000" marR="0" lvl="2" indent="-228600" algn="l" defTabSz="914400" rtl="0" eaLnBrk="1" fontAlgn="base" latinLnBrk="0" hangingPunct="1">
              <a:lnSpc>
                <a:spcPct val="100000"/>
              </a:lnSpc>
              <a:spcBef>
                <a:spcPct val="30000"/>
              </a:spcBef>
              <a:spcAft>
                <a:spcPct val="0"/>
              </a:spcAft>
              <a:buClrTx/>
              <a:buSzTx/>
              <a:buFontTx/>
              <a:buNone/>
              <a:tabLst/>
              <a:defRPr/>
            </a:pPr>
            <a:r>
              <a:rPr lang="en-US" baseline="0" dirty="0" smtClean="0"/>
              <a:t>Example:  Amazon</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i="1" baseline="0" dirty="0" smtClean="0"/>
              <a:t>Customer relationships </a:t>
            </a:r>
            <a:r>
              <a:rPr lang="en-US" baseline="0" dirty="0" smtClean="0"/>
              <a:t>involve answering:  who, what, and how.</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i="1" baseline="0" dirty="0" smtClean="0"/>
              <a:t>Who</a:t>
            </a:r>
            <a:r>
              <a:rPr lang="en-US" baseline="0" dirty="0" smtClean="0"/>
              <a:t> – </a:t>
            </a:r>
            <a:r>
              <a:rPr lang="en-US" sz="1200" kern="1200" dirty="0" smtClean="0">
                <a:solidFill>
                  <a:schemeClr val="tx1"/>
                </a:solidFill>
                <a:effectLst/>
                <a:latin typeface="Arial" charset="0"/>
                <a:ea typeface="+mn-ea"/>
                <a:cs typeface="Arial" charset="0"/>
              </a:rPr>
              <a:t>customers to target for the firm’s goods and services</a:t>
            </a:r>
            <a:endParaRPr lang="en-US" sz="1200" baseline="0" dirty="0" smtClean="0"/>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baseline="0" dirty="0" smtClean="0"/>
              <a:t>-	Market segmentation is defined on Slide 10.</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baseline="0" dirty="0" smtClean="0"/>
              <a:t>-	Common characteristics on which consumer and industrial customers’ needs vary are outlined in Table 5.1 and on Slide 11.</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i="1" baseline="0" dirty="0" smtClean="0"/>
              <a:t>What</a:t>
            </a:r>
            <a:r>
              <a:rPr lang="en-US" baseline="0" dirty="0" smtClean="0"/>
              <a:t> – </a:t>
            </a:r>
            <a:r>
              <a:rPr lang="en-US" sz="1200" kern="1200" dirty="0" smtClean="0">
                <a:solidFill>
                  <a:schemeClr val="tx1"/>
                </a:solidFill>
                <a:effectLst/>
                <a:latin typeface="Arial" charset="0"/>
                <a:ea typeface="+mn-ea"/>
                <a:cs typeface="Arial" charset="0"/>
              </a:rPr>
              <a:t>needs of the targeted customer group to satisfy</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baseline="0" dirty="0" smtClean="0"/>
              <a:t>-	Two generalized forms of value </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baseline="0" dirty="0" smtClean="0"/>
              <a:t>		</a:t>
            </a:r>
            <a:r>
              <a:rPr lang="en-US" u="sng" baseline="0" dirty="0" smtClean="0"/>
              <a:t>Low cost</a:t>
            </a:r>
            <a:r>
              <a:rPr lang="en-US" u="none" baseline="0" dirty="0" smtClean="0"/>
              <a:t> </a:t>
            </a:r>
            <a:r>
              <a:rPr lang="en-US" baseline="0" dirty="0" smtClean="0"/>
              <a:t>with acceptable features	Example:  </a:t>
            </a:r>
            <a:r>
              <a:rPr lang="en-US" baseline="0" dirty="0" err="1" smtClean="0"/>
              <a:t>Walmart</a:t>
            </a:r>
            <a:endParaRPr lang="en-US" baseline="0" dirty="0" smtClean="0"/>
          </a:p>
          <a:p>
            <a:pPr marL="1143000" marR="0" lvl="2" indent="-228600" algn="l" defTabSz="914400" rtl="0" eaLnBrk="1" fontAlgn="base" latinLnBrk="0" hangingPunct="1">
              <a:lnSpc>
                <a:spcPct val="100000"/>
              </a:lnSpc>
              <a:spcBef>
                <a:spcPct val="30000"/>
              </a:spcBef>
              <a:spcAft>
                <a:spcPct val="0"/>
              </a:spcAft>
              <a:buClrTx/>
              <a:buSzTx/>
              <a:buFontTx/>
              <a:buNone/>
              <a:tabLst/>
              <a:defRPr/>
            </a:pPr>
            <a:r>
              <a:rPr lang="en-US" u="sng" baseline="0" dirty="0" smtClean="0"/>
              <a:t>Highly differentiated features</a:t>
            </a:r>
            <a:r>
              <a:rPr lang="en-US" u="none" baseline="0" dirty="0" smtClean="0"/>
              <a:t> </a:t>
            </a:r>
            <a:r>
              <a:rPr lang="en-US" baseline="0" dirty="0" smtClean="0"/>
              <a:t>with acceptable cost	Example:  Saks Fifth Avenue</a:t>
            </a:r>
          </a:p>
          <a:p>
            <a:pPr marL="685800" marR="0" lvl="1" indent="-228600" algn="l" defTabSz="914400" rtl="0" eaLnBrk="1" fontAlgn="base" latinLnBrk="0" hangingPunct="1">
              <a:lnSpc>
                <a:spcPct val="100000"/>
              </a:lnSpc>
              <a:spcBef>
                <a:spcPct val="30000"/>
              </a:spcBef>
              <a:spcAft>
                <a:spcPct val="0"/>
              </a:spcAft>
              <a:buClrTx/>
              <a:buSzTx/>
              <a:buFontTx/>
              <a:buNone/>
              <a:tabLst/>
              <a:defRPr/>
            </a:pPr>
            <a:r>
              <a:rPr lang="en-US" i="1" baseline="0" dirty="0" smtClean="0"/>
              <a:t>How</a:t>
            </a:r>
            <a:r>
              <a:rPr lang="en-US" i="0" baseline="0" dirty="0" smtClean="0"/>
              <a:t> – </a:t>
            </a:r>
            <a:r>
              <a:rPr lang="en-US" sz="1200" kern="1200" dirty="0" smtClean="0">
                <a:solidFill>
                  <a:schemeClr val="tx1"/>
                </a:solidFill>
                <a:effectLst/>
                <a:latin typeface="Arial" charset="0"/>
                <a:ea typeface="+mn-ea"/>
                <a:cs typeface="Arial" charset="0"/>
              </a:rPr>
              <a:t>manner in which to satisfy customer needs</a:t>
            </a:r>
            <a:endParaRPr lang="en-US" i="0" baseline="0" dirty="0" smtClean="0"/>
          </a:p>
          <a:p>
            <a:pPr marL="685800" marR="0" lvl="1" indent="-228600" algn="l" defTabSz="914400" rtl="0" eaLnBrk="1" fontAlgn="base" latinLnBrk="0" hangingPunct="1">
              <a:lnSpc>
                <a:spcPct val="100000"/>
              </a:lnSpc>
              <a:spcBef>
                <a:spcPct val="30000"/>
              </a:spcBef>
              <a:spcAft>
                <a:spcPct val="0"/>
              </a:spcAft>
              <a:buClrTx/>
              <a:buSzTx/>
              <a:buFontTx/>
              <a:buChar char="-"/>
              <a:tabLst/>
              <a:defRPr/>
            </a:pPr>
            <a:r>
              <a:rPr lang="en-US" i="0" baseline="0" dirty="0" smtClean="0"/>
              <a:t>Addressed through core competencies used to implement value-creating strategies.</a:t>
            </a:r>
          </a:p>
          <a:p>
            <a:pPr marL="685800" marR="0" lvl="1" indent="-228600" algn="l" defTabSz="914400" rtl="0" eaLnBrk="1" fontAlgn="base" latinLnBrk="0" hangingPunct="1">
              <a:lnSpc>
                <a:spcPct val="100000"/>
              </a:lnSpc>
              <a:spcBef>
                <a:spcPct val="30000"/>
              </a:spcBef>
              <a:spcAft>
                <a:spcPct val="0"/>
              </a:spcAft>
              <a:buClrTx/>
              <a:buSzTx/>
              <a:buFontTx/>
              <a:buChar char="-"/>
              <a:tabLst/>
              <a:defRPr/>
            </a:pPr>
            <a:r>
              <a:rPr lang="en-US" i="0" baseline="0" dirty="0" smtClean="0"/>
              <a:t>Only firms with the capacity to continuously improve, innovate, and upgrade competencies can expect to meet and exceed customer expectations across time.			Example:  SAS Institute</a:t>
            </a:r>
            <a:endParaRPr lang="en-US" i="1" baseline="0" dirty="0" smtClean="0"/>
          </a:p>
          <a:p>
            <a:pPr marL="685800" marR="0" lvl="1" indent="-22860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685800" marR="0" lvl="1" indent="-228600" algn="l" defTabSz="914400" rtl="0" eaLnBrk="1" fontAlgn="base" latinLnBrk="0" hangingPunct="1">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EC6A0DA-0D79-4C7A-87B8-7A3D8A16FE87}" type="slidenum">
              <a:rPr lang="en-US" smtClean="0"/>
              <a:pPr/>
              <a:t>9</a:t>
            </a:fld>
            <a:endParaRPr lang="en-US"/>
          </a:p>
        </p:txBody>
      </p:sp>
    </p:spTree>
    <p:extLst>
      <p:ext uri="{BB962C8B-B14F-4D97-AF65-F5344CB8AC3E}">
        <p14:creationId xmlns:p14="http://schemas.microsoft.com/office/powerpoint/2010/main" val="1738777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6B58E96-C7E1-4FCA-B5C9-DC8ADCCFCF71}"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D2652-7BB7-42D7-922F-9A4A23006F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23076-432C-4259-A134-86A4672F084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endParaRPr lang="en-US" dirty="0">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dirty="0">
              <a:solidFill>
                <a:prstClr val="white">
                  <a:shade val="50000"/>
                </a:prstClr>
              </a:solidFill>
            </a:endParaRPr>
          </a:p>
        </p:txBody>
      </p:sp>
      <p:sp>
        <p:nvSpPr>
          <p:cNvPr id="29" name="Slide Number Placeholder 28"/>
          <p:cNvSpPr>
            <a:spLocks noGrp="1"/>
          </p:cNvSpPr>
          <p:nvPr>
            <p:ph type="sldNum" sz="quarter" idx="12"/>
          </p:nvPr>
        </p:nvSpPr>
        <p:spPr/>
        <p:txBody>
          <a:bodyPr/>
          <a:lstStyle/>
          <a:p>
            <a:fld id="{7413EB8E-93D1-4795-B862-E77BA1FB27AF}" type="slidenum">
              <a:rPr lang="en-US" smtClean="0">
                <a:solidFill>
                  <a:prstClr val="white">
                    <a:shade val="50000"/>
                  </a:prstClr>
                </a:solidFill>
              </a:rPr>
              <a:pPr/>
              <a:t>‹#›</a:t>
            </a:fld>
            <a:endParaRPr lang="en-US" dirty="0">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154602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hade val="50000"/>
                </a:prstClr>
              </a:solidFill>
            </a:endParaRPr>
          </a:p>
        </p:txBody>
      </p:sp>
      <p:sp>
        <p:nvSpPr>
          <p:cNvPr id="6" name="Slide Number Placeholder 5"/>
          <p:cNvSpPr>
            <a:spLocks noGrp="1"/>
          </p:cNvSpPr>
          <p:nvPr>
            <p:ph type="sldNum" sz="quarter" idx="12"/>
          </p:nvPr>
        </p:nvSpPr>
        <p:spPr/>
        <p:txBody>
          <a:bodyPr/>
          <a:lstStyle/>
          <a:p>
            <a:fld id="{B272F68A-E1B4-4B3B-8082-6B859A98237A}"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953704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4061EEE0-F603-487C-9D16-B64418BE4282}"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12582567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dirty="0">
              <a:solidFill>
                <a:prstClr val="white">
                  <a:shade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p:txBody>
          <a:bodyPr/>
          <a:lstStyle/>
          <a:p>
            <a:fld id="{8466A6F2-4D0A-487E-B45A-3A953DFC6CD8}"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982048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dirty="0">
              <a:solidFill>
                <a:prstClr val="white">
                  <a:shade val="50000"/>
                </a:prstClr>
              </a:solidFill>
            </a:endParaRPr>
          </a:p>
        </p:txBody>
      </p:sp>
      <p:sp>
        <p:nvSpPr>
          <p:cNvPr id="8" name="Footer Placeholder 7"/>
          <p:cNvSpPr>
            <a:spLocks noGrp="1"/>
          </p:cNvSpPr>
          <p:nvPr>
            <p:ph type="ftr" sz="quarter" idx="11"/>
          </p:nvPr>
        </p:nvSpPr>
        <p:spPr/>
        <p:txBody>
          <a:bodyPr/>
          <a:lstStyle/>
          <a:p>
            <a:endParaRPr lang="en-US" dirty="0">
              <a:solidFill>
                <a:prstClr val="white">
                  <a:shade val="50000"/>
                </a:prstClr>
              </a:solidFill>
            </a:endParaRPr>
          </a:p>
        </p:txBody>
      </p:sp>
      <p:sp>
        <p:nvSpPr>
          <p:cNvPr id="9" name="Slide Number Placeholder 8"/>
          <p:cNvSpPr>
            <a:spLocks noGrp="1"/>
          </p:cNvSpPr>
          <p:nvPr>
            <p:ph type="sldNum" sz="quarter" idx="12"/>
          </p:nvPr>
        </p:nvSpPr>
        <p:spPr/>
        <p:txBody>
          <a:bodyPr/>
          <a:lstStyle/>
          <a:p>
            <a:fld id="{64C223EB-60A4-497E-AE6E-FA9A66A97D59}"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684899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dirty="0">
              <a:solidFill>
                <a:prstClr val="white">
                  <a:shade val="50000"/>
                </a:prstClr>
              </a:solidFill>
            </a:endParaRPr>
          </a:p>
        </p:txBody>
      </p:sp>
      <p:sp>
        <p:nvSpPr>
          <p:cNvPr id="4" name="Footer Placeholder 3"/>
          <p:cNvSpPr>
            <a:spLocks noGrp="1"/>
          </p:cNvSpPr>
          <p:nvPr>
            <p:ph type="ftr" sz="quarter" idx="11"/>
          </p:nvPr>
        </p:nvSpPr>
        <p:spPr/>
        <p:txBody>
          <a:bodyPr/>
          <a:lstStyle/>
          <a:p>
            <a:endParaRPr lang="en-US" dirty="0">
              <a:solidFill>
                <a:prstClr val="white">
                  <a:shade val="50000"/>
                </a:prstClr>
              </a:solidFill>
            </a:endParaRPr>
          </a:p>
        </p:txBody>
      </p:sp>
      <p:sp>
        <p:nvSpPr>
          <p:cNvPr id="5" name="Slide Number Placeholder 4"/>
          <p:cNvSpPr>
            <a:spLocks noGrp="1"/>
          </p:cNvSpPr>
          <p:nvPr>
            <p:ph type="sldNum" sz="quarter" idx="12"/>
          </p:nvPr>
        </p:nvSpPr>
        <p:spPr/>
        <p:txBody>
          <a:bodyPr/>
          <a:lstStyle/>
          <a:p>
            <a:fld id="{ACA237B9-FB15-4578-9B4A-0400CA2180E0}"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231518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white">
                  <a:shade val="50000"/>
                </a:prstClr>
              </a:solidFill>
            </a:endParaRPr>
          </a:p>
        </p:txBody>
      </p:sp>
      <p:sp>
        <p:nvSpPr>
          <p:cNvPr id="3" name="Footer Placeholder 2"/>
          <p:cNvSpPr>
            <a:spLocks noGrp="1"/>
          </p:cNvSpPr>
          <p:nvPr>
            <p:ph type="ftr" sz="quarter" idx="11"/>
          </p:nvPr>
        </p:nvSpPr>
        <p:spPr/>
        <p:txBody>
          <a:bodyPr/>
          <a:lstStyle/>
          <a:p>
            <a:endParaRPr lang="en-US" dirty="0">
              <a:solidFill>
                <a:prstClr val="white">
                  <a:shade val="50000"/>
                </a:prstClr>
              </a:solidFill>
            </a:endParaRPr>
          </a:p>
        </p:txBody>
      </p:sp>
      <p:sp>
        <p:nvSpPr>
          <p:cNvPr id="4" name="Slide Number Placeholder 3"/>
          <p:cNvSpPr>
            <a:spLocks noGrp="1"/>
          </p:cNvSpPr>
          <p:nvPr>
            <p:ph type="sldNum" sz="quarter" idx="12"/>
          </p:nvPr>
        </p:nvSpPr>
        <p:spPr/>
        <p:txBody>
          <a:bodyPr/>
          <a:lstStyle/>
          <a:p>
            <a:fld id="{EB442F41-2B21-4E54-9C4A-9DE58EC8BA8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201610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dirty="0">
              <a:solidFill>
                <a:prstClr val="white">
                  <a:shade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p:txBody>
          <a:bodyPr/>
          <a:lstStyle/>
          <a:p>
            <a:fld id="{467B1397-633D-40BA-8B62-1BAB227B9646}"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596810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C5D97-3C96-4444-9AB1-EE7C7909183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white">
                  <a:shade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p:txBody>
          <a:bodyPr/>
          <a:lstStyle/>
          <a:p>
            <a:fld id="{65854BD5-CD06-49CD-898D-E3FE0950F59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034901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hade val="50000"/>
                </a:prstClr>
              </a:solidFill>
            </a:endParaRPr>
          </a:p>
        </p:txBody>
      </p:sp>
      <p:sp>
        <p:nvSpPr>
          <p:cNvPr id="6" name="Slide Number Placeholder 5"/>
          <p:cNvSpPr>
            <a:spLocks noGrp="1"/>
          </p:cNvSpPr>
          <p:nvPr>
            <p:ph type="sldNum" sz="quarter" idx="12"/>
          </p:nvPr>
        </p:nvSpPr>
        <p:spPr/>
        <p:txBody>
          <a:bodyPr/>
          <a:lstStyle/>
          <a:p>
            <a:fld id="{8C1FB1E0-AE59-4217-97CD-2F93BC5394CA}"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875651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hade val="50000"/>
                </a:prstClr>
              </a:solidFill>
            </a:endParaRPr>
          </a:p>
        </p:txBody>
      </p:sp>
      <p:sp>
        <p:nvSpPr>
          <p:cNvPr id="6" name="Slide Number Placeholder 5"/>
          <p:cNvSpPr>
            <a:spLocks noGrp="1"/>
          </p:cNvSpPr>
          <p:nvPr>
            <p:ph type="sldNum" sz="quarter" idx="12"/>
          </p:nvPr>
        </p:nvSpPr>
        <p:spPr/>
        <p:txBody>
          <a:bodyPr/>
          <a:lstStyle/>
          <a:p>
            <a:fld id="{8C4DE747-07EA-433F-9198-83FCC0A78A38}"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611449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719853E-450E-4546-AC99-F764D4A055A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DD741-7CBA-42A6-900D-E97A2D993F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9E519E-6418-4A4E-B521-5210335376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7FF5C-A4AE-4981-BB6E-33C0D2DCAE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E49CC4-EA9E-4D7C-8D2D-DD29127DC2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82785-5CB5-4B72-84A4-25ADEE8D36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64B70-EBB0-46D8-9186-DACEECC9AE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02CAC9F-BE7B-44AF-B346-0CDADF4B7EF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en-US" dirty="0">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F1AD9EE-F1C4-4066-A0C8-E1D3A3085DBB}"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756554961"/>
      </p:ext>
    </p:extLst>
  </p:cSld>
  <p:clrMap bg1="dk1" tx1="lt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51000">
              <a:srgbClr val="7C4F22"/>
            </a:gs>
            <a:gs pos="14000">
              <a:schemeClr val="bg1"/>
            </a:gs>
            <a:gs pos="100000">
              <a:srgbClr val="FFCC66"/>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95400" y="1066800"/>
            <a:ext cx="6781800" cy="1524000"/>
          </a:xfrm>
        </p:spPr>
        <p:txBody>
          <a:bodyPr/>
          <a:lstStyle/>
          <a:p>
            <a:pPr algn="l">
              <a:lnSpc>
                <a:spcPct val="65000"/>
              </a:lnSpc>
            </a:pPr>
            <a:r>
              <a:rPr lang="en-US" sz="6600" b="0" cap="none" spc="-100" dirty="0" smtClean="0">
                <a:latin typeface="Amienne" pitchFamily="82" charset="0"/>
              </a:rPr>
              <a:t>	 </a:t>
            </a:r>
            <a:r>
              <a:rPr lang="en-US" sz="4400" b="0" cap="none" dirty="0" smtClean="0">
                <a:latin typeface="CG Times" pitchFamily="18" charset="0"/>
                <a:cs typeface="Arabic Typesetting" pitchFamily="66" charset="-78"/>
              </a:rPr>
              <a:t>Competing for   </a:t>
            </a:r>
            <a:r>
              <a:rPr lang="en-US" b="0" cap="none" spc="-100" dirty="0" smtClean="0">
                <a:latin typeface="Bradley Hand ITC" pitchFamily="66" charset="0"/>
              </a:rPr>
              <a:t/>
            </a:r>
            <a:br>
              <a:rPr lang="en-US" b="0" cap="none" spc="-100" dirty="0" smtClean="0">
                <a:latin typeface="Bradley Hand ITC" pitchFamily="66" charset="0"/>
              </a:rPr>
            </a:br>
            <a:r>
              <a:rPr lang="en-US" b="0" cap="none" spc="-100" dirty="0" smtClean="0">
                <a:latin typeface="Bradley Hand ITC" pitchFamily="66" charset="0"/>
              </a:rPr>
              <a:t>	</a:t>
            </a:r>
            <a:r>
              <a:rPr lang="en-US" b="0" dirty="0" smtClean="0">
                <a:latin typeface="Copperplate Gothic Bold" pitchFamily="34" charset="0"/>
              </a:rPr>
              <a:t>Advantage</a:t>
            </a:r>
            <a:endParaRPr lang="en-US" b="0" dirty="0">
              <a:latin typeface="Copperplate Gothic Bold" pitchFamily="34" charset="0"/>
            </a:endParaRPr>
          </a:p>
        </p:txBody>
      </p:sp>
      <p:sp>
        <p:nvSpPr>
          <p:cNvPr id="2" name="Slide Number Placeholder 1"/>
          <p:cNvSpPr>
            <a:spLocks noGrp="1"/>
          </p:cNvSpPr>
          <p:nvPr>
            <p:ph type="sldNum" sz="quarter" idx="12"/>
          </p:nvPr>
        </p:nvSpPr>
        <p:spPr/>
        <p:txBody>
          <a:bodyPr/>
          <a:lstStyle/>
          <a:p>
            <a:fld id="{7413EB8E-93D1-4795-B862-E77BA1FB27AF}" type="slidenum">
              <a:rPr lang="en-US" smtClean="0">
                <a:solidFill>
                  <a:prstClr val="white">
                    <a:shade val="50000"/>
                  </a:prstClr>
                </a:solidFill>
              </a:rPr>
              <a:pPr/>
              <a:t>1</a:t>
            </a:fld>
            <a:endParaRPr lang="en-US" dirty="0">
              <a:solidFill>
                <a:prstClr val="white">
                  <a:shade val="50000"/>
                </a:prstClr>
              </a:solidFill>
            </a:endParaRPr>
          </a:p>
        </p:txBody>
      </p:sp>
      <p:sp>
        <p:nvSpPr>
          <p:cNvPr id="2051" name="Rectangle 3"/>
          <p:cNvSpPr>
            <a:spLocks noGrp="1" noChangeArrowheads="1"/>
          </p:cNvSpPr>
          <p:nvPr>
            <p:ph type="subTitle" idx="1"/>
          </p:nvPr>
        </p:nvSpPr>
        <p:spPr>
          <a:xfrm>
            <a:off x="2057400" y="4800600"/>
            <a:ext cx="6400800" cy="1600200"/>
          </a:xfrm>
        </p:spPr>
        <p:txBody>
          <a:bodyPr>
            <a:normAutofit/>
          </a:bodyPr>
          <a:lstStyle/>
          <a:p>
            <a:pPr algn="l"/>
            <a:r>
              <a:rPr lang="en-US" sz="2400" dirty="0" smtClean="0">
                <a:latin typeface="Verdana" pitchFamily="34" charset="0"/>
                <a:ea typeface="Verdana" pitchFamily="34" charset="0"/>
                <a:cs typeface="Verdana" pitchFamily="34" charset="0"/>
              </a:rPr>
              <a:t> </a:t>
            </a:r>
            <a:endParaRPr lang="en-US" sz="2400" dirty="0">
              <a:latin typeface="Verdana" pitchFamily="34" charset="0"/>
              <a:ea typeface="Verdana" pitchFamily="34" charset="0"/>
              <a:cs typeface="Verdana" pitchFamily="34" charset="0"/>
            </a:endParaRPr>
          </a:p>
        </p:txBody>
      </p:sp>
      <p:sp>
        <p:nvSpPr>
          <p:cNvPr id="3" name="TextBox 2"/>
          <p:cNvSpPr txBox="1"/>
          <p:nvPr/>
        </p:nvSpPr>
        <p:spPr>
          <a:xfrm>
            <a:off x="2057400" y="3505200"/>
            <a:ext cx="6629400" cy="461665"/>
          </a:xfrm>
          <a:prstGeom prst="rect">
            <a:avLst/>
          </a:prstGeom>
          <a:noFill/>
        </p:spPr>
        <p:txBody>
          <a:bodyPr wrap="square" rtlCol="0">
            <a:spAutoFit/>
          </a:bodyPr>
          <a:lstStyle/>
          <a:p>
            <a:r>
              <a:rPr lang="en-US" sz="2400" dirty="0" smtClean="0">
                <a:solidFill>
                  <a:prstClr val="white"/>
                </a:solidFill>
                <a:latin typeface="Verdana" pitchFamily="34" charset="0"/>
                <a:ea typeface="Verdana" pitchFamily="34" charset="0"/>
                <a:cs typeface="Verdana" pitchFamily="34" charset="0"/>
              </a:rPr>
              <a:t>CREATING </a:t>
            </a:r>
            <a:r>
              <a:rPr lang="en-US" sz="2400" dirty="0" smtClean="0">
                <a:solidFill>
                  <a:prstClr val="white"/>
                </a:solidFill>
                <a:latin typeface="Verdana" pitchFamily="34" charset="0"/>
                <a:ea typeface="Verdana" pitchFamily="34" charset="0"/>
                <a:cs typeface="Verdana" pitchFamily="34" charset="0"/>
              </a:rPr>
              <a:t>COMPETITIVE ADVANTAGE</a:t>
            </a:r>
            <a:endParaRPr lang="en-US" sz="2400" dirty="0">
              <a:solidFill>
                <a:prstClr val="white"/>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475601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a:xfrm>
            <a:off x="457200" y="762000"/>
            <a:ext cx="8229600" cy="1524000"/>
          </a:xfrm>
        </p:spPr>
        <p:txBody>
          <a:bodyPr>
            <a:normAutofit/>
          </a:bodyPr>
          <a:lstStyle/>
          <a:p>
            <a:r>
              <a:rPr lang="en-US" dirty="0" smtClean="0"/>
              <a:t>Who:  Determining the Customers to Serve</a:t>
            </a:r>
            <a:endParaRPr lang="en-US" dirty="0"/>
          </a:p>
        </p:txBody>
      </p:sp>
      <p:sp>
        <p:nvSpPr>
          <p:cNvPr id="548867" name="Rectangle 3"/>
          <p:cNvSpPr>
            <a:spLocks noGrp="1" noChangeArrowheads="1"/>
          </p:cNvSpPr>
          <p:nvPr>
            <p:ph idx="1"/>
          </p:nvPr>
        </p:nvSpPr>
        <p:spPr>
          <a:xfrm>
            <a:off x="1371600" y="2895600"/>
            <a:ext cx="6858000" cy="4709160"/>
          </a:xfrm>
        </p:spPr>
        <p:txBody>
          <a:bodyPr/>
          <a:lstStyle/>
          <a:p>
            <a:pPr>
              <a:spcBef>
                <a:spcPct val="50000"/>
              </a:spcBef>
            </a:pPr>
            <a:r>
              <a:rPr lang="en-US" b="1" dirty="0"/>
              <a:t>Key Terms</a:t>
            </a:r>
            <a:endParaRPr lang="en-US" u="sng" dirty="0"/>
          </a:p>
          <a:p>
            <a:pPr lvl="1">
              <a:spcBef>
                <a:spcPts val="1800"/>
              </a:spcBef>
            </a:pPr>
            <a:r>
              <a:rPr lang="en-US" sz="2600" u="sng" dirty="0"/>
              <a:t>Market </a:t>
            </a:r>
            <a:r>
              <a:rPr lang="en-US" sz="2600" u="sng" dirty="0" smtClean="0"/>
              <a:t>segmentation</a:t>
            </a:r>
            <a:r>
              <a:rPr lang="en-US" sz="2600" dirty="0" smtClean="0"/>
              <a:t> </a:t>
            </a:r>
          </a:p>
          <a:p>
            <a:pPr marL="850392" lvl="2" indent="0">
              <a:spcBef>
                <a:spcPts val="1200"/>
              </a:spcBef>
              <a:buNone/>
            </a:pPr>
            <a:r>
              <a:rPr lang="en-US" dirty="0" smtClean="0"/>
              <a:t>Process </a:t>
            </a:r>
            <a:r>
              <a:rPr lang="en-US" dirty="0"/>
              <a:t>of clustering people with similar needs into individual and identifiable groups to determine which customer segments to </a:t>
            </a:r>
            <a:r>
              <a:rPr lang="en-US" dirty="0" smtClean="0"/>
              <a:t>target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a:xfrm>
            <a:off x="457200" y="274638"/>
            <a:ext cx="8229600" cy="1401762"/>
          </a:xfrm>
        </p:spPr>
        <p:txBody>
          <a:bodyPr>
            <a:normAutofit/>
          </a:bodyPr>
          <a:lstStyle/>
          <a:p>
            <a:r>
              <a:rPr lang="en-US" dirty="0"/>
              <a:t>Basis for Customer Segmentation </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1975" y="2354262"/>
            <a:ext cx="8020050" cy="3429000"/>
          </a:xfrm>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a:xfrm>
            <a:off x="381000" y="990600"/>
            <a:ext cx="8229600" cy="1143000"/>
          </a:xfrm>
        </p:spPr>
        <p:txBody>
          <a:bodyPr/>
          <a:lstStyle/>
          <a:p>
            <a:r>
              <a:rPr lang="en-US" dirty="0"/>
              <a:t>Strategy and Structure</a:t>
            </a:r>
          </a:p>
        </p:txBody>
      </p:sp>
      <p:sp>
        <p:nvSpPr>
          <p:cNvPr id="555011" name="Rectangle 3"/>
          <p:cNvSpPr>
            <a:spLocks noGrp="1" noChangeArrowheads="1"/>
          </p:cNvSpPr>
          <p:nvPr>
            <p:ph idx="1"/>
          </p:nvPr>
        </p:nvSpPr>
        <p:spPr>
          <a:xfrm>
            <a:off x="1371600" y="2819400"/>
            <a:ext cx="6629400" cy="4038600"/>
          </a:xfrm>
        </p:spPr>
        <p:txBody>
          <a:bodyPr/>
          <a:lstStyle/>
          <a:p>
            <a:pPr>
              <a:spcBef>
                <a:spcPct val="50000"/>
              </a:spcBef>
            </a:pPr>
            <a:r>
              <a:rPr lang="en-US" b="1" dirty="0"/>
              <a:t>Key Terms </a:t>
            </a:r>
            <a:r>
              <a:rPr lang="en-US" dirty="0"/>
              <a:t> </a:t>
            </a:r>
          </a:p>
          <a:p>
            <a:pPr lvl="1">
              <a:spcBef>
                <a:spcPts val="1800"/>
              </a:spcBef>
            </a:pPr>
            <a:r>
              <a:rPr lang="en-US" sz="2600" u="sng" dirty="0"/>
              <a:t>Organizational </a:t>
            </a:r>
            <a:r>
              <a:rPr lang="en-US" sz="2600" u="sng" dirty="0" smtClean="0"/>
              <a:t>structure</a:t>
            </a:r>
          </a:p>
          <a:p>
            <a:pPr marL="850392" lvl="2" indent="0">
              <a:spcBef>
                <a:spcPts val="1200"/>
              </a:spcBef>
              <a:buNone/>
            </a:pPr>
            <a:r>
              <a:rPr lang="en-US" dirty="0" smtClean="0"/>
              <a:t>Specifies </a:t>
            </a:r>
            <a:r>
              <a:rPr lang="en-US" dirty="0"/>
              <a:t>the firm's formal reporting relationships, procedures, controls, and authority and decision-making </a:t>
            </a:r>
            <a:r>
              <a:rPr lang="en-US" dirty="0" smtClean="0"/>
              <a:t>processes</a:t>
            </a:r>
            <a:endParaRPr lang="en-US" dirty="0"/>
          </a:p>
          <a:p>
            <a:endParaRPr lang="en-US" sz="2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457200" y="16042"/>
            <a:ext cx="8229600" cy="1143000"/>
          </a:xfrm>
        </p:spPr>
        <p:txBody>
          <a:bodyPr/>
          <a:lstStyle/>
          <a:p>
            <a:r>
              <a:rPr lang="en-US" dirty="0"/>
              <a:t>Strategy and Structure </a:t>
            </a:r>
          </a:p>
        </p:txBody>
      </p:sp>
      <p:sp>
        <p:nvSpPr>
          <p:cNvPr id="571395" name="Rectangle 3"/>
          <p:cNvSpPr>
            <a:spLocks noGrp="1" noChangeArrowheads="1"/>
          </p:cNvSpPr>
          <p:nvPr>
            <p:ph idx="1"/>
          </p:nvPr>
        </p:nvSpPr>
        <p:spPr>
          <a:xfrm>
            <a:off x="-76200" y="1143000"/>
            <a:ext cx="9144000" cy="5715000"/>
          </a:xfrm>
        </p:spPr>
        <p:txBody>
          <a:bodyPr>
            <a:normAutofit lnSpcReduction="10000"/>
          </a:bodyPr>
          <a:lstStyle/>
          <a:p>
            <a:pPr>
              <a:spcBef>
                <a:spcPct val="50000"/>
              </a:spcBef>
            </a:pPr>
            <a:r>
              <a:rPr lang="en-US" b="1" dirty="0"/>
              <a:t>Key Terms (cont.)</a:t>
            </a:r>
            <a:r>
              <a:rPr lang="en-US" dirty="0"/>
              <a:t> </a:t>
            </a:r>
          </a:p>
          <a:p>
            <a:pPr lvl="1">
              <a:spcBef>
                <a:spcPts val="1800"/>
              </a:spcBef>
            </a:pPr>
            <a:r>
              <a:rPr lang="en-US" sz="2600" u="sng" dirty="0" smtClean="0"/>
              <a:t>Simple </a:t>
            </a:r>
            <a:r>
              <a:rPr lang="en-US" sz="2600" u="sng" dirty="0"/>
              <a:t>structure</a:t>
            </a:r>
            <a:r>
              <a:rPr lang="en-US" sz="2600" dirty="0"/>
              <a:t> </a:t>
            </a:r>
            <a:endParaRPr lang="en-US" sz="2600" dirty="0" smtClean="0"/>
          </a:p>
          <a:p>
            <a:pPr marL="850392" lvl="2" indent="0">
              <a:spcBef>
                <a:spcPts val="1200"/>
              </a:spcBef>
              <a:buNone/>
            </a:pPr>
            <a:r>
              <a:rPr lang="en-US" dirty="0"/>
              <a:t>Structure in which the owner-manager makes all major decisions and monitors all activities while the staff serves as an extension of the manager's supervisory authority</a:t>
            </a:r>
          </a:p>
          <a:p>
            <a:pPr lvl="1">
              <a:spcBef>
                <a:spcPts val="1200"/>
              </a:spcBef>
            </a:pPr>
            <a:r>
              <a:rPr lang="en-US" sz="2600" u="sng" dirty="0" smtClean="0"/>
              <a:t>Functional </a:t>
            </a:r>
            <a:r>
              <a:rPr lang="en-US" sz="2600" u="sng" dirty="0"/>
              <a:t>structure</a:t>
            </a:r>
            <a:r>
              <a:rPr lang="en-US" sz="2600" dirty="0"/>
              <a:t> </a:t>
            </a:r>
          </a:p>
          <a:p>
            <a:pPr marL="850392" lvl="2" indent="0">
              <a:spcBef>
                <a:spcPts val="1200"/>
              </a:spcBef>
              <a:buNone/>
            </a:pPr>
            <a:r>
              <a:rPr lang="en-US" dirty="0" smtClean="0"/>
              <a:t>Structure </a:t>
            </a:r>
            <a:r>
              <a:rPr lang="en-US" dirty="0"/>
              <a:t>consisting of a chief executive officer and a limited corporate staff, with functional line managers in </a:t>
            </a:r>
            <a:r>
              <a:rPr lang="en-US" dirty="0" smtClean="0"/>
              <a:t>dominant </a:t>
            </a:r>
            <a:r>
              <a:rPr lang="en-US" dirty="0"/>
              <a:t>organizational </a:t>
            </a:r>
            <a:r>
              <a:rPr lang="en-US" dirty="0" smtClean="0"/>
              <a:t>areas</a:t>
            </a:r>
            <a:endParaRPr lang="en-US" dirty="0"/>
          </a:p>
          <a:p>
            <a:pPr lvl="1">
              <a:spcBef>
                <a:spcPts val="1200"/>
              </a:spcBef>
            </a:pPr>
            <a:r>
              <a:rPr lang="en-US" sz="2600" u="sng" dirty="0"/>
              <a:t>Multidivisional </a:t>
            </a:r>
            <a:r>
              <a:rPr lang="en-US" sz="2600" u="sng" dirty="0" smtClean="0"/>
              <a:t>structure</a:t>
            </a:r>
            <a:r>
              <a:rPr lang="en-US" sz="2600" dirty="0" smtClean="0"/>
              <a:t> </a:t>
            </a:r>
          </a:p>
          <a:p>
            <a:pPr marL="850392" lvl="2" indent="0">
              <a:spcBef>
                <a:spcPts val="1200"/>
              </a:spcBef>
              <a:buNone/>
            </a:pPr>
            <a:r>
              <a:rPr lang="en-US" dirty="0" smtClean="0"/>
              <a:t>Structure </a:t>
            </a:r>
            <a:r>
              <a:rPr lang="en-US" dirty="0"/>
              <a:t>consisting of operating divisions, each representing a separate business or profit center in which the top corporate officer delegates responsibilities for day-to-day operations and business-unit strategy to division </a:t>
            </a:r>
            <a:r>
              <a:rPr lang="en-US" dirty="0" smtClean="0"/>
              <a:t>managers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a:xfrm>
            <a:off x="457200" y="609600"/>
            <a:ext cx="8229600" cy="1143000"/>
          </a:xfrm>
        </p:spPr>
        <p:txBody>
          <a:bodyPr/>
          <a:lstStyle/>
          <a:p>
            <a:r>
              <a:rPr lang="en-US" dirty="0"/>
              <a:t>Cost Leadership Strategy</a:t>
            </a:r>
          </a:p>
        </p:txBody>
      </p:sp>
      <p:sp>
        <p:nvSpPr>
          <p:cNvPr id="557059" name="Rectangle 3"/>
          <p:cNvSpPr>
            <a:spLocks noGrp="1" noChangeArrowheads="1"/>
          </p:cNvSpPr>
          <p:nvPr>
            <p:ph idx="1"/>
          </p:nvPr>
        </p:nvSpPr>
        <p:spPr>
          <a:xfrm>
            <a:off x="1295400" y="2148840"/>
            <a:ext cx="6781800" cy="4709160"/>
          </a:xfrm>
        </p:spPr>
        <p:txBody>
          <a:bodyPr/>
          <a:lstStyle/>
          <a:p>
            <a:r>
              <a:rPr lang="en-US" b="1" dirty="0"/>
              <a:t>Key Terms</a:t>
            </a:r>
            <a:endParaRPr lang="en-US" u="sng" dirty="0"/>
          </a:p>
          <a:p>
            <a:pPr lvl="1">
              <a:spcBef>
                <a:spcPts val="1800"/>
              </a:spcBef>
            </a:pPr>
            <a:r>
              <a:rPr lang="en-US" sz="2600" u="sng" dirty="0"/>
              <a:t>Cost </a:t>
            </a:r>
            <a:r>
              <a:rPr lang="en-US" sz="2600" u="sng" dirty="0" smtClean="0"/>
              <a:t>leadership strategy</a:t>
            </a:r>
            <a:r>
              <a:rPr lang="en-US" sz="2600" dirty="0" smtClean="0"/>
              <a:t> </a:t>
            </a:r>
          </a:p>
          <a:p>
            <a:pPr marL="850392" lvl="2" indent="0">
              <a:spcBef>
                <a:spcPts val="1200"/>
              </a:spcBef>
              <a:buNone/>
            </a:pPr>
            <a:r>
              <a:rPr lang="en-US" dirty="0" smtClean="0"/>
              <a:t>Integrated </a:t>
            </a:r>
            <a:r>
              <a:rPr lang="en-US" dirty="0"/>
              <a:t>set of actions designed to produce or deliver goods or services with features that are acceptable to customers at the lowest cost, relative to </a:t>
            </a:r>
            <a:r>
              <a:rPr lang="en-US" dirty="0" smtClean="0"/>
              <a:t>competitors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a:xfrm>
            <a:off x="457200" y="274638"/>
            <a:ext cx="8229600" cy="1782762"/>
          </a:xfrm>
        </p:spPr>
        <p:txBody>
          <a:bodyPr>
            <a:normAutofit/>
          </a:bodyPr>
          <a:lstStyle/>
          <a:p>
            <a:r>
              <a:rPr lang="en-US" sz="4000" dirty="0"/>
              <a:t>Cost Leadership Strategy </a:t>
            </a:r>
            <a:r>
              <a:rPr lang="en-US" sz="4000" dirty="0" smtClean="0"/>
              <a:t>– Implementation</a:t>
            </a:r>
            <a:endParaRPr lang="en-US" sz="4000" dirty="0"/>
          </a:p>
        </p:txBody>
      </p:sp>
      <p:sp>
        <p:nvSpPr>
          <p:cNvPr id="559107" name="Rectangle 3"/>
          <p:cNvSpPr>
            <a:spLocks noGrp="1" noChangeArrowheads="1"/>
          </p:cNvSpPr>
          <p:nvPr>
            <p:ph idx="1"/>
          </p:nvPr>
        </p:nvSpPr>
        <p:spPr>
          <a:xfrm>
            <a:off x="685800" y="2590800"/>
            <a:ext cx="7772400" cy="3657600"/>
          </a:xfrm>
        </p:spPr>
        <p:txBody>
          <a:bodyPr/>
          <a:lstStyle/>
          <a:p>
            <a:r>
              <a:rPr lang="en-US" sz="3600" dirty="0" smtClean="0"/>
              <a:t>No-frills, </a:t>
            </a:r>
            <a:r>
              <a:rPr lang="en-US" sz="3600" dirty="0"/>
              <a:t>standardized goods</a:t>
            </a:r>
          </a:p>
          <a:p>
            <a:r>
              <a:rPr lang="en-US" sz="3600" dirty="0" smtClean="0"/>
              <a:t>Acceptable qualities and features</a:t>
            </a:r>
          </a:p>
          <a:p>
            <a:r>
              <a:rPr lang="en-US" sz="3600" dirty="0" smtClean="0"/>
              <a:t>Emphasis on production efficiency</a:t>
            </a:r>
          </a:p>
          <a:p>
            <a:r>
              <a:rPr lang="en-US" sz="3600" dirty="0" smtClean="0"/>
              <a:t>Continuously </a:t>
            </a:r>
            <a:r>
              <a:rPr lang="en-US" sz="3600" dirty="0"/>
              <a:t>reduce costs of value chain activities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p:txBody>
          <a:bodyPr>
            <a:normAutofit fontScale="90000"/>
          </a:bodyPr>
          <a:lstStyle/>
          <a:p>
            <a:r>
              <a:rPr lang="en-US" sz="3800" dirty="0"/>
              <a:t>Value-Creating Activities Associated with the Cost Leadership Strategy </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4104" y="1600200"/>
            <a:ext cx="4935792" cy="4708525"/>
          </a:xfrm>
          <a:effectLst>
            <a:outerShdw blurRad="50800" dist="38100" dir="2700000" algn="tl" rotWithShape="0">
              <a:prstClr val="black">
                <a:alpha val="40000"/>
              </a:prst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a:xfrm>
            <a:off x="457200" y="274638"/>
            <a:ext cx="8229600" cy="1325562"/>
          </a:xfrm>
        </p:spPr>
        <p:txBody>
          <a:bodyPr>
            <a:normAutofit/>
          </a:bodyPr>
          <a:lstStyle/>
          <a:p>
            <a:r>
              <a:rPr lang="en-US" sz="3800" dirty="0"/>
              <a:t>Cost Leadership Strategy and the Five Forces of Competition</a:t>
            </a:r>
          </a:p>
        </p:txBody>
      </p:sp>
      <p:sp>
        <p:nvSpPr>
          <p:cNvPr id="563203" name="Rectangle 3"/>
          <p:cNvSpPr>
            <a:spLocks noGrp="1" noChangeArrowheads="1"/>
          </p:cNvSpPr>
          <p:nvPr>
            <p:ph idx="1"/>
          </p:nvPr>
        </p:nvSpPr>
        <p:spPr>
          <a:xfrm>
            <a:off x="914400" y="1870075"/>
            <a:ext cx="7772400" cy="4530725"/>
          </a:xfrm>
        </p:spPr>
        <p:txBody>
          <a:bodyPr>
            <a:normAutofit/>
          </a:bodyPr>
          <a:lstStyle/>
          <a:p>
            <a:r>
              <a:rPr lang="en-US" sz="2400" dirty="0"/>
              <a:t>Low cost position is a valuable defense against </a:t>
            </a:r>
            <a:r>
              <a:rPr lang="en-US" sz="2400" dirty="0" smtClean="0"/>
              <a:t>rivals.</a:t>
            </a:r>
            <a:endParaRPr lang="en-US" sz="2400" dirty="0"/>
          </a:p>
          <a:p>
            <a:r>
              <a:rPr lang="en-US" sz="2400" dirty="0"/>
              <a:t>Powerful customers can demand reduced prices.</a:t>
            </a:r>
          </a:p>
          <a:p>
            <a:r>
              <a:rPr lang="en-US" sz="2400" dirty="0"/>
              <a:t>Costs leaders </a:t>
            </a:r>
            <a:r>
              <a:rPr lang="en-US" sz="2400" dirty="0" smtClean="0"/>
              <a:t>can </a:t>
            </a:r>
            <a:r>
              <a:rPr lang="en-US" sz="2400" dirty="0"/>
              <a:t>absorb supplier price increases </a:t>
            </a:r>
            <a:r>
              <a:rPr lang="en-US" sz="2400" dirty="0" smtClean="0"/>
              <a:t>or </a:t>
            </a:r>
            <a:r>
              <a:rPr lang="en-US" sz="2400" dirty="0"/>
              <a:t>force suppliers to hold down their prices.</a:t>
            </a:r>
          </a:p>
          <a:p>
            <a:r>
              <a:rPr lang="en-US" sz="2400" dirty="0"/>
              <a:t>Ever-improving levels of efficiency and cost reduction can be difficult to replicate and serve as a significant entry </a:t>
            </a:r>
            <a:r>
              <a:rPr lang="en-US" sz="2400" dirty="0" smtClean="0"/>
              <a:t>barrier.</a:t>
            </a:r>
            <a:endParaRPr lang="en-US" sz="2400" dirty="0"/>
          </a:p>
          <a:p>
            <a:r>
              <a:rPr lang="en-US" sz="2400" dirty="0"/>
              <a:t>Cost leaders hold an attractive position in terms of product substitutes, with the flexibility to lower prices to retain customers.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a:xfrm>
            <a:off x="457200" y="274638"/>
            <a:ext cx="8229600" cy="2468562"/>
          </a:xfrm>
        </p:spPr>
        <p:txBody>
          <a:bodyPr>
            <a:normAutofit/>
          </a:bodyPr>
          <a:lstStyle/>
          <a:p>
            <a:r>
              <a:rPr lang="en-US" sz="4000" dirty="0" smtClean="0"/>
              <a:t>Using the Functional Organizational </a:t>
            </a:r>
            <a:r>
              <a:rPr lang="en-US" sz="4000" dirty="0"/>
              <a:t>Structure</a:t>
            </a:r>
            <a:r>
              <a:rPr lang="en-US" sz="4000" b="1" dirty="0"/>
              <a:t> </a:t>
            </a:r>
            <a:r>
              <a:rPr lang="en-US" sz="4000" b="1" dirty="0" smtClean="0"/>
              <a:t>to Implement Strategy</a:t>
            </a:r>
            <a:endParaRPr lang="en-US" sz="4000" b="1" dirty="0"/>
          </a:p>
        </p:txBody>
      </p:sp>
      <p:sp>
        <p:nvSpPr>
          <p:cNvPr id="565251" name="Rectangle 3"/>
          <p:cNvSpPr>
            <a:spLocks noGrp="1" noChangeArrowheads="1"/>
          </p:cNvSpPr>
          <p:nvPr>
            <p:ph idx="1"/>
          </p:nvPr>
        </p:nvSpPr>
        <p:spPr>
          <a:xfrm>
            <a:off x="2362200" y="3124200"/>
            <a:ext cx="5486400" cy="2971800"/>
          </a:xfrm>
        </p:spPr>
        <p:txBody>
          <a:bodyPr/>
          <a:lstStyle/>
          <a:p>
            <a:pPr>
              <a:spcBef>
                <a:spcPct val="50000"/>
              </a:spcBef>
            </a:pPr>
            <a:r>
              <a:rPr lang="en-US" sz="4000" dirty="0"/>
              <a:t>Specialization </a:t>
            </a:r>
          </a:p>
          <a:p>
            <a:pPr>
              <a:spcBef>
                <a:spcPct val="50000"/>
              </a:spcBef>
            </a:pPr>
            <a:r>
              <a:rPr lang="en-US" sz="4000" dirty="0"/>
              <a:t>Centralization</a:t>
            </a:r>
          </a:p>
          <a:p>
            <a:pPr>
              <a:spcBef>
                <a:spcPct val="50000"/>
              </a:spcBef>
            </a:pPr>
            <a:r>
              <a:rPr lang="en-US" sz="4000" dirty="0"/>
              <a:t>Formalization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a:xfrm>
            <a:off x="457200" y="274638"/>
            <a:ext cx="8229600" cy="1782762"/>
          </a:xfrm>
        </p:spPr>
        <p:txBody>
          <a:bodyPr>
            <a:normAutofit/>
          </a:bodyPr>
          <a:lstStyle/>
          <a:p>
            <a:r>
              <a:rPr lang="en-US" sz="3800" dirty="0" smtClean="0"/>
              <a:t>Functional </a:t>
            </a:r>
            <a:r>
              <a:rPr lang="en-US" sz="3800" dirty="0"/>
              <a:t>Structure </a:t>
            </a:r>
            <a:r>
              <a:rPr lang="en-US" sz="3800" dirty="0" smtClean="0"/>
              <a:t>for the Cost </a:t>
            </a:r>
            <a:r>
              <a:rPr lang="en-US" sz="3800" dirty="0"/>
              <a:t>Leadership </a:t>
            </a:r>
            <a:r>
              <a:rPr lang="en-US" sz="3800" dirty="0" smtClean="0"/>
              <a:t>Strategy</a:t>
            </a:r>
            <a:endParaRPr lang="en-US" sz="3800" b="1"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20397" y="2209800"/>
            <a:ext cx="5331805" cy="3962400"/>
          </a:xfrm>
          <a:effectLst>
            <a:outerShdw blurRad="50800" dist="38100" dir="2700000" algn="tl"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normAutofit fontScale="90000"/>
          </a:bodyPr>
          <a:lstStyle/>
          <a:p>
            <a:r>
              <a:rPr lang="en-US" sz="3800" b="1"/>
              <a:t>The Strategic Management Process</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83172" y="1600200"/>
            <a:ext cx="4377655" cy="4708525"/>
          </a:xfrm>
          <a:effectLst>
            <a:outerShdw blurRad="50800" dist="38100" dir="2700000" algn="tl" rotWithShape="0">
              <a:prstClr val="black">
                <a:alpha val="40000"/>
              </a:prst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a:xfrm>
            <a:off x="457200" y="274638"/>
            <a:ext cx="8229600" cy="1325562"/>
          </a:xfrm>
        </p:spPr>
        <p:txBody>
          <a:bodyPr>
            <a:normAutofit/>
          </a:bodyPr>
          <a:lstStyle/>
          <a:p>
            <a:r>
              <a:rPr lang="en-US" sz="3800" dirty="0"/>
              <a:t>Functional Structure for the Cost Leadership Strategy</a:t>
            </a:r>
            <a:endParaRPr lang="en-US" sz="3800" b="1" dirty="0"/>
          </a:p>
        </p:txBody>
      </p:sp>
      <p:sp>
        <p:nvSpPr>
          <p:cNvPr id="575491" name="Rectangle 3"/>
          <p:cNvSpPr>
            <a:spLocks noGrp="1" noChangeArrowheads="1"/>
          </p:cNvSpPr>
          <p:nvPr>
            <p:ph idx="1"/>
          </p:nvPr>
        </p:nvSpPr>
        <p:spPr>
          <a:xfrm>
            <a:off x="533400" y="1828800"/>
            <a:ext cx="8305800" cy="5181600"/>
          </a:xfrm>
        </p:spPr>
        <p:txBody>
          <a:bodyPr/>
          <a:lstStyle/>
          <a:p>
            <a:pPr lvl="1"/>
            <a:r>
              <a:rPr lang="en-US" sz="2800" dirty="0"/>
              <a:t>Simple reporting </a:t>
            </a:r>
            <a:r>
              <a:rPr lang="en-US" sz="2800" dirty="0" smtClean="0"/>
              <a:t>relationships</a:t>
            </a:r>
            <a:endParaRPr lang="en-US" sz="2800" dirty="0"/>
          </a:p>
          <a:p>
            <a:pPr lvl="1"/>
            <a:r>
              <a:rPr lang="en-US" sz="2800" dirty="0"/>
              <a:t>Few decision-making and authority </a:t>
            </a:r>
            <a:r>
              <a:rPr lang="en-US" sz="2800" dirty="0" smtClean="0"/>
              <a:t>layers</a:t>
            </a:r>
            <a:endParaRPr lang="en-US" sz="2800" dirty="0"/>
          </a:p>
          <a:p>
            <a:pPr lvl="1"/>
            <a:r>
              <a:rPr lang="en-US" sz="2800" dirty="0"/>
              <a:t>Centralized corporate </a:t>
            </a:r>
            <a:r>
              <a:rPr lang="en-US" sz="2800" dirty="0" smtClean="0"/>
              <a:t>staff</a:t>
            </a:r>
            <a:endParaRPr lang="en-US" sz="2800" dirty="0"/>
          </a:p>
          <a:p>
            <a:pPr lvl="1"/>
            <a:r>
              <a:rPr lang="en-US" sz="2800" dirty="0"/>
              <a:t>Strong operational focus on process </a:t>
            </a:r>
            <a:r>
              <a:rPr lang="en-US" sz="2800" dirty="0" smtClean="0"/>
              <a:t>improvements</a:t>
            </a:r>
            <a:endParaRPr lang="en-US" sz="2800" dirty="0"/>
          </a:p>
          <a:p>
            <a:pPr lvl="1"/>
            <a:r>
              <a:rPr lang="en-US" sz="2800" dirty="0"/>
              <a:t>Low-cost </a:t>
            </a:r>
            <a:r>
              <a:rPr lang="en-US" sz="2800" dirty="0" smtClean="0"/>
              <a:t>culture</a:t>
            </a:r>
            <a:endParaRPr lang="en-US" sz="2800" dirty="0"/>
          </a:p>
          <a:p>
            <a:pPr lvl="1"/>
            <a:r>
              <a:rPr lang="en-US" sz="2800" dirty="0"/>
              <a:t>Centralized staff decision-making </a:t>
            </a:r>
            <a:r>
              <a:rPr lang="en-US" sz="2800" dirty="0" smtClean="0"/>
              <a:t>authority</a:t>
            </a:r>
            <a:endParaRPr lang="en-US" sz="2800" dirty="0"/>
          </a:p>
          <a:p>
            <a:pPr lvl="1"/>
            <a:r>
              <a:rPr lang="en-US" sz="2800" dirty="0" smtClean="0"/>
              <a:t>Job specialization</a:t>
            </a:r>
            <a:endParaRPr lang="en-US" sz="2800" dirty="0"/>
          </a:p>
          <a:p>
            <a:pPr lvl="1"/>
            <a:r>
              <a:rPr lang="en-US" sz="2800" dirty="0"/>
              <a:t>Highly formalized rules and </a:t>
            </a:r>
            <a:r>
              <a:rPr lang="en-US" sz="2800" dirty="0" smtClean="0"/>
              <a:t>procedures</a:t>
            </a:r>
            <a:endParaRPr 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a:xfrm>
            <a:off x="457200" y="274638"/>
            <a:ext cx="8229600" cy="1477962"/>
          </a:xfrm>
        </p:spPr>
        <p:txBody>
          <a:bodyPr>
            <a:normAutofit/>
          </a:bodyPr>
          <a:lstStyle/>
          <a:p>
            <a:r>
              <a:rPr lang="en-US" dirty="0" smtClean="0"/>
              <a:t>Competitive Risks </a:t>
            </a:r>
            <a:r>
              <a:rPr lang="en-US" dirty="0"/>
              <a:t>of </a:t>
            </a:r>
            <a:br>
              <a:rPr lang="en-US" dirty="0"/>
            </a:br>
            <a:r>
              <a:rPr lang="en-US" dirty="0" smtClean="0"/>
              <a:t>Cost </a:t>
            </a:r>
            <a:r>
              <a:rPr lang="en-US" dirty="0"/>
              <a:t>Leadership Strategy</a:t>
            </a:r>
          </a:p>
        </p:txBody>
      </p:sp>
      <p:sp>
        <p:nvSpPr>
          <p:cNvPr id="577539" name="Rectangle 3"/>
          <p:cNvSpPr>
            <a:spLocks noGrp="1" noChangeArrowheads="1"/>
          </p:cNvSpPr>
          <p:nvPr>
            <p:ph idx="1"/>
          </p:nvPr>
        </p:nvSpPr>
        <p:spPr>
          <a:xfrm>
            <a:off x="381000" y="2286000"/>
            <a:ext cx="8458200" cy="4648200"/>
          </a:xfrm>
        </p:spPr>
        <p:txBody>
          <a:bodyPr>
            <a:normAutofit/>
          </a:bodyPr>
          <a:lstStyle/>
          <a:p>
            <a:pPr lvl="1">
              <a:spcBef>
                <a:spcPct val="50000"/>
              </a:spcBef>
            </a:pPr>
            <a:r>
              <a:rPr lang="en-US" sz="3600" dirty="0"/>
              <a:t>Processes can become </a:t>
            </a:r>
            <a:r>
              <a:rPr lang="en-US" sz="3600" dirty="0" smtClean="0"/>
              <a:t>obsolete</a:t>
            </a:r>
            <a:endParaRPr lang="en-US" sz="3600" dirty="0"/>
          </a:p>
          <a:p>
            <a:pPr lvl="1">
              <a:spcBef>
                <a:spcPts val="1200"/>
              </a:spcBef>
            </a:pPr>
            <a:r>
              <a:rPr lang="en-US" sz="3600" dirty="0"/>
              <a:t>Focus on cost reductions can be at the expense of understanding customer perceptions and </a:t>
            </a:r>
            <a:r>
              <a:rPr lang="en-US" sz="3600" dirty="0" smtClean="0"/>
              <a:t>needs</a:t>
            </a:r>
            <a:endParaRPr lang="en-US" sz="3600" dirty="0"/>
          </a:p>
          <a:p>
            <a:pPr lvl="1">
              <a:spcBef>
                <a:spcPts val="1200"/>
              </a:spcBef>
            </a:pPr>
            <a:r>
              <a:rPr lang="en-US" sz="3600" dirty="0"/>
              <a:t>Strategy </a:t>
            </a:r>
            <a:r>
              <a:rPr lang="en-US" sz="3600" dirty="0" smtClean="0"/>
              <a:t>can </a:t>
            </a:r>
            <a:r>
              <a:rPr lang="en-US" sz="3600" dirty="0"/>
              <a:t>be </a:t>
            </a:r>
            <a:r>
              <a:rPr lang="en-US" sz="3600" dirty="0" smtClean="0"/>
              <a:t>imitated</a:t>
            </a:r>
          </a:p>
          <a:p>
            <a:pPr lvl="1">
              <a:spcBef>
                <a:spcPts val="1200"/>
              </a:spcBef>
            </a:pPr>
            <a:r>
              <a:rPr lang="en-US" sz="3600" dirty="0" smtClean="0"/>
              <a:t>Cost leaders can cut prices too low</a:t>
            </a:r>
            <a:endParaRPr lang="en-US" sz="3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p:txBody>
          <a:bodyPr/>
          <a:lstStyle/>
          <a:p>
            <a:r>
              <a:rPr lang="en-US"/>
              <a:t>Differentiation Strategy</a:t>
            </a:r>
          </a:p>
        </p:txBody>
      </p:sp>
      <p:sp>
        <p:nvSpPr>
          <p:cNvPr id="579587" name="Rectangle 3"/>
          <p:cNvSpPr>
            <a:spLocks noGrp="1" noChangeArrowheads="1"/>
          </p:cNvSpPr>
          <p:nvPr>
            <p:ph idx="1"/>
          </p:nvPr>
        </p:nvSpPr>
        <p:spPr>
          <a:xfrm>
            <a:off x="838200" y="2148840"/>
            <a:ext cx="7543800" cy="4709160"/>
          </a:xfrm>
        </p:spPr>
        <p:txBody>
          <a:bodyPr/>
          <a:lstStyle/>
          <a:p>
            <a:pPr>
              <a:spcBef>
                <a:spcPct val="50000"/>
              </a:spcBef>
            </a:pPr>
            <a:r>
              <a:rPr lang="en-US" b="1" dirty="0"/>
              <a:t>Key Terms</a:t>
            </a:r>
            <a:endParaRPr lang="en-US" u="sng" dirty="0"/>
          </a:p>
          <a:p>
            <a:pPr lvl="1">
              <a:spcBef>
                <a:spcPts val="1800"/>
              </a:spcBef>
            </a:pPr>
            <a:r>
              <a:rPr lang="en-US" sz="2600" u="sng" dirty="0"/>
              <a:t>Differentiation </a:t>
            </a:r>
            <a:r>
              <a:rPr lang="en-US" sz="2600" u="sng" dirty="0" smtClean="0"/>
              <a:t>strategy</a:t>
            </a:r>
            <a:r>
              <a:rPr lang="en-US" sz="2600" dirty="0" smtClean="0"/>
              <a:t> </a:t>
            </a:r>
          </a:p>
          <a:p>
            <a:pPr marL="850392" lvl="2" indent="0">
              <a:spcBef>
                <a:spcPts val="1200"/>
              </a:spcBef>
              <a:buNone/>
            </a:pPr>
            <a:r>
              <a:rPr lang="en-US" dirty="0" smtClean="0"/>
              <a:t>Integrated </a:t>
            </a:r>
            <a:r>
              <a:rPr lang="en-US" dirty="0"/>
              <a:t>set of actions designed by a firm to produce or deliver goods or services at an acceptable cost that customers perceive as being different in ways that are important to </a:t>
            </a:r>
            <a:r>
              <a:rPr lang="en-US" dirty="0" smtClean="0"/>
              <a:t>them</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title"/>
          </p:nvPr>
        </p:nvSpPr>
        <p:spPr>
          <a:xfrm>
            <a:off x="457200" y="457200"/>
            <a:ext cx="8229600" cy="1706562"/>
          </a:xfrm>
        </p:spPr>
        <p:txBody>
          <a:bodyPr>
            <a:normAutofit/>
          </a:bodyPr>
          <a:lstStyle/>
          <a:p>
            <a:r>
              <a:rPr lang="en-US" sz="4000" dirty="0"/>
              <a:t>Differentiation Strategy </a:t>
            </a:r>
            <a:r>
              <a:rPr lang="en-US" sz="4000" dirty="0" smtClean="0"/>
              <a:t>– Implementation</a:t>
            </a:r>
            <a:endParaRPr lang="en-US" sz="4000" dirty="0"/>
          </a:p>
        </p:txBody>
      </p:sp>
      <p:sp>
        <p:nvSpPr>
          <p:cNvPr id="598019" name="Rectangle 3"/>
          <p:cNvSpPr>
            <a:spLocks noGrp="1" noChangeArrowheads="1"/>
          </p:cNvSpPr>
          <p:nvPr>
            <p:ph idx="1"/>
          </p:nvPr>
        </p:nvSpPr>
        <p:spPr>
          <a:xfrm>
            <a:off x="1143000" y="2590800"/>
            <a:ext cx="7315200" cy="3962400"/>
          </a:xfrm>
        </p:spPr>
        <p:txBody>
          <a:bodyPr>
            <a:normAutofit/>
          </a:bodyPr>
          <a:lstStyle/>
          <a:p>
            <a:pPr>
              <a:lnSpc>
                <a:spcPct val="90000"/>
              </a:lnSpc>
              <a:spcBef>
                <a:spcPct val="50000"/>
              </a:spcBef>
            </a:pPr>
            <a:r>
              <a:rPr lang="en-US" sz="3600" dirty="0"/>
              <a:t>Target customers </a:t>
            </a:r>
            <a:r>
              <a:rPr lang="en-US" sz="3600" dirty="0" smtClean="0"/>
              <a:t>who perceive and value differentiated features</a:t>
            </a:r>
            <a:endParaRPr lang="en-US" sz="3600" dirty="0"/>
          </a:p>
          <a:p>
            <a:pPr>
              <a:lnSpc>
                <a:spcPct val="90000"/>
              </a:lnSpc>
              <a:spcBef>
                <a:spcPct val="50000"/>
              </a:spcBef>
            </a:pPr>
            <a:r>
              <a:rPr lang="en-US" sz="3600" dirty="0" smtClean="0"/>
              <a:t>Customize </a:t>
            </a:r>
            <a:r>
              <a:rPr lang="en-US" sz="3600" dirty="0"/>
              <a:t>products, differentiating on as many features as possible</a:t>
            </a:r>
          </a:p>
          <a:p>
            <a:pPr>
              <a:lnSpc>
                <a:spcPct val="90000"/>
              </a:lnSpc>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a:xfrm>
            <a:off x="457200" y="274638"/>
            <a:ext cx="8229600" cy="1325562"/>
          </a:xfrm>
        </p:spPr>
        <p:txBody>
          <a:bodyPr>
            <a:normAutofit/>
          </a:bodyPr>
          <a:lstStyle/>
          <a:p>
            <a:r>
              <a:rPr lang="en-US" sz="4000" dirty="0" smtClean="0"/>
              <a:t>Ways to Differentiate</a:t>
            </a:r>
            <a:endParaRPr lang="en-US" sz="4000" dirty="0"/>
          </a:p>
        </p:txBody>
      </p:sp>
      <p:sp>
        <p:nvSpPr>
          <p:cNvPr id="602115" name="Rectangle 3"/>
          <p:cNvSpPr>
            <a:spLocks noGrp="1" noChangeArrowheads="1"/>
          </p:cNvSpPr>
          <p:nvPr>
            <p:ph sz="half" idx="1"/>
          </p:nvPr>
        </p:nvSpPr>
        <p:spPr>
          <a:xfrm>
            <a:off x="914400" y="1828799"/>
            <a:ext cx="3810000" cy="4343401"/>
          </a:xfrm>
        </p:spPr>
        <p:txBody>
          <a:bodyPr>
            <a:noAutofit/>
          </a:bodyPr>
          <a:lstStyle/>
          <a:p>
            <a:pPr>
              <a:lnSpc>
                <a:spcPct val="90000"/>
              </a:lnSpc>
              <a:spcBef>
                <a:spcPct val="50000"/>
              </a:spcBef>
            </a:pPr>
            <a:r>
              <a:rPr lang="en-US" sz="3200" dirty="0"/>
              <a:t>Unusual features</a:t>
            </a:r>
          </a:p>
          <a:p>
            <a:pPr>
              <a:lnSpc>
                <a:spcPct val="90000"/>
              </a:lnSpc>
              <a:spcBef>
                <a:spcPct val="50000"/>
              </a:spcBef>
            </a:pPr>
            <a:r>
              <a:rPr lang="en-US" sz="3200" dirty="0"/>
              <a:t>Responsive customer service</a:t>
            </a:r>
          </a:p>
          <a:p>
            <a:pPr>
              <a:lnSpc>
                <a:spcPct val="90000"/>
              </a:lnSpc>
              <a:spcBef>
                <a:spcPct val="50000"/>
              </a:spcBef>
            </a:pPr>
            <a:r>
              <a:rPr lang="en-US" sz="3200" dirty="0"/>
              <a:t>Rapid product innovations</a:t>
            </a:r>
          </a:p>
          <a:p>
            <a:pPr>
              <a:lnSpc>
                <a:spcPct val="90000"/>
              </a:lnSpc>
              <a:spcBef>
                <a:spcPct val="50000"/>
              </a:spcBef>
            </a:pPr>
            <a:r>
              <a:rPr lang="en-US" sz="3200" dirty="0"/>
              <a:t>Technological leadership</a:t>
            </a:r>
          </a:p>
        </p:txBody>
      </p:sp>
      <p:sp>
        <p:nvSpPr>
          <p:cNvPr id="602116" name="Rectangle 4"/>
          <p:cNvSpPr>
            <a:spLocks noGrp="1" noChangeArrowheads="1"/>
          </p:cNvSpPr>
          <p:nvPr>
            <p:ph sz="half" idx="2"/>
          </p:nvPr>
        </p:nvSpPr>
        <p:spPr>
          <a:xfrm>
            <a:off x="4876800" y="1752600"/>
            <a:ext cx="3810000" cy="4495800"/>
          </a:xfrm>
        </p:spPr>
        <p:txBody>
          <a:bodyPr>
            <a:noAutofit/>
          </a:bodyPr>
          <a:lstStyle/>
          <a:p>
            <a:pPr>
              <a:spcBef>
                <a:spcPct val="50000"/>
              </a:spcBef>
            </a:pPr>
            <a:r>
              <a:rPr lang="en-US" sz="3200" dirty="0"/>
              <a:t>Perceived prestige and status</a:t>
            </a:r>
          </a:p>
          <a:p>
            <a:pPr>
              <a:spcBef>
                <a:spcPct val="50000"/>
              </a:spcBef>
            </a:pPr>
            <a:r>
              <a:rPr lang="en-US" sz="3200" dirty="0"/>
              <a:t>Different tastes</a:t>
            </a:r>
          </a:p>
          <a:p>
            <a:pPr>
              <a:spcBef>
                <a:spcPct val="50000"/>
              </a:spcBef>
            </a:pPr>
            <a:r>
              <a:rPr lang="en-US" sz="3200" dirty="0"/>
              <a:t>Engineering design</a:t>
            </a:r>
          </a:p>
          <a:p>
            <a:pPr>
              <a:spcBef>
                <a:spcPct val="50000"/>
              </a:spcBef>
            </a:pPr>
            <a:r>
              <a:rPr lang="en-US" sz="3200" dirty="0"/>
              <a:t>Performance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p:txBody>
          <a:bodyPr>
            <a:normAutofit fontScale="90000"/>
          </a:bodyPr>
          <a:lstStyle/>
          <a:p>
            <a:r>
              <a:rPr lang="en-US" sz="3800" dirty="0"/>
              <a:t>Value-Creating Activities Associated with the Differentiation Strategy</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8400" y="1676400"/>
            <a:ext cx="4495800" cy="4870450"/>
          </a:xfrm>
          <a:effectLst>
            <a:outerShdw blurRad="50800" dist="38100" dir="2700000" algn="tl" rotWithShape="0">
              <a:prstClr val="black">
                <a:alpha val="40000"/>
              </a:prst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a:xfrm>
            <a:off x="457200" y="0"/>
            <a:ext cx="8229600" cy="1752600"/>
          </a:xfrm>
        </p:spPr>
        <p:txBody>
          <a:bodyPr>
            <a:normAutofit/>
          </a:bodyPr>
          <a:lstStyle/>
          <a:p>
            <a:r>
              <a:rPr lang="en-US" sz="3800" dirty="0"/>
              <a:t>Differentiation Strategy and the Five Forces of Competition</a:t>
            </a:r>
          </a:p>
        </p:txBody>
      </p:sp>
      <p:sp>
        <p:nvSpPr>
          <p:cNvPr id="581635" name="Rectangle 3"/>
          <p:cNvSpPr>
            <a:spLocks noGrp="1" noChangeArrowheads="1"/>
          </p:cNvSpPr>
          <p:nvPr>
            <p:ph idx="1"/>
          </p:nvPr>
        </p:nvSpPr>
        <p:spPr>
          <a:xfrm>
            <a:off x="914400" y="1828800"/>
            <a:ext cx="7848600" cy="5029200"/>
          </a:xfrm>
        </p:spPr>
        <p:txBody>
          <a:bodyPr>
            <a:normAutofit/>
          </a:bodyPr>
          <a:lstStyle/>
          <a:p>
            <a:r>
              <a:rPr lang="en-US" sz="2400" dirty="0"/>
              <a:t>Customer loyalty provides the most valuable defense against rivals.</a:t>
            </a:r>
          </a:p>
          <a:p>
            <a:r>
              <a:rPr lang="en-US" sz="2400" dirty="0" smtClean="0"/>
              <a:t>Uniqueness reduces </a:t>
            </a:r>
            <a:r>
              <a:rPr lang="en-US" sz="2400" dirty="0"/>
              <a:t>customer sensitivity to </a:t>
            </a:r>
            <a:r>
              <a:rPr lang="en-US" sz="2400" dirty="0" smtClean="0"/>
              <a:t>higher </a:t>
            </a:r>
            <a:r>
              <a:rPr lang="en-US" sz="2400" dirty="0"/>
              <a:t>prices.</a:t>
            </a:r>
          </a:p>
          <a:p>
            <a:r>
              <a:rPr lang="en-US" sz="2400" dirty="0"/>
              <a:t>High margins </a:t>
            </a:r>
            <a:r>
              <a:rPr lang="en-US" sz="2400" dirty="0" smtClean="0"/>
              <a:t>can absorb high supplier costs or price increases can be passed on to willing customers. </a:t>
            </a:r>
            <a:endParaRPr lang="en-US" sz="2400" dirty="0"/>
          </a:p>
          <a:p>
            <a:r>
              <a:rPr lang="en-US" sz="2400" dirty="0"/>
              <a:t>Customer loyalty and product uniqueness serve as significant entry barriers.</a:t>
            </a:r>
          </a:p>
          <a:p>
            <a:r>
              <a:rPr lang="en-US" sz="2400" dirty="0"/>
              <a:t>Firms with customers loyal to their products are positioned effectively against product substitutes.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a:xfrm>
            <a:off x="457200" y="274638"/>
            <a:ext cx="8229600" cy="1477962"/>
          </a:xfrm>
        </p:spPr>
        <p:txBody>
          <a:bodyPr>
            <a:normAutofit/>
          </a:bodyPr>
          <a:lstStyle/>
          <a:p>
            <a:r>
              <a:rPr lang="en-US" sz="3800" dirty="0"/>
              <a:t>Functional Structure for the </a:t>
            </a:r>
            <a:r>
              <a:rPr lang="en-US" sz="3800" dirty="0" smtClean="0"/>
              <a:t>Differentiation Strategy</a:t>
            </a:r>
            <a:endParaRPr lang="en-US" sz="3800"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1856" y="1981200"/>
            <a:ext cx="6360287" cy="4327525"/>
          </a:xfrm>
          <a:effectLst>
            <a:outerShdw blurRad="50800" dist="38100" dir="2700000" algn="tl" rotWithShape="0">
              <a:prstClr val="black">
                <a:alpha val="40000"/>
              </a:prst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ChangeArrowheads="1"/>
          </p:cNvSpPr>
          <p:nvPr>
            <p:ph type="title"/>
          </p:nvPr>
        </p:nvSpPr>
        <p:spPr>
          <a:xfrm>
            <a:off x="457200" y="274638"/>
            <a:ext cx="8229600" cy="1325562"/>
          </a:xfrm>
        </p:spPr>
        <p:txBody>
          <a:bodyPr>
            <a:normAutofit/>
          </a:bodyPr>
          <a:lstStyle/>
          <a:p>
            <a:r>
              <a:rPr lang="en-US" sz="3800" dirty="0"/>
              <a:t>Functional Structure for the Differentiation Strategy</a:t>
            </a:r>
          </a:p>
        </p:txBody>
      </p:sp>
      <p:sp>
        <p:nvSpPr>
          <p:cNvPr id="605187" name="Rectangle 3"/>
          <p:cNvSpPr>
            <a:spLocks noGrp="1" noChangeArrowheads="1"/>
          </p:cNvSpPr>
          <p:nvPr>
            <p:ph idx="1"/>
          </p:nvPr>
        </p:nvSpPr>
        <p:spPr>
          <a:xfrm>
            <a:off x="838200" y="1946275"/>
            <a:ext cx="7696200" cy="4530725"/>
          </a:xfrm>
        </p:spPr>
        <p:txBody>
          <a:bodyPr/>
          <a:lstStyle/>
          <a:p>
            <a:pPr>
              <a:lnSpc>
                <a:spcPct val="90000"/>
              </a:lnSpc>
            </a:pPr>
            <a:r>
              <a:rPr lang="en-US" dirty="0"/>
              <a:t>Complex and flexible reporting </a:t>
            </a:r>
            <a:r>
              <a:rPr lang="en-US" dirty="0" smtClean="0"/>
              <a:t>relationships</a:t>
            </a:r>
            <a:endParaRPr lang="en-US" dirty="0"/>
          </a:p>
          <a:p>
            <a:pPr>
              <a:lnSpc>
                <a:spcPct val="90000"/>
              </a:lnSpc>
            </a:pPr>
            <a:r>
              <a:rPr lang="en-US" dirty="0"/>
              <a:t>Cross-functional product development </a:t>
            </a:r>
            <a:r>
              <a:rPr lang="en-US" dirty="0" smtClean="0"/>
              <a:t>teams</a:t>
            </a:r>
            <a:endParaRPr lang="en-US" dirty="0"/>
          </a:p>
          <a:p>
            <a:pPr>
              <a:lnSpc>
                <a:spcPct val="90000"/>
              </a:lnSpc>
            </a:pPr>
            <a:r>
              <a:rPr lang="en-US" dirty="0"/>
              <a:t>Strong focus on marketing and product </a:t>
            </a:r>
            <a:r>
              <a:rPr lang="en-US" dirty="0" smtClean="0"/>
              <a:t>R&amp;D</a:t>
            </a:r>
            <a:endParaRPr lang="en-US" dirty="0"/>
          </a:p>
          <a:p>
            <a:pPr>
              <a:lnSpc>
                <a:spcPct val="90000"/>
              </a:lnSpc>
            </a:pPr>
            <a:r>
              <a:rPr lang="en-US" dirty="0"/>
              <a:t>Development-oriented </a:t>
            </a:r>
            <a:r>
              <a:rPr lang="en-US" dirty="0" smtClean="0"/>
              <a:t>culture</a:t>
            </a:r>
            <a:endParaRPr lang="en-US" dirty="0"/>
          </a:p>
          <a:p>
            <a:pPr>
              <a:lnSpc>
                <a:spcPct val="90000"/>
              </a:lnSpc>
            </a:pPr>
            <a:r>
              <a:rPr lang="en-US" dirty="0"/>
              <a:t>De-centralized </a:t>
            </a:r>
            <a:r>
              <a:rPr lang="en-US" dirty="0" smtClean="0"/>
              <a:t>decision-making authority</a:t>
            </a:r>
            <a:endParaRPr lang="en-US" dirty="0"/>
          </a:p>
          <a:p>
            <a:pPr>
              <a:lnSpc>
                <a:spcPct val="90000"/>
              </a:lnSpc>
            </a:pPr>
            <a:r>
              <a:rPr lang="en-US" dirty="0"/>
              <a:t>Broad job </a:t>
            </a:r>
            <a:r>
              <a:rPr lang="en-US" dirty="0" smtClean="0"/>
              <a:t>descriptions</a:t>
            </a:r>
            <a:endParaRPr lang="en-US" dirty="0"/>
          </a:p>
          <a:p>
            <a:pPr>
              <a:lnSpc>
                <a:spcPct val="90000"/>
              </a:lnSpc>
            </a:pPr>
            <a:r>
              <a:rPr lang="en-US" dirty="0"/>
              <a:t>Informal rules and </a:t>
            </a:r>
            <a:r>
              <a:rPr lang="en-US" dirty="0" smtClean="0"/>
              <a:t>procedures</a:t>
            </a: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a:xfrm>
            <a:off x="457200" y="274638"/>
            <a:ext cx="8229600" cy="1401762"/>
          </a:xfrm>
        </p:spPr>
        <p:txBody>
          <a:bodyPr>
            <a:normAutofit/>
          </a:bodyPr>
          <a:lstStyle/>
          <a:p>
            <a:r>
              <a:rPr lang="en-US" dirty="0" smtClean="0"/>
              <a:t>Competitive Risks </a:t>
            </a:r>
            <a:r>
              <a:rPr lang="en-US" dirty="0"/>
              <a:t>of Differentiation Strategy</a:t>
            </a:r>
          </a:p>
        </p:txBody>
      </p:sp>
      <p:sp>
        <p:nvSpPr>
          <p:cNvPr id="585731" name="Rectangle 3"/>
          <p:cNvSpPr>
            <a:spLocks noGrp="1" noChangeArrowheads="1"/>
          </p:cNvSpPr>
          <p:nvPr>
            <p:ph idx="1"/>
          </p:nvPr>
        </p:nvSpPr>
        <p:spPr>
          <a:xfrm>
            <a:off x="457200" y="1981200"/>
            <a:ext cx="8153400" cy="4724400"/>
          </a:xfrm>
        </p:spPr>
        <p:txBody>
          <a:bodyPr>
            <a:noAutofit/>
          </a:bodyPr>
          <a:lstStyle/>
          <a:p>
            <a:pPr lvl="1"/>
            <a:r>
              <a:rPr lang="en-US" sz="3600" dirty="0"/>
              <a:t>Price differential </a:t>
            </a:r>
            <a:r>
              <a:rPr lang="en-US" sz="3600" dirty="0" smtClean="0"/>
              <a:t>seen as too large</a:t>
            </a:r>
            <a:endParaRPr lang="en-US" sz="3600" dirty="0"/>
          </a:p>
          <a:p>
            <a:pPr lvl="1">
              <a:spcBef>
                <a:spcPts val="1200"/>
              </a:spcBef>
            </a:pPr>
            <a:r>
              <a:rPr lang="en-US" sz="3600" dirty="0" smtClean="0"/>
              <a:t>Differentiation no longer provides </a:t>
            </a:r>
            <a:r>
              <a:rPr lang="en-US" sz="3600" dirty="0"/>
              <a:t>value for which customers </a:t>
            </a:r>
            <a:r>
              <a:rPr lang="en-US" sz="3600" dirty="0" smtClean="0"/>
              <a:t>will pay</a:t>
            </a:r>
            <a:endParaRPr lang="en-US" sz="3600" dirty="0"/>
          </a:p>
          <a:p>
            <a:pPr lvl="1">
              <a:spcBef>
                <a:spcPts val="1200"/>
              </a:spcBef>
            </a:pPr>
            <a:r>
              <a:rPr lang="en-US" sz="3600" dirty="0" smtClean="0"/>
              <a:t>Narrowing perceptions </a:t>
            </a:r>
            <a:r>
              <a:rPr lang="en-US" sz="3600" dirty="0"/>
              <a:t>of the value of </a:t>
            </a:r>
            <a:r>
              <a:rPr lang="en-US" sz="3600" dirty="0" smtClean="0"/>
              <a:t>differentiated features</a:t>
            </a:r>
            <a:endParaRPr lang="en-US" sz="3600" dirty="0"/>
          </a:p>
          <a:p>
            <a:pPr lvl="1">
              <a:spcBef>
                <a:spcPts val="1200"/>
              </a:spcBef>
            </a:pPr>
            <a:r>
              <a:rPr lang="en-US" sz="3600" dirty="0" smtClean="0"/>
              <a:t>Counterfeiting</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457200" y="533400"/>
            <a:ext cx="8229600" cy="1143000"/>
          </a:xfrm>
        </p:spPr>
        <p:txBody>
          <a:bodyPr/>
          <a:lstStyle/>
          <a:p>
            <a:r>
              <a:rPr lang="en-US" dirty="0"/>
              <a:t>Business-Level Strategy</a:t>
            </a:r>
          </a:p>
        </p:txBody>
      </p:sp>
      <p:sp>
        <p:nvSpPr>
          <p:cNvPr id="544771" name="Rectangle 3"/>
          <p:cNvSpPr>
            <a:spLocks noGrp="1" noChangeArrowheads="1"/>
          </p:cNvSpPr>
          <p:nvPr>
            <p:ph idx="1"/>
          </p:nvPr>
        </p:nvSpPr>
        <p:spPr>
          <a:xfrm>
            <a:off x="1295400" y="2186940"/>
            <a:ext cx="7391400" cy="4709160"/>
          </a:xfrm>
        </p:spPr>
        <p:txBody>
          <a:bodyPr/>
          <a:lstStyle/>
          <a:p>
            <a:pPr>
              <a:spcBef>
                <a:spcPct val="50000"/>
              </a:spcBef>
            </a:pPr>
            <a:r>
              <a:rPr lang="en-US" b="1" dirty="0"/>
              <a:t>Key Terms</a:t>
            </a:r>
            <a:endParaRPr lang="en-US" u="sng" dirty="0"/>
          </a:p>
          <a:p>
            <a:pPr lvl="1">
              <a:spcBef>
                <a:spcPts val="1800"/>
              </a:spcBef>
            </a:pPr>
            <a:r>
              <a:rPr lang="en-US" sz="2600" u="sng" dirty="0" smtClean="0"/>
              <a:t>Business-level strategy</a:t>
            </a:r>
            <a:r>
              <a:rPr lang="en-US" sz="2600" dirty="0" smtClean="0"/>
              <a:t> </a:t>
            </a:r>
          </a:p>
          <a:p>
            <a:pPr marL="850392" lvl="2" indent="0">
              <a:spcBef>
                <a:spcPts val="1200"/>
              </a:spcBef>
              <a:buNone/>
            </a:pPr>
            <a:r>
              <a:rPr lang="en-US" dirty="0" smtClean="0"/>
              <a:t>Integrated </a:t>
            </a:r>
            <a:r>
              <a:rPr lang="en-US" dirty="0"/>
              <a:t>and coordinated set of commitments and actions the firm uses to gain a competitive advantage by exploiting core competencies in specific product </a:t>
            </a:r>
            <a:r>
              <a:rPr lang="en-US" dirty="0" smtClean="0"/>
              <a:t>markets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a:xfrm>
            <a:off x="381000" y="838200"/>
            <a:ext cx="8229600" cy="1143000"/>
          </a:xfrm>
        </p:spPr>
        <p:txBody>
          <a:bodyPr/>
          <a:lstStyle/>
          <a:p>
            <a:r>
              <a:rPr lang="en-US" dirty="0"/>
              <a:t>Focus Strategy</a:t>
            </a:r>
          </a:p>
        </p:txBody>
      </p:sp>
      <p:sp>
        <p:nvSpPr>
          <p:cNvPr id="587779" name="Rectangle 3"/>
          <p:cNvSpPr>
            <a:spLocks noGrp="1" noChangeArrowheads="1"/>
          </p:cNvSpPr>
          <p:nvPr>
            <p:ph idx="1"/>
          </p:nvPr>
        </p:nvSpPr>
        <p:spPr>
          <a:xfrm>
            <a:off x="1752600" y="2438400"/>
            <a:ext cx="6400800" cy="3657600"/>
          </a:xfrm>
        </p:spPr>
        <p:txBody>
          <a:bodyPr/>
          <a:lstStyle/>
          <a:p>
            <a:pPr>
              <a:spcBef>
                <a:spcPct val="50000"/>
              </a:spcBef>
            </a:pPr>
            <a:r>
              <a:rPr lang="en-US" b="1" dirty="0"/>
              <a:t>Key Terms</a:t>
            </a:r>
            <a:endParaRPr lang="en-US" u="sng" dirty="0"/>
          </a:p>
          <a:p>
            <a:pPr lvl="1">
              <a:spcBef>
                <a:spcPts val="1800"/>
              </a:spcBef>
            </a:pPr>
            <a:r>
              <a:rPr lang="en-US" sz="2600" u="sng" dirty="0"/>
              <a:t>Focus </a:t>
            </a:r>
            <a:r>
              <a:rPr lang="en-US" sz="2600" u="sng" dirty="0" smtClean="0"/>
              <a:t>strategy</a:t>
            </a:r>
          </a:p>
          <a:p>
            <a:pPr marL="850392" lvl="2" indent="0">
              <a:spcBef>
                <a:spcPts val="1200"/>
              </a:spcBef>
              <a:buNone/>
            </a:pPr>
            <a:r>
              <a:rPr lang="en-US" dirty="0" smtClean="0"/>
              <a:t>Integrated </a:t>
            </a:r>
            <a:r>
              <a:rPr lang="en-US" dirty="0"/>
              <a:t>set of actions designed to produce or deliver goods or services to </a:t>
            </a:r>
            <a:r>
              <a:rPr lang="en-US" dirty="0" smtClean="0"/>
              <a:t>satisfy the specific needs of a particular competitive segment</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a:xfrm>
            <a:off x="457200" y="503238"/>
            <a:ext cx="8229600" cy="1401762"/>
          </a:xfrm>
        </p:spPr>
        <p:txBody>
          <a:bodyPr>
            <a:normAutofit/>
          </a:bodyPr>
          <a:lstStyle/>
          <a:p>
            <a:r>
              <a:rPr lang="en-US" dirty="0" smtClean="0"/>
              <a:t>Specific Market </a:t>
            </a:r>
            <a:r>
              <a:rPr lang="en-US" dirty="0"/>
              <a:t>Segments</a:t>
            </a:r>
          </a:p>
        </p:txBody>
      </p:sp>
      <p:sp>
        <p:nvSpPr>
          <p:cNvPr id="607235" name="Rectangle 3"/>
          <p:cNvSpPr>
            <a:spLocks noGrp="1" noChangeArrowheads="1"/>
          </p:cNvSpPr>
          <p:nvPr>
            <p:ph idx="1"/>
          </p:nvPr>
        </p:nvSpPr>
        <p:spPr>
          <a:xfrm>
            <a:off x="1905000" y="2479675"/>
            <a:ext cx="6400800" cy="4530725"/>
          </a:xfrm>
        </p:spPr>
        <p:txBody>
          <a:bodyPr/>
          <a:lstStyle/>
          <a:p>
            <a:pPr>
              <a:spcBef>
                <a:spcPct val="50000"/>
              </a:spcBef>
            </a:pPr>
            <a:r>
              <a:rPr lang="en-US" sz="3600" dirty="0"/>
              <a:t>Buyer group</a:t>
            </a:r>
          </a:p>
          <a:p>
            <a:pPr>
              <a:spcBef>
                <a:spcPct val="50000"/>
              </a:spcBef>
            </a:pPr>
            <a:r>
              <a:rPr lang="en-US" sz="3600" dirty="0"/>
              <a:t>Product line segment</a:t>
            </a:r>
          </a:p>
          <a:p>
            <a:pPr>
              <a:spcBef>
                <a:spcPct val="50000"/>
              </a:spcBef>
            </a:pPr>
            <a:r>
              <a:rPr lang="en-US" sz="3600" dirty="0"/>
              <a:t>Geographic market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a:xfrm>
            <a:off x="457200" y="274638"/>
            <a:ext cx="8229600" cy="1401762"/>
          </a:xfrm>
        </p:spPr>
        <p:txBody>
          <a:bodyPr/>
          <a:lstStyle/>
          <a:p>
            <a:r>
              <a:rPr lang="en-US" dirty="0"/>
              <a:t>Focus Strategy </a:t>
            </a:r>
            <a:r>
              <a:rPr lang="en-US" dirty="0" smtClean="0"/>
              <a:t>Drivers</a:t>
            </a:r>
            <a:endParaRPr lang="en-US" dirty="0"/>
          </a:p>
        </p:txBody>
      </p:sp>
      <p:sp>
        <p:nvSpPr>
          <p:cNvPr id="609283" name="Rectangle 3"/>
          <p:cNvSpPr>
            <a:spLocks noGrp="1" noChangeArrowheads="1"/>
          </p:cNvSpPr>
          <p:nvPr>
            <p:ph idx="1"/>
          </p:nvPr>
        </p:nvSpPr>
        <p:spPr>
          <a:xfrm>
            <a:off x="457200" y="1600200"/>
            <a:ext cx="8458200" cy="5105400"/>
          </a:xfrm>
        </p:spPr>
        <p:txBody>
          <a:bodyPr>
            <a:normAutofit/>
          </a:bodyPr>
          <a:lstStyle/>
          <a:p>
            <a:r>
              <a:rPr lang="en-US" sz="3000" dirty="0"/>
              <a:t>Large firms may overlook </a:t>
            </a:r>
            <a:r>
              <a:rPr lang="en-US" sz="3000" dirty="0" smtClean="0"/>
              <a:t>or poorly serve small </a:t>
            </a:r>
            <a:r>
              <a:rPr lang="en-US" sz="3000" dirty="0"/>
              <a:t>niches.</a:t>
            </a:r>
          </a:p>
          <a:p>
            <a:r>
              <a:rPr lang="en-US" sz="3000" dirty="0"/>
              <a:t>Firms may lack resources to compete in the broader market.</a:t>
            </a:r>
          </a:p>
          <a:p>
            <a:r>
              <a:rPr lang="en-US" sz="3000" dirty="0" smtClean="0"/>
              <a:t>Niche firms </a:t>
            </a:r>
            <a:r>
              <a:rPr lang="en-US" sz="3000" dirty="0"/>
              <a:t>may be able to </a:t>
            </a:r>
            <a:r>
              <a:rPr lang="en-US" sz="3000" dirty="0" smtClean="0"/>
              <a:t>better satisfy the specialized needs of a </a:t>
            </a:r>
            <a:r>
              <a:rPr lang="en-US" sz="3000" dirty="0"/>
              <a:t>narrow market </a:t>
            </a:r>
            <a:r>
              <a:rPr lang="en-US" sz="3000" dirty="0" smtClean="0"/>
              <a:t>segment.</a:t>
            </a:r>
          </a:p>
          <a:p>
            <a:r>
              <a:rPr lang="en-US" sz="3000" dirty="0" smtClean="0"/>
              <a:t>Focus </a:t>
            </a:r>
            <a:r>
              <a:rPr lang="en-US" sz="3000" dirty="0"/>
              <a:t>may allow the firm to direct resources to certain value chain activities </a:t>
            </a:r>
            <a:r>
              <a:rPr lang="en-US" sz="3000" dirty="0" smtClean="0"/>
              <a:t>that deliver a </a:t>
            </a:r>
            <a:r>
              <a:rPr lang="en-US" sz="3000" dirty="0"/>
              <a:t>competitive advantage.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ChangeArrowheads="1"/>
          </p:cNvSpPr>
          <p:nvPr>
            <p:ph type="title"/>
          </p:nvPr>
        </p:nvSpPr>
        <p:spPr>
          <a:xfrm>
            <a:off x="457200" y="609600"/>
            <a:ext cx="8229600" cy="1143000"/>
          </a:xfrm>
        </p:spPr>
        <p:txBody>
          <a:bodyPr/>
          <a:lstStyle/>
          <a:p>
            <a:r>
              <a:rPr lang="en-US" dirty="0"/>
              <a:t>Focus </a:t>
            </a:r>
            <a:r>
              <a:rPr lang="en-US" dirty="0" smtClean="0"/>
              <a:t>Strategies</a:t>
            </a:r>
            <a:endParaRPr lang="en-US" dirty="0"/>
          </a:p>
        </p:txBody>
      </p:sp>
      <p:sp>
        <p:nvSpPr>
          <p:cNvPr id="611331" name="Rectangle 3"/>
          <p:cNvSpPr>
            <a:spLocks noGrp="1" noChangeArrowheads="1"/>
          </p:cNvSpPr>
          <p:nvPr>
            <p:ph idx="1"/>
          </p:nvPr>
        </p:nvSpPr>
        <p:spPr>
          <a:xfrm>
            <a:off x="838200" y="2971801"/>
            <a:ext cx="7772400" cy="3200400"/>
          </a:xfrm>
        </p:spPr>
        <p:txBody>
          <a:bodyPr/>
          <a:lstStyle/>
          <a:p>
            <a:pPr>
              <a:spcBef>
                <a:spcPct val="50000"/>
              </a:spcBef>
            </a:pPr>
            <a:r>
              <a:rPr lang="en-US" sz="3600" dirty="0" smtClean="0"/>
              <a:t>Focused Cost Leadership Strategy</a:t>
            </a:r>
          </a:p>
          <a:p>
            <a:pPr>
              <a:spcBef>
                <a:spcPct val="50000"/>
              </a:spcBef>
            </a:pPr>
            <a:r>
              <a:rPr lang="en-US" sz="3600" dirty="0" smtClean="0"/>
              <a:t>Focused Differentiation Strategy</a:t>
            </a:r>
            <a:endParaRPr lang="en-US" sz="3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title"/>
          </p:nvPr>
        </p:nvSpPr>
        <p:spPr>
          <a:xfrm>
            <a:off x="457200" y="427038"/>
            <a:ext cx="8229600" cy="1630362"/>
          </a:xfrm>
        </p:spPr>
        <p:txBody>
          <a:bodyPr>
            <a:normAutofit/>
          </a:bodyPr>
          <a:lstStyle/>
          <a:p>
            <a:r>
              <a:rPr lang="en-US" sz="3800" dirty="0" smtClean="0"/>
              <a:t>Simple Structure </a:t>
            </a:r>
            <a:br>
              <a:rPr lang="en-US" sz="3800" dirty="0" smtClean="0"/>
            </a:br>
            <a:r>
              <a:rPr lang="en-US" sz="3800" dirty="0" smtClean="0"/>
              <a:t>for the Focus Strategy</a:t>
            </a:r>
            <a:endParaRPr lang="en-US" sz="3800" dirty="0"/>
          </a:p>
        </p:txBody>
      </p:sp>
      <p:sp>
        <p:nvSpPr>
          <p:cNvPr id="615427" name="Rectangle 3"/>
          <p:cNvSpPr>
            <a:spLocks noGrp="1" noChangeArrowheads="1"/>
          </p:cNvSpPr>
          <p:nvPr>
            <p:ph idx="1"/>
          </p:nvPr>
        </p:nvSpPr>
        <p:spPr>
          <a:xfrm>
            <a:off x="1447800" y="2590800"/>
            <a:ext cx="6400800" cy="3962400"/>
          </a:xfrm>
        </p:spPr>
        <p:txBody>
          <a:bodyPr>
            <a:normAutofit/>
          </a:bodyPr>
          <a:lstStyle/>
          <a:p>
            <a:pPr marL="585216" lvl="1" indent="0">
              <a:spcBef>
                <a:spcPct val="50000"/>
              </a:spcBef>
              <a:buNone/>
            </a:pPr>
            <a:r>
              <a:rPr lang="en-US" sz="3600" dirty="0" smtClean="0"/>
              <a:t>A </a:t>
            </a:r>
            <a:r>
              <a:rPr lang="en-US" sz="3600" dirty="0"/>
              <a:t>simple structure is </a:t>
            </a:r>
            <a:r>
              <a:rPr lang="en-US" sz="3600" dirty="0" smtClean="0"/>
              <a:t>appropriate for focus </a:t>
            </a:r>
            <a:r>
              <a:rPr lang="en-US" sz="3600" dirty="0"/>
              <a:t>strategies </a:t>
            </a:r>
            <a:r>
              <a:rPr lang="en-US" sz="3600" dirty="0" smtClean="0"/>
              <a:t>for </a:t>
            </a:r>
            <a:r>
              <a:rPr lang="en-US" sz="3600" dirty="0"/>
              <a:t>firms </a:t>
            </a:r>
            <a:r>
              <a:rPr lang="en-US" sz="3600" dirty="0" smtClean="0"/>
              <a:t>offering </a:t>
            </a:r>
            <a:r>
              <a:rPr lang="en-US" sz="3600" dirty="0"/>
              <a:t>a single product line in a single geographic market</a:t>
            </a:r>
            <a:r>
              <a:rPr lang="en-US" sz="3600" dirty="0" smtClean="0"/>
              <a:t>.</a:t>
            </a:r>
            <a:endParaRPr lang="en-US" sz="3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a:xfrm>
            <a:off x="457200" y="503238"/>
            <a:ext cx="8229600" cy="1554162"/>
          </a:xfrm>
        </p:spPr>
        <p:txBody>
          <a:bodyPr>
            <a:normAutofit/>
          </a:bodyPr>
          <a:lstStyle/>
          <a:p>
            <a:r>
              <a:rPr lang="en-US" sz="3800" dirty="0" smtClean="0"/>
              <a:t>Functional </a:t>
            </a:r>
            <a:r>
              <a:rPr lang="en-US" sz="3800" dirty="0"/>
              <a:t>Structure </a:t>
            </a:r>
            <a:br>
              <a:rPr lang="en-US" sz="3800" dirty="0"/>
            </a:br>
            <a:r>
              <a:rPr lang="en-US" sz="3800" dirty="0"/>
              <a:t>for the Focus Strategy</a:t>
            </a:r>
          </a:p>
        </p:txBody>
      </p:sp>
      <p:sp>
        <p:nvSpPr>
          <p:cNvPr id="617475" name="Rectangle 3"/>
          <p:cNvSpPr>
            <a:spLocks noGrp="1" noChangeArrowheads="1"/>
          </p:cNvSpPr>
          <p:nvPr>
            <p:ph idx="1"/>
          </p:nvPr>
        </p:nvSpPr>
        <p:spPr>
          <a:xfrm>
            <a:off x="1143000" y="2514600"/>
            <a:ext cx="7086600" cy="3962400"/>
          </a:xfrm>
        </p:spPr>
        <p:txBody>
          <a:bodyPr>
            <a:normAutofit/>
          </a:bodyPr>
          <a:lstStyle/>
          <a:p>
            <a:pPr marL="585216" lvl="1" indent="0">
              <a:lnSpc>
                <a:spcPct val="90000"/>
              </a:lnSpc>
              <a:buNone/>
            </a:pPr>
            <a:r>
              <a:rPr lang="en-US" sz="3600" dirty="0"/>
              <a:t>A </a:t>
            </a:r>
            <a:r>
              <a:rPr lang="en-US" sz="3600" dirty="0" smtClean="0"/>
              <a:t>functional </a:t>
            </a:r>
            <a:r>
              <a:rPr lang="en-US" sz="3600" dirty="0"/>
              <a:t>structure is appropriate for focus strategies for firms </a:t>
            </a:r>
            <a:r>
              <a:rPr lang="en-US" sz="3600" dirty="0" smtClean="0"/>
              <a:t>that have grown and expanded beyond offering </a:t>
            </a:r>
            <a:r>
              <a:rPr lang="en-US" sz="3600" dirty="0"/>
              <a:t>a single product line in a single geographic market</a:t>
            </a:r>
            <a:r>
              <a:rPr lang="en-US" sz="3600" dirty="0" smtClean="0"/>
              <a:t>.</a:t>
            </a:r>
            <a:endParaRPr lang="en-US" sz="3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a:xfrm>
            <a:off x="457200" y="274638"/>
            <a:ext cx="8229600" cy="1401762"/>
          </a:xfrm>
        </p:spPr>
        <p:txBody>
          <a:bodyPr>
            <a:normAutofit/>
          </a:bodyPr>
          <a:lstStyle/>
          <a:p>
            <a:r>
              <a:rPr lang="en-US" dirty="0" smtClean="0"/>
              <a:t>Competitive Risks </a:t>
            </a:r>
            <a:r>
              <a:rPr lang="en-US" dirty="0"/>
              <a:t>of </a:t>
            </a:r>
            <a:r>
              <a:rPr lang="en-US" dirty="0" smtClean="0"/>
              <a:t/>
            </a:r>
            <a:br>
              <a:rPr lang="en-US" dirty="0" smtClean="0"/>
            </a:br>
            <a:r>
              <a:rPr lang="en-US" dirty="0" smtClean="0"/>
              <a:t>Focus Strategy</a:t>
            </a:r>
            <a:endParaRPr lang="en-US" dirty="0"/>
          </a:p>
        </p:txBody>
      </p:sp>
      <p:sp>
        <p:nvSpPr>
          <p:cNvPr id="591875" name="Rectangle 3"/>
          <p:cNvSpPr>
            <a:spLocks noGrp="1" noChangeArrowheads="1"/>
          </p:cNvSpPr>
          <p:nvPr>
            <p:ph idx="1"/>
          </p:nvPr>
        </p:nvSpPr>
        <p:spPr>
          <a:xfrm>
            <a:off x="304800" y="2438400"/>
            <a:ext cx="8153400" cy="3947160"/>
          </a:xfrm>
        </p:spPr>
        <p:txBody>
          <a:bodyPr>
            <a:normAutofit/>
          </a:bodyPr>
          <a:lstStyle/>
          <a:p>
            <a:pPr lvl="1">
              <a:lnSpc>
                <a:spcPct val="90000"/>
              </a:lnSpc>
            </a:pPr>
            <a:r>
              <a:rPr lang="en-US" sz="3600" dirty="0" smtClean="0"/>
              <a:t>Being “</a:t>
            </a:r>
            <a:r>
              <a:rPr lang="en-US" sz="3600" dirty="0" err="1" smtClean="0"/>
              <a:t>outfocused</a:t>
            </a:r>
            <a:r>
              <a:rPr lang="en-US" sz="3600" dirty="0" smtClean="0"/>
              <a:t>”  </a:t>
            </a:r>
            <a:endParaRPr lang="en-US" sz="3600" dirty="0"/>
          </a:p>
          <a:p>
            <a:pPr lvl="1">
              <a:lnSpc>
                <a:spcPct val="90000"/>
              </a:lnSpc>
              <a:spcBef>
                <a:spcPts val="1200"/>
              </a:spcBef>
            </a:pPr>
            <a:r>
              <a:rPr lang="en-US" sz="3600" dirty="0" smtClean="0"/>
              <a:t>Entry of large industry-wide companies into an attractive market </a:t>
            </a:r>
            <a:r>
              <a:rPr lang="en-US" sz="3600" dirty="0"/>
              <a:t>segment </a:t>
            </a:r>
            <a:endParaRPr lang="en-US" sz="3600" dirty="0" smtClean="0"/>
          </a:p>
          <a:p>
            <a:pPr lvl="1">
              <a:lnSpc>
                <a:spcPct val="90000"/>
              </a:lnSpc>
              <a:spcBef>
                <a:spcPts val="1200"/>
              </a:spcBef>
            </a:pPr>
            <a:r>
              <a:rPr lang="en-US" sz="3600" dirty="0" smtClean="0"/>
              <a:t>Merging of niche customer needs with those of the broader industry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0" y="274638"/>
            <a:ext cx="9144000" cy="1706562"/>
          </a:xfrm>
        </p:spPr>
        <p:txBody>
          <a:bodyPr>
            <a:normAutofit/>
          </a:bodyPr>
          <a:lstStyle/>
          <a:p>
            <a:r>
              <a:rPr lang="en-US" sz="3800" dirty="0"/>
              <a:t>Integrated Cost Leadership</a:t>
            </a:r>
            <a:r>
              <a:rPr lang="en-US" sz="3800" dirty="0" smtClean="0"/>
              <a:t>/</a:t>
            </a:r>
            <a:br>
              <a:rPr lang="en-US" sz="3800" dirty="0" smtClean="0"/>
            </a:br>
            <a:r>
              <a:rPr lang="en-US" sz="3800" dirty="0" smtClean="0"/>
              <a:t>Differentiation </a:t>
            </a:r>
            <a:r>
              <a:rPr lang="en-US" sz="3800" dirty="0"/>
              <a:t>Strategy</a:t>
            </a:r>
          </a:p>
        </p:txBody>
      </p:sp>
      <p:sp>
        <p:nvSpPr>
          <p:cNvPr id="593923" name="Rectangle 3"/>
          <p:cNvSpPr>
            <a:spLocks noGrp="1" noChangeArrowheads="1"/>
          </p:cNvSpPr>
          <p:nvPr>
            <p:ph idx="1"/>
          </p:nvPr>
        </p:nvSpPr>
        <p:spPr>
          <a:xfrm>
            <a:off x="533400" y="2327275"/>
            <a:ext cx="8001000" cy="4530725"/>
          </a:xfrm>
        </p:spPr>
        <p:txBody>
          <a:bodyPr/>
          <a:lstStyle/>
          <a:p>
            <a:pPr>
              <a:spcBef>
                <a:spcPct val="50000"/>
              </a:spcBef>
            </a:pPr>
            <a:r>
              <a:rPr lang="en-US" b="1" dirty="0"/>
              <a:t>Key Terms</a:t>
            </a:r>
            <a:endParaRPr lang="en-US" u="sng" dirty="0"/>
          </a:p>
          <a:p>
            <a:pPr lvl="1">
              <a:spcBef>
                <a:spcPts val="1800"/>
              </a:spcBef>
            </a:pPr>
            <a:r>
              <a:rPr lang="en-US" sz="2600" u="sng" dirty="0"/>
              <a:t>Integrated </a:t>
            </a:r>
            <a:r>
              <a:rPr lang="en-US" sz="2600" u="sng" dirty="0" smtClean="0"/>
              <a:t>cost leadership/differentiation strategy</a:t>
            </a:r>
            <a:r>
              <a:rPr lang="en-US" sz="2600" dirty="0" smtClean="0"/>
              <a:t> </a:t>
            </a:r>
          </a:p>
          <a:p>
            <a:pPr marL="850392" lvl="2" indent="0">
              <a:spcBef>
                <a:spcPts val="1200"/>
              </a:spcBef>
              <a:buNone/>
            </a:pPr>
            <a:r>
              <a:rPr lang="en-US" dirty="0" smtClean="0"/>
              <a:t>Integrated </a:t>
            </a:r>
            <a:r>
              <a:rPr lang="en-US" dirty="0"/>
              <a:t>set of actions designed by a firm to produce or deliver goods or services at an acceptable cost that customers perceive as being different in ways that are important to </a:t>
            </a:r>
            <a:r>
              <a:rPr lang="en-US" dirty="0" smtClean="0"/>
              <a:t>them</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a:xfrm>
            <a:off x="228600" y="274638"/>
            <a:ext cx="8610600" cy="1325562"/>
          </a:xfrm>
        </p:spPr>
        <p:txBody>
          <a:bodyPr>
            <a:normAutofit/>
          </a:bodyPr>
          <a:lstStyle/>
          <a:p>
            <a:r>
              <a:rPr lang="en-US" sz="4000" dirty="0" smtClean="0"/>
              <a:t>Integration Strategy </a:t>
            </a:r>
            <a:r>
              <a:rPr lang="en-US" sz="4000" dirty="0"/>
              <a:t>Advantages</a:t>
            </a:r>
          </a:p>
        </p:txBody>
      </p:sp>
      <p:sp>
        <p:nvSpPr>
          <p:cNvPr id="595971" name="Rectangle 3"/>
          <p:cNvSpPr>
            <a:spLocks noGrp="1" noChangeArrowheads="1"/>
          </p:cNvSpPr>
          <p:nvPr>
            <p:ph idx="1"/>
          </p:nvPr>
        </p:nvSpPr>
        <p:spPr>
          <a:xfrm>
            <a:off x="1295400" y="2057400"/>
            <a:ext cx="7086600" cy="4530725"/>
          </a:xfrm>
        </p:spPr>
        <p:txBody>
          <a:bodyPr>
            <a:normAutofit/>
          </a:bodyPr>
          <a:lstStyle/>
          <a:p>
            <a:pPr marL="533400" indent="-533400">
              <a:spcBef>
                <a:spcPct val="50000"/>
              </a:spcBef>
            </a:pPr>
            <a:r>
              <a:rPr lang="en-US" sz="3600" dirty="0" smtClean="0"/>
              <a:t>Quick adaptation to </a:t>
            </a:r>
            <a:r>
              <a:rPr lang="en-US" sz="3600" dirty="0"/>
              <a:t>environmental </a:t>
            </a:r>
            <a:r>
              <a:rPr lang="en-US" sz="3600" dirty="0" smtClean="0"/>
              <a:t>changes</a:t>
            </a:r>
            <a:endParaRPr lang="en-US" sz="3600" dirty="0"/>
          </a:p>
          <a:p>
            <a:pPr marL="533400" indent="-533400">
              <a:spcBef>
                <a:spcPct val="50000"/>
              </a:spcBef>
            </a:pPr>
            <a:r>
              <a:rPr lang="en-US" sz="3600" dirty="0" smtClean="0"/>
              <a:t>Quick learning of new </a:t>
            </a:r>
            <a:r>
              <a:rPr lang="en-US" sz="3600" dirty="0"/>
              <a:t>skills and </a:t>
            </a:r>
            <a:r>
              <a:rPr lang="en-US" sz="3600" dirty="0" smtClean="0"/>
              <a:t>technologies</a:t>
            </a:r>
            <a:endParaRPr lang="en-US" sz="3600" dirty="0"/>
          </a:p>
          <a:p>
            <a:pPr marL="533400" indent="-533400">
              <a:spcBef>
                <a:spcPct val="50000"/>
              </a:spcBef>
            </a:pPr>
            <a:r>
              <a:rPr lang="en-US" sz="3600" dirty="0" smtClean="0"/>
              <a:t>Efficient leveraging of </a:t>
            </a:r>
            <a:r>
              <a:rPr lang="en-US" sz="3600" dirty="0"/>
              <a:t>core competencies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a:xfrm>
            <a:off x="457200" y="381000"/>
            <a:ext cx="8229600" cy="1554162"/>
          </a:xfrm>
        </p:spPr>
        <p:txBody>
          <a:bodyPr>
            <a:noAutofit/>
          </a:bodyPr>
          <a:lstStyle/>
          <a:p>
            <a:r>
              <a:rPr lang="en-US" sz="4000" dirty="0" smtClean="0"/>
              <a:t>Integration </a:t>
            </a:r>
            <a:r>
              <a:rPr lang="en-US" sz="4000" dirty="0"/>
              <a:t>Strategy </a:t>
            </a:r>
            <a:r>
              <a:rPr lang="en-US" sz="4000" dirty="0" smtClean="0"/>
              <a:t>Difficulties</a:t>
            </a:r>
            <a:endParaRPr lang="en-US" sz="4000" dirty="0"/>
          </a:p>
        </p:txBody>
      </p:sp>
      <p:sp>
        <p:nvSpPr>
          <p:cNvPr id="619523" name="Rectangle 3"/>
          <p:cNvSpPr>
            <a:spLocks noGrp="1" noChangeArrowheads="1"/>
          </p:cNvSpPr>
          <p:nvPr>
            <p:ph idx="1"/>
          </p:nvPr>
        </p:nvSpPr>
        <p:spPr>
          <a:xfrm>
            <a:off x="914400" y="2311233"/>
            <a:ext cx="7772400" cy="4530725"/>
          </a:xfrm>
        </p:spPr>
        <p:txBody>
          <a:bodyPr>
            <a:normAutofit/>
          </a:bodyPr>
          <a:lstStyle/>
          <a:p>
            <a:pPr marL="533400" indent="-533400">
              <a:spcBef>
                <a:spcPct val="50000"/>
              </a:spcBef>
            </a:pPr>
            <a:r>
              <a:rPr lang="en-US" sz="3600" dirty="0" smtClean="0"/>
              <a:t>The integration strategy is difficult to implement.</a:t>
            </a:r>
          </a:p>
          <a:p>
            <a:pPr marL="533400" indent="-533400">
              <a:spcBef>
                <a:spcPct val="50000"/>
              </a:spcBef>
            </a:pPr>
            <a:r>
              <a:rPr lang="en-US" sz="3600" dirty="0" smtClean="0"/>
              <a:t>Difficulty stems from the need to emphasize and balance different value chain activities and support functions to succeed.</a:t>
            </a:r>
            <a:endParaRPr 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r>
              <a:rPr lang="en-US" dirty="0"/>
              <a:t>Five Elements of Strategy</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61407" y="1600200"/>
            <a:ext cx="6221185" cy="4708525"/>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45615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a:xfrm>
            <a:off x="457200" y="274638"/>
            <a:ext cx="8229600" cy="1706562"/>
          </a:xfrm>
        </p:spPr>
        <p:txBody>
          <a:bodyPr>
            <a:normAutofit/>
          </a:bodyPr>
          <a:lstStyle/>
          <a:p>
            <a:r>
              <a:rPr lang="en-US" sz="3800" dirty="0"/>
              <a:t>Flexible </a:t>
            </a:r>
            <a:r>
              <a:rPr lang="en-US" sz="3800" dirty="0" smtClean="0"/>
              <a:t>Structure for the Integration Strategy</a:t>
            </a:r>
            <a:endParaRPr lang="en-US" sz="3800" dirty="0"/>
          </a:p>
        </p:txBody>
      </p:sp>
      <p:sp>
        <p:nvSpPr>
          <p:cNvPr id="621571" name="Rectangle 3"/>
          <p:cNvSpPr>
            <a:spLocks noGrp="1" noChangeArrowheads="1"/>
          </p:cNvSpPr>
          <p:nvPr>
            <p:ph idx="1"/>
          </p:nvPr>
        </p:nvSpPr>
        <p:spPr>
          <a:xfrm>
            <a:off x="838200" y="2362200"/>
            <a:ext cx="7239000" cy="4114800"/>
          </a:xfrm>
        </p:spPr>
        <p:txBody>
          <a:bodyPr>
            <a:noAutofit/>
          </a:bodyPr>
          <a:lstStyle/>
          <a:p>
            <a:pPr lvl="1"/>
            <a:r>
              <a:rPr lang="en-US" sz="2800" dirty="0" smtClean="0"/>
              <a:t>Commitment </a:t>
            </a:r>
            <a:r>
              <a:rPr lang="en-US" sz="2800" dirty="0"/>
              <a:t>to strategic </a:t>
            </a:r>
            <a:r>
              <a:rPr lang="en-US" sz="2800" dirty="0" smtClean="0"/>
              <a:t>flexibility</a:t>
            </a:r>
            <a:endParaRPr lang="en-US" sz="2800" dirty="0"/>
          </a:p>
          <a:p>
            <a:pPr lvl="1">
              <a:spcBef>
                <a:spcPts val="1200"/>
              </a:spcBef>
            </a:pPr>
            <a:r>
              <a:rPr lang="en-US" sz="2800" dirty="0"/>
              <a:t>Flexible decision-making </a:t>
            </a:r>
            <a:r>
              <a:rPr lang="en-US" sz="2800" dirty="0" smtClean="0"/>
              <a:t>patterns</a:t>
            </a:r>
          </a:p>
          <a:p>
            <a:pPr lvl="1">
              <a:spcBef>
                <a:spcPts val="1200"/>
              </a:spcBef>
            </a:pPr>
            <a:r>
              <a:rPr lang="en-US" sz="2800" dirty="0" smtClean="0"/>
              <a:t>Partial centralization</a:t>
            </a:r>
            <a:endParaRPr lang="en-US" sz="2800" dirty="0"/>
          </a:p>
          <a:p>
            <a:pPr lvl="1">
              <a:spcBef>
                <a:spcPts val="1200"/>
              </a:spcBef>
            </a:pPr>
            <a:r>
              <a:rPr lang="en-US" sz="2800" dirty="0" smtClean="0"/>
              <a:t>Less structured jobs</a:t>
            </a:r>
          </a:p>
          <a:p>
            <a:pPr lvl="1">
              <a:spcBef>
                <a:spcPts val="1200"/>
              </a:spcBef>
            </a:pPr>
            <a:r>
              <a:rPr lang="en-US" sz="2800" dirty="0" smtClean="0"/>
              <a:t>Sensitivity to balance of objectives</a:t>
            </a:r>
          </a:p>
          <a:p>
            <a:pPr lvl="1">
              <a:spcBef>
                <a:spcPts val="1200"/>
              </a:spcBef>
            </a:pPr>
            <a:r>
              <a:rPr lang="en-US" sz="2800" dirty="0" smtClean="0"/>
              <a:t>Modular </a:t>
            </a:r>
            <a:r>
              <a:rPr lang="en-US" sz="2800" dirty="0"/>
              <a:t>structures </a:t>
            </a:r>
            <a:endParaRPr lang="en-US" sz="2800" dirty="0" smtClean="0"/>
          </a:p>
          <a:p>
            <a:pPr lvl="1"/>
            <a:endParaRPr lang="en-US"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a:xfrm>
            <a:off x="457200" y="274638"/>
            <a:ext cx="8229600" cy="1782762"/>
          </a:xfrm>
        </p:spPr>
        <p:txBody>
          <a:bodyPr>
            <a:normAutofit/>
          </a:bodyPr>
          <a:lstStyle/>
          <a:p>
            <a:r>
              <a:rPr lang="en-US" dirty="0" smtClean="0"/>
              <a:t>Tools for Strategic Flexibility</a:t>
            </a:r>
            <a:endParaRPr lang="en-US" dirty="0"/>
          </a:p>
        </p:txBody>
      </p:sp>
      <p:sp>
        <p:nvSpPr>
          <p:cNvPr id="623619" name="Rectangle 3"/>
          <p:cNvSpPr>
            <a:spLocks noGrp="1" noChangeArrowheads="1"/>
          </p:cNvSpPr>
          <p:nvPr>
            <p:ph idx="1"/>
          </p:nvPr>
        </p:nvSpPr>
        <p:spPr>
          <a:xfrm>
            <a:off x="1524000" y="2327275"/>
            <a:ext cx="7010400" cy="3616325"/>
          </a:xfrm>
        </p:spPr>
        <p:txBody>
          <a:bodyPr>
            <a:noAutofit/>
          </a:bodyPr>
          <a:lstStyle/>
          <a:p>
            <a:pPr>
              <a:spcBef>
                <a:spcPct val="50000"/>
              </a:spcBef>
            </a:pPr>
            <a:r>
              <a:rPr lang="en-US" sz="3600" dirty="0"/>
              <a:t>Flexible manufacturing systems</a:t>
            </a:r>
          </a:p>
          <a:p>
            <a:pPr>
              <a:spcBef>
                <a:spcPct val="50000"/>
              </a:spcBef>
            </a:pPr>
            <a:r>
              <a:rPr lang="en-US" sz="3600" dirty="0"/>
              <a:t>Information networks</a:t>
            </a:r>
          </a:p>
          <a:p>
            <a:pPr>
              <a:spcBef>
                <a:spcPct val="50000"/>
              </a:spcBef>
            </a:pPr>
            <a:r>
              <a:rPr lang="en-US" sz="3600" dirty="0"/>
              <a:t>Total quality management (TQM) systems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pPr>
              <a:spcBef>
                <a:spcPct val="50000"/>
              </a:spcBef>
            </a:pPr>
            <a:r>
              <a:rPr lang="en-US" sz="4000" dirty="0"/>
              <a:t>Flexible </a:t>
            </a:r>
            <a:r>
              <a:rPr lang="en-US" sz="4000" dirty="0" smtClean="0"/>
              <a:t>Manufacturing Systems</a:t>
            </a:r>
            <a:endParaRPr lang="en-US" sz="4000" dirty="0"/>
          </a:p>
        </p:txBody>
      </p:sp>
      <p:sp>
        <p:nvSpPr>
          <p:cNvPr id="3" name="Content Placeholder 2"/>
          <p:cNvSpPr>
            <a:spLocks noGrp="1"/>
          </p:cNvSpPr>
          <p:nvPr>
            <p:ph idx="1"/>
          </p:nvPr>
        </p:nvSpPr>
        <p:spPr>
          <a:xfrm>
            <a:off x="762000" y="1600200"/>
            <a:ext cx="7924800" cy="5257800"/>
          </a:xfrm>
        </p:spPr>
        <p:txBody>
          <a:bodyPr>
            <a:normAutofit/>
          </a:bodyPr>
          <a:lstStyle/>
          <a:p>
            <a:pPr>
              <a:spcBef>
                <a:spcPts val="600"/>
              </a:spcBef>
            </a:pPr>
            <a:r>
              <a:rPr lang="en-US" dirty="0"/>
              <a:t>Computer controlled </a:t>
            </a:r>
            <a:endParaRPr lang="en-US" dirty="0" smtClean="0"/>
          </a:p>
          <a:p>
            <a:pPr>
              <a:spcBef>
                <a:spcPts val="600"/>
              </a:spcBef>
            </a:pPr>
            <a:r>
              <a:rPr lang="en-US" dirty="0" smtClean="0"/>
              <a:t>Capable of producing multiple products </a:t>
            </a:r>
            <a:r>
              <a:rPr lang="en-US" dirty="0"/>
              <a:t>in moderate, flexible quantities with </a:t>
            </a:r>
            <a:r>
              <a:rPr lang="en-US" dirty="0" smtClean="0"/>
              <a:t> minimal  </a:t>
            </a:r>
            <a:r>
              <a:rPr lang="en-US" dirty="0"/>
              <a:t>manual </a:t>
            </a:r>
            <a:r>
              <a:rPr lang="en-US" dirty="0" smtClean="0"/>
              <a:t>intervention</a:t>
            </a:r>
            <a:endParaRPr lang="en-US" dirty="0"/>
          </a:p>
          <a:p>
            <a:pPr>
              <a:spcBef>
                <a:spcPts val="600"/>
              </a:spcBef>
            </a:pPr>
            <a:r>
              <a:rPr lang="en-US" dirty="0" smtClean="0"/>
              <a:t>Enable </a:t>
            </a:r>
            <a:r>
              <a:rPr lang="en-US" dirty="0"/>
              <a:t>quick and easy </a:t>
            </a:r>
            <a:r>
              <a:rPr lang="en-US" dirty="0" smtClean="0"/>
              <a:t>product adjustments </a:t>
            </a:r>
          </a:p>
          <a:p>
            <a:pPr>
              <a:spcBef>
                <a:spcPts val="600"/>
              </a:spcBef>
            </a:pPr>
            <a:r>
              <a:rPr lang="en-US" dirty="0" smtClean="0"/>
              <a:t>Increase </a:t>
            </a:r>
            <a:r>
              <a:rPr lang="en-US" dirty="0"/>
              <a:t>the </a:t>
            </a:r>
            <a:r>
              <a:rPr lang="en-US" dirty="0" smtClean="0"/>
              <a:t>flexibility </a:t>
            </a:r>
            <a:r>
              <a:rPr lang="en-US" dirty="0"/>
              <a:t>of </a:t>
            </a:r>
            <a:r>
              <a:rPr lang="en-US" dirty="0" smtClean="0"/>
              <a:t>resources needed </a:t>
            </a:r>
            <a:r>
              <a:rPr lang="en-US" dirty="0"/>
              <a:t>to </a:t>
            </a:r>
            <a:r>
              <a:rPr lang="en-US" dirty="0" smtClean="0"/>
              <a:t>produce </a:t>
            </a:r>
            <a:r>
              <a:rPr lang="en-US" dirty="0"/>
              <a:t>differentiated products at low costs</a:t>
            </a:r>
          </a:p>
          <a:p>
            <a:pPr>
              <a:spcBef>
                <a:spcPts val="600"/>
              </a:spcBef>
            </a:pPr>
            <a:r>
              <a:rPr lang="en-US" dirty="0" smtClean="0"/>
              <a:t>Allow quick response to changes in customer needs, while retaining low costs and consistent quality</a:t>
            </a:r>
            <a:endParaRPr lang="en-US" dirty="0"/>
          </a:p>
          <a:p>
            <a:endParaRPr lang="en-US" dirty="0"/>
          </a:p>
        </p:txBody>
      </p:sp>
    </p:spTree>
    <p:extLst>
      <p:ext uri="{BB962C8B-B14F-4D97-AF65-F5344CB8AC3E}">
        <p14:creationId xmlns:p14="http://schemas.microsoft.com/office/powerpoint/2010/main" val="1824752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Information Networks</a:t>
            </a:r>
            <a:endParaRPr lang="en-US" sz="4000" dirty="0"/>
          </a:p>
        </p:txBody>
      </p:sp>
      <p:sp>
        <p:nvSpPr>
          <p:cNvPr id="3" name="Content Placeholder 2"/>
          <p:cNvSpPr>
            <a:spLocks noGrp="1"/>
          </p:cNvSpPr>
          <p:nvPr>
            <p:ph idx="1"/>
          </p:nvPr>
        </p:nvSpPr>
        <p:spPr>
          <a:xfrm>
            <a:off x="1066800" y="2209800"/>
            <a:ext cx="7467600" cy="4099560"/>
          </a:xfrm>
        </p:spPr>
        <p:txBody>
          <a:bodyPr/>
          <a:lstStyle/>
          <a:p>
            <a:r>
              <a:rPr lang="en-US" dirty="0" smtClean="0"/>
              <a:t>Facilitate efforts to satisfy quality and speed expectations of customers</a:t>
            </a:r>
          </a:p>
          <a:p>
            <a:pPr>
              <a:spcBef>
                <a:spcPts val="1200"/>
              </a:spcBef>
            </a:pPr>
            <a:r>
              <a:rPr lang="en-US" dirty="0" smtClean="0"/>
              <a:t>Include </a:t>
            </a:r>
            <a:r>
              <a:rPr lang="en-US" i="1" dirty="0" smtClean="0"/>
              <a:t>Customer Relationship Management </a:t>
            </a:r>
            <a:r>
              <a:rPr lang="en-US" dirty="0" smtClean="0"/>
              <a:t>systems </a:t>
            </a:r>
          </a:p>
          <a:p>
            <a:pPr>
              <a:spcBef>
                <a:spcPts val="1200"/>
              </a:spcBef>
            </a:pPr>
            <a:r>
              <a:rPr lang="en-US" dirty="0" smtClean="0"/>
              <a:t>Include </a:t>
            </a:r>
            <a:r>
              <a:rPr lang="en-US" i="1" dirty="0" smtClean="0"/>
              <a:t>Enterprise Resource Planning </a:t>
            </a:r>
            <a:r>
              <a:rPr lang="en-US" dirty="0" smtClean="0"/>
              <a:t>systems</a:t>
            </a:r>
          </a:p>
          <a:p>
            <a:endParaRPr lang="en-US" dirty="0"/>
          </a:p>
        </p:txBody>
      </p:sp>
    </p:spTree>
    <p:extLst>
      <p:ext uri="{BB962C8B-B14F-4D97-AF65-F5344CB8AC3E}">
        <p14:creationId xmlns:p14="http://schemas.microsoft.com/office/powerpoint/2010/main" val="279415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800" dirty="0" smtClean="0"/>
              <a:t>Total Quality Management Systems</a:t>
            </a:r>
            <a:endParaRPr lang="en-US" sz="3800" dirty="0"/>
          </a:p>
        </p:txBody>
      </p:sp>
      <p:sp>
        <p:nvSpPr>
          <p:cNvPr id="3" name="Content Placeholder 2"/>
          <p:cNvSpPr>
            <a:spLocks noGrp="1"/>
          </p:cNvSpPr>
          <p:nvPr>
            <p:ph idx="1"/>
          </p:nvPr>
        </p:nvSpPr>
        <p:spPr>
          <a:xfrm>
            <a:off x="1219200" y="1981200"/>
            <a:ext cx="7239000" cy="4495800"/>
          </a:xfrm>
        </p:spPr>
        <p:txBody>
          <a:bodyPr/>
          <a:lstStyle/>
          <a:p>
            <a:r>
              <a:rPr lang="en-US" dirty="0" smtClean="0"/>
              <a:t>Focus on doing things right through increased efficiency</a:t>
            </a:r>
          </a:p>
          <a:p>
            <a:pPr>
              <a:spcBef>
                <a:spcPts val="1200"/>
              </a:spcBef>
            </a:pPr>
            <a:r>
              <a:rPr lang="en-US" dirty="0" smtClean="0"/>
              <a:t>Incorporate customer definitions of quality</a:t>
            </a:r>
          </a:p>
          <a:p>
            <a:pPr>
              <a:spcBef>
                <a:spcPts val="1200"/>
              </a:spcBef>
            </a:pPr>
            <a:r>
              <a:rPr lang="en-US" dirty="0" smtClean="0"/>
              <a:t>Guide the firm to the root causes of problems</a:t>
            </a:r>
          </a:p>
          <a:p>
            <a:pPr>
              <a:spcBef>
                <a:spcPts val="1200"/>
              </a:spcBef>
            </a:pPr>
            <a:r>
              <a:rPr lang="en-US" dirty="0" smtClean="0"/>
              <a:t>Customized to fit the firm’s resources and the external environmental context</a:t>
            </a:r>
            <a:endParaRPr lang="en-US" dirty="0"/>
          </a:p>
        </p:txBody>
      </p:sp>
    </p:spTree>
    <p:extLst>
      <p:ext uri="{BB962C8B-B14F-4D97-AF65-F5344CB8AC3E}">
        <p14:creationId xmlns:p14="http://schemas.microsoft.com/office/powerpoint/2010/main" val="19572130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ChangeArrowheads="1"/>
          </p:cNvSpPr>
          <p:nvPr>
            <p:ph type="title"/>
          </p:nvPr>
        </p:nvSpPr>
        <p:spPr>
          <a:xfrm>
            <a:off x="457200" y="274638"/>
            <a:ext cx="8229600" cy="1706562"/>
          </a:xfrm>
        </p:spPr>
        <p:txBody>
          <a:bodyPr>
            <a:normAutofit/>
          </a:bodyPr>
          <a:lstStyle/>
          <a:p>
            <a:r>
              <a:rPr lang="en-US" dirty="0" smtClean="0"/>
              <a:t>Competitive Risks </a:t>
            </a:r>
            <a:r>
              <a:rPr lang="en-US" dirty="0"/>
              <a:t>of </a:t>
            </a:r>
            <a:r>
              <a:rPr lang="en-US" dirty="0" smtClean="0"/>
              <a:t/>
            </a:r>
            <a:br>
              <a:rPr lang="en-US" dirty="0" smtClean="0"/>
            </a:br>
            <a:r>
              <a:rPr lang="en-US" dirty="0" smtClean="0"/>
              <a:t>Integration </a:t>
            </a:r>
            <a:r>
              <a:rPr lang="en-US" dirty="0"/>
              <a:t>Strategy</a:t>
            </a:r>
          </a:p>
        </p:txBody>
      </p:sp>
      <p:sp>
        <p:nvSpPr>
          <p:cNvPr id="625667" name="Rectangle 3"/>
          <p:cNvSpPr>
            <a:spLocks noGrp="1" noChangeArrowheads="1"/>
          </p:cNvSpPr>
          <p:nvPr>
            <p:ph idx="1"/>
          </p:nvPr>
        </p:nvSpPr>
        <p:spPr>
          <a:xfrm>
            <a:off x="914400" y="2632075"/>
            <a:ext cx="7239000" cy="3692525"/>
          </a:xfrm>
        </p:spPr>
        <p:txBody>
          <a:bodyPr>
            <a:normAutofit/>
          </a:bodyPr>
          <a:lstStyle/>
          <a:p>
            <a:r>
              <a:rPr lang="en-US" sz="3600" dirty="0"/>
              <a:t>Failure to establish a leadership position can result in a firm being "stuck in the middle" and unable to create value </a:t>
            </a:r>
            <a:r>
              <a:rPr lang="en-US" sz="3600" dirty="0" smtClean="0"/>
              <a:t>or earn </a:t>
            </a:r>
            <a:r>
              <a:rPr lang="en-US" sz="3600" dirty="0"/>
              <a:t>above-average returns.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ctrTitle"/>
          </p:nvPr>
        </p:nvSpPr>
        <p:spPr>
          <a:xfrm>
            <a:off x="422030" y="1371600"/>
            <a:ext cx="8229600" cy="1143000"/>
          </a:xfrm>
        </p:spPr>
        <p:txBody>
          <a:bodyPr/>
          <a:lstStyle/>
          <a:p>
            <a:r>
              <a:rPr lang="en-US" dirty="0"/>
              <a:t>Ethical </a:t>
            </a:r>
            <a:r>
              <a:rPr lang="en-US" dirty="0" smtClean="0"/>
              <a:t>Question</a:t>
            </a:r>
            <a:endParaRPr lang="en-US" dirty="0"/>
          </a:p>
        </p:txBody>
      </p:sp>
      <p:sp>
        <p:nvSpPr>
          <p:cNvPr id="542723" name="Rectangle 3"/>
          <p:cNvSpPr>
            <a:spLocks noGrp="1" noChangeArrowheads="1"/>
          </p:cNvSpPr>
          <p:nvPr>
            <p:ph type="subTitle" idx="1"/>
          </p:nvPr>
        </p:nvSpPr>
        <p:spPr>
          <a:xfrm>
            <a:off x="228600" y="3352800"/>
            <a:ext cx="7848600" cy="2438400"/>
          </a:xfrm>
        </p:spPr>
        <p:txBody>
          <a:bodyPr/>
          <a:lstStyle/>
          <a:p>
            <a:pPr marL="876300" lvl="1" indent="-419100">
              <a:buFont typeface="Wingdings" pitchFamily="2" charset="2"/>
              <a:buNone/>
            </a:pPr>
            <a:r>
              <a:rPr lang="en-US" sz="2800" dirty="0"/>
              <a:t> 	Can a commitment to ethical conduct on issues such as the environment, product quality, and fulfilling contractual agreements affect a firm’s competitive advantage</a:t>
            </a:r>
            <a:r>
              <a:rPr lang="en-US" sz="2800" dirty="0" smtClean="0"/>
              <a:t>?  </a:t>
            </a:r>
            <a:r>
              <a:rPr lang="en-US" sz="2800" dirty="0"/>
              <a:t>If so, how?</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ctrTitle"/>
          </p:nvPr>
        </p:nvSpPr>
        <p:spPr>
          <a:xfrm>
            <a:off x="422030" y="1371600"/>
            <a:ext cx="8229600" cy="1066800"/>
          </a:xfrm>
        </p:spPr>
        <p:txBody>
          <a:bodyPr/>
          <a:lstStyle/>
          <a:p>
            <a:r>
              <a:rPr lang="en-US" dirty="0"/>
              <a:t>Ethical </a:t>
            </a:r>
            <a:r>
              <a:rPr lang="en-US" dirty="0" smtClean="0"/>
              <a:t>Question</a:t>
            </a:r>
            <a:endParaRPr lang="en-US" dirty="0"/>
          </a:p>
        </p:txBody>
      </p:sp>
      <p:sp>
        <p:nvSpPr>
          <p:cNvPr id="627715" name="Rectangle 3"/>
          <p:cNvSpPr>
            <a:spLocks noGrp="1" noChangeArrowheads="1"/>
          </p:cNvSpPr>
          <p:nvPr>
            <p:ph type="subTitle" idx="1"/>
          </p:nvPr>
        </p:nvSpPr>
        <p:spPr>
          <a:xfrm>
            <a:off x="457200" y="3581400"/>
            <a:ext cx="7315200" cy="1981200"/>
          </a:xfrm>
        </p:spPr>
        <p:txBody>
          <a:bodyPr/>
          <a:lstStyle/>
          <a:p>
            <a:pPr marL="876300" lvl="1" indent="-419100">
              <a:buFont typeface="Wingdings" pitchFamily="2" charset="2"/>
              <a:buNone/>
            </a:pPr>
            <a:r>
              <a:rPr lang="en-US" sz="2800" dirty="0"/>
              <a:t> 	Is there more incentive for differentiators or cost leaders to pursue stronger ethical conduct?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ctrTitle"/>
          </p:nvPr>
        </p:nvSpPr>
        <p:spPr>
          <a:xfrm>
            <a:off x="422030" y="1371600"/>
            <a:ext cx="8229600" cy="1143000"/>
          </a:xfrm>
        </p:spPr>
        <p:txBody>
          <a:bodyPr/>
          <a:lstStyle/>
          <a:p>
            <a:r>
              <a:rPr lang="en-US" dirty="0"/>
              <a:t>Ethical </a:t>
            </a:r>
            <a:r>
              <a:rPr lang="en-US" dirty="0" smtClean="0"/>
              <a:t>Question</a:t>
            </a:r>
            <a:endParaRPr lang="en-US" dirty="0"/>
          </a:p>
        </p:txBody>
      </p:sp>
      <p:sp>
        <p:nvSpPr>
          <p:cNvPr id="629763" name="Rectangle 3"/>
          <p:cNvSpPr>
            <a:spLocks noGrp="1" noChangeArrowheads="1"/>
          </p:cNvSpPr>
          <p:nvPr>
            <p:ph type="subTitle" idx="1"/>
          </p:nvPr>
        </p:nvSpPr>
        <p:spPr>
          <a:xfrm>
            <a:off x="381000" y="3581400"/>
            <a:ext cx="7315200" cy="1981200"/>
          </a:xfrm>
        </p:spPr>
        <p:txBody>
          <a:bodyPr/>
          <a:lstStyle/>
          <a:p>
            <a:pPr marL="876300" lvl="1" indent="-419100">
              <a:buFont typeface="Wingdings" pitchFamily="2" charset="2"/>
              <a:buNone/>
            </a:pPr>
            <a:r>
              <a:rPr lang="en-US" sz="2800" dirty="0"/>
              <a:t> 	Can an overemphasis on cost leadership or differentiation lead to ethical challenges?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ctrTitle"/>
          </p:nvPr>
        </p:nvSpPr>
        <p:spPr>
          <a:xfrm>
            <a:off x="381000" y="838200"/>
            <a:ext cx="8229600" cy="1066800"/>
          </a:xfrm>
        </p:spPr>
        <p:txBody>
          <a:bodyPr/>
          <a:lstStyle/>
          <a:p>
            <a:r>
              <a:rPr lang="en-US" dirty="0"/>
              <a:t>Ethical </a:t>
            </a:r>
            <a:r>
              <a:rPr lang="en-US" dirty="0" smtClean="0"/>
              <a:t>Question</a:t>
            </a:r>
            <a:endParaRPr lang="en-US" dirty="0"/>
          </a:p>
        </p:txBody>
      </p:sp>
      <p:sp>
        <p:nvSpPr>
          <p:cNvPr id="631811" name="Rectangle 3"/>
          <p:cNvSpPr>
            <a:spLocks noGrp="1" noChangeArrowheads="1"/>
          </p:cNvSpPr>
          <p:nvPr>
            <p:ph type="subTitle" idx="1"/>
          </p:nvPr>
        </p:nvSpPr>
        <p:spPr>
          <a:xfrm>
            <a:off x="-533400" y="2819400"/>
            <a:ext cx="9296400" cy="4191000"/>
          </a:xfrm>
        </p:spPr>
        <p:txBody>
          <a:bodyPr>
            <a:normAutofit/>
          </a:bodyPr>
          <a:lstStyle/>
          <a:p>
            <a:pPr marL="876300" lvl="1" indent="-419100">
              <a:lnSpc>
                <a:spcPct val="80000"/>
              </a:lnSpc>
              <a:buFont typeface="Wingdings" pitchFamily="2" charset="2"/>
              <a:buNone/>
            </a:pPr>
            <a:r>
              <a:rPr lang="en-US" sz="2200" dirty="0"/>
              <a:t> 	</a:t>
            </a:r>
            <a:r>
              <a:rPr lang="en-US" sz="2800" dirty="0" smtClean="0"/>
              <a:t>Creating brand </a:t>
            </a:r>
            <a:r>
              <a:rPr lang="en-US" sz="2800" dirty="0"/>
              <a:t>image is one way a firm can differentiate its good or service. </a:t>
            </a:r>
            <a:r>
              <a:rPr lang="en-US" sz="2800" dirty="0" smtClean="0"/>
              <a:t> However</a:t>
            </a:r>
            <a:r>
              <a:rPr lang="en-US" sz="2800" dirty="0"/>
              <a:t>, many questions are now being raised about the effect brand images have on consumer behavior. </a:t>
            </a:r>
            <a:r>
              <a:rPr lang="en-US" sz="2800" dirty="0" smtClean="0"/>
              <a:t> For </a:t>
            </a:r>
            <a:r>
              <a:rPr lang="en-US" sz="2800" dirty="0"/>
              <a:t>example, considerable concern has arisen about brand images that are managed by tobacco firms and their effect on the smoking habits of teenagers</a:t>
            </a:r>
            <a:r>
              <a:rPr lang="en-US" sz="2800" dirty="0" smtClean="0"/>
              <a:t>.  </a:t>
            </a:r>
            <a:r>
              <a:rPr lang="en-US" sz="2800" dirty="0"/>
              <a:t>Should firms be concerned about how they form and use brand images? </a:t>
            </a:r>
            <a:r>
              <a:rPr lang="en-US" sz="2800" dirty="0" smtClean="0"/>
              <a:t> Why </a:t>
            </a:r>
            <a:r>
              <a:rPr lang="en-US" sz="2800" dirty="0"/>
              <a:t>or why not?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normAutofit fontScale="90000"/>
          </a:bodyPr>
          <a:lstStyle/>
          <a:p>
            <a:r>
              <a:rPr lang="en-US"/>
              <a:t>Types of Business-Level Strategy</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46861" y="1600200"/>
            <a:ext cx="5450278" cy="4708525"/>
          </a:xfrm>
          <a:effectLst>
            <a:outerShdw blurRad="50800" dist="38100" dir="2700000" algn="tl" rotWithShape="0">
              <a:prstClr val="black">
                <a:alpha val="40000"/>
              </a:prstClr>
            </a:outerShdw>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2"/>
          <p:cNvSpPr>
            <a:spLocks noGrp="1" noChangeArrowheads="1"/>
          </p:cNvSpPr>
          <p:nvPr>
            <p:ph type="ctrTitle"/>
          </p:nvPr>
        </p:nvSpPr>
        <p:spPr>
          <a:xfrm>
            <a:off x="422030" y="1371600"/>
            <a:ext cx="8229600" cy="1143000"/>
          </a:xfrm>
        </p:spPr>
        <p:txBody>
          <a:bodyPr/>
          <a:lstStyle/>
          <a:p>
            <a:r>
              <a:rPr lang="en-US" dirty="0"/>
              <a:t>Ethical </a:t>
            </a:r>
            <a:r>
              <a:rPr lang="en-US" dirty="0" smtClean="0"/>
              <a:t>Question</a:t>
            </a:r>
            <a:endParaRPr lang="en-US" dirty="0"/>
          </a:p>
        </p:txBody>
      </p:sp>
      <p:sp>
        <p:nvSpPr>
          <p:cNvPr id="633859" name="Rectangle 3"/>
          <p:cNvSpPr>
            <a:spLocks noGrp="1" noChangeArrowheads="1"/>
          </p:cNvSpPr>
          <p:nvPr>
            <p:ph type="subTitle" idx="1"/>
          </p:nvPr>
        </p:nvSpPr>
        <p:spPr>
          <a:xfrm>
            <a:off x="-152400" y="3352800"/>
            <a:ext cx="8458200" cy="1981200"/>
          </a:xfrm>
        </p:spPr>
        <p:txBody>
          <a:bodyPr/>
          <a:lstStyle/>
          <a:p>
            <a:pPr marL="876300" lvl="1" indent="-419100">
              <a:buFont typeface="Wingdings" pitchFamily="2" charset="2"/>
              <a:buNone/>
            </a:pPr>
            <a:r>
              <a:rPr lang="en-US" sz="2800" dirty="0"/>
              <a:t> 	To what extent should an individual manager be concerned about the accuracy of the claims the company makes about its products in its advertisements?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a:xfrm>
            <a:off x="304800" y="457200"/>
            <a:ext cx="8229600" cy="1600200"/>
          </a:xfrm>
        </p:spPr>
        <p:txBody>
          <a:bodyPr>
            <a:normAutofit/>
          </a:bodyPr>
          <a:lstStyle/>
          <a:p>
            <a:r>
              <a:rPr lang="en-US" sz="4000" dirty="0" smtClean="0"/>
              <a:t>Business-Level Strategy Dimensions</a:t>
            </a:r>
            <a:endParaRPr lang="en-US" sz="4000" dirty="0"/>
          </a:p>
        </p:txBody>
      </p:sp>
      <p:sp>
        <p:nvSpPr>
          <p:cNvPr id="569347" name="Rectangle 3"/>
          <p:cNvSpPr>
            <a:spLocks noGrp="1" noChangeArrowheads="1"/>
          </p:cNvSpPr>
          <p:nvPr>
            <p:ph idx="1"/>
          </p:nvPr>
        </p:nvSpPr>
        <p:spPr>
          <a:xfrm>
            <a:off x="1447800" y="2438400"/>
            <a:ext cx="6172200" cy="3352800"/>
          </a:xfrm>
        </p:spPr>
        <p:txBody>
          <a:bodyPr>
            <a:normAutofit/>
          </a:bodyPr>
          <a:lstStyle/>
          <a:p>
            <a:pPr marL="137160" indent="0">
              <a:lnSpc>
                <a:spcPct val="90000"/>
              </a:lnSpc>
              <a:buNone/>
            </a:pPr>
            <a:endParaRPr lang="en-US" sz="3000" dirty="0" smtClean="0"/>
          </a:p>
          <a:p>
            <a:pPr>
              <a:lnSpc>
                <a:spcPct val="90000"/>
              </a:lnSpc>
            </a:pPr>
            <a:r>
              <a:rPr lang="en-US" sz="3600" dirty="0" smtClean="0"/>
              <a:t>Competitive advantage</a:t>
            </a:r>
          </a:p>
          <a:p>
            <a:pPr lvl="1">
              <a:lnSpc>
                <a:spcPct val="90000"/>
              </a:lnSpc>
              <a:spcBef>
                <a:spcPts val="1800"/>
              </a:spcBef>
            </a:pPr>
            <a:r>
              <a:rPr lang="en-US" sz="3200" dirty="0" smtClean="0"/>
              <a:t>Superior value</a:t>
            </a:r>
          </a:p>
          <a:p>
            <a:pPr>
              <a:lnSpc>
                <a:spcPct val="90000"/>
              </a:lnSpc>
              <a:spcBef>
                <a:spcPts val="2400"/>
              </a:spcBef>
            </a:pPr>
            <a:r>
              <a:rPr lang="en-US" sz="3600" dirty="0" smtClean="0"/>
              <a:t>Competitive scope</a:t>
            </a:r>
            <a:endParaRPr lang="en-US" sz="3600" dirty="0"/>
          </a:p>
          <a:p>
            <a:pPr lvl="1">
              <a:lnSpc>
                <a:spcPct val="90000"/>
              </a:lnSpc>
              <a:spcBef>
                <a:spcPts val="1800"/>
              </a:spcBef>
            </a:pPr>
            <a:r>
              <a:rPr lang="en-US" sz="3200" dirty="0" smtClean="0"/>
              <a:t>Target market</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554162"/>
          </a:xfrm>
        </p:spPr>
        <p:txBody>
          <a:bodyPr>
            <a:normAutofit/>
          </a:bodyPr>
          <a:lstStyle/>
          <a:p>
            <a:r>
              <a:rPr lang="en-US" sz="4000" dirty="0" smtClean="0"/>
              <a:t>Competitive Advantage Dimension</a:t>
            </a:r>
            <a:endParaRPr lang="en-US" sz="4000" dirty="0"/>
          </a:p>
        </p:txBody>
      </p:sp>
      <p:sp>
        <p:nvSpPr>
          <p:cNvPr id="3" name="Content Placeholder 2"/>
          <p:cNvSpPr>
            <a:spLocks noGrp="1"/>
          </p:cNvSpPr>
          <p:nvPr>
            <p:ph idx="1"/>
          </p:nvPr>
        </p:nvSpPr>
        <p:spPr>
          <a:xfrm>
            <a:off x="1981200" y="2113547"/>
            <a:ext cx="6324600" cy="4724400"/>
          </a:xfrm>
        </p:spPr>
        <p:txBody>
          <a:bodyPr/>
          <a:lstStyle/>
          <a:p>
            <a:pPr>
              <a:lnSpc>
                <a:spcPct val="90000"/>
              </a:lnSpc>
            </a:pPr>
            <a:r>
              <a:rPr lang="en-US" sz="3600" dirty="0" smtClean="0"/>
              <a:t>Low Cost</a:t>
            </a:r>
          </a:p>
          <a:p>
            <a:pPr lvl="1">
              <a:lnSpc>
                <a:spcPct val="90000"/>
              </a:lnSpc>
              <a:spcBef>
                <a:spcPts val="1800"/>
              </a:spcBef>
            </a:pPr>
            <a:r>
              <a:rPr lang="en-US" sz="3200" dirty="0" smtClean="0"/>
              <a:t>Efficiency</a:t>
            </a:r>
            <a:endParaRPr lang="en-US" sz="3200" dirty="0"/>
          </a:p>
          <a:p>
            <a:pPr>
              <a:lnSpc>
                <a:spcPct val="90000"/>
              </a:lnSpc>
              <a:spcBef>
                <a:spcPts val="2400"/>
              </a:spcBef>
            </a:pPr>
            <a:r>
              <a:rPr lang="en-US" sz="3600" dirty="0"/>
              <a:t>Differentiation</a:t>
            </a:r>
          </a:p>
          <a:p>
            <a:pPr lvl="1">
              <a:spcBef>
                <a:spcPts val="1800"/>
              </a:spcBef>
            </a:pPr>
            <a:r>
              <a:rPr lang="en-US" sz="3200" dirty="0" smtClean="0"/>
              <a:t>Distinctiveness</a:t>
            </a:r>
          </a:p>
          <a:p>
            <a:pPr>
              <a:spcBef>
                <a:spcPts val="2400"/>
              </a:spcBef>
            </a:pPr>
            <a:r>
              <a:rPr lang="en-US" sz="3600" dirty="0" smtClean="0"/>
              <a:t>Integration</a:t>
            </a:r>
          </a:p>
          <a:p>
            <a:pPr lvl="1">
              <a:spcBef>
                <a:spcPts val="1800"/>
              </a:spcBef>
            </a:pPr>
            <a:r>
              <a:rPr lang="en-US" sz="3200" dirty="0" smtClean="0"/>
              <a:t>Combined approach</a:t>
            </a:r>
            <a:endParaRPr lang="en-US" sz="3200" dirty="0"/>
          </a:p>
        </p:txBody>
      </p:sp>
    </p:spTree>
    <p:extLst>
      <p:ext uri="{BB962C8B-B14F-4D97-AF65-F5344CB8AC3E}">
        <p14:creationId xmlns:p14="http://schemas.microsoft.com/office/powerpoint/2010/main" val="2317777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a:bodyPr>
          <a:lstStyle/>
          <a:p>
            <a:r>
              <a:rPr lang="en-US" sz="4000" dirty="0" smtClean="0"/>
              <a:t>Competitive Scope </a:t>
            </a:r>
            <a:br>
              <a:rPr lang="en-US" sz="4000" dirty="0" smtClean="0"/>
            </a:br>
            <a:r>
              <a:rPr lang="en-US" sz="4000" dirty="0" smtClean="0"/>
              <a:t>Dimension</a:t>
            </a:r>
            <a:endParaRPr lang="en-US" sz="4000" dirty="0"/>
          </a:p>
        </p:txBody>
      </p:sp>
      <p:sp>
        <p:nvSpPr>
          <p:cNvPr id="3" name="Content Placeholder 2"/>
          <p:cNvSpPr>
            <a:spLocks noGrp="1"/>
          </p:cNvSpPr>
          <p:nvPr>
            <p:ph idx="1"/>
          </p:nvPr>
        </p:nvSpPr>
        <p:spPr>
          <a:xfrm>
            <a:off x="1676400" y="2667000"/>
            <a:ext cx="7010400" cy="3642360"/>
          </a:xfrm>
        </p:spPr>
        <p:txBody>
          <a:bodyPr/>
          <a:lstStyle/>
          <a:p>
            <a:pPr>
              <a:lnSpc>
                <a:spcPct val="90000"/>
              </a:lnSpc>
            </a:pPr>
            <a:r>
              <a:rPr lang="en-US" sz="3600" dirty="0" smtClean="0"/>
              <a:t>Broad market</a:t>
            </a:r>
          </a:p>
          <a:p>
            <a:pPr lvl="1">
              <a:lnSpc>
                <a:spcPct val="90000"/>
              </a:lnSpc>
              <a:spcBef>
                <a:spcPts val="1800"/>
              </a:spcBef>
            </a:pPr>
            <a:r>
              <a:rPr lang="en-US" sz="3200" dirty="0" smtClean="0"/>
              <a:t>Industry-wide customer base</a:t>
            </a:r>
            <a:endParaRPr lang="en-US" sz="3200" dirty="0"/>
          </a:p>
          <a:p>
            <a:pPr>
              <a:lnSpc>
                <a:spcPct val="90000"/>
              </a:lnSpc>
              <a:spcBef>
                <a:spcPts val="2400"/>
              </a:spcBef>
            </a:pPr>
            <a:r>
              <a:rPr lang="en-US" sz="3600" dirty="0" smtClean="0"/>
              <a:t>Narrow market</a:t>
            </a:r>
          </a:p>
          <a:p>
            <a:pPr lvl="1">
              <a:lnSpc>
                <a:spcPct val="90000"/>
              </a:lnSpc>
              <a:spcBef>
                <a:spcPts val="1800"/>
              </a:spcBef>
            </a:pPr>
            <a:r>
              <a:rPr lang="en-US" sz="3200" dirty="0" smtClean="0"/>
              <a:t>Niche customer base</a:t>
            </a:r>
          </a:p>
          <a:p>
            <a:pPr lvl="1">
              <a:lnSpc>
                <a:spcPct val="90000"/>
              </a:lnSpc>
              <a:spcBef>
                <a:spcPts val="1800"/>
              </a:spcBef>
            </a:pPr>
            <a:r>
              <a:rPr lang="en-US" sz="3200" dirty="0" smtClean="0"/>
              <a:t>Focus strategies</a:t>
            </a:r>
            <a:endParaRPr lang="en-US" sz="3200" dirty="0"/>
          </a:p>
          <a:p>
            <a:pPr>
              <a:spcBef>
                <a:spcPts val="1800"/>
              </a:spcBef>
            </a:pPr>
            <a:endParaRPr lang="en-US" dirty="0"/>
          </a:p>
        </p:txBody>
      </p:sp>
    </p:spTree>
    <p:extLst>
      <p:ext uri="{BB962C8B-B14F-4D97-AF65-F5344CB8AC3E}">
        <p14:creationId xmlns:p14="http://schemas.microsoft.com/office/powerpoint/2010/main" val="380727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Serving Customers</a:t>
            </a:r>
          </a:p>
        </p:txBody>
      </p:sp>
      <p:sp>
        <p:nvSpPr>
          <p:cNvPr id="3" name="Content Placeholder 2"/>
          <p:cNvSpPr>
            <a:spLocks noGrp="1"/>
          </p:cNvSpPr>
          <p:nvPr>
            <p:ph idx="1"/>
          </p:nvPr>
        </p:nvSpPr>
        <p:spPr>
          <a:xfrm>
            <a:off x="990600" y="1905000"/>
            <a:ext cx="7543800" cy="4175760"/>
          </a:xfrm>
        </p:spPr>
        <p:txBody>
          <a:bodyPr>
            <a:normAutofit fontScale="92500"/>
          </a:bodyPr>
          <a:lstStyle/>
          <a:p>
            <a:pPr>
              <a:spcBef>
                <a:spcPct val="50000"/>
              </a:spcBef>
            </a:pPr>
            <a:r>
              <a:rPr lang="en-US" sz="3400" dirty="0"/>
              <a:t>Who </a:t>
            </a:r>
            <a:r>
              <a:rPr lang="en-US" sz="3400" dirty="0" smtClean="0"/>
              <a:t>will </a:t>
            </a:r>
            <a:r>
              <a:rPr lang="en-US" sz="3400" dirty="0"/>
              <a:t>be served </a:t>
            </a:r>
            <a:endParaRPr lang="en-US" sz="3400" dirty="0" smtClean="0"/>
          </a:p>
          <a:p>
            <a:pPr marL="585216" lvl="1" indent="0">
              <a:spcBef>
                <a:spcPct val="50000"/>
              </a:spcBef>
              <a:buNone/>
            </a:pPr>
            <a:r>
              <a:rPr lang="en-US" sz="3500" dirty="0" smtClean="0"/>
              <a:t>- market segmentation</a:t>
            </a:r>
          </a:p>
          <a:p>
            <a:pPr>
              <a:spcBef>
                <a:spcPct val="50000"/>
              </a:spcBef>
            </a:pPr>
            <a:r>
              <a:rPr lang="en-US" sz="3400" dirty="0" smtClean="0"/>
              <a:t>What </a:t>
            </a:r>
            <a:r>
              <a:rPr lang="en-US" sz="3400" dirty="0"/>
              <a:t>customer needs will be </a:t>
            </a:r>
            <a:r>
              <a:rPr lang="en-US" sz="3400" dirty="0" smtClean="0"/>
              <a:t>satisfied</a:t>
            </a:r>
          </a:p>
          <a:p>
            <a:pPr marL="457200" lvl="1" indent="0">
              <a:spcBef>
                <a:spcPct val="50000"/>
              </a:spcBef>
              <a:buNone/>
            </a:pPr>
            <a:r>
              <a:rPr lang="en-US" sz="3000" dirty="0" smtClean="0"/>
              <a:t> </a:t>
            </a:r>
            <a:r>
              <a:rPr lang="en-US" sz="3500" dirty="0"/>
              <a:t>- </a:t>
            </a:r>
            <a:r>
              <a:rPr lang="en-US" sz="3500" dirty="0" smtClean="0"/>
              <a:t>low </a:t>
            </a:r>
            <a:r>
              <a:rPr lang="en-US" sz="3500" dirty="0"/>
              <a:t>cost vs. </a:t>
            </a:r>
            <a:r>
              <a:rPr lang="en-US" sz="3500" dirty="0" smtClean="0"/>
              <a:t>differentiation</a:t>
            </a:r>
            <a:endParaRPr lang="en-US" sz="3500" dirty="0"/>
          </a:p>
          <a:p>
            <a:pPr>
              <a:spcBef>
                <a:spcPct val="50000"/>
              </a:spcBef>
            </a:pPr>
            <a:r>
              <a:rPr lang="en-US" sz="3400" dirty="0"/>
              <a:t>How those needs will be satisfied </a:t>
            </a:r>
            <a:endParaRPr lang="en-US" sz="3400" dirty="0" smtClean="0"/>
          </a:p>
          <a:p>
            <a:pPr marL="457200" lvl="1" indent="0">
              <a:spcBef>
                <a:spcPct val="50000"/>
              </a:spcBef>
              <a:buNone/>
            </a:pPr>
            <a:r>
              <a:rPr lang="en-US" sz="3500" dirty="0" smtClean="0"/>
              <a:t>- core competencies</a:t>
            </a:r>
            <a:endParaRPr lang="en-US" sz="3500" dirty="0"/>
          </a:p>
          <a:p>
            <a:endParaRPr lang="en-US" sz="3600" dirty="0"/>
          </a:p>
        </p:txBody>
      </p:sp>
    </p:spTree>
    <p:extLst>
      <p:ext uri="{BB962C8B-B14F-4D97-AF65-F5344CB8AC3E}">
        <p14:creationId xmlns:p14="http://schemas.microsoft.com/office/powerpoint/2010/main" val="15170020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8296</TotalTime>
  <Words>5071</Words>
  <Application>Microsoft Office PowerPoint</Application>
  <PresentationFormat>On-screen Show (4:3)</PresentationFormat>
  <Paragraphs>600</Paragraphs>
  <Slides>50</Slides>
  <Notes>50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50</vt:i4>
      </vt:variant>
    </vt:vector>
  </HeadingPairs>
  <TitlesOfParts>
    <vt:vector size="64" baseType="lpstr">
      <vt:lpstr>Amienne</vt:lpstr>
      <vt:lpstr>Arabic Typesetting</vt:lpstr>
      <vt:lpstr>Arial</vt:lpstr>
      <vt:lpstr>Book Antiqua</vt:lpstr>
      <vt:lpstr>Bradley Hand ITC</vt:lpstr>
      <vt:lpstr>CG Times</vt:lpstr>
      <vt:lpstr>Copperplate Gothic Bold</vt:lpstr>
      <vt:lpstr>Lucida Sans</vt:lpstr>
      <vt:lpstr>Verdana</vt:lpstr>
      <vt:lpstr>Wingdings</vt:lpstr>
      <vt:lpstr>Wingdings 2</vt:lpstr>
      <vt:lpstr>Wingdings 3</vt:lpstr>
      <vt:lpstr>Apex</vt:lpstr>
      <vt:lpstr>1_Apex</vt:lpstr>
      <vt:lpstr>  Competing for     Advantage</vt:lpstr>
      <vt:lpstr>The Strategic Management Process</vt:lpstr>
      <vt:lpstr>Business-Level Strategy</vt:lpstr>
      <vt:lpstr>Five Elements of Strategy</vt:lpstr>
      <vt:lpstr>Types of Business-Level Strategy</vt:lpstr>
      <vt:lpstr>Business-Level Strategy Dimensions</vt:lpstr>
      <vt:lpstr>Competitive Advantage Dimension</vt:lpstr>
      <vt:lpstr>Competitive Scope  Dimension</vt:lpstr>
      <vt:lpstr>Serving Customers</vt:lpstr>
      <vt:lpstr>Who:  Determining the Customers to Serve</vt:lpstr>
      <vt:lpstr>Basis for Customer Segmentation </vt:lpstr>
      <vt:lpstr>Strategy and Structure</vt:lpstr>
      <vt:lpstr>Strategy and Structure </vt:lpstr>
      <vt:lpstr>Cost Leadership Strategy</vt:lpstr>
      <vt:lpstr>Cost Leadership Strategy – Implementation</vt:lpstr>
      <vt:lpstr>Value-Creating Activities Associated with the Cost Leadership Strategy </vt:lpstr>
      <vt:lpstr>Cost Leadership Strategy and the Five Forces of Competition</vt:lpstr>
      <vt:lpstr>Using the Functional Organizational Structure to Implement Strategy</vt:lpstr>
      <vt:lpstr>Functional Structure for the Cost Leadership Strategy</vt:lpstr>
      <vt:lpstr>Functional Structure for the Cost Leadership Strategy</vt:lpstr>
      <vt:lpstr>Competitive Risks of  Cost Leadership Strategy</vt:lpstr>
      <vt:lpstr>Differentiation Strategy</vt:lpstr>
      <vt:lpstr>Differentiation Strategy – Implementation</vt:lpstr>
      <vt:lpstr>Ways to Differentiate</vt:lpstr>
      <vt:lpstr>Value-Creating Activities Associated with the Differentiation Strategy</vt:lpstr>
      <vt:lpstr>Differentiation Strategy and the Five Forces of Competition</vt:lpstr>
      <vt:lpstr>Functional Structure for the Differentiation Strategy</vt:lpstr>
      <vt:lpstr>Functional Structure for the Differentiation Strategy</vt:lpstr>
      <vt:lpstr>Competitive Risks of Differentiation Strategy</vt:lpstr>
      <vt:lpstr>Focus Strategy</vt:lpstr>
      <vt:lpstr>Specific Market Segments</vt:lpstr>
      <vt:lpstr>Focus Strategy Drivers</vt:lpstr>
      <vt:lpstr>Focus Strategies</vt:lpstr>
      <vt:lpstr>Simple Structure  for the Focus Strategy</vt:lpstr>
      <vt:lpstr>Functional Structure  for the Focus Strategy</vt:lpstr>
      <vt:lpstr>Competitive Risks of  Focus Strategy</vt:lpstr>
      <vt:lpstr>Integrated Cost Leadership/ Differentiation Strategy</vt:lpstr>
      <vt:lpstr>Integration Strategy Advantages</vt:lpstr>
      <vt:lpstr>Integration Strategy Difficulties</vt:lpstr>
      <vt:lpstr>Flexible Structure for the Integration Strategy</vt:lpstr>
      <vt:lpstr>Tools for Strategic Flexibility</vt:lpstr>
      <vt:lpstr>Flexible Manufacturing Systems</vt:lpstr>
      <vt:lpstr>Information Networks</vt:lpstr>
      <vt:lpstr>Total Quality Management Systems</vt:lpstr>
      <vt:lpstr>Competitive Risks of  Integration Strategy</vt:lpstr>
      <vt:lpstr>Ethical Question</vt:lpstr>
      <vt:lpstr>Ethical Question</vt:lpstr>
      <vt:lpstr>Ethical Question</vt:lpstr>
      <vt:lpstr>Ethical Question</vt:lpstr>
      <vt:lpstr>Ethical Question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Kristi L. Marshall</dc:creator>
  <cp:lastModifiedBy>8p</cp:lastModifiedBy>
  <cp:revision>136</cp:revision>
  <dcterms:created xsi:type="dcterms:W3CDTF">2007-07-02T20:08:55Z</dcterms:created>
  <dcterms:modified xsi:type="dcterms:W3CDTF">2017-03-13T04:27:52Z</dcterms:modified>
</cp:coreProperties>
</file>