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ags/tag1.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notesMasterIdLst>
    <p:notesMasterId r:id="rId18"/>
  </p:notesMasterIdLst>
  <p:handoutMasterIdLst>
    <p:handoutMasterId r:id="rId19"/>
  </p:handoutMasterIdLst>
  <p:sldIdLst>
    <p:sldId id="256" r:id="rId2"/>
    <p:sldId id="257" r:id="rId3"/>
    <p:sldId id="258" r:id="rId4"/>
    <p:sldId id="259" r:id="rId5"/>
    <p:sldId id="260" r:id="rId6"/>
    <p:sldId id="261" r:id="rId7"/>
    <p:sldId id="263" r:id="rId8"/>
    <p:sldId id="264" r:id="rId9"/>
    <p:sldId id="265" r:id="rId10"/>
    <p:sldId id="266" r:id="rId11"/>
    <p:sldId id="267" r:id="rId12"/>
    <p:sldId id="268" r:id="rId13"/>
    <p:sldId id="269" r:id="rId14"/>
    <p:sldId id="270" r:id="rId15"/>
    <p:sldId id="273" r:id="rId16"/>
    <p:sldId id="271" r:id="rId17"/>
  </p:sldIdLst>
  <p:sldSz cx="12192000" cy="6858000"/>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10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72421" cy="466578"/>
          </a:xfrm>
          <a:prstGeom prst="rect">
            <a:avLst/>
          </a:prstGeom>
        </p:spPr>
        <p:txBody>
          <a:bodyPr vert="horz" lIns="90059" tIns="45030" rIns="90059" bIns="45030" rtlCol="0"/>
          <a:lstStyle>
            <a:lvl1pPr algn="l">
              <a:defRPr sz="1200"/>
            </a:lvl1pPr>
          </a:lstStyle>
          <a:p>
            <a:endParaRPr lang="en-US"/>
          </a:p>
        </p:txBody>
      </p:sp>
      <p:sp>
        <p:nvSpPr>
          <p:cNvPr id="3" name="Date Placeholder 2"/>
          <p:cNvSpPr>
            <a:spLocks noGrp="1"/>
          </p:cNvSpPr>
          <p:nvPr>
            <p:ph type="dt" sz="quarter" idx="1"/>
          </p:nvPr>
        </p:nvSpPr>
        <p:spPr>
          <a:xfrm>
            <a:off x="3884028" y="0"/>
            <a:ext cx="2972421" cy="466578"/>
          </a:xfrm>
          <a:prstGeom prst="rect">
            <a:avLst/>
          </a:prstGeom>
        </p:spPr>
        <p:txBody>
          <a:bodyPr vert="horz" lIns="90059" tIns="45030" rIns="90059" bIns="45030" rtlCol="0"/>
          <a:lstStyle>
            <a:lvl1pPr algn="r">
              <a:defRPr sz="1200"/>
            </a:lvl1pPr>
          </a:lstStyle>
          <a:p>
            <a:fld id="{C7C8AAF7-0516-4862-B0E2-C9E9E97CF3BD}" type="datetimeFigureOut">
              <a:rPr lang="en-US" smtClean="0"/>
              <a:t>10/13/2014</a:t>
            </a:fld>
            <a:endParaRPr lang="en-US"/>
          </a:p>
        </p:txBody>
      </p:sp>
      <p:sp>
        <p:nvSpPr>
          <p:cNvPr id="4" name="Footer Placeholder 3"/>
          <p:cNvSpPr>
            <a:spLocks noGrp="1"/>
          </p:cNvSpPr>
          <p:nvPr>
            <p:ph type="ftr" sz="quarter" idx="2"/>
          </p:nvPr>
        </p:nvSpPr>
        <p:spPr>
          <a:xfrm>
            <a:off x="2" y="8829823"/>
            <a:ext cx="2972421" cy="466578"/>
          </a:xfrm>
          <a:prstGeom prst="rect">
            <a:avLst/>
          </a:prstGeom>
        </p:spPr>
        <p:txBody>
          <a:bodyPr vert="horz" lIns="90059" tIns="45030" rIns="90059" bIns="45030" rtlCol="0" anchor="b"/>
          <a:lstStyle>
            <a:lvl1pPr algn="l">
              <a:defRPr sz="1200"/>
            </a:lvl1pPr>
          </a:lstStyle>
          <a:p>
            <a:endParaRPr lang="en-US"/>
          </a:p>
        </p:txBody>
      </p:sp>
      <p:sp>
        <p:nvSpPr>
          <p:cNvPr id="5" name="Slide Number Placeholder 4"/>
          <p:cNvSpPr>
            <a:spLocks noGrp="1"/>
          </p:cNvSpPr>
          <p:nvPr>
            <p:ph type="sldNum" sz="quarter" idx="3"/>
          </p:nvPr>
        </p:nvSpPr>
        <p:spPr>
          <a:xfrm>
            <a:off x="3884028" y="8829823"/>
            <a:ext cx="2972421" cy="466578"/>
          </a:xfrm>
          <a:prstGeom prst="rect">
            <a:avLst/>
          </a:prstGeom>
        </p:spPr>
        <p:txBody>
          <a:bodyPr vert="horz" lIns="90059" tIns="45030" rIns="90059" bIns="45030" rtlCol="0" anchor="b"/>
          <a:lstStyle>
            <a:lvl1pPr algn="r">
              <a:defRPr sz="1200"/>
            </a:lvl1pPr>
          </a:lstStyle>
          <a:p>
            <a:fld id="{38CAFBAD-B64C-4AB8-B190-8631DAD8E91C}" type="slidenum">
              <a:rPr lang="en-US" smtClean="0"/>
              <a:t>‹#›</a:t>
            </a:fld>
            <a:endParaRPr lang="en-US"/>
          </a:p>
        </p:txBody>
      </p:sp>
    </p:spTree>
    <p:extLst>
      <p:ext uri="{BB962C8B-B14F-4D97-AF65-F5344CB8AC3E}">
        <p14:creationId xmlns:p14="http://schemas.microsoft.com/office/powerpoint/2010/main" val="2213891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28" tIns="45714" rIns="91428" bIns="45714" rtlCol="0"/>
          <a:lstStyle>
            <a:lvl1pPr algn="l">
              <a:defRPr sz="1200"/>
            </a:lvl1pPr>
          </a:lstStyle>
          <a:p>
            <a:endParaRPr lang="en-US"/>
          </a:p>
        </p:txBody>
      </p:sp>
      <p:sp>
        <p:nvSpPr>
          <p:cNvPr id="3" name="Date Placeholder 2"/>
          <p:cNvSpPr>
            <a:spLocks noGrp="1"/>
          </p:cNvSpPr>
          <p:nvPr>
            <p:ph type="dt" idx="1"/>
          </p:nvPr>
        </p:nvSpPr>
        <p:spPr>
          <a:xfrm>
            <a:off x="3884613" y="0"/>
            <a:ext cx="2971800" cy="466434"/>
          </a:xfrm>
          <a:prstGeom prst="rect">
            <a:avLst/>
          </a:prstGeom>
        </p:spPr>
        <p:txBody>
          <a:bodyPr vert="horz" lIns="91428" tIns="45714" rIns="91428" bIns="45714" rtlCol="0"/>
          <a:lstStyle>
            <a:lvl1pPr algn="r">
              <a:defRPr sz="1200"/>
            </a:lvl1pPr>
          </a:lstStyle>
          <a:p>
            <a:fld id="{A6112E89-3E89-41C5-BF4F-350CDACFB092}" type="datetimeFigureOut">
              <a:rPr lang="en-US" smtClean="0"/>
              <a:t>10/13/2014</a:t>
            </a:fld>
            <a:endParaRPr lang="en-US"/>
          </a:p>
        </p:txBody>
      </p:sp>
      <p:sp>
        <p:nvSpPr>
          <p:cNvPr id="4" name="Slide Image Placeholder 3"/>
          <p:cNvSpPr>
            <a:spLocks noGrp="1" noRot="1" noChangeAspect="1"/>
          </p:cNvSpPr>
          <p:nvPr>
            <p:ph type="sldImg" idx="2"/>
          </p:nvPr>
        </p:nvSpPr>
        <p:spPr>
          <a:xfrm>
            <a:off x="641350" y="1162050"/>
            <a:ext cx="5575300" cy="3136900"/>
          </a:xfrm>
          <a:prstGeom prst="rect">
            <a:avLst/>
          </a:prstGeom>
          <a:noFill/>
          <a:ln w="12700">
            <a:solidFill>
              <a:prstClr val="black"/>
            </a:solidFill>
          </a:ln>
        </p:spPr>
        <p:txBody>
          <a:bodyPr vert="horz" lIns="91428" tIns="45714" rIns="91428" bIns="45714" rtlCol="0" anchor="ctr"/>
          <a:lstStyle/>
          <a:p>
            <a:endParaRPr lang="en-US"/>
          </a:p>
        </p:txBody>
      </p:sp>
      <p:sp>
        <p:nvSpPr>
          <p:cNvPr id="5" name="Notes Placeholder 4"/>
          <p:cNvSpPr>
            <a:spLocks noGrp="1"/>
          </p:cNvSpPr>
          <p:nvPr>
            <p:ph type="body" sz="quarter" idx="3"/>
          </p:nvPr>
        </p:nvSpPr>
        <p:spPr>
          <a:xfrm>
            <a:off x="685800" y="4473893"/>
            <a:ext cx="5486400" cy="3660458"/>
          </a:xfrm>
          <a:prstGeom prst="rect">
            <a:avLst/>
          </a:prstGeom>
        </p:spPr>
        <p:txBody>
          <a:bodyPr vert="horz" lIns="91428" tIns="45714" rIns="91428" bIns="4571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8"/>
            <a:ext cx="2971800" cy="466433"/>
          </a:xfrm>
          <a:prstGeom prst="rect">
            <a:avLst/>
          </a:prstGeom>
        </p:spPr>
        <p:txBody>
          <a:bodyPr vert="horz" lIns="91428" tIns="45714" rIns="91428" bIns="45714"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8"/>
            <a:ext cx="2971800" cy="466433"/>
          </a:xfrm>
          <a:prstGeom prst="rect">
            <a:avLst/>
          </a:prstGeom>
        </p:spPr>
        <p:txBody>
          <a:bodyPr vert="horz" lIns="91428" tIns="45714" rIns="91428" bIns="45714" rtlCol="0" anchor="b"/>
          <a:lstStyle>
            <a:lvl1pPr algn="r">
              <a:defRPr sz="1200"/>
            </a:lvl1pPr>
          </a:lstStyle>
          <a:p>
            <a:fld id="{1E7E8ED4-2BCE-4F9A-9B27-4C5EF33FFDBF}" type="slidenum">
              <a:rPr lang="en-US" smtClean="0"/>
              <a:t>‹#›</a:t>
            </a:fld>
            <a:endParaRPr lang="en-US"/>
          </a:p>
        </p:txBody>
      </p:sp>
    </p:spTree>
    <p:extLst>
      <p:ext uri="{BB962C8B-B14F-4D97-AF65-F5344CB8AC3E}">
        <p14:creationId xmlns:p14="http://schemas.microsoft.com/office/powerpoint/2010/main" val="12178540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2</a:t>
            </a:fld>
            <a:endParaRPr lang="en-US"/>
          </a:p>
        </p:txBody>
      </p:sp>
    </p:spTree>
    <p:extLst>
      <p:ext uri="{BB962C8B-B14F-4D97-AF65-F5344CB8AC3E}">
        <p14:creationId xmlns:p14="http://schemas.microsoft.com/office/powerpoint/2010/main" val="19913695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11</a:t>
            </a:fld>
            <a:endParaRPr lang="en-US"/>
          </a:p>
        </p:txBody>
      </p:sp>
    </p:spTree>
    <p:extLst>
      <p:ext uri="{BB962C8B-B14F-4D97-AF65-F5344CB8AC3E}">
        <p14:creationId xmlns:p14="http://schemas.microsoft.com/office/powerpoint/2010/main" val="15603939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12</a:t>
            </a:fld>
            <a:endParaRPr lang="en-US"/>
          </a:p>
        </p:txBody>
      </p:sp>
    </p:spTree>
    <p:extLst>
      <p:ext uri="{BB962C8B-B14F-4D97-AF65-F5344CB8AC3E}">
        <p14:creationId xmlns:p14="http://schemas.microsoft.com/office/powerpoint/2010/main" val="9498577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13</a:t>
            </a:fld>
            <a:endParaRPr lang="en-US"/>
          </a:p>
        </p:txBody>
      </p:sp>
    </p:spTree>
    <p:extLst>
      <p:ext uri="{BB962C8B-B14F-4D97-AF65-F5344CB8AC3E}">
        <p14:creationId xmlns:p14="http://schemas.microsoft.com/office/powerpoint/2010/main" val="31404836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Suppose we have an industry with two firms and a given amount of demand.  Both firms carve up the demand between themselves.  If one firm can credibly commit to overproducing, then it is optimal for the other firm to accommodate this overproduction and produce less.</a:t>
            </a:r>
          </a:p>
          <a:p>
            <a:r>
              <a:rPr lang="en-US" dirty="0" smtClean="0"/>
              <a:t>Suppose, however, that internal funds for expansion are not available and must be obtained from an outside lender.  This outside lender will not, generally, be willing to make loans for such strategic purposes, since the competitor may not accommodate overproduction and then the lender will lose his money.</a:t>
            </a:r>
          </a:p>
          <a:p>
            <a:r>
              <a:rPr lang="en-US" dirty="0" smtClean="0"/>
              <a:t>However, if the firm has inside information about its cost structure, then the lender may provide financing because there is a positive probability that the firm’s cost structure is low and it is legitimately producing at a high level (i.e. not just for strategic reasons, and the competitor will have to back down, ultimately).  </a:t>
            </a:r>
          </a:p>
          <a:p>
            <a:endParaRPr lang="en-US" dirty="0"/>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14</a:t>
            </a:fld>
            <a:endParaRPr lang="en-US"/>
          </a:p>
        </p:txBody>
      </p:sp>
    </p:spTree>
    <p:extLst>
      <p:ext uri="{BB962C8B-B14F-4D97-AF65-F5344CB8AC3E}">
        <p14:creationId xmlns:p14="http://schemas.microsoft.com/office/powerpoint/2010/main" val="35717886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16</a:t>
            </a:fld>
            <a:endParaRPr lang="en-US"/>
          </a:p>
        </p:txBody>
      </p:sp>
    </p:spTree>
    <p:extLst>
      <p:ext uri="{BB962C8B-B14F-4D97-AF65-F5344CB8AC3E}">
        <p14:creationId xmlns:p14="http://schemas.microsoft.com/office/powerpoint/2010/main" val="5673581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3</a:t>
            </a:fld>
            <a:endParaRPr lang="en-US"/>
          </a:p>
        </p:txBody>
      </p:sp>
    </p:spTree>
    <p:extLst>
      <p:ext uri="{BB962C8B-B14F-4D97-AF65-F5344CB8AC3E}">
        <p14:creationId xmlns:p14="http://schemas.microsoft.com/office/powerpoint/2010/main" val="38112840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xfrm>
            <a:off x="279400" y="709613"/>
            <a:ext cx="6299200" cy="3544887"/>
          </a:xfrm>
          <a:ln/>
        </p:spPr>
      </p:sp>
      <p:sp>
        <p:nvSpPr>
          <p:cNvPr id="37891" name="Notes Placeholder 2"/>
          <p:cNvSpPr>
            <a:spLocks noGrp="1"/>
          </p:cNvSpPr>
          <p:nvPr>
            <p:ph type="body" idx="1"/>
          </p:nvPr>
        </p:nvSpPr>
        <p:spPr>
          <a:noFill/>
        </p:spPr>
        <p:txBody>
          <a:bodyPr/>
          <a:lstStyle/>
          <a:p>
            <a:pPr eaLnBrk="1" hangingPunct="1"/>
            <a:endParaRPr lang="en-US" smtClean="0"/>
          </a:p>
        </p:txBody>
      </p:sp>
      <p:sp>
        <p:nvSpPr>
          <p:cNvPr id="37892" name="Slide Number Placeholder 3"/>
          <p:cNvSpPr>
            <a:spLocks noGrp="1"/>
          </p:cNvSpPr>
          <p:nvPr>
            <p:ph type="sldNum" sz="quarter" idx="5"/>
          </p:nvPr>
        </p:nvSpPr>
        <p:spPr>
          <a:noFill/>
        </p:spPr>
        <p:txBody>
          <a:bodyPr/>
          <a:lstStyle>
            <a:lvl1pPr defTabSz="917456" eaLnBrk="0" hangingPunct="0">
              <a:defRPr sz="1400">
                <a:solidFill>
                  <a:schemeClr val="tx1"/>
                </a:solidFill>
                <a:latin typeface="Arial" charset="0"/>
                <a:cs typeface="Arial" charset="0"/>
              </a:defRPr>
            </a:lvl1pPr>
            <a:lvl2pPr marL="742854" indent="-285713" defTabSz="917456" eaLnBrk="0" hangingPunct="0">
              <a:defRPr sz="1400">
                <a:solidFill>
                  <a:schemeClr val="tx1"/>
                </a:solidFill>
                <a:latin typeface="Arial" charset="0"/>
                <a:cs typeface="Arial" charset="0"/>
              </a:defRPr>
            </a:lvl2pPr>
            <a:lvl3pPr marL="1142852" indent="-228571" defTabSz="917456" eaLnBrk="0" hangingPunct="0">
              <a:defRPr sz="1400">
                <a:solidFill>
                  <a:schemeClr val="tx1"/>
                </a:solidFill>
                <a:latin typeface="Arial" charset="0"/>
                <a:cs typeface="Arial" charset="0"/>
              </a:defRPr>
            </a:lvl3pPr>
            <a:lvl4pPr marL="1599993" indent="-228571" defTabSz="917456" eaLnBrk="0" hangingPunct="0">
              <a:defRPr sz="1400">
                <a:solidFill>
                  <a:schemeClr val="tx1"/>
                </a:solidFill>
                <a:latin typeface="Arial" charset="0"/>
                <a:cs typeface="Arial" charset="0"/>
              </a:defRPr>
            </a:lvl4pPr>
            <a:lvl5pPr marL="2057133" indent="-228571" defTabSz="917456" eaLnBrk="0" hangingPunct="0">
              <a:defRPr sz="1400">
                <a:solidFill>
                  <a:schemeClr val="tx1"/>
                </a:solidFill>
                <a:latin typeface="Arial" charset="0"/>
                <a:cs typeface="Arial" charset="0"/>
              </a:defRPr>
            </a:lvl5pPr>
            <a:lvl6pPr marL="2514274" indent="-228571" algn="ctr" defTabSz="917456"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6pPr>
            <a:lvl7pPr marL="2971415" indent="-228571" algn="ctr" defTabSz="917456"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7pPr>
            <a:lvl8pPr marL="3428556" indent="-228571" algn="ctr" defTabSz="917456"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8pPr>
            <a:lvl9pPr marL="3885696" indent="-228571" algn="ctr" defTabSz="917456"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9pPr>
          </a:lstStyle>
          <a:p>
            <a:pPr eaLnBrk="1" hangingPunct="1"/>
            <a:fld id="{51D0E790-58ED-4BB9-95BD-198EBD481AEC}" type="slidenum">
              <a:rPr lang="en-US" sz="1200"/>
              <a:pPr eaLnBrk="1" hangingPunct="1"/>
              <a:t>4</a:t>
            </a:fld>
            <a:endParaRPr lang="en-US" sz="1200"/>
          </a:p>
        </p:txBody>
      </p:sp>
    </p:spTree>
    <p:extLst>
      <p:ext uri="{BB962C8B-B14F-4D97-AF65-F5344CB8AC3E}">
        <p14:creationId xmlns:p14="http://schemas.microsoft.com/office/powerpoint/2010/main" val="17376635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279400" y="709613"/>
            <a:ext cx="6299200" cy="3544887"/>
          </a:xfrm>
          <a:ln/>
        </p:spPr>
      </p:sp>
      <p:sp>
        <p:nvSpPr>
          <p:cNvPr id="38915" name="Notes Placeholder 2"/>
          <p:cNvSpPr>
            <a:spLocks noGrp="1"/>
          </p:cNvSpPr>
          <p:nvPr>
            <p:ph type="body" idx="1"/>
          </p:nvPr>
        </p:nvSpPr>
        <p:spPr>
          <a:noFill/>
        </p:spPr>
        <p:txBody>
          <a:bodyPr/>
          <a:lstStyle/>
          <a:p>
            <a:pPr eaLnBrk="1" hangingPunct="1"/>
            <a:endParaRPr lang="en-US" smtClean="0"/>
          </a:p>
        </p:txBody>
      </p:sp>
      <p:sp>
        <p:nvSpPr>
          <p:cNvPr id="38916" name="Slide Number Placeholder 3"/>
          <p:cNvSpPr>
            <a:spLocks noGrp="1"/>
          </p:cNvSpPr>
          <p:nvPr>
            <p:ph type="sldNum" sz="quarter" idx="5"/>
          </p:nvPr>
        </p:nvSpPr>
        <p:spPr>
          <a:noFill/>
        </p:spPr>
        <p:txBody>
          <a:bodyPr/>
          <a:lstStyle>
            <a:lvl1pPr defTabSz="917456" eaLnBrk="0" hangingPunct="0">
              <a:defRPr sz="1400">
                <a:solidFill>
                  <a:schemeClr val="tx1"/>
                </a:solidFill>
                <a:latin typeface="Arial" charset="0"/>
                <a:cs typeface="Arial" charset="0"/>
              </a:defRPr>
            </a:lvl1pPr>
            <a:lvl2pPr marL="742854" indent="-285713" defTabSz="917456" eaLnBrk="0" hangingPunct="0">
              <a:defRPr sz="1400">
                <a:solidFill>
                  <a:schemeClr val="tx1"/>
                </a:solidFill>
                <a:latin typeface="Arial" charset="0"/>
                <a:cs typeface="Arial" charset="0"/>
              </a:defRPr>
            </a:lvl2pPr>
            <a:lvl3pPr marL="1142852" indent="-228571" defTabSz="917456" eaLnBrk="0" hangingPunct="0">
              <a:defRPr sz="1400">
                <a:solidFill>
                  <a:schemeClr val="tx1"/>
                </a:solidFill>
                <a:latin typeface="Arial" charset="0"/>
                <a:cs typeface="Arial" charset="0"/>
              </a:defRPr>
            </a:lvl3pPr>
            <a:lvl4pPr marL="1599993" indent="-228571" defTabSz="917456" eaLnBrk="0" hangingPunct="0">
              <a:defRPr sz="1400">
                <a:solidFill>
                  <a:schemeClr val="tx1"/>
                </a:solidFill>
                <a:latin typeface="Arial" charset="0"/>
                <a:cs typeface="Arial" charset="0"/>
              </a:defRPr>
            </a:lvl4pPr>
            <a:lvl5pPr marL="2057133" indent="-228571" defTabSz="917456" eaLnBrk="0" hangingPunct="0">
              <a:defRPr sz="1400">
                <a:solidFill>
                  <a:schemeClr val="tx1"/>
                </a:solidFill>
                <a:latin typeface="Arial" charset="0"/>
                <a:cs typeface="Arial" charset="0"/>
              </a:defRPr>
            </a:lvl5pPr>
            <a:lvl6pPr marL="2514274" indent="-228571" algn="ctr" defTabSz="917456"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6pPr>
            <a:lvl7pPr marL="2971415" indent="-228571" algn="ctr" defTabSz="917456"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7pPr>
            <a:lvl8pPr marL="3428556" indent="-228571" algn="ctr" defTabSz="917456"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8pPr>
            <a:lvl9pPr marL="3885696" indent="-228571" algn="ctr" defTabSz="917456"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9pPr>
          </a:lstStyle>
          <a:p>
            <a:pPr eaLnBrk="1" hangingPunct="1"/>
            <a:fld id="{605D8985-43F5-4FCA-A948-B683AE21B2CF}" type="slidenum">
              <a:rPr lang="en-US" sz="1200"/>
              <a:pPr eaLnBrk="1" hangingPunct="1"/>
              <a:t>5</a:t>
            </a:fld>
            <a:endParaRPr lang="en-US" sz="1200"/>
          </a:p>
        </p:txBody>
      </p:sp>
    </p:spTree>
    <p:extLst>
      <p:ext uri="{BB962C8B-B14F-4D97-AF65-F5344CB8AC3E}">
        <p14:creationId xmlns:p14="http://schemas.microsoft.com/office/powerpoint/2010/main" val="5941536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xfrm>
            <a:off x="279400" y="709613"/>
            <a:ext cx="6299200" cy="3544887"/>
          </a:xfrm>
          <a:ln/>
        </p:spPr>
      </p:sp>
      <p:sp>
        <p:nvSpPr>
          <p:cNvPr id="39939" name="Notes Placeholder 2"/>
          <p:cNvSpPr>
            <a:spLocks noGrp="1"/>
          </p:cNvSpPr>
          <p:nvPr>
            <p:ph type="body" idx="1"/>
          </p:nvPr>
        </p:nvSpPr>
        <p:spPr>
          <a:noFill/>
        </p:spPr>
        <p:txBody>
          <a:bodyPr/>
          <a:lstStyle/>
          <a:p>
            <a:pPr eaLnBrk="1" hangingPunct="1"/>
            <a:endParaRPr lang="en-US" smtClean="0"/>
          </a:p>
        </p:txBody>
      </p:sp>
      <p:sp>
        <p:nvSpPr>
          <p:cNvPr id="39940" name="Slide Number Placeholder 3"/>
          <p:cNvSpPr>
            <a:spLocks noGrp="1"/>
          </p:cNvSpPr>
          <p:nvPr>
            <p:ph type="sldNum" sz="quarter" idx="5"/>
          </p:nvPr>
        </p:nvSpPr>
        <p:spPr>
          <a:noFill/>
        </p:spPr>
        <p:txBody>
          <a:bodyPr/>
          <a:lstStyle>
            <a:lvl1pPr defTabSz="917456" eaLnBrk="0" hangingPunct="0">
              <a:defRPr sz="1400">
                <a:solidFill>
                  <a:schemeClr val="tx1"/>
                </a:solidFill>
                <a:latin typeface="Arial" charset="0"/>
                <a:cs typeface="Arial" charset="0"/>
              </a:defRPr>
            </a:lvl1pPr>
            <a:lvl2pPr marL="742854" indent="-285713" defTabSz="917456" eaLnBrk="0" hangingPunct="0">
              <a:defRPr sz="1400">
                <a:solidFill>
                  <a:schemeClr val="tx1"/>
                </a:solidFill>
                <a:latin typeface="Arial" charset="0"/>
                <a:cs typeface="Arial" charset="0"/>
              </a:defRPr>
            </a:lvl2pPr>
            <a:lvl3pPr marL="1142852" indent="-228571" defTabSz="917456" eaLnBrk="0" hangingPunct="0">
              <a:defRPr sz="1400">
                <a:solidFill>
                  <a:schemeClr val="tx1"/>
                </a:solidFill>
                <a:latin typeface="Arial" charset="0"/>
                <a:cs typeface="Arial" charset="0"/>
              </a:defRPr>
            </a:lvl3pPr>
            <a:lvl4pPr marL="1599993" indent="-228571" defTabSz="917456" eaLnBrk="0" hangingPunct="0">
              <a:defRPr sz="1400">
                <a:solidFill>
                  <a:schemeClr val="tx1"/>
                </a:solidFill>
                <a:latin typeface="Arial" charset="0"/>
                <a:cs typeface="Arial" charset="0"/>
              </a:defRPr>
            </a:lvl4pPr>
            <a:lvl5pPr marL="2057133" indent="-228571" defTabSz="917456" eaLnBrk="0" hangingPunct="0">
              <a:defRPr sz="1400">
                <a:solidFill>
                  <a:schemeClr val="tx1"/>
                </a:solidFill>
                <a:latin typeface="Arial" charset="0"/>
                <a:cs typeface="Arial" charset="0"/>
              </a:defRPr>
            </a:lvl5pPr>
            <a:lvl6pPr marL="2514274" indent="-228571" algn="ctr" defTabSz="917456"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6pPr>
            <a:lvl7pPr marL="2971415" indent="-228571" algn="ctr" defTabSz="917456"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7pPr>
            <a:lvl8pPr marL="3428556" indent="-228571" algn="ctr" defTabSz="917456"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8pPr>
            <a:lvl9pPr marL="3885696" indent="-228571" algn="ctr" defTabSz="917456"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9pPr>
          </a:lstStyle>
          <a:p>
            <a:pPr eaLnBrk="1" hangingPunct="1"/>
            <a:fld id="{CA262465-D536-4599-8380-5FFDD5FF2CA2}" type="slidenum">
              <a:rPr lang="en-US" sz="1200"/>
              <a:pPr eaLnBrk="1" hangingPunct="1"/>
              <a:t>6</a:t>
            </a:fld>
            <a:endParaRPr lang="en-US" sz="1200"/>
          </a:p>
        </p:txBody>
      </p:sp>
    </p:spTree>
    <p:extLst>
      <p:ext uri="{BB962C8B-B14F-4D97-AF65-F5344CB8AC3E}">
        <p14:creationId xmlns:p14="http://schemas.microsoft.com/office/powerpoint/2010/main" val="3454264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xfrm>
            <a:off x="279400" y="709613"/>
            <a:ext cx="6299200" cy="3544887"/>
          </a:xfrm>
          <a:ln/>
        </p:spPr>
      </p:sp>
      <p:sp>
        <p:nvSpPr>
          <p:cNvPr id="41987" name="Notes Placeholder 2"/>
          <p:cNvSpPr>
            <a:spLocks noGrp="1"/>
          </p:cNvSpPr>
          <p:nvPr>
            <p:ph type="body" idx="1"/>
          </p:nvPr>
        </p:nvSpPr>
        <p:spPr>
          <a:noFill/>
        </p:spPr>
        <p:txBody>
          <a:bodyPr/>
          <a:lstStyle/>
          <a:p>
            <a:pPr eaLnBrk="1" hangingPunct="1"/>
            <a:endParaRPr lang="en-US" smtClean="0"/>
          </a:p>
        </p:txBody>
      </p:sp>
      <p:sp>
        <p:nvSpPr>
          <p:cNvPr id="41988" name="Slide Number Placeholder 3"/>
          <p:cNvSpPr>
            <a:spLocks noGrp="1"/>
          </p:cNvSpPr>
          <p:nvPr>
            <p:ph type="sldNum" sz="quarter" idx="5"/>
          </p:nvPr>
        </p:nvSpPr>
        <p:spPr>
          <a:noFill/>
        </p:spPr>
        <p:txBody>
          <a:bodyPr/>
          <a:lstStyle>
            <a:lvl1pPr defTabSz="917456" eaLnBrk="0" hangingPunct="0">
              <a:defRPr sz="1400">
                <a:solidFill>
                  <a:schemeClr val="tx1"/>
                </a:solidFill>
                <a:latin typeface="Arial" charset="0"/>
                <a:cs typeface="Arial" charset="0"/>
              </a:defRPr>
            </a:lvl1pPr>
            <a:lvl2pPr marL="742854" indent="-285713" defTabSz="917456" eaLnBrk="0" hangingPunct="0">
              <a:defRPr sz="1400">
                <a:solidFill>
                  <a:schemeClr val="tx1"/>
                </a:solidFill>
                <a:latin typeface="Arial" charset="0"/>
                <a:cs typeface="Arial" charset="0"/>
              </a:defRPr>
            </a:lvl2pPr>
            <a:lvl3pPr marL="1142852" indent="-228571" defTabSz="917456" eaLnBrk="0" hangingPunct="0">
              <a:defRPr sz="1400">
                <a:solidFill>
                  <a:schemeClr val="tx1"/>
                </a:solidFill>
                <a:latin typeface="Arial" charset="0"/>
                <a:cs typeface="Arial" charset="0"/>
              </a:defRPr>
            </a:lvl3pPr>
            <a:lvl4pPr marL="1599993" indent="-228571" defTabSz="917456" eaLnBrk="0" hangingPunct="0">
              <a:defRPr sz="1400">
                <a:solidFill>
                  <a:schemeClr val="tx1"/>
                </a:solidFill>
                <a:latin typeface="Arial" charset="0"/>
                <a:cs typeface="Arial" charset="0"/>
              </a:defRPr>
            </a:lvl4pPr>
            <a:lvl5pPr marL="2057133" indent="-228571" defTabSz="917456" eaLnBrk="0" hangingPunct="0">
              <a:defRPr sz="1400">
                <a:solidFill>
                  <a:schemeClr val="tx1"/>
                </a:solidFill>
                <a:latin typeface="Arial" charset="0"/>
                <a:cs typeface="Arial" charset="0"/>
              </a:defRPr>
            </a:lvl5pPr>
            <a:lvl6pPr marL="2514274" indent="-228571" algn="ctr" defTabSz="917456"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6pPr>
            <a:lvl7pPr marL="2971415" indent="-228571" algn="ctr" defTabSz="917456"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7pPr>
            <a:lvl8pPr marL="3428556" indent="-228571" algn="ctr" defTabSz="917456"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8pPr>
            <a:lvl9pPr marL="3885696" indent="-228571" algn="ctr" defTabSz="917456"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9pPr>
          </a:lstStyle>
          <a:p>
            <a:pPr eaLnBrk="1" hangingPunct="1"/>
            <a:fld id="{C55DEAA8-5EF3-4B91-9988-6C62E9CE7834}" type="slidenum">
              <a:rPr lang="en-US" sz="1200"/>
              <a:pPr eaLnBrk="1" hangingPunct="1"/>
              <a:t>7</a:t>
            </a:fld>
            <a:endParaRPr lang="en-US" sz="1200"/>
          </a:p>
        </p:txBody>
      </p:sp>
    </p:spTree>
    <p:extLst>
      <p:ext uri="{BB962C8B-B14F-4D97-AF65-F5344CB8AC3E}">
        <p14:creationId xmlns:p14="http://schemas.microsoft.com/office/powerpoint/2010/main" val="18078772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8</a:t>
            </a:fld>
            <a:endParaRPr lang="en-US"/>
          </a:p>
        </p:txBody>
      </p:sp>
    </p:spTree>
    <p:extLst>
      <p:ext uri="{BB962C8B-B14F-4D97-AF65-F5344CB8AC3E}">
        <p14:creationId xmlns:p14="http://schemas.microsoft.com/office/powerpoint/2010/main" val="41803886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9</a:t>
            </a:fld>
            <a:endParaRPr lang="en-US"/>
          </a:p>
        </p:txBody>
      </p:sp>
    </p:spTree>
    <p:extLst>
      <p:ext uri="{BB962C8B-B14F-4D97-AF65-F5344CB8AC3E}">
        <p14:creationId xmlns:p14="http://schemas.microsoft.com/office/powerpoint/2010/main" val="18809727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10</a:t>
            </a:fld>
            <a:endParaRPr lang="en-US"/>
          </a:p>
        </p:txBody>
      </p:sp>
    </p:spTree>
    <p:extLst>
      <p:ext uri="{BB962C8B-B14F-4D97-AF65-F5344CB8AC3E}">
        <p14:creationId xmlns:p14="http://schemas.microsoft.com/office/powerpoint/2010/main" val="27808096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smtClean="0"/>
              <a:t>10/13/2014</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102445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10/13/2014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225437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10/13/2014</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259996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10/13/2014</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0420677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smtClean="0"/>
              <a:pPr/>
              <a:t>10/13/2014</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196812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10/13/2014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944985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10/13/2014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534370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940818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smtClean="0"/>
              <a:pPr/>
              <a:t>10/13/2014</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14459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635331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10/13/2014</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038689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10/13/2014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46214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10/13/2014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74973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10/13/2014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15099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10/13/2014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350020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10/13/2014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92465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10/13/2014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35785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3-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smtClean="0"/>
              <a:pPr/>
              <a:t>10/13/2014</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340169706"/>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hyperlink" Target="http://en.wikipedia.org/wiki/Stanley_Kubrick"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en.wikipedia.org/wiki/Dr._Strangelove"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Capital Structure and competitive strategy</a:t>
            </a:r>
            <a:endParaRPr lang="en-US" dirty="0"/>
          </a:p>
        </p:txBody>
      </p:sp>
      <p:sp>
        <p:nvSpPr>
          <p:cNvPr id="3" name="Subtitle 2"/>
          <p:cNvSpPr>
            <a:spLocks noGrp="1"/>
          </p:cNvSpPr>
          <p:nvPr>
            <p:ph type="subTitle" idx="1"/>
          </p:nvPr>
        </p:nvSpPr>
        <p:spPr/>
        <p:txBody>
          <a:bodyPr>
            <a:normAutofit fontScale="92500" lnSpcReduction="10000"/>
          </a:bodyPr>
          <a:lstStyle/>
          <a:p>
            <a:r>
              <a:rPr lang="en-US" dirty="0" smtClean="0"/>
              <a:t>P.V. Viswanath</a:t>
            </a:r>
          </a:p>
          <a:p>
            <a:r>
              <a:rPr lang="en-US" dirty="0" smtClean="0"/>
              <a:t>MBA 673, </a:t>
            </a:r>
            <a:r>
              <a:rPr lang="en-US" dirty="0">
                <a:solidFill>
                  <a:schemeClr val="tx2"/>
                </a:solidFill>
                <a:latin typeface="Tahoma" pitchFamily="34" charset="0"/>
              </a:rPr>
              <a:t>Financial Theory </a:t>
            </a:r>
            <a:r>
              <a:rPr lang="en-US" dirty="0" smtClean="0">
                <a:solidFill>
                  <a:schemeClr val="tx2"/>
                </a:solidFill>
                <a:latin typeface="Tahoma" pitchFamily="34" charset="0"/>
              </a:rPr>
              <a:t> and Strategic </a:t>
            </a:r>
            <a:r>
              <a:rPr lang="en-US" dirty="0">
                <a:solidFill>
                  <a:schemeClr val="tx2"/>
                </a:solidFill>
                <a:latin typeface="Tahoma" pitchFamily="34" charset="0"/>
              </a:rPr>
              <a:t>Decision-Making</a:t>
            </a:r>
          </a:p>
          <a:p>
            <a:endParaRPr lang="en-US" dirty="0"/>
          </a:p>
        </p:txBody>
      </p:sp>
    </p:spTree>
    <p:extLst>
      <p:ext uri="{BB962C8B-B14F-4D97-AF65-F5344CB8AC3E}">
        <p14:creationId xmlns:p14="http://schemas.microsoft.com/office/powerpoint/2010/main" val="38909521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1" y="138114"/>
            <a:ext cx="8686799" cy="700087"/>
          </a:xfrm>
        </p:spPr>
        <p:txBody>
          <a:bodyPr>
            <a:normAutofit fontScale="90000"/>
          </a:bodyPr>
          <a:lstStyle/>
          <a:p>
            <a:r>
              <a:rPr lang="en-US" dirty="0" smtClean="0"/>
              <a:t>Debt, Risk-Seeking &amp; Aggression</a:t>
            </a:r>
            <a:endParaRPr lang="en-US" dirty="0"/>
          </a:p>
        </p:txBody>
      </p:sp>
      <p:sp>
        <p:nvSpPr>
          <p:cNvPr id="3" name="Content Placeholder 2"/>
          <p:cNvSpPr>
            <a:spLocks noGrp="1"/>
          </p:cNvSpPr>
          <p:nvPr>
            <p:ph idx="1"/>
          </p:nvPr>
        </p:nvSpPr>
        <p:spPr>
          <a:xfrm>
            <a:off x="2209800" y="1066800"/>
            <a:ext cx="8077200" cy="5029200"/>
          </a:xfrm>
        </p:spPr>
        <p:txBody>
          <a:bodyPr>
            <a:normAutofit fontScale="92500" lnSpcReduction="10000"/>
          </a:bodyPr>
          <a:lstStyle/>
          <a:p>
            <a:r>
              <a:rPr lang="en-US" dirty="0" smtClean="0"/>
              <a:t>How can debt be used to convince competitors that the firm will increase output in a price war?</a:t>
            </a:r>
          </a:p>
          <a:p>
            <a:r>
              <a:rPr lang="en-US" dirty="0" smtClean="0"/>
              <a:t>Suppose production has to be done in advance (or investment for production has to be made in advance).</a:t>
            </a:r>
          </a:p>
          <a:p>
            <a:r>
              <a:rPr lang="en-US" dirty="0" smtClean="0"/>
              <a:t>Then, when aggregate demand for a product is highly uncertain, higher output generally increases risk because it leads to higher profits when product demand turns out to be high, but lower profits when demand turns out to be low.</a:t>
            </a:r>
          </a:p>
          <a:p>
            <a:r>
              <a:rPr lang="en-US" dirty="0" smtClean="0"/>
              <a:t>Since higher leverage increases a firm’s appetite for risk, the greater a firm’s leverage, the greater its incentive to produce at a higher level of output.</a:t>
            </a:r>
          </a:p>
          <a:p>
            <a:r>
              <a:rPr lang="en-US" dirty="0" smtClean="0"/>
              <a:t>Not wishing to drive the price down to where no firm profits, competitors will accommodate the firms’ high output by producing at a lower level.</a:t>
            </a:r>
          </a:p>
          <a:p>
            <a:r>
              <a:rPr lang="en-US" dirty="0" smtClean="0"/>
              <a:t>In other words, by taking on debt, a firm can credibly commit itself to a higher output level.</a:t>
            </a:r>
            <a:endParaRPr lang="en-US" dirty="0"/>
          </a:p>
        </p:txBody>
      </p:sp>
    </p:spTree>
    <p:extLst>
      <p:ext uri="{BB962C8B-B14F-4D97-AF65-F5344CB8AC3E}">
        <p14:creationId xmlns:p14="http://schemas.microsoft.com/office/powerpoint/2010/main" val="9569707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209800" y="76201"/>
            <a:ext cx="7772400" cy="700087"/>
          </a:xfrm>
        </p:spPr>
        <p:txBody>
          <a:bodyPr/>
          <a:lstStyle/>
          <a:p>
            <a:r>
              <a:rPr lang="en-US" dirty="0" smtClean="0"/>
              <a:t>Debt and Aggression</a:t>
            </a:r>
            <a:endParaRPr lang="en-US" dirty="0"/>
          </a:p>
        </p:txBody>
      </p:sp>
      <p:sp>
        <p:nvSpPr>
          <p:cNvPr id="3" name="Content Placeholder 2"/>
          <p:cNvSpPr>
            <a:spLocks noGrp="1"/>
          </p:cNvSpPr>
          <p:nvPr>
            <p:ph idx="1"/>
          </p:nvPr>
        </p:nvSpPr>
        <p:spPr>
          <a:xfrm>
            <a:off x="2209800" y="1549400"/>
            <a:ext cx="7772400" cy="4851400"/>
          </a:xfrm>
        </p:spPr>
        <p:txBody>
          <a:bodyPr>
            <a:normAutofit/>
          </a:bodyPr>
          <a:lstStyle/>
          <a:p>
            <a:r>
              <a:rPr lang="en-US" dirty="0" smtClean="0"/>
              <a:t>However, </a:t>
            </a:r>
            <a:r>
              <a:rPr lang="en-US" dirty="0" smtClean="0"/>
              <a:t>under certain circumstances, debt </a:t>
            </a:r>
            <a:r>
              <a:rPr lang="en-US" dirty="0" smtClean="0"/>
              <a:t>financing can </a:t>
            </a:r>
            <a:r>
              <a:rPr lang="en-US" dirty="0" smtClean="0"/>
              <a:t>also lead </a:t>
            </a:r>
            <a:r>
              <a:rPr lang="en-US" dirty="0" smtClean="0"/>
              <a:t>firms to reduce their level of investment.</a:t>
            </a:r>
          </a:p>
          <a:p>
            <a:r>
              <a:rPr lang="en-US" dirty="0" smtClean="0"/>
              <a:t>This can make the firm act less aggressively.</a:t>
            </a:r>
          </a:p>
          <a:p>
            <a:r>
              <a:rPr lang="en-US" dirty="0" smtClean="0"/>
              <a:t>See, for example, the case in the next slide where the firm is close to bankruptcy, and the presence of debt causes the firm to act less aggressively.</a:t>
            </a:r>
          </a:p>
          <a:p>
            <a:r>
              <a:rPr lang="en-US" dirty="0" smtClean="0"/>
              <a:t>This is the debt overhang problem, which also inhibits borrowing for new investment.</a:t>
            </a:r>
            <a:endParaRPr lang="en-US" dirty="0"/>
          </a:p>
        </p:txBody>
      </p:sp>
    </p:spTree>
    <p:extLst>
      <p:ext uri="{BB962C8B-B14F-4D97-AF65-F5344CB8AC3E}">
        <p14:creationId xmlns:p14="http://schemas.microsoft.com/office/powerpoint/2010/main" val="26106309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152400"/>
            <a:ext cx="7772400" cy="603250"/>
          </a:xfrm>
        </p:spPr>
        <p:txBody>
          <a:bodyPr>
            <a:normAutofit fontScale="90000"/>
          </a:bodyPr>
          <a:lstStyle/>
          <a:p>
            <a:r>
              <a:rPr lang="en-US" dirty="0" smtClean="0"/>
              <a:t>The Underinvestment Problem</a:t>
            </a:r>
            <a:endParaRPr lang="en-US" dirty="0"/>
          </a:p>
        </p:txBody>
      </p:sp>
      <p:sp>
        <p:nvSpPr>
          <p:cNvPr id="4" name="Content Placeholder 3"/>
          <p:cNvSpPr>
            <a:spLocks noGrp="1"/>
          </p:cNvSpPr>
          <p:nvPr>
            <p:ph idx="1"/>
          </p:nvPr>
        </p:nvSpPr>
        <p:spPr>
          <a:xfrm>
            <a:off x="1826455" y="914400"/>
            <a:ext cx="8839200" cy="3352800"/>
          </a:xfrm>
          <a:prstGeom prst="rect">
            <a:avLst/>
          </a:prstGeom>
        </p:spPr>
        <p:txBody>
          <a:bodyPr>
            <a:normAutofit lnSpcReduction="10000"/>
          </a:bodyPr>
          <a:lstStyle/>
          <a:p>
            <a:pPr>
              <a:lnSpc>
                <a:spcPct val="120000"/>
              </a:lnSpc>
            </a:pPr>
            <a:r>
              <a:rPr lang="en-US" dirty="0" smtClean="0"/>
              <a:t>Consider a firm that currently has debt with face value of $1000 that will come due in one year and assets that are projected to be worth $900 in one year.  </a:t>
            </a:r>
          </a:p>
          <a:p>
            <a:pPr>
              <a:lnSpc>
                <a:spcPct val="120000"/>
              </a:lnSpc>
            </a:pPr>
            <a:r>
              <a:rPr lang="en-US" dirty="0" smtClean="0"/>
              <a:t>Suppose the firm has the opportunity to invest in a new project requiring an immediate investment of $100 and offering a return of 50% in one year.  Assuming the required rate of return for this project is less than 50%, it’s a NPV&gt;0 project.</a:t>
            </a:r>
          </a:p>
        </p:txBody>
      </p:sp>
      <p:sp>
        <p:nvSpPr>
          <p:cNvPr id="3" name="Slide Number Placeholder 2"/>
          <p:cNvSpPr>
            <a:spLocks noGrp="1"/>
          </p:cNvSpPr>
          <p:nvPr>
            <p:ph type="sldNum" sz="quarter" idx="12"/>
          </p:nvPr>
        </p:nvSpPr>
        <p:spPr/>
        <p:txBody>
          <a:bodyPr/>
          <a:lstStyle/>
          <a:p>
            <a:fld id="{E8C80D2A-EA4E-4A37-A9DF-772D0EA46EC5}" type="slidenum">
              <a:rPr lang="en-US" smtClean="0"/>
              <a:pPr/>
              <a:t>12</a:t>
            </a:fld>
            <a:endParaRPr lang="en-US" dirty="0"/>
          </a:p>
        </p:txBody>
      </p:sp>
      <p:pic>
        <p:nvPicPr>
          <p:cNvPr id="5" name="Picture 5" descr="BD16_13_16t04"/>
          <p:cNvPicPr preferRelativeResize="0">
            <a:picLocks noChangeAspect="1" noChangeArrowheads="1"/>
          </p:cNvPicPr>
          <p:nvPr>
            <p:custDataLst>
              <p:tags r:id="rId1"/>
            </p:custDataLst>
          </p:nvPr>
        </p:nvPicPr>
        <p:blipFill>
          <a:blip r:embed="rId4" cstate="print"/>
          <a:srcRect t="24638" r="901"/>
          <a:stretch>
            <a:fillRect/>
          </a:stretch>
        </p:blipFill>
        <p:spPr>
          <a:xfrm>
            <a:off x="1981200" y="4419600"/>
            <a:ext cx="7467600" cy="2284124"/>
          </a:xfrm>
          <a:prstGeom prst="rect">
            <a:avLst/>
          </a:prstGeom>
          <a:noFill/>
          <a:ln/>
        </p:spPr>
      </p:pic>
    </p:spTree>
    <p:extLst>
      <p:ext uri="{BB962C8B-B14F-4D97-AF65-F5344CB8AC3E}">
        <p14:creationId xmlns:p14="http://schemas.microsoft.com/office/powerpoint/2010/main" val="36677601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152400"/>
            <a:ext cx="8382000" cy="603250"/>
          </a:xfrm>
        </p:spPr>
        <p:txBody>
          <a:bodyPr>
            <a:normAutofit fontScale="90000"/>
          </a:bodyPr>
          <a:lstStyle/>
          <a:p>
            <a:r>
              <a:rPr lang="en-US" dirty="0"/>
              <a:t>D</a:t>
            </a:r>
            <a:r>
              <a:rPr lang="en-US" dirty="0" smtClean="0"/>
              <a:t>ebt Overhang &amp;  Commitment</a:t>
            </a:r>
            <a:endParaRPr lang="en-US" dirty="0"/>
          </a:p>
        </p:txBody>
      </p:sp>
      <p:sp>
        <p:nvSpPr>
          <p:cNvPr id="4" name="Content Placeholder 3"/>
          <p:cNvSpPr>
            <a:spLocks noGrp="1"/>
          </p:cNvSpPr>
          <p:nvPr>
            <p:ph idx="1"/>
          </p:nvPr>
        </p:nvSpPr>
        <p:spPr>
          <a:xfrm>
            <a:off x="1676401" y="1384300"/>
            <a:ext cx="8839200" cy="5168900"/>
          </a:xfrm>
          <a:prstGeom prst="rect">
            <a:avLst/>
          </a:prstGeom>
        </p:spPr>
        <p:txBody>
          <a:bodyPr>
            <a:normAutofit/>
          </a:bodyPr>
          <a:lstStyle/>
          <a:p>
            <a:pPr>
              <a:lnSpc>
                <a:spcPct val="120000"/>
              </a:lnSpc>
            </a:pPr>
            <a:r>
              <a:rPr lang="en-US" dirty="0" smtClean="0"/>
              <a:t>Suppose the only way to get the $100 for the initial investment is for the existing equity holders to contribute it.</a:t>
            </a:r>
          </a:p>
          <a:p>
            <a:pPr>
              <a:lnSpc>
                <a:spcPct val="120000"/>
              </a:lnSpc>
            </a:pPr>
            <a:r>
              <a:rPr lang="en-US" dirty="0" smtClean="0"/>
              <a:t>With the new project, equity-holders will get $50 in one year for a current investment of $100 – clearly equity-holders would not make the investment even though the project has an NPV &gt; 0.  This is the Underinvestment Problem.</a:t>
            </a:r>
          </a:p>
          <a:p>
            <a:pPr>
              <a:lnSpc>
                <a:spcPct val="120000"/>
              </a:lnSpc>
            </a:pPr>
            <a:r>
              <a:rPr lang="en-US" dirty="0" smtClean="0"/>
              <a:t>This problem is also known as the debt overhang problem because the existence of debt in a firm that’s close to financial distress inhibits additional borrowing and investment.</a:t>
            </a:r>
          </a:p>
          <a:p>
            <a:pPr>
              <a:lnSpc>
                <a:spcPct val="120000"/>
              </a:lnSpc>
            </a:pPr>
            <a:r>
              <a:rPr lang="en-US" dirty="0" smtClean="0"/>
              <a:t>Hence if the firm is highly leveraged, debt can have the opposite effect and cannot work as a commitment device.</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13</a:t>
            </a:fld>
            <a:endParaRPr lang="en-US" dirty="0"/>
          </a:p>
        </p:txBody>
      </p:sp>
    </p:spTree>
    <p:extLst>
      <p:ext uri="{BB962C8B-B14F-4D97-AF65-F5344CB8AC3E}">
        <p14:creationId xmlns:p14="http://schemas.microsoft.com/office/powerpoint/2010/main" val="10085694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000" y="0"/>
            <a:ext cx="8610600" cy="1293028"/>
          </a:xfrm>
        </p:spPr>
        <p:txBody>
          <a:bodyPr/>
          <a:lstStyle/>
          <a:p>
            <a:r>
              <a:rPr lang="en-US" dirty="0" smtClean="0"/>
              <a:t>Debt and Aggression</a:t>
            </a:r>
            <a:endParaRPr lang="en-US" dirty="0"/>
          </a:p>
        </p:txBody>
      </p:sp>
      <p:sp>
        <p:nvSpPr>
          <p:cNvPr id="3" name="Content Placeholder 2"/>
          <p:cNvSpPr>
            <a:spLocks noGrp="1"/>
          </p:cNvSpPr>
          <p:nvPr>
            <p:ph idx="1"/>
          </p:nvPr>
        </p:nvSpPr>
        <p:spPr>
          <a:xfrm>
            <a:off x="1828800" y="1117600"/>
            <a:ext cx="8763000" cy="4851400"/>
          </a:xfrm>
        </p:spPr>
        <p:txBody>
          <a:bodyPr>
            <a:normAutofit fontScale="85000" lnSpcReduction="10000"/>
          </a:bodyPr>
          <a:lstStyle/>
          <a:p>
            <a:r>
              <a:rPr lang="en-US" dirty="0" smtClean="0"/>
              <a:t>“(F)</a:t>
            </a:r>
            <a:r>
              <a:rPr lang="en-US" dirty="0" err="1" smtClean="0"/>
              <a:t>irms</a:t>
            </a:r>
            <a:r>
              <a:rPr lang="en-US" dirty="0" smtClean="0"/>
              <a:t> </a:t>
            </a:r>
            <a:r>
              <a:rPr lang="en-US" dirty="0"/>
              <a:t>with greater access to external financing can threaten their rivals with lender-financed product market overinvestment</a:t>
            </a:r>
            <a:r>
              <a:rPr lang="en-US" dirty="0" smtClean="0"/>
              <a:t>.” </a:t>
            </a:r>
          </a:p>
          <a:p>
            <a:r>
              <a:rPr lang="en-US" dirty="0" smtClean="0"/>
              <a:t>Facing </a:t>
            </a:r>
            <a:r>
              <a:rPr lang="en-US" dirty="0"/>
              <a:t>this threat, those rivals may accommodate. Therefore, consistent with the previous evidence on firms implementing leveraged recapitalizations, debt can initially provide for a product market advantage for those firms with greater access to credit. </a:t>
            </a:r>
            <a:endParaRPr lang="en-US" dirty="0" smtClean="0"/>
          </a:p>
          <a:p>
            <a:r>
              <a:rPr lang="en-US" dirty="0" smtClean="0"/>
              <a:t>However</a:t>
            </a:r>
            <a:r>
              <a:rPr lang="en-US" dirty="0"/>
              <a:t>, in a world in which parties can renegotiate contracts, debt taking cannot support aggressive market strategies </a:t>
            </a:r>
            <a:r>
              <a:rPr lang="en-US" dirty="0" smtClean="0"/>
              <a:t>beyond </a:t>
            </a:r>
            <a:r>
              <a:rPr lang="en-US" dirty="0"/>
              <a:t>a certain </a:t>
            </a:r>
            <a:r>
              <a:rPr lang="en-US" dirty="0" smtClean="0"/>
              <a:t>threshold; lenders will not provide funding for high production strategies that are not sustainable by cost or other advantages</a:t>
            </a:r>
            <a:r>
              <a:rPr lang="en-US" dirty="0" smtClean="0"/>
              <a:t>.  This is because high debt, as we have seen, brings its own inefficiencies.</a:t>
            </a:r>
            <a:endParaRPr lang="en-US" dirty="0" smtClean="0"/>
          </a:p>
          <a:p>
            <a:r>
              <a:rPr lang="en-US" dirty="0" smtClean="0"/>
              <a:t>Still, from </a:t>
            </a:r>
            <a:r>
              <a:rPr lang="en-US" dirty="0" smtClean="0"/>
              <a:t>a strategic point of view, debt can provide at least </a:t>
            </a:r>
            <a:r>
              <a:rPr lang="en-US" dirty="0" smtClean="0"/>
              <a:t>limited, though perhaps temporary, </a:t>
            </a:r>
            <a:r>
              <a:rPr lang="en-US" dirty="0" smtClean="0"/>
              <a:t>strategic advantages against competitors.</a:t>
            </a:r>
          </a:p>
          <a:p>
            <a:r>
              <a:rPr lang="en-US" dirty="0" err="1" smtClean="0"/>
              <a:t>Campello</a:t>
            </a:r>
            <a:r>
              <a:rPr lang="en-US" dirty="0" smtClean="0"/>
              <a:t> finds strong evidence that, particularly in concentrated industries, higher debt is related to better performance, particularly when debt levels are close to or slightly above the industry average</a:t>
            </a:r>
            <a:r>
              <a:rPr lang="en-US" dirty="0"/>
              <a:t>. </a:t>
            </a:r>
            <a:r>
              <a:rPr lang="en-US" dirty="0" smtClean="0"/>
              <a:t>After </a:t>
            </a:r>
            <a:r>
              <a:rPr lang="en-US" dirty="0"/>
              <a:t>a </a:t>
            </a:r>
            <a:r>
              <a:rPr lang="en-US" dirty="0" smtClean="0"/>
              <a:t>point, though, </a:t>
            </a:r>
            <a:r>
              <a:rPr lang="en-US" dirty="0"/>
              <a:t>more debt leads to highly significant sales underperformance. </a:t>
            </a:r>
            <a:endParaRPr lang="en-US" dirty="0"/>
          </a:p>
        </p:txBody>
      </p:sp>
      <p:sp>
        <p:nvSpPr>
          <p:cNvPr id="5" name="Rectangle 4"/>
          <p:cNvSpPr/>
          <p:nvPr/>
        </p:nvSpPr>
        <p:spPr>
          <a:xfrm>
            <a:off x="1600200" y="6083301"/>
            <a:ext cx="8991600" cy="584775"/>
          </a:xfrm>
          <a:prstGeom prst="rect">
            <a:avLst/>
          </a:prstGeom>
        </p:spPr>
        <p:txBody>
          <a:bodyPr wrap="square">
            <a:spAutoFit/>
          </a:bodyPr>
          <a:lstStyle/>
          <a:p>
            <a:pPr lvl="0" algn="ctr"/>
            <a:r>
              <a:rPr lang="en-US" sz="1600" dirty="0">
                <a:solidFill>
                  <a:srgbClr val="545472"/>
                </a:solidFill>
              </a:rPr>
              <a:t>“</a:t>
            </a:r>
            <a:r>
              <a:rPr lang="en-US" sz="1600" dirty="0"/>
              <a:t>Debt financing: Does it boost or hurt firm performance in product markets?,” Murillo </a:t>
            </a:r>
            <a:r>
              <a:rPr lang="en-US" sz="1600" dirty="0" err="1"/>
              <a:t>Campello</a:t>
            </a:r>
            <a:r>
              <a:rPr lang="en-US" sz="1600" dirty="0"/>
              <a:t>, JFE 2006, v. 82, pp. 135-172</a:t>
            </a:r>
          </a:p>
        </p:txBody>
      </p:sp>
    </p:spTree>
    <p:extLst>
      <p:ext uri="{BB962C8B-B14F-4D97-AF65-F5344CB8AC3E}">
        <p14:creationId xmlns:p14="http://schemas.microsoft.com/office/powerpoint/2010/main" val="7700177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82900" y="510373"/>
            <a:ext cx="8610600" cy="937427"/>
          </a:xfrm>
        </p:spPr>
        <p:txBody>
          <a:bodyPr/>
          <a:lstStyle/>
          <a:p>
            <a:r>
              <a:rPr lang="en-US" dirty="0" smtClean="0"/>
              <a:t>Debt and advertising</a:t>
            </a:r>
            <a:endParaRPr lang="en-US" dirty="0"/>
          </a:p>
        </p:txBody>
      </p:sp>
      <p:sp>
        <p:nvSpPr>
          <p:cNvPr id="3" name="Content Placeholder 2"/>
          <p:cNvSpPr>
            <a:spLocks noGrp="1"/>
          </p:cNvSpPr>
          <p:nvPr>
            <p:ph idx="1"/>
          </p:nvPr>
        </p:nvSpPr>
        <p:spPr>
          <a:xfrm>
            <a:off x="266700" y="1447800"/>
            <a:ext cx="11760200" cy="4775200"/>
          </a:xfrm>
        </p:spPr>
        <p:txBody>
          <a:bodyPr>
            <a:normAutofit fontScale="92500" lnSpcReduction="20000"/>
          </a:bodyPr>
          <a:lstStyle/>
          <a:p>
            <a:r>
              <a:rPr lang="en-US" dirty="0" smtClean="0"/>
              <a:t>Although increased debt is often accompanied by increased aggression, this result may not apply where the aggression is to be achieved through advertising.  The main reason is that advertising assets are soft assets and cannot be financed cheaply through debt.  Another way of looking at this is that the benefits of advertising can mostly be obtained in the long-run; higher debt leads to a greater likelihood of bankruptcy and a greater likelihood that the benefits of advertising will not be obtained.</a:t>
            </a:r>
          </a:p>
          <a:p>
            <a:r>
              <a:rPr lang="en-US" dirty="0" err="1" smtClean="0"/>
              <a:t>Grullon</a:t>
            </a:r>
            <a:r>
              <a:rPr lang="en-US" dirty="0" smtClean="0"/>
              <a:t> et al. (2006) </a:t>
            </a:r>
            <a:r>
              <a:rPr lang="en-US" dirty="0"/>
              <a:t>find that firms that have </a:t>
            </a:r>
            <a:r>
              <a:rPr lang="en-US" dirty="0" smtClean="0"/>
              <a:t>raised </a:t>
            </a:r>
            <a:r>
              <a:rPr lang="en-US" dirty="0"/>
              <a:t>significant amounts of capital do, in fact, step up the intensity of their advertising competition against industry rivals. </a:t>
            </a:r>
            <a:endParaRPr lang="en-US" dirty="0" smtClean="0"/>
          </a:p>
          <a:p>
            <a:r>
              <a:rPr lang="en-US" dirty="0" smtClean="0"/>
              <a:t>However</a:t>
            </a:r>
            <a:r>
              <a:rPr lang="en-US" dirty="0"/>
              <a:t>, the sub-sample of firms whose financial leverage has </a:t>
            </a:r>
            <a:r>
              <a:rPr lang="en-US" i="1" dirty="0"/>
              <a:t>decreased</a:t>
            </a:r>
            <a:r>
              <a:rPr lang="en-US" dirty="0"/>
              <a:t> as a result of the new funding competes _more_ vigorously than the sub-sample of firms whose leverage has increased. </a:t>
            </a:r>
            <a:endParaRPr lang="en-US" dirty="0" smtClean="0"/>
          </a:p>
          <a:p>
            <a:r>
              <a:rPr lang="en-US" dirty="0" smtClean="0"/>
              <a:t>Furthermore</a:t>
            </a:r>
            <a:r>
              <a:rPr lang="en-US" dirty="0"/>
              <a:t>, other firms respond to the greater advertising competition of the capital-raising firms in their industries by increasing their own advertising more aggressively than their </a:t>
            </a:r>
            <a:r>
              <a:rPr lang="en-US" dirty="0" smtClean="0"/>
              <a:t>industry </a:t>
            </a:r>
            <a:r>
              <a:rPr lang="en-US" dirty="0"/>
              <a:t>peers if their own capital structure is relatively less levered than that of their industry peers. </a:t>
            </a:r>
            <a:endParaRPr lang="en-US" dirty="0" smtClean="0"/>
          </a:p>
          <a:p>
            <a:r>
              <a:rPr lang="en-US" dirty="0" smtClean="0"/>
              <a:t>Thus</a:t>
            </a:r>
            <a:r>
              <a:rPr lang="en-US" dirty="0"/>
              <a:t>, both in the initial effect of firms with lower leverage and in the resulting effect of competitors in that industry, it seems that lower leverage is more conducive to greater aggressiveness in advertising competition.</a:t>
            </a:r>
          </a:p>
        </p:txBody>
      </p:sp>
      <p:sp>
        <p:nvSpPr>
          <p:cNvPr id="4" name="TextBox 3"/>
          <p:cNvSpPr txBox="1"/>
          <p:nvPr/>
        </p:nvSpPr>
        <p:spPr>
          <a:xfrm>
            <a:off x="596900" y="6223000"/>
            <a:ext cx="11023600" cy="646331"/>
          </a:xfrm>
          <a:prstGeom prst="rect">
            <a:avLst/>
          </a:prstGeom>
          <a:noFill/>
        </p:spPr>
        <p:txBody>
          <a:bodyPr wrap="square" rtlCol="0">
            <a:spAutoFit/>
          </a:bodyPr>
          <a:lstStyle/>
          <a:p>
            <a:pPr algn="ctr"/>
            <a:r>
              <a:rPr lang="en-US" dirty="0" err="1"/>
              <a:t>Grullon</a:t>
            </a:r>
            <a:r>
              <a:rPr lang="en-US" dirty="0"/>
              <a:t>, </a:t>
            </a:r>
            <a:r>
              <a:rPr lang="en-US" dirty="0" err="1"/>
              <a:t>Kanatas</a:t>
            </a:r>
            <a:r>
              <a:rPr lang="en-US" dirty="0"/>
              <a:t> and Kumar (2006) "The Impact of Capital Structure on Advertising Competition," Working Paper, Rice University.</a:t>
            </a:r>
          </a:p>
        </p:txBody>
      </p:sp>
    </p:spTree>
    <p:extLst>
      <p:ext uri="{BB962C8B-B14F-4D97-AF65-F5344CB8AC3E}">
        <p14:creationId xmlns:p14="http://schemas.microsoft.com/office/powerpoint/2010/main" val="28262870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02000" y="64110"/>
            <a:ext cx="8610600" cy="1293028"/>
          </a:xfrm>
        </p:spPr>
        <p:txBody>
          <a:bodyPr/>
          <a:lstStyle/>
          <a:p>
            <a:r>
              <a:rPr lang="en-US" dirty="0" smtClean="0"/>
              <a:t>Cash and Aggression</a:t>
            </a:r>
            <a:endParaRPr lang="en-US" dirty="0"/>
          </a:p>
        </p:txBody>
      </p:sp>
      <p:sp>
        <p:nvSpPr>
          <p:cNvPr id="3" name="Content Placeholder 2"/>
          <p:cNvSpPr>
            <a:spLocks noGrp="1"/>
          </p:cNvSpPr>
          <p:nvPr>
            <p:ph idx="1"/>
          </p:nvPr>
        </p:nvSpPr>
        <p:spPr>
          <a:xfrm>
            <a:off x="1143000" y="1357138"/>
            <a:ext cx="10083800" cy="5041613"/>
          </a:xfrm>
        </p:spPr>
        <p:txBody>
          <a:bodyPr>
            <a:normAutofit fontScale="92500" lnSpcReduction="20000"/>
          </a:bodyPr>
          <a:lstStyle/>
          <a:p>
            <a:r>
              <a:rPr lang="en-US" dirty="0" smtClean="0"/>
              <a:t>We have seen that debt could be used by a firm to be aggressive vis-à-vis its competitors, but it could also be weakening.</a:t>
            </a:r>
          </a:p>
          <a:p>
            <a:r>
              <a:rPr lang="en-US" dirty="0" smtClean="0"/>
              <a:t>To the extent that debt represents access to resources, cash could be thought of as a substitute, although debt has certainly commitment characteristics which cannot be replicated by cash.</a:t>
            </a:r>
          </a:p>
          <a:p>
            <a:r>
              <a:rPr lang="en-US" dirty="0" smtClean="0"/>
              <a:t>Cash could, thus, help support aggressive behavior against competitors, while avoiding the potentially debilitating features of debt.  </a:t>
            </a:r>
            <a:endParaRPr lang="en-US" dirty="0" smtClean="0"/>
          </a:p>
          <a:p>
            <a:r>
              <a:rPr lang="en-US" dirty="0" smtClean="0"/>
              <a:t>That is, the threat of using excess cash in an aggressive fashion could induce competitors to back off.</a:t>
            </a:r>
          </a:p>
          <a:p>
            <a:r>
              <a:rPr lang="en-US" dirty="0" smtClean="0"/>
              <a:t>Of </a:t>
            </a:r>
            <a:r>
              <a:rPr lang="en-US" dirty="0" smtClean="0"/>
              <a:t>course, excess cash could expose the firm to opportunistic suboptimal managerial behavior.</a:t>
            </a:r>
          </a:p>
          <a:p>
            <a:r>
              <a:rPr lang="en-US" dirty="0" smtClean="0"/>
              <a:t>It must be pointed out that predatory pricing is not the only way in which access to financing in the form of cash/debt could help a firm compete.</a:t>
            </a:r>
          </a:p>
          <a:p>
            <a:r>
              <a:rPr lang="en-US" dirty="0" smtClean="0"/>
              <a:t>Examples </a:t>
            </a:r>
            <a:r>
              <a:rPr lang="en-US" dirty="0"/>
              <a:t>of such policies include decisions about </a:t>
            </a:r>
            <a:r>
              <a:rPr lang="en-US" dirty="0" smtClean="0"/>
              <a:t>capital outlays</a:t>
            </a:r>
            <a:r>
              <a:rPr lang="en-US" dirty="0"/>
              <a:t>, research and development expenses, the location of stores or plants</a:t>
            </a:r>
            <a:r>
              <a:rPr lang="en-US" dirty="0" smtClean="0"/>
              <a:t>, distribution </a:t>
            </a:r>
            <a:r>
              <a:rPr lang="en-US" dirty="0"/>
              <a:t>networks, the use of advertising targeted against rivals, the </a:t>
            </a:r>
            <a:r>
              <a:rPr lang="en-US" dirty="0" smtClean="0"/>
              <a:t>recruitment of </a:t>
            </a:r>
            <a:r>
              <a:rPr lang="en-US" dirty="0"/>
              <a:t>more productive workers, or the acquisition of key suppliers </a:t>
            </a:r>
            <a:r>
              <a:rPr lang="en-US" dirty="0" smtClean="0"/>
              <a:t>or business partners.</a:t>
            </a:r>
            <a:endParaRPr lang="en-US" dirty="0"/>
          </a:p>
        </p:txBody>
      </p:sp>
      <p:sp>
        <p:nvSpPr>
          <p:cNvPr id="4" name="Rectangle 3"/>
          <p:cNvSpPr/>
          <p:nvPr/>
        </p:nvSpPr>
        <p:spPr>
          <a:xfrm>
            <a:off x="1740310" y="6172201"/>
            <a:ext cx="8686800" cy="584775"/>
          </a:xfrm>
          <a:prstGeom prst="rect">
            <a:avLst/>
          </a:prstGeom>
        </p:spPr>
        <p:txBody>
          <a:bodyPr wrap="square">
            <a:spAutoFit/>
          </a:bodyPr>
          <a:lstStyle/>
          <a:p>
            <a:r>
              <a:rPr lang="en-US" sz="1600" dirty="0"/>
              <a:t>“Financial Strength and Product Market Behavior: The Real Effects of Corporate Cash Holdings,” Laurent </a:t>
            </a:r>
            <a:r>
              <a:rPr lang="en-US" sz="1600" dirty="0" err="1"/>
              <a:t>Fresard</a:t>
            </a:r>
            <a:r>
              <a:rPr lang="en-US" sz="1600" dirty="0"/>
              <a:t>, J of Finance, 2010</a:t>
            </a:r>
          </a:p>
        </p:txBody>
      </p:sp>
    </p:spTree>
    <p:extLst>
      <p:ext uri="{BB962C8B-B14F-4D97-AF65-F5344CB8AC3E}">
        <p14:creationId xmlns:p14="http://schemas.microsoft.com/office/powerpoint/2010/main" val="23769230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152400"/>
            <a:ext cx="7772400" cy="533400"/>
          </a:xfrm>
        </p:spPr>
        <p:txBody>
          <a:bodyPr>
            <a:normAutofit fontScale="90000"/>
          </a:bodyPr>
          <a:lstStyle/>
          <a:p>
            <a:r>
              <a:rPr lang="en-US" dirty="0" smtClean="0"/>
              <a:t>Commitment and Strategy</a:t>
            </a:r>
            <a:endParaRPr lang="en-US" dirty="0"/>
          </a:p>
        </p:txBody>
      </p:sp>
      <p:sp>
        <p:nvSpPr>
          <p:cNvPr id="3" name="Content Placeholder 2"/>
          <p:cNvSpPr>
            <a:spLocks noGrp="1"/>
          </p:cNvSpPr>
          <p:nvPr>
            <p:ph idx="1"/>
          </p:nvPr>
        </p:nvSpPr>
        <p:spPr>
          <a:xfrm>
            <a:off x="2209800" y="838200"/>
            <a:ext cx="7772400" cy="533400"/>
          </a:xfrm>
        </p:spPr>
        <p:txBody>
          <a:bodyPr/>
          <a:lstStyle/>
          <a:p>
            <a:r>
              <a:rPr lang="en-US" dirty="0" smtClean="0"/>
              <a:t>Consider the following chicken game:</a:t>
            </a:r>
            <a:endParaRPr lang="en-US" dirty="0"/>
          </a:p>
        </p:txBody>
      </p:sp>
      <p:graphicFrame>
        <p:nvGraphicFramePr>
          <p:cNvPr id="4" name="Table 3"/>
          <p:cNvGraphicFramePr>
            <a:graphicFrameLocks noGrp="1"/>
          </p:cNvGraphicFramePr>
          <p:nvPr>
            <p:extLst/>
          </p:nvPr>
        </p:nvGraphicFramePr>
        <p:xfrm>
          <a:off x="3352800" y="1447800"/>
          <a:ext cx="5372100" cy="1483360"/>
        </p:xfrm>
        <a:graphic>
          <a:graphicData uri="http://schemas.openxmlformats.org/drawingml/2006/table">
            <a:tbl>
              <a:tblPr firstRow="1" bandRow="1">
                <a:tableStyleId>{5C22544A-7EE6-4342-B048-85BDC9FD1C3A}</a:tableStyleId>
              </a:tblPr>
              <a:tblGrid>
                <a:gridCol w="990600"/>
                <a:gridCol w="1189383"/>
                <a:gridCol w="1479274"/>
                <a:gridCol w="1712843"/>
              </a:tblGrid>
              <a:tr h="370840">
                <a:tc>
                  <a:txBody>
                    <a:bodyPr/>
                    <a:lstStyle/>
                    <a:p>
                      <a:endParaRPr lang="en-US" dirty="0"/>
                    </a:p>
                  </a:txBody>
                  <a:tcPr/>
                </a:tc>
                <a:tc gridSpan="3">
                  <a:txBody>
                    <a:bodyPr/>
                    <a:lstStyle/>
                    <a:p>
                      <a:pPr algn="ctr"/>
                      <a:r>
                        <a:rPr lang="en-US" dirty="0" smtClean="0">
                          <a:solidFill>
                            <a:schemeClr val="accent4"/>
                          </a:solidFill>
                        </a:rPr>
                        <a:t>Manny</a:t>
                      </a:r>
                      <a:endParaRPr lang="en-US" dirty="0">
                        <a:solidFill>
                          <a:schemeClr val="accent4"/>
                        </a:solidFill>
                      </a:endParaRPr>
                    </a:p>
                  </a:txBody>
                  <a:tcPr/>
                </a:tc>
                <a:tc hMerge="1">
                  <a:txBody>
                    <a:bodyPr/>
                    <a:lstStyle/>
                    <a:p>
                      <a:endParaRPr lang="en-US" dirty="0"/>
                    </a:p>
                  </a:txBody>
                  <a:tcPr/>
                </a:tc>
                <a:tc hMerge="1">
                  <a:txBody>
                    <a:bodyPr/>
                    <a:lstStyle/>
                    <a:p>
                      <a:endParaRPr lang="en-US" dirty="0"/>
                    </a:p>
                  </a:txBody>
                  <a:tcPr/>
                </a:tc>
              </a:tr>
              <a:tr h="370840">
                <a:tc rowSpan="3">
                  <a:txBody>
                    <a:bodyPr/>
                    <a:lstStyle/>
                    <a:p>
                      <a:r>
                        <a:rPr lang="en-US" b="1" dirty="0" smtClean="0">
                          <a:solidFill>
                            <a:schemeClr val="accent4"/>
                          </a:solidFill>
                        </a:rPr>
                        <a:t>Danny</a:t>
                      </a:r>
                      <a:endParaRPr lang="en-US" b="1" dirty="0">
                        <a:solidFill>
                          <a:schemeClr val="accent4"/>
                        </a:solidFill>
                      </a:endParaRPr>
                    </a:p>
                  </a:txBody>
                  <a:tcPr anchor="ctr"/>
                </a:tc>
                <a:tc>
                  <a:txBody>
                    <a:bodyPr/>
                    <a:lstStyle/>
                    <a:p>
                      <a:endParaRPr lang="en-US" dirty="0"/>
                    </a:p>
                  </a:txBody>
                  <a:tcPr/>
                </a:tc>
                <a:tc>
                  <a:txBody>
                    <a:bodyPr/>
                    <a:lstStyle/>
                    <a:p>
                      <a:r>
                        <a:rPr lang="en-US" dirty="0" smtClean="0"/>
                        <a:t>Swerve</a:t>
                      </a:r>
                      <a:endParaRPr lang="en-US" dirty="0"/>
                    </a:p>
                  </a:txBody>
                  <a:tcPr/>
                </a:tc>
                <a:tc>
                  <a:txBody>
                    <a:bodyPr/>
                    <a:lstStyle/>
                    <a:p>
                      <a:r>
                        <a:rPr lang="en-US" dirty="0" smtClean="0"/>
                        <a:t>Straight</a:t>
                      </a:r>
                      <a:endParaRPr lang="en-US" dirty="0"/>
                    </a:p>
                  </a:txBody>
                  <a:tcPr/>
                </a:tc>
              </a:tr>
              <a:tr h="370840">
                <a:tc vMerge="1">
                  <a:txBody>
                    <a:bodyPr/>
                    <a:lstStyle/>
                    <a:p>
                      <a:endParaRPr lang="en-US" dirty="0"/>
                    </a:p>
                  </a:txBody>
                  <a:tcPr/>
                </a:tc>
                <a:tc>
                  <a:txBody>
                    <a:bodyPr/>
                    <a:lstStyle/>
                    <a:p>
                      <a:r>
                        <a:rPr lang="en-US" dirty="0" smtClean="0"/>
                        <a:t>Swerve</a:t>
                      </a:r>
                      <a:endParaRPr lang="en-US" dirty="0"/>
                    </a:p>
                  </a:txBody>
                  <a:tcPr/>
                </a:tc>
                <a:tc>
                  <a:txBody>
                    <a:bodyPr/>
                    <a:lstStyle/>
                    <a:p>
                      <a:r>
                        <a:rPr lang="en-US" dirty="0" smtClean="0"/>
                        <a:t>Tie, Tie</a:t>
                      </a:r>
                      <a:endParaRPr lang="en-US" dirty="0"/>
                    </a:p>
                  </a:txBody>
                  <a:tcPr/>
                </a:tc>
                <a:tc>
                  <a:txBody>
                    <a:bodyPr/>
                    <a:lstStyle/>
                    <a:p>
                      <a:r>
                        <a:rPr lang="en-US" dirty="0" smtClean="0"/>
                        <a:t>Lose, Win</a:t>
                      </a:r>
                      <a:endParaRPr lang="en-US" dirty="0"/>
                    </a:p>
                  </a:txBody>
                  <a:tcPr/>
                </a:tc>
              </a:tr>
              <a:tr h="370840">
                <a:tc vMerge="1">
                  <a:txBody>
                    <a:bodyPr/>
                    <a:lstStyle/>
                    <a:p>
                      <a:endParaRPr lang="en-US" dirty="0"/>
                    </a:p>
                  </a:txBody>
                  <a:tcPr/>
                </a:tc>
                <a:tc>
                  <a:txBody>
                    <a:bodyPr/>
                    <a:lstStyle/>
                    <a:p>
                      <a:r>
                        <a:rPr lang="en-US" dirty="0" smtClean="0"/>
                        <a:t>Straight</a:t>
                      </a:r>
                      <a:endParaRPr lang="en-US" dirty="0"/>
                    </a:p>
                  </a:txBody>
                  <a:tcPr/>
                </a:tc>
                <a:tc>
                  <a:txBody>
                    <a:bodyPr/>
                    <a:lstStyle/>
                    <a:p>
                      <a:r>
                        <a:rPr lang="en-US" dirty="0" smtClean="0"/>
                        <a:t>Win, Lose</a:t>
                      </a:r>
                      <a:endParaRPr lang="en-US" dirty="0"/>
                    </a:p>
                  </a:txBody>
                  <a:tcPr/>
                </a:tc>
                <a:tc>
                  <a:txBody>
                    <a:bodyPr/>
                    <a:lstStyle/>
                    <a:p>
                      <a:r>
                        <a:rPr lang="en-US" dirty="0" smtClean="0"/>
                        <a:t>Crash,</a:t>
                      </a:r>
                      <a:r>
                        <a:rPr lang="en-US" baseline="0" dirty="0" smtClean="0"/>
                        <a:t> Crash</a:t>
                      </a:r>
                      <a:endParaRPr lang="en-US" dirty="0"/>
                    </a:p>
                  </a:txBody>
                  <a:tcPr/>
                </a:tc>
              </a:tr>
            </a:tbl>
          </a:graphicData>
        </a:graphic>
      </p:graphicFrame>
      <p:sp>
        <p:nvSpPr>
          <p:cNvPr id="9" name="Content Placeholder 2"/>
          <p:cNvSpPr txBox="1">
            <a:spLocks/>
          </p:cNvSpPr>
          <p:nvPr/>
        </p:nvSpPr>
        <p:spPr bwMode="auto">
          <a:xfrm>
            <a:off x="1752600" y="3048000"/>
            <a:ext cx="87630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62500" lnSpcReduction="20000"/>
          </a:bodyPr>
          <a:lstStyle>
            <a:lvl1pPr marL="342900" indent="-342900" algn="l" rtl="0" eaLnBrk="0" fontAlgn="base" hangingPunct="0">
              <a:spcBef>
                <a:spcPct val="20000"/>
              </a:spcBef>
              <a:spcAft>
                <a:spcPct val="0"/>
              </a:spcAft>
              <a:buSzPct val="90000"/>
              <a:buBlip>
                <a:blip r:embed="rId3"/>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SzPct val="80000"/>
              <a:buBlip>
                <a:blip r:embed="rId4"/>
              </a:buBlip>
              <a:defRPr sz="2800">
                <a:solidFill>
                  <a:schemeClr val="tx1"/>
                </a:solidFill>
                <a:latin typeface="+mn-lt"/>
              </a:defRPr>
            </a:lvl2pPr>
            <a:lvl3pPr marL="1143000" indent="-228600" algn="l" rtl="0" eaLnBrk="0" fontAlgn="base" hangingPunct="0">
              <a:spcBef>
                <a:spcPct val="20000"/>
              </a:spcBef>
              <a:spcAft>
                <a:spcPct val="0"/>
              </a:spcAft>
              <a:buSzPct val="70000"/>
              <a:buBlip>
                <a:blip r:embed="rId5"/>
              </a:buBlip>
              <a:defRPr sz="2400">
                <a:solidFill>
                  <a:schemeClr val="tx1"/>
                </a:solidFill>
                <a:latin typeface="+mn-lt"/>
              </a:defRPr>
            </a:lvl3pPr>
            <a:lvl4pPr marL="1600200" indent="-228600" algn="l" rtl="0" eaLnBrk="0" fontAlgn="base" hangingPunct="0">
              <a:spcBef>
                <a:spcPct val="20000"/>
              </a:spcBef>
              <a:spcAft>
                <a:spcPct val="0"/>
              </a:spcAft>
              <a:buSzPct val="70000"/>
              <a:buBlip>
                <a:blip r:embed="rId6"/>
              </a:buBlip>
              <a:defRPr sz="2000">
                <a:solidFill>
                  <a:schemeClr val="tx1"/>
                </a:solidFill>
                <a:latin typeface="+mn-lt"/>
              </a:defRPr>
            </a:lvl4pPr>
            <a:lvl5pPr marL="2057400" indent="-228600" algn="l" rtl="0" eaLnBrk="0" fontAlgn="base" hangingPunct="0">
              <a:spcBef>
                <a:spcPct val="20000"/>
              </a:spcBef>
              <a:spcAft>
                <a:spcPct val="0"/>
              </a:spcAft>
              <a:buSzPct val="70000"/>
              <a:buBlip>
                <a:blip r:embed="rId7"/>
              </a:buBlip>
              <a:defRPr sz="2000">
                <a:solidFill>
                  <a:schemeClr val="tx1"/>
                </a:solidFill>
                <a:latin typeface="+mn-lt"/>
              </a:defRPr>
            </a:lvl5pPr>
            <a:lvl6pPr marL="2514600" indent="-228600" algn="l" rtl="0" fontAlgn="base">
              <a:spcBef>
                <a:spcPct val="20000"/>
              </a:spcBef>
              <a:spcAft>
                <a:spcPct val="0"/>
              </a:spcAft>
              <a:buSzPct val="70000"/>
              <a:buBlip>
                <a:blip r:embed="rId7"/>
              </a:buBlip>
              <a:defRPr sz="2000">
                <a:solidFill>
                  <a:schemeClr val="tx1"/>
                </a:solidFill>
                <a:latin typeface="+mn-lt"/>
              </a:defRPr>
            </a:lvl6pPr>
            <a:lvl7pPr marL="2971800" indent="-228600" algn="l" rtl="0" fontAlgn="base">
              <a:spcBef>
                <a:spcPct val="20000"/>
              </a:spcBef>
              <a:spcAft>
                <a:spcPct val="0"/>
              </a:spcAft>
              <a:buSzPct val="70000"/>
              <a:buBlip>
                <a:blip r:embed="rId7"/>
              </a:buBlip>
              <a:defRPr sz="2000">
                <a:solidFill>
                  <a:schemeClr val="tx1"/>
                </a:solidFill>
                <a:latin typeface="+mn-lt"/>
              </a:defRPr>
            </a:lvl7pPr>
            <a:lvl8pPr marL="3429000" indent="-228600" algn="l" rtl="0" fontAlgn="base">
              <a:spcBef>
                <a:spcPct val="20000"/>
              </a:spcBef>
              <a:spcAft>
                <a:spcPct val="0"/>
              </a:spcAft>
              <a:buSzPct val="70000"/>
              <a:buBlip>
                <a:blip r:embed="rId7"/>
              </a:buBlip>
              <a:defRPr sz="2000">
                <a:solidFill>
                  <a:schemeClr val="tx1"/>
                </a:solidFill>
                <a:latin typeface="+mn-lt"/>
              </a:defRPr>
            </a:lvl8pPr>
            <a:lvl9pPr marL="3886200" indent="-228600" algn="l" rtl="0" fontAlgn="base">
              <a:spcBef>
                <a:spcPct val="20000"/>
              </a:spcBef>
              <a:spcAft>
                <a:spcPct val="0"/>
              </a:spcAft>
              <a:buSzPct val="70000"/>
              <a:buBlip>
                <a:blip r:embed="rId7"/>
              </a:buBlip>
              <a:defRPr sz="2000">
                <a:solidFill>
                  <a:schemeClr val="tx1"/>
                </a:solidFill>
                <a:latin typeface="+mn-lt"/>
              </a:defRPr>
            </a:lvl9pPr>
          </a:lstStyle>
          <a:p>
            <a:r>
              <a:rPr lang="en-US" dirty="0"/>
              <a:t>Because the loss of swerving is so trivial compared to the crash that occurs if nobody swerves, the reasonable strategy would seem to be to swerve before a crash is likely. Yet, knowing this, if one believes one's opponent to be reasonable, one may well decide not to swerve at all, in the belief that he will be reasonable and decide to swerve, leaving the other player the winner. </a:t>
            </a:r>
          </a:p>
          <a:p>
            <a:r>
              <a:rPr lang="en-US" dirty="0"/>
              <a:t>This game has no symmetric Nash equilibrium in pure strategies.  If Manny is going to swerve, then Danny should go straight.  If Manny is going to go straight, then Danny should swerve (assuming losing is better than crashing).</a:t>
            </a:r>
          </a:p>
          <a:p>
            <a:r>
              <a:rPr lang="en-US" dirty="0"/>
              <a:t>In other words, there is unresolvable uncertainty in this </a:t>
            </a:r>
            <a:r>
              <a:rPr lang="en-US" dirty="0" smtClean="0"/>
              <a:t>game, as currently stated.</a:t>
            </a:r>
          </a:p>
          <a:p>
            <a:r>
              <a:rPr lang="en-US" dirty="0" smtClean="0"/>
              <a:t>How can the uncertainty be resolved?</a:t>
            </a:r>
            <a:endParaRPr lang="en-US" dirty="0"/>
          </a:p>
          <a:p>
            <a:endParaRPr lang="en-US" dirty="0"/>
          </a:p>
        </p:txBody>
      </p:sp>
    </p:spTree>
    <p:extLst>
      <p:ext uri="{BB962C8B-B14F-4D97-AF65-F5344CB8AC3E}">
        <p14:creationId xmlns:p14="http://schemas.microsoft.com/office/powerpoint/2010/main" val="20078432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152400"/>
            <a:ext cx="7772400" cy="533400"/>
          </a:xfrm>
        </p:spPr>
        <p:txBody>
          <a:bodyPr>
            <a:normAutofit fontScale="90000"/>
          </a:bodyPr>
          <a:lstStyle/>
          <a:p>
            <a:r>
              <a:rPr lang="en-US" dirty="0" smtClean="0"/>
              <a:t>Commitment and Strategy</a:t>
            </a:r>
            <a:endParaRPr lang="en-US" dirty="0"/>
          </a:p>
        </p:txBody>
      </p:sp>
      <p:sp>
        <p:nvSpPr>
          <p:cNvPr id="3" name="Content Placeholder 2"/>
          <p:cNvSpPr>
            <a:spLocks noGrp="1"/>
          </p:cNvSpPr>
          <p:nvPr>
            <p:ph idx="1"/>
          </p:nvPr>
        </p:nvSpPr>
        <p:spPr>
          <a:xfrm>
            <a:off x="1752600" y="838200"/>
            <a:ext cx="8839200" cy="5638800"/>
          </a:xfrm>
        </p:spPr>
        <p:txBody>
          <a:bodyPr>
            <a:normAutofit fontScale="92500"/>
          </a:bodyPr>
          <a:lstStyle/>
          <a:p>
            <a:r>
              <a:rPr lang="en-US" dirty="0"/>
              <a:t>One tactic in the game is for one party to signal their intentions convincingly before the game begins. For example, if one party were to ostensibly disable their steering wheel just before the match, the other party would be compelled to swerve</a:t>
            </a:r>
            <a:r>
              <a:rPr lang="en-US" dirty="0" smtClean="0"/>
              <a:t>. </a:t>
            </a:r>
          </a:p>
          <a:p>
            <a:r>
              <a:rPr lang="en-US" dirty="0" smtClean="0"/>
              <a:t>This </a:t>
            </a:r>
            <a:r>
              <a:rPr lang="en-US" dirty="0"/>
              <a:t>shows that, in some circumstances, reducing one's own options can be a good strategy. </a:t>
            </a:r>
            <a:endParaRPr lang="en-US" dirty="0" smtClean="0"/>
          </a:p>
          <a:p>
            <a:r>
              <a:rPr lang="en-US" dirty="0" smtClean="0"/>
              <a:t>One </a:t>
            </a:r>
            <a:r>
              <a:rPr lang="en-US" dirty="0"/>
              <a:t>real-world example is a protester who handcuffs himself to an object, so that no threat can be made which would compel him to move (since he cannot move). </a:t>
            </a:r>
            <a:endParaRPr lang="en-US" dirty="0" smtClean="0"/>
          </a:p>
          <a:p>
            <a:r>
              <a:rPr lang="en-US" dirty="0" smtClean="0"/>
              <a:t>Another </a:t>
            </a:r>
            <a:r>
              <a:rPr lang="en-US" dirty="0"/>
              <a:t>example, taken from fiction, is found in </a:t>
            </a:r>
            <a:r>
              <a:rPr lang="en-US" dirty="0">
                <a:hlinkClick r:id="rId3" tooltip="Stanley Kubrick"/>
              </a:rPr>
              <a:t>Stanley Kubrick</a:t>
            </a:r>
            <a:r>
              <a:rPr lang="en-US" dirty="0"/>
              <a:t>'s </a:t>
            </a:r>
            <a:r>
              <a:rPr lang="en-US" i="1" dirty="0">
                <a:hlinkClick r:id="rId4" tooltip="Dr. Strangelove"/>
              </a:rPr>
              <a:t>Dr. Strangelove</a:t>
            </a:r>
            <a:r>
              <a:rPr lang="en-US" dirty="0"/>
              <a:t>. In that film, the Russians sought to deter American attack by building a "doomsday machine," a device that would trigger world annihilation if Russia was hit by nuclear weapons or if any attempt were made to disarm it. However, the Russians failed to signal—they deployed their doomsday machine covertly</a:t>
            </a:r>
            <a:r>
              <a:rPr lang="en-US" dirty="0" smtClean="0"/>
              <a:t>.</a:t>
            </a:r>
          </a:p>
          <a:p>
            <a:r>
              <a:rPr lang="en-US" dirty="0" smtClean="0"/>
              <a:t>Obviously, this will not elicit the desired response from the opponent, i.e. backing down.  Revelation of the signal is key.</a:t>
            </a:r>
            <a:endParaRPr lang="en-US" dirty="0"/>
          </a:p>
        </p:txBody>
      </p:sp>
      <p:sp>
        <p:nvSpPr>
          <p:cNvPr id="4" name="TextBox 3"/>
          <p:cNvSpPr txBox="1"/>
          <p:nvPr/>
        </p:nvSpPr>
        <p:spPr>
          <a:xfrm>
            <a:off x="2362200" y="6348158"/>
            <a:ext cx="3429000" cy="369332"/>
          </a:xfrm>
          <a:prstGeom prst="rect">
            <a:avLst/>
          </a:prstGeom>
          <a:noFill/>
        </p:spPr>
        <p:txBody>
          <a:bodyPr wrap="square" rtlCol="0">
            <a:spAutoFit/>
          </a:bodyPr>
          <a:lstStyle/>
          <a:p>
            <a:r>
              <a:rPr lang="en-US" dirty="0"/>
              <a:t>Source: Wikipedia</a:t>
            </a:r>
          </a:p>
        </p:txBody>
      </p:sp>
    </p:spTree>
    <p:extLst>
      <p:ext uri="{BB962C8B-B14F-4D97-AF65-F5344CB8AC3E}">
        <p14:creationId xmlns:p14="http://schemas.microsoft.com/office/powerpoint/2010/main" val="24183919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2"/>
          <p:cNvSpPr>
            <a:spLocks noGrp="1" noChangeArrowheads="1"/>
          </p:cNvSpPr>
          <p:nvPr>
            <p:ph type="title"/>
          </p:nvPr>
        </p:nvSpPr>
        <p:spPr>
          <a:xfrm>
            <a:off x="2209800" y="152400"/>
            <a:ext cx="7772400" cy="762000"/>
          </a:xfrm>
        </p:spPr>
        <p:txBody>
          <a:bodyPr>
            <a:normAutofit fontScale="90000"/>
          </a:bodyPr>
          <a:lstStyle/>
          <a:p>
            <a:pPr eaLnBrk="1" hangingPunct="1"/>
            <a:r>
              <a:rPr lang="en-US" dirty="0" smtClean="0"/>
              <a:t>Commitment vs. Involvement</a:t>
            </a:r>
          </a:p>
        </p:txBody>
      </p:sp>
      <p:sp>
        <p:nvSpPr>
          <p:cNvPr id="10245" name="Rectangle 3"/>
          <p:cNvSpPr>
            <a:spLocks noGrp="1" noChangeArrowheads="1"/>
          </p:cNvSpPr>
          <p:nvPr>
            <p:ph idx="1"/>
          </p:nvPr>
        </p:nvSpPr>
        <p:spPr>
          <a:xfrm>
            <a:off x="1828800" y="1295400"/>
            <a:ext cx="8686800" cy="4749800"/>
          </a:xfrm>
        </p:spPr>
        <p:txBody>
          <a:bodyPr>
            <a:normAutofit lnSpcReduction="10000"/>
          </a:bodyPr>
          <a:lstStyle/>
          <a:p>
            <a:pPr eaLnBrk="1" hangingPunct="1">
              <a:lnSpc>
                <a:spcPct val="90000"/>
              </a:lnSpc>
            </a:pPr>
            <a:r>
              <a:rPr lang="en-US" dirty="0" smtClean="0"/>
              <a:t>Two firms considering market entry:</a:t>
            </a:r>
          </a:p>
          <a:p>
            <a:pPr lvl="1" eaLnBrk="1" hangingPunct="1">
              <a:lnSpc>
                <a:spcPct val="90000"/>
              </a:lnSpc>
            </a:pPr>
            <a:r>
              <a:rPr lang="en-US" dirty="0" smtClean="0"/>
              <a:t>Market potential is $10 million NPV profits</a:t>
            </a:r>
          </a:p>
          <a:p>
            <a:pPr lvl="1" eaLnBrk="1" hangingPunct="1">
              <a:lnSpc>
                <a:spcPct val="90000"/>
              </a:lnSpc>
            </a:pPr>
            <a:r>
              <a:rPr lang="en-US" dirty="0" smtClean="0"/>
              <a:t>Entry costs $7 million; if both enter, both firms lose.</a:t>
            </a:r>
          </a:p>
          <a:p>
            <a:pPr lvl="1" eaLnBrk="1" hangingPunct="1">
              <a:lnSpc>
                <a:spcPct val="90000"/>
              </a:lnSpc>
            </a:pPr>
            <a:endParaRPr lang="en-US" sz="4400" dirty="0"/>
          </a:p>
          <a:p>
            <a:pPr lvl="1" eaLnBrk="1" hangingPunct="1">
              <a:lnSpc>
                <a:spcPct val="90000"/>
              </a:lnSpc>
            </a:pPr>
            <a:endParaRPr lang="en-US" sz="4000" dirty="0"/>
          </a:p>
          <a:p>
            <a:pPr lvl="1" eaLnBrk="1" hangingPunct="1">
              <a:lnSpc>
                <a:spcPct val="90000"/>
              </a:lnSpc>
            </a:pPr>
            <a:endParaRPr lang="en-US" sz="2400" dirty="0"/>
          </a:p>
          <a:p>
            <a:pPr lvl="1" eaLnBrk="1" hangingPunct="1">
              <a:lnSpc>
                <a:spcPct val="90000"/>
              </a:lnSpc>
            </a:pPr>
            <a:endParaRPr lang="en-US" sz="2400" dirty="0"/>
          </a:p>
          <a:p>
            <a:pPr lvl="1" eaLnBrk="1" hangingPunct="1">
              <a:lnSpc>
                <a:spcPct val="90000"/>
              </a:lnSpc>
            </a:pPr>
            <a:endParaRPr lang="en-US" dirty="0" smtClean="0"/>
          </a:p>
          <a:p>
            <a:pPr lvl="1" eaLnBrk="1" hangingPunct="1">
              <a:lnSpc>
                <a:spcPct val="90000"/>
              </a:lnSpc>
            </a:pPr>
            <a:endParaRPr lang="en-US" dirty="0"/>
          </a:p>
          <a:p>
            <a:pPr lvl="1" eaLnBrk="1" hangingPunct="1">
              <a:lnSpc>
                <a:spcPct val="90000"/>
              </a:lnSpc>
            </a:pPr>
            <a:r>
              <a:rPr lang="en-US" dirty="0" smtClean="0"/>
              <a:t>It is in our best interest to stay out if we think that the other firm will </a:t>
            </a:r>
            <a:r>
              <a:rPr lang="en-US" dirty="0" smtClean="0"/>
              <a:t>enter.</a:t>
            </a:r>
          </a:p>
          <a:p>
            <a:pPr lvl="1" eaLnBrk="1" hangingPunct="1">
              <a:lnSpc>
                <a:spcPct val="90000"/>
              </a:lnSpc>
            </a:pPr>
            <a:r>
              <a:rPr lang="en-US" dirty="0" smtClean="0"/>
              <a:t>So this is like the chicken game.</a:t>
            </a:r>
            <a:endParaRPr lang="en-US" dirty="0" smtClean="0"/>
          </a:p>
        </p:txBody>
      </p:sp>
      <p:sp>
        <p:nvSpPr>
          <p:cNvPr id="10242" name="Date Placeholder 3"/>
          <p:cNvSpPr>
            <a:spLocks noGrp="1"/>
          </p:cNvSpPr>
          <p:nvPr>
            <p:ph type="dt" sz="half" idx="10"/>
          </p:nvPr>
        </p:nvSpPr>
        <p:spPr>
          <a:noFill/>
        </p:spPr>
        <p:txBody>
          <a:bodyPr/>
          <a:lstStyle>
            <a:lvl1pPr eaLnBrk="0" hangingPunct="0">
              <a:defRPr sz="1400">
                <a:solidFill>
                  <a:schemeClr val="tx1"/>
                </a:solidFill>
                <a:latin typeface="Arial" charset="0"/>
                <a:cs typeface="Arial" charset="0"/>
              </a:defRPr>
            </a:lvl1pPr>
            <a:lvl2pPr marL="742950" indent="-285750" eaLnBrk="0" hangingPunct="0">
              <a:defRPr sz="1400">
                <a:solidFill>
                  <a:schemeClr val="tx1"/>
                </a:solidFill>
                <a:latin typeface="Arial" charset="0"/>
                <a:cs typeface="Arial" charset="0"/>
              </a:defRPr>
            </a:lvl2pPr>
            <a:lvl3pPr marL="1143000" indent="-228600" eaLnBrk="0" hangingPunct="0">
              <a:defRPr sz="1400">
                <a:solidFill>
                  <a:schemeClr val="tx1"/>
                </a:solidFill>
                <a:latin typeface="Arial" charset="0"/>
                <a:cs typeface="Arial" charset="0"/>
              </a:defRPr>
            </a:lvl3pPr>
            <a:lvl4pPr marL="1600200" indent="-228600" eaLnBrk="0" hangingPunct="0">
              <a:defRPr sz="1400">
                <a:solidFill>
                  <a:schemeClr val="tx1"/>
                </a:solidFill>
                <a:latin typeface="Arial" charset="0"/>
                <a:cs typeface="Arial" charset="0"/>
              </a:defRPr>
            </a:lvl4pPr>
            <a:lvl5pPr marL="2057400" indent="-228600" eaLnBrk="0" hangingPunct="0">
              <a:defRPr sz="1400">
                <a:solidFill>
                  <a:schemeClr val="tx1"/>
                </a:solidFill>
                <a:latin typeface="Arial" charset="0"/>
                <a:cs typeface="Arial" charset="0"/>
              </a:defRPr>
            </a:lvl5pPr>
            <a:lvl6pPr marL="2514600" indent="-228600" algn="ctr"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6pPr>
            <a:lvl7pPr marL="2971800" indent="-228600" algn="ctr"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7pPr>
            <a:lvl8pPr marL="3429000" indent="-228600" algn="ctr"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8pPr>
            <a:lvl9pPr marL="3886200" indent="-228600" algn="ctr"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9pPr>
          </a:lstStyle>
          <a:p>
            <a:pPr eaLnBrk="1" hangingPunct="1"/>
            <a:r>
              <a:rPr lang="en-US" sz="1000"/>
              <a:t>Mike Shor</a:t>
            </a:r>
          </a:p>
          <a:p>
            <a:pPr eaLnBrk="1" hangingPunct="1"/>
            <a:r>
              <a:rPr lang="en-US" sz="1000"/>
              <a:t>Game Theory &amp; Business Strategy</a:t>
            </a:r>
          </a:p>
        </p:txBody>
      </p:sp>
      <p:sp>
        <p:nvSpPr>
          <p:cNvPr id="10243" name="Slide Number Placeholder 4"/>
          <p:cNvSpPr>
            <a:spLocks noGrp="1"/>
          </p:cNvSpPr>
          <p:nvPr>
            <p:ph type="sldNum" sz="quarter" idx="12"/>
          </p:nvPr>
        </p:nvSpPr>
        <p:spPr>
          <a:noFill/>
        </p:spPr>
        <p:txBody>
          <a:bodyPr/>
          <a:lstStyle>
            <a:lvl1pPr eaLnBrk="0" hangingPunct="0">
              <a:defRPr sz="1400">
                <a:solidFill>
                  <a:schemeClr val="tx1"/>
                </a:solidFill>
                <a:latin typeface="Arial" charset="0"/>
                <a:cs typeface="Arial" charset="0"/>
              </a:defRPr>
            </a:lvl1pPr>
            <a:lvl2pPr marL="742950" indent="-285750" eaLnBrk="0" hangingPunct="0">
              <a:defRPr sz="1400">
                <a:solidFill>
                  <a:schemeClr val="tx1"/>
                </a:solidFill>
                <a:latin typeface="Arial" charset="0"/>
                <a:cs typeface="Arial" charset="0"/>
              </a:defRPr>
            </a:lvl2pPr>
            <a:lvl3pPr marL="1143000" indent="-228600" eaLnBrk="0" hangingPunct="0">
              <a:defRPr sz="1400">
                <a:solidFill>
                  <a:schemeClr val="tx1"/>
                </a:solidFill>
                <a:latin typeface="Arial" charset="0"/>
                <a:cs typeface="Arial" charset="0"/>
              </a:defRPr>
            </a:lvl3pPr>
            <a:lvl4pPr marL="1600200" indent="-228600" eaLnBrk="0" hangingPunct="0">
              <a:defRPr sz="1400">
                <a:solidFill>
                  <a:schemeClr val="tx1"/>
                </a:solidFill>
                <a:latin typeface="Arial" charset="0"/>
                <a:cs typeface="Arial" charset="0"/>
              </a:defRPr>
            </a:lvl4pPr>
            <a:lvl5pPr marL="2057400" indent="-228600" eaLnBrk="0" hangingPunct="0">
              <a:defRPr sz="1400">
                <a:solidFill>
                  <a:schemeClr val="tx1"/>
                </a:solidFill>
                <a:latin typeface="Arial" charset="0"/>
                <a:cs typeface="Arial" charset="0"/>
              </a:defRPr>
            </a:lvl5pPr>
            <a:lvl6pPr marL="2514600" indent="-228600" algn="ctr"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6pPr>
            <a:lvl7pPr marL="2971800" indent="-228600" algn="ctr"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7pPr>
            <a:lvl8pPr marL="3429000" indent="-228600" algn="ctr"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8pPr>
            <a:lvl9pPr marL="3886200" indent="-228600" algn="ctr"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9pPr>
          </a:lstStyle>
          <a:p>
            <a:pPr eaLnBrk="1" hangingPunct="1"/>
            <a:endParaRPr lang="en-US" sz="1000"/>
          </a:p>
          <a:p>
            <a:pPr eaLnBrk="1" hangingPunct="1"/>
            <a:fld id="{9B1C8FDC-0981-4AF1-9CF9-8C1E0B0C3BD6}" type="slidenum">
              <a:rPr lang="en-US" sz="1000"/>
              <a:pPr eaLnBrk="1" hangingPunct="1"/>
              <a:t>4</a:t>
            </a:fld>
            <a:endParaRPr lang="en-US" sz="1000"/>
          </a:p>
        </p:txBody>
      </p:sp>
      <p:graphicFrame>
        <p:nvGraphicFramePr>
          <p:cNvPr id="974852" name="Group 4"/>
          <p:cNvGraphicFramePr>
            <a:graphicFrameLocks noGrp="1"/>
          </p:cNvGraphicFramePr>
          <p:nvPr>
            <p:extLst>
              <p:ext uri="{D42A27DB-BD31-4B8C-83A1-F6EECF244321}">
                <p14:modId xmlns:p14="http://schemas.microsoft.com/office/powerpoint/2010/main" val="603471300"/>
              </p:ext>
            </p:extLst>
          </p:nvPr>
        </p:nvGraphicFramePr>
        <p:xfrm>
          <a:off x="3413126" y="2790825"/>
          <a:ext cx="6054727" cy="1554426"/>
        </p:xfrm>
        <a:graphic>
          <a:graphicData uri="http://schemas.openxmlformats.org/drawingml/2006/table">
            <a:tbl>
              <a:tblPr/>
              <a:tblGrid>
                <a:gridCol w="208270"/>
                <a:gridCol w="1031821"/>
                <a:gridCol w="944513"/>
                <a:gridCol w="1935062"/>
                <a:gridCol w="1935061"/>
              </a:tblGrid>
              <a:tr h="518054">
                <a:tc>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endParaRPr kumimoji="0" lang="en-US" sz="2800" b="0" i="0" u="none" strike="noStrike" cap="none" normalizeH="0" baseline="0" dirty="0" smtClean="0">
                        <a:ln>
                          <a:noFill/>
                        </a:ln>
                        <a:solidFill>
                          <a:schemeClr val="tx1"/>
                        </a:solidFill>
                        <a:effectLst/>
                        <a:latin typeface="Arial" charset="0"/>
                        <a:cs typeface="Arial" charset="0"/>
                      </a:endParaRPr>
                    </a:p>
                  </a:txBody>
                  <a:tcPr marL="91435" marR="91435" marT="45711" marB="45711" horzOverflow="overflow">
                    <a:lnL cap="flat">
                      <a:noFill/>
                    </a:lnL>
                    <a:lnR>
                      <a:noFill/>
                    </a:lnR>
                    <a:lnT cap="flat">
                      <a:noFill/>
                    </a:lnT>
                    <a:lnB>
                      <a:noFill/>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endParaRPr kumimoji="0" lang="en-US" sz="2800" b="0" i="0" u="none" strike="noStrike" cap="none" normalizeH="0" baseline="0" smtClean="0">
                        <a:ln>
                          <a:noFill/>
                        </a:ln>
                        <a:solidFill>
                          <a:schemeClr val="tx1"/>
                        </a:solidFill>
                        <a:effectLst/>
                        <a:latin typeface="Arial" charset="0"/>
                        <a:cs typeface="Arial" charset="0"/>
                      </a:endParaRPr>
                    </a:p>
                  </a:txBody>
                  <a:tcPr marL="91435" marR="91435" marT="45711" marB="45711" horzOverflow="overflow">
                    <a:lnL>
                      <a:noFill/>
                    </a:lnL>
                    <a:lnR>
                      <a:noFill/>
                    </a:lnR>
                    <a:lnT cap="flat">
                      <a:noFill/>
                    </a:lnT>
                    <a:lnB>
                      <a:noFill/>
                    </a:lnB>
                    <a:lnTlToBr>
                      <a:noFill/>
                    </a:lnTlToBr>
                    <a:lnBlToTr>
                      <a:noFill/>
                    </a:lnBlToTr>
                    <a:no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800" b="0" i="0" u="none" strike="noStrike" cap="none" normalizeH="0" baseline="0" dirty="0" smtClean="0">
                          <a:ln>
                            <a:noFill/>
                          </a:ln>
                          <a:solidFill>
                            <a:schemeClr val="folHlink"/>
                          </a:solidFill>
                          <a:effectLst/>
                          <a:latin typeface="Arial" charset="0"/>
                          <a:cs typeface="Arial" charset="0"/>
                        </a:rPr>
                        <a:t>In</a:t>
                      </a:r>
                    </a:p>
                  </a:txBody>
                  <a:tcPr marL="91435" marR="91435" marT="45711" marB="45711" horzOverflow="overflow">
                    <a:lnL>
                      <a:noFill/>
                    </a:lnL>
                    <a:lnR>
                      <a:noFill/>
                    </a:lnR>
                    <a:lnT cap="fla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800" b="0" i="0" u="none" strike="noStrike" cap="none" normalizeH="0" baseline="0" smtClean="0">
                          <a:ln>
                            <a:noFill/>
                          </a:ln>
                          <a:solidFill>
                            <a:schemeClr val="folHlink"/>
                          </a:solidFill>
                          <a:effectLst/>
                          <a:latin typeface="Arial" charset="0"/>
                          <a:cs typeface="Arial" charset="0"/>
                        </a:rPr>
                        <a:t>Out</a:t>
                      </a:r>
                    </a:p>
                  </a:txBody>
                  <a:tcPr marL="91435" marR="91435" marT="45711" marB="45711" horzOverflow="overflow">
                    <a:lnL>
                      <a:noFill/>
                    </a:lnL>
                    <a:lnR cap="flat">
                      <a:noFill/>
                    </a:lnR>
                    <a:lnT cap="flat">
                      <a:noFill/>
                    </a:lnT>
                    <a:lnB w="12700" cap="flat" cmpd="sng" algn="ctr">
                      <a:solidFill>
                        <a:schemeClr val="tx1"/>
                      </a:solidFill>
                      <a:prstDash val="solid"/>
                      <a:miter lim="800000"/>
                      <a:headEnd type="none" w="med" len="med"/>
                      <a:tailEnd type="none" w="med" len="med"/>
                    </a:lnB>
                    <a:lnTlToBr>
                      <a:noFill/>
                    </a:lnTlToBr>
                    <a:lnBlToTr>
                      <a:noFill/>
                    </a:lnBlToTr>
                    <a:noFill/>
                  </a:tcPr>
                </a:tc>
              </a:tr>
              <a:tr h="518054">
                <a:tc rowSpan="2" gridSpan="2">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800" b="0" i="0" u="none" strike="noStrike" cap="none" normalizeH="0" baseline="0" smtClean="0">
                          <a:ln>
                            <a:noFill/>
                          </a:ln>
                          <a:solidFill>
                            <a:srgbClr val="000099"/>
                          </a:solidFill>
                          <a:effectLst/>
                          <a:latin typeface="Arial" charset="0"/>
                          <a:cs typeface="Arial" charset="0"/>
                        </a:rPr>
                        <a:t>Us</a:t>
                      </a:r>
                    </a:p>
                  </a:txBody>
                  <a:tcPr marL="91435" marR="91435" marT="45711" marB="45711" anchor="ctr" horzOverflow="overflow">
                    <a:lnL cap="flat">
                      <a:noFill/>
                    </a:lnL>
                    <a:lnR>
                      <a:noFill/>
                    </a:lnR>
                    <a:lnT>
                      <a:noFill/>
                    </a:lnT>
                    <a:lnB cap="flat">
                      <a:noFill/>
                    </a:lnB>
                    <a:lnTlToBr>
                      <a:noFill/>
                    </a:lnTlToBr>
                    <a:lnBlToTr>
                      <a:noFill/>
                    </a:lnBlToTr>
                    <a:noFill/>
                  </a:tcPr>
                </a:tc>
                <a:tc rowSpan="2"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800" b="0" i="0" u="none" strike="noStrike" cap="none" normalizeH="0" baseline="0" smtClean="0">
                          <a:ln>
                            <a:noFill/>
                          </a:ln>
                          <a:solidFill>
                            <a:srgbClr val="000099"/>
                          </a:solidFill>
                          <a:effectLst/>
                          <a:latin typeface="Arial" charset="0"/>
                          <a:cs typeface="Arial" charset="0"/>
                        </a:rPr>
                        <a:t>In</a:t>
                      </a:r>
                    </a:p>
                  </a:txBody>
                  <a:tcPr marL="91435" marR="91435" marT="45711" marB="45711" anchor="ctr" horzOverflow="overflow">
                    <a:lnL>
                      <a:noFill/>
                    </a:lnL>
                    <a:lnR w="12700"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800" b="1" i="0" u="none" strike="noStrike" cap="none" normalizeH="0" baseline="0" smtClean="0">
                          <a:ln>
                            <a:noFill/>
                          </a:ln>
                          <a:solidFill>
                            <a:srgbClr val="000099"/>
                          </a:solidFill>
                          <a:effectLst/>
                          <a:latin typeface="Courier New" pitchFamily="49" charset="0"/>
                          <a:cs typeface="Arial" charset="0"/>
                        </a:rPr>
                        <a:t> -2</a:t>
                      </a:r>
                      <a:r>
                        <a:rPr kumimoji="0" lang="en-US" sz="2800" b="1" i="0" u="none" strike="noStrike" cap="none" normalizeH="0" baseline="0" smtClean="0">
                          <a:ln>
                            <a:noFill/>
                          </a:ln>
                          <a:solidFill>
                            <a:schemeClr val="tx1"/>
                          </a:solidFill>
                          <a:effectLst/>
                          <a:latin typeface="Courier New" pitchFamily="49" charset="0"/>
                          <a:cs typeface="Arial" charset="0"/>
                        </a:rPr>
                        <a:t> , </a:t>
                      </a:r>
                      <a:r>
                        <a:rPr kumimoji="0" lang="en-US" sz="2800" b="1" i="0" u="none" strike="noStrike" cap="none" normalizeH="0" baseline="0" smtClean="0">
                          <a:ln>
                            <a:noFill/>
                          </a:ln>
                          <a:solidFill>
                            <a:schemeClr val="folHlink"/>
                          </a:solidFill>
                          <a:effectLst/>
                          <a:latin typeface="Courier New" pitchFamily="49" charset="0"/>
                          <a:cs typeface="Arial" charset="0"/>
                        </a:rPr>
                        <a:t>-2</a:t>
                      </a:r>
                    </a:p>
                  </a:txBody>
                  <a:tcPr marL="91435" marR="91435" marT="45711" marB="4571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800" b="1" i="0" u="none" strike="noStrike" cap="none" normalizeH="0" baseline="0" smtClean="0">
                          <a:ln>
                            <a:noFill/>
                          </a:ln>
                          <a:solidFill>
                            <a:schemeClr val="tx1"/>
                          </a:solidFill>
                          <a:effectLst/>
                          <a:latin typeface="Courier New" pitchFamily="49" charset="0"/>
                          <a:cs typeface="Arial" charset="0"/>
                        </a:rPr>
                        <a:t>  </a:t>
                      </a:r>
                      <a:r>
                        <a:rPr kumimoji="0" lang="en-US" sz="2800" b="1" i="0" u="sng" strike="noStrike" cap="none" normalizeH="0" baseline="0" smtClean="0">
                          <a:ln>
                            <a:noFill/>
                          </a:ln>
                          <a:solidFill>
                            <a:srgbClr val="000099"/>
                          </a:solidFill>
                          <a:effectLst/>
                          <a:latin typeface="Courier New" pitchFamily="49" charset="0"/>
                          <a:cs typeface="Arial" charset="0"/>
                        </a:rPr>
                        <a:t>3</a:t>
                      </a:r>
                      <a:r>
                        <a:rPr kumimoji="0" lang="en-US" sz="2800" b="1" i="0" u="none" strike="noStrike" cap="none" normalizeH="0" baseline="0" smtClean="0">
                          <a:ln>
                            <a:noFill/>
                          </a:ln>
                          <a:solidFill>
                            <a:schemeClr val="tx1"/>
                          </a:solidFill>
                          <a:effectLst/>
                          <a:latin typeface="Courier New" pitchFamily="49" charset="0"/>
                          <a:cs typeface="Arial" charset="0"/>
                        </a:rPr>
                        <a:t> , </a:t>
                      </a:r>
                      <a:r>
                        <a:rPr kumimoji="0" lang="en-US" sz="2800" b="1" i="0" u="sng" strike="noStrike" cap="none" normalizeH="0" baseline="0" smtClean="0">
                          <a:ln>
                            <a:noFill/>
                          </a:ln>
                          <a:solidFill>
                            <a:schemeClr val="folHlink"/>
                          </a:solidFill>
                          <a:effectLst/>
                          <a:latin typeface="Courier New" pitchFamily="49" charset="0"/>
                          <a:cs typeface="Arial" charset="0"/>
                        </a:rPr>
                        <a:t>0</a:t>
                      </a:r>
                    </a:p>
                  </a:txBody>
                  <a:tcPr marL="91435" marR="91435" marT="45711" marB="4571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518054">
                <a:tc gridSpan="2" vMerge="1">
                  <a:txBody>
                    <a:bodyPr/>
                    <a:lstStyle/>
                    <a:p>
                      <a:endParaRPr lang="en-US"/>
                    </a:p>
                  </a:txBody>
                  <a:tcPr/>
                </a:tc>
                <a:tc hMerge="1" v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800" b="0" i="0" u="none" strike="noStrike" cap="none" normalizeH="0" baseline="0" smtClean="0">
                          <a:ln>
                            <a:noFill/>
                          </a:ln>
                          <a:solidFill>
                            <a:srgbClr val="000099"/>
                          </a:solidFill>
                          <a:effectLst/>
                          <a:latin typeface="Arial" charset="0"/>
                          <a:cs typeface="Arial" charset="0"/>
                        </a:rPr>
                        <a:t>Out</a:t>
                      </a:r>
                    </a:p>
                  </a:txBody>
                  <a:tcPr marL="91435" marR="91435" marT="45711" marB="45711" anchor="ctr" horzOverflow="overflow">
                    <a:lnL>
                      <a:noFill/>
                    </a:lnL>
                    <a:lnR w="12700" cap="flat" cmpd="sng" algn="ctr">
                      <a:solidFill>
                        <a:schemeClr val="tx1"/>
                      </a:solidFill>
                      <a:prstDash val="solid"/>
                      <a:miter lim="800000"/>
                      <a:headEnd type="none" w="med" len="med"/>
                      <a:tailEnd type="none" w="med" len="med"/>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800" b="1" i="0" u="none" strike="noStrike" cap="none" normalizeH="0" baseline="0" smtClean="0">
                          <a:ln>
                            <a:noFill/>
                          </a:ln>
                          <a:solidFill>
                            <a:srgbClr val="000099"/>
                          </a:solidFill>
                          <a:effectLst/>
                          <a:latin typeface="Courier New" pitchFamily="49" charset="0"/>
                          <a:cs typeface="Arial" charset="0"/>
                        </a:rPr>
                        <a:t>  </a:t>
                      </a:r>
                      <a:r>
                        <a:rPr kumimoji="0" lang="en-US" sz="2800" b="1" i="0" u="sng" strike="noStrike" cap="none" normalizeH="0" baseline="0" smtClean="0">
                          <a:ln>
                            <a:noFill/>
                          </a:ln>
                          <a:solidFill>
                            <a:srgbClr val="000099"/>
                          </a:solidFill>
                          <a:effectLst/>
                          <a:latin typeface="Courier New" pitchFamily="49" charset="0"/>
                          <a:cs typeface="Arial" charset="0"/>
                        </a:rPr>
                        <a:t>0</a:t>
                      </a:r>
                      <a:r>
                        <a:rPr kumimoji="0" lang="en-US" sz="2800" b="1" i="0" u="none" strike="noStrike" cap="none" normalizeH="0" baseline="0" smtClean="0">
                          <a:ln>
                            <a:noFill/>
                          </a:ln>
                          <a:solidFill>
                            <a:schemeClr val="tx1"/>
                          </a:solidFill>
                          <a:effectLst/>
                          <a:latin typeface="Courier New" pitchFamily="49" charset="0"/>
                          <a:cs typeface="Arial" charset="0"/>
                        </a:rPr>
                        <a:t> ,  </a:t>
                      </a:r>
                      <a:r>
                        <a:rPr kumimoji="0" lang="en-US" sz="2800" b="1" i="0" u="sng" strike="noStrike" cap="none" normalizeH="0" baseline="0" smtClean="0">
                          <a:ln>
                            <a:noFill/>
                          </a:ln>
                          <a:solidFill>
                            <a:schemeClr val="folHlink"/>
                          </a:solidFill>
                          <a:effectLst/>
                          <a:latin typeface="Courier New" pitchFamily="49" charset="0"/>
                          <a:cs typeface="Arial" charset="0"/>
                        </a:rPr>
                        <a:t>3</a:t>
                      </a:r>
                    </a:p>
                  </a:txBody>
                  <a:tcPr marL="91435" marR="91435" marT="45711" marB="4571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800" b="1" i="0" u="none" strike="noStrike" cap="none" normalizeH="0" baseline="0" dirty="0" smtClean="0">
                          <a:ln>
                            <a:noFill/>
                          </a:ln>
                          <a:solidFill>
                            <a:schemeClr val="tx1"/>
                          </a:solidFill>
                          <a:effectLst/>
                          <a:latin typeface="Courier New" pitchFamily="49" charset="0"/>
                          <a:cs typeface="Arial" charset="0"/>
                        </a:rPr>
                        <a:t> </a:t>
                      </a:r>
                      <a:r>
                        <a:rPr kumimoji="0" lang="en-US" sz="2800" b="1" i="0" u="none" strike="noStrike" cap="none" normalizeH="0" baseline="0" dirty="0" smtClean="0">
                          <a:ln>
                            <a:noFill/>
                          </a:ln>
                          <a:solidFill>
                            <a:srgbClr val="000099"/>
                          </a:solidFill>
                          <a:effectLst/>
                          <a:latin typeface="Courier New" pitchFamily="49" charset="0"/>
                          <a:cs typeface="Arial" charset="0"/>
                        </a:rPr>
                        <a:t> 0</a:t>
                      </a:r>
                      <a:r>
                        <a:rPr kumimoji="0" lang="en-US" sz="2800" b="1" i="0" u="none" strike="noStrike" cap="none" normalizeH="0" baseline="0" dirty="0" smtClean="0">
                          <a:ln>
                            <a:noFill/>
                          </a:ln>
                          <a:solidFill>
                            <a:schemeClr val="tx1"/>
                          </a:solidFill>
                          <a:effectLst/>
                          <a:latin typeface="Courier New" pitchFamily="49" charset="0"/>
                          <a:cs typeface="Arial" charset="0"/>
                        </a:rPr>
                        <a:t> , </a:t>
                      </a:r>
                      <a:r>
                        <a:rPr kumimoji="0" lang="en-US" sz="2800" b="1" i="0" u="none" strike="noStrike" cap="none" normalizeH="0" baseline="0" dirty="0" smtClean="0">
                          <a:ln>
                            <a:noFill/>
                          </a:ln>
                          <a:solidFill>
                            <a:schemeClr val="folHlink"/>
                          </a:solidFill>
                          <a:effectLst/>
                          <a:latin typeface="Courier New" pitchFamily="49" charset="0"/>
                          <a:cs typeface="Arial" charset="0"/>
                        </a:rPr>
                        <a:t>0</a:t>
                      </a:r>
                    </a:p>
                  </a:txBody>
                  <a:tcPr marL="91435" marR="91435" marT="45711" marB="4571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
        <p:nvSpPr>
          <p:cNvPr id="10264" name="Text Box 30"/>
          <p:cNvSpPr txBox="1">
            <a:spLocks noChangeArrowheads="1"/>
          </p:cNvSpPr>
          <p:nvPr/>
        </p:nvSpPr>
        <p:spPr bwMode="auto">
          <a:xfrm>
            <a:off x="6950076" y="2445544"/>
            <a:ext cx="199707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400">
                <a:solidFill>
                  <a:schemeClr val="tx1"/>
                </a:solidFill>
                <a:latin typeface="Arial" charset="0"/>
                <a:cs typeface="Arial" charset="0"/>
              </a:defRPr>
            </a:lvl1pPr>
            <a:lvl2pPr marL="742950" indent="-285750" eaLnBrk="0" hangingPunct="0">
              <a:defRPr sz="1400">
                <a:solidFill>
                  <a:schemeClr val="tx1"/>
                </a:solidFill>
                <a:latin typeface="Arial" charset="0"/>
                <a:cs typeface="Arial" charset="0"/>
              </a:defRPr>
            </a:lvl2pPr>
            <a:lvl3pPr marL="1143000" indent="-228600" eaLnBrk="0" hangingPunct="0">
              <a:defRPr sz="1400">
                <a:solidFill>
                  <a:schemeClr val="tx1"/>
                </a:solidFill>
                <a:latin typeface="Arial" charset="0"/>
                <a:cs typeface="Arial" charset="0"/>
              </a:defRPr>
            </a:lvl3pPr>
            <a:lvl4pPr marL="1600200" indent="-228600" eaLnBrk="0" hangingPunct="0">
              <a:defRPr sz="1400">
                <a:solidFill>
                  <a:schemeClr val="tx1"/>
                </a:solidFill>
                <a:latin typeface="Arial" charset="0"/>
                <a:cs typeface="Arial" charset="0"/>
              </a:defRPr>
            </a:lvl4pPr>
            <a:lvl5pPr marL="2057400" indent="-228600" eaLnBrk="0" hangingPunct="0">
              <a:defRPr sz="1400">
                <a:solidFill>
                  <a:schemeClr val="tx1"/>
                </a:solidFill>
                <a:latin typeface="Arial" charset="0"/>
                <a:cs typeface="Arial" charset="0"/>
              </a:defRPr>
            </a:lvl5pPr>
            <a:lvl6pPr marL="2514600" indent="-228600" algn="ctr"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6pPr>
            <a:lvl7pPr marL="2971800" indent="-228600" algn="ctr"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7pPr>
            <a:lvl8pPr marL="3429000" indent="-228600" algn="ctr"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8pPr>
            <a:lvl9pPr marL="3886200" indent="-228600" algn="ctr"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9pPr>
          </a:lstStyle>
          <a:p>
            <a:pPr eaLnBrk="1" hangingPunct="1">
              <a:spcBef>
                <a:spcPct val="50000"/>
              </a:spcBef>
              <a:buFont typeface="Wingdings" pitchFamily="2" charset="2"/>
              <a:buNone/>
            </a:pPr>
            <a:r>
              <a:rPr lang="en-US" sz="2800" dirty="0">
                <a:solidFill>
                  <a:schemeClr val="tx2"/>
                </a:solidFill>
              </a:rPr>
              <a:t>Them</a:t>
            </a:r>
          </a:p>
        </p:txBody>
      </p:sp>
    </p:spTree>
    <p:extLst>
      <p:ext uri="{BB962C8B-B14F-4D97-AF65-F5344CB8AC3E}">
        <p14:creationId xmlns:p14="http://schemas.microsoft.com/office/powerpoint/2010/main" val="37046995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2"/>
          <p:cNvSpPr>
            <a:spLocks noGrp="1" noChangeArrowheads="1"/>
          </p:cNvSpPr>
          <p:nvPr>
            <p:ph type="title"/>
          </p:nvPr>
        </p:nvSpPr>
        <p:spPr>
          <a:xfrm>
            <a:off x="2286000" y="152400"/>
            <a:ext cx="7772400" cy="838200"/>
          </a:xfrm>
        </p:spPr>
        <p:txBody>
          <a:bodyPr/>
          <a:lstStyle/>
          <a:p>
            <a:pPr eaLnBrk="1" hangingPunct="1"/>
            <a:r>
              <a:rPr lang="en-US" dirty="0" smtClean="0"/>
              <a:t>Involvement</a:t>
            </a:r>
          </a:p>
        </p:txBody>
      </p:sp>
      <p:sp>
        <p:nvSpPr>
          <p:cNvPr id="11269" name="Rectangle 3"/>
          <p:cNvSpPr>
            <a:spLocks noGrp="1" noChangeArrowheads="1"/>
          </p:cNvSpPr>
          <p:nvPr>
            <p:ph idx="1"/>
          </p:nvPr>
        </p:nvSpPr>
        <p:spPr>
          <a:xfrm>
            <a:off x="2209800" y="1384299"/>
            <a:ext cx="7772400" cy="4727575"/>
          </a:xfrm>
        </p:spPr>
        <p:txBody>
          <a:bodyPr>
            <a:normAutofit lnSpcReduction="10000"/>
          </a:bodyPr>
          <a:lstStyle/>
          <a:p>
            <a:pPr eaLnBrk="1" hangingPunct="1">
              <a:lnSpc>
                <a:spcPct val="90000"/>
              </a:lnSpc>
            </a:pPr>
            <a:r>
              <a:rPr lang="en-US" dirty="0" smtClean="0"/>
              <a:t>How can we strategically resolve this uncertainty?</a:t>
            </a:r>
          </a:p>
          <a:p>
            <a:pPr eaLnBrk="1" hangingPunct="1">
              <a:lnSpc>
                <a:spcPct val="90000"/>
              </a:lnSpc>
            </a:pPr>
            <a:r>
              <a:rPr lang="en-US" dirty="0" smtClean="0"/>
              <a:t>Consider making a small </a:t>
            </a:r>
            <a:r>
              <a:rPr lang="en-US" dirty="0" smtClean="0"/>
              <a:t>initial </a:t>
            </a:r>
            <a:r>
              <a:rPr lang="en-US" dirty="0" smtClean="0"/>
              <a:t>investment:</a:t>
            </a:r>
          </a:p>
          <a:p>
            <a:pPr lvl="1" eaLnBrk="1" hangingPunct="1">
              <a:lnSpc>
                <a:spcPct val="90000"/>
              </a:lnSpc>
            </a:pPr>
            <a:r>
              <a:rPr lang="en-US" dirty="0" smtClean="0"/>
              <a:t>Invest first </a:t>
            </a:r>
            <a:r>
              <a:rPr lang="en-US" dirty="0" smtClean="0">
                <a:solidFill>
                  <a:srgbClr val="040F76"/>
                </a:solidFill>
              </a:rPr>
              <a:t>$1 million</a:t>
            </a:r>
            <a:r>
              <a:rPr lang="en-US" dirty="0" smtClean="0"/>
              <a:t> to deter entry, which is lost if we then quit.</a:t>
            </a:r>
          </a:p>
          <a:p>
            <a:pPr lvl="1" eaLnBrk="1" hangingPunct="1">
              <a:lnSpc>
                <a:spcPct val="90000"/>
              </a:lnSpc>
              <a:buFont typeface="Wingdings" pitchFamily="2" charset="2"/>
              <a:buNone/>
            </a:pPr>
            <a:endParaRPr lang="en-US" dirty="0" smtClean="0"/>
          </a:p>
          <a:p>
            <a:pPr lvl="1" eaLnBrk="1" hangingPunct="1">
              <a:lnSpc>
                <a:spcPct val="90000"/>
              </a:lnSpc>
            </a:pPr>
            <a:endParaRPr lang="en-US" sz="4400" dirty="0"/>
          </a:p>
          <a:p>
            <a:pPr lvl="1" eaLnBrk="1" hangingPunct="1">
              <a:lnSpc>
                <a:spcPct val="90000"/>
              </a:lnSpc>
            </a:pPr>
            <a:endParaRPr lang="en-US" sz="4000" dirty="0"/>
          </a:p>
          <a:p>
            <a:pPr lvl="1" eaLnBrk="1" hangingPunct="1">
              <a:lnSpc>
                <a:spcPct val="90000"/>
              </a:lnSpc>
            </a:pPr>
            <a:endParaRPr lang="en-US" sz="2400" dirty="0"/>
          </a:p>
          <a:p>
            <a:pPr lvl="1" eaLnBrk="1" hangingPunct="1">
              <a:lnSpc>
                <a:spcPct val="90000"/>
              </a:lnSpc>
            </a:pPr>
            <a:endParaRPr lang="en-US" sz="2400" dirty="0"/>
          </a:p>
          <a:p>
            <a:pPr lvl="1" eaLnBrk="1" hangingPunct="1">
              <a:lnSpc>
                <a:spcPct val="90000"/>
              </a:lnSpc>
            </a:pPr>
            <a:endParaRPr lang="en-US" dirty="0" smtClean="0"/>
          </a:p>
          <a:p>
            <a:pPr lvl="1" eaLnBrk="1" hangingPunct="1">
              <a:lnSpc>
                <a:spcPct val="90000"/>
              </a:lnSpc>
            </a:pPr>
            <a:r>
              <a:rPr lang="en-US" dirty="0" smtClean="0"/>
              <a:t>It is </a:t>
            </a:r>
            <a:r>
              <a:rPr lang="en-US" b="1" i="1" dirty="0" smtClean="0">
                <a:solidFill>
                  <a:schemeClr val="bg2"/>
                </a:solidFill>
              </a:rPr>
              <a:t>still </a:t>
            </a:r>
            <a:r>
              <a:rPr lang="en-US" dirty="0" smtClean="0"/>
              <a:t>in our best interest to stay out if we think that the other firm will </a:t>
            </a:r>
            <a:r>
              <a:rPr lang="en-US" dirty="0" smtClean="0"/>
              <a:t>enter.</a:t>
            </a:r>
          </a:p>
          <a:p>
            <a:pPr lvl="1" eaLnBrk="1" hangingPunct="1">
              <a:lnSpc>
                <a:spcPct val="90000"/>
              </a:lnSpc>
            </a:pPr>
            <a:r>
              <a:rPr lang="en-US" dirty="0" smtClean="0"/>
              <a:t>Once again, we have unresolved uncertainty.</a:t>
            </a:r>
            <a:endParaRPr lang="en-US" dirty="0" smtClean="0"/>
          </a:p>
        </p:txBody>
      </p:sp>
      <p:sp>
        <p:nvSpPr>
          <p:cNvPr id="11266" name="Date Placeholder 3"/>
          <p:cNvSpPr>
            <a:spLocks noGrp="1"/>
          </p:cNvSpPr>
          <p:nvPr>
            <p:ph type="dt" sz="half" idx="10"/>
          </p:nvPr>
        </p:nvSpPr>
        <p:spPr>
          <a:noFill/>
        </p:spPr>
        <p:txBody>
          <a:bodyPr/>
          <a:lstStyle>
            <a:lvl1pPr eaLnBrk="0" hangingPunct="0">
              <a:defRPr sz="1400">
                <a:solidFill>
                  <a:schemeClr val="tx1"/>
                </a:solidFill>
                <a:latin typeface="Arial" charset="0"/>
                <a:cs typeface="Arial" charset="0"/>
              </a:defRPr>
            </a:lvl1pPr>
            <a:lvl2pPr marL="742950" indent="-285750" eaLnBrk="0" hangingPunct="0">
              <a:defRPr sz="1400">
                <a:solidFill>
                  <a:schemeClr val="tx1"/>
                </a:solidFill>
                <a:latin typeface="Arial" charset="0"/>
                <a:cs typeface="Arial" charset="0"/>
              </a:defRPr>
            </a:lvl2pPr>
            <a:lvl3pPr marL="1143000" indent="-228600" eaLnBrk="0" hangingPunct="0">
              <a:defRPr sz="1400">
                <a:solidFill>
                  <a:schemeClr val="tx1"/>
                </a:solidFill>
                <a:latin typeface="Arial" charset="0"/>
                <a:cs typeface="Arial" charset="0"/>
              </a:defRPr>
            </a:lvl3pPr>
            <a:lvl4pPr marL="1600200" indent="-228600" eaLnBrk="0" hangingPunct="0">
              <a:defRPr sz="1400">
                <a:solidFill>
                  <a:schemeClr val="tx1"/>
                </a:solidFill>
                <a:latin typeface="Arial" charset="0"/>
                <a:cs typeface="Arial" charset="0"/>
              </a:defRPr>
            </a:lvl4pPr>
            <a:lvl5pPr marL="2057400" indent="-228600" eaLnBrk="0" hangingPunct="0">
              <a:defRPr sz="1400">
                <a:solidFill>
                  <a:schemeClr val="tx1"/>
                </a:solidFill>
                <a:latin typeface="Arial" charset="0"/>
                <a:cs typeface="Arial" charset="0"/>
              </a:defRPr>
            </a:lvl5pPr>
            <a:lvl6pPr marL="2514600" indent="-228600" algn="ctr"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6pPr>
            <a:lvl7pPr marL="2971800" indent="-228600" algn="ctr"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7pPr>
            <a:lvl8pPr marL="3429000" indent="-228600" algn="ctr"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8pPr>
            <a:lvl9pPr marL="3886200" indent="-228600" algn="ctr"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9pPr>
          </a:lstStyle>
          <a:p>
            <a:pPr eaLnBrk="1" hangingPunct="1"/>
            <a:r>
              <a:rPr lang="en-US" sz="1000"/>
              <a:t>Mike Shor</a:t>
            </a:r>
          </a:p>
          <a:p>
            <a:pPr eaLnBrk="1" hangingPunct="1"/>
            <a:r>
              <a:rPr lang="en-US" sz="1000"/>
              <a:t>Game Theory &amp; Business Strategy</a:t>
            </a:r>
          </a:p>
        </p:txBody>
      </p:sp>
      <p:sp>
        <p:nvSpPr>
          <p:cNvPr id="11267" name="Slide Number Placeholder 4"/>
          <p:cNvSpPr>
            <a:spLocks noGrp="1"/>
          </p:cNvSpPr>
          <p:nvPr>
            <p:ph type="sldNum" sz="quarter" idx="12"/>
          </p:nvPr>
        </p:nvSpPr>
        <p:spPr>
          <a:noFill/>
        </p:spPr>
        <p:txBody>
          <a:bodyPr/>
          <a:lstStyle>
            <a:lvl1pPr eaLnBrk="0" hangingPunct="0">
              <a:defRPr sz="1400">
                <a:solidFill>
                  <a:schemeClr val="tx1"/>
                </a:solidFill>
                <a:latin typeface="Arial" charset="0"/>
                <a:cs typeface="Arial" charset="0"/>
              </a:defRPr>
            </a:lvl1pPr>
            <a:lvl2pPr marL="742950" indent="-285750" eaLnBrk="0" hangingPunct="0">
              <a:defRPr sz="1400">
                <a:solidFill>
                  <a:schemeClr val="tx1"/>
                </a:solidFill>
                <a:latin typeface="Arial" charset="0"/>
                <a:cs typeface="Arial" charset="0"/>
              </a:defRPr>
            </a:lvl2pPr>
            <a:lvl3pPr marL="1143000" indent="-228600" eaLnBrk="0" hangingPunct="0">
              <a:defRPr sz="1400">
                <a:solidFill>
                  <a:schemeClr val="tx1"/>
                </a:solidFill>
                <a:latin typeface="Arial" charset="0"/>
                <a:cs typeface="Arial" charset="0"/>
              </a:defRPr>
            </a:lvl3pPr>
            <a:lvl4pPr marL="1600200" indent="-228600" eaLnBrk="0" hangingPunct="0">
              <a:defRPr sz="1400">
                <a:solidFill>
                  <a:schemeClr val="tx1"/>
                </a:solidFill>
                <a:latin typeface="Arial" charset="0"/>
                <a:cs typeface="Arial" charset="0"/>
              </a:defRPr>
            </a:lvl4pPr>
            <a:lvl5pPr marL="2057400" indent="-228600" eaLnBrk="0" hangingPunct="0">
              <a:defRPr sz="1400">
                <a:solidFill>
                  <a:schemeClr val="tx1"/>
                </a:solidFill>
                <a:latin typeface="Arial" charset="0"/>
                <a:cs typeface="Arial" charset="0"/>
              </a:defRPr>
            </a:lvl5pPr>
            <a:lvl6pPr marL="2514600" indent="-228600" algn="ctr"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6pPr>
            <a:lvl7pPr marL="2971800" indent="-228600" algn="ctr"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7pPr>
            <a:lvl8pPr marL="3429000" indent="-228600" algn="ctr"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8pPr>
            <a:lvl9pPr marL="3886200" indent="-228600" algn="ctr"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9pPr>
          </a:lstStyle>
          <a:p>
            <a:pPr eaLnBrk="1" hangingPunct="1"/>
            <a:endParaRPr lang="en-US" sz="1000"/>
          </a:p>
          <a:p>
            <a:pPr eaLnBrk="1" hangingPunct="1"/>
            <a:fld id="{0B02F831-16F8-4E6E-B7C8-6370D05F9E06}" type="slidenum">
              <a:rPr lang="en-US" sz="1000"/>
              <a:pPr eaLnBrk="1" hangingPunct="1"/>
              <a:t>5</a:t>
            </a:fld>
            <a:endParaRPr lang="en-US" sz="1000"/>
          </a:p>
        </p:txBody>
      </p:sp>
      <p:graphicFrame>
        <p:nvGraphicFramePr>
          <p:cNvPr id="965636" name="Group 4"/>
          <p:cNvGraphicFramePr>
            <a:graphicFrameLocks noGrp="1"/>
          </p:cNvGraphicFramePr>
          <p:nvPr/>
        </p:nvGraphicFramePr>
        <p:xfrm>
          <a:off x="3425826" y="3286125"/>
          <a:ext cx="6054727" cy="1554426"/>
        </p:xfrm>
        <a:graphic>
          <a:graphicData uri="http://schemas.openxmlformats.org/drawingml/2006/table">
            <a:tbl>
              <a:tblPr/>
              <a:tblGrid>
                <a:gridCol w="208270"/>
                <a:gridCol w="1031821"/>
                <a:gridCol w="944513"/>
                <a:gridCol w="1935062"/>
                <a:gridCol w="1935061"/>
              </a:tblGrid>
              <a:tr h="518054">
                <a:tc>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endParaRPr kumimoji="0" lang="en-US" sz="2800" b="0" i="0" u="none" strike="noStrike" cap="none" normalizeH="0" baseline="0" smtClean="0">
                        <a:ln>
                          <a:noFill/>
                        </a:ln>
                        <a:solidFill>
                          <a:schemeClr val="tx1"/>
                        </a:solidFill>
                        <a:effectLst/>
                        <a:latin typeface="Arial" charset="0"/>
                        <a:cs typeface="Arial" charset="0"/>
                      </a:endParaRPr>
                    </a:p>
                  </a:txBody>
                  <a:tcPr marL="91435" marR="91435" marT="45711" marB="45711" horzOverflow="overflow">
                    <a:lnL cap="flat">
                      <a:noFill/>
                    </a:lnL>
                    <a:lnR>
                      <a:noFill/>
                    </a:lnR>
                    <a:lnT cap="flat">
                      <a:noFill/>
                    </a:lnT>
                    <a:lnB>
                      <a:noFill/>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endParaRPr kumimoji="0" lang="en-US" sz="2800" b="0" i="0" u="none" strike="noStrike" cap="none" normalizeH="0" baseline="0" smtClean="0">
                        <a:ln>
                          <a:noFill/>
                        </a:ln>
                        <a:solidFill>
                          <a:schemeClr val="tx1"/>
                        </a:solidFill>
                        <a:effectLst/>
                        <a:latin typeface="Arial" charset="0"/>
                        <a:cs typeface="Arial" charset="0"/>
                      </a:endParaRPr>
                    </a:p>
                  </a:txBody>
                  <a:tcPr marL="91435" marR="91435" marT="45711" marB="45711" horzOverflow="overflow">
                    <a:lnL>
                      <a:noFill/>
                    </a:lnL>
                    <a:lnR>
                      <a:noFill/>
                    </a:lnR>
                    <a:lnT cap="flat">
                      <a:noFill/>
                    </a:lnT>
                    <a:lnB>
                      <a:noFill/>
                    </a:lnB>
                    <a:lnTlToBr>
                      <a:noFill/>
                    </a:lnTlToBr>
                    <a:lnBlToTr>
                      <a:noFill/>
                    </a:lnBlToTr>
                    <a:no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800" b="0" i="0" u="none" strike="noStrike" cap="none" normalizeH="0" baseline="0" smtClean="0">
                          <a:ln>
                            <a:noFill/>
                          </a:ln>
                          <a:solidFill>
                            <a:schemeClr val="folHlink"/>
                          </a:solidFill>
                          <a:effectLst/>
                          <a:latin typeface="Arial" charset="0"/>
                          <a:cs typeface="Arial" charset="0"/>
                        </a:rPr>
                        <a:t>In</a:t>
                      </a:r>
                    </a:p>
                  </a:txBody>
                  <a:tcPr marL="91435" marR="91435" marT="45711" marB="45711" horzOverflow="overflow">
                    <a:lnL>
                      <a:noFill/>
                    </a:lnL>
                    <a:lnR>
                      <a:noFill/>
                    </a:lnR>
                    <a:lnT cap="fla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800" b="0" i="0" u="none" strike="noStrike" cap="none" normalizeH="0" baseline="0" smtClean="0">
                          <a:ln>
                            <a:noFill/>
                          </a:ln>
                          <a:solidFill>
                            <a:schemeClr val="folHlink"/>
                          </a:solidFill>
                          <a:effectLst/>
                          <a:latin typeface="Arial" charset="0"/>
                          <a:cs typeface="Arial" charset="0"/>
                        </a:rPr>
                        <a:t>Out</a:t>
                      </a:r>
                    </a:p>
                  </a:txBody>
                  <a:tcPr marL="91435" marR="91435" marT="45711" marB="45711" horzOverflow="overflow">
                    <a:lnL>
                      <a:noFill/>
                    </a:lnL>
                    <a:lnR cap="flat">
                      <a:noFill/>
                    </a:lnR>
                    <a:lnT cap="flat">
                      <a:noFill/>
                    </a:lnT>
                    <a:lnB w="12700" cap="flat" cmpd="sng" algn="ctr">
                      <a:solidFill>
                        <a:schemeClr val="tx1"/>
                      </a:solidFill>
                      <a:prstDash val="solid"/>
                      <a:miter lim="800000"/>
                      <a:headEnd type="none" w="med" len="med"/>
                      <a:tailEnd type="none" w="med" len="med"/>
                    </a:lnB>
                    <a:lnTlToBr>
                      <a:noFill/>
                    </a:lnTlToBr>
                    <a:lnBlToTr>
                      <a:noFill/>
                    </a:lnBlToTr>
                    <a:noFill/>
                  </a:tcPr>
                </a:tc>
              </a:tr>
              <a:tr h="518054">
                <a:tc rowSpan="2" gridSpan="2">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800" b="0" i="0" u="none" strike="noStrike" cap="none" normalizeH="0" baseline="0" smtClean="0">
                          <a:ln>
                            <a:noFill/>
                          </a:ln>
                          <a:solidFill>
                            <a:srgbClr val="000099"/>
                          </a:solidFill>
                          <a:effectLst/>
                          <a:latin typeface="Arial" charset="0"/>
                          <a:cs typeface="Arial" charset="0"/>
                        </a:rPr>
                        <a:t>Us</a:t>
                      </a:r>
                    </a:p>
                  </a:txBody>
                  <a:tcPr marL="91435" marR="91435" marT="45711" marB="45711" anchor="ctr" horzOverflow="overflow">
                    <a:lnL cap="flat">
                      <a:noFill/>
                    </a:lnL>
                    <a:lnR>
                      <a:noFill/>
                    </a:lnR>
                    <a:lnT>
                      <a:noFill/>
                    </a:lnT>
                    <a:lnB cap="flat">
                      <a:noFill/>
                    </a:lnB>
                    <a:lnTlToBr>
                      <a:noFill/>
                    </a:lnTlToBr>
                    <a:lnBlToTr>
                      <a:noFill/>
                    </a:lnBlToTr>
                    <a:noFill/>
                  </a:tcPr>
                </a:tc>
                <a:tc rowSpan="2"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800" b="0" i="0" u="none" strike="noStrike" cap="none" normalizeH="0" baseline="0" smtClean="0">
                          <a:ln>
                            <a:noFill/>
                          </a:ln>
                          <a:solidFill>
                            <a:srgbClr val="000099"/>
                          </a:solidFill>
                          <a:effectLst/>
                          <a:latin typeface="Arial" charset="0"/>
                          <a:cs typeface="Arial" charset="0"/>
                        </a:rPr>
                        <a:t>In</a:t>
                      </a:r>
                    </a:p>
                  </a:txBody>
                  <a:tcPr marL="91435" marR="91435" marT="45711" marB="45711" anchor="ctr" horzOverflow="overflow">
                    <a:lnL>
                      <a:noFill/>
                    </a:lnL>
                    <a:lnR w="12700"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800" b="1" i="0" u="none" strike="noStrike" cap="none" normalizeH="0" baseline="0" smtClean="0">
                          <a:ln>
                            <a:noFill/>
                          </a:ln>
                          <a:solidFill>
                            <a:srgbClr val="000099"/>
                          </a:solidFill>
                          <a:effectLst/>
                          <a:latin typeface="Courier New" pitchFamily="49" charset="0"/>
                          <a:cs typeface="Arial" charset="0"/>
                        </a:rPr>
                        <a:t> -2</a:t>
                      </a:r>
                      <a:r>
                        <a:rPr kumimoji="0" lang="en-US" sz="2800" b="1" i="0" u="none" strike="noStrike" cap="none" normalizeH="0" baseline="0" smtClean="0">
                          <a:ln>
                            <a:noFill/>
                          </a:ln>
                          <a:solidFill>
                            <a:schemeClr val="tx1"/>
                          </a:solidFill>
                          <a:effectLst/>
                          <a:latin typeface="Courier New" pitchFamily="49" charset="0"/>
                          <a:cs typeface="Arial" charset="0"/>
                        </a:rPr>
                        <a:t> , </a:t>
                      </a:r>
                      <a:r>
                        <a:rPr kumimoji="0" lang="en-US" sz="2800" b="1" i="0" u="none" strike="noStrike" cap="none" normalizeH="0" baseline="0" smtClean="0">
                          <a:ln>
                            <a:noFill/>
                          </a:ln>
                          <a:solidFill>
                            <a:schemeClr val="folHlink"/>
                          </a:solidFill>
                          <a:effectLst/>
                          <a:latin typeface="Courier New" pitchFamily="49" charset="0"/>
                          <a:cs typeface="Arial" charset="0"/>
                        </a:rPr>
                        <a:t>-2</a:t>
                      </a:r>
                    </a:p>
                  </a:txBody>
                  <a:tcPr marL="91435" marR="91435" marT="45711" marB="4571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800" b="1" i="0" u="none" strike="noStrike" cap="none" normalizeH="0" baseline="0" smtClean="0">
                          <a:ln>
                            <a:noFill/>
                          </a:ln>
                          <a:solidFill>
                            <a:schemeClr val="tx1"/>
                          </a:solidFill>
                          <a:effectLst/>
                          <a:latin typeface="Courier New" pitchFamily="49" charset="0"/>
                          <a:cs typeface="Arial" charset="0"/>
                        </a:rPr>
                        <a:t>  </a:t>
                      </a:r>
                      <a:r>
                        <a:rPr kumimoji="0" lang="en-US" sz="2800" b="1" i="0" u="sng" strike="noStrike" cap="none" normalizeH="0" baseline="0" smtClean="0">
                          <a:ln>
                            <a:noFill/>
                          </a:ln>
                          <a:solidFill>
                            <a:srgbClr val="000099"/>
                          </a:solidFill>
                          <a:effectLst/>
                          <a:latin typeface="Courier New" pitchFamily="49" charset="0"/>
                          <a:cs typeface="Arial" charset="0"/>
                        </a:rPr>
                        <a:t>3</a:t>
                      </a:r>
                      <a:r>
                        <a:rPr kumimoji="0" lang="en-US" sz="2800" b="1" i="0" u="none" strike="noStrike" cap="none" normalizeH="0" baseline="0" smtClean="0">
                          <a:ln>
                            <a:noFill/>
                          </a:ln>
                          <a:solidFill>
                            <a:schemeClr val="tx1"/>
                          </a:solidFill>
                          <a:effectLst/>
                          <a:latin typeface="Courier New" pitchFamily="49" charset="0"/>
                          <a:cs typeface="Arial" charset="0"/>
                        </a:rPr>
                        <a:t> , </a:t>
                      </a:r>
                      <a:r>
                        <a:rPr kumimoji="0" lang="en-US" sz="2800" b="1" i="0" u="sng" strike="noStrike" cap="none" normalizeH="0" baseline="0" smtClean="0">
                          <a:ln>
                            <a:noFill/>
                          </a:ln>
                          <a:solidFill>
                            <a:schemeClr val="folHlink"/>
                          </a:solidFill>
                          <a:effectLst/>
                          <a:latin typeface="Courier New" pitchFamily="49" charset="0"/>
                          <a:cs typeface="Arial" charset="0"/>
                        </a:rPr>
                        <a:t>0</a:t>
                      </a:r>
                    </a:p>
                  </a:txBody>
                  <a:tcPr marL="91435" marR="91435" marT="45711" marB="4571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518054">
                <a:tc gridSpan="2" vMerge="1">
                  <a:txBody>
                    <a:bodyPr/>
                    <a:lstStyle/>
                    <a:p>
                      <a:endParaRPr lang="en-US"/>
                    </a:p>
                  </a:txBody>
                  <a:tcPr/>
                </a:tc>
                <a:tc hMerge="1" v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800" b="0" i="0" u="none" strike="noStrike" cap="none" normalizeH="0" baseline="0" smtClean="0">
                          <a:ln>
                            <a:noFill/>
                          </a:ln>
                          <a:solidFill>
                            <a:srgbClr val="000099"/>
                          </a:solidFill>
                          <a:effectLst/>
                          <a:latin typeface="Arial" charset="0"/>
                          <a:cs typeface="Arial" charset="0"/>
                        </a:rPr>
                        <a:t>Out</a:t>
                      </a:r>
                    </a:p>
                  </a:txBody>
                  <a:tcPr marL="91435" marR="91435" marT="45711" marB="45711" anchor="ctr" horzOverflow="overflow">
                    <a:lnL>
                      <a:noFill/>
                    </a:lnL>
                    <a:lnR w="12700" cap="flat" cmpd="sng" algn="ctr">
                      <a:solidFill>
                        <a:schemeClr val="tx1"/>
                      </a:solidFill>
                      <a:prstDash val="solid"/>
                      <a:miter lim="800000"/>
                      <a:headEnd type="none" w="med" len="med"/>
                      <a:tailEnd type="none" w="med" len="med"/>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800" b="1" i="0" u="none" strike="noStrike" cap="none" normalizeH="0" baseline="0" smtClean="0">
                          <a:ln>
                            <a:noFill/>
                          </a:ln>
                          <a:solidFill>
                            <a:srgbClr val="000099"/>
                          </a:solidFill>
                          <a:effectLst/>
                          <a:latin typeface="Courier New" pitchFamily="49" charset="0"/>
                          <a:cs typeface="Arial" charset="0"/>
                        </a:rPr>
                        <a:t> </a:t>
                      </a:r>
                      <a:r>
                        <a:rPr kumimoji="0" lang="en-US" sz="2800" b="1" i="0" u="sng" strike="noStrike" cap="none" normalizeH="0" baseline="0" smtClean="0">
                          <a:ln>
                            <a:noFill/>
                          </a:ln>
                          <a:solidFill>
                            <a:srgbClr val="000099"/>
                          </a:solidFill>
                          <a:effectLst/>
                          <a:latin typeface="Courier New" pitchFamily="49" charset="0"/>
                          <a:cs typeface="Arial" charset="0"/>
                        </a:rPr>
                        <a:t>-1</a:t>
                      </a:r>
                      <a:r>
                        <a:rPr kumimoji="0" lang="en-US" sz="2800" b="1" i="0" u="none" strike="noStrike" cap="none" normalizeH="0" baseline="0" smtClean="0">
                          <a:ln>
                            <a:noFill/>
                          </a:ln>
                          <a:solidFill>
                            <a:schemeClr val="tx1"/>
                          </a:solidFill>
                          <a:effectLst/>
                          <a:latin typeface="Courier New" pitchFamily="49" charset="0"/>
                          <a:cs typeface="Arial" charset="0"/>
                        </a:rPr>
                        <a:t> ,  </a:t>
                      </a:r>
                      <a:r>
                        <a:rPr kumimoji="0" lang="en-US" sz="2800" b="1" i="0" u="sng" strike="noStrike" cap="none" normalizeH="0" baseline="0" smtClean="0">
                          <a:ln>
                            <a:noFill/>
                          </a:ln>
                          <a:solidFill>
                            <a:schemeClr val="folHlink"/>
                          </a:solidFill>
                          <a:effectLst/>
                          <a:latin typeface="Courier New" pitchFamily="49" charset="0"/>
                          <a:cs typeface="Arial" charset="0"/>
                        </a:rPr>
                        <a:t>3</a:t>
                      </a:r>
                    </a:p>
                  </a:txBody>
                  <a:tcPr marL="91435" marR="91435" marT="45711" marB="4571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800" b="1" i="0" u="none" strike="noStrike" cap="none" normalizeH="0" baseline="0" smtClean="0">
                          <a:ln>
                            <a:noFill/>
                          </a:ln>
                          <a:solidFill>
                            <a:schemeClr val="tx1"/>
                          </a:solidFill>
                          <a:effectLst/>
                          <a:latin typeface="Courier New" pitchFamily="49" charset="0"/>
                          <a:cs typeface="Arial" charset="0"/>
                        </a:rPr>
                        <a:t> </a:t>
                      </a:r>
                      <a:r>
                        <a:rPr kumimoji="0" lang="en-US" sz="2800" b="1" i="0" u="none" strike="noStrike" cap="none" normalizeH="0" baseline="0" smtClean="0">
                          <a:ln>
                            <a:noFill/>
                          </a:ln>
                          <a:solidFill>
                            <a:srgbClr val="000099"/>
                          </a:solidFill>
                          <a:effectLst/>
                          <a:latin typeface="Courier New" pitchFamily="49" charset="0"/>
                          <a:cs typeface="Arial" charset="0"/>
                        </a:rPr>
                        <a:t>-1</a:t>
                      </a:r>
                      <a:r>
                        <a:rPr kumimoji="0" lang="en-US" sz="2800" b="1" i="0" u="none" strike="noStrike" cap="none" normalizeH="0" baseline="0" smtClean="0">
                          <a:ln>
                            <a:noFill/>
                          </a:ln>
                          <a:solidFill>
                            <a:schemeClr val="tx1"/>
                          </a:solidFill>
                          <a:effectLst/>
                          <a:latin typeface="Courier New" pitchFamily="49" charset="0"/>
                          <a:cs typeface="Arial" charset="0"/>
                        </a:rPr>
                        <a:t> , </a:t>
                      </a:r>
                      <a:r>
                        <a:rPr kumimoji="0" lang="en-US" sz="2800" b="1" i="0" u="none" strike="noStrike" cap="none" normalizeH="0" baseline="0" smtClean="0">
                          <a:ln>
                            <a:noFill/>
                          </a:ln>
                          <a:solidFill>
                            <a:schemeClr val="folHlink"/>
                          </a:solidFill>
                          <a:effectLst/>
                          <a:latin typeface="Courier New" pitchFamily="49" charset="0"/>
                          <a:cs typeface="Arial" charset="0"/>
                        </a:rPr>
                        <a:t>0</a:t>
                      </a:r>
                    </a:p>
                  </a:txBody>
                  <a:tcPr marL="91435" marR="91435" marT="45711" marB="4571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
        <p:nvSpPr>
          <p:cNvPr id="11288" name="Text Box 30"/>
          <p:cNvSpPr txBox="1">
            <a:spLocks noChangeArrowheads="1"/>
          </p:cNvSpPr>
          <p:nvPr/>
        </p:nvSpPr>
        <p:spPr bwMode="auto">
          <a:xfrm>
            <a:off x="6988176" y="2894807"/>
            <a:ext cx="199707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400">
                <a:solidFill>
                  <a:schemeClr val="tx1"/>
                </a:solidFill>
                <a:latin typeface="Arial" charset="0"/>
                <a:cs typeface="Arial" charset="0"/>
              </a:defRPr>
            </a:lvl1pPr>
            <a:lvl2pPr marL="742950" indent="-285750" eaLnBrk="0" hangingPunct="0">
              <a:defRPr sz="1400">
                <a:solidFill>
                  <a:schemeClr val="tx1"/>
                </a:solidFill>
                <a:latin typeface="Arial" charset="0"/>
                <a:cs typeface="Arial" charset="0"/>
              </a:defRPr>
            </a:lvl2pPr>
            <a:lvl3pPr marL="1143000" indent="-228600" eaLnBrk="0" hangingPunct="0">
              <a:defRPr sz="1400">
                <a:solidFill>
                  <a:schemeClr val="tx1"/>
                </a:solidFill>
                <a:latin typeface="Arial" charset="0"/>
                <a:cs typeface="Arial" charset="0"/>
              </a:defRPr>
            </a:lvl3pPr>
            <a:lvl4pPr marL="1600200" indent="-228600" eaLnBrk="0" hangingPunct="0">
              <a:defRPr sz="1400">
                <a:solidFill>
                  <a:schemeClr val="tx1"/>
                </a:solidFill>
                <a:latin typeface="Arial" charset="0"/>
                <a:cs typeface="Arial" charset="0"/>
              </a:defRPr>
            </a:lvl4pPr>
            <a:lvl5pPr marL="2057400" indent="-228600" eaLnBrk="0" hangingPunct="0">
              <a:defRPr sz="1400">
                <a:solidFill>
                  <a:schemeClr val="tx1"/>
                </a:solidFill>
                <a:latin typeface="Arial" charset="0"/>
                <a:cs typeface="Arial" charset="0"/>
              </a:defRPr>
            </a:lvl5pPr>
            <a:lvl6pPr marL="2514600" indent="-228600" algn="ctr"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6pPr>
            <a:lvl7pPr marL="2971800" indent="-228600" algn="ctr"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7pPr>
            <a:lvl8pPr marL="3429000" indent="-228600" algn="ctr"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8pPr>
            <a:lvl9pPr marL="3886200" indent="-228600" algn="ctr"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9pPr>
          </a:lstStyle>
          <a:p>
            <a:pPr eaLnBrk="1" hangingPunct="1">
              <a:spcBef>
                <a:spcPct val="50000"/>
              </a:spcBef>
              <a:buFont typeface="Wingdings" pitchFamily="2" charset="2"/>
              <a:buNone/>
            </a:pPr>
            <a:r>
              <a:rPr lang="en-US" sz="2800" dirty="0">
                <a:solidFill>
                  <a:schemeClr val="tx2"/>
                </a:solidFill>
              </a:rPr>
              <a:t>Them</a:t>
            </a:r>
          </a:p>
        </p:txBody>
      </p:sp>
    </p:spTree>
    <p:extLst>
      <p:ext uri="{BB962C8B-B14F-4D97-AF65-F5344CB8AC3E}">
        <p14:creationId xmlns:p14="http://schemas.microsoft.com/office/powerpoint/2010/main" val="40330926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2"/>
          <p:cNvSpPr>
            <a:spLocks noGrp="1" noChangeArrowheads="1"/>
          </p:cNvSpPr>
          <p:nvPr>
            <p:ph type="title"/>
          </p:nvPr>
        </p:nvSpPr>
        <p:spPr>
          <a:xfrm>
            <a:off x="2133600" y="381000"/>
            <a:ext cx="7772400" cy="374650"/>
          </a:xfrm>
        </p:spPr>
        <p:txBody>
          <a:bodyPr>
            <a:normAutofit fontScale="90000"/>
          </a:bodyPr>
          <a:lstStyle/>
          <a:p>
            <a:pPr eaLnBrk="1" hangingPunct="1"/>
            <a:r>
              <a:rPr lang="en-US" dirty="0" smtClean="0"/>
              <a:t>CREDIBLE Commitment</a:t>
            </a:r>
          </a:p>
        </p:txBody>
      </p:sp>
      <p:sp>
        <p:nvSpPr>
          <p:cNvPr id="12293" name="Rectangle 3"/>
          <p:cNvSpPr>
            <a:spLocks noGrp="1" noChangeArrowheads="1"/>
          </p:cNvSpPr>
          <p:nvPr>
            <p:ph idx="1"/>
          </p:nvPr>
        </p:nvSpPr>
        <p:spPr>
          <a:xfrm>
            <a:off x="2597785" y="1203324"/>
            <a:ext cx="8001000" cy="5143501"/>
          </a:xfrm>
        </p:spPr>
        <p:txBody>
          <a:bodyPr>
            <a:normAutofit lnSpcReduction="10000"/>
          </a:bodyPr>
          <a:lstStyle/>
          <a:p>
            <a:pPr eaLnBrk="1" hangingPunct="1">
              <a:lnSpc>
                <a:spcPct val="90000"/>
              </a:lnSpc>
            </a:pPr>
            <a:r>
              <a:rPr lang="en-US" dirty="0" smtClean="0"/>
              <a:t>Now suppose we </a:t>
            </a:r>
            <a:r>
              <a:rPr lang="en-US" dirty="0" smtClean="0"/>
              <a:t>make </a:t>
            </a:r>
            <a:r>
              <a:rPr lang="en-US" dirty="0" smtClean="0"/>
              <a:t>a larger initial </a:t>
            </a:r>
            <a:r>
              <a:rPr lang="en-US" dirty="0" smtClean="0"/>
              <a:t>investment:</a:t>
            </a:r>
          </a:p>
          <a:p>
            <a:pPr lvl="1"/>
            <a:r>
              <a:rPr lang="en-US" dirty="0" smtClean="0"/>
              <a:t>Invest first </a:t>
            </a:r>
            <a:r>
              <a:rPr lang="en-US" dirty="0" smtClean="0">
                <a:solidFill>
                  <a:srgbClr val="040F76"/>
                </a:solidFill>
              </a:rPr>
              <a:t>$3 million</a:t>
            </a:r>
            <a:r>
              <a:rPr lang="en-US" dirty="0" smtClean="0"/>
              <a:t> to deter </a:t>
            </a:r>
            <a:r>
              <a:rPr lang="en-US" dirty="0" smtClean="0"/>
              <a:t>entry, </a:t>
            </a:r>
            <a:r>
              <a:rPr lang="en-US" dirty="0"/>
              <a:t>which </a:t>
            </a:r>
            <a:r>
              <a:rPr lang="en-US" dirty="0" smtClean="0"/>
              <a:t>amount is </a:t>
            </a:r>
            <a:r>
              <a:rPr lang="en-US" dirty="0"/>
              <a:t>lost if we then quit.</a:t>
            </a:r>
            <a:endParaRPr lang="en-US" dirty="0" smtClean="0"/>
          </a:p>
          <a:p>
            <a:pPr lvl="1" eaLnBrk="1" hangingPunct="1">
              <a:lnSpc>
                <a:spcPct val="90000"/>
              </a:lnSpc>
              <a:buFont typeface="Wingdings" pitchFamily="2" charset="2"/>
              <a:buNone/>
            </a:pPr>
            <a:endParaRPr lang="en-US" dirty="0" smtClean="0"/>
          </a:p>
          <a:p>
            <a:pPr lvl="1" eaLnBrk="1" hangingPunct="1">
              <a:lnSpc>
                <a:spcPct val="90000"/>
              </a:lnSpc>
            </a:pPr>
            <a:endParaRPr lang="en-US" sz="4400" dirty="0">
              <a:solidFill>
                <a:srgbClr val="FF0000"/>
              </a:solidFill>
            </a:endParaRPr>
          </a:p>
          <a:p>
            <a:pPr lvl="1" eaLnBrk="1" hangingPunct="1">
              <a:lnSpc>
                <a:spcPct val="90000"/>
              </a:lnSpc>
            </a:pPr>
            <a:endParaRPr lang="en-US" sz="4000" dirty="0">
              <a:solidFill>
                <a:srgbClr val="FF0000"/>
              </a:solidFill>
            </a:endParaRPr>
          </a:p>
          <a:p>
            <a:pPr lvl="1" eaLnBrk="1" hangingPunct="1">
              <a:lnSpc>
                <a:spcPct val="90000"/>
              </a:lnSpc>
            </a:pPr>
            <a:endParaRPr lang="en-US" sz="2400" dirty="0">
              <a:solidFill>
                <a:srgbClr val="FF0000"/>
              </a:solidFill>
            </a:endParaRPr>
          </a:p>
          <a:p>
            <a:pPr lvl="1" eaLnBrk="1" hangingPunct="1">
              <a:lnSpc>
                <a:spcPct val="90000"/>
              </a:lnSpc>
            </a:pPr>
            <a:endParaRPr lang="en-US" sz="2400" dirty="0">
              <a:solidFill>
                <a:srgbClr val="FF0000"/>
              </a:solidFill>
            </a:endParaRPr>
          </a:p>
          <a:p>
            <a:pPr lvl="1" eaLnBrk="1" hangingPunct="1">
              <a:lnSpc>
                <a:spcPct val="90000"/>
              </a:lnSpc>
            </a:pPr>
            <a:endParaRPr lang="en-US" dirty="0" smtClean="0">
              <a:solidFill>
                <a:srgbClr val="FF0000"/>
              </a:solidFill>
            </a:endParaRPr>
          </a:p>
          <a:p>
            <a:pPr lvl="1" eaLnBrk="1" hangingPunct="1">
              <a:lnSpc>
                <a:spcPct val="90000"/>
              </a:lnSpc>
            </a:pPr>
            <a:r>
              <a:rPr lang="en-US" dirty="0" smtClean="0"/>
              <a:t>Now, it is our </a:t>
            </a:r>
            <a:r>
              <a:rPr lang="en-US" b="1" i="1" dirty="0" smtClean="0">
                <a:solidFill>
                  <a:schemeClr val="bg2"/>
                </a:solidFill>
              </a:rPr>
              <a:t>dominant strategy </a:t>
            </a:r>
            <a:r>
              <a:rPr lang="en-US" dirty="0" smtClean="0"/>
              <a:t>to enter regardless of what the other firm will do.</a:t>
            </a:r>
          </a:p>
          <a:p>
            <a:r>
              <a:rPr lang="en-US" dirty="0"/>
              <a:t>By reducing our own payoffs from staying out, we have committed to </a:t>
            </a:r>
            <a:r>
              <a:rPr lang="en-US" dirty="0" smtClean="0"/>
              <a:t>entry.</a:t>
            </a:r>
            <a:endParaRPr lang="en-US" dirty="0"/>
          </a:p>
          <a:p>
            <a:r>
              <a:rPr lang="en-US" dirty="0"/>
              <a:t>This is like a first-mover </a:t>
            </a:r>
            <a:r>
              <a:rPr lang="en-US" dirty="0" smtClean="0"/>
              <a:t>advantage.</a:t>
            </a:r>
            <a:endParaRPr lang="en-US" dirty="0"/>
          </a:p>
          <a:p>
            <a:pPr lvl="1" eaLnBrk="1" hangingPunct="1">
              <a:lnSpc>
                <a:spcPct val="90000"/>
              </a:lnSpc>
            </a:pPr>
            <a:endParaRPr lang="en-US" dirty="0" smtClean="0"/>
          </a:p>
        </p:txBody>
      </p:sp>
      <p:sp>
        <p:nvSpPr>
          <p:cNvPr id="12290" name="Date Placeholder 3"/>
          <p:cNvSpPr>
            <a:spLocks noGrp="1"/>
          </p:cNvSpPr>
          <p:nvPr>
            <p:ph type="dt" sz="half" idx="10"/>
          </p:nvPr>
        </p:nvSpPr>
        <p:spPr>
          <a:noFill/>
        </p:spPr>
        <p:txBody>
          <a:bodyPr/>
          <a:lstStyle>
            <a:lvl1pPr eaLnBrk="0" hangingPunct="0">
              <a:defRPr sz="1400">
                <a:solidFill>
                  <a:schemeClr val="tx1"/>
                </a:solidFill>
                <a:latin typeface="Arial" charset="0"/>
                <a:cs typeface="Arial" charset="0"/>
              </a:defRPr>
            </a:lvl1pPr>
            <a:lvl2pPr marL="742950" indent="-285750" eaLnBrk="0" hangingPunct="0">
              <a:defRPr sz="1400">
                <a:solidFill>
                  <a:schemeClr val="tx1"/>
                </a:solidFill>
                <a:latin typeface="Arial" charset="0"/>
                <a:cs typeface="Arial" charset="0"/>
              </a:defRPr>
            </a:lvl2pPr>
            <a:lvl3pPr marL="1143000" indent="-228600" eaLnBrk="0" hangingPunct="0">
              <a:defRPr sz="1400">
                <a:solidFill>
                  <a:schemeClr val="tx1"/>
                </a:solidFill>
                <a:latin typeface="Arial" charset="0"/>
                <a:cs typeface="Arial" charset="0"/>
              </a:defRPr>
            </a:lvl3pPr>
            <a:lvl4pPr marL="1600200" indent="-228600" eaLnBrk="0" hangingPunct="0">
              <a:defRPr sz="1400">
                <a:solidFill>
                  <a:schemeClr val="tx1"/>
                </a:solidFill>
                <a:latin typeface="Arial" charset="0"/>
                <a:cs typeface="Arial" charset="0"/>
              </a:defRPr>
            </a:lvl4pPr>
            <a:lvl5pPr marL="2057400" indent="-228600" eaLnBrk="0" hangingPunct="0">
              <a:defRPr sz="1400">
                <a:solidFill>
                  <a:schemeClr val="tx1"/>
                </a:solidFill>
                <a:latin typeface="Arial" charset="0"/>
                <a:cs typeface="Arial" charset="0"/>
              </a:defRPr>
            </a:lvl5pPr>
            <a:lvl6pPr marL="2514600" indent="-228600" algn="ctr"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6pPr>
            <a:lvl7pPr marL="2971800" indent="-228600" algn="ctr"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7pPr>
            <a:lvl8pPr marL="3429000" indent="-228600" algn="ctr"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8pPr>
            <a:lvl9pPr marL="3886200" indent="-228600" algn="ctr"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9pPr>
          </a:lstStyle>
          <a:p>
            <a:pPr eaLnBrk="1" hangingPunct="1"/>
            <a:r>
              <a:rPr lang="en-US" sz="1000"/>
              <a:t>Mike Shor</a:t>
            </a:r>
          </a:p>
          <a:p>
            <a:pPr eaLnBrk="1" hangingPunct="1"/>
            <a:r>
              <a:rPr lang="en-US" sz="1000"/>
              <a:t>Game Theory &amp; Business Strategy</a:t>
            </a:r>
          </a:p>
        </p:txBody>
      </p:sp>
      <p:sp>
        <p:nvSpPr>
          <p:cNvPr id="12291" name="Slide Number Placeholder 4"/>
          <p:cNvSpPr>
            <a:spLocks noGrp="1"/>
          </p:cNvSpPr>
          <p:nvPr>
            <p:ph type="sldNum" sz="quarter" idx="12"/>
          </p:nvPr>
        </p:nvSpPr>
        <p:spPr>
          <a:noFill/>
        </p:spPr>
        <p:txBody>
          <a:bodyPr/>
          <a:lstStyle>
            <a:lvl1pPr eaLnBrk="0" hangingPunct="0">
              <a:defRPr sz="1400">
                <a:solidFill>
                  <a:schemeClr val="tx1"/>
                </a:solidFill>
                <a:latin typeface="Arial" charset="0"/>
                <a:cs typeface="Arial" charset="0"/>
              </a:defRPr>
            </a:lvl1pPr>
            <a:lvl2pPr marL="742950" indent="-285750" eaLnBrk="0" hangingPunct="0">
              <a:defRPr sz="1400">
                <a:solidFill>
                  <a:schemeClr val="tx1"/>
                </a:solidFill>
                <a:latin typeface="Arial" charset="0"/>
                <a:cs typeface="Arial" charset="0"/>
              </a:defRPr>
            </a:lvl2pPr>
            <a:lvl3pPr marL="1143000" indent="-228600" eaLnBrk="0" hangingPunct="0">
              <a:defRPr sz="1400">
                <a:solidFill>
                  <a:schemeClr val="tx1"/>
                </a:solidFill>
                <a:latin typeface="Arial" charset="0"/>
                <a:cs typeface="Arial" charset="0"/>
              </a:defRPr>
            </a:lvl3pPr>
            <a:lvl4pPr marL="1600200" indent="-228600" eaLnBrk="0" hangingPunct="0">
              <a:defRPr sz="1400">
                <a:solidFill>
                  <a:schemeClr val="tx1"/>
                </a:solidFill>
                <a:latin typeface="Arial" charset="0"/>
                <a:cs typeface="Arial" charset="0"/>
              </a:defRPr>
            </a:lvl4pPr>
            <a:lvl5pPr marL="2057400" indent="-228600" eaLnBrk="0" hangingPunct="0">
              <a:defRPr sz="1400">
                <a:solidFill>
                  <a:schemeClr val="tx1"/>
                </a:solidFill>
                <a:latin typeface="Arial" charset="0"/>
                <a:cs typeface="Arial" charset="0"/>
              </a:defRPr>
            </a:lvl5pPr>
            <a:lvl6pPr marL="2514600" indent="-228600" algn="ctr"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6pPr>
            <a:lvl7pPr marL="2971800" indent="-228600" algn="ctr"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7pPr>
            <a:lvl8pPr marL="3429000" indent="-228600" algn="ctr"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8pPr>
            <a:lvl9pPr marL="3886200" indent="-228600" algn="ctr"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9pPr>
          </a:lstStyle>
          <a:p>
            <a:pPr eaLnBrk="1" hangingPunct="1"/>
            <a:endParaRPr lang="en-US" sz="1000"/>
          </a:p>
          <a:p>
            <a:pPr eaLnBrk="1" hangingPunct="1"/>
            <a:fld id="{22032B57-5A34-47B5-8DF5-B7EFED16FCFB}" type="slidenum">
              <a:rPr lang="en-US" sz="1000"/>
              <a:pPr eaLnBrk="1" hangingPunct="1"/>
              <a:t>6</a:t>
            </a:fld>
            <a:endParaRPr lang="en-US" sz="1000"/>
          </a:p>
        </p:txBody>
      </p:sp>
      <p:graphicFrame>
        <p:nvGraphicFramePr>
          <p:cNvPr id="969732" name="Group 4"/>
          <p:cNvGraphicFramePr>
            <a:graphicFrameLocks noGrp="1"/>
          </p:cNvGraphicFramePr>
          <p:nvPr>
            <p:extLst>
              <p:ext uri="{D42A27DB-BD31-4B8C-83A1-F6EECF244321}">
                <p14:modId xmlns:p14="http://schemas.microsoft.com/office/powerpoint/2010/main" val="3678709250"/>
              </p:ext>
            </p:extLst>
          </p:nvPr>
        </p:nvGraphicFramePr>
        <p:xfrm>
          <a:off x="3019424" y="2816225"/>
          <a:ext cx="6054727" cy="1554426"/>
        </p:xfrm>
        <a:graphic>
          <a:graphicData uri="http://schemas.openxmlformats.org/drawingml/2006/table">
            <a:tbl>
              <a:tblPr/>
              <a:tblGrid>
                <a:gridCol w="208270"/>
                <a:gridCol w="1031821"/>
                <a:gridCol w="944513"/>
                <a:gridCol w="1935062"/>
                <a:gridCol w="1935061"/>
              </a:tblGrid>
              <a:tr h="518054">
                <a:tc>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endParaRPr kumimoji="0" lang="en-US" sz="2800" b="0" i="0" u="none" strike="noStrike" cap="none" normalizeH="0" baseline="0" dirty="0" smtClean="0">
                        <a:ln>
                          <a:noFill/>
                        </a:ln>
                        <a:solidFill>
                          <a:schemeClr val="tx1"/>
                        </a:solidFill>
                        <a:effectLst/>
                        <a:latin typeface="Arial" charset="0"/>
                        <a:cs typeface="Arial" charset="0"/>
                      </a:endParaRPr>
                    </a:p>
                  </a:txBody>
                  <a:tcPr marL="91435" marR="91435" marT="45711" marB="45711" horzOverflow="overflow">
                    <a:lnL cap="flat">
                      <a:noFill/>
                    </a:lnL>
                    <a:lnR>
                      <a:noFill/>
                    </a:lnR>
                    <a:lnT cap="flat">
                      <a:noFill/>
                    </a:lnT>
                    <a:lnB>
                      <a:noFill/>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endParaRPr kumimoji="0" lang="en-US" sz="2800" b="0" i="0" u="none" strike="noStrike" cap="none" normalizeH="0" baseline="0" smtClean="0">
                        <a:ln>
                          <a:noFill/>
                        </a:ln>
                        <a:solidFill>
                          <a:schemeClr val="tx1"/>
                        </a:solidFill>
                        <a:effectLst/>
                        <a:latin typeface="Arial" charset="0"/>
                        <a:cs typeface="Arial" charset="0"/>
                      </a:endParaRPr>
                    </a:p>
                  </a:txBody>
                  <a:tcPr marL="91435" marR="91435" marT="45711" marB="45711" horzOverflow="overflow">
                    <a:lnL>
                      <a:noFill/>
                    </a:lnL>
                    <a:lnR>
                      <a:noFill/>
                    </a:lnR>
                    <a:lnT cap="flat">
                      <a:noFill/>
                    </a:lnT>
                    <a:lnB>
                      <a:noFill/>
                    </a:lnB>
                    <a:lnTlToBr>
                      <a:noFill/>
                    </a:lnTlToBr>
                    <a:lnBlToTr>
                      <a:noFill/>
                    </a:lnBlToTr>
                    <a:no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800" b="0" i="0" u="none" strike="noStrike" cap="none" normalizeH="0" baseline="0" smtClean="0">
                          <a:ln>
                            <a:noFill/>
                          </a:ln>
                          <a:solidFill>
                            <a:schemeClr val="folHlink"/>
                          </a:solidFill>
                          <a:effectLst/>
                          <a:latin typeface="Arial" charset="0"/>
                          <a:cs typeface="Arial" charset="0"/>
                        </a:rPr>
                        <a:t>In</a:t>
                      </a:r>
                    </a:p>
                  </a:txBody>
                  <a:tcPr marL="91435" marR="91435" marT="45711" marB="45711" horzOverflow="overflow">
                    <a:lnL>
                      <a:noFill/>
                    </a:lnL>
                    <a:lnR>
                      <a:noFill/>
                    </a:lnR>
                    <a:lnT cap="fla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800" b="0" i="0" u="none" strike="noStrike" cap="none" normalizeH="0" baseline="0" smtClean="0">
                          <a:ln>
                            <a:noFill/>
                          </a:ln>
                          <a:solidFill>
                            <a:schemeClr val="folHlink"/>
                          </a:solidFill>
                          <a:effectLst/>
                          <a:latin typeface="Arial" charset="0"/>
                          <a:cs typeface="Arial" charset="0"/>
                        </a:rPr>
                        <a:t>Out</a:t>
                      </a:r>
                    </a:p>
                  </a:txBody>
                  <a:tcPr marL="91435" marR="91435" marT="45711" marB="45711" horzOverflow="overflow">
                    <a:lnL>
                      <a:noFill/>
                    </a:lnL>
                    <a:lnR cap="flat">
                      <a:noFill/>
                    </a:lnR>
                    <a:lnT cap="flat">
                      <a:noFill/>
                    </a:lnT>
                    <a:lnB w="12700" cap="flat" cmpd="sng" algn="ctr">
                      <a:solidFill>
                        <a:schemeClr val="tx1"/>
                      </a:solidFill>
                      <a:prstDash val="solid"/>
                      <a:miter lim="800000"/>
                      <a:headEnd type="none" w="med" len="med"/>
                      <a:tailEnd type="none" w="med" len="med"/>
                    </a:lnB>
                    <a:lnTlToBr>
                      <a:noFill/>
                    </a:lnTlToBr>
                    <a:lnBlToTr>
                      <a:noFill/>
                    </a:lnBlToTr>
                    <a:noFill/>
                  </a:tcPr>
                </a:tc>
              </a:tr>
              <a:tr h="518054">
                <a:tc rowSpan="2" gridSpan="2">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800" b="0" i="0" u="none" strike="noStrike" cap="none" normalizeH="0" baseline="0" dirty="0" smtClean="0">
                          <a:ln>
                            <a:noFill/>
                          </a:ln>
                          <a:solidFill>
                            <a:srgbClr val="000099"/>
                          </a:solidFill>
                          <a:effectLst/>
                          <a:latin typeface="Arial" charset="0"/>
                          <a:cs typeface="Arial" charset="0"/>
                        </a:rPr>
                        <a:t>Us</a:t>
                      </a:r>
                    </a:p>
                  </a:txBody>
                  <a:tcPr marL="91435" marR="91435" marT="45711" marB="45711" anchor="ctr" horzOverflow="overflow">
                    <a:lnL cap="flat">
                      <a:noFill/>
                    </a:lnL>
                    <a:lnR>
                      <a:noFill/>
                    </a:lnR>
                    <a:lnT>
                      <a:noFill/>
                    </a:lnT>
                    <a:lnB cap="flat">
                      <a:noFill/>
                    </a:lnB>
                    <a:lnTlToBr>
                      <a:noFill/>
                    </a:lnTlToBr>
                    <a:lnBlToTr>
                      <a:noFill/>
                    </a:lnBlToTr>
                    <a:noFill/>
                  </a:tcPr>
                </a:tc>
                <a:tc rowSpan="2"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800" b="0" i="0" u="none" strike="noStrike" cap="none" normalizeH="0" baseline="0" smtClean="0">
                          <a:ln>
                            <a:noFill/>
                          </a:ln>
                          <a:solidFill>
                            <a:srgbClr val="000099"/>
                          </a:solidFill>
                          <a:effectLst/>
                          <a:latin typeface="Arial" charset="0"/>
                          <a:cs typeface="Arial" charset="0"/>
                        </a:rPr>
                        <a:t>In</a:t>
                      </a:r>
                    </a:p>
                  </a:txBody>
                  <a:tcPr marL="91435" marR="91435" marT="45711" marB="45711" anchor="ctr" horzOverflow="overflow">
                    <a:lnL>
                      <a:noFill/>
                    </a:lnL>
                    <a:lnR w="12700"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800" b="1" i="0" u="none" strike="noStrike" cap="none" normalizeH="0" baseline="0" smtClean="0">
                          <a:ln>
                            <a:noFill/>
                          </a:ln>
                          <a:solidFill>
                            <a:srgbClr val="000099"/>
                          </a:solidFill>
                          <a:effectLst/>
                          <a:latin typeface="Courier New" pitchFamily="49" charset="0"/>
                          <a:cs typeface="Arial" charset="0"/>
                        </a:rPr>
                        <a:t> </a:t>
                      </a:r>
                      <a:r>
                        <a:rPr kumimoji="0" lang="en-US" sz="2800" b="1" i="0" u="sng" strike="noStrike" cap="none" normalizeH="0" baseline="0" smtClean="0">
                          <a:ln>
                            <a:noFill/>
                          </a:ln>
                          <a:solidFill>
                            <a:srgbClr val="000099"/>
                          </a:solidFill>
                          <a:effectLst/>
                          <a:latin typeface="Courier New" pitchFamily="49" charset="0"/>
                          <a:cs typeface="Arial" charset="0"/>
                        </a:rPr>
                        <a:t>-2</a:t>
                      </a:r>
                      <a:r>
                        <a:rPr kumimoji="0" lang="en-US" sz="2800" b="1" i="0" u="none" strike="noStrike" cap="none" normalizeH="0" baseline="0" smtClean="0">
                          <a:ln>
                            <a:noFill/>
                          </a:ln>
                          <a:solidFill>
                            <a:schemeClr val="tx1"/>
                          </a:solidFill>
                          <a:effectLst/>
                          <a:latin typeface="Courier New" pitchFamily="49" charset="0"/>
                          <a:cs typeface="Arial" charset="0"/>
                        </a:rPr>
                        <a:t> , </a:t>
                      </a:r>
                      <a:r>
                        <a:rPr kumimoji="0" lang="en-US" sz="2800" b="1" i="0" u="none" strike="noStrike" cap="none" normalizeH="0" baseline="0" smtClean="0">
                          <a:ln>
                            <a:noFill/>
                          </a:ln>
                          <a:solidFill>
                            <a:schemeClr val="folHlink"/>
                          </a:solidFill>
                          <a:effectLst/>
                          <a:latin typeface="Courier New" pitchFamily="49" charset="0"/>
                          <a:cs typeface="Arial" charset="0"/>
                        </a:rPr>
                        <a:t>-2</a:t>
                      </a:r>
                    </a:p>
                  </a:txBody>
                  <a:tcPr marL="91435" marR="91435" marT="45711" marB="4571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800" b="1" i="0" u="none" strike="noStrike" cap="none" normalizeH="0" baseline="0" smtClean="0">
                          <a:ln>
                            <a:noFill/>
                          </a:ln>
                          <a:solidFill>
                            <a:schemeClr val="tx1"/>
                          </a:solidFill>
                          <a:effectLst/>
                          <a:latin typeface="Courier New" pitchFamily="49" charset="0"/>
                          <a:cs typeface="Arial" charset="0"/>
                        </a:rPr>
                        <a:t>  </a:t>
                      </a:r>
                      <a:r>
                        <a:rPr kumimoji="0" lang="en-US" sz="2800" b="1" i="0" u="sng" strike="noStrike" cap="none" normalizeH="0" baseline="0" smtClean="0">
                          <a:ln>
                            <a:noFill/>
                          </a:ln>
                          <a:solidFill>
                            <a:srgbClr val="000099"/>
                          </a:solidFill>
                          <a:effectLst/>
                          <a:latin typeface="Courier New" pitchFamily="49" charset="0"/>
                          <a:cs typeface="Arial" charset="0"/>
                        </a:rPr>
                        <a:t>3</a:t>
                      </a:r>
                      <a:r>
                        <a:rPr kumimoji="0" lang="en-US" sz="2800" b="1" i="0" u="none" strike="noStrike" cap="none" normalizeH="0" baseline="0" smtClean="0">
                          <a:ln>
                            <a:noFill/>
                          </a:ln>
                          <a:solidFill>
                            <a:schemeClr val="tx1"/>
                          </a:solidFill>
                          <a:effectLst/>
                          <a:latin typeface="Courier New" pitchFamily="49" charset="0"/>
                          <a:cs typeface="Arial" charset="0"/>
                        </a:rPr>
                        <a:t> , </a:t>
                      </a:r>
                      <a:r>
                        <a:rPr kumimoji="0" lang="en-US" sz="2800" b="1" i="0" u="sng" strike="noStrike" cap="none" normalizeH="0" baseline="0" smtClean="0">
                          <a:ln>
                            <a:noFill/>
                          </a:ln>
                          <a:solidFill>
                            <a:schemeClr val="folHlink"/>
                          </a:solidFill>
                          <a:effectLst/>
                          <a:latin typeface="Courier New" pitchFamily="49" charset="0"/>
                          <a:cs typeface="Arial" charset="0"/>
                        </a:rPr>
                        <a:t>0</a:t>
                      </a:r>
                    </a:p>
                  </a:txBody>
                  <a:tcPr marL="91435" marR="91435" marT="45711" marB="4571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518054">
                <a:tc gridSpan="2" vMerge="1">
                  <a:txBody>
                    <a:bodyPr/>
                    <a:lstStyle/>
                    <a:p>
                      <a:endParaRPr lang="en-US"/>
                    </a:p>
                  </a:txBody>
                  <a:tcPr/>
                </a:tc>
                <a:tc hMerge="1" v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800" b="0" i="0" u="none" strike="noStrike" cap="none" normalizeH="0" baseline="0" smtClean="0">
                          <a:ln>
                            <a:noFill/>
                          </a:ln>
                          <a:solidFill>
                            <a:srgbClr val="000099"/>
                          </a:solidFill>
                          <a:effectLst/>
                          <a:latin typeface="Arial" charset="0"/>
                          <a:cs typeface="Arial" charset="0"/>
                        </a:rPr>
                        <a:t>Out</a:t>
                      </a:r>
                    </a:p>
                  </a:txBody>
                  <a:tcPr marL="91435" marR="91435" marT="45711" marB="45711" anchor="ctr" horzOverflow="overflow">
                    <a:lnL>
                      <a:noFill/>
                    </a:lnL>
                    <a:lnR w="12700" cap="flat" cmpd="sng" algn="ctr">
                      <a:solidFill>
                        <a:schemeClr val="tx1"/>
                      </a:solidFill>
                      <a:prstDash val="solid"/>
                      <a:miter lim="800000"/>
                      <a:headEnd type="none" w="med" len="med"/>
                      <a:tailEnd type="none" w="med" len="med"/>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800" b="1" i="0" u="none" strike="noStrike" cap="none" normalizeH="0" baseline="0" smtClean="0">
                          <a:ln>
                            <a:noFill/>
                          </a:ln>
                          <a:solidFill>
                            <a:srgbClr val="000099"/>
                          </a:solidFill>
                          <a:effectLst/>
                          <a:latin typeface="Courier New" pitchFamily="49" charset="0"/>
                          <a:cs typeface="Arial" charset="0"/>
                        </a:rPr>
                        <a:t> -3</a:t>
                      </a:r>
                      <a:r>
                        <a:rPr kumimoji="0" lang="en-US" sz="2800" b="1" i="0" u="none" strike="noStrike" cap="none" normalizeH="0" baseline="0" smtClean="0">
                          <a:ln>
                            <a:noFill/>
                          </a:ln>
                          <a:solidFill>
                            <a:schemeClr val="tx1"/>
                          </a:solidFill>
                          <a:effectLst/>
                          <a:latin typeface="Courier New" pitchFamily="49" charset="0"/>
                          <a:cs typeface="Arial" charset="0"/>
                        </a:rPr>
                        <a:t> ,  </a:t>
                      </a:r>
                      <a:r>
                        <a:rPr kumimoji="0" lang="en-US" sz="2800" b="1" i="0" u="sng" strike="noStrike" cap="none" normalizeH="0" baseline="0" smtClean="0">
                          <a:ln>
                            <a:noFill/>
                          </a:ln>
                          <a:solidFill>
                            <a:schemeClr val="folHlink"/>
                          </a:solidFill>
                          <a:effectLst/>
                          <a:latin typeface="Courier New" pitchFamily="49" charset="0"/>
                          <a:cs typeface="Arial" charset="0"/>
                        </a:rPr>
                        <a:t>3</a:t>
                      </a:r>
                    </a:p>
                  </a:txBody>
                  <a:tcPr marL="91435" marR="91435" marT="45711" marB="4571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40F76"/>
                        </a:buClr>
                        <a:buSzPct val="75000"/>
                        <a:buFont typeface="Wingdings" pitchFamily="2" charset="2"/>
                        <a:buNone/>
                        <a:tabLst/>
                      </a:pPr>
                      <a:r>
                        <a:rPr kumimoji="0" lang="en-US" sz="2800" b="1" i="0" u="none" strike="noStrike" cap="none" normalizeH="0" baseline="0" dirty="0" smtClean="0">
                          <a:ln>
                            <a:noFill/>
                          </a:ln>
                          <a:solidFill>
                            <a:schemeClr val="tx1"/>
                          </a:solidFill>
                          <a:effectLst/>
                          <a:latin typeface="Courier New" pitchFamily="49" charset="0"/>
                          <a:cs typeface="Arial" charset="0"/>
                        </a:rPr>
                        <a:t> </a:t>
                      </a:r>
                      <a:r>
                        <a:rPr kumimoji="0" lang="en-US" sz="2800" b="1" i="0" u="none" strike="noStrike" cap="none" normalizeH="0" baseline="0" dirty="0" smtClean="0">
                          <a:ln>
                            <a:noFill/>
                          </a:ln>
                          <a:solidFill>
                            <a:srgbClr val="000099"/>
                          </a:solidFill>
                          <a:effectLst/>
                          <a:latin typeface="Courier New" pitchFamily="49" charset="0"/>
                          <a:cs typeface="Arial" charset="0"/>
                        </a:rPr>
                        <a:t>-3</a:t>
                      </a:r>
                      <a:r>
                        <a:rPr kumimoji="0" lang="en-US" sz="2800" b="1" i="0" u="none" strike="noStrike" cap="none" normalizeH="0" baseline="0" dirty="0" smtClean="0">
                          <a:ln>
                            <a:noFill/>
                          </a:ln>
                          <a:solidFill>
                            <a:schemeClr val="tx1"/>
                          </a:solidFill>
                          <a:effectLst/>
                          <a:latin typeface="Courier New" pitchFamily="49" charset="0"/>
                          <a:cs typeface="Arial" charset="0"/>
                        </a:rPr>
                        <a:t> , </a:t>
                      </a:r>
                      <a:r>
                        <a:rPr kumimoji="0" lang="en-US" sz="2800" b="1" i="0" u="none" strike="noStrike" cap="none" normalizeH="0" baseline="0" dirty="0" smtClean="0">
                          <a:ln>
                            <a:noFill/>
                          </a:ln>
                          <a:solidFill>
                            <a:schemeClr val="folHlink"/>
                          </a:solidFill>
                          <a:effectLst/>
                          <a:latin typeface="Courier New" pitchFamily="49" charset="0"/>
                          <a:cs typeface="Arial" charset="0"/>
                        </a:rPr>
                        <a:t>0</a:t>
                      </a:r>
                    </a:p>
                  </a:txBody>
                  <a:tcPr marL="91435" marR="91435" marT="45711" marB="4571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
        <p:nvSpPr>
          <p:cNvPr id="12312" name="Text Box 30"/>
          <p:cNvSpPr txBox="1">
            <a:spLocks noChangeArrowheads="1"/>
          </p:cNvSpPr>
          <p:nvPr/>
        </p:nvSpPr>
        <p:spPr bwMode="auto">
          <a:xfrm>
            <a:off x="6598285" y="2401888"/>
            <a:ext cx="199707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400">
                <a:solidFill>
                  <a:schemeClr val="tx1"/>
                </a:solidFill>
                <a:latin typeface="Arial" charset="0"/>
                <a:cs typeface="Arial" charset="0"/>
              </a:defRPr>
            </a:lvl1pPr>
            <a:lvl2pPr marL="742950" indent="-285750" eaLnBrk="0" hangingPunct="0">
              <a:defRPr sz="1400">
                <a:solidFill>
                  <a:schemeClr val="tx1"/>
                </a:solidFill>
                <a:latin typeface="Arial" charset="0"/>
                <a:cs typeface="Arial" charset="0"/>
              </a:defRPr>
            </a:lvl2pPr>
            <a:lvl3pPr marL="1143000" indent="-228600" eaLnBrk="0" hangingPunct="0">
              <a:defRPr sz="1400">
                <a:solidFill>
                  <a:schemeClr val="tx1"/>
                </a:solidFill>
                <a:latin typeface="Arial" charset="0"/>
                <a:cs typeface="Arial" charset="0"/>
              </a:defRPr>
            </a:lvl3pPr>
            <a:lvl4pPr marL="1600200" indent="-228600" eaLnBrk="0" hangingPunct="0">
              <a:defRPr sz="1400">
                <a:solidFill>
                  <a:schemeClr val="tx1"/>
                </a:solidFill>
                <a:latin typeface="Arial" charset="0"/>
                <a:cs typeface="Arial" charset="0"/>
              </a:defRPr>
            </a:lvl4pPr>
            <a:lvl5pPr marL="2057400" indent="-228600" eaLnBrk="0" hangingPunct="0">
              <a:defRPr sz="1400">
                <a:solidFill>
                  <a:schemeClr val="tx1"/>
                </a:solidFill>
                <a:latin typeface="Arial" charset="0"/>
                <a:cs typeface="Arial" charset="0"/>
              </a:defRPr>
            </a:lvl5pPr>
            <a:lvl6pPr marL="2514600" indent="-228600" algn="ctr"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6pPr>
            <a:lvl7pPr marL="2971800" indent="-228600" algn="ctr"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7pPr>
            <a:lvl8pPr marL="3429000" indent="-228600" algn="ctr"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8pPr>
            <a:lvl9pPr marL="3886200" indent="-228600" algn="ctr"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9pPr>
          </a:lstStyle>
          <a:p>
            <a:pPr eaLnBrk="1" hangingPunct="1">
              <a:spcBef>
                <a:spcPct val="50000"/>
              </a:spcBef>
              <a:buFont typeface="Wingdings" pitchFamily="2" charset="2"/>
              <a:buNone/>
            </a:pPr>
            <a:r>
              <a:rPr lang="en-US" sz="2800" dirty="0">
                <a:solidFill>
                  <a:schemeClr val="tx2"/>
                </a:solidFill>
              </a:rPr>
              <a:t>Them</a:t>
            </a:r>
          </a:p>
        </p:txBody>
      </p:sp>
    </p:spTree>
    <p:extLst>
      <p:ext uri="{BB962C8B-B14F-4D97-AF65-F5344CB8AC3E}">
        <p14:creationId xmlns:p14="http://schemas.microsoft.com/office/powerpoint/2010/main" val="19661696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2"/>
          <p:cNvSpPr>
            <a:spLocks noGrp="1" noChangeArrowheads="1"/>
          </p:cNvSpPr>
          <p:nvPr>
            <p:ph type="title"/>
          </p:nvPr>
        </p:nvSpPr>
        <p:spPr>
          <a:xfrm>
            <a:off x="2209800" y="152400"/>
            <a:ext cx="9017000" cy="914400"/>
          </a:xfrm>
        </p:spPr>
        <p:txBody>
          <a:bodyPr>
            <a:normAutofit fontScale="90000"/>
          </a:bodyPr>
          <a:lstStyle/>
          <a:p>
            <a:pPr eaLnBrk="1" hangingPunct="1"/>
            <a:r>
              <a:rPr lang="en-US" dirty="0" smtClean="0"/>
              <a:t>Reducing Payoffs: Contracting</a:t>
            </a:r>
          </a:p>
        </p:txBody>
      </p:sp>
      <p:sp>
        <p:nvSpPr>
          <p:cNvPr id="14341" name="Rectangle 3"/>
          <p:cNvSpPr>
            <a:spLocks noGrp="1" noChangeArrowheads="1"/>
          </p:cNvSpPr>
          <p:nvPr>
            <p:ph idx="1"/>
          </p:nvPr>
        </p:nvSpPr>
        <p:spPr>
          <a:xfrm>
            <a:off x="1828800" y="1295400"/>
            <a:ext cx="8902700" cy="5060950"/>
          </a:xfrm>
        </p:spPr>
        <p:txBody>
          <a:bodyPr>
            <a:normAutofit fontScale="92500" lnSpcReduction="10000"/>
          </a:bodyPr>
          <a:lstStyle/>
          <a:p>
            <a:pPr eaLnBrk="1" hangingPunct="1">
              <a:lnSpc>
                <a:spcPct val="90000"/>
              </a:lnSpc>
            </a:pPr>
            <a:r>
              <a:rPr lang="en-US" dirty="0" smtClean="0"/>
              <a:t>Consider another example of a credible commitment.</a:t>
            </a:r>
          </a:p>
          <a:p>
            <a:r>
              <a:rPr lang="en-US" dirty="0" smtClean="0"/>
              <a:t>Suppose you don’t want to pay more </a:t>
            </a:r>
            <a:r>
              <a:rPr lang="en-US" dirty="0"/>
              <a:t>than $200 </a:t>
            </a:r>
            <a:r>
              <a:rPr lang="en-US" dirty="0" smtClean="0"/>
              <a:t>million for an acquisition target.</a:t>
            </a:r>
            <a:endParaRPr lang="en-US" dirty="0"/>
          </a:p>
          <a:p>
            <a:pPr eaLnBrk="1" hangingPunct="1">
              <a:lnSpc>
                <a:spcPct val="90000"/>
              </a:lnSpc>
            </a:pPr>
            <a:r>
              <a:rPr lang="en-US" dirty="0" smtClean="0"/>
              <a:t>It is known that you </a:t>
            </a:r>
            <a:r>
              <a:rPr lang="en-US" dirty="0" smtClean="0"/>
              <a:t>can “afford” </a:t>
            </a:r>
            <a:r>
              <a:rPr lang="en-US" dirty="0" smtClean="0"/>
              <a:t>payments of $20 million/yr. for 20 </a:t>
            </a:r>
            <a:r>
              <a:rPr lang="en-US" dirty="0" err="1" smtClean="0"/>
              <a:t>yrs</a:t>
            </a:r>
            <a:r>
              <a:rPr lang="en-US" dirty="0" smtClean="0"/>
              <a:t>; if the interest rate is 7%, this means that you can afford $211.88m.  How can you hold out for $200m.?</a:t>
            </a:r>
            <a:endParaRPr lang="en-US" dirty="0" smtClean="0"/>
          </a:p>
          <a:p>
            <a:pPr eaLnBrk="1" hangingPunct="1">
              <a:lnSpc>
                <a:spcPct val="90000"/>
              </a:lnSpc>
            </a:pPr>
            <a:r>
              <a:rPr lang="en-US" dirty="0" smtClean="0"/>
              <a:t>Suppose you finance takeover for </a:t>
            </a:r>
            <a:r>
              <a:rPr lang="en-US" dirty="0" smtClean="0"/>
              <a:t>20 years at 7%</a:t>
            </a:r>
          </a:p>
          <a:p>
            <a:pPr lvl="1" eaLnBrk="1" hangingPunct="1">
              <a:lnSpc>
                <a:spcPct val="90000"/>
              </a:lnSpc>
            </a:pPr>
            <a:r>
              <a:rPr lang="en-US" dirty="0" smtClean="0"/>
              <a:t>Add penalty: if amount greater than $200 million, +1.5 points on interest rate</a:t>
            </a:r>
          </a:p>
          <a:p>
            <a:pPr eaLnBrk="1" hangingPunct="1">
              <a:lnSpc>
                <a:spcPct val="90000"/>
              </a:lnSpc>
            </a:pPr>
            <a:r>
              <a:rPr lang="en-US" dirty="0" smtClean="0"/>
              <a:t>Annual Payments:</a:t>
            </a:r>
          </a:p>
          <a:p>
            <a:pPr lvl="2" eaLnBrk="1" hangingPunct="1">
              <a:lnSpc>
                <a:spcPct val="90000"/>
              </a:lnSpc>
            </a:pPr>
            <a:r>
              <a:rPr lang="en-US" dirty="0" smtClean="0"/>
              <a:t>$200 million:	$18.8 million / year</a:t>
            </a:r>
          </a:p>
          <a:p>
            <a:pPr lvl="2" eaLnBrk="1" hangingPunct="1">
              <a:lnSpc>
                <a:spcPct val="90000"/>
              </a:lnSpc>
            </a:pPr>
            <a:r>
              <a:rPr lang="en-US" dirty="0" smtClean="0"/>
              <a:t>$210 million:	$19.82 million / year</a:t>
            </a:r>
          </a:p>
          <a:p>
            <a:pPr lvl="2" eaLnBrk="1" hangingPunct="1">
              <a:lnSpc>
                <a:spcPct val="90000"/>
              </a:lnSpc>
            </a:pPr>
            <a:r>
              <a:rPr lang="en-US" dirty="0" smtClean="0"/>
              <a:t>with penalty: 	$22.19 million / year</a:t>
            </a:r>
          </a:p>
          <a:p>
            <a:pPr eaLnBrk="1" hangingPunct="1">
              <a:lnSpc>
                <a:spcPct val="90000"/>
              </a:lnSpc>
            </a:pPr>
            <a:r>
              <a:rPr lang="en-US" dirty="0" smtClean="0"/>
              <a:t>So it’s clear that the acquirer will not pay more than $200m.</a:t>
            </a:r>
          </a:p>
          <a:p>
            <a:pPr eaLnBrk="1" hangingPunct="1">
              <a:lnSpc>
                <a:spcPct val="90000"/>
              </a:lnSpc>
            </a:pPr>
            <a:r>
              <a:rPr lang="en-US" dirty="0" smtClean="0"/>
              <a:t>This is, therefore, a credible commitment.</a:t>
            </a:r>
          </a:p>
        </p:txBody>
      </p:sp>
      <p:sp>
        <p:nvSpPr>
          <p:cNvPr id="14338" name="Date Placeholder 3"/>
          <p:cNvSpPr>
            <a:spLocks noGrp="1"/>
          </p:cNvSpPr>
          <p:nvPr>
            <p:ph type="dt" sz="half" idx="10"/>
          </p:nvPr>
        </p:nvSpPr>
        <p:spPr>
          <a:noFill/>
        </p:spPr>
        <p:txBody>
          <a:bodyPr/>
          <a:lstStyle>
            <a:lvl1pPr eaLnBrk="0" hangingPunct="0">
              <a:defRPr sz="1400">
                <a:solidFill>
                  <a:schemeClr val="tx1"/>
                </a:solidFill>
                <a:latin typeface="Arial" charset="0"/>
                <a:cs typeface="Arial" charset="0"/>
              </a:defRPr>
            </a:lvl1pPr>
            <a:lvl2pPr marL="742950" indent="-285750" eaLnBrk="0" hangingPunct="0">
              <a:defRPr sz="1400">
                <a:solidFill>
                  <a:schemeClr val="tx1"/>
                </a:solidFill>
                <a:latin typeface="Arial" charset="0"/>
                <a:cs typeface="Arial" charset="0"/>
              </a:defRPr>
            </a:lvl2pPr>
            <a:lvl3pPr marL="1143000" indent="-228600" eaLnBrk="0" hangingPunct="0">
              <a:defRPr sz="1400">
                <a:solidFill>
                  <a:schemeClr val="tx1"/>
                </a:solidFill>
                <a:latin typeface="Arial" charset="0"/>
                <a:cs typeface="Arial" charset="0"/>
              </a:defRPr>
            </a:lvl3pPr>
            <a:lvl4pPr marL="1600200" indent="-228600" eaLnBrk="0" hangingPunct="0">
              <a:defRPr sz="1400">
                <a:solidFill>
                  <a:schemeClr val="tx1"/>
                </a:solidFill>
                <a:latin typeface="Arial" charset="0"/>
                <a:cs typeface="Arial" charset="0"/>
              </a:defRPr>
            </a:lvl4pPr>
            <a:lvl5pPr marL="2057400" indent="-228600" eaLnBrk="0" hangingPunct="0">
              <a:defRPr sz="1400">
                <a:solidFill>
                  <a:schemeClr val="tx1"/>
                </a:solidFill>
                <a:latin typeface="Arial" charset="0"/>
                <a:cs typeface="Arial" charset="0"/>
              </a:defRPr>
            </a:lvl5pPr>
            <a:lvl6pPr marL="2514600" indent="-228600" algn="ctr"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6pPr>
            <a:lvl7pPr marL="2971800" indent="-228600" algn="ctr"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7pPr>
            <a:lvl8pPr marL="3429000" indent="-228600" algn="ctr"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8pPr>
            <a:lvl9pPr marL="3886200" indent="-228600" algn="ctr"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9pPr>
          </a:lstStyle>
          <a:p>
            <a:pPr eaLnBrk="1" hangingPunct="1"/>
            <a:r>
              <a:rPr lang="en-US" sz="1000" dirty="0"/>
              <a:t>Mike </a:t>
            </a:r>
            <a:r>
              <a:rPr lang="en-US" sz="1000" dirty="0" smtClean="0"/>
              <a:t>Shor </a:t>
            </a:r>
            <a:endParaRPr lang="en-US" sz="1000" dirty="0"/>
          </a:p>
          <a:p>
            <a:pPr eaLnBrk="1" hangingPunct="1"/>
            <a:r>
              <a:rPr lang="en-US" sz="1000" dirty="0"/>
              <a:t>Game Theory &amp; Business Strategy</a:t>
            </a:r>
          </a:p>
        </p:txBody>
      </p:sp>
      <p:sp>
        <p:nvSpPr>
          <p:cNvPr id="14339" name="Slide Number Placeholder 4"/>
          <p:cNvSpPr>
            <a:spLocks noGrp="1"/>
          </p:cNvSpPr>
          <p:nvPr>
            <p:ph type="sldNum" sz="quarter" idx="12"/>
          </p:nvPr>
        </p:nvSpPr>
        <p:spPr>
          <a:noFill/>
        </p:spPr>
        <p:txBody>
          <a:bodyPr/>
          <a:lstStyle>
            <a:lvl1pPr eaLnBrk="0" hangingPunct="0">
              <a:defRPr sz="1400">
                <a:solidFill>
                  <a:schemeClr val="tx1"/>
                </a:solidFill>
                <a:latin typeface="Arial" charset="0"/>
                <a:cs typeface="Arial" charset="0"/>
              </a:defRPr>
            </a:lvl1pPr>
            <a:lvl2pPr marL="742950" indent="-285750" eaLnBrk="0" hangingPunct="0">
              <a:defRPr sz="1400">
                <a:solidFill>
                  <a:schemeClr val="tx1"/>
                </a:solidFill>
                <a:latin typeface="Arial" charset="0"/>
                <a:cs typeface="Arial" charset="0"/>
              </a:defRPr>
            </a:lvl2pPr>
            <a:lvl3pPr marL="1143000" indent="-228600" eaLnBrk="0" hangingPunct="0">
              <a:defRPr sz="1400">
                <a:solidFill>
                  <a:schemeClr val="tx1"/>
                </a:solidFill>
                <a:latin typeface="Arial" charset="0"/>
                <a:cs typeface="Arial" charset="0"/>
              </a:defRPr>
            </a:lvl3pPr>
            <a:lvl4pPr marL="1600200" indent="-228600" eaLnBrk="0" hangingPunct="0">
              <a:defRPr sz="1400">
                <a:solidFill>
                  <a:schemeClr val="tx1"/>
                </a:solidFill>
                <a:latin typeface="Arial" charset="0"/>
                <a:cs typeface="Arial" charset="0"/>
              </a:defRPr>
            </a:lvl4pPr>
            <a:lvl5pPr marL="2057400" indent="-228600" eaLnBrk="0" hangingPunct="0">
              <a:defRPr sz="1400">
                <a:solidFill>
                  <a:schemeClr val="tx1"/>
                </a:solidFill>
                <a:latin typeface="Arial" charset="0"/>
                <a:cs typeface="Arial" charset="0"/>
              </a:defRPr>
            </a:lvl5pPr>
            <a:lvl6pPr marL="2514600" indent="-228600" algn="ctr"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6pPr>
            <a:lvl7pPr marL="2971800" indent="-228600" algn="ctr"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7pPr>
            <a:lvl8pPr marL="3429000" indent="-228600" algn="ctr"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8pPr>
            <a:lvl9pPr marL="3886200" indent="-228600" algn="ctr" eaLnBrk="0" fontAlgn="base" hangingPunct="0">
              <a:spcBef>
                <a:spcPct val="20000"/>
              </a:spcBef>
              <a:spcAft>
                <a:spcPct val="0"/>
              </a:spcAft>
              <a:buClr>
                <a:schemeClr val="bg1"/>
              </a:buClr>
              <a:buFont typeface="Wingdings" pitchFamily="2" charset="2"/>
              <a:buChar char="•"/>
              <a:defRPr sz="1400">
                <a:solidFill>
                  <a:schemeClr val="tx1"/>
                </a:solidFill>
                <a:latin typeface="Arial" charset="0"/>
                <a:cs typeface="Arial" charset="0"/>
              </a:defRPr>
            </a:lvl9pPr>
          </a:lstStyle>
          <a:p>
            <a:pPr eaLnBrk="1" hangingPunct="1"/>
            <a:endParaRPr lang="en-US" sz="1000"/>
          </a:p>
          <a:p>
            <a:pPr eaLnBrk="1" hangingPunct="1"/>
            <a:fld id="{69FE90A8-1B61-45EE-8187-1E2F4C004542}" type="slidenum">
              <a:rPr lang="en-US" sz="1000"/>
              <a:pPr eaLnBrk="1" hangingPunct="1"/>
              <a:t>7</a:t>
            </a:fld>
            <a:endParaRPr lang="en-US" sz="1000"/>
          </a:p>
        </p:txBody>
      </p:sp>
    </p:spTree>
    <p:extLst>
      <p:ext uri="{BB962C8B-B14F-4D97-AF65-F5344CB8AC3E}">
        <p14:creationId xmlns:p14="http://schemas.microsoft.com/office/powerpoint/2010/main" val="40742884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76200"/>
            <a:ext cx="9944100" cy="838200"/>
          </a:xfrm>
        </p:spPr>
        <p:txBody>
          <a:bodyPr>
            <a:normAutofit/>
          </a:bodyPr>
          <a:lstStyle/>
          <a:p>
            <a:r>
              <a:rPr lang="en-US" dirty="0" smtClean="0"/>
              <a:t>Commitment with Financing Policy</a:t>
            </a:r>
            <a:endParaRPr lang="en-US" dirty="0"/>
          </a:p>
        </p:txBody>
      </p:sp>
      <p:sp>
        <p:nvSpPr>
          <p:cNvPr id="3" name="Content Placeholder 2"/>
          <p:cNvSpPr>
            <a:spLocks noGrp="1"/>
          </p:cNvSpPr>
          <p:nvPr>
            <p:ph idx="1"/>
          </p:nvPr>
        </p:nvSpPr>
        <p:spPr>
          <a:xfrm>
            <a:off x="1981200" y="1143000"/>
            <a:ext cx="9245600" cy="5410200"/>
          </a:xfrm>
        </p:spPr>
        <p:txBody>
          <a:bodyPr>
            <a:normAutofit fontScale="92500" lnSpcReduction="10000"/>
          </a:bodyPr>
          <a:lstStyle/>
          <a:p>
            <a:r>
              <a:rPr lang="en-US" dirty="0" smtClean="0"/>
              <a:t>Managers have an incentive to take negative NPV projects if they have private benefits (from perks) from firm investment.  </a:t>
            </a:r>
          </a:p>
          <a:p>
            <a:r>
              <a:rPr lang="en-US" dirty="0" smtClean="0"/>
              <a:t>This would discourage outside investment and might even discourage good employees from working for the firm, if we assume that good employees would rather work for profitable firms</a:t>
            </a:r>
            <a:r>
              <a:rPr lang="en-US" dirty="0" smtClean="0"/>
              <a:t>.  How would resolve this problem?</a:t>
            </a:r>
            <a:endParaRPr lang="en-US" dirty="0" smtClean="0"/>
          </a:p>
          <a:p>
            <a:r>
              <a:rPr lang="en-US" dirty="0" smtClean="0"/>
              <a:t>One solution is for the </a:t>
            </a:r>
            <a:r>
              <a:rPr lang="en-US" dirty="0" smtClean="0"/>
              <a:t>firm </a:t>
            </a:r>
            <a:r>
              <a:rPr lang="en-US" dirty="0" smtClean="0"/>
              <a:t>to </a:t>
            </a:r>
            <a:r>
              <a:rPr lang="en-US" dirty="0" smtClean="0"/>
              <a:t>take on debt.  The existence of debt means that managers are forced to choose profitable projects.  Else the firm would be forced into bankruptcy and possibly liquidation and managers would lose their firm-specific human capital.</a:t>
            </a:r>
          </a:p>
          <a:p>
            <a:r>
              <a:rPr lang="en-US" dirty="0" smtClean="0"/>
              <a:t>Investors/Employees would have reason to worry about suboptimal actions by management; to counteract this, managers can use debt as a commitment device</a:t>
            </a:r>
            <a:r>
              <a:rPr lang="en-US" dirty="0" smtClean="0"/>
              <a:t>.  By taking on debt, managers commit to take on profitable projects.</a:t>
            </a:r>
            <a:endParaRPr lang="en-US" dirty="0" smtClean="0"/>
          </a:p>
          <a:p>
            <a:r>
              <a:rPr lang="en-US" dirty="0" smtClean="0"/>
              <a:t>This is the basis for Michael Jensen’s Free Cashflow Hypothesis.</a:t>
            </a:r>
          </a:p>
          <a:p>
            <a:r>
              <a:rPr lang="en-US" dirty="0" smtClean="0"/>
              <a:t>Of course, we have also seen that debt can lead firms to underinvest and to act myopically.</a:t>
            </a:r>
          </a:p>
          <a:p>
            <a:r>
              <a:rPr lang="en-US" dirty="0" smtClean="0"/>
              <a:t>We see, therefore, debt might have positive and negative implications.</a:t>
            </a:r>
            <a:endParaRPr lang="en-US" dirty="0"/>
          </a:p>
        </p:txBody>
      </p:sp>
    </p:spTree>
    <p:extLst>
      <p:ext uri="{BB962C8B-B14F-4D97-AF65-F5344CB8AC3E}">
        <p14:creationId xmlns:p14="http://schemas.microsoft.com/office/powerpoint/2010/main" val="33082183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228600"/>
            <a:ext cx="7772400" cy="1143000"/>
          </a:xfrm>
        </p:spPr>
        <p:txBody>
          <a:bodyPr>
            <a:normAutofit fontScale="90000"/>
          </a:bodyPr>
          <a:lstStyle/>
          <a:p>
            <a:r>
              <a:rPr lang="en-US" dirty="0" smtClean="0"/>
              <a:t>Capital Structure and Competitive Strategy</a:t>
            </a:r>
            <a:endParaRPr lang="en-US" dirty="0"/>
          </a:p>
        </p:txBody>
      </p:sp>
      <p:sp>
        <p:nvSpPr>
          <p:cNvPr id="3" name="Content Placeholder 2"/>
          <p:cNvSpPr>
            <a:spLocks noGrp="1"/>
          </p:cNvSpPr>
          <p:nvPr>
            <p:ph idx="1"/>
          </p:nvPr>
        </p:nvSpPr>
        <p:spPr>
          <a:xfrm>
            <a:off x="2209800" y="1524000"/>
            <a:ext cx="8153400" cy="4572000"/>
          </a:xfrm>
        </p:spPr>
        <p:txBody>
          <a:bodyPr>
            <a:normAutofit/>
          </a:bodyPr>
          <a:lstStyle/>
          <a:p>
            <a:r>
              <a:rPr lang="en-US" dirty="0" smtClean="0"/>
              <a:t>A competitor that believes the market leader will fight to keep its market share will be reluctant to aggressively expand its own market share.  Hence the market leader can capture a strategic advantage if it credibly commits to protecting its market share aggressively.</a:t>
            </a:r>
          </a:p>
          <a:p>
            <a:r>
              <a:rPr lang="en-US" dirty="0" smtClean="0"/>
              <a:t>However the competitor may think that the market leader will acquiesce and give up market share rather than face a costly price war.</a:t>
            </a:r>
          </a:p>
          <a:p>
            <a:r>
              <a:rPr lang="en-US" dirty="0" smtClean="0"/>
              <a:t>Let us see how capital structure could be used by the market leader to convince the competitor of its commitment.</a:t>
            </a:r>
            <a:endParaRPr lang="en-US" dirty="0"/>
          </a:p>
        </p:txBody>
      </p:sp>
    </p:spTree>
    <p:extLst>
      <p:ext uri="{BB962C8B-B14F-4D97-AF65-F5344CB8AC3E}">
        <p14:creationId xmlns:p14="http://schemas.microsoft.com/office/powerpoint/2010/main" val="96548129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IW_TYPE_IMAGE" val="Text Box 3"/>
</p:tagLst>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C4220D"/>
      </a:accent1>
      <a:accent2>
        <a:srgbClr val="EB7712"/>
      </a:accent2>
      <a:accent3>
        <a:srgbClr val="ECBD31"/>
      </a:accent3>
      <a:accent4>
        <a:srgbClr val="92CE4A"/>
      </a:accent4>
      <a:accent5>
        <a:srgbClr val="50CFB4"/>
      </a:accent5>
      <a:accent6>
        <a:srgbClr val="0D8EC5"/>
      </a:accent6>
      <a:hlink>
        <a:srgbClr val="EA5A0C"/>
      </a:hlink>
      <a:folHlink>
        <a:srgbClr val="F09D3A"/>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FE1EB5C7-81A8-4CBA-AE6E-B3BF73DC389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TC104033937[[fn=Vapor Trail]]</Template>
  <TotalTime>75</TotalTime>
  <Words>2405</Words>
  <Application>Microsoft Office PowerPoint</Application>
  <PresentationFormat>Widescreen</PresentationFormat>
  <Paragraphs>194</Paragraphs>
  <Slides>16</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Century Gothic</vt:lpstr>
      <vt:lpstr>Courier New</vt:lpstr>
      <vt:lpstr>Tahoma</vt:lpstr>
      <vt:lpstr>Wingdings</vt:lpstr>
      <vt:lpstr>Vapor Trail</vt:lpstr>
      <vt:lpstr>Capital Structure and competitive strategy</vt:lpstr>
      <vt:lpstr>Commitment and Strategy</vt:lpstr>
      <vt:lpstr>Commitment and Strategy</vt:lpstr>
      <vt:lpstr>Commitment vs. Involvement</vt:lpstr>
      <vt:lpstr>Involvement</vt:lpstr>
      <vt:lpstr>CREDIBLE Commitment</vt:lpstr>
      <vt:lpstr>Reducing Payoffs: Contracting</vt:lpstr>
      <vt:lpstr>Commitment with Financing Policy</vt:lpstr>
      <vt:lpstr>Capital Structure and Competitive Strategy</vt:lpstr>
      <vt:lpstr>Debt, Risk-Seeking &amp; Aggression</vt:lpstr>
      <vt:lpstr>Debt and Aggression</vt:lpstr>
      <vt:lpstr>The Underinvestment Problem</vt:lpstr>
      <vt:lpstr>Debt Overhang &amp;  Commitment</vt:lpstr>
      <vt:lpstr>Debt and Aggression</vt:lpstr>
      <vt:lpstr>Debt and advertising</vt:lpstr>
      <vt:lpstr>Cash and Aggression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Capital Structure and competitive strategy</dc:title>
  <dc:creator>Viswanath, Prof. Plachikkat</dc:creator>
  <cp:lastModifiedBy>Viswanath, Prof. Plachikkat</cp:lastModifiedBy>
  <cp:revision>23</cp:revision>
  <cp:lastPrinted>2013-11-05T16:34:48Z</cp:lastPrinted>
  <dcterms:created xsi:type="dcterms:W3CDTF">2013-10-22T23:02:08Z</dcterms:created>
  <dcterms:modified xsi:type="dcterms:W3CDTF">2014-10-14T01:48:16Z</dcterms:modified>
</cp:coreProperties>
</file>