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notesMasterIdLst>
    <p:notesMasterId r:id="rId13"/>
  </p:notesMasterIdLst>
  <p:sldIdLst>
    <p:sldId id="256" r:id="rId2"/>
    <p:sldId id="263" r:id="rId3"/>
    <p:sldId id="265" r:id="rId4"/>
    <p:sldId id="257" r:id="rId5"/>
    <p:sldId id="261" r:id="rId6"/>
    <p:sldId id="270" r:id="rId7"/>
    <p:sldId id="260" r:id="rId8"/>
    <p:sldId id="271" r:id="rId9"/>
    <p:sldId id="266" r:id="rId10"/>
    <p:sldId id="264" r:id="rId11"/>
    <p:sldId id="27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CF7865-C8F7-3E46-B7D9-459AEAE4F3AE}" type="doc">
      <dgm:prSet loTypeId="urn:microsoft.com/office/officeart/2005/8/layout/StepDownProcess" loCatId="" qsTypeId="urn:microsoft.com/office/officeart/2005/8/quickstyle/simple4" qsCatId="simple" csTypeId="urn:microsoft.com/office/officeart/2005/8/colors/accent2_5" csCatId="accent2" phldr="1"/>
      <dgm:spPr/>
      <dgm:t>
        <a:bodyPr/>
        <a:lstStyle/>
        <a:p>
          <a:endParaRPr lang="en-US"/>
        </a:p>
      </dgm:t>
    </dgm:pt>
    <dgm:pt modelId="{3E5B2804-9D58-4A42-A3E0-3BC863628469}">
      <dgm:prSet phldrT="[Text]"/>
      <dgm:spPr/>
      <dgm:t>
        <a:bodyPr/>
        <a:lstStyle/>
        <a:p>
          <a:r>
            <a:rPr lang="en-US" b="1" dirty="0" smtClean="0"/>
            <a:t>Policy Makers and Regulators</a:t>
          </a:r>
          <a:endParaRPr lang="en-US" b="1" dirty="0"/>
        </a:p>
      </dgm:t>
    </dgm:pt>
    <dgm:pt modelId="{7F1A8C61-BC2D-AE47-BF5B-3ED8F7D5E958}" type="parTrans" cxnId="{B19753AF-8118-C94C-97A5-43BEFA09477B}">
      <dgm:prSet/>
      <dgm:spPr/>
      <dgm:t>
        <a:bodyPr/>
        <a:lstStyle/>
        <a:p>
          <a:endParaRPr lang="en-US"/>
        </a:p>
      </dgm:t>
    </dgm:pt>
    <dgm:pt modelId="{EDEBD9F9-7928-EF42-9EF1-BE9C517D1046}" type="sibTrans" cxnId="{B19753AF-8118-C94C-97A5-43BEFA09477B}">
      <dgm:prSet/>
      <dgm:spPr/>
      <dgm:t>
        <a:bodyPr/>
        <a:lstStyle/>
        <a:p>
          <a:endParaRPr lang="en-US"/>
        </a:p>
      </dgm:t>
    </dgm:pt>
    <dgm:pt modelId="{2326A103-1EF6-DE4F-B3A0-E5DF846C747C}">
      <dgm:prSet phldrT="[Text]" custT="1"/>
      <dgm:spPr/>
      <dgm:t>
        <a:bodyPr/>
        <a:lstStyle/>
        <a:p>
          <a:r>
            <a:rPr lang="en-US" sz="1400" dirty="0" smtClean="0"/>
            <a:t>Ministry of Energy</a:t>
          </a:r>
          <a:endParaRPr lang="en-US" sz="1400" dirty="0"/>
        </a:p>
      </dgm:t>
    </dgm:pt>
    <dgm:pt modelId="{61C29C71-10BB-F847-BCA7-BDC561A3B77B}" type="parTrans" cxnId="{F5DD6613-5973-0244-8120-377087FAA4BC}">
      <dgm:prSet/>
      <dgm:spPr/>
      <dgm:t>
        <a:bodyPr/>
        <a:lstStyle/>
        <a:p>
          <a:endParaRPr lang="en-US"/>
        </a:p>
      </dgm:t>
    </dgm:pt>
    <dgm:pt modelId="{64F8EE8D-AE58-6D45-8D1E-94C282F3298B}" type="sibTrans" cxnId="{F5DD6613-5973-0244-8120-377087FAA4BC}">
      <dgm:prSet/>
      <dgm:spPr/>
      <dgm:t>
        <a:bodyPr/>
        <a:lstStyle/>
        <a:p>
          <a:endParaRPr lang="en-US"/>
        </a:p>
      </dgm:t>
    </dgm:pt>
    <dgm:pt modelId="{AC1655FD-59FE-DC45-AAA7-AEA6247EA8FD}">
      <dgm:prSet phldrT="[Text]"/>
      <dgm:spPr/>
      <dgm:t>
        <a:bodyPr/>
        <a:lstStyle/>
        <a:p>
          <a:r>
            <a:rPr lang="en-US" b="1" dirty="0" smtClean="0"/>
            <a:t>Electricity Generators and Distributors</a:t>
          </a:r>
          <a:endParaRPr lang="en-US" b="1" dirty="0"/>
        </a:p>
      </dgm:t>
    </dgm:pt>
    <dgm:pt modelId="{FBB4C43E-5429-D84E-A0B2-C2F1D0EB6801}" type="parTrans" cxnId="{F95A909B-4C87-6D4B-B213-8EA3E02973B9}">
      <dgm:prSet/>
      <dgm:spPr/>
      <dgm:t>
        <a:bodyPr/>
        <a:lstStyle/>
        <a:p>
          <a:endParaRPr lang="en-US"/>
        </a:p>
      </dgm:t>
    </dgm:pt>
    <dgm:pt modelId="{88A20CA4-5EE2-C641-B233-EAC72D1C9AF8}" type="sibTrans" cxnId="{F95A909B-4C87-6D4B-B213-8EA3E02973B9}">
      <dgm:prSet/>
      <dgm:spPr/>
      <dgm:t>
        <a:bodyPr/>
        <a:lstStyle/>
        <a:p>
          <a:endParaRPr lang="en-US"/>
        </a:p>
      </dgm:t>
    </dgm:pt>
    <dgm:pt modelId="{B28EBC13-E55E-3445-BF19-3C9A4D85AABB}">
      <dgm:prSet phldrT="[Text]" custT="1"/>
      <dgm:spPr/>
      <dgm:t>
        <a:bodyPr/>
        <a:lstStyle/>
        <a:p>
          <a:r>
            <a:rPr lang="en-US" sz="1400" dirty="0" err="1" smtClean="0"/>
            <a:t>KenGen</a:t>
          </a:r>
          <a:endParaRPr lang="en-US" sz="1400" dirty="0"/>
        </a:p>
      </dgm:t>
    </dgm:pt>
    <dgm:pt modelId="{3D3AB772-CF80-7249-B9DF-CFD369506217}" type="parTrans" cxnId="{3CF0F294-454C-8243-A5B4-CE1FE653179B}">
      <dgm:prSet/>
      <dgm:spPr/>
      <dgm:t>
        <a:bodyPr/>
        <a:lstStyle/>
        <a:p>
          <a:endParaRPr lang="en-US"/>
        </a:p>
      </dgm:t>
    </dgm:pt>
    <dgm:pt modelId="{E6D766C1-C681-9A4A-977C-CA145F7DAFB9}" type="sibTrans" cxnId="{3CF0F294-454C-8243-A5B4-CE1FE653179B}">
      <dgm:prSet/>
      <dgm:spPr/>
      <dgm:t>
        <a:bodyPr/>
        <a:lstStyle/>
        <a:p>
          <a:endParaRPr lang="en-US"/>
        </a:p>
      </dgm:t>
    </dgm:pt>
    <dgm:pt modelId="{980DF559-ED4F-F546-9B23-A1790B59EBCA}">
      <dgm:prSet phldrT="[Text]"/>
      <dgm:spPr/>
      <dgm:t>
        <a:bodyPr/>
        <a:lstStyle/>
        <a:p>
          <a:r>
            <a:rPr lang="en-US" b="1" dirty="0" smtClean="0"/>
            <a:t>Household Consumers, MSMEs and CSOs/consumer groups</a:t>
          </a:r>
          <a:endParaRPr lang="en-US" b="1" dirty="0"/>
        </a:p>
      </dgm:t>
    </dgm:pt>
    <dgm:pt modelId="{3601DCF7-DDF8-644B-96F9-29CE4378C27F}" type="parTrans" cxnId="{F077101B-25A6-AF43-8041-979072856DD1}">
      <dgm:prSet/>
      <dgm:spPr/>
      <dgm:t>
        <a:bodyPr/>
        <a:lstStyle/>
        <a:p>
          <a:endParaRPr lang="en-US"/>
        </a:p>
      </dgm:t>
    </dgm:pt>
    <dgm:pt modelId="{8EE7286E-411A-1142-86BA-C647F4B59AE5}" type="sibTrans" cxnId="{F077101B-25A6-AF43-8041-979072856DD1}">
      <dgm:prSet/>
      <dgm:spPr/>
      <dgm:t>
        <a:bodyPr/>
        <a:lstStyle/>
        <a:p>
          <a:endParaRPr lang="en-US"/>
        </a:p>
      </dgm:t>
    </dgm:pt>
    <dgm:pt modelId="{099726D4-D005-454E-9C2D-F04027373BD9}">
      <dgm:prSet phldrT="[Text]" custT="1"/>
      <dgm:spPr/>
      <dgm:t>
        <a:bodyPr/>
        <a:lstStyle/>
        <a:p>
          <a:r>
            <a:rPr lang="en-US" sz="1400" dirty="0" smtClean="0"/>
            <a:t>Individuals and representatives</a:t>
          </a:r>
          <a:endParaRPr lang="en-US" sz="1400" dirty="0"/>
        </a:p>
      </dgm:t>
    </dgm:pt>
    <dgm:pt modelId="{ECAC05F8-64E3-CF40-B689-1F167BCE55A2}" type="parTrans" cxnId="{CB6295B3-BE87-9F46-88B7-A2163B6D424B}">
      <dgm:prSet/>
      <dgm:spPr/>
      <dgm:t>
        <a:bodyPr/>
        <a:lstStyle/>
        <a:p>
          <a:endParaRPr lang="en-US"/>
        </a:p>
      </dgm:t>
    </dgm:pt>
    <dgm:pt modelId="{037460D9-4FA8-AB4C-B907-43058D4956CB}" type="sibTrans" cxnId="{CB6295B3-BE87-9F46-88B7-A2163B6D424B}">
      <dgm:prSet/>
      <dgm:spPr/>
      <dgm:t>
        <a:bodyPr/>
        <a:lstStyle/>
        <a:p>
          <a:endParaRPr lang="en-US"/>
        </a:p>
      </dgm:t>
    </dgm:pt>
    <dgm:pt modelId="{FD3586BD-9B8F-BD41-80C0-AFCFC5070BD9}">
      <dgm:prSet phldrT="[Text]" custT="1"/>
      <dgm:spPr/>
      <dgm:t>
        <a:bodyPr/>
        <a:lstStyle/>
        <a:p>
          <a:r>
            <a:rPr lang="en-US" sz="1400" dirty="0" smtClean="0"/>
            <a:t>Energy Regulatory Commission</a:t>
          </a:r>
          <a:endParaRPr lang="en-US" sz="1400" dirty="0"/>
        </a:p>
      </dgm:t>
    </dgm:pt>
    <dgm:pt modelId="{81E7B8A7-7FC4-E742-9C66-3A789C36E2C8}" type="parTrans" cxnId="{461FB89D-E2D2-2142-9900-EB248E1D8C78}">
      <dgm:prSet/>
      <dgm:spPr/>
      <dgm:t>
        <a:bodyPr/>
        <a:lstStyle/>
        <a:p>
          <a:endParaRPr lang="en-US"/>
        </a:p>
      </dgm:t>
    </dgm:pt>
    <dgm:pt modelId="{8F99F9B0-81AE-F048-86AC-C07E72BB079C}" type="sibTrans" cxnId="{461FB89D-E2D2-2142-9900-EB248E1D8C78}">
      <dgm:prSet/>
      <dgm:spPr/>
      <dgm:t>
        <a:bodyPr/>
        <a:lstStyle/>
        <a:p>
          <a:endParaRPr lang="en-US"/>
        </a:p>
      </dgm:t>
    </dgm:pt>
    <dgm:pt modelId="{72A80B72-69A7-2042-9D2A-5D84EBD4E2C1}">
      <dgm:prSet phldrT="[Text]" custT="1"/>
      <dgm:spPr/>
      <dgm:t>
        <a:bodyPr/>
        <a:lstStyle/>
        <a:p>
          <a:r>
            <a:rPr lang="en-US" sz="1400" dirty="0" smtClean="0"/>
            <a:t>Competition Authority of Kenya </a:t>
          </a:r>
          <a:endParaRPr lang="en-US" sz="1400" dirty="0"/>
        </a:p>
      </dgm:t>
    </dgm:pt>
    <dgm:pt modelId="{B8D09C0E-2787-AF4B-8387-24AE49AC17AF}" type="parTrans" cxnId="{FEBABE6F-E124-E740-B6AC-69516231CE5F}">
      <dgm:prSet/>
      <dgm:spPr/>
      <dgm:t>
        <a:bodyPr/>
        <a:lstStyle/>
        <a:p>
          <a:endParaRPr lang="en-US"/>
        </a:p>
      </dgm:t>
    </dgm:pt>
    <dgm:pt modelId="{D4050071-CCBB-C141-B899-5337C09B927F}" type="sibTrans" cxnId="{FEBABE6F-E124-E740-B6AC-69516231CE5F}">
      <dgm:prSet/>
      <dgm:spPr/>
      <dgm:t>
        <a:bodyPr/>
        <a:lstStyle/>
        <a:p>
          <a:endParaRPr lang="en-US"/>
        </a:p>
      </dgm:t>
    </dgm:pt>
    <dgm:pt modelId="{92DD500B-BE74-A94A-9F10-694871357177}">
      <dgm:prSet phldrT="[Text]" custT="1"/>
      <dgm:spPr/>
      <dgm:t>
        <a:bodyPr/>
        <a:lstStyle/>
        <a:p>
          <a:r>
            <a:rPr lang="en-US" sz="1400" dirty="0" smtClean="0"/>
            <a:t>Kenya Power</a:t>
          </a:r>
          <a:endParaRPr lang="en-US" sz="1400" dirty="0"/>
        </a:p>
      </dgm:t>
    </dgm:pt>
    <dgm:pt modelId="{3F5F8E77-AD1B-FF4F-B1E3-D81AAD8B71C6}" type="parTrans" cxnId="{6DC6CE18-EAFC-D34E-A15B-FF92BEDD50D4}">
      <dgm:prSet/>
      <dgm:spPr/>
      <dgm:t>
        <a:bodyPr/>
        <a:lstStyle/>
        <a:p>
          <a:endParaRPr lang="en-US"/>
        </a:p>
      </dgm:t>
    </dgm:pt>
    <dgm:pt modelId="{69302C69-6ED4-6141-8A42-8497109A5BEB}" type="sibTrans" cxnId="{6DC6CE18-EAFC-D34E-A15B-FF92BEDD50D4}">
      <dgm:prSet/>
      <dgm:spPr/>
      <dgm:t>
        <a:bodyPr/>
        <a:lstStyle/>
        <a:p>
          <a:endParaRPr lang="en-US"/>
        </a:p>
      </dgm:t>
    </dgm:pt>
    <dgm:pt modelId="{68192A3F-1E1A-D240-8412-95ACA3213228}">
      <dgm:prSet phldrT="[Text]" custT="1"/>
      <dgm:spPr/>
      <dgm:t>
        <a:bodyPr/>
        <a:lstStyle/>
        <a:p>
          <a:r>
            <a:rPr lang="en-US" sz="1400" dirty="0" smtClean="0"/>
            <a:t>Independent Power Producers IPPs</a:t>
          </a:r>
          <a:endParaRPr lang="en-US" sz="1400" dirty="0"/>
        </a:p>
      </dgm:t>
    </dgm:pt>
    <dgm:pt modelId="{BD38EF61-9BF8-5443-8EA8-1A9090E77C5E}" type="parTrans" cxnId="{08EED028-7B13-D14A-A5AC-BAB26330B48E}">
      <dgm:prSet/>
      <dgm:spPr/>
      <dgm:t>
        <a:bodyPr/>
        <a:lstStyle/>
        <a:p>
          <a:endParaRPr lang="en-US"/>
        </a:p>
      </dgm:t>
    </dgm:pt>
    <dgm:pt modelId="{084577B7-4473-644E-8CEF-C0AEA9CF650D}" type="sibTrans" cxnId="{08EED028-7B13-D14A-A5AC-BAB26330B48E}">
      <dgm:prSet/>
      <dgm:spPr/>
      <dgm:t>
        <a:bodyPr/>
        <a:lstStyle/>
        <a:p>
          <a:endParaRPr lang="en-US"/>
        </a:p>
      </dgm:t>
    </dgm:pt>
    <dgm:pt modelId="{B867AFBE-B109-8D49-A81D-138CBCEBE86F}" type="pres">
      <dgm:prSet presAssocID="{73CF7865-C8F7-3E46-B7D9-459AEAE4F3AE}" presName="rootnode" presStyleCnt="0">
        <dgm:presLayoutVars>
          <dgm:chMax/>
          <dgm:chPref/>
          <dgm:dir/>
          <dgm:animLvl val="lvl"/>
        </dgm:presLayoutVars>
      </dgm:prSet>
      <dgm:spPr/>
      <dgm:t>
        <a:bodyPr/>
        <a:lstStyle/>
        <a:p>
          <a:endParaRPr lang="en-US"/>
        </a:p>
      </dgm:t>
    </dgm:pt>
    <dgm:pt modelId="{F60936C9-3043-5B48-A75F-A04AF4F68B1D}" type="pres">
      <dgm:prSet presAssocID="{3E5B2804-9D58-4A42-A3E0-3BC863628469}" presName="composite" presStyleCnt="0"/>
      <dgm:spPr/>
    </dgm:pt>
    <dgm:pt modelId="{0423CDE4-1727-1947-AEC6-2280EB7FBF18}" type="pres">
      <dgm:prSet presAssocID="{3E5B2804-9D58-4A42-A3E0-3BC863628469}" presName="bentUpArrow1" presStyleLbl="alignImgPlace1" presStyleIdx="0" presStyleCnt="2" custLinFactNeighborX="41678" custLinFactNeighborY="-1249"/>
      <dgm:spPr/>
    </dgm:pt>
    <dgm:pt modelId="{497650D8-541A-7840-8FC2-430FFF8F837E}" type="pres">
      <dgm:prSet presAssocID="{3E5B2804-9D58-4A42-A3E0-3BC863628469}" presName="ParentText" presStyleLbl="node1" presStyleIdx="0" presStyleCnt="3" custLinFactNeighborX="24477" custLinFactNeighborY="-1882">
        <dgm:presLayoutVars>
          <dgm:chMax val="1"/>
          <dgm:chPref val="1"/>
          <dgm:bulletEnabled val="1"/>
        </dgm:presLayoutVars>
      </dgm:prSet>
      <dgm:spPr/>
      <dgm:t>
        <a:bodyPr/>
        <a:lstStyle/>
        <a:p>
          <a:endParaRPr lang="en-US"/>
        </a:p>
      </dgm:t>
    </dgm:pt>
    <dgm:pt modelId="{33205448-F376-D843-BFB4-19D1C451AC26}" type="pres">
      <dgm:prSet presAssocID="{3E5B2804-9D58-4A42-A3E0-3BC863628469}" presName="ChildText" presStyleLbl="revTx" presStyleIdx="0" presStyleCnt="3" custScaleX="341877" custLinFactX="63174" custLinFactNeighborX="100000">
        <dgm:presLayoutVars>
          <dgm:chMax val="0"/>
          <dgm:chPref val="0"/>
          <dgm:bulletEnabled val="1"/>
        </dgm:presLayoutVars>
      </dgm:prSet>
      <dgm:spPr/>
      <dgm:t>
        <a:bodyPr/>
        <a:lstStyle/>
        <a:p>
          <a:endParaRPr lang="en-US"/>
        </a:p>
      </dgm:t>
    </dgm:pt>
    <dgm:pt modelId="{5153EEDD-412B-BC44-AAB6-6ABE6CC45247}" type="pres">
      <dgm:prSet presAssocID="{EDEBD9F9-7928-EF42-9EF1-BE9C517D1046}" presName="sibTrans" presStyleCnt="0"/>
      <dgm:spPr/>
    </dgm:pt>
    <dgm:pt modelId="{B6313CF8-9BDC-3E42-8798-75D62D612979}" type="pres">
      <dgm:prSet presAssocID="{AC1655FD-59FE-DC45-AAA7-AEA6247EA8FD}" presName="composite" presStyleCnt="0"/>
      <dgm:spPr/>
    </dgm:pt>
    <dgm:pt modelId="{6EB6146D-67C8-124E-904B-46AA38057378}" type="pres">
      <dgm:prSet presAssocID="{AC1655FD-59FE-DC45-AAA7-AEA6247EA8FD}" presName="bentUpArrow1" presStyleLbl="alignImgPlace1" presStyleIdx="1" presStyleCnt="2"/>
      <dgm:spPr/>
    </dgm:pt>
    <dgm:pt modelId="{A12B6D2E-1DB2-5B49-83E4-1D4046120B0B}" type="pres">
      <dgm:prSet presAssocID="{AC1655FD-59FE-DC45-AAA7-AEA6247EA8FD}" presName="ParentText" presStyleLbl="node1" presStyleIdx="1" presStyleCnt="3" custLinFactNeighborX="-742" custLinFactNeighborY="1">
        <dgm:presLayoutVars>
          <dgm:chMax val="1"/>
          <dgm:chPref val="1"/>
          <dgm:bulletEnabled val="1"/>
        </dgm:presLayoutVars>
      </dgm:prSet>
      <dgm:spPr/>
      <dgm:t>
        <a:bodyPr/>
        <a:lstStyle/>
        <a:p>
          <a:endParaRPr lang="en-US"/>
        </a:p>
      </dgm:t>
    </dgm:pt>
    <dgm:pt modelId="{94DAA099-0023-3E41-A9AA-EC7C71CC86D6}" type="pres">
      <dgm:prSet presAssocID="{AC1655FD-59FE-DC45-AAA7-AEA6247EA8FD}" presName="ChildText" presStyleLbl="revTx" presStyleIdx="1" presStyleCnt="3" custScaleX="246488" custLinFactNeighborX="79547" custLinFactNeighborY="-2622">
        <dgm:presLayoutVars>
          <dgm:chMax val="0"/>
          <dgm:chPref val="0"/>
          <dgm:bulletEnabled val="1"/>
        </dgm:presLayoutVars>
      </dgm:prSet>
      <dgm:spPr/>
      <dgm:t>
        <a:bodyPr/>
        <a:lstStyle/>
        <a:p>
          <a:endParaRPr lang="en-US"/>
        </a:p>
      </dgm:t>
    </dgm:pt>
    <dgm:pt modelId="{BBD13F00-567F-304E-AF57-45AEA86040D9}" type="pres">
      <dgm:prSet presAssocID="{88A20CA4-5EE2-C641-B233-EAC72D1C9AF8}" presName="sibTrans" presStyleCnt="0"/>
      <dgm:spPr/>
    </dgm:pt>
    <dgm:pt modelId="{B651EFB7-5389-D148-82FE-826C53EF0555}" type="pres">
      <dgm:prSet presAssocID="{980DF559-ED4F-F546-9B23-A1790B59EBCA}" presName="composite" presStyleCnt="0"/>
      <dgm:spPr/>
    </dgm:pt>
    <dgm:pt modelId="{A5AFA8C8-095D-BB42-85EF-9A15F7938DAE}" type="pres">
      <dgm:prSet presAssocID="{980DF559-ED4F-F546-9B23-A1790B59EBCA}" presName="ParentText" presStyleLbl="node1" presStyleIdx="2" presStyleCnt="3" custLinFactNeighborX="-27444" custLinFactNeighborY="1882">
        <dgm:presLayoutVars>
          <dgm:chMax val="1"/>
          <dgm:chPref val="1"/>
          <dgm:bulletEnabled val="1"/>
        </dgm:presLayoutVars>
      </dgm:prSet>
      <dgm:spPr/>
      <dgm:t>
        <a:bodyPr/>
        <a:lstStyle/>
        <a:p>
          <a:endParaRPr lang="en-US"/>
        </a:p>
      </dgm:t>
    </dgm:pt>
    <dgm:pt modelId="{852CD826-EE26-8040-AED6-C3F140C81761}" type="pres">
      <dgm:prSet presAssocID="{980DF559-ED4F-F546-9B23-A1790B59EBCA}" presName="FinalChildText" presStyleLbl="revTx" presStyleIdx="2" presStyleCnt="3" custScaleX="126232" custLinFactNeighborX="-17337" custLinFactNeighborY="1311">
        <dgm:presLayoutVars>
          <dgm:chMax val="0"/>
          <dgm:chPref val="0"/>
          <dgm:bulletEnabled val="1"/>
        </dgm:presLayoutVars>
      </dgm:prSet>
      <dgm:spPr/>
      <dgm:t>
        <a:bodyPr/>
        <a:lstStyle/>
        <a:p>
          <a:endParaRPr lang="en-US"/>
        </a:p>
      </dgm:t>
    </dgm:pt>
  </dgm:ptLst>
  <dgm:cxnLst>
    <dgm:cxn modelId="{C03BED8F-3958-EF45-8B6E-3704645E8673}" type="presOf" srcId="{AC1655FD-59FE-DC45-AAA7-AEA6247EA8FD}" destId="{A12B6D2E-1DB2-5B49-83E4-1D4046120B0B}" srcOrd="0" destOrd="0" presId="urn:microsoft.com/office/officeart/2005/8/layout/StepDownProcess"/>
    <dgm:cxn modelId="{6DC6CE18-EAFC-D34E-A15B-FF92BEDD50D4}" srcId="{AC1655FD-59FE-DC45-AAA7-AEA6247EA8FD}" destId="{92DD500B-BE74-A94A-9F10-694871357177}" srcOrd="2" destOrd="0" parTransId="{3F5F8E77-AD1B-FF4F-B1E3-D81AAD8B71C6}" sibTransId="{69302C69-6ED4-6141-8A42-8497109A5BEB}"/>
    <dgm:cxn modelId="{D8E8ADF8-CDA5-884B-A741-C3CEB6FDB417}" type="presOf" srcId="{73CF7865-C8F7-3E46-B7D9-459AEAE4F3AE}" destId="{B867AFBE-B109-8D49-A81D-138CBCEBE86F}" srcOrd="0" destOrd="0" presId="urn:microsoft.com/office/officeart/2005/8/layout/StepDownProcess"/>
    <dgm:cxn modelId="{287D79C7-4671-E34E-B29F-0E1F17303E9A}" type="presOf" srcId="{92DD500B-BE74-A94A-9F10-694871357177}" destId="{94DAA099-0023-3E41-A9AA-EC7C71CC86D6}" srcOrd="0" destOrd="2" presId="urn:microsoft.com/office/officeart/2005/8/layout/StepDownProcess"/>
    <dgm:cxn modelId="{DE798162-BCB0-0B4C-88BA-50A423820247}" type="presOf" srcId="{B28EBC13-E55E-3445-BF19-3C9A4D85AABB}" destId="{94DAA099-0023-3E41-A9AA-EC7C71CC86D6}" srcOrd="0" destOrd="0" presId="urn:microsoft.com/office/officeart/2005/8/layout/StepDownProcess"/>
    <dgm:cxn modelId="{12AC8828-76CF-F848-95F1-4EBD4673C96F}" type="presOf" srcId="{FD3586BD-9B8F-BD41-80C0-AFCFC5070BD9}" destId="{33205448-F376-D843-BFB4-19D1C451AC26}" srcOrd="0" destOrd="1" presId="urn:microsoft.com/office/officeart/2005/8/layout/StepDownProcess"/>
    <dgm:cxn modelId="{F077101B-25A6-AF43-8041-979072856DD1}" srcId="{73CF7865-C8F7-3E46-B7D9-459AEAE4F3AE}" destId="{980DF559-ED4F-F546-9B23-A1790B59EBCA}" srcOrd="2" destOrd="0" parTransId="{3601DCF7-DDF8-644B-96F9-29CE4378C27F}" sibTransId="{8EE7286E-411A-1142-86BA-C647F4B59AE5}"/>
    <dgm:cxn modelId="{B19753AF-8118-C94C-97A5-43BEFA09477B}" srcId="{73CF7865-C8F7-3E46-B7D9-459AEAE4F3AE}" destId="{3E5B2804-9D58-4A42-A3E0-3BC863628469}" srcOrd="0" destOrd="0" parTransId="{7F1A8C61-BC2D-AE47-BF5B-3ED8F7D5E958}" sibTransId="{EDEBD9F9-7928-EF42-9EF1-BE9C517D1046}"/>
    <dgm:cxn modelId="{3CF0F294-454C-8243-A5B4-CE1FE653179B}" srcId="{AC1655FD-59FE-DC45-AAA7-AEA6247EA8FD}" destId="{B28EBC13-E55E-3445-BF19-3C9A4D85AABB}" srcOrd="0" destOrd="0" parTransId="{3D3AB772-CF80-7249-B9DF-CFD369506217}" sibTransId="{E6D766C1-C681-9A4A-977C-CA145F7DAFB9}"/>
    <dgm:cxn modelId="{EC36135D-64EB-FB48-B631-9DD4F4AD0C28}" type="presOf" srcId="{2326A103-1EF6-DE4F-B3A0-E5DF846C747C}" destId="{33205448-F376-D843-BFB4-19D1C451AC26}" srcOrd="0" destOrd="0" presId="urn:microsoft.com/office/officeart/2005/8/layout/StepDownProcess"/>
    <dgm:cxn modelId="{7B7300C6-76B3-6447-A5E0-0D0F15BEE67A}" type="presOf" srcId="{72A80B72-69A7-2042-9D2A-5D84EBD4E2C1}" destId="{33205448-F376-D843-BFB4-19D1C451AC26}" srcOrd="0" destOrd="2" presId="urn:microsoft.com/office/officeart/2005/8/layout/StepDownProcess"/>
    <dgm:cxn modelId="{6116CAA6-DF9A-C940-B96B-849696500FC0}" type="presOf" srcId="{099726D4-D005-454E-9C2D-F04027373BD9}" destId="{852CD826-EE26-8040-AED6-C3F140C81761}" srcOrd="0" destOrd="0" presId="urn:microsoft.com/office/officeart/2005/8/layout/StepDownProcess"/>
    <dgm:cxn modelId="{B2330937-9B49-1846-AE0A-A8E7D60A6473}" type="presOf" srcId="{68192A3F-1E1A-D240-8412-95ACA3213228}" destId="{94DAA099-0023-3E41-A9AA-EC7C71CC86D6}" srcOrd="0" destOrd="1" presId="urn:microsoft.com/office/officeart/2005/8/layout/StepDownProcess"/>
    <dgm:cxn modelId="{CB6295B3-BE87-9F46-88B7-A2163B6D424B}" srcId="{980DF559-ED4F-F546-9B23-A1790B59EBCA}" destId="{099726D4-D005-454E-9C2D-F04027373BD9}" srcOrd="0" destOrd="0" parTransId="{ECAC05F8-64E3-CF40-B689-1F167BCE55A2}" sibTransId="{037460D9-4FA8-AB4C-B907-43058D4956CB}"/>
    <dgm:cxn modelId="{F5DD6613-5973-0244-8120-377087FAA4BC}" srcId="{3E5B2804-9D58-4A42-A3E0-3BC863628469}" destId="{2326A103-1EF6-DE4F-B3A0-E5DF846C747C}" srcOrd="0" destOrd="0" parTransId="{61C29C71-10BB-F847-BCA7-BDC561A3B77B}" sibTransId="{64F8EE8D-AE58-6D45-8D1E-94C282F3298B}"/>
    <dgm:cxn modelId="{FEBABE6F-E124-E740-B6AC-69516231CE5F}" srcId="{3E5B2804-9D58-4A42-A3E0-3BC863628469}" destId="{72A80B72-69A7-2042-9D2A-5D84EBD4E2C1}" srcOrd="2" destOrd="0" parTransId="{B8D09C0E-2787-AF4B-8387-24AE49AC17AF}" sibTransId="{D4050071-CCBB-C141-B899-5337C09B927F}"/>
    <dgm:cxn modelId="{C81CFC5C-BB7F-C04D-9A8F-98891C1BDF42}" type="presOf" srcId="{980DF559-ED4F-F546-9B23-A1790B59EBCA}" destId="{A5AFA8C8-095D-BB42-85EF-9A15F7938DAE}" srcOrd="0" destOrd="0" presId="urn:microsoft.com/office/officeart/2005/8/layout/StepDownProcess"/>
    <dgm:cxn modelId="{9DD99956-6233-D546-AB29-24D56F46657F}" type="presOf" srcId="{3E5B2804-9D58-4A42-A3E0-3BC863628469}" destId="{497650D8-541A-7840-8FC2-430FFF8F837E}" srcOrd="0" destOrd="0" presId="urn:microsoft.com/office/officeart/2005/8/layout/StepDownProcess"/>
    <dgm:cxn modelId="{08EED028-7B13-D14A-A5AC-BAB26330B48E}" srcId="{AC1655FD-59FE-DC45-AAA7-AEA6247EA8FD}" destId="{68192A3F-1E1A-D240-8412-95ACA3213228}" srcOrd="1" destOrd="0" parTransId="{BD38EF61-9BF8-5443-8EA8-1A9090E77C5E}" sibTransId="{084577B7-4473-644E-8CEF-C0AEA9CF650D}"/>
    <dgm:cxn modelId="{461FB89D-E2D2-2142-9900-EB248E1D8C78}" srcId="{3E5B2804-9D58-4A42-A3E0-3BC863628469}" destId="{FD3586BD-9B8F-BD41-80C0-AFCFC5070BD9}" srcOrd="1" destOrd="0" parTransId="{81E7B8A7-7FC4-E742-9C66-3A789C36E2C8}" sibTransId="{8F99F9B0-81AE-F048-86AC-C07E72BB079C}"/>
    <dgm:cxn modelId="{F95A909B-4C87-6D4B-B213-8EA3E02973B9}" srcId="{73CF7865-C8F7-3E46-B7D9-459AEAE4F3AE}" destId="{AC1655FD-59FE-DC45-AAA7-AEA6247EA8FD}" srcOrd="1" destOrd="0" parTransId="{FBB4C43E-5429-D84E-A0B2-C2F1D0EB6801}" sibTransId="{88A20CA4-5EE2-C641-B233-EAC72D1C9AF8}"/>
    <dgm:cxn modelId="{484CC344-5591-CB49-802D-9298AE66348F}" type="presParOf" srcId="{B867AFBE-B109-8D49-A81D-138CBCEBE86F}" destId="{F60936C9-3043-5B48-A75F-A04AF4F68B1D}" srcOrd="0" destOrd="0" presId="urn:microsoft.com/office/officeart/2005/8/layout/StepDownProcess"/>
    <dgm:cxn modelId="{11E7F8E1-59FF-7547-A411-5F9D37F2B118}" type="presParOf" srcId="{F60936C9-3043-5B48-A75F-A04AF4F68B1D}" destId="{0423CDE4-1727-1947-AEC6-2280EB7FBF18}" srcOrd="0" destOrd="0" presId="urn:microsoft.com/office/officeart/2005/8/layout/StepDownProcess"/>
    <dgm:cxn modelId="{9EFC230C-EAC8-2048-A350-B07E6279A6A4}" type="presParOf" srcId="{F60936C9-3043-5B48-A75F-A04AF4F68B1D}" destId="{497650D8-541A-7840-8FC2-430FFF8F837E}" srcOrd="1" destOrd="0" presId="urn:microsoft.com/office/officeart/2005/8/layout/StepDownProcess"/>
    <dgm:cxn modelId="{7685BFC1-2961-8141-B763-D3E9AAA7604B}" type="presParOf" srcId="{F60936C9-3043-5B48-A75F-A04AF4F68B1D}" destId="{33205448-F376-D843-BFB4-19D1C451AC26}" srcOrd="2" destOrd="0" presId="urn:microsoft.com/office/officeart/2005/8/layout/StepDownProcess"/>
    <dgm:cxn modelId="{73F1811A-0829-DE42-8377-0B9301DE05C7}" type="presParOf" srcId="{B867AFBE-B109-8D49-A81D-138CBCEBE86F}" destId="{5153EEDD-412B-BC44-AAB6-6ABE6CC45247}" srcOrd="1" destOrd="0" presId="urn:microsoft.com/office/officeart/2005/8/layout/StepDownProcess"/>
    <dgm:cxn modelId="{06B35C73-5413-0447-85C9-94EEA12145DB}" type="presParOf" srcId="{B867AFBE-B109-8D49-A81D-138CBCEBE86F}" destId="{B6313CF8-9BDC-3E42-8798-75D62D612979}" srcOrd="2" destOrd="0" presId="urn:microsoft.com/office/officeart/2005/8/layout/StepDownProcess"/>
    <dgm:cxn modelId="{1F392D16-45F1-0B4E-B3E1-F020DF37C6A5}" type="presParOf" srcId="{B6313CF8-9BDC-3E42-8798-75D62D612979}" destId="{6EB6146D-67C8-124E-904B-46AA38057378}" srcOrd="0" destOrd="0" presId="urn:microsoft.com/office/officeart/2005/8/layout/StepDownProcess"/>
    <dgm:cxn modelId="{B965D71F-E804-CA40-A17A-DEA627358701}" type="presParOf" srcId="{B6313CF8-9BDC-3E42-8798-75D62D612979}" destId="{A12B6D2E-1DB2-5B49-83E4-1D4046120B0B}" srcOrd="1" destOrd="0" presId="urn:microsoft.com/office/officeart/2005/8/layout/StepDownProcess"/>
    <dgm:cxn modelId="{B6CD1818-F0F9-3F46-A101-DD51B4DD6353}" type="presParOf" srcId="{B6313CF8-9BDC-3E42-8798-75D62D612979}" destId="{94DAA099-0023-3E41-A9AA-EC7C71CC86D6}" srcOrd="2" destOrd="0" presId="urn:microsoft.com/office/officeart/2005/8/layout/StepDownProcess"/>
    <dgm:cxn modelId="{0E845A76-1645-BD4A-86AD-8413DACA4384}" type="presParOf" srcId="{B867AFBE-B109-8D49-A81D-138CBCEBE86F}" destId="{BBD13F00-567F-304E-AF57-45AEA86040D9}" srcOrd="3" destOrd="0" presId="urn:microsoft.com/office/officeart/2005/8/layout/StepDownProcess"/>
    <dgm:cxn modelId="{D852318D-6C05-914A-84CB-7091F82D2BD4}" type="presParOf" srcId="{B867AFBE-B109-8D49-A81D-138CBCEBE86F}" destId="{B651EFB7-5389-D148-82FE-826C53EF0555}" srcOrd="4" destOrd="0" presId="urn:microsoft.com/office/officeart/2005/8/layout/StepDownProcess"/>
    <dgm:cxn modelId="{5CE77B53-5C40-B44B-9534-14A5B1D5E029}" type="presParOf" srcId="{B651EFB7-5389-D148-82FE-826C53EF0555}" destId="{A5AFA8C8-095D-BB42-85EF-9A15F7938DAE}" srcOrd="0" destOrd="0" presId="urn:microsoft.com/office/officeart/2005/8/layout/StepDownProcess"/>
    <dgm:cxn modelId="{2834019E-4576-794F-B6BD-EEA7385CA766}" type="presParOf" srcId="{B651EFB7-5389-D148-82FE-826C53EF0555}" destId="{852CD826-EE26-8040-AED6-C3F140C81761}"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2D3701-A126-354A-B2F6-5253DF2E28EF}" type="doc">
      <dgm:prSet loTypeId="urn:microsoft.com/office/officeart/2005/8/layout/vList3" loCatId="" qsTypeId="urn:microsoft.com/office/officeart/2005/8/quickstyle/3D1" qsCatId="3D" csTypeId="urn:microsoft.com/office/officeart/2005/8/colors/colorful4" csCatId="colorful" phldr="1"/>
      <dgm:spPr/>
    </dgm:pt>
    <dgm:pt modelId="{43096C95-DD5B-3E42-AF7A-F40F79720262}">
      <dgm:prSet phldrT="[Text]"/>
      <dgm:spPr/>
      <dgm:t>
        <a:bodyPr/>
        <a:lstStyle/>
        <a:p>
          <a:r>
            <a:rPr lang="en-US" b="1" dirty="0" smtClean="0"/>
            <a:t>Nairobi</a:t>
          </a:r>
          <a:r>
            <a:rPr lang="en-US" dirty="0" smtClean="0"/>
            <a:t> 125 questionnaires</a:t>
          </a:r>
          <a:endParaRPr lang="en-US" dirty="0"/>
        </a:p>
      </dgm:t>
    </dgm:pt>
    <dgm:pt modelId="{D846385C-5D86-BC40-A576-A07086DE47B1}" type="parTrans" cxnId="{69B8E605-8B7F-9749-B79A-E7C6A7B11B6B}">
      <dgm:prSet/>
      <dgm:spPr/>
      <dgm:t>
        <a:bodyPr/>
        <a:lstStyle/>
        <a:p>
          <a:endParaRPr lang="en-US"/>
        </a:p>
      </dgm:t>
    </dgm:pt>
    <dgm:pt modelId="{07D90551-8DEC-5543-A346-706DCA913DB8}" type="sibTrans" cxnId="{69B8E605-8B7F-9749-B79A-E7C6A7B11B6B}">
      <dgm:prSet/>
      <dgm:spPr/>
      <dgm:t>
        <a:bodyPr/>
        <a:lstStyle/>
        <a:p>
          <a:endParaRPr lang="en-US"/>
        </a:p>
      </dgm:t>
    </dgm:pt>
    <dgm:pt modelId="{63431FED-FE9E-2B42-B9CB-45895FBA2B6A}">
      <dgm:prSet phldrT="[Text]"/>
      <dgm:spPr/>
      <dgm:t>
        <a:bodyPr/>
        <a:lstStyle/>
        <a:p>
          <a:r>
            <a:rPr lang="en-US" b="1" dirty="0" err="1" smtClean="0"/>
            <a:t>Nakuru</a:t>
          </a:r>
          <a:r>
            <a:rPr lang="en-US" dirty="0" smtClean="0"/>
            <a:t> 125 questionnaires</a:t>
          </a:r>
          <a:endParaRPr lang="en-US" dirty="0"/>
        </a:p>
      </dgm:t>
    </dgm:pt>
    <dgm:pt modelId="{4E047658-CED5-B647-8A86-AEC9E8ECD989}" type="parTrans" cxnId="{D981208C-0EDF-534C-9408-B2808CEAF6AF}">
      <dgm:prSet/>
      <dgm:spPr/>
      <dgm:t>
        <a:bodyPr/>
        <a:lstStyle/>
        <a:p>
          <a:endParaRPr lang="en-US"/>
        </a:p>
      </dgm:t>
    </dgm:pt>
    <dgm:pt modelId="{E42D8388-1A38-7044-A89A-651171738683}" type="sibTrans" cxnId="{D981208C-0EDF-534C-9408-B2808CEAF6AF}">
      <dgm:prSet/>
      <dgm:spPr/>
      <dgm:t>
        <a:bodyPr/>
        <a:lstStyle/>
        <a:p>
          <a:endParaRPr lang="en-US"/>
        </a:p>
      </dgm:t>
    </dgm:pt>
    <dgm:pt modelId="{5D702138-B488-3E44-9043-71A5311FF43B}">
      <dgm:prSet phldrT="[Text]"/>
      <dgm:spPr/>
      <dgm:t>
        <a:bodyPr/>
        <a:lstStyle/>
        <a:p>
          <a:r>
            <a:rPr lang="en-US" b="1" dirty="0" smtClean="0"/>
            <a:t>Kisumu</a:t>
          </a:r>
          <a:r>
            <a:rPr lang="en-US" dirty="0" smtClean="0"/>
            <a:t> 125 questionnaires </a:t>
          </a:r>
          <a:endParaRPr lang="en-US" dirty="0"/>
        </a:p>
      </dgm:t>
    </dgm:pt>
    <dgm:pt modelId="{21CF60D2-A453-2A4A-BA2F-6F1CE37F23DB}" type="parTrans" cxnId="{FDCE1A96-7E49-3641-81BD-107EA909018C}">
      <dgm:prSet/>
      <dgm:spPr/>
      <dgm:t>
        <a:bodyPr/>
        <a:lstStyle/>
        <a:p>
          <a:endParaRPr lang="en-US"/>
        </a:p>
      </dgm:t>
    </dgm:pt>
    <dgm:pt modelId="{E55E48F7-38DD-A446-BD28-86C7B620A15B}" type="sibTrans" cxnId="{FDCE1A96-7E49-3641-81BD-107EA909018C}">
      <dgm:prSet/>
      <dgm:spPr/>
      <dgm:t>
        <a:bodyPr/>
        <a:lstStyle/>
        <a:p>
          <a:endParaRPr lang="en-US"/>
        </a:p>
      </dgm:t>
    </dgm:pt>
    <dgm:pt modelId="{AF23A23B-8F1F-D848-A979-CEA471D798AD}">
      <dgm:prSet/>
      <dgm:spPr/>
      <dgm:t>
        <a:bodyPr/>
        <a:lstStyle/>
        <a:p>
          <a:r>
            <a:rPr lang="en-US" b="1" dirty="0" smtClean="0"/>
            <a:t>Mombasa</a:t>
          </a:r>
          <a:r>
            <a:rPr lang="en-US" dirty="0" smtClean="0"/>
            <a:t> 125 questionnaires</a:t>
          </a:r>
          <a:endParaRPr lang="en-US" dirty="0"/>
        </a:p>
      </dgm:t>
    </dgm:pt>
    <dgm:pt modelId="{87BBD3F6-BFE8-B94A-98AC-FC27F15DC105}" type="parTrans" cxnId="{CEA25E3C-78A1-6F4E-A3EA-48CDDF1FB88E}">
      <dgm:prSet/>
      <dgm:spPr/>
      <dgm:t>
        <a:bodyPr/>
        <a:lstStyle/>
        <a:p>
          <a:endParaRPr lang="en-US"/>
        </a:p>
      </dgm:t>
    </dgm:pt>
    <dgm:pt modelId="{7C36CEB5-5FC3-594C-90D3-DDC8956DEBD6}" type="sibTrans" cxnId="{CEA25E3C-78A1-6F4E-A3EA-48CDDF1FB88E}">
      <dgm:prSet/>
      <dgm:spPr/>
      <dgm:t>
        <a:bodyPr/>
        <a:lstStyle/>
        <a:p>
          <a:endParaRPr lang="en-US"/>
        </a:p>
      </dgm:t>
    </dgm:pt>
    <dgm:pt modelId="{232E4693-417E-DB4F-BE38-837821618944}" type="pres">
      <dgm:prSet presAssocID="{862D3701-A126-354A-B2F6-5253DF2E28EF}" presName="linearFlow" presStyleCnt="0">
        <dgm:presLayoutVars>
          <dgm:dir/>
          <dgm:resizeHandles val="exact"/>
        </dgm:presLayoutVars>
      </dgm:prSet>
      <dgm:spPr/>
    </dgm:pt>
    <dgm:pt modelId="{6DE3C548-8EA7-C643-A761-711E31107882}" type="pres">
      <dgm:prSet presAssocID="{43096C95-DD5B-3E42-AF7A-F40F79720262}" presName="composite" presStyleCnt="0"/>
      <dgm:spPr/>
    </dgm:pt>
    <dgm:pt modelId="{C30F43F1-3705-1742-ACEE-FC4F091E7CD0}" type="pres">
      <dgm:prSet presAssocID="{43096C95-DD5B-3E42-AF7A-F40F79720262}" presName="imgShp" presStyleLbl="fgImgPlace1" presStyleIdx="0" presStyleCnt="4"/>
      <dgm:spPr/>
    </dgm:pt>
    <dgm:pt modelId="{C77558A5-A319-664D-B5CF-3B65A1BB3428}" type="pres">
      <dgm:prSet presAssocID="{43096C95-DD5B-3E42-AF7A-F40F79720262}" presName="txShp" presStyleLbl="node1" presStyleIdx="0" presStyleCnt="4">
        <dgm:presLayoutVars>
          <dgm:bulletEnabled val="1"/>
        </dgm:presLayoutVars>
      </dgm:prSet>
      <dgm:spPr/>
      <dgm:t>
        <a:bodyPr/>
        <a:lstStyle/>
        <a:p>
          <a:endParaRPr lang="en-US"/>
        </a:p>
      </dgm:t>
    </dgm:pt>
    <dgm:pt modelId="{2F8088BE-9500-8C43-9330-EEAD260241A1}" type="pres">
      <dgm:prSet presAssocID="{07D90551-8DEC-5543-A346-706DCA913DB8}" presName="spacing" presStyleCnt="0"/>
      <dgm:spPr/>
    </dgm:pt>
    <dgm:pt modelId="{D35B5D53-BC45-8B46-8042-96548099B5FE}" type="pres">
      <dgm:prSet presAssocID="{63431FED-FE9E-2B42-B9CB-45895FBA2B6A}" presName="composite" presStyleCnt="0"/>
      <dgm:spPr/>
    </dgm:pt>
    <dgm:pt modelId="{ECB0E1FB-18F1-D548-AAD1-894A2820F0DA}" type="pres">
      <dgm:prSet presAssocID="{63431FED-FE9E-2B42-B9CB-45895FBA2B6A}" presName="imgShp" presStyleLbl="fgImgPlace1" presStyleIdx="1" presStyleCnt="4"/>
      <dgm:spPr/>
    </dgm:pt>
    <dgm:pt modelId="{5A161194-157A-C048-8A8A-B708A9DCA8EB}" type="pres">
      <dgm:prSet presAssocID="{63431FED-FE9E-2B42-B9CB-45895FBA2B6A}" presName="txShp" presStyleLbl="node1" presStyleIdx="1" presStyleCnt="4">
        <dgm:presLayoutVars>
          <dgm:bulletEnabled val="1"/>
        </dgm:presLayoutVars>
      </dgm:prSet>
      <dgm:spPr/>
      <dgm:t>
        <a:bodyPr/>
        <a:lstStyle/>
        <a:p>
          <a:endParaRPr lang="en-US"/>
        </a:p>
      </dgm:t>
    </dgm:pt>
    <dgm:pt modelId="{DDAF29F1-C63F-4C44-997B-DBAF0CEAD178}" type="pres">
      <dgm:prSet presAssocID="{E42D8388-1A38-7044-A89A-651171738683}" presName="spacing" presStyleCnt="0"/>
      <dgm:spPr/>
    </dgm:pt>
    <dgm:pt modelId="{FCE663D5-A649-6744-8D4C-9B43978C9CF8}" type="pres">
      <dgm:prSet presAssocID="{AF23A23B-8F1F-D848-A979-CEA471D798AD}" presName="composite" presStyleCnt="0"/>
      <dgm:spPr/>
    </dgm:pt>
    <dgm:pt modelId="{519165B2-9620-9545-BD02-D9936C4C6FD1}" type="pres">
      <dgm:prSet presAssocID="{AF23A23B-8F1F-D848-A979-CEA471D798AD}" presName="imgShp" presStyleLbl="fgImgPlace1" presStyleIdx="2" presStyleCnt="4"/>
      <dgm:spPr/>
    </dgm:pt>
    <dgm:pt modelId="{690CE5BF-9B93-4B49-8A9F-E56E0C37CDC5}" type="pres">
      <dgm:prSet presAssocID="{AF23A23B-8F1F-D848-A979-CEA471D798AD}" presName="txShp" presStyleLbl="node1" presStyleIdx="2" presStyleCnt="4">
        <dgm:presLayoutVars>
          <dgm:bulletEnabled val="1"/>
        </dgm:presLayoutVars>
      </dgm:prSet>
      <dgm:spPr/>
      <dgm:t>
        <a:bodyPr/>
        <a:lstStyle/>
        <a:p>
          <a:endParaRPr lang="en-US"/>
        </a:p>
      </dgm:t>
    </dgm:pt>
    <dgm:pt modelId="{4BECFA6A-ADDB-D141-AEF7-4682E6B6F05A}" type="pres">
      <dgm:prSet presAssocID="{7C36CEB5-5FC3-594C-90D3-DDC8956DEBD6}" presName="spacing" presStyleCnt="0"/>
      <dgm:spPr/>
    </dgm:pt>
    <dgm:pt modelId="{C054F29B-1B66-B14D-9339-56E9C2DB15F1}" type="pres">
      <dgm:prSet presAssocID="{5D702138-B488-3E44-9043-71A5311FF43B}" presName="composite" presStyleCnt="0"/>
      <dgm:spPr/>
    </dgm:pt>
    <dgm:pt modelId="{9E4B4C18-9EC8-FC44-9B8B-7474E096CDCF}" type="pres">
      <dgm:prSet presAssocID="{5D702138-B488-3E44-9043-71A5311FF43B}" presName="imgShp" presStyleLbl="fgImgPlace1" presStyleIdx="3" presStyleCnt="4"/>
      <dgm:spPr/>
    </dgm:pt>
    <dgm:pt modelId="{07E50508-126D-0946-81DA-9FFE398D2871}" type="pres">
      <dgm:prSet presAssocID="{5D702138-B488-3E44-9043-71A5311FF43B}" presName="txShp" presStyleLbl="node1" presStyleIdx="3" presStyleCnt="4">
        <dgm:presLayoutVars>
          <dgm:bulletEnabled val="1"/>
        </dgm:presLayoutVars>
      </dgm:prSet>
      <dgm:spPr/>
      <dgm:t>
        <a:bodyPr/>
        <a:lstStyle/>
        <a:p>
          <a:endParaRPr lang="en-US"/>
        </a:p>
      </dgm:t>
    </dgm:pt>
  </dgm:ptLst>
  <dgm:cxnLst>
    <dgm:cxn modelId="{69B8E605-8B7F-9749-B79A-E7C6A7B11B6B}" srcId="{862D3701-A126-354A-B2F6-5253DF2E28EF}" destId="{43096C95-DD5B-3E42-AF7A-F40F79720262}" srcOrd="0" destOrd="0" parTransId="{D846385C-5D86-BC40-A576-A07086DE47B1}" sibTransId="{07D90551-8DEC-5543-A346-706DCA913DB8}"/>
    <dgm:cxn modelId="{BBFA8933-0B4E-1B48-A9BA-086E71968C9F}" type="presOf" srcId="{43096C95-DD5B-3E42-AF7A-F40F79720262}" destId="{C77558A5-A319-664D-B5CF-3B65A1BB3428}" srcOrd="0" destOrd="0" presId="urn:microsoft.com/office/officeart/2005/8/layout/vList3"/>
    <dgm:cxn modelId="{FDCE1A96-7E49-3641-81BD-107EA909018C}" srcId="{862D3701-A126-354A-B2F6-5253DF2E28EF}" destId="{5D702138-B488-3E44-9043-71A5311FF43B}" srcOrd="3" destOrd="0" parTransId="{21CF60D2-A453-2A4A-BA2F-6F1CE37F23DB}" sibTransId="{E55E48F7-38DD-A446-BD28-86C7B620A15B}"/>
    <dgm:cxn modelId="{D981208C-0EDF-534C-9408-B2808CEAF6AF}" srcId="{862D3701-A126-354A-B2F6-5253DF2E28EF}" destId="{63431FED-FE9E-2B42-B9CB-45895FBA2B6A}" srcOrd="1" destOrd="0" parTransId="{4E047658-CED5-B647-8A86-AEC9E8ECD989}" sibTransId="{E42D8388-1A38-7044-A89A-651171738683}"/>
    <dgm:cxn modelId="{A4C26CA8-FA28-F046-9225-302B09168A4F}" type="presOf" srcId="{AF23A23B-8F1F-D848-A979-CEA471D798AD}" destId="{690CE5BF-9B93-4B49-8A9F-E56E0C37CDC5}" srcOrd="0" destOrd="0" presId="urn:microsoft.com/office/officeart/2005/8/layout/vList3"/>
    <dgm:cxn modelId="{A55D97EF-15CE-BE48-96F8-7249C01E2192}" type="presOf" srcId="{63431FED-FE9E-2B42-B9CB-45895FBA2B6A}" destId="{5A161194-157A-C048-8A8A-B708A9DCA8EB}" srcOrd="0" destOrd="0" presId="urn:microsoft.com/office/officeart/2005/8/layout/vList3"/>
    <dgm:cxn modelId="{15221DCB-92ED-654D-B0E8-00C95150D20C}" type="presOf" srcId="{5D702138-B488-3E44-9043-71A5311FF43B}" destId="{07E50508-126D-0946-81DA-9FFE398D2871}" srcOrd="0" destOrd="0" presId="urn:microsoft.com/office/officeart/2005/8/layout/vList3"/>
    <dgm:cxn modelId="{1C7650CA-EC3C-BE4A-9715-82209D7DADEC}" type="presOf" srcId="{862D3701-A126-354A-B2F6-5253DF2E28EF}" destId="{232E4693-417E-DB4F-BE38-837821618944}" srcOrd="0" destOrd="0" presId="urn:microsoft.com/office/officeart/2005/8/layout/vList3"/>
    <dgm:cxn modelId="{CEA25E3C-78A1-6F4E-A3EA-48CDDF1FB88E}" srcId="{862D3701-A126-354A-B2F6-5253DF2E28EF}" destId="{AF23A23B-8F1F-D848-A979-CEA471D798AD}" srcOrd="2" destOrd="0" parTransId="{87BBD3F6-BFE8-B94A-98AC-FC27F15DC105}" sibTransId="{7C36CEB5-5FC3-594C-90D3-DDC8956DEBD6}"/>
    <dgm:cxn modelId="{4B7A5432-99C8-1C40-94D8-6466090DE3B6}" type="presParOf" srcId="{232E4693-417E-DB4F-BE38-837821618944}" destId="{6DE3C548-8EA7-C643-A761-711E31107882}" srcOrd="0" destOrd="0" presId="urn:microsoft.com/office/officeart/2005/8/layout/vList3"/>
    <dgm:cxn modelId="{DDB6A1C2-25DA-8F49-AD28-5C97BEE44779}" type="presParOf" srcId="{6DE3C548-8EA7-C643-A761-711E31107882}" destId="{C30F43F1-3705-1742-ACEE-FC4F091E7CD0}" srcOrd="0" destOrd="0" presId="urn:microsoft.com/office/officeart/2005/8/layout/vList3"/>
    <dgm:cxn modelId="{7A9FE121-1D27-AA4F-B4F2-EEE672793FC1}" type="presParOf" srcId="{6DE3C548-8EA7-C643-A761-711E31107882}" destId="{C77558A5-A319-664D-B5CF-3B65A1BB3428}" srcOrd="1" destOrd="0" presId="urn:microsoft.com/office/officeart/2005/8/layout/vList3"/>
    <dgm:cxn modelId="{37BA6C7E-2F2D-564F-BFB8-9AACEB5E6960}" type="presParOf" srcId="{232E4693-417E-DB4F-BE38-837821618944}" destId="{2F8088BE-9500-8C43-9330-EEAD260241A1}" srcOrd="1" destOrd="0" presId="urn:microsoft.com/office/officeart/2005/8/layout/vList3"/>
    <dgm:cxn modelId="{D81AAC38-8120-3045-A1A1-41BEA1D8C125}" type="presParOf" srcId="{232E4693-417E-DB4F-BE38-837821618944}" destId="{D35B5D53-BC45-8B46-8042-96548099B5FE}" srcOrd="2" destOrd="0" presId="urn:microsoft.com/office/officeart/2005/8/layout/vList3"/>
    <dgm:cxn modelId="{BB6B7676-A1EC-8540-B059-B47ADE937A61}" type="presParOf" srcId="{D35B5D53-BC45-8B46-8042-96548099B5FE}" destId="{ECB0E1FB-18F1-D548-AAD1-894A2820F0DA}" srcOrd="0" destOrd="0" presId="urn:microsoft.com/office/officeart/2005/8/layout/vList3"/>
    <dgm:cxn modelId="{3BCB52EB-E3BA-DE4C-92B1-0B9A93B1BF90}" type="presParOf" srcId="{D35B5D53-BC45-8B46-8042-96548099B5FE}" destId="{5A161194-157A-C048-8A8A-B708A9DCA8EB}" srcOrd="1" destOrd="0" presId="urn:microsoft.com/office/officeart/2005/8/layout/vList3"/>
    <dgm:cxn modelId="{40CD56DC-E6EA-B545-A2FA-206FA74C42EC}" type="presParOf" srcId="{232E4693-417E-DB4F-BE38-837821618944}" destId="{DDAF29F1-C63F-4C44-997B-DBAF0CEAD178}" srcOrd="3" destOrd="0" presId="urn:microsoft.com/office/officeart/2005/8/layout/vList3"/>
    <dgm:cxn modelId="{9B422D45-B4C1-F940-B492-394E74EA5B46}" type="presParOf" srcId="{232E4693-417E-DB4F-BE38-837821618944}" destId="{FCE663D5-A649-6744-8D4C-9B43978C9CF8}" srcOrd="4" destOrd="0" presId="urn:microsoft.com/office/officeart/2005/8/layout/vList3"/>
    <dgm:cxn modelId="{377A259B-4248-064D-AEDB-7D8FFC0EF4AE}" type="presParOf" srcId="{FCE663D5-A649-6744-8D4C-9B43978C9CF8}" destId="{519165B2-9620-9545-BD02-D9936C4C6FD1}" srcOrd="0" destOrd="0" presId="urn:microsoft.com/office/officeart/2005/8/layout/vList3"/>
    <dgm:cxn modelId="{BD8B2D2F-E229-324E-9718-79D3EC86A281}" type="presParOf" srcId="{FCE663D5-A649-6744-8D4C-9B43978C9CF8}" destId="{690CE5BF-9B93-4B49-8A9F-E56E0C37CDC5}" srcOrd="1" destOrd="0" presId="urn:microsoft.com/office/officeart/2005/8/layout/vList3"/>
    <dgm:cxn modelId="{AA9A4BA0-0C1B-C544-AD0D-04D0C8FC0AF6}" type="presParOf" srcId="{232E4693-417E-DB4F-BE38-837821618944}" destId="{4BECFA6A-ADDB-D141-AEF7-4682E6B6F05A}" srcOrd="5" destOrd="0" presId="urn:microsoft.com/office/officeart/2005/8/layout/vList3"/>
    <dgm:cxn modelId="{9F3CDD34-AF02-C34A-8AF4-E8A5CB50A50C}" type="presParOf" srcId="{232E4693-417E-DB4F-BE38-837821618944}" destId="{C054F29B-1B66-B14D-9339-56E9C2DB15F1}" srcOrd="6" destOrd="0" presId="urn:microsoft.com/office/officeart/2005/8/layout/vList3"/>
    <dgm:cxn modelId="{C9DD9AD5-7B31-D34A-9EFE-E2254A9D0795}" type="presParOf" srcId="{C054F29B-1B66-B14D-9339-56E9C2DB15F1}" destId="{9E4B4C18-9EC8-FC44-9B8B-7474E096CDCF}" srcOrd="0" destOrd="0" presId="urn:microsoft.com/office/officeart/2005/8/layout/vList3"/>
    <dgm:cxn modelId="{003EE4DA-7E2B-AE4F-A9DF-A4B3EA2495DB}" type="presParOf" srcId="{C054F29B-1B66-B14D-9339-56E9C2DB15F1}" destId="{07E50508-126D-0946-81DA-9FFE398D2871}"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3CDE4-1727-1947-AEC6-2280EB7FBF18}">
      <dsp:nvSpPr>
        <dsp:cNvPr id="0" name=""/>
        <dsp:cNvSpPr/>
      </dsp:nvSpPr>
      <dsp:spPr>
        <a:xfrm rot="5400000">
          <a:off x="836072" y="1263705"/>
          <a:ext cx="1130121" cy="1286603"/>
        </a:xfrm>
        <a:prstGeom prst="bentUpArrow">
          <a:avLst>
            <a:gd name="adj1" fmla="val 32840"/>
            <a:gd name="adj2" fmla="val 25000"/>
            <a:gd name="adj3" fmla="val 35780"/>
          </a:avLst>
        </a:prstGeom>
        <a:solidFill>
          <a:schemeClr val="accent2">
            <a:tint val="50000"/>
            <a:hueOff val="0"/>
            <a:satOff val="0"/>
            <a:lumOff val="0"/>
            <a:alphaOff val="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2">
              <a:tint val="50000"/>
              <a:hueOff val="0"/>
              <a:satOff val="0"/>
              <a:lumOff val="0"/>
              <a:alphaOff val="0"/>
              <a:shade val="30000"/>
              <a:satMod val="150000"/>
            </a:schemeClr>
          </a:contourClr>
        </a:sp3d>
      </dsp:spPr>
      <dsp:style>
        <a:lnRef idx="0">
          <a:scrgbClr r="0" g="0" b="0"/>
        </a:lnRef>
        <a:fillRef idx="1">
          <a:scrgbClr r="0" g="0" b="0"/>
        </a:fillRef>
        <a:effectRef idx="2">
          <a:scrgbClr r="0" g="0" b="0"/>
        </a:effectRef>
        <a:fontRef idx="minor"/>
      </dsp:style>
    </dsp:sp>
    <dsp:sp modelId="{497650D8-541A-7840-8FC2-430FFF8F837E}">
      <dsp:nvSpPr>
        <dsp:cNvPr id="0" name=""/>
        <dsp:cNvSpPr/>
      </dsp:nvSpPr>
      <dsp:spPr>
        <a:xfrm>
          <a:off x="466092" y="0"/>
          <a:ext cx="1902459" cy="1331660"/>
        </a:xfrm>
        <a:prstGeom prst="roundRect">
          <a:avLst>
            <a:gd name="adj" fmla="val 16670"/>
          </a:avLst>
        </a:prstGeom>
        <a:gradFill rotWithShape="0">
          <a:gsLst>
            <a:gs pos="0">
              <a:schemeClr val="accent2">
                <a:alpha val="90000"/>
                <a:hueOff val="0"/>
                <a:satOff val="0"/>
                <a:lumOff val="0"/>
                <a:alphaOff val="0"/>
                <a:tint val="73000"/>
                <a:shade val="100000"/>
                <a:satMod val="150000"/>
              </a:schemeClr>
            </a:gs>
            <a:gs pos="25000">
              <a:schemeClr val="accent2">
                <a:alpha val="90000"/>
                <a:hueOff val="0"/>
                <a:satOff val="0"/>
                <a:lumOff val="0"/>
                <a:alphaOff val="0"/>
                <a:tint val="96000"/>
                <a:shade val="80000"/>
                <a:satMod val="105000"/>
              </a:schemeClr>
            </a:gs>
            <a:gs pos="38000">
              <a:schemeClr val="accent2">
                <a:alpha val="90000"/>
                <a:hueOff val="0"/>
                <a:satOff val="0"/>
                <a:lumOff val="0"/>
                <a:alphaOff val="0"/>
                <a:tint val="96000"/>
                <a:shade val="59000"/>
                <a:satMod val="120000"/>
              </a:schemeClr>
            </a:gs>
            <a:gs pos="55000">
              <a:schemeClr val="accent2">
                <a:alpha val="90000"/>
                <a:hueOff val="0"/>
                <a:satOff val="0"/>
                <a:lumOff val="0"/>
                <a:alphaOff val="0"/>
                <a:tint val="100000"/>
                <a:shade val="57000"/>
                <a:satMod val="120000"/>
              </a:schemeClr>
            </a:gs>
            <a:gs pos="80000">
              <a:schemeClr val="accent2">
                <a:alpha val="90000"/>
                <a:hueOff val="0"/>
                <a:satOff val="0"/>
                <a:lumOff val="0"/>
                <a:alphaOff val="0"/>
                <a:tint val="100000"/>
                <a:shade val="56000"/>
                <a:satMod val="145000"/>
              </a:schemeClr>
            </a:gs>
            <a:gs pos="88000">
              <a:schemeClr val="accent2">
                <a:alpha val="90000"/>
                <a:hueOff val="0"/>
                <a:satOff val="0"/>
                <a:lumOff val="0"/>
                <a:alphaOff val="0"/>
                <a:tint val="100000"/>
                <a:shade val="63000"/>
                <a:satMod val="160000"/>
              </a:schemeClr>
            </a:gs>
            <a:gs pos="100000">
              <a:schemeClr val="accent2">
                <a:alpha val="90000"/>
                <a:hueOff val="0"/>
                <a:satOff val="0"/>
                <a:lumOff val="0"/>
                <a:alphaOff val="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2">
              <a:alpha val="90000"/>
              <a:hueOff val="0"/>
              <a:satOff val="0"/>
              <a:lumOff val="0"/>
              <a:alphaOff val="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Policy Makers and Regulators</a:t>
          </a:r>
          <a:endParaRPr lang="en-US" sz="1500" b="1" kern="1200" dirty="0"/>
        </a:p>
      </dsp:txBody>
      <dsp:txXfrm>
        <a:off x="531110" y="65018"/>
        <a:ext cx="1772423" cy="1201624"/>
      </dsp:txXfrm>
    </dsp:sp>
    <dsp:sp modelId="{33205448-F376-D843-BFB4-19D1C451AC26}">
      <dsp:nvSpPr>
        <dsp:cNvPr id="0" name=""/>
        <dsp:cNvSpPr/>
      </dsp:nvSpPr>
      <dsp:spPr>
        <a:xfrm>
          <a:off x="2487286" y="152061"/>
          <a:ext cx="4730442" cy="1076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Ministry of Energy</a:t>
          </a:r>
          <a:endParaRPr lang="en-US" sz="1400" kern="1200" dirty="0"/>
        </a:p>
        <a:p>
          <a:pPr marL="114300" lvl="1" indent="-114300" algn="l" defTabSz="622300">
            <a:lnSpc>
              <a:spcPct val="90000"/>
            </a:lnSpc>
            <a:spcBef>
              <a:spcPct val="0"/>
            </a:spcBef>
            <a:spcAft>
              <a:spcPct val="15000"/>
            </a:spcAft>
            <a:buChar char="••"/>
          </a:pPr>
          <a:r>
            <a:rPr lang="en-US" sz="1400" kern="1200" dirty="0" smtClean="0"/>
            <a:t>Energy Regulatory Commission</a:t>
          </a:r>
          <a:endParaRPr lang="en-US" sz="1400" kern="1200" dirty="0"/>
        </a:p>
        <a:p>
          <a:pPr marL="114300" lvl="1" indent="-114300" algn="l" defTabSz="622300">
            <a:lnSpc>
              <a:spcPct val="90000"/>
            </a:lnSpc>
            <a:spcBef>
              <a:spcPct val="0"/>
            </a:spcBef>
            <a:spcAft>
              <a:spcPct val="15000"/>
            </a:spcAft>
            <a:buChar char="••"/>
          </a:pPr>
          <a:r>
            <a:rPr lang="en-US" sz="1400" kern="1200" dirty="0" smtClean="0"/>
            <a:t>Competition Authority of Kenya </a:t>
          </a:r>
          <a:endParaRPr lang="en-US" sz="1400" kern="1200" dirty="0"/>
        </a:p>
      </dsp:txBody>
      <dsp:txXfrm>
        <a:off x="2487286" y="152061"/>
        <a:ext cx="4730442" cy="1076306"/>
      </dsp:txXfrm>
    </dsp:sp>
    <dsp:sp modelId="{6EB6146D-67C8-124E-904B-46AA38057378}">
      <dsp:nvSpPr>
        <dsp:cNvPr id="0" name=""/>
        <dsp:cNvSpPr/>
      </dsp:nvSpPr>
      <dsp:spPr>
        <a:xfrm rot="5400000">
          <a:off x="2680408" y="2773714"/>
          <a:ext cx="1130121" cy="1286603"/>
        </a:xfrm>
        <a:prstGeom prst="bentUpArrow">
          <a:avLst>
            <a:gd name="adj1" fmla="val 32840"/>
            <a:gd name="adj2" fmla="val 25000"/>
            <a:gd name="adj3" fmla="val 35780"/>
          </a:avLst>
        </a:prstGeom>
        <a:solidFill>
          <a:schemeClr val="accent2">
            <a:tint val="50000"/>
            <a:hueOff val="-22854"/>
            <a:satOff val="-3030"/>
            <a:lumOff val="10684"/>
            <a:alphaOff val="0"/>
          </a:schemeClr>
        </a:solidFill>
        <a:ln>
          <a:noFill/>
        </a:ln>
        <a:effectLst/>
        <a:scene3d>
          <a:camera prst="orthographicFront">
            <a:rot lat="0" lon="0" rev="0"/>
          </a:camera>
          <a:lightRig rig="glow" dir="tl">
            <a:rot lat="0" lon="0" rev="1800000"/>
          </a:lightRig>
        </a:scene3d>
        <a:sp3d contourW="10160" prstMaterial="dkEdge">
          <a:bevelT w="0" h="0" prst="angle"/>
          <a:contourClr>
            <a:schemeClr val="accent2">
              <a:tint val="50000"/>
              <a:hueOff val="-22854"/>
              <a:satOff val="-3030"/>
              <a:lumOff val="10684"/>
              <a:alphaOff val="0"/>
              <a:shade val="30000"/>
              <a:satMod val="150000"/>
            </a:schemeClr>
          </a:contourClr>
        </a:sp3d>
      </dsp:spPr>
      <dsp:style>
        <a:lnRef idx="0">
          <a:scrgbClr r="0" g="0" b="0"/>
        </a:lnRef>
        <a:fillRef idx="1">
          <a:scrgbClr r="0" g="0" b="0"/>
        </a:fillRef>
        <a:effectRef idx="2">
          <a:scrgbClr r="0" g="0" b="0"/>
        </a:effectRef>
        <a:fontRef idx="minor"/>
      </dsp:style>
    </dsp:sp>
    <dsp:sp modelId="{A12B6D2E-1DB2-5B49-83E4-1D4046120B0B}">
      <dsp:nvSpPr>
        <dsp:cNvPr id="0" name=""/>
        <dsp:cNvSpPr/>
      </dsp:nvSpPr>
      <dsp:spPr>
        <a:xfrm>
          <a:off x="2366878" y="1520964"/>
          <a:ext cx="1902459" cy="1331660"/>
        </a:xfrm>
        <a:prstGeom prst="roundRect">
          <a:avLst>
            <a:gd name="adj" fmla="val 16670"/>
          </a:avLst>
        </a:prstGeom>
        <a:gradFill rotWithShape="0">
          <a:gsLst>
            <a:gs pos="0">
              <a:schemeClr val="accent2">
                <a:alpha val="90000"/>
                <a:hueOff val="0"/>
                <a:satOff val="0"/>
                <a:lumOff val="0"/>
                <a:alphaOff val="-20000"/>
                <a:tint val="73000"/>
                <a:shade val="100000"/>
                <a:satMod val="150000"/>
              </a:schemeClr>
            </a:gs>
            <a:gs pos="25000">
              <a:schemeClr val="accent2">
                <a:alpha val="90000"/>
                <a:hueOff val="0"/>
                <a:satOff val="0"/>
                <a:lumOff val="0"/>
                <a:alphaOff val="-20000"/>
                <a:tint val="96000"/>
                <a:shade val="80000"/>
                <a:satMod val="105000"/>
              </a:schemeClr>
            </a:gs>
            <a:gs pos="38000">
              <a:schemeClr val="accent2">
                <a:alpha val="90000"/>
                <a:hueOff val="0"/>
                <a:satOff val="0"/>
                <a:lumOff val="0"/>
                <a:alphaOff val="-20000"/>
                <a:tint val="96000"/>
                <a:shade val="59000"/>
                <a:satMod val="120000"/>
              </a:schemeClr>
            </a:gs>
            <a:gs pos="55000">
              <a:schemeClr val="accent2">
                <a:alpha val="90000"/>
                <a:hueOff val="0"/>
                <a:satOff val="0"/>
                <a:lumOff val="0"/>
                <a:alphaOff val="-20000"/>
                <a:tint val="100000"/>
                <a:shade val="57000"/>
                <a:satMod val="120000"/>
              </a:schemeClr>
            </a:gs>
            <a:gs pos="80000">
              <a:schemeClr val="accent2">
                <a:alpha val="90000"/>
                <a:hueOff val="0"/>
                <a:satOff val="0"/>
                <a:lumOff val="0"/>
                <a:alphaOff val="-20000"/>
                <a:tint val="100000"/>
                <a:shade val="56000"/>
                <a:satMod val="145000"/>
              </a:schemeClr>
            </a:gs>
            <a:gs pos="88000">
              <a:schemeClr val="accent2">
                <a:alpha val="90000"/>
                <a:hueOff val="0"/>
                <a:satOff val="0"/>
                <a:lumOff val="0"/>
                <a:alphaOff val="-20000"/>
                <a:tint val="100000"/>
                <a:shade val="63000"/>
                <a:satMod val="160000"/>
              </a:schemeClr>
            </a:gs>
            <a:gs pos="100000">
              <a:schemeClr val="accent2">
                <a:alpha val="90000"/>
                <a:hueOff val="0"/>
                <a:satOff val="0"/>
                <a:lumOff val="0"/>
                <a:alphaOff val="-2000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2">
              <a:alpha val="90000"/>
              <a:hueOff val="0"/>
              <a:satOff val="0"/>
              <a:lumOff val="0"/>
              <a:alphaOff val="-2000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Electricity Generators and Distributors</a:t>
          </a:r>
          <a:endParaRPr lang="en-US" sz="1500" b="1" kern="1200" dirty="0"/>
        </a:p>
      </dsp:txBody>
      <dsp:txXfrm>
        <a:off x="2431896" y="1585982"/>
        <a:ext cx="1772423" cy="1201624"/>
      </dsp:txXfrm>
    </dsp:sp>
    <dsp:sp modelId="{94DAA099-0023-3E41-A9AA-EC7C71CC86D6}">
      <dsp:nvSpPr>
        <dsp:cNvPr id="0" name=""/>
        <dsp:cNvSpPr/>
      </dsp:nvSpPr>
      <dsp:spPr>
        <a:xfrm>
          <a:off x="4370667" y="1619734"/>
          <a:ext cx="3410575" cy="1076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t>KenGen</a:t>
          </a:r>
          <a:endParaRPr lang="en-US" sz="1400" kern="1200" dirty="0"/>
        </a:p>
        <a:p>
          <a:pPr marL="114300" lvl="1" indent="-114300" algn="l" defTabSz="622300">
            <a:lnSpc>
              <a:spcPct val="90000"/>
            </a:lnSpc>
            <a:spcBef>
              <a:spcPct val="0"/>
            </a:spcBef>
            <a:spcAft>
              <a:spcPct val="15000"/>
            </a:spcAft>
            <a:buChar char="••"/>
          </a:pPr>
          <a:r>
            <a:rPr lang="en-US" sz="1400" kern="1200" dirty="0" smtClean="0"/>
            <a:t>Independent Power Producers IPPs</a:t>
          </a:r>
          <a:endParaRPr lang="en-US" sz="1400" kern="1200" dirty="0"/>
        </a:p>
        <a:p>
          <a:pPr marL="114300" lvl="1" indent="-114300" algn="l" defTabSz="622300">
            <a:lnSpc>
              <a:spcPct val="90000"/>
            </a:lnSpc>
            <a:spcBef>
              <a:spcPct val="0"/>
            </a:spcBef>
            <a:spcAft>
              <a:spcPct val="15000"/>
            </a:spcAft>
            <a:buChar char="••"/>
          </a:pPr>
          <a:r>
            <a:rPr lang="en-US" sz="1400" kern="1200" dirty="0" smtClean="0"/>
            <a:t>Kenya Power</a:t>
          </a:r>
          <a:endParaRPr lang="en-US" sz="1400" kern="1200" dirty="0"/>
        </a:p>
      </dsp:txBody>
      <dsp:txXfrm>
        <a:off x="4370667" y="1619734"/>
        <a:ext cx="3410575" cy="1076306"/>
      </dsp:txXfrm>
    </dsp:sp>
    <dsp:sp modelId="{A5AFA8C8-095D-BB42-85EF-9A15F7938DAE}">
      <dsp:nvSpPr>
        <dsp:cNvPr id="0" name=""/>
        <dsp:cNvSpPr/>
      </dsp:nvSpPr>
      <dsp:spPr>
        <a:xfrm>
          <a:off x="4239451" y="3041902"/>
          <a:ext cx="1902459" cy="1331660"/>
        </a:xfrm>
        <a:prstGeom prst="roundRect">
          <a:avLst>
            <a:gd name="adj" fmla="val 16670"/>
          </a:avLst>
        </a:prstGeom>
        <a:gradFill rotWithShape="0">
          <a:gsLst>
            <a:gs pos="0">
              <a:schemeClr val="accent2">
                <a:alpha val="90000"/>
                <a:hueOff val="0"/>
                <a:satOff val="0"/>
                <a:lumOff val="0"/>
                <a:alphaOff val="-40000"/>
                <a:tint val="73000"/>
                <a:shade val="100000"/>
                <a:satMod val="150000"/>
              </a:schemeClr>
            </a:gs>
            <a:gs pos="25000">
              <a:schemeClr val="accent2">
                <a:alpha val="90000"/>
                <a:hueOff val="0"/>
                <a:satOff val="0"/>
                <a:lumOff val="0"/>
                <a:alphaOff val="-40000"/>
                <a:tint val="96000"/>
                <a:shade val="80000"/>
                <a:satMod val="105000"/>
              </a:schemeClr>
            </a:gs>
            <a:gs pos="38000">
              <a:schemeClr val="accent2">
                <a:alpha val="90000"/>
                <a:hueOff val="0"/>
                <a:satOff val="0"/>
                <a:lumOff val="0"/>
                <a:alphaOff val="-40000"/>
                <a:tint val="96000"/>
                <a:shade val="59000"/>
                <a:satMod val="120000"/>
              </a:schemeClr>
            </a:gs>
            <a:gs pos="55000">
              <a:schemeClr val="accent2">
                <a:alpha val="90000"/>
                <a:hueOff val="0"/>
                <a:satOff val="0"/>
                <a:lumOff val="0"/>
                <a:alphaOff val="-40000"/>
                <a:tint val="100000"/>
                <a:shade val="57000"/>
                <a:satMod val="120000"/>
              </a:schemeClr>
            </a:gs>
            <a:gs pos="80000">
              <a:schemeClr val="accent2">
                <a:alpha val="90000"/>
                <a:hueOff val="0"/>
                <a:satOff val="0"/>
                <a:lumOff val="0"/>
                <a:alphaOff val="-40000"/>
                <a:tint val="100000"/>
                <a:shade val="56000"/>
                <a:satMod val="145000"/>
              </a:schemeClr>
            </a:gs>
            <a:gs pos="88000">
              <a:schemeClr val="accent2">
                <a:alpha val="90000"/>
                <a:hueOff val="0"/>
                <a:satOff val="0"/>
                <a:lumOff val="0"/>
                <a:alphaOff val="-40000"/>
                <a:tint val="100000"/>
                <a:shade val="63000"/>
                <a:satMod val="160000"/>
              </a:schemeClr>
            </a:gs>
            <a:gs pos="100000">
              <a:schemeClr val="accent2">
                <a:alpha val="90000"/>
                <a:hueOff val="0"/>
                <a:satOff val="0"/>
                <a:lumOff val="0"/>
                <a:alphaOff val="-40000"/>
                <a:tint val="99000"/>
                <a:shade val="100000"/>
                <a:satMod val="155000"/>
              </a:schemeClr>
            </a:gs>
          </a:gsLst>
          <a:lin ang="5400000" scaled="0"/>
        </a:gradFill>
        <a:ln>
          <a:noFill/>
        </a:ln>
        <a:effectLst/>
        <a:scene3d>
          <a:camera prst="orthographicFront">
            <a:rot lat="0" lon="0" rev="0"/>
          </a:camera>
          <a:lightRig rig="glow" dir="tl">
            <a:rot lat="0" lon="0" rev="1800000"/>
          </a:lightRig>
        </a:scene3d>
        <a:sp3d contourW="10160" prstMaterial="dkEdge">
          <a:bevelT w="0" h="0" prst="angle"/>
          <a:contourClr>
            <a:schemeClr val="accent2">
              <a:alpha val="90000"/>
              <a:hueOff val="0"/>
              <a:satOff val="0"/>
              <a:lumOff val="0"/>
              <a:alphaOff val="-40000"/>
              <a:shade val="30000"/>
              <a:satMod val="15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Household Consumers, MSMEs and CSOs/consumer groups</a:t>
          </a:r>
          <a:endParaRPr lang="en-US" sz="1500" b="1" kern="1200" dirty="0"/>
        </a:p>
      </dsp:txBody>
      <dsp:txXfrm>
        <a:off x="4304469" y="3106920"/>
        <a:ext cx="1772423" cy="1201624"/>
      </dsp:txXfrm>
    </dsp:sp>
    <dsp:sp modelId="{852CD826-EE26-8040-AED6-C3F140C81761}">
      <dsp:nvSpPr>
        <dsp:cNvPr id="0" name=""/>
        <dsp:cNvSpPr/>
      </dsp:nvSpPr>
      <dsp:spPr>
        <a:xfrm>
          <a:off x="6242653" y="3157959"/>
          <a:ext cx="1746631" cy="1076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Individuals and representatives</a:t>
          </a:r>
          <a:endParaRPr lang="en-US" sz="1400" kern="1200" dirty="0"/>
        </a:p>
      </dsp:txBody>
      <dsp:txXfrm>
        <a:off x="6242653" y="3157959"/>
        <a:ext cx="1746631" cy="10763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7558A5-A319-664D-B5CF-3B65A1BB3428}">
      <dsp:nvSpPr>
        <dsp:cNvPr id="0" name=""/>
        <dsp:cNvSpPr/>
      </dsp:nvSpPr>
      <dsp:spPr>
        <a:xfrm rot="10800000">
          <a:off x="1001941" y="1552"/>
          <a:ext cx="3132124" cy="852093"/>
        </a:xfrm>
        <a:prstGeom prst="homePlate">
          <a:avLst/>
        </a:prstGeom>
        <a:gradFill rotWithShape="0">
          <a:gsLst>
            <a:gs pos="0">
              <a:schemeClr val="accent4">
                <a:hueOff val="0"/>
                <a:satOff val="0"/>
                <a:lumOff val="0"/>
                <a:alphaOff val="0"/>
                <a:tint val="73000"/>
                <a:shade val="100000"/>
                <a:satMod val="150000"/>
              </a:schemeClr>
            </a:gs>
            <a:gs pos="25000">
              <a:schemeClr val="accent4">
                <a:hueOff val="0"/>
                <a:satOff val="0"/>
                <a:lumOff val="0"/>
                <a:alphaOff val="0"/>
                <a:tint val="96000"/>
                <a:shade val="80000"/>
                <a:satMod val="105000"/>
              </a:schemeClr>
            </a:gs>
            <a:gs pos="38000">
              <a:schemeClr val="accent4">
                <a:hueOff val="0"/>
                <a:satOff val="0"/>
                <a:lumOff val="0"/>
                <a:alphaOff val="0"/>
                <a:tint val="96000"/>
                <a:shade val="59000"/>
                <a:satMod val="120000"/>
              </a:schemeClr>
            </a:gs>
            <a:gs pos="55000">
              <a:schemeClr val="accent4">
                <a:hueOff val="0"/>
                <a:satOff val="0"/>
                <a:lumOff val="0"/>
                <a:alphaOff val="0"/>
                <a:tint val="100000"/>
                <a:shade val="57000"/>
                <a:satMod val="120000"/>
              </a:schemeClr>
            </a:gs>
            <a:gs pos="80000">
              <a:schemeClr val="accent4">
                <a:hueOff val="0"/>
                <a:satOff val="0"/>
                <a:lumOff val="0"/>
                <a:alphaOff val="0"/>
                <a:tint val="100000"/>
                <a:shade val="56000"/>
                <a:satMod val="145000"/>
              </a:schemeClr>
            </a:gs>
            <a:gs pos="88000">
              <a:schemeClr val="accent4">
                <a:hueOff val="0"/>
                <a:satOff val="0"/>
                <a:lumOff val="0"/>
                <a:alphaOff val="0"/>
                <a:tint val="100000"/>
                <a:shade val="63000"/>
                <a:satMod val="160000"/>
              </a:schemeClr>
            </a:gs>
            <a:gs pos="100000">
              <a:schemeClr val="accent4">
                <a:hueOff val="0"/>
                <a:satOff val="0"/>
                <a:lumOff val="0"/>
                <a:alphaOff val="0"/>
                <a:tint val="99000"/>
                <a:shade val="100000"/>
                <a:satMod val="15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75750" tIns="80010" rIns="149352" bIns="80010" numCol="1" spcCol="1270" anchor="ctr" anchorCtr="0">
          <a:noAutofit/>
        </a:bodyPr>
        <a:lstStyle/>
        <a:p>
          <a:pPr lvl="0" algn="ctr" defTabSz="933450">
            <a:lnSpc>
              <a:spcPct val="90000"/>
            </a:lnSpc>
            <a:spcBef>
              <a:spcPct val="0"/>
            </a:spcBef>
            <a:spcAft>
              <a:spcPct val="35000"/>
            </a:spcAft>
          </a:pPr>
          <a:r>
            <a:rPr lang="en-US" sz="2100" b="1" kern="1200" dirty="0" smtClean="0"/>
            <a:t>Nairobi</a:t>
          </a:r>
          <a:r>
            <a:rPr lang="en-US" sz="2100" kern="1200" dirty="0" smtClean="0"/>
            <a:t> 125 questionnaires</a:t>
          </a:r>
          <a:endParaRPr lang="en-US" sz="2100" kern="1200" dirty="0"/>
        </a:p>
      </dsp:txBody>
      <dsp:txXfrm rot="10800000">
        <a:off x="1214964" y="1552"/>
        <a:ext cx="2919101" cy="852093"/>
      </dsp:txXfrm>
    </dsp:sp>
    <dsp:sp modelId="{C30F43F1-3705-1742-ACEE-FC4F091E7CD0}">
      <dsp:nvSpPr>
        <dsp:cNvPr id="0" name=""/>
        <dsp:cNvSpPr/>
      </dsp:nvSpPr>
      <dsp:spPr>
        <a:xfrm>
          <a:off x="575895" y="1552"/>
          <a:ext cx="852093" cy="852093"/>
        </a:xfrm>
        <a:prstGeom prst="ellipse">
          <a:avLst/>
        </a:prstGeom>
        <a:gradFill rotWithShape="0">
          <a:gsLst>
            <a:gs pos="0">
              <a:schemeClr val="accent4">
                <a:tint val="50000"/>
                <a:hueOff val="0"/>
                <a:satOff val="0"/>
                <a:lumOff val="0"/>
                <a:alphaOff val="0"/>
                <a:tint val="73000"/>
                <a:shade val="100000"/>
                <a:satMod val="150000"/>
              </a:schemeClr>
            </a:gs>
            <a:gs pos="25000">
              <a:schemeClr val="accent4">
                <a:tint val="50000"/>
                <a:hueOff val="0"/>
                <a:satOff val="0"/>
                <a:lumOff val="0"/>
                <a:alphaOff val="0"/>
                <a:tint val="96000"/>
                <a:shade val="80000"/>
                <a:satMod val="105000"/>
              </a:schemeClr>
            </a:gs>
            <a:gs pos="38000">
              <a:schemeClr val="accent4">
                <a:tint val="50000"/>
                <a:hueOff val="0"/>
                <a:satOff val="0"/>
                <a:lumOff val="0"/>
                <a:alphaOff val="0"/>
                <a:tint val="96000"/>
                <a:shade val="59000"/>
                <a:satMod val="120000"/>
              </a:schemeClr>
            </a:gs>
            <a:gs pos="55000">
              <a:schemeClr val="accent4">
                <a:tint val="50000"/>
                <a:hueOff val="0"/>
                <a:satOff val="0"/>
                <a:lumOff val="0"/>
                <a:alphaOff val="0"/>
                <a:tint val="100000"/>
                <a:shade val="57000"/>
                <a:satMod val="120000"/>
              </a:schemeClr>
            </a:gs>
            <a:gs pos="80000">
              <a:schemeClr val="accent4">
                <a:tint val="50000"/>
                <a:hueOff val="0"/>
                <a:satOff val="0"/>
                <a:lumOff val="0"/>
                <a:alphaOff val="0"/>
                <a:tint val="100000"/>
                <a:shade val="56000"/>
                <a:satMod val="145000"/>
              </a:schemeClr>
            </a:gs>
            <a:gs pos="88000">
              <a:schemeClr val="accent4">
                <a:tint val="50000"/>
                <a:hueOff val="0"/>
                <a:satOff val="0"/>
                <a:lumOff val="0"/>
                <a:alphaOff val="0"/>
                <a:tint val="100000"/>
                <a:shade val="63000"/>
                <a:satMod val="160000"/>
              </a:schemeClr>
            </a:gs>
            <a:gs pos="100000">
              <a:schemeClr val="accent4">
                <a:tint val="50000"/>
                <a:hueOff val="0"/>
                <a:satOff val="0"/>
                <a:lumOff val="0"/>
                <a:alphaOff val="0"/>
                <a:tint val="99000"/>
                <a:shade val="100000"/>
                <a:satMod val="155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5A161194-157A-C048-8A8A-B708A9DCA8EB}">
      <dsp:nvSpPr>
        <dsp:cNvPr id="0" name=""/>
        <dsp:cNvSpPr/>
      </dsp:nvSpPr>
      <dsp:spPr>
        <a:xfrm rot="10800000">
          <a:off x="1001941" y="1108002"/>
          <a:ext cx="3132124" cy="852093"/>
        </a:xfrm>
        <a:prstGeom prst="homePlate">
          <a:avLst/>
        </a:prstGeom>
        <a:gradFill rotWithShape="0">
          <a:gsLst>
            <a:gs pos="0">
              <a:schemeClr val="accent4">
                <a:hueOff val="-285731"/>
                <a:satOff val="19038"/>
                <a:lumOff val="5817"/>
                <a:alphaOff val="0"/>
                <a:tint val="73000"/>
                <a:shade val="100000"/>
                <a:satMod val="150000"/>
              </a:schemeClr>
            </a:gs>
            <a:gs pos="25000">
              <a:schemeClr val="accent4">
                <a:hueOff val="-285731"/>
                <a:satOff val="19038"/>
                <a:lumOff val="5817"/>
                <a:alphaOff val="0"/>
                <a:tint val="96000"/>
                <a:shade val="80000"/>
                <a:satMod val="105000"/>
              </a:schemeClr>
            </a:gs>
            <a:gs pos="38000">
              <a:schemeClr val="accent4">
                <a:hueOff val="-285731"/>
                <a:satOff val="19038"/>
                <a:lumOff val="5817"/>
                <a:alphaOff val="0"/>
                <a:tint val="96000"/>
                <a:shade val="59000"/>
                <a:satMod val="120000"/>
              </a:schemeClr>
            </a:gs>
            <a:gs pos="55000">
              <a:schemeClr val="accent4">
                <a:hueOff val="-285731"/>
                <a:satOff val="19038"/>
                <a:lumOff val="5817"/>
                <a:alphaOff val="0"/>
                <a:tint val="100000"/>
                <a:shade val="57000"/>
                <a:satMod val="120000"/>
              </a:schemeClr>
            </a:gs>
            <a:gs pos="80000">
              <a:schemeClr val="accent4">
                <a:hueOff val="-285731"/>
                <a:satOff val="19038"/>
                <a:lumOff val="5817"/>
                <a:alphaOff val="0"/>
                <a:tint val="100000"/>
                <a:shade val="56000"/>
                <a:satMod val="145000"/>
              </a:schemeClr>
            </a:gs>
            <a:gs pos="88000">
              <a:schemeClr val="accent4">
                <a:hueOff val="-285731"/>
                <a:satOff val="19038"/>
                <a:lumOff val="5817"/>
                <a:alphaOff val="0"/>
                <a:tint val="100000"/>
                <a:shade val="63000"/>
                <a:satMod val="160000"/>
              </a:schemeClr>
            </a:gs>
            <a:gs pos="100000">
              <a:schemeClr val="accent4">
                <a:hueOff val="-285731"/>
                <a:satOff val="19038"/>
                <a:lumOff val="5817"/>
                <a:alphaOff val="0"/>
                <a:tint val="99000"/>
                <a:shade val="100000"/>
                <a:satMod val="15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75750" tIns="80010" rIns="149352" bIns="80010" numCol="1" spcCol="1270" anchor="ctr" anchorCtr="0">
          <a:noAutofit/>
        </a:bodyPr>
        <a:lstStyle/>
        <a:p>
          <a:pPr lvl="0" algn="ctr" defTabSz="933450">
            <a:lnSpc>
              <a:spcPct val="90000"/>
            </a:lnSpc>
            <a:spcBef>
              <a:spcPct val="0"/>
            </a:spcBef>
            <a:spcAft>
              <a:spcPct val="35000"/>
            </a:spcAft>
          </a:pPr>
          <a:r>
            <a:rPr lang="en-US" sz="2100" b="1" kern="1200" dirty="0" err="1" smtClean="0"/>
            <a:t>Nakuru</a:t>
          </a:r>
          <a:r>
            <a:rPr lang="en-US" sz="2100" kern="1200" dirty="0" smtClean="0"/>
            <a:t> 125 questionnaires</a:t>
          </a:r>
          <a:endParaRPr lang="en-US" sz="2100" kern="1200" dirty="0"/>
        </a:p>
      </dsp:txBody>
      <dsp:txXfrm rot="10800000">
        <a:off x="1214964" y="1108002"/>
        <a:ext cx="2919101" cy="852093"/>
      </dsp:txXfrm>
    </dsp:sp>
    <dsp:sp modelId="{ECB0E1FB-18F1-D548-AAD1-894A2820F0DA}">
      <dsp:nvSpPr>
        <dsp:cNvPr id="0" name=""/>
        <dsp:cNvSpPr/>
      </dsp:nvSpPr>
      <dsp:spPr>
        <a:xfrm>
          <a:off x="575895" y="1108002"/>
          <a:ext cx="852093" cy="852093"/>
        </a:xfrm>
        <a:prstGeom prst="ellipse">
          <a:avLst/>
        </a:prstGeom>
        <a:gradFill rotWithShape="0">
          <a:gsLst>
            <a:gs pos="0">
              <a:schemeClr val="accent4">
                <a:tint val="50000"/>
                <a:hueOff val="-390030"/>
                <a:satOff val="19954"/>
                <a:lumOff val="2370"/>
                <a:alphaOff val="0"/>
                <a:tint val="73000"/>
                <a:shade val="100000"/>
                <a:satMod val="150000"/>
              </a:schemeClr>
            </a:gs>
            <a:gs pos="25000">
              <a:schemeClr val="accent4">
                <a:tint val="50000"/>
                <a:hueOff val="-390030"/>
                <a:satOff val="19954"/>
                <a:lumOff val="2370"/>
                <a:alphaOff val="0"/>
                <a:tint val="96000"/>
                <a:shade val="80000"/>
                <a:satMod val="105000"/>
              </a:schemeClr>
            </a:gs>
            <a:gs pos="38000">
              <a:schemeClr val="accent4">
                <a:tint val="50000"/>
                <a:hueOff val="-390030"/>
                <a:satOff val="19954"/>
                <a:lumOff val="2370"/>
                <a:alphaOff val="0"/>
                <a:tint val="96000"/>
                <a:shade val="59000"/>
                <a:satMod val="120000"/>
              </a:schemeClr>
            </a:gs>
            <a:gs pos="55000">
              <a:schemeClr val="accent4">
                <a:tint val="50000"/>
                <a:hueOff val="-390030"/>
                <a:satOff val="19954"/>
                <a:lumOff val="2370"/>
                <a:alphaOff val="0"/>
                <a:tint val="100000"/>
                <a:shade val="57000"/>
                <a:satMod val="120000"/>
              </a:schemeClr>
            </a:gs>
            <a:gs pos="80000">
              <a:schemeClr val="accent4">
                <a:tint val="50000"/>
                <a:hueOff val="-390030"/>
                <a:satOff val="19954"/>
                <a:lumOff val="2370"/>
                <a:alphaOff val="0"/>
                <a:tint val="100000"/>
                <a:shade val="56000"/>
                <a:satMod val="145000"/>
              </a:schemeClr>
            </a:gs>
            <a:gs pos="88000">
              <a:schemeClr val="accent4">
                <a:tint val="50000"/>
                <a:hueOff val="-390030"/>
                <a:satOff val="19954"/>
                <a:lumOff val="2370"/>
                <a:alphaOff val="0"/>
                <a:tint val="100000"/>
                <a:shade val="63000"/>
                <a:satMod val="160000"/>
              </a:schemeClr>
            </a:gs>
            <a:gs pos="100000">
              <a:schemeClr val="accent4">
                <a:tint val="50000"/>
                <a:hueOff val="-390030"/>
                <a:satOff val="19954"/>
                <a:lumOff val="2370"/>
                <a:alphaOff val="0"/>
                <a:tint val="99000"/>
                <a:shade val="100000"/>
                <a:satMod val="155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90CE5BF-9B93-4B49-8A9F-E56E0C37CDC5}">
      <dsp:nvSpPr>
        <dsp:cNvPr id="0" name=""/>
        <dsp:cNvSpPr/>
      </dsp:nvSpPr>
      <dsp:spPr>
        <a:xfrm rot="10800000">
          <a:off x="1001941" y="2214452"/>
          <a:ext cx="3132124" cy="852093"/>
        </a:xfrm>
        <a:prstGeom prst="homePlate">
          <a:avLst/>
        </a:prstGeom>
        <a:gradFill rotWithShape="0">
          <a:gsLst>
            <a:gs pos="0">
              <a:schemeClr val="accent4">
                <a:hueOff val="-571463"/>
                <a:satOff val="38077"/>
                <a:lumOff val="11634"/>
                <a:alphaOff val="0"/>
                <a:tint val="73000"/>
                <a:shade val="100000"/>
                <a:satMod val="150000"/>
              </a:schemeClr>
            </a:gs>
            <a:gs pos="25000">
              <a:schemeClr val="accent4">
                <a:hueOff val="-571463"/>
                <a:satOff val="38077"/>
                <a:lumOff val="11634"/>
                <a:alphaOff val="0"/>
                <a:tint val="96000"/>
                <a:shade val="80000"/>
                <a:satMod val="105000"/>
              </a:schemeClr>
            </a:gs>
            <a:gs pos="38000">
              <a:schemeClr val="accent4">
                <a:hueOff val="-571463"/>
                <a:satOff val="38077"/>
                <a:lumOff val="11634"/>
                <a:alphaOff val="0"/>
                <a:tint val="96000"/>
                <a:shade val="59000"/>
                <a:satMod val="120000"/>
              </a:schemeClr>
            </a:gs>
            <a:gs pos="55000">
              <a:schemeClr val="accent4">
                <a:hueOff val="-571463"/>
                <a:satOff val="38077"/>
                <a:lumOff val="11634"/>
                <a:alphaOff val="0"/>
                <a:tint val="100000"/>
                <a:shade val="57000"/>
                <a:satMod val="120000"/>
              </a:schemeClr>
            </a:gs>
            <a:gs pos="80000">
              <a:schemeClr val="accent4">
                <a:hueOff val="-571463"/>
                <a:satOff val="38077"/>
                <a:lumOff val="11634"/>
                <a:alphaOff val="0"/>
                <a:tint val="100000"/>
                <a:shade val="56000"/>
                <a:satMod val="145000"/>
              </a:schemeClr>
            </a:gs>
            <a:gs pos="88000">
              <a:schemeClr val="accent4">
                <a:hueOff val="-571463"/>
                <a:satOff val="38077"/>
                <a:lumOff val="11634"/>
                <a:alphaOff val="0"/>
                <a:tint val="100000"/>
                <a:shade val="63000"/>
                <a:satMod val="160000"/>
              </a:schemeClr>
            </a:gs>
            <a:gs pos="100000">
              <a:schemeClr val="accent4">
                <a:hueOff val="-571463"/>
                <a:satOff val="38077"/>
                <a:lumOff val="11634"/>
                <a:alphaOff val="0"/>
                <a:tint val="99000"/>
                <a:shade val="100000"/>
                <a:satMod val="15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75750" tIns="80010" rIns="149352" bIns="80010" numCol="1" spcCol="1270" anchor="ctr" anchorCtr="0">
          <a:noAutofit/>
        </a:bodyPr>
        <a:lstStyle/>
        <a:p>
          <a:pPr lvl="0" algn="ctr" defTabSz="933450">
            <a:lnSpc>
              <a:spcPct val="90000"/>
            </a:lnSpc>
            <a:spcBef>
              <a:spcPct val="0"/>
            </a:spcBef>
            <a:spcAft>
              <a:spcPct val="35000"/>
            </a:spcAft>
          </a:pPr>
          <a:r>
            <a:rPr lang="en-US" sz="2100" b="1" kern="1200" dirty="0" smtClean="0"/>
            <a:t>Mombasa</a:t>
          </a:r>
          <a:r>
            <a:rPr lang="en-US" sz="2100" kern="1200" dirty="0" smtClean="0"/>
            <a:t> 125 questionnaires</a:t>
          </a:r>
          <a:endParaRPr lang="en-US" sz="2100" kern="1200" dirty="0"/>
        </a:p>
      </dsp:txBody>
      <dsp:txXfrm rot="10800000">
        <a:off x="1214964" y="2214452"/>
        <a:ext cx="2919101" cy="852093"/>
      </dsp:txXfrm>
    </dsp:sp>
    <dsp:sp modelId="{519165B2-9620-9545-BD02-D9936C4C6FD1}">
      <dsp:nvSpPr>
        <dsp:cNvPr id="0" name=""/>
        <dsp:cNvSpPr/>
      </dsp:nvSpPr>
      <dsp:spPr>
        <a:xfrm>
          <a:off x="575895" y="2214452"/>
          <a:ext cx="852093" cy="852093"/>
        </a:xfrm>
        <a:prstGeom prst="ellipse">
          <a:avLst/>
        </a:prstGeom>
        <a:gradFill rotWithShape="0">
          <a:gsLst>
            <a:gs pos="0">
              <a:schemeClr val="accent4">
                <a:tint val="50000"/>
                <a:hueOff val="-780061"/>
                <a:satOff val="39908"/>
                <a:lumOff val="4740"/>
                <a:alphaOff val="0"/>
                <a:tint val="73000"/>
                <a:shade val="100000"/>
                <a:satMod val="150000"/>
              </a:schemeClr>
            </a:gs>
            <a:gs pos="25000">
              <a:schemeClr val="accent4">
                <a:tint val="50000"/>
                <a:hueOff val="-780061"/>
                <a:satOff val="39908"/>
                <a:lumOff val="4740"/>
                <a:alphaOff val="0"/>
                <a:tint val="96000"/>
                <a:shade val="80000"/>
                <a:satMod val="105000"/>
              </a:schemeClr>
            </a:gs>
            <a:gs pos="38000">
              <a:schemeClr val="accent4">
                <a:tint val="50000"/>
                <a:hueOff val="-780061"/>
                <a:satOff val="39908"/>
                <a:lumOff val="4740"/>
                <a:alphaOff val="0"/>
                <a:tint val="96000"/>
                <a:shade val="59000"/>
                <a:satMod val="120000"/>
              </a:schemeClr>
            </a:gs>
            <a:gs pos="55000">
              <a:schemeClr val="accent4">
                <a:tint val="50000"/>
                <a:hueOff val="-780061"/>
                <a:satOff val="39908"/>
                <a:lumOff val="4740"/>
                <a:alphaOff val="0"/>
                <a:tint val="100000"/>
                <a:shade val="57000"/>
                <a:satMod val="120000"/>
              </a:schemeClr>
            </a:gs>
            <a:gs pos="80000">
              <a:schemeClr val="accent4">
                <a:tint val="50000"/>
                <a:hueOff val="-780061"/>
                <a:satOff val="39908"/>
                <a:lumOff val="4740"/>
                <a:alphaOff val="0"/>
                <a:tint val="100000"/>
                <a:shade val="56000"/>
                <a:satMod val="145000"/>
              </a:schemeClr>
            </a:gs>
            <a:gs pos="88000">
              <a:schemeClr val="accent4">
                <a:tint val="50000"/>
                <a:hueOff val="-780061"/>
                <a:satOff val="39908"/>
                <a:lumOff val="4740"/>
                <a:alphaOff val="0"/>
                <a:tint val="100000"/>
                <a:shade val="63000"/>
                <a:satMod val="160000"/>
              </a:schemeClr>
            </a:gs>
            <a:gs pos="100000">
              <a:schemeClr val="accent4">
                <a:tint val="50000"/>
                <a:hueOff val="-780061"/>
                <a:satOff val="39908"/>
                <a:lumOff val="4740"/>
                <a:alphaOff val="0"/>
                <a:tint val="99000"/>
                <a:shade val="100000"/>
                <a:satMod val="155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07E50508-126D-0946-81DA-9FFE398D2871}">
      <dsp:nvSpPr>
        <dsp:cNvPr id="0" name=""/>
        <dsp:cNvSpPr/>
      </dsp:nvSpPr>
      <dsp:spPr>
        <a:xfrm rot="10800000">
          <a:off x="1001941" y="3320902"/>
          <a:ext cx="3132124" cy="852093"/>
        </a:xfrm>
        <a:prstGeom prst="homePlate">
          <a:avLst/>
        </a:prstGeom>
        <a:gradFill rotWithShape="0">
          <a:gsLst>
            <a:gs pos="0">
              <a:schemeClr val="accent4">
                <a:hueOff val="-857194"/>
                <a:satOff val="57115"/>
                <a:lumOff val="17451"/>
                <a:alphaOff val="0"/>
                <a:tint val="73000"/>
                <a:shade val="100000"/>
                <a:satMod val="150000"/>
              </a:schemeClr>
            </a:gs>
            <a:gs pos="25000">
              <a:schemeClr val="accent4">
                <a:hueOff val="-857194"/>
                <a:satOff val="57115"/>
                <a:lumOff val="17451"/>
                <a:alphaOff val="0"/>
                <a:tint val="96000"/>
                <a:shade val="80000"/>
                <a:satMod val="105000"/>
              </a:schemeClr>
            </a:gs>
            <a:gs pos="38000">
              <a:schemeClr val="accent4">
                <a:hueOff val="-857194"/>
                <a:satOff val="57115"/>
                <a:lumOff val="17451"/>
                <a:alphaOff val="0"/>
                <a:tint val="96000"/>
                <a:shade val="59000"/>
                <a:satMod val="120000"/>
              </a:schemeClr>
            </a:gs>
            <a:gs pos="55000">
              <a:schemeClr val="accent4">
                <a:hueOff val="-857194"/>
                <a:satOff val="57115"/>
                <a:lumOff val="17451"/>
                <a:alphaOff val="0"/>
                <a:tint val="100000"/>
                <a:shade val="57000"/>
                <a:satMod val="120000"/>
              </a:schemeClr>
            </a:gs>
            <a:gs pos="80000">
              <a:schemeClr val="accent4">
                <a:hueOff val="-857194"/>
                <a:satOff val="57115"/>
                <a:lumOff val="17451"/>
                <a:alphaOff val="0"/>
                <a:tint val="100000"/>
                <a:shade val="56000"/>
                <a:satMod val="145000"/>
              </a:schemeClr>
            </a:gs>
            <a:gs pos="88000">
              <a:schemeClr val="accent4">
                <a:hueOff val="-857194"/>
                <a:satOff val="57115"/>
                <a:lumOff val="17451"/>
                <a:alphaOff val="0"/>
                <a:tint val="100000"/>
                <a:shade val="63000"/>
                <a:satMod val="160000"/>
              </a:schemeClr>
            </a:gs>
            <a:gs pos="100000">
              <a:schemeClr val="accent4">
                <a:hueOff val="-857194"/>
                <a:satOff val="57115"/>
                <a:lumOff val="17451"/>
                <a:alphaOff val="0"/>
                <a:tint val="99000"/>
                <a:shade val="100000"/>
                <a:satMod val="155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75750" tIns="80010" rIns="149352" bIns="80010" numCol="1" spcCol="1270" anchor="ctr" anchorCtr="0">
          <a:noAutofit/>
        </a:bodyPr>
        <a:lstStyle/>
        <a:p>
          <a:pPr lvl="0" algn="ctr" defTabSz="933450">
            <a:lnSpc>
              <a:spcPct val="90000"/>
            </a:lnSpc>
            <a:spcBef>
              <a:spcPct val="0"/>
            </a:spcBef>
            <a:spcAft>
              <a:spcPct val="35000"/>
            </a:spcAft>
          </a:pPr>
          <a:r>
            <a:rPr lang="en-US" sz="2100" b="1" kern="1200" dirty="0" smtClean="0"/>
            <a:t>Kisumu</a:t>
          </a:r>
          <a:r>
            <a:rPr lang="en-US" sz="2100" kern="1200" dirty="0" smtClean="0"/>
            <a:t> 125 questionnaires </a:t>
          </a:r>
          <a:endParaRPr lang="en-US" sz="2100" kern="1200" dirty="0"/>
        </a:p>
      </dsp:txBody>
      <dsp:txXfrm rot="10800000">
        <a:off x="1214964" y="3320902"/>
        <a:ext cx="2919101" cy="852093"/>
      </dsp:txXfrm>
    </dsp:sp>
    <dsp:sp modelId="{9E4B4C18-9EC8-FC44-9B8B-7474E096CDCF}">
      <dsp:nvSpPr>
        <dsp:cNvPr id="0" name=""/>
        <dsp:cNvSpPr/>
      </dsp:nvSpPr>
      <dsp:spPr>
        <a:xfrm>
          <a:off x="575895" y="3320902"/>
          <a:ext cx="852093" cy="852093"/>
        </a:xfrm>
        <a:prstGeom prst="ellipse">
          <a:avLst/>
        </a:prstGeom>
        <a:gradFill rotWithShape="0">
          <a:gsLst>
            <a:gs pos="0">
              <a:schemeClr val="accent4">
                <a:tint val="50000"/>
                <a:hueOff val="-1170091"/>
                <a:satOff val="59862"/>
                <a:lumOff val="7110"/>
                <a:alphaOff val="0"/>
                <a:tint val="73000"/>
                <a:shade val="100000"/>
                <a:satMod val="150000"/>
              </a:schemeClr>
            </a:gs>
            <a:gs pos="25000">
              <a:schemeClr val="accent4">
                <a:tint val="50000"/>
                <a:hueOff val="-1170091"/>
                <a:satOff val="59862"/>
                <a:lumOff val="7110"/>
                <a:alphaOff val="0"/>
                <a:tint val="96000"/>
                <a:shade val="80000"/>
                <a:satMod val="105000"/>
              </a:schemeClr>
            </a:gs>
            <a:gs pos="38000">
              <a:schemeClr val="accent4">
                <a:tint val="50000"/>
                <a:hueOff val="-1170091"/>
                <a:satOff val="59862"/>
                <a:lumOff val="7110"/>
                <a:alphaOff val="0"/>
                <a:tint val="96000"/>
                <a:shade val="59000"/>
                <a:satMod val="120000"/>
              </a:schemeClr>
            </a:gs>
            <a:gs pos="55000">
              <a:schemeClr val="accent4">
                <a:tint val="50000"/>
                <a:hueOff val="-1170091"/>
                <a:satOff val="59862"/>
                <a:lumOff val="7110"/>
                <a:alphaOff val="0"/>
                <a:tint val="100000"/>
                <a:shade val="57000"/>
                <a:satMod val="120000"/>
              </a:schemeClr>
            </a:gs>
            <a:gs pos="80000">
              <a:schemeClr val="accent4">
                <a:tint val="50000"/>
                <a:hueOff val="-1170091"/>
                <a:satOff val="59862"/>
                <a:lumOff val="7110"/>
                <a:alphaOff val="0"/>
                <a:tint val="100000"/>
                <a:shade val="56000"/>
                <a:satMod val="145000"/>
              </a:schemeClr>
            </a:gs>
            <a:gs pos="88000">
              <a:schemeClr val="accent4">
                <a:tint val="50000"/>
                <a:hueOff val="-1170091"/>
                <a:satOff val="59862"/>
                <a:lumOff val="7110"/>
                <a:alphaOff val="0"/>
                <a:tint val="100000"/>
                <a:shade val="63000"/>
                <a:satMod val="160000"/>
              </a:schemeClr>
            </a:gs>
            <a:gs pos="100000">
              <a:schemeClr val="accent4">
                <a:tint val="50000"/>
                <a:hueOff val="-1170091"/>
                <a:satOff val="59862"/>
                <a:lumOff val="7110"/>
                <a:alphaOff val="0"/>
                <a:tint val="99000"/>
                <a:shade val="100000"/>
                <a:satMod val="155000"/>
              </a:schemeClr>
            </a:gs>
          </a:gsLst>
          <a:lin ang="5400000" scaled="0"/>
        </a:gradFill>
        <a:ln>
          <a:noFill/>
        </a:ln>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B6021C7-0D01-F044-ABD7-E87D9A3BE148}" type="datetimeFigureOut">
              <a:rPr lang="en-US" smtClean="0"/>
              <a:t>2/15/2014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F4DAB6F-4834-F341-BB78-9FB9EB40A50F}" type="slidenum">
              <a:rPr lang="en-US" smtClean="0"/>
              <a:t>‹#›</a:t>
            </a:fld>
            <a:endParaRPr lang="en-US"/>
          </a:p>
        </p:txBody>
      </p:sp>
    </p:spTree>
    <p:extLst>
      <p:ext uri="{BB962C8B-B14F-4D97-AF65-F5344CB8AC3E}">
        <p14:creationId xmlns:p14="http://schemas.microsoft.com/office/powerpoint/2010/main" val="5551837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a:t>
            </a:r>
            <a:r>
              <a:rPr lang="en-US" baseline="0" dirty="0" smtClean="0"/>
              <a:t> regular consumers aware of the processes for complaints procedures and how have they perceived procedures, how would they recommend to improve the procedures</a:t>
            </a:r>
          </a:p>
          <a:p>
            <a:endParaRPr lang="en-US" dirty="0" smtClean="0"/>
          </a:p>
          <a:p>
            <a:r>
              <a:rPr lang="en-US" dirty="0" smtClean="0"/>
              <a:t>Ground Truth verification: how well have the provision and mandates of the</a:t>
            </a:r>
            <a:r>
              <a:rPr lang="en-US" baseline="0" dirty="0" smtClean="0"/>
              <a:t> Energy regulatory agency been implemented on the ground, how many consumers have actually participated in the regulatory process. Have their voices been heard?  </a:t>
            </a:r>
            <a:endParaRPr lang="en-US" dirty="0"/>
          </a:p>
        </p:txBody>
      </p:sp>
      <p:sp>
        <p:nvSpPr>
          <p:cNvPr id="4" name="Slide Number Placeholder 3"/>
          <p:cNvSpPr>
            <a:spLocks noGrp="1"/>
          </p:cNvSpPr>
          <p:nvPr>
            <p:ph type="sldNum" sz="quarter" idx="10"/>
          </p:nvPr>
        </p:nvSpPr>
        <p:spPr/>
        <p:txBody>
          <a:bodyPr/>
          <a:lstStyle/>
          <a:p>
            <a:fld id="{5F4DAB6F-4834-F341-BB78-9FB9EB40A50F}" type="slidenum">
              <a:rPr lang="en-US" smtClean="0"/>
              <a:t>2</a:t>
            </a:fld>
            <a:endParaRPr lang="en-US"/>
          </a:p>
        </p:txBody>
      </p:sp>
    </p:spTree>
    <p:extLst>
      <p:ext uri="{BB962C8B-B14F-4D97-AF65-F5344CB8AC3E}">
        <p14:creationId xmlns:p14="http://schemas.microsoft.com/office/powerpoint/2010/main" val="1446153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Hear from the average consumer which would be the best way to engage them in the regulatory process: For example public hearings or written comments to the regulators. </a:t>
            </a:r>
          </a:p>
          <a:p>
            <a:endParaRPr lang="en-US" dirty="0" smtClean="0"/>
          </a:p>
          <a:p>
            <a:r>
              <a:rPr lang="en-US" dirty="0" smtClean="0"/>
              <a:t>Find</a:t>
            </a:r>
            <a:r>
              <a:rPr lang="en-US" baseline="0" dirty="0" smtClean="0"/>
              <a:t> out from the consumers whether their rights concerning participation in the regulatory process have been communicated effectively</a:t>
            </a:r>
            <a:endParaRPr lang="en-US" dirty="0"/>
          </a:p>
        </p:txBody>
      </p:sp>
      <p:sp>
        <p:nvSpPr>
          <p:cNvPr id="4" name="Slide Number Placeholder 3"/>
          <p:cNvSpPr>
            <a:spLocks noGrp="1"/>
          </p:cNvSpPr>
          <p:nvPr>
            <p:ph type="sldNum" sz="quarter" idx="10"/>
          </p:nvPr>
        </p:nvSpPr>
        <p:spPr/>
        <p:txBody>
          <a:bodyPr/>
          <a:lstStyle/>
          <a:p>
            <a:fld id="{5F4DAB6F-4834-F341-BB78-9FB9EB40A50F}" type="slidenum">
              <a:rPr lang="en-US" smtClean="0"/>
              <a:t>3</a:t>
            </a:fld>
            <a:endParaRPr lang="en-US"/>
          </a:p>
        </p:txBody>
      </p:sp>
    </p:spTree>
    <p:extLst>
      <p:ext uri="{BB962C8B-B14F-4D97-AF65-F5344CB8AC3E}">
        <p14:creationId xmlns:p14="http://schemas.microsoft.com/office/powerpoint/2010/main" val="351862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May we will be approaching</a:t>
            </a:r>
            <a:r>
              <a:rPr lang="en-US" baseline="0" dirty="0" smtClean="0"/>
              <a:t> you as our reference group members with our questionnaires. </a:t>
            </a:r>
            <a:endParaRPr lang="en-US" dirty="0"/>
          </a:p>
        </p:txBody>
      </p:sp>
      <p:sp>
        <p:nvSpPr>
          <p:cNvPr id="4" name="Slide Number Placeholder 3"/>
          <p:cNvSpPr>
            <a:spLocks noGrp="1"/>
          </p:cNvSpPr>
          <p:nvPr>
            <p:ph type="sldNum" sz="quarter" idx="10"/>
          </p:nvPr>
        </p:nvSpPr>
        <p:spPr/>
        <p:txBody>
          <a:bodyPr/>
          <a:lstStyle/>
          <a:p>
            <a:fld id="{5F4DAB6F-4834-F341-BB78-9FB9EB40A50F}" type="slidenum">
              <a:rPr lang="en-US" smtClean="0"/>
              <a:t>4</a:t>
            </a:fld>
            <a:endParaRPr lang="en-US"/>
          </a:p>
        </p:txBody>
      </p:sp>
    </p:spTree>
    <p:extLst>
      <p:ext uri="{BB962C8B-B14F-4D97-AF65-F5344CB8AC3E}">
        <p14:creationId xmlns:p14="http://schemas.microsoft.com/office/powerpoint/2010/main" val="278703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research study will involve both, primary research</a:t>
            </a:r>
            <a:r>
              <a:rPr lang="en-US" baseline="0" dirty="0" smtClean="0"/>
              <a:t> and secondary research</a:t>
            </a:r>
            <a:endParaRPr lang="en-US" dirty="0"/>
          </a:p>
        </p:txBody>
      </p:sp>
      <p:sp>
        <p:nvSpPr>
          <p:cNvPr id="4" name="Slide Number Placeholder 3"/>
          <p:cNvSpPr>
            <a:spLocks noGrp="1"/>
          </p:cNvSpPr>
          <p:nvPr>
            <p:ph type="sldNum" sz="quarter" idx="10"/>
          </p:nvPr>
        </p:nvSpPr>
        <p:spPr/>
        <p:txBody>
          <a:bodyPr/>
          <a:lstStyle/>
          <a:p>
            <a:fld id="{5F4DAB6F-4834-F341-BB78-9FB9EB40A50F}" type="slidenum">
              <a:rPr lang="en-US" smtClean="0"/>
              <a:t>5</a:t>
            </a:fld>
            <a:endParaRPr lang="en-US"/>
          </a:p>
        </p:txBody>
      </p:sp>
    </p:spTree>
    <p:extLst>
      <p:ext uri="{BB962C8B-B14F-4D97-AF65-F5344CB8AC3E}">
        <p14:creationId xmlns:p14="http://schemas.microsoft.com/office/powerpoint/2010/main" val="2076882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addition to consumers (demand side), the supply and regulatory/policy level of the electricity sector will also be assessed through interviews</a:t>
            </a:r>
          </a:p>
          <a:p>
            <a:endParaRPr lang="en-US" dirty="0"/>
          </a:p>
        </p:txBody>
      </p:sp>
      <p:sp>
        <p:nvSpPr>
          <p:cNvPr id="4" name="Slide Number Placeholder 3"/>
          <p:cNvSpPr>
            <a:spLocks noGrp="1"/>
          </p:cNvSpPr>
          <p:nvPr>
            <p:ph type="sldNum" sz="quarter" idx="10"/>
          </p:nvPr>
        </p:nvSpPr>
        <p:spPr/>
        <p:txBody>
          <a:bodyPr/>
          <a:lstStyle/>
          <a:p>
            <a:fld id="{5F4DAB6F-4834-F341-BB78-9FB9EB40A50F}" type="slidenum">
              <a:rPr lang="en-US" smtClean="0"/>
              <a:t>6</a:t>
            </a:fld>
            <a:endParaRPr lang="en-US"/>
          </a:p>
        </p:txBody>
      </p:sp>
    </p:spTree>
    <p:extLst>
      <p:ext uri="{BB962C8B-B14F-4D97-AF65-F5344CB8AC3E}">
        <p14:creationId xmlns:p14="http://schemas.microsoft.com/office/powerpoint/2010/main" val="3257098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Aim to have</a:t>
            </a:r>
            <a:r>
              <a:rPr lang="en-US" baseline="0" dirty="0" smtClean="0"/>
              <a:t> equal gender representation on both, the study subjects as well as the research assistants to be able to represent any gender based differences in consumer participation and general challenges with electricity distribution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Questionnaire will be administered to 5-10% extra participants to ensure quality and quantity during screening </a:t>
            </a:r>
          </a:p>
          <a:p>
            <a:endParaRPr lang="en-US" dirty="0"/>
          </a:p>
        </p:txBody>
      </p:sp>
      <p:sp>
        <p:nvSpPr>
          <p:cNvPr id="4" name="Slide Number Placeholder 3"/>
          <p:cNvSpPr>
            <a:spLocks noGrp="1"/>
          </p:cNvSpPr>
          <p:nvPr>
            <p:ph type="sldNum" sz="quarter" idx="10"/>
          </p:nvPr>
        </p:nvSpPr>
        <p:spPr/>
        <p:txBody>
          <a:bodyPr/>
          <a:lstStyle/>
          <a:p>
            <a:fld id="{5F4DAB6F-4834-F341-BB78-9FB9EB40A50F}" type="slidenum">
              <a:rPr lang="en-US" smtClean="0"/>
              <a:t>7</a:t>
            </a:fld>
            <a:endParaRPr lang="en-US"/>
          </a:p>
        </p:txBody>
      </p:sp>
    </p:spTree>
    <p:extLst>
      <p:ext uri="{BB962C8B-B14F-4D97-AF65-F5344CB8AC3E}">
        <p14:creationId xmlns:p14="http://schemas.microsoft.com/office/powerpoint/2010/main" val="1221516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Different income groups, and educational level, as well as both genders  </a:t>
            </a:r>
            <a:endParaRPr lang="en-US" dirty="0"/>
          </a:p>
        </p:txBody>
      </p:sp>
      <p:sp>
        <p:nvSpPr>
          <p:cNvPr id="4" name="Slide Number Placeholder 3"/>
          <p:cNvSpPr>
            <a:spLocks noGrp="1"/>
          </p:cNvSpPr>
          <p:nvPr>
            <p:ph type="sldNum" sz="quarter" idx="10"/>
          </p:nvPr>
        </p:nvSpPr>
        <p:spPr/>
        <p:txBody>
          <a:bodyPr/>
          <a:lstStyle/>
          <a:p>
            <a:fld id="{5F4DAB6F-4834-F341-BB78-9FB9EB40A50F}" type="slidenum">
              <a:rPr lang="en-US" smtClean="0"/>
              <a:t>8</a:t>
            </a:fld>
            <a:endParaRPr lang="en-US"/>
          </a:p>
        </p:txBody>
      </p:sp>
    </p:spTree>
    <p:extLst>
      <p:ext uri="{BB962C8B-B14F-4D97-AF65-F5344CB8AC3E}">
        <p14:creationId xmlns:p14="http://schemas.microsoft.com/office/powerpoint/2010/main" val="4045787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2/15/2014</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de-DE"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Date Placeholder 3"/>
          <p:cNvSpPr>
            <a:spLocks noGrp="1"/>
          </p:cNvSpPr>
          <p:nvPr>
            <p:ph type="dt" sz="half" idx="10"/>
          </p:nvPr>
        </p:nvSpPr>
        <p:spPr/>
        <p:txBody>
          <a:bodyPr/>
          <a:lstStyle/>
          <a:p>
            <a:fld id="{B19785C6-EBAF-49D5-AD4D-BABF4DFAAD59}" type="datetime1">
              <a:rPr lang="en-US" smtClean="0"/>
              <a:pPr/>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de-DE"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Content Placeholder 2"/>
          <p:cNvSpPr>
            <a:spLocks noGrp="1"/>
          </p:cNvSpPr>
          <p:nvPr>
            <p:ph idx="1"/>
          </p:nvPr>
        </p:nvSpPr>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a:p>
        </p:txBody>
      </p:sp>
      <p:sp>
        <p:nvSpPr>
          <p:cNvPr id="4" name="Date Placeholder 3"/>
          <p:cNvSpPr>
            <a:spLocks noGrp="1"/>
          </p:cNvSpPr>
          <p:nvPr>
            <p:ph type="dt" sz="half" idx="10"/>
          </p:nvPr>
        </p:nvSpPr>
        <p:spPr/>
        <p:txBody>
          <a:bodyPr/>
          <a:lstStyle/>
          <a:p>
            <a:fld id="{C259A7B8-0EC4-44C9-AFEF-25E144F11C06}" type="datetime1">
              <a:rPr lang="en-US" smtClean="0"/>
              <a:pPr/>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2/15/2014</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de-DE"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de-DE"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de-DE"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2/15/2014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en-US"/>
          </a:p>
        </p:txBody>
      </p:sp>
      <p:sp>
        <p:nvSpPr>
          <p:cNvPr id="3" name="Date Placeholder 2"/>
          <p:cNvSpPr>
            <a:spLocks noGrp="1"/>
          </p:cNvSpPr>
          <p:nvPr>
            <p:ph type="dt" sz="half" idx="10"/>
          </p:nvPr>
        </p:nvSpPr>
        <p:spPr/>
        <p:txBody>
          <a:bodyPr/>
          <a:lstStyle/>
          <a:p>
            <a:fld id="{0E70D3E6-EF16-4488-94A4-211508FE4682}" type="datetime1">
              <a:rPr lang="en-US" smtClean="0"/>
              <a:pPr/>
              <a:t>2/15/2014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2/15/2014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de-DE"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2/15/2014</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de-DE"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2/15/2014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de-DE"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805" y="4648200"/>
            <a:ext cx="6553200" cy="1739986"/>
          </a:xfrm>
        </p:spPr>
        <p:txBody>
          <a:bodyPr/>
          <a:lstStyle/>
          <a:p>
            <a:r>
              <a:rPr lang="en-US" dirty="0" smtClean="0"/>
              <a:t>The Case of Kenya</a:t>
            </a:r>
          </a:p>
          <a:p>
            <a:endParaRPr lang="en-US" dirty="0"/>
          </a:p>
          <a:p>
            <a:endParaRPr lang="en-US" dirty="0" smtClean="0">
              <a:solidFill>
                <a:schemeClr val="accent2">
                  <a:lumMod val="60000"/>
                  <a:lumOff val="40000"/>
                </a:schemeClr>
              </a:solidFill>
            </a:endParaRPr>
          </a:p>
          <a:p>
            <a:r>
              <a:rPr lang="en-US" dirty="0" smtClean="0">
                <a:solidFill>
                  <a:schemeClr val="accent2">
                    <a:lumMod val="60000"/>
                    <a:lumOff val="40000"/>
                  </a:schemeClr>
                </a:solidFill>
              </a:rPr>
              <a:t>Susanne Rabisch,</a:t>
            </a:r>
          </a:p>
          <a:p>
            <a:r>
              <a:rPr lang="en-US" dirty="0" smtClean="0">
                <a:solidFill>
                  <a:schemeClr val="accent2">
                    <a:lumMod val="60000"/>
                    <a:lumOff val="40000"/>
                  </a:schemeClr>
                </a:solidFill>
              </a:rPr>
              <a:t>CUTS Nairobi</a:t>
            </a:r>
            <a:endParaRPr lang="en-US" dirty="0">
              <a:solidFill>
                <a:schemeClr val="accent2">
                  <a:lumMod val="60000"/>
                  <a:lumOff val="40000"/>
                </a:schemeClr>
              </a:solidFill>
            </a:endParaRPr>
          </a:p>
        </p:txBody>
      </p:sp>
      <p:sp>
        <p:nvSpPr>
          <p:cNvPr id="3" name="Title 2"/>
          <p:cNvSpPr>
            <a:spLocks noGrp="1"/>
          </p:cNvSpPr>
          <p:nvPr>
            <p:ph type="ctrTitle"/>
          </p:nvPr>
        </p:nvSpPr>
        <p:spPr/>
        <p:txBody>
          <a:bodyPr/>
          <a:lstStyle/>
          <a:p>
            <a:r>
              <a:rPr lang="en-US" dirty="0" smtClean="0"/>
              <a:t>Research Methodology</a:t>
            </a:r>
            <a:endParaRPr lang="en-US" dirty="0"/>
          </a:p>
        </p:txBody>
      </p:sp>
    </p:spTree>
    <p:extLst>
      <p:ext uri="{BB962C8B-B14F-4D97-AF65-F5344CB8AC3E}">
        <p14:creationId xmlns:p14="http://schemas.microsoft.com/office/powerpoint/2010/main" val="18933553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Outputs</a:t>
            </a:r>
            <a:endParaRPr lang="en-US" dirty="0"/>
          </a:p>
        </p:txBody>
      </p:sp>
      <p:sp>
        <p:nvSpPr>
          <p:cNvPr id="3" name="Content Placeholder 2"/>
          <p:cNvSpPr>
            <a:spLocks noGrp="1"/>
          </p:cNvSpPr>
          <p:nvPr>
            <p:ph idx="1"/>
          </p:nvPr>
        </p:nvSpPr>
        <p:spPr/>
        <p:txBody>
          <a:bodyPr/>
          <a:lstStyle/>
          <a:p>
            <a:r>
              <a:rPr lang="en-US" b="1" dirty="0" smtClean="0"/>
              <a:t>Research report </a:t>
            </a:r>
            <a:r>
              <a:rPr lang="en-US" dirty="0" smtClean="0"/>
              <a:t>for the case of Kenya</a:t>
            </a:r>
          </a:p>
          <a:p>
            <a:pPr marL="114300" indent="0">
              <a:buNone/>
            </a:pPr>
            <a:endParaRPr lang="en-US" dirty="0" smtClean="0"/>
          </a:p>
          <a:p>
            <a:r>
              <a:rPr lang="en-US" b="1" dirty="0" smtClean="0"/>
              <a:t>Policy brief </a:t>
            </a:r>
            <a:r>
              <a:rPr lang="en-US" dirty="0" smtClean="0"/>
              <a:t>with evidence-based policy recommendations for the operationalization of consumer participation/protection in regulatory reforms of the electricity sector in Kenya </a:t>
            </a:r>
          </a:p>
          <a:p>
            <a:endParaRPr lang="en-US" dirty="0" smtClean="0"/>
          </a:p>
          <a:p>
            <a:r>
              <a:rPr lang="en-US" b="1" dirty="0" smtClean="0"/>
              <a:t>Newspaper articles</a:t>
            </a:r>
            <a:r>
              <a:rPr lang="en-US" dirty="0" smtClean="0"/>
              <a:t> for </a:t>
            </a:r>
            <a:r>
              <a:rPr lang="en-US" dirty="0"/>
              <a:t>m</a:t>
            </a:r>
            <a:r>
              <a:rPr lang="en-US" dirty="0" smtClean="0"/>
              <a:t>edia awareness</a:t>
            </a:r>
          </a:p>
          <a:p>
            <a:pPr marL="114300" indent="0">
              <a:buNone/>
            </a:pPr>
            <a:endParaRPr lang="en-US" b="1" dirty="0"/>
          </a:p>
          <a:p>
            <a:r>
              <a:rPr lang="en-US" b="1" dirty="0" smtClean="0"/>
              <a:t>Periodical Newsletters </a:t>
            </a:r>
          </a:p>
          <a:p>
            <a:endParaRPr lang="en-US" dirty="0" smtClean="0"/>
          </a:p>
          <a:p>
            <a:pPr marL="114300" indent="0">
              <a:buNone/>
            </a:pPr>
            <a:endParaRPr lang="en-US" dirty="0" smtClean="0"/>
          </a:p>
          <a:p>
            <a:pPr marL="11430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59522969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indent="0">
              <a:buNone/>
            </a:pPr>
            <a:endParaRPr lang="en-US" sz="7200" dirty="0" smtClean="0"/>
          </a:p>
          <a:p>
            <a:pPr marL="114300" indent="0">
              <a:buNone/>
            </a:pPr>
            <a:r>
              <a:rPr lang="en-US" sz="7200" dirty="0"/>
              <a:t> </a:t>
            </a:r>
            <a:r>
              <a:rPr lang="en-US" sz="7200" dirty="0" smtClean="0"/>
              <a:t>      Thank you</a:t>
            </a:r>
            <a:endParaRPr lang="en-US" sz="7200" dirty="0"/>
          </a:p>
        </p:txBody>
      </p:sp>
    </p:spTree>
    <p:extLst>
      <p:ext uri="{BB962C8B-B14F-4D97-AF65-F5344CB8AC3E}">
        <p14:creationId xmlns:p14="http://schemas.microsoft.com/office/powerpoint/2010/main" val="41341121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the Research study </a:t>
            </a:r>
            <a:endParaRPr lang="en-US" dirty="0"/>
          </a:p>
        </p:txBody>
      </p:sp>
      <p:sp>
        <p:nvSpPr>
          <p:cNvPr id="3" name="Content Placeholder 2"/>
          <p:cNvSpPr>
            <a:spLocks noGrp="1"/>
          </p:cNvSpPr>
          <p:nvPr>
            <p:ph idx="1"/>
          </p:nvPr>
        </p:nvSpPr>
        <p:spPr>
          <a:xfrm>
            <a:off x="457200" y="1752600"/>
            <a:ext cx="8229600" cy="4832737"/>
          </a:xfrm>
        </p:spPr>
        <p:txBody>
          <a:bodyPr>
            <a:normAutofit fontScale="85000" lnSpcReduction="20000"/>
          </a:bodyPr>
          <a:lstStyle/>
          <a:p>
            <a:r>
              <a:rPr lang="en-US" dirty="0" smtClean="0"/>
              <a:t>Assess consumer challenges in the electricity sub-sector (households and private sector) </a:t>
            </a:r>
          </a:p>
          <a:p>
            <a:pPr marL="114300" indent="0">
              <a:buNone/>
            </a:pPr>
            <a:endParaRPr lang="en-US" dirty="0" smtClean="0"/>
          </a:p>
          <a:p>
            <a:r>
              <a:rPr lang="en-US" dirty="0" smtClean="0"/>
              <a:t>Understand consumer concerns in complaint procedures and redressal with electricity distributors and regulators   </a:t>
            </a:r>
          </a:p>
          <a:p>
            <a:pPr marL="114300" indent="0">
              <a:buNone/>
            </a:pPr>
            <a:endParaRPr lang="en-US" dirty="0" smtClean="0"/>
          </a:p>
          <a:p>
            <a:r>
              <a:rPr lang="en-US" dirty="0"/>
              <a:t>Analyze the operationalization of regulatory and legal provisions for </a:t>
            </a:r>
          </a:p>
          <a:p>
            <a:pPr lvl="1"/>
            <a:r>
              <a:rPr lang="en-US" dirty="0"/>
              <a:t>Consumer participation in electricity regulatory reforms</a:t>
            </a:r>
          </a:p>
          <a:p>
            <a:pPr lvl="1"/>
            <a:r>
              <a:rPr lang="en-US" dirty="0"/>
              <a:t>Consumer protection  </a:t>
            </a:r>
          </a:p>
          <a:p>
            <a:pPr marL="114300" indent="0">
              <a:buNone/>
            </a:pPr>
            <a:endParaRPr lang="en-US" dirty="0" smtClean="0"/>
          </a:p>
          <a:p>
            <a:r>
              <a:rPr lang="en-US" dirty="0" smtClean="0"/>
              <a:t>Analyze the current level and avenues of consumer participation in electricity regulation including tariff setting procedures </a:t>
            </a:r>
          </a:p>
          <a:p>
            <a:pPr marL="114300" indent="0">
              <a:buNone/>
            </a:pPr>
            <a:endParaRPr lang="en-US" dirty="0" smtClean="0"/>
          </a:p>
          <a:p>
            <a:pPr marL="114300" indent="0">
              <a:buNone/>
            </a:pPr>
            <a:r>
              <a:rPr lang="en-US" dirty="0" smtClean="0"/>
              <a:t> </a:t>
            </a:r>
          </a:p>
          <a:p>
            <a:endParaRPr lang="en-US" dirty="0"/>
          </a:p>
        </p:txBody>
      </p:sp>
    </p:spTree>
    <p:extLst>
      <p:ext uri="{BB962C8B-B14F-4D97-AF65-F5344CB8AC3E}">
        <p14:creationId xmlns:p14="http://schemas.microsoft.com/office/powerpoint/2010/main" val="105027266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Objectives of the Research study Cont</a:t>
            </a:r>
            <a:r>
              <a:rPr lang="en-US" dirty="0"/>
              <a:t>.</a:t>
            </a:r>
            <a:r>
              <a:rPr lang="en-US" dirty="0" smtClean="0"/>
              <a:t> </a:t>
            </a:r>
            <a:endParaRPr lang="en-US" dirty="0"/>
          </a:p>
        </p:txBody>
      </p:sp>
      <p:sp>
        <p:nvSpPr>
          <p:cNvPr id="3" name="Content Placeholder 2"/>
          <p:cNvSpPr>
            <a:spLocks noGrp="1"/>
          </p:cNvSpPr>
          <p:nvPr>
            <p:ph idx="1"/>
          </p:nvPr>
        </p:nvSpPr>
        <p:spPr>
          <a:xfrm>
            <a:off x="457200" y="1752600"/>
            <a:ext cx="8229600" cy="4832737"/>
          </a:xfrm>
        </p:spPr>
        <p:txBody>
          <a:bodyPr>
            <a:normAutofit/>
          </a:bodyPr>
          <a:lstStyle/>
          <a:p>
            <a:pPr marL="114300" indent="0">
              <a:buNone/>
            </a:pPr>
            <a:r>
              <a:rPr lang="en-US" dirty="0" smtClean="0"/>
              <a:t> </a:t>
            </a:r>
          </a:p>
          <a:p>
            <a:r>
              <a:rPr lang="en-US" dirty="0"/>
              <a:t>Identify the best-suited avenues for consumer participation in electricity sector reforms  </a:t>
            </a:r>
          </a:p>
          <a:p>
            <a:pPr marL="114300" indent="0">
              <a:buNone/>
            </a:pPr>
            <a:endParaRPr lang="en-US" dirty="0" smtClean="0"/>
          </a:p>
          <a:p>
            <a:pPr lvl="0"/>
            <a:r>
              <a:rPr lang="en-GB" dirty="0" smtClean="0"/>
              <a:t>Assess the level </a:t>
            </a:r>
            <a:r>
              <a:rPr lang="en-GB" dirty="0"/>
              <a:t>of awareness of </a:t>
            </a:r>
            <a:r>
              <a:rPr lang="en-GB" dirty="0" smtClean="0"/>
              <a:t>consumers/CSOs </a:t>
            </a:r>
            <a:r>
              <a:rPr lang="en-GB" dirty="0"/>
              <a:t>on avenues for consumer participation in reform process including redressal mechanisms, complaint filing, tariff setting mechanisms </a:t>
            </a:r>
            <a:endParaRPr lang="en-US" dirty="0"/>
          </a:p>
          <a:p>
            <a:endParaRPr lang="en-US" dirty="0"/>
          </a:p>
        </p:txBody>
      </p:sp>
    </p:spTree>
    <p:extLst>
      <p:ext uri="{BB962C8B-B14F-4D97-AF65-F5344CB8AC3E}">
        <p14:creationId xmlns:p14="http://schemas.microsoft.com/office/powerpoint/2010/main" val="4155607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Timeframe of the Research study</a:t>
            </a:r>
            <a:endParaRPr lang="en-US" dirty="0"/>
          </a:p>
        </p:txBody>
      </p:sp>
      <p:sp>
        <p:nvSpPr>
          <p:cNvPr id="3" name="Content Placeholder 2"/>
          <p:cNvSpPr>
            <a:spLocks noGrp="1"/>
          </p:cNvSpPr>
          <p:nvPr>
            <p:ph idx="1"/>
          </p:nvPr>
        </p:nvSpPr>
        <p:spPr/>
        <p:txBody>
          <a:bodyPr>
            <a:normAutofit/>
          </a:bodyPr>
          <a:lstStyle/>
          <a:p>
            <a:r>
              <a:rPr lang="en-US" b="1" dirty="0" smtClean="0"/>
              <a:t>May 2013: </a:t>
            </a:r>
            <a:r>
              <a:rPr lang="en-US" dirty="0" smtClean="0"/>
              <a:t>Field research to be conducted in four towns in Kenya simultaneously  </a:t>
            </a:r>
          </a:p>
          <a:p>
            <a:pPr marL="114300" indent="0">
              <a:buNone/>
            </a:pPr>
            <a:endParaRPr lang="en-US" dirty="0" smtClean="0"/>
          </a:p>
          <a:p>
            <a:r>
              <a:rPr lang="en-US" b="1" dirty="0" smtClean="0"/>
              <a:t>June 2013: </a:t>
            </a:r>
            <a:r>
              <a:rPr lang="en-US" dirty="0" smtClean="0"/>
              <a:t>Field data analysis and drafting of research report </a:t>
            </a:r>
          </a:p>
          <a:p>
            <a:pPr marL="114300" indent="0">
              <a:buNone/>
            </a:pPr>
            <a:endParaRPr lang="en-US" dirty="0"/>
          </a:p>
          <a:p>
            <a:r>
              <a:rPr lang="en-US" b="1" dirty="0">
                <a:sym typeface="Wingdings"/>
              </a:rPr>
              <a:t>July </a:t>
            </a:r>
            <a:r>
              <a:rPr lang="en-US" b="1" dirty="0" smtClean="0">
                <a:sym typeface="Wingdings"/>
              </a:rPr>
              <a:t>2013: </a:t>
            </a:r>
            <a:r>
              <a:rPr lang="en-US" dirty="0" smtClean="0"/>
              <a:t>Submission of the draft report to three peer </a:t>
            </a:r>
            <a:r>
              <a:rPr lang="en-US" dirty="0"/>
              <a:t>reviewers </a:t>
            </a:r>
            <a:r>
              <a:rPr lang="en-US" dirty="0">
                <a:sym typeface="Wingdings"/>
              </a:rPr>
              <a:t> finalization of the report </a:t>
            </a:r>
          </a:p>
          <a:p>
            <a:pPr marL="114300" indent="0">
              <a:buNone/>
            </a:pPr>
            <a:endParaRPr lang="en-US" dirty="0" smtClean="0"/>
          </a:p>
          <a:p>
            <a:r>
              <a:rPr lang="en-US" b="1" dirty="0" smtClean="0"/>
              <a:t>August 2013: </a:t>
            </a:r>
            <a:r>
              <a:rPr lang="en-US" dirty="0" smtClean="0"/>
              <a:t>Drafting of Policy Brief </a:t>
            </a:r>
            <a:endParaRPr lang="en-US" b="1" dirty="0"/>
          </a:p>
        </p:txBody>
      </p:sp>
    </p:spTree>
    <p:extLst>
      <p:ext uri="{BB962C8B-B14F-4D97-AF65-F5344CB8AC3E}">
        <p14:creationId xmlns:p14="http://schemas.microsoft.com/office/powerpoint/2010/main" val="152611563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a:t>
            </a:r>
            <a:endParaRPr lang="en-US" dirty="0"/>
          </a:p>
        </p:txBody>
      </p:sp>
      <p:sp>
        <p:nvSpPr>
          <p:cNvPr id="4" name="Text Placeholder 3"/>
          <p:cNvSpPr>
            <a:spLocks noGrp="1"/>
          </p:cNvSpPr>
          <p:nvPr>
            <p:ph type="body" idx="1"/>
          </p:nvPr>
        </p:nvSpPr>
        <p:spPr/>
        <p:txBody>
          <a:bodyPr/>
          <a:lstStyle/>
          <a:p>
            <a:r>
              <a:rPr lang="en-US" dirty="0" smtClean="0"/>
              <a:t>Primary Research</a:t>
            </a:r>
            <a:endParaRPr lang="en-US" dirty="0"/>
          </a:p>
        </p:txBody>
      </p:sp>
      <p:sp>
        <p:nvSpPr>
          <p:cNvPr id="3" name="Content Placeholder 2"/>
          <p:cNvSpPr>
            <a:spLocks noGrp="1"/>
          </p:cNvSpPr>
          <p:nvPr>
            <p:ph sz="half" idx="2"/>
          </p:nvPr>
        </p:nvSpPr>
        <p:spPr>
          <a:xfrm>
            <a:off x="426128" y="2362200"/>
            <a:ext cx="4040188" cy="3838878"/>
          </a:xfrm>
        </p:spPr>
        <p:txBody>
          <a:bodyPr>
            <a:normAutofit fontScale="70000" lnSpcReduction="20000"/>
          </a:bodyPr>
          <a:lstStyle/>
          <a:p>
            <a:pPr marL="114300" indent="0">
              <a:buNone/>
            </a:pPr>
            <a:endParaRPr lang="en-US" dirty="0" smtClean="0"/>
          </a:p>
          <a:p>
            <a:r>
              <a:rPr lang="en-US" dirty="0" smtClean="0"/>
              <a:t>Structured interviews</a:t>
            </a:r>
          </a:p>
          <a:p>
            <a:endParaRPr lang="en-US" dirty="0"/>
          </a:p>
          <a:p>
            <a:r>
              <a:rPr lang="en-US" dirty="0" smtClean="0"/>
              <a:t>Based on questionnaires that are designed for three different groups of respondents</a:t>
            </a:r>
          </a:p>
          <a:p>
            <a:pPr marL="114300" indent="0">
              <a:buNone/>
            </a:pPr>
            <a:endParaRPr lang="en-US" dirty="0" smtClean="0"/>
          </a:p>
          <a:p>
            <a:r>
              <a:rPr lang="en-US" dirty="0" smtClean="0"/>
              <a:t>Interviews to be conducted by two research assistants in each of the four target towns  </a:t>
            </a:r>
          </a:p>
          <a:p>
            <a:pPr marL="114300" indent="0">
              <a:buNone/>
            </a:pPr>
            <a:endParaRPr lang="en-US" dirty="0" smtClean="0"/>
          </a:p>
          <a:p>
            <a:r>
              <a:rPr lang="en-US" dirty="0" smtClean="0"/>
              <a:t>Training of fieldwork research assistants will be conducted prior to field work  </a:t>
            </a:r>
            <a:endParaRPr lang="en-US" dirty="0"/>
          </a:p>
        </p:txBody>
      </p:sp>
      <p:sp>
        <p:nvSpPr>
          <p:cNvPr id="5" name="Text Placeholder 4"/>
          <p:cNvSpPr>
            <a:spLocks noGrp="1"/>
          </p:cNvSpPr>
          <p:nvPr>
            <p:ph type="body" sz="quarter" idx="3"/>
          </p:nvPr>
        </p:nvSpPr>
        <p:spPr/>
        <p:txBody>
          <a:bodyPr/>
          <a:lstStyle/>
          <a:p>
            <a:r>
              <a:rPr lang="en-US" dirty="0" smtClean="0"/>
              <a:t>Secondary Research</a:t>
            </a:r>
            <a:endParaRPr lang="en-US" dirty="0"/>
          </a:p>
        </p:txBody>
      </p:sp>
      <p:sp>
        <p:nvSpPr>
          <p:cNvPr id="6" name="Content Placeholder 5"/>
          <p:cNvSpPr>
            <a:spLocks noGrp="1"/>
          </p:cNvSpPr>
          <p:nvPr>
            <p:ph sz="quarter" idx="4"/>
          </p:nvPr>
        </p:nvSpPr>
        <p:spPr>
          <a:xfrm>
            <a:off x="4645025" y="2638778"/>
            <a:ext cx="4041775" cy="4062170"/>
          </a:xfrm>
        </p:spPr>
        <p:txBody>
          <a:bodyPr>
            <a:normAutofit fontScale="70000" lnSpcReduction="20000"/>
          </a:bodyPr>
          <a:lstStyle/>
          <a:p>
            <a:r>
              <a:rPr lang="en-US" dirty="0" smtClean="0"/>
              <a:t>Desk research of electricity sector and consumer protection related policy and legislative documents </a:t>
            </a:r>
          </a:p>
          <a:p>
            <a:endParaRPr lang="en-US" dirty="0" smtClean="0"/>
          </a:p>
          <a:p>
            <a:r>
              <a:rPr lang="en-US" dirty="0" smtClean="0"/>
              <a:t>Review of documents on institutional structures and functions </a:t>
            </a:r>
          </a:p>
          <a:p>
            <a:pPr marL="114300" indent="0">
              <a:buNone/>
            </a:pPr>
            <a:endParaRPr lang="en-US" dirty="0" smtClean="0"/>
          </a:p>
          <a:p>
            <a:r>
              <a:rPr lang="en-US" dirty="0" smtClean="0"/>
              <a:t>Relevant secondary literature on consumer participation in electricity sector reform and consumer protection</a:t>
            </a:r>
          </a:p>
          <a:p>
            <a:endParaRPr lang="en-US" dirty="0" smtClean="0"/>
          </a:p>
          <a:p>
            <a:r>
              <a:rPr lang="en-US" dirty="0" smtClean="0"/>
              <a:t>Government reports and economic surveys </a:t>
            </a:r>
            <a:endParaRPr lang="en-US" dirty="0"/>
          </a:p>
        </p:txBody>
      </p:sp>
    </p:spTree>
    <p:extLst>
      <p:ext uri="{BB962C8B-B14F-4D97-AF65-F5344CB8AC3E}">
        <p14:creationId xmlns:p14="http://schemas.microsoft.com/office/powerpoint/2010/main" val="11323982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the Primary Research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3423567"/>
              </p:ext>
            </p:extLst>
          </p:nvPr>
        </p:nvGraphicFramePr>
        <p:xfrm>
          <a:off x="457200" y="1752600"/>
          <a:ext cx="82296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345787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 and target areas</a:t>
            </a:r>
            <a:endParaRPr lang="en-US" dirty="0"/>
          </a:p>
        </p:txBody>
      </p:sp>
      <p:sp>
        <p:nvSpPr>
          <p:cNvPr id="7" name="Text Placeholder 6"/>
          <p:cNvSpPr>
            <a:spLocks noGrp="1"/>
          </p:cNvSpPr>
          <p:nvPr>
            <p:ph type="body" idx="1"/>
          </p:nvPr>
        </p:nvSpPr>
        <p:spPr/>
        <p:txBody>
          <a:bodyPr/>
          <a:lstStyle/>
          <a:p>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905774275"/>
              </p:ext>
            </p:extLst>
          </p:nvPr>
        </p:nvGraphicFramePr>
        <p:xfrm>
          <a:off x="149352" y="1951614"/>
          <a:ext cx="4709961" cy="4174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 Placeholder 7"/>
          <p:cNvSpPr>
            <a:spLocks noGrp="1"/>
          </p:cNvSpPr>
          <p:nvPr>
            <p:ph type="body" sz="quarter" idx="3"/>
          </p:nvPr>
        </p:nvSpPr>
        <p:spPr/>
        <p:txBody>
          <a:bodyPr/>
          <a:lstStyle/>
          <a:p>
            <a:r>
              <a:rPr lang="en-US" sz="2400" dirty="0" smtClean="0"/>
              <a:t>Total: 500 Questionnaires</a:t>
            </a:r>
          </a:p>
          <a:p>
            <a:r>
              <a:rPr lang="en-US" sz="2400" dirty="0" smtClean="0"/>
              <a:t> </a:t>
            </a:r>
            <a:endParaRPr lang="en-US" sz="2400" dirty="0"/>
          </a:p>
        </p:txBody>
      </p:sp>
      <p:sp>
        <p:nvSpPr>
          <p:cNvPr id="9" name="Content Placeholder 8"/>
          <p:cNvSpPr>
            <a:spLocks noGrp="1"/>
          </p:cNvSpPr>
          <p:nvPr>
            <p:ph sz="quarter" idx="4"/>
          </p:nvPr>
        </p:nvSpPr>
        <p:spPr>
          <a:xfrm>
            <a:off x="4645025" y="2084666"/>
            <a:ext cx="4041775" cy="4210750"/>
          </a:xfrm>
        </p:spPr>
        <p:txBody>
          <a:bodyPr>
            <a:normAutofit fontScale="92500" lnSpcReduction="10000"/>
          </a:bodyPr>
          <a:lstStyle/>
          <a:p>
            <a:r>
              <a:rPr lang="en-US" dirty="0" smtClean="0"/>
              <a:t>360 </a:t>
            </a:r>
            <a:r>
              <a:rPr lang="en-US" dirty="0"/>
              <a:t>PAX household consumers </a:t>
            </a:r>
          </a:p>
          <a:p>
            <a:pPr marL="114300" indent="0">
              <a:buNone/>
            </a:pPr>
            <a:endParaRPr lang="en-US" dirty="0"/>
          </a:p>
          <a:p>
            <a:r>
              <a:rPr lang="en-US" dirty="0" smtClean="0"/>
              <a:t>100-120 </a:t>
            </a:r>
            <a:r>
              <a:rPr lang="en-US" dirty="0"/>
              <a:t>PAX </a:t>
            </a:r>
            <a:r>
              <a:rPr lang="en-US" dirty="0" smtClean="0"/>
              <a:t>Micro, </a:t>
            </a:r>
            <a:r>
              <a:rPr lang="en-US" dirty="0"/>
              <a:t>Small and Medium Enterprises </a:t>
            </a:r>
          </a:p>
          <a:p>
            <a:endParaRPr lang="en-US" dirty="0"/>
          </a:p>
          <a:p>
            <a:r>
              <a:rPr lang="en-US" dirty="0" smtClean="0"/>
              <a:t>20-40 </a:t>
            </a:r>
            <a:r>
              <a:rPr lang="en-US" dirty="0"/>
              <a:t>civil society/consumer </a:t>
            </a:r>
            <a:r>
              <a:rPr lang="en-US" dirty="0" smtClean="0"/>
              <a:t>representatives</a:t>
            </a:r>
          </a:p>
          <a:p>
            <a:pPr marL="114300" indent="0">
              <a:buNone/>
            </a:pPr>
            <a:endParaRPr lang="en-US" dirty="0" smtClean="0"/>
          </a:p>
          <a:p>
            <a:r>
              <a:rPr lang="en-US" dirty="0"/>
              <a:t>5</a:t>
            </a:r>
            <a:r>
              <a:rPr lang="en-US" dirty="0" smtClean="0"/>
              <a:t>-10 Regulators, Electricity Distributors/Generators, Policy Makers</a:t>
            </a:r>
          </a:p>
          <a:p>
            <a:pPr marL="114300" indent="0">
              <a:buNone/>
            </a:pPr>
            <a:endParaRPr lang="en-US" dirty="0" smtClean="0"/>
          </a:p>
          <a:p>
            <a:endParaRPr lang="en-US" dirty="0"/>
          </a:p>
        </p:txBody>
      </p:sp>
    </p:spTree>
    <p:extLst>
      <p:ext uri="{BB962C8B-B14F-4D97-AF65-F5344CB8AC3E}">
        <p14:creationId xmlns:p14="http://schemas.microsoft.com/office/powerpoint/2010/main" val="177159595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techniques</a:t>
            </a:r>
            <a:endParaRPr lang="en-US" dirty="0"/>
          </a:p>
        </p:txBody>
      </p:sp>
      <p:sp>
        <p:nvSpPr>
          <p:cNvPr id="7" name="Content Placeholder 6"/>
          <p:cNvSpPr>
            <a:spLocks noGrp="1"/>
          </p:cNvSpPr>
          <p:nvPr>
            <p:ph idx="1"/>
          </p:nvPr>
        </p:nvSpPr>
        <p:spPr/>
        <p:txBody>
          <a:bodyPr>
            <a:normAutofit fontScale="92500"/>
          </a:bodyPr>
          <a:lstStyle/>
          <a:p>
            <a:r>
              <a:rPr lang="en-US" dirty="0" smtClean="0"/>
              <a:t>Combination of purposive and random sampling</a:t>
            </a:r>
          </a:p>
          <a:p>
            <a:pPr marL="114300" indent="0">
              <a:buNone/>
            </a:pPr>
            <a:endParaRPr lang="en-US" dirty="0" smtClean="0"/>
          </a:p>
          <a:p>
            <a:r>
              <a:rPr lang="en-US" dirty="0" smtClean="0"/>
              <a:t>The respondents will be sampled owing to the three different categories of target respondents:</a:t>
            </a:r>
          </a:p>
          <a:p>
            <a:pPr lvl="1"/>
            <a:r>
              <a:rPr lang="en-US" dirty="0" smtClean="0"/>
              <a:t>Household Consumers, CSO representatives </a:t>
            </a:r>
          </a:p>
          <a:p>
            <a:pPr lvl="1"/>
            <a:r>
              <a:rPr lang="en-US" dirty="0" smtClean="0"/>
              <a:t>Micro, Small and Medium enterprises, industry/private sector association representatives </a:t>
            </a:r>
          </a:p>
          <a:p>
            <a:pPr lvl="1"/>
            <a:r>
              <a:rPr lang="en-US" dirty="0" smtClean="0"/>
              <a:t>Policy makers, regulators, electricity producers and distributors </a:t>
            </a:r>
          </a:p>
          <a:p>
            <a:pPr marL="411480" lvl="1" indent="0">
              <a:buNone/>
            </a:pPr>
            <a:endParaRPr lang="en-US" dirty="0" smtClean="0"/>
          </a:p>
          <a:p>
            <a:r>
              <a:rPr lang="en-US" dirty="0" smtClean="0"/>
              <a:t>Respondents will be sampled with gender as a secondary selection criteria for equal representation </a:t>
            </a:r>
          </a:p>
          <a:p>
            <a:endParaRPr lang="en-US" dirty="0"/>
          </a:p>
          <a:p>
            <a:endParaRPr lang="en-US" dirty="0"/>
          </a:p>
        </p:txBody>
      </p:sp>
    </p:spTree>
    <p:extLst>
      <p:ext uri="{BB962C8B-B14F-4D97-AF65-F5344CB8AC3E}">
        <p14:creationId xmlns:p14="http://schemas.microsoft.com/office/powerpoint/2010/main" val="12008944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a:t>Data coding, testing and analysis will be </a:t>
            </a:r>
            <a:r>
              <a:rPr lang="en-US" dirty="0" smtClean="0"/>
              <a:t>conducted by </a:t>
            </a:r>
            <a:r>
              <a:rPr lang="en-US" dirty="0"/>
              <a:t>using appropriate statistical and econometric </a:t>
            </a:r>
            <a:r>
              <a:rPr lang="en-US" dirty="0" smtClean="0"/>
              <a:t>packages </a:t>
            </a:r>
          </a:p>
          <a:p>
            <a:pPr marL="114300" indent="0">
              <a:buNone/>
            </a:pPr>
            <a:endParaRPr lang="en-US" dirty="0" smtClean="0"/>
          </a:p>
          <a:p>
            <a:r>
              <a:rPr lang="en-US" dirty="0" smtClean="0"/>
              <a:t>Descriptive </a:t>
            </a:r>
            <a:r>
              <a:rPr lang="en-US" dirty="0"/>
              <a:t>statistics will be obtained for different </a:t>
            </a:r>
            <a:r>
              <a:rPr lang="en-US" b="1" dirty="0"/>
              <a:t>quantitative</a:t>
            </a:r>
            <a:r>
              <a:rPr lang="en-US" dirty="0"/>
              <a:t> </a:t>
            </a:r>
            <a:r>
              <a:rPr lang="en-US" dirty="0" smtClean="0"/>
              <a:t>variables</a:t>
            </a:r>
          </a:p>
          <a:p>
            <a:pPr marL="114300" indent="0">
              <a:buNone/>
            </a:pPr>
            <a:endParaRPr lang="en-US" dirty="0" smtClean="0"/>
          </a:p>
          <a:p>
            <a:r>
              <a:rPr lang="en-US" dirty="0" smtClean="0"/>
              <a:t>Frequencies </a:t>
            </a:r>
            <a:r>
              <a:rPr lang="en-US" dirty="0"/>
              <a:t>and percentages will be used to present categorical </a:t>
            </a:r>
            <a:r>
              <a:rPr lang="en-US" dirty="0" smtClean="0"/>
              <a:t>variables </a:t>
            </a:r>
          </a:p>
          <a:p>
            <a:pPr marL="114300" indent="0">
              <a:buNone/>
            </a:pPr>
            <a:endParaRPr lang="en-US" dirty="0" smtClean="0"/>
          </a:p>
          <a:p>
            <a:r>
              <a:rPr lang="en-US" b="1" dirty="0"/>
              <a:t>Q</a:t>
            </a:r>
            <a:r>
              <a:rPr lang="en-US" b="1" dirty="0" smtClean="0"/>
              <a:t>ualitative</a:t>
            </a:r>
            <a:r>
              <a:rPr lang="en-US" dirty="0" smtClean="0"/>
              <a:t> </a:t>
            </a:r>
            <a:r>
              <a:rPr lang="en-US" dirty="0"/>
              <a:t>data will be </a:t>
            </a:r>
            <a:r>
              <a:rPr lang="en-US" dirty="0" smtClean="0"/>
              <a:t>analyzed </a:t>
            </a:r>
            <a:r>
              <a:rPr lang="en-US" dirty="0"/>
              <a:t>according to the identified key study parameters and content categorization in </a:t>
            </a:r>
            <a:r>
              <a:rPr lang="en-US" dirty="0" smtClean="0"/>
              <a:t>line with </a:t>
            </a:r>
            <a:r>
              <a:rPr lang="en-US" dirty="0"/>
              <a:t>the research </a:t>
            </a:r>
            <a:r>
              <a:rPr lang="en-US" dirty="0" smtClean="0"/>
              <a:t>objectives  </a:t>
            </a:r>
            <a:endParaRPr lang="en-US" dirty="0"/>
          </a:p>
          <a:p>
            <a:endParaRPr lang="en-US" dirty="0"/>
          </a:p>
        </p:txBody>
      </p:sp>
    </p:spTree>
    <p:extLst>
      <p:ext uri="{BB962C8B-B14F-4D97-AF65-F5344CB8AC3E}">
        <p14:creationId xmlns:p14="http://schemas.microsoft.com/office/powerpoint/2010/main" val="1408056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848</TotalTime>
  <Words>742</Words>
  <Application>Microsoft Office PowerPoint</Application>
  <PresentationFormat>On-screen Show (4:3)</PresentationFormat>
  <Paragraphs>125</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Research Methodology</vt:lpstr>
      <vt:lpstr>Objectives of the Research study </vt:lpstr>
      <vt:lpstr>Objectives of the Research study Cont. </vt:lpstr>
      <vt:lpstr>Timeframe of the Research study</vt:lpstr>
      <vt:lpstr>Research method</vt:lpstr>
      <vt:lpstr>Scope of the Primary Research</vt:lpstr>
      <vt:lpstr>Sample Size and target areas</vt:lpstr>
      <vt:lpstr>Sampling techniques</vt:lpstr>
      <vt:lpstr>Data analysis</vt:lpstr>
      <vt:lpstr>Expected Outputs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Methodology</dc:title>
  <dc:creator>Susanne Rabisch</dc:creator>
  <cp:lastModifiedBy>webmaster</cp:lastModifiedBy>
  <cp:revision>70</cp:revision>
  <dcterms:created xsi:type="dcterms:W3CDTF">2013-04-20T09:20:27Z</dcterms:created>
  <dcterms:modified xsi:type="dcterms:W3CDTF">2014-02-15T11:06:37Z</dcterms:modified>
</cp:coreProperties>
</file>